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6"/>
  </p:notesMasterIdLst>
  <p:sldIdLst>
    <p:sldId id="260" r:id="rId5"/>
    <p:sldId id="257" r:id="rId6"/>
    <p:sldId id="261" r:id="rId7"/>
    <p:sldId id="262" r:id="rId8"/>
    <p:sldId id="263" r:id="rId9"/>
    <p:sldId id="264" r:id="rId10"/>
    <p:sldId id="266" r:id="rId11"/>
    <p:sldId id="267" r:id="rId12"/>
    <p:sldId id="268" r:id="rId13"/>
    <p:sldId id="269" r:id="rId14"/>
    <p:sldId id="270"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ADB2760-67E8-4B68-98C2-542CC6889BBD}" v="95" dt="2020-10-30T12:59:57.8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598" autoAdjust="0"/>
  </p:normalViewPr>
  <p:slideViewPr>
    <p:cSldViewPr snapToGrid="0">
      <p:cViewPr varScale="1">
        <p:scale>
          <a:sx n="62" d="100"/>
          <a:sy n="62" d="100"/>
        </p:scale>
        <p:origin x="828" y="56"/>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3F774C-70F7-4ED4-813C-739E51CF8487}" type="datetimeFigureOut">
              <a:rPr lang="en-US" smtClean="0"/>
              <a:t>10/30/2020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24A772-5D94-4F12-8B86-44D4FB26368F}" type="slidenum">
              <a:rPr lang="en-US" smtClean="0"/>
              <a:t>‹#›</a:t>
            </a:fld>
            <a:endParaRPr lang="en-US" dirty="0"/>
          </a:p>
        </p:txBody>
      </p:sp>
    </p:spTree>
    <p:extLst>
      <p:ext uri="{BB962C8B-B14F-4D97-AF65-F5344CB8AC3E}">
        <p14:creationId xmlns:p14="http://schemas.microsoft.com/office/powerpoint/2010/main" val="2688420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F2E34D-57B0-41D5-A7AF-DF10D1068115}" type="datetime1">
              <a:rPr lang="en-US" smtClean="0"/>
              <a:t>10/30/2020</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56EAF9-2583-4989-8D87-13F548ED6E0C}" type="datetime1">
              <a:rPr lang="en-US" smtClean="0"/>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0E3CFB-BB1B-4B2A-ADF6-B1A4609854C4}" type="datetime1">
              <a:rPr lang="en-US" smtClean="0"/>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3AEAA8-1A97-412E-935C-2E918F139579}" type="datetime1">
              <a:rPr lang="en-US" smtClean="0"/>
              <a:t>10/30/2020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38B0DF1-CA1F-4E36-8C65-C52A9896A8FB}" type="datetime1">
              <a:rPr lang="en-US" smtClean="0"/>
              <a:t>10/30/2020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B6173FD-197A-4AD6-8D60-38B6A76F0734}" type="datetime1">
              <a:rPr lang="en-US" smtClean="0"/>
              <a:t>10/30/2020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DC3949-07FA-4C7A-A990-D6D1043EED71}" type="datetime1">
              <a:rPr lang="en-US" smtClean="0"/>
              <a:t>10/30/2020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E9E2DE8-6D13-4218-A974-D45AA7B6E4FF}" type="datetime1">
              <a:rPr lang="en-US" smtClean="0"/>
              <a:t>10/30/2020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DAB7D7-4BDA-4ABC-B31D-66201C69A314}" type="datetime1">
              <a:rPr lang="en-US" smtClean="0"/>
              <a:t>10/30/2020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F6E8327-77F4-4A2B-9238-101C8E3404E4}" type="datetime1">
              <a:rPr lang="en-US" smtClean="0"/>
              <a:t>10/30/2020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87327A-3B7B-4F18-AD00-4892CF91FF9D}" type="datetime1">
              <a:rPr lang="en-US" smtClean="0"/>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398241-E647-4007-AB01-BB30869910EB}" type="datetime1">
              <a:rPr lang="en-US" smtClean="0"/>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09F5554-C941-4C3B-A197-75ED448862A0}" type="datetime1">
              <a:rPr lang="en-US" smtClean="0"/>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C6B44A0-C3F8-4023-9352-7CF7C034B2C8}" type="datetime1">
              <a:rPr lang="en-US" smtClean="0"/>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9C3DC5B-471F-47EA-B884-FE923235A560}" type="datetime1">
              <a:rPr lang="en-US" smtClean="0"/>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F8C408-3247-4796-93FF-B91D6887AEC0}" type="datetime1">
              <a:rPr lang="en-US" smtClean="0"/>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BA1D282-CC74-49F4-B876-75084EFB56F1}" type="datetime1">
              <a:rPr lang="en-US" smtClean="0"/>
              <a:t>10/30/2020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E3F0A0B-291C-4112-A023-023C51AB2E85}" type="datetime1">
              <a:rPr lang="en-US" smtClean="0"/>
              <a:t>10/30/2020</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hf sldNum="0" hdr="0" ftr="0" dt="0"/>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publicsafety.gc.ca/cnt/rsrcs/pblctns/fmls-yth-dlnqnc/fmls-yth-dlnqnc-eng.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E5A92FE9-DB05-4D0D-AF5A-BE8664B9FF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3" name="Group 22">
            <a:extLst>
              <a:ext uri="{FF2B5EF4-FFF2-40B4-BE49-F238E27FC236}">
                <a16:creationId xmlns:a16="http://schemas.microsoft.com/office/drawing/2014/main" id="{53D9B26A-5143-49A7-BA98-D871D5BD71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526211" y="1"/>
            <a:ext cx="5014912" cy="6857999"/>
            <a:chOff x="2928938" y="-4763"/>
            <a:chExt cx="5014912" cy="6862763"/>
          </a:xfrm>
        </p:grpSpPr>
        <p:sp>
          <p:nvSpPr>
            <p:cNvPr id="24" name="Freeform 6">
              <a:extLst>
                <a:ext uri="{FF2B5EF4-FFF2-40B4-BE49-F238E27FC236}">
                  <a16:creationId xmlns:a16="http://schemas.microsoft.com/office/drawing/2014/main" id="{68B85E55-A2A1-4682-B891-F201358A92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5" name="Freeform 7">
              <a:extLst>
                <a:ext uri="{FF2B5EF4-FFF2-40B4-BE49-F238E27FC236}">
                  <a16:creationId xmlns:a16="http://schemas.microsoft.com/office/drawing/2014/main" id="{45EF6EDB-9B5D-49E9-96FA-1AE08BF95E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rgbClr val="595959"/>
            </a:solidFill>
            <a:ln>
              <a:noFill/>
            </a:ln>
          </p:spPr>
        </p:sp>
        <p:sp>
          <p:nvSpPr>
            <p:cNvPr id="26" name="Freeform 12">
              <a:extLst>
                <a:ext uri="{FF2B5EF4-FFF2-40B4-BE49-F238E27FC236}">
                  <a16:creationId xmlns:a16="http://schemas.microsoft.com/office/drawing/2014/main" id="{38338226-D6E2-4EEE-B271-DB4BD096DB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rgbClr val="262626"/>
            </a:solidFill>
            <a:ln>
              <a:noFill/>
            </a:ln>
          </p:spPr>
        </p:sp>
        <p:sp>
          <p:nvSpPr>
            <p:cNvPr id="27" name="Freeform 13">
              <a:extLst>
                <a:ext uri="{FF2B5EF4-FFF2-40B4-BE49-F238E27FC236}">
                  <a16:creationId xmlns:a16="http://schemas.microsoft.com/office/drawing/2014/main" id="{4878FB48-17B3-4A11-8025-DE0945CD4E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8" name="Freeform 14">
              <a:extLst>
                <a:ext uri="{FF2B5EF4-FFF2-40B4-BE49-F238E27FC236}">
                  <a16:creationId xmlns:a16="http://schemas.microsoft.com/office/drawing/2014/main" id="{4150A21C-DD6D-4D3C-9E95-7A3CA263BE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9" name="Freeform 15">
              <a:extLst>
                <a:ext uri="{FF2B5EF4-FFF2-40B4-BE49-F238E27FC236}">
                  <a16:creationId xmlns:a16="http://schemas.microsoft.com/office/drawing/2014/main" id="{7505BF04-104D-4180-A284-42FCD6B04D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rgbClr val="404040"/>
            </a:solidFill>
            <a:ln>
              <a:noFill/>
            </a:ln>
          </p:spPr>
        </p:sp>
      </p:grpSp>
      <p:sp>
        <p:nvSpPr>
          <p:cNvPr id="2" name="Title 1">
            <a:extLst>
              <a:ext uri="{FF2B5EF4-FFF2-40B4-BE49-F238E27FC236}">
                <a16:creationId xmlns:a16="http://schemas.microsoft.com/office/drawing/2014/main" id="{652CD06E-EB43-4697-A9C1-290232C3BAD6}"/>
              </a:ext>
            </a:extLst>
          </p:cNvPr>
          <p:cNvSpPr>
            <a:spLocks noGrp="1"/>
          </p:cNvSpPr>
          <p:nvPr>
            <p:ph type="ctrTitle"/>
          </p:nvPr>
        </p:nvSpPr>
        <p:spPr>
          <a:xfrm>
            <a:off x="650877" y="-1"/>
            <a:ext cx="8174971" cy="3532909"/>
          </a:xfrm>
        </p:spPr>
        <p:txBody>
          <a:bodyPr>
            <a:normAutofit/>
          </a:bodyPr>
          <a:lstStyle/>
          <a:p>
            <a:pPr algn="l"/>
            <a:r>
              <a:rPr lang="en-GB" sz="2800" b="0" i="0" dirty="0">
                <a:effectLst/>
                <a:latin typeface="Walbaum Heading" panose="02070303090703020303" pitchFamily="18" charset="0"/>
              </a:rPr>
              <a:t>Assignment Title: Group presentation</a:t>
            </a:r>
            <a:r>
              <a:rPr lang="en-GB" sz="2800" dirty="0">
                <a:latin typeface="Walbaum Heading" panose="02070303090703020303" pitchFamily="18" charset="0"/>
                <a:cs typeface="Arial"/>
              </a:rPr>
              <a:t> </a:t>
            </a:r>
            <a:br>
              <a:rPr lang="en-GB" sz="2800" dirty="0">
                <a:latin typeface="Walbaum Heading" panose="02070303090703020303" pitchFamily="18" charset="0"/>
                <a:cs typeface="Arial"/>
              </a:rPr>
            </a:br>
            <a:r>
              <a:rPr lang="en-GB" sz="2800" dirty="0">
                <a:latin typeface="Walbaum Heading" panose="02070303090703020303" pitchFamily="18" charset="0"/>
              </a:rPr>
              <a:t> </a:t>
            </a:r>
            <a:br>
              <a:rPr lang="en-GB" sz="2800" dirty="0">
                <a:latin typeface="Walbaum Heading" panose="02070303090703020303" pitchFamily="18" charset="0"/>
              </a:rPr>
            </a:br>
            <a:r>
              <a:rPr lang="en-GB" sz="2800" b="0" i="0" dirty="0">
                <a:effectLst/>
                <a:latin typeface="Walbaum Heading" panose="02070303090703020303" pitchFamily="18" charset="0"/>
              </a:rPr>
              <a:t>Module Code: BMHP5004 Module</a:t>
            </a:r>
            <a:br>
              <a:rPr lang="en-GB" sz="2800" b="0" i="0" dirty="0">
                <a:effectLst/>
                <a:latin typeface="Walbaum Heading" panose="02070303090703020303" pitchFamily="18" charset="0"/>
              </a:rPr>
            </a:br>
            <a:r>
              <a:rPr lang="en-GB" sz="2800" b="0" i="0" dirty="0">
                <a:effectLst/>
                <a:latin typeface="Walbaum Heading" panose="02070303090703020303" pitchFamily="18" charset="0"/>
              </a:rPr>
              <a:t> </a:t>
            </a:r>
            <a:br>
              <a:rPr lang="en-GB" sz="2800" b="0" i="0" dirty="0">
                <a:effectLst/>
                <a:latin typeface="Walbaum Heading" panose="02070303090703020303" pitchFamily="18" charset="0"/>
              </a:rPr>
            </a:br>
            <a:r>
              <a:rPr lang="en-GB" sz="2800" b="0" i="0" dirty="0">
                <a:effectLst/>
                <a:latin typeface="Walbaum Heading" panose="02070303090703020303" pitchFamily="18" charset="0"/>
              </a:rPr>
              <a:t>Title: Children, Young People and Families</a:t>
            </a:r>
            <a:br>
              <a:rPr lang="en-GB" sz="2800" b="0" i="0" dirty="0">
                <a:effectLst/>
                <a:latin typeface="Walbaum Heading" panose="02070303090703020303" pitchFamily="18" charset="0"/>
              </a:rPr>
            </a:br>
            <a:br>
              <a:rPr lang="en-GB" sz="2800" b="0" i="0" dirty="0">
                <a:effectLst/>
                <a:latin typeface="Walbaum Heading" panose="02070303090703020303" pitchFamily="18" charset="0"/>
              </a:rPr>
            </a:br>
            <a:r>
              <a:rPr lang="en-GB" sz="2800" b="0" i="0" dirty="0">
                <a:effectLst/>
                <a:latin typeface="Walbaum Heading" panose="02070303090703020303" pitchFamily="18" charset="0"/>
              </a:rPr>
              <a:t> Lecturer’s Name: Dr Mark Gallagher-Read </a:t>
            </a:r>
            <a:r>
              <a:rPr lang="en-GB" sz="2800" dirty="0">
                <a:latin typeface="Walbaum Heading" panose="02070303090703020303" pitchFamily="18" charset="0"/>
              </a:rPr>
              <a:t> </a:t>
            </a:r>
            <a:endParaRPr lang="en-US" sz="2800" dirty="0">
              <a:latin typeface="Walbaum Heading" panose="02070303090703020303" pitchFamily="18" charset="0"/>
            </a:endParaRPr>
          </a:p>
        </p:txBody>
      </p:sp>
      <p:sp>
        <p:nvSpPr>
          <p:cNvPr id="3" name="Subtitle 2">
            <a:extLst>
              <a:ext uri="{FF2B5EF4-FFF2-40B4-BE49-F238E27FC236}">
                <a16:creationId xmlns:a16="http://schemas.microsoft.com/office/drawing/2014/main" id="{1FBBDE4E-FFA3-44D5-BA0B-7575E2214B7C}"/>
              </a:ext>
            </a:extLst>
          </p:cNvPr>
          <p:cNvSpPr>
            <a:spLocks noGrp="1"/>
          </p:cNvSpPr>
          <p:nvPr>
            <p:ph type="subTitle" idx="1"/>
          </p:nvPr>
        </p:nvSpPr>
        <p:spPr>
          <a:xfrm>
            <a:off x="492730" y="4023666"/>
            <a:ext cx="7178070" cy="2492544"/>
          </a:xfrm>
        </p:spPr>
        <p:txBody>
          <a:bodyPr>
            <a:normAutofit fontScale="70000" lnSpcReduction="20000"/>
          </a:bodyPr>
          <a:lstStyle/>
          <a:p>
            <a:pPr algn="l"/>
            <a:r>
              <a:rPr lang="en-GB" sz="2600" dirty="0">
                <a:latin typeface="Arial" panose="020B0604020202020204" pitchFamily="34" charset="0"/>
                <a:cs typeface="Arial" panose="020B0604020202020204" pitchFamily="34" charset="0"/>
              </a:rPr>
              <a:t>Nadine Gayle 1816824</a:t>
            </a:r>
          </a:p>
          <a:p>
            <a:pPr algn="l"/>
            <a:r>
              <a:rPr lang="en-GB" sz="2600" dirty="0">
                <a:latin typeface="Arial" panose="020B0604020202020204" pitchFamily="34" charset="0"/>
                <a:ea typeface="+mn-lt"/>
                <a:cs typeface="Arial" panose="020B0604020202020204" pitchFamily="34" charset="0"/>
              </a:rPr>
              <a:t>Samra Mahroof 1816889</a:t>
            </a:r>
            <a:endParaRPr lang="en-GB" sz="2600" dirty="0">
              <a:latin typeface="Arial" panose="020B0604020202020204" pitchFamily="34" charset="0"/>
              <a:cs typeface="Arial" panose="020B0604020202020204" pitchFamily="34" charset="0"/>
            </a:endParaRPr>
          </a:p>
          <a:p>
            <a:pPr algn="l"/>
            <a:r>
              <a:rPr lang="en-GB" sz="2600" dirty="0">
                <a:latin typeface="Arial" panose="020B0604020202020204" pitchFamily="34" charset="0"/>
                <a:ea typeface="+mn-lt"/>
                <a:cs typeface="Arial" panose="020B0604020202020204" pitchFamily="34" charset="0"/>
              </a:rPr>
              <a:t>Olibia Chaffatt 1908130</a:t>
            </a:r>
            <a:endParaRPr lang="en-GB" sz="2600" dirty="0">
              <a:latin typeface="Arial" panose="020B0604020202020204" pitchFamily="34" charset="0"/>
              <a:cs typeface="Arial" panose="020B0604020202020204" pitchFamily="34" charset="0"/>
            </a:endParaRPr>
          </a:p>
          <a:p>
            <a:pPr algn="l"/>
            <a:r>
              <a:rPr lang="en-GB" sz="2600" dirty="0">
                <a:latin typeface="Arial" panose="020B0604020202020204" pitchFamily="34" charset="0"/>
                <a:ea typeface="+mn-lt"/>
                <a:cs typeface="Arial" panose="020B0604020202020204" pitchFamily="34" charset="0"/>
              </a:rPr>
              <a:t>Yasmin </a:t>
            </a:r>
            <a:r>
              <a:rPr lang="en-GB" sz="2600" dirty="0" err="1">
                <a:latin typeface="Arial" panose="020B0604020202020204" pitchFamily="34" charset="0"/>
                <a:ea typeface="+mn-lt"/>
                <a:cs typeface="Arial" panose="020B0604020202020204" pitchFamily="34" charset="0"/>
              </a:rPr>
              <a:t>Chohid</a:t>
            </a:r>
            <a:r>
              <a:rPr lang="en-GB" sz="2600" dirty="0">
                <a:latin typeface="Arial" panose="020B0604020202020204" pitchFamily="34" charset="0"/>
                <a:ea typeface="+mn-lt"/>
                <a:cs typeface="Arial" panose="020B0604020202020204" pitchFamily="34" charset="0"/>
              </a:rPr>
              <a:t> 1814774</a:t>
            </a:r>
            <a:endParaRPr lang="en-US" sz="2600" dirty="0">
              <a:latin typeface="Arial" panose="020B0604020202020204" pitchFamily="34" charset="0"/>
              <a:cs typeface="Arial" panose="020B0604020202020204" pitchFamily="34" charset="0"/>
            </a:endParaRPr>
          </a:p>
          <a:p>
            <a:pPr algn="l"/>
            <a:r>
              <a:rPr lang="en-GB" sz="2600" dirty="0" err="1">
                <a:latin typeface="Arial" panose="020B0604020202020204" pitchFamily="34" charset="0"/>
                <a:ea typeface="+mn-lt"/>
                <a:cs typeface="Arial" panose="020B0604020202020204" pitchFamily="34" charset="0"/>
              </a:rPr>
              <a:t>Lorell</a:t>
            </a:r>
            <a:r>
              <a:rPr lang="en-GB" sz="2600" dirty="0">
                <a:latin typeface="Arial" panose="020B0604020202020204" pitchFamily="34" charset="0"/>
                <a:ea typeface="+mn-lt"/>
                <a:cs typeface="Arial" panose="020B0604020202020204" pitchFamily="34" charset="0"/>
              </a:rPr>
              <a:t> Boyce 1814347</a:t>
            </a:r>
            <a:endParaRPr lang="en-GB" sz="2600" dirty="0">
              <a:latin typeface="Arial" panose="020B0604020202020204" pitchFamily="34" charset="0"/>
              <a:cs typeface="Arial" panose="020B0604020202020204" pitchFamily="34" charset="0"/>
            </a:endParaRPr>
          </a:p>
          <a:p>
            <a:pPr algn="l"/>
            <a:r>
              <a:rPr lang="en-GB" sz="2600" dirty="0" err="1">
                <a:latin typeface="Arial" panose="020B0604020202020204" pitchFamily="34" charset="0"/>
                <a:ea typeface="+mn-lt"/>
                <a:cs typeface="Arial" panose="020B0604020202020204" pitchFamily="34" charset="0"/>
              </a:rPr>
              <a:t>Dilruba</a:t>
            </a:r>
            <a:r>
              <a:rPr lang="en-GB" sz="2600" dirty="0">
                <a:latin typeface="Arial" panose="020B0604020202020204" pitchFamily="34" charset="0"/>
                <a:ea typeface="+mn-lt"/>
                <a:cs typeface="Arial" panose="020B0604020202020204" pitchFamily="34" charset="0"/>
              </a:rPr>
              <a:t> Khatun 1709434</a:t>
            </a:r>
            <a:endParaRPr lang="en-GB" sz="2600" dirty="0">
              <a:latin typeface="Arial" panose="020B0604020202020204" pitchFamily="34" charset="0"/>
              <a:cs typeface="Arial" panose="020B0604020202020204" pitchFamily="34" charset="0"/>
            </a:endParaRPr>
          </a:p>
          <a:p>
            <a:pPr algn="l"/>
            <a:r>
              <a:rPr lang="en-GB" sz="2600" dirty="0">
                <a:latin typeface="Arial" panose="020B0604020202020204" pitchFamily="34" charset="0"/>
                <a:ea typeface="+mn-lt"/>
                <a:cs typeface="Arial" panose="020B0604020202020204" pitchFamily="34" charset="0"/>
              </a:rPr>
              <a:t>Samina Bashir 1816450</a:t>
            </a:r>
            <a:endParaRPr lang="en-GB" sz="2600" dirty="0">
              <a:latin typeface="Arial" panose="020B0604020202020204" pitchFamily="34" charset="0"/>
              <a:cs typeface="Arial" panose="020B0604020202020204" pitchFamily="34" charset="0"/>
            </a:endParaRPr>
          </a:p>
          <a:p>
            <a:pPr algn="l"/>
            <a:endParaRPr lang="en-US" dirty="0"/>
          </a:p>
        </p:txBody>
      </p:sp>
    </p:spTree>
    <p:extLst>
      <p:ext uri="{BB962C8B-B14F-4D97-AF65-F5344CB8AC3E}">
        <p14:creationId xmlns:p14="http://schemas.microsoft.com/office/powerpoint/2010/main" val="388446695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99CAC3B1-4879-424D-8F15-2062771961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3" name="Group 22">
            <a:extLst>
              <a:ext uri="{FF2B5EF4-FFF2-40B4-BE49-F238E27FC236}">
                <a16:creationId xmlns:a16="http://schemas.microsoft.com/office/drawing/2014/main" id="{4B8492CB-DFBA-4A82-9778-F21493DA36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526211" y="0"/>
            <a:ext cx="5014912" cy="6862763"/>
            <a:chOff x="2928938" y="-4763"/>
            <a:chExt cx="5014912" cy="6862763"/>
          </a:xfrm>
        </p:grpSpPr>
        <p:sp>
          <p:nvSpPr>
            <p:cNvPr id="24" name="Freeform 6">
              <a:extLst>
                <a:ext uri="{FF2B5EF4-FFF2-40B4-BE49-F238E27FC236}">
                  <a16:creationId xmlns:a16="http://schemas.microsoft.com/office/drawing/2014/main" id="{E34CC1C8-EBDD-4AEA-83E6-B27575B62E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5" name="Freeform 7">
              <a:extLst>
                <a:ext uri="{FF2B5EF4-FFF2-40B4-BE49-F238E27FC236}">
                  <a16:creationId xmlns:a16="http://schemas.microsoft.com/office/drawing/2014/main" id="{D6B38644-B85D-4211-9526-5B4C2A662B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rgbClr val="595959"/>
            </a:solidFill>
            <a:ln>
              <a:noFill/>
            </a:ln>
          </p:spPr>
        </p:sp>
        <p:sp>
          <p:nvSpPr>
            <p:cNvPr id="26" name="Freeform 12">
              <a:extLst>
                <a:ext uri="{FF2B5EF4-FFF2-40B4-BE49-F238E27FC236}">
                  <a16:creationId xmlns:a16="http://schemas.microsoft.com/office/drawing/2014/main" id="{8A8B2820-6B8F-4C19-BFC5-D28EE44E54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rgbClr val="262626"/>
            </a:solidFill>
            <a:ln>
              <a:noFill/>
            </a:ln>
          </p:spPr>
        </p:sp>
        <p:sp>
          <p:nvSpPr>
            <p:cNvPr id="27" name="Freeform 13">
              <a:extLst>
                <a:ext uri="{FF2B5EF4-FFF2-40B4-BE49-F238E27FC236}">
                  <a16:creationId xmlns:a16="http://schemas.microsoft.com/office/drawing/2014/main" id="{773528ED-4D37-4A77-A8CA-86B6221C5E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8" name="Freeform 14">
              <a:extLst>
                <a:ext uri="{FF2B5EF4-FFF2-40B4-BE49-F238E27FC236}">
                  <a16:creationId xmlns:a16="http://schemas.microsoft.com/office/drawing/2014/main" id="{8A58A902-E944-4399-9A93-A91A6A82B1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9" name="Freeform 15">
              <a:extLst>
                <a:ext uri="{FF2B5EF4-FFF2-40B4-BE49-F238E27FC236}">
                  <a16:creationId xmlns:a16="http://schemas.microsoft.com/office/drawing/2014/main" id="{4EDB1155-2E8E-4FB8-AD42-101FE43832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rgbClr val="404040"/>
            </a:solidFill>
            <a:ln>
              <a:noFill/>
            </a:ln>
          </p:spPr>
        </p:sp>
      </p:grpSp>
      <p:sp>
        <p:nvSpPr>
          <p:cNvPr id="2" name="Title 1">
            <a:extLst>
              <a:ext uri="{FF2B5EF4-FFF2-40B4-BE49-F238E27FC236}">
                <a16:creationId xmlns:a16="http://schemas.microsoft.com/office/drawing/2014/main" id="{C7492CCE-C435-464E-A19A-D4C606FDBE3D}"/>
              </a:ext>
            </a:extLst>
          </p:cNvPr>
          <p:cNvSpPr>
            <a:spLocks noGrp="1"/>
          </p:cNvSpPr>
          <p:nvPr>
            <p:ph type="title"/>
          </p:nvPr>
        </p:nvSpPr>
        <p:spPr>
          <a:xfrm>
            <a:off x="275961" y="53977"/>
            <a:ext cx="7411825" cy="1752599"/>
          </a:xfrm>
        </p:spPr>
        <p:txBody>
          <a:bodyPr>
            <a:normAutofit/>
          </a:bodyPr>
          <a:lstStyle/>
          <a:p>
            <a:pPr algn="l"/>
            <a:r>
              <a:rPr lang="en-GB" dirty="0"/>
              <a:t>Introduction ….</a:t>
            </a:r>
            <a:endParaRPr lang="en-US" dirty="0"/>
          </a:p>
        </p:txBody>
      </p:sp>
      <p:sp>
        <p:nvSpPr>
          <p:cNvPr id="3" name="Content Placeholder 2">
            <a:extLst>
              <a:ext uri="{FF2B5EF4-FFF2-40B4-BE49-F238E27FC236}">
                <a16:creationId xmlns:a16="http://schemas.microsoft.com/office/drawing/2014/main" id="{60DFF4FA-F598-4962-B6AB-31A8BE724E52}"/>
              </a:ext>
            </a:extLst>
          </p:cNvPr>
          <p:cNvSpPr>
            <a:spLocks noGrp="1"/>
          </p:cNvSpPr>
          <p:nvPr>
            <p:ph idx="1"/>
          </p:nvPr>
        </p:nvSpPr>
        <p:spPr>
          <a:xfrm>
            <a:off x="232364" y="1526576"/>
            <a:ext cx="8176622" cy="4101867"/>
          </a:xfrm>
        </p:spPr>
        <p:txBody>
          <a:bodyPr anchor="t">
            <a:normAutofit lnSpcReduction="10000"/>
          </a:bodyPr>
          <a:lstStyle/>
          <a:p>
            <a:pPr marL="0" indent="0">
              <a:buNone/>
            </a:pPr>
            <a:r>
              <a:rPr lang="en-GB" dirty="0">
                <a:solidFill>
                  <a:schemeClr val="tx1"/>
                </a:solidFill>
                <a:latin typeface="Arial" panose="020B0604020202020204" pitchFamily="34" charset="0"/>
                <a:ea typeface="+mn-lt"/>
                <a:cs typeface="Arial" panose="020B0604020202020204" pitchFamily="34" charset="0"/>
              </a:rPr>
              <a:t>Vulnerability of the children, young people and family, involved in the case study.</a:t>
            </a:r>
          </a:p>
          <a:p>
            <a:pPr marL="0" indent="0">
              <a:buNone/>
            </a:pPr>
            <a:r>
              <a:rPr lang="en-GB" dirty="0">
                <a:solidFill>
                  <a:schemeClr val="tx1"/>
                </a:solidFill>
                <a:latin typeface="Arial" panose="020B0604020202020204" pitchFamily="34" charset="0"/>
                <a:ea typeface="+mn-lt"/>
                <a:cs typeface="Arial" panose="020B0604020202020204" pitchFamily="34" charset="0"/>
              </a:rPr>
              <a:t>The two main factors in this study are focused around the mother who suffers with </a:t>
            </a:r>
            <a:r>
              <a:rPr lang="en-GB" b="0" i="0" dirty="0">
                <a:solidFill>
                  <a:schemeClr val="tx1"/>
                </a:solidFill>
                <a:effectLst/>
                <a:latin typeface="Arial" panose="020B0604020202020204" pitchFamily="34" charset="0"/>
                <a:cs typeface="Arial" panose="020B0604020202020204" pitchFamily="34" charset="0"/>
              </a:rPr>
              <a:t>psychological Mental health care’s for children with additional needs and behaviour problems.</a:t>
            </a:r>
          </a:p>
          <a:p>
            <a:pPr marL="0" indent="0">
              <a:buNone/>
            </a:pPr>
            <a:r>
              <a:rPr lang="en-GB" dirty="0">
                <a:solidFill>
                  <a:schemeClr val="tx1"/>
                </a:solidFill>
                <a:latin typeface="Arial" panose="020B0604020202020204" pitchFamily="34" charset="0"/>
                <a:ea typeface="+mn-lt"/>
                <a:cs typeface="Arial" panose="020B0604020202020204" pitchFamily="34" charset="0"/>
              </a:rPr>
              <a:t>In addition to this they are battling with housing repairs which are causing an uncomfortable living environment  which is one of the causes of the risk factors.</a:t>
            </a:r>
          </a:p>
          <a:p>
            <a:pPr marL="0" indent="0">
              <a:buNone/>
            </a:pPr>
            <a:r>
              <a:rPr lang="en-GB" dirty="0">
                <a:solidFill>
                  <a:schemeClr val="tx1"/>
                </a:solidFill>
                <a:latin typeface="Arial" panose="020B0604020202020204" pitchFamily="34" charset="0"/>
                <a:ea typeface="+mn-lt"/>
                <a:cs typeface="Arial" panose="020B0604020202020204" pitchFamily="34" charset="0"/>
              </a:rPr>
              <a:t>We will be discussing the serval </a:t>
            </a:r>
            <a:r>
              <a:rPr lang="en-GB" dirty="0" err="1">
                <a:solidFill>
                  <a:schemeClr val="tx1"/>
                </a:solidFill>
                <a:latin typeface="Arial" panose="020B0604020202020204" pitchFamily="34" charset="0"/>
                <a:ea typeface="+mn-lt"/>
                <a:cs typeface="Arial" panose="020B0604020202020204" pitchFamily="34" charset="0"/>
              </a:rPr>
              <a:t>muilti</a:t>
            </a:r>
            <a:r>
              <a:rPr lang="en-GB" dirty="0">
                <a:solidFill>
                  <a:schemeClr val="tx1"/>
                </a:solidFill>
                <a:latin typeface="Arial" panose="020B0604020202020204" pitchFamily="34" charset="0"/>
                <a:ea typeface="+mn-lt"/>
                <a:cs typeface="Arial" panose="020B0604020202020204" pitchFamily="34" charset="0"/>
              </a:rPr>
              <a:t> agency’s working with the family who will provide the best support.</a:t>
            </a:r>
          </a:p>
          <a:p>
            <a:endParaRPr lang="en-US" sz="1800" dirty="0"/>
          </a:p>
        </p:txBody>
      </p:sp>
    </p:spTree>
    <p:extLst>
      <p:ext uri="{BB962C8B-B14F-4D97-AF65-F5344CB8AC3E}">
        <p14:creationId xmlns:p14="http://schemas.microsoft.com/office/powerpoint/2010/main" val="990684553"/>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99CAC3B1-4879-424D-8F15-2062771961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3" name="Group 22">
            <a:extLst>
              <a:ext uri="{FF2B5EF4-FFF2-40B4-BE49-F238E27FC236}">
                <a16:creationId xmlns:a16="http://schemas.microsoft.com/office/drawing/2014/main" id="{4B8492CB-DFBA-4A82-9778-F21493DA36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526211" y="0"/>
            <a:ext cx="5014912" cy="6862763"/>
            <a:chOff x="2928938" y="-4763"/>
            <a:chExt cx="5014912" cy="6862763"/>
          </a:xfrm>
        </p:grpSpPr>
        <p:sp>
          <p:nvSpPr>
            <p:cNvPr id="24" name="Freeform 6">
              <a:extLst>
                <a:ext uri="{FF2B5EF4-FFF2-40B4-BE49-F238E27FC236}">
                  <a16:creationId xmlns:a16="http://schemas.microsoft.com/office/drawing/2014/main" id="{E34CC1C8-EBDD-4AEA-83E6-B27575B62E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5" name="Freeform 7">
              <a:extLst>
                <a:ext uri="{FF2B5EF4-FFF2-40B4-BE49-F238E27FC236}">
                  <a16:creationId xmlns:a16="http://schemas.microsoft.com/office/drawing/2014/main" id="{D6B38644-B85D-4211-9526-5B4C2A662B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rgbClr val="595959"/>
            </a:solidFill>
            <a:ln>
              <a:noFill/>
            </a:ln>
          </p:spPr>
        </p:sp>
        <p:sp>
          <p:nvSpPr>
            <p:cNvPr id="26" name="Freeform 12">
              <a:extLst>
                <a:ext uri="{FF2B5EF4-FFF2-40B4-BE49-F238E27FC236}">
                  <a16:creationId xmlns:a16="http://schemas.microsoft.com/office/drawing/2014/main" id="{8A8B2820-6B8F-4C19-BFC5-D28EE44E54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rgbClr val="262626"/>
            </a:solidFill>
            <a:ln>
              <a:noFill/>
            </a:ln>
          </p:spPr>
        </p:sp>
        <p:sp>
          <p:nvSpPr>
            <p:cNvPr id="27" name="Freeform 13">
              <a:extLst>
                <a:ext uri="{FF2B5EF4-FFF2-40B4-BE49-F238E27FC236}">
                  <a16:creationId xmlns:a16="http://schemas.microsoft.com/office/drawing/2014/main" id="{773528ED-4D37-4A77-A8CA-86B6221C5E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8" name="Freeform 14">
              <a:extLst>
                <a:ext uri="{FF2B5EF4-FFF2-40B4-BE49-F238E27FC236}">
                  <a16:creationId xmlns:a16="http://schemas.microsoft.com/office/drawing/2014/main" id="{8A58A902-E944-4399-9A93-A91A6A82B1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9" name="Freeform 15">
              <a:extLst>
                <a:ext uri="{FF2B5EF4-FFF2-40B4-BE49-F238E27FC236}">
                  <a16:creationId xmlns:a16="http://schemas.microsoft.com/office/drawing/2014/main" id="{4EDB1155-2E8E-4FB8-AD42-101FE43832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rgbClr val="404040"/>
            </a:solidFill>
            <a:ln>
              <a:noFill/>
            </a:ln>
          </p:spPr>
        </p:sp>
      </p:grpSp>
      <p:sp>
        <p:nvSpPr>
          <p:cNvPr id="2" name="Title 1">
            <a:extLst>
              <a:ext uri="{FF2B5EF4-FFF2-40B4-BE49-F238E27FC236}">
                <a16:creationId xmlns:a16="http://schemas.microsoft.com/office/drawing/2014/main" id="{C7492CCE-C435-464E-A19A-D4C606FDBE3D}"/>
              </a:ext>
            </a:extLst>
          </p:cNvPr>
          <p:cNvSpPr>
            <a:spLocks noGrp="1"/>
          </p:cNvSpPr>
          <p:nvPr>
            <p:ph type="title"/>
          </p:nvPr>
        </p:nvSpPr>
        <p:spPr>
          <a:xfrm>
            <a:off x="-2058867" y="-167965"/>
            <a:ext cx="7411825" cy="1752599"/>
          </a:xfrm>
        </p:spPr>
        <p:txBody>
          <a:bodyPr>
            <a:normAutofit/>
          </a:bodyPr>
          <a:lstStyle/>
          <a:p>
            <a:pPr>
              <a:lnSpc>
                <a:spcPct val="107000"/>
              </a:lnSpc>
              <a:spcAft>
                <a:spcPts val="800"/>
              </a:spcAft>
            </a:pPr>
            <a:r>
              <a:rPr lang="en-GB" dirty="0">
                <a:latin typeface="Walbaum Heading" panose="020B0604020202020204" pitchFamily="18" charset="0"/>
              </a:rPr>
              <a:t>Risk Factors</a:t>
            </a:r>
            <a:br>
              <a:rPr lang="en-GB" dirty="0">
                <a:latin typeface="Walbaum Heading" panose="020B0604020202020204" pitchFamily="18" charset="0"/>
              </a:rPr>
            </a:br>
            <a:r>
              <a:rPr lang="en-GB" sz="2400" dirty="0">
                <a:latin typeface="Walbaum Heading" panose="020B0604020202020204" pitchFamily="18" charset="0"/>
              </a:rPr>
              <a:t>1816824</a:t>
            </a:r>
            <a:endParaRPr lang="en-US" dirty="0">
              <a:latin typeface="Walbaum Heading" panose="020B0604020202020204" pitchFamily="18" charset="0"/>
            </a:endParaRPr>
          </a:p>
        </p:txBody>
      </p:sp>
      <p:sp>
        <p:nvSpPr>
          <p:cNvPr id="4" name="TextBox 3">
            <a:extLst>
              <a:ext uri="{FF2B5EF4-FFF2-40B4-BE49-F238E27FC236}">
                <a16:creationId xmlns:a16="http://schemas.microsoft.com/office/drawing/2014/main" id="{538F78DF-CE4E-46EA-9C5D-FCA42CBBA873}"/>
              </a:ext>
            </a:extLst>
          </p:cNvPr>
          <p:cNvSpPr txBox="1"/>
          <p:nvPr/>
        </p:nvSpPr>
        <p:spPr>
          <a:xfrm>
            <a:off x="543505" y="1437831"/>
            <a:ext cx="8109527" cy="369332"/>
          </a:xfrm>
          <a:prstGeom prst="rect">
            <a:avLst/>
          </a:prstGeom>
          <a:noFill/>
        </p:spPr>
        <p:txBody>
          <a:bodyPr wrap="square" rtlCol="0">
            <a:spAutoFit/>
          </a:bodyPr>
          <a:lstStyle/>
          <a:p>
            <a:pPr marL="285750" indent="-285750">
              <a:buFont typeface="Arial" panose="020B0604020202020204" pitchFamily="34" charset="0"/>
              <a:buChar char="•"/>
            </a:pPr>
            <a:r>
              <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rPr>
              <a:t>Individual factors could be an issue within the family</a:t>
            </a:r>
            <a:r>
              <a:rPr lang="en-GB" sz="1800" dirty="0">
                <a:effectLst/>
                <a:latin typeface="Arial" panose="020B0604020202020204" pitchFamily="34" charset="0"/>
                <a:ea typeface="Calibri" panose="020F0502020204030204" pitchFamily="34" charset="0"/>
                <a:cs typeface="Arial" panose="020B0604020202020204" pitchFamily="34" charset="0"/>
              </a:rPr>
              <a:t>.</a:t>
            </a:r>
            <a:endPar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4F0AB7DC-D651-448C-A6A6-701CFDF1F197}"/>
              </a:ext>
            </a:extLst>
          </p:cNvPr>
          <p:cNvSpPr txBox="1"/>
          <p:nvPr/>
        </p:nvSpPr>
        <p:spPr>
          <a:xfrm>
            <a:off x="519404" y="2030538"/>
            <a:ext cx="6553487" cy="923330"/>
          </a:xfrm>
          <a:prstGeom prst="rect">
            <a:avLst/>
          </a:prstGeom>
          <a:noFill/>
        </p:spPr>
        <p:txBody>
          <a:bodyPr wrap="square" rtlCol="0">
            <a:spAutoFit/>
          </a:bodyPr>
          <a:lstStyle/>
          <a:p>
            <a:pPr marL="285750" indent="-285750">
              <a:buFont typeface="Arial" panose="020B0604020202020204" pitchFamily="34" charset="0"/>
              <a:buChar char="•"/>
            </a:pPr>
            <a:r>
              <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rPr>
              <a:t>Relationships between children and young people and family</a:t>
            </a:r>
            <a:r>
              <a:rPr lang="en-GB" sz="1800" dirty="0">
                <a:solidFill>
                  <a:schemeClr val="tx1"/>
                </a:solidFill>
                <a:latin typeface="Arial" panose="020B0604020202020204" pitchFamily="34" charset="0"/>
                <a:ea typeface="Calibri" panose="020F0502020204030204" pitchFamily="34" charset="0"/>
                <a:cs typeface="Arial" panose="020B0604020202020204" pitchFamily="34" charset="0"/>
              </a:rPr>
              <a:t> </a:t>
            </a:r>
            <a:endPar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p>
            <a:endParaRPr lang="en-GB" dirty="0"/>
          </a:p>
        </p:txBody>
      </p:sp>
      <p:sp>
        <p:nvSpPr>
          <p:cNvPr id="6" name="TextBox 5">
            <a:extLst>
              <a:ext uri="{FF2B5EF4-FFF2-40B4-BE49-F238E27FC236}">
                <a16:creationId xmlns:a16="http://schemas.microsoft.com/office/drawing/2014/main" id="{85560020-EF69-49EA-8352-348DC4D1E710}"/>
              </a:ext>
            </a:extLst>
          </p:cNvPr>
          <p:cNvSpPr txBox="1"/>
          <p:nvPr/>
        </p:nvSpPr>
        <p:spPr>
          <a:xfrm>
            <a:off x="530333" y="2780121"/>
            <a:ext cx="5645077" cy="923330"/>
          </a:xfrm>
          <a:prstGeom prst="rect">
            <a:avLst/>
          </a:prstGeom>
          <a:noFill/>
        </p:spPr>
        <p:txBody>
          <a:bodyPr wrap="square" rtlCol="0">
            <a:spAutoFit/>
          </a:bodyPr>
          <a:lstStyle/>
          <a:p>
            <a:pPr marL="285750" indent="-285750">
              <a:buFont typeface="Arial" panose="020B0604020202020204" pitchFamily="34" charset="0"/>
              <a:buChar char="•"/>
            </a:pPr>
            <a:r>
              <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rPr>
              <a:t>Relationships between children and young people and family</a:t>
            </a:r>
            <a:r>
              <a:rPr lang="en-GB" sz="1800" dirty="0">
                <a:solidFill>
                  <a:schemeClr val="tx1"/>
                </a:solidFill>
                <a:latin typeface="Arial" panose="020B0604020202020204" pitchFamily="34" charset="0"/>
                <a:ea typeface="Calibri" panose="020F0502020204030204" pitchFamily="34" charset="0"/>
                <a:cs typeface="Arial" panose="020B0604020202020204" pitchFamily="34" charset="0"/>
              </a:rPr>
              <a:t> </a:t>
            </a:r>
            <a:endPar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p>
            <a:endParaRPr lang="en-GB" dirty="0"/>
          </a:p>
        </p:txBody>
      </p:sp>
      <p:sp>
        <p:nvSpPr>
          <p:cNvPr id="7" name="TextBox 6">
            <a:extLst>
              <a:ext uri="{FF2B5EF4-FFF2-40B4-BE49-F238E27FC236}">
                <a16:creationId xmlns:a16="http://schemas.microsoft.com/office/drawing/2014/main" id="{39C0E1B1-8585-4EC4-A410-3A7CC1422F43}"/>
              </a:ext>
            </a:extLst>
          </p:cNvPr>
          <p:cNvSpPr txBox="1"/>
          <p:nvPr/>
        </p:nvSpPr>
        <p:spPr>
          <a:xfrm>
            <a:off x="543505" y="3615730"/>
            <a:ext cx="5977944" cy="923330"/>
          </a:xfrm>
          <a:prstGeom prst="rect">
            <a:avLst/>
          </a:prstGeom>
          <a:noFill/>
        </p:spPr>
        <p:txBody>
          <a:bodyPr wrap="square" rtlCol="0">
            <a:spAutoFit/>
          </a:bodyPr>
          <a:lstStyle/>
          <a:p>
            <a:pPr marL="285750" indent="-285750">
              <a:buFont typeface="Arial" panose="020B0604020202020204" pitchFamily="34" charset="0"/>
              <a:buChar char="•"/>
            </a:pPr>
            <a:r>
              <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rPr>
              <a:t>The different impacted that risk factors could have on a child’s relationship</a:t>
            </a:r>
            <a:r>
              <a:rPr lang="en-GB" sz="1800" dirty="0">
                <a:solidFill>
                  <a:schemeClr val="tx1"/>
                </a:solidFill>
                <a:latin typeface="Arial" panose="020B0604020202020204" pitchFamily="34" charset="0"/>
                <a:ea typeface="Calibri" panose="020F0502020204030204" pitchFamily="34" charset="0"/>
                <a:cs typeface="Arial" panose="020B0604020202020204" pitchFamily="34" charset="0"/>
              </a:rPr>
              <a:t> </a:t>
            </a:r>
            <a:endPar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p>
            <a:endParaRPr lang="en-GB" dirty="0"/>
          </a:p>
        </p:txBody>
      </p:sp>
      <p:sp>
        <p:nvSpPr>
          <p:cNvPr id="10" name="TextBox 9">
            <a:extLst>
              <a:ext uri="{FF2B5EF4-FFF2-40B4-BE49-F238E27FC236}">
                <a16:creationId xmlns:a16="http://schemas.microsoft.com/office/drawing/2014/main" id="{51EFE86E-EB4B-46D8-AAAD-87100DDCA9B5}"/>
              </a:ext>
            </a:extLst>
          </p:cNvPr>
          <p:cNvSpPr txBox="1"/>
          <p:nvPr/>
        </p:nvSpPr>
        <p:spPr>
          <a:xfrm>
            <a:off x="519404" y="4436390"/>
            <a:ext cx="5977944" cy="923330"/>
          </a:xfrm>
          <a:prstGeom prst="rect">
            <a:avLst/>
          </a:prstGeom>
          <a:noFill/>
        </p:spPr>
        <p:txBody>
          <a:bodyPr wrap="square" rtlCol="0">
            <a:spAutoFit/>
          </a:bodyPr>
          <a:lstStyle/>
          <a:p>
            <a:pPr marL="285750" indent="-285750">
              <a:buFont typeface="Arial" panose="020B0604020202020204" pitchFamily="34" charset="0"/>
              <a:buChar char="•"/>
            </a:pPr>
            <a:r>
              <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rPr>
              <a:t>What impacted dose poverty, disability has an effected on the people around the children.</a:t>
            </a:r>
          </a:p>
          <a:p>
            <a:endParaRPr lang="en-GB" dirty="0"/>
          </a:p>
        </p:txBody>
      </p:sp>
      <p:sp>
        <p:nvSpPr>
          <p:cNvPr id="11" name="TextBox 10">
            <a:extLst>
              <a:ext uri="{FF2B5EF4-FFF2-40B4-BE49-F238E27FC236}">
                <a16:creationId xmlns:a16="http://schemas.microsoft.com/office/drawing/2014/main" id="{6B44B14A-7752-4121-85B6-5EAF97944C6D}"/>
              </a:ext>
            </a:extLst>
          </p:cNvPr>
          <p:cNvSpPr txBox="1"/>
          <p:nvPr/>
        </p:nvSpPr>
        <p:spPr>
          <a:xfrm>
            <a:off x="435772" y="5248060"/>
            <a:ext cx="6085677" cy="661862"/>
          </a:xfrm>
          <a:prstGeom prst="rect">
            <a:avLst/>
          </a:prstGeom>
          <a:noFill/>
        </p:spPr>
        <p:txBody>
          <a:bodyPr wrap="square" rtlCol="0">
            <a:spAutoFit/>
          </a:bodyPr>
          <a:lstStyle/>
          <a:p>
            <a:pPr marL="285750" indent="-285750">
              <a:buFont typeface="Arial" panose="020B0604020202020204" pitchFamily="34" charset="0"/>
              <a:buChar char="•"/>
            </a:pPr>
            <a:r>
              <a:rPr lang="en-GB" sz="1800" dirty="0">
                <a:solidFill>
                  <a:schemeClr val="tx1"/>
                </a:solidFill>
                <a:latin typeface="Arial" panose="020B0604020202020204" pitchFamily="34" charset="0"/>
                <a:ea typeface="+mn-lt"/>
                <a:cs typeface="Arial" panose="020B0604020202020204" pitchFamily="34" charset="0"/>
              </a:rPr>
              <a:t>which will help the child or young person to make relationships with others around them or later in life.</a:t>
            </a:r>
          </a:p>
        </p:txBody>
      </p:sp>
      <p:sp>
        <p:nvSpPr>
          <p:cNvPr id="14" name="TextBox 13">
            <a:extLst>
              <a:ext uri="{FF2B5EF4-FFF2-40B4-BE49-F238E27FC236}">
                <a16:creationId xmlns:a16="http://schemas.microsoft.com/office/drawing/2014/main" id="{45FA9D8C-2B90-4707-B4B7-ACFCEC9D1BD8}"/>
              </a:ext>
            </a:extLst>
          </p:cNvPr>
          <p:cNvSpPr txBox="1"/>
          <p:nvPr/>
        </p:nvSpPr>
        <p:spPr>
          <a:xfrm>
            <a:off x="4047249" y="6398426"/>
            <a:ext cx="6197763" cy="646331"/>
          </a:xfrm>
          <a:prstGeom prst="rect">
            <a:avLst/>
          </a:prstGeom>
          <a:noFill/>
        </p:spPr>
        <p:txBody>
          <a:bodyPr wrap="square" rtlCol="0">
            <a:spAutoFit/>
          </a:bodyPr>
          <a:lstStyle/>
          <a:p>
            <a:r>
              <a:rPr lang="en-GB" sz="1800" dirty="0">
                <a:solidFill>
                  <a:schemeClr val="tx1"/>
                </a:solidFill>
                <a:latin typeface="Arial" panose="020B0604020202020204" pitchFamily="34" charset="0"/>
                <a:ea typeface="+mn-lt"/>
                <a:cs typeface="Arial" panose="020B0604020202020204" pitchFamily="34" charset="0"/>
              </a:rPr>
              <a:t>(Publicsafety.pdf, 2009)</a:t>
            </a:r>
            <a:r>
              <a:rPr lang="en-GB" sz="1800" dirty="0">
                <a:latin typeface="Arial" panose="020B0604020202020204" pitchFamily="34" charset="0"/>
                <a:cs typeface="Arial" panose="020B0604020202020204" pitchFamily="34" charset="0"/>
              </a:rPr>
              <a:t>.</a:t>
            </a:r>
            <a:endParaRPr lang="en-GB" sz="1800" dirty="0">
              <a:solidFill>
                <a:schemeClr val="tx1"/>
              </a:solidFill>
              <a:latin typeface="Arial" panose="020B0604020202020204" pitchFamily="34" charset="0"/>
              <a:ea typeface="+mn-lt"/>
              <a:cs typeface="Arial" panose="020B0604020202020204" pitchFamily="34" charset="0"/>
            </a:endParaRPr>
          </a:p>
          <a:p>
            <a:endParaRPr lang="en-GB" dirty="0"/>
          </a:p>
        </p:txBody>
      </p:sp>
    </p:spTree>
    <p:extLst>
      <p:ext uri="{BB962C8B-B14F-4D97-AF65-F5344CB8AC3E}">
        <p14:creationId xmlns:p14="http://schemas.microsoft.com/office/powerpoint/2010/main" val="366340498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4"/>
                                        </p:tgtEl>
                                        <p:attrNameLst>
                                          <p:attrName>ppt_c</p:attrName>
                                        </p:attrNameLst>
                                      </p:cBhvr>
                                      <p:to>
                                        <a:schemeClr val="bg1"/>
                                      </p:to>
                                    </p:animClr>
                                  </p:sub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fade">
                                      <p:cBhvr>
                                        <p:cTn id="13" dur="900"/>
                                        <p:tgtEl>
                                          <p:spTgt spid="5">
                                            <p:txEl>
                                              <p:pRg st="0" end="0"/>
                                            </p:txEl>
                                          </p:spTgt>
                                        </p:tgtEl>
                                      </p:cBhvr>
                                    </p:animEffect>
                                    <p:anim calcmode="lin" valueType="num">
                                      <p:cBhvr>
                                        <p:cTn id="14" dur="9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5" dur="900" fill="hold"/>
                                        <p:tgtEl>
                                          <p:spTgt spid="5">
                                            <p:txEl>
                                              <p:pRg st="0" end="0"/>
                                            </p:txEl>
                                          </p:spTgt>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5">
                                            <p:txEl>
                                              <p:pRg st="0" end="0"/>
                                            </p:txEl>
                                          </p:spTgt>
                                        </p:tgtEl>
                                        <p:attrNameLst>
                                          <p:attrName>ppt_c</p:attrName>
                                        </p:attrNameLst>
                                      </p:cBhvr>
                                      <p:to>
                                        <a:schemeClr val="bg1"/>
                                      </p:to>
                                    </p:animClr>
                                  </p:subTnLst>
                                </p:cTn>
                              </p:par>
                            </p:childTnLst>
                          </p:cTn>
                        </p:par>
                        <p:par>
                          <p:cTn id="16" fill="hold">
                            <p:stCondLst>
                              <p:cond delay="19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100"/>
                                        <p:tgtEl>
                                          <p:spTgt spid="6"/>
                                        </p:tgtEl>
                                      </p:cBhvr>
                                    </p:animEffect>
                                    <p:anim calcmode="lin" valueType="num">
                                      <p:cBhvr>
                                        <p:cTn id="20" dur="1100" fill="hold"/>
                                        <p:tgtEl>
                                          <p:spTgt spid="6"/>
                                        </p:tgtEl>
                                        <p:attrNameLst>
                                          <p:attrName>ppt_x</p:attrName>
                                        </p:attrNameLst>
                                      </p:cBhvr>
                                      <p:tavLst>
                                        <p:tav tm="0">
                                          <p:val>
                                            <p:strVal val="#ppt_x"/>
                                          </p:val>
                                        </p:tav>
                                        <p:tav tm="100000">
                                          <p:val>
                                            <p:strVal val="#ppt_x"/>
                                          </p:val>
                                        </p:tav>
                                      </p:tavLst>
                                    </p:anim>
                                    <p:anim calcmode="lin" valueType="num">
                                      <p:cBhvr>
                                        <p:cTn id="21" dur="1100" fill="hold"/>
                                        <p:tgtEl>
                                          <p:spTgt spid="6"/>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6"/>
                                        </p:tgtEl>
                                        <p:attrNameLst>
                                          <p:attrName>ppt_c</p:attrName>
                                        </p:attrNameLst>
                                      </p:cBhvr>
                                      <p:to>
                                        <a:schemeClr val="bg1"/>
                                      </p:to>
                                    </p:animClr>
                                  </p:sub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7"/>
                                        </p:tgtEl>
                                        <p:attrNameLst>
                                          <p:attrName>ppt_c</p:attrName>
                                        </p:attrNameLst>
                                      </p:cBhvr>
                                      <p:to>
                                        <a:schemeClr val="bg1"/>
                                      </p:to>
                                    </p:animClr>
                                  </p:sub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10"/>
                                        </p:tgtEl>
                                        <p:attrNameLst>
                                          <p:attrName>ppt_c</p:attrName>
                                        </p:attrNameLst>
                                      </p:cBhvr>
                                      <p:to>
                                        <a:schemeClr val="bg1"/>
                                      </p:to>
                                    </p:animClr>
                                  </p:sub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11"/>
                                        </p:tgtEl>
                                        <p:attrNameLst>
                                          <p:attrName>ppt_c</p:attrName>
                                        </p:attrNameLst>
                                      </p:cBhvr>
                                      <p:to>
                                        <a:schemeClr val="bg1"/>
                                      </p:to>
                                    </p:animClr>
                                  </p:subTnLst>
                                </p:cTn>
                              </p:par>
                            </p:childTnLst>
                          </p:cTn>
                        </p:par>
                        <p:par>
                          <p:cTn id="40" fill="hold">
                            <p:stCondLst>
                              <p:cond delay="6000"/>
                            </p:stCondLst>
                            <p:childTnLst>
                              <p:par>
                                <p:cTn id="41" presetID="2" presetClass="entr" presetSubtype="4"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200" fill="hold"/>
                                        <p:tgtEl>
                                          <p:spTgt spid="14"/>
                                        </p:tgtEl>
                                        <p:attrNameLst>
                                          <p:attrName>ppt_x</p:attrName>
                                        </p:attrNameLst>
                                      </p:cBhvr>
                                      <p:tavLst>
                                        <p:tav tm="0">
                                          <p:val>
                                            <p:strVal val="#ppt_x"/>
                                          </p:val>
                                        </p:tav>
                                        <p:tav tm="100000">
                                          <p:val>
                                            <p:strVal val="#ppt_x"/>
                                          </p:val>
                                        </p:tav>
                                      </p:tavLst>
                                    </p:anim>
                                    <p:anim calcmode="lin" valueType="num">
                                      <p:cBhvr additive="base">
                                        <p:cTn id="44" dur="1200" fill="hold"/>
                                        <p:tgtEl>
                                          <p:spTgt spid="14"/>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14"/>
                                        </p:tgtEl>
                                        <p:attrNameLst>
                                          <p:attrName>ppt_c</p:attrName>
                                        </p:attrNameLst>
                                      </p:cBhvr>
                                      <p:to>
                                        <a:schemeClr val="bg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10" grpId="0"/>
      <p:bldP spid="11"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99CAC3B1-4879-424D-8F15-2062771961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3" name="Group 22">
            <a:extLst>
              <a:ext uri="{FF2B5EF4-FFF2-40B4-BE49-F238E27FC236}">
                <a16:creationId xmlns:a16="http://schemas.microsoft.com/office/drawing/2014/main" id="{4B8492CB-DFBA-4A82-9778-F21493DA36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526211" y="0"/>
            <a:ext cx="5014912" cy="6862763"/>
            <a:chOff x="2928938" y="-4763"/>
            <a:chExt cx="5014912" cy="6862763"/>
          </a:xfrm>
        </p:grpSpPr>
        <p:sp>
          <p:nvSpPr>
            <p:cNvPr id="24" name="Freeform 6">
              <a:extLst>
                <a:ext uri="{FF2B5EF4-FFF2-40B4-BE49-F238E27FC236}">
                  <a16:creationId xmlns:a16="http://schemas.microsoft.com/office/drawing/2014/main" id="{E34CC1C8-EBDD-4AEA-83E6-B27575B62E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5" name="Freeform 7">
              <a:extLst>
                <a:ext uri="{FF2B5EF4-FFF2-40B4-BE49-F238E27FC236}">
                  <a16:creationId xmlns:a16="http://schemas.microsoft.com/office/drawing/2014/main" id="{D6B38644-B85D-4211-9526-5B4C2A662B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rgbClr val="595959"/>
            </a:solidFill>
            <a:ln>
              <a:noFill/>
            </a:ln>
          </p:spPr>
        </p:sp>
        <p:sp>
          <p:nvSpPr>
            <p:cNvPr id="26" name="Freeform 12">
              <a:extLst>
                <a:ext uri="{FF2B5EF4-FFF2-40B4-BE49-F238E27FC236}">
                  <a16:creationId xmlns:a16="http://schemas.microsoft.com/office/drawing/2014/main" id="{8A8B2820-6B8F-4C19-BFC5-D28EE44E54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rgbClr val="262626"/>
            </a:solidFill>
            <a:ln>
              <a:noFill/>
            </a:ln>
          </p:spPr>
        </p:sp>
        <p:sp>
          <p:nvSpPr>
            <p:cNvPr id="27" name="Freeform 13">
              <a:extLst>
                <a:ext uri="{FF2B5EF4-FFF2-40B4-BE49-F238E27FC236}">
                  <a16:creationId xmlns:a16="http://schemas.microsoft.com/office/drawing/2014/main" id="{773528ED-4D37-4A77-A8CA-86B6221C5E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8" name="Freeform 14">
              <a:extLst>
                <a:ext uri="{FF2B5EF4-FFF2-40B4-BE49-F238E27FC236}">
                  <a16:creationId xmlns:a16="http://schemas.microsoft.com/office/drawing/2014/main" id="{8A58A902-E944-4399-9A93-A91A6A82B1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9" name="Freeform 15">
              <a:extLst>
                <a:ext uri="{FF2B5EF4-FFF2-40B4-BE49-F238E27FC236}">
                  <a16:creationId xmlns:a16="http://schemas.microsoft.com/office/drawing/2014/main" id="{4EDB1155-2E8E-4FB8-AD42-101FE43832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rgbClr val="404040"/>
            </a:solidFill>
            <a:ln>
              <a:noFill/>
            </a:ln>
          </p:spPr>
        </p:sp>
      </p:grpSp>
      <p:sp>
        <p:nvSpPr>
          <p:cNvPr id="2" name="Title 1">
            <a:extLst>
              <a:ext uri="{FF2B5EF4-FFF2-40B4-BE49-F238E27FC236}">
                <a16:creationId xmlns:a16="http://schemas.microsoft.com/office/drawing/2014/main" id="{C7492CCE-C435-464E-A19A-D4C606FDBE3D}"/>
              </a:ext>
            </a:extLst>
          </p:cNvPr>
          <p:cNvSpPr>
            <a:spLocks noGrp="1"/>
          </p:cNvSpPr>
          <p:nvPr>
            <p:ph type="title"/>
          </p:nvPr>
        </p:nvSpPr>
        <p:spPr>
          <a:xfrm>
            <a:off x="-1541396" y="-184079"/>
            <a:ext cx="7411825" cy="1752599"/>
          </a:xfrm>
        </p:spPr>
        <p:txBody>
          <a:bodyPr>
            <a:normAutofit/>
          </a:bodyPr>
          <a:lstStyle/>
          <a:p>
            <a:pPr>
              <a:lnSpc>
                <a:spcPct val="107000"/>
              </a:lnSpc>
              <a:spcAft>
                <a:spcPts val="800"/>
              </a:spcAft>
            </a:pPr>
            <a:r>
              <a:rPr lang="en-GB" sz="2800" dirty="0">
                <a:latin typeface="Walbaum Heading" panose="02070303090703020303" pitchFamily="18" charset="0"/>
              </a:rPr>
              <a:t>Risk factors case study..</a:t>
            </a:r>
            <a:br>
              <a:rPr lang="en-GB" sz="2800" dirty="0">
                <a:latin typeface="Walbaum Heading" panose="02070303090703020303" pitchFamily="18" charset="0"/>
              </a:rPr>
            </a:br>
            <a:r>
              <a:rPr lang="en-GB" sz="2800" dirty="0">
                <a:latin typeface="Walbaum Heading" panose="02070303090703020303" pitchFamily="18" charset="0"/>
                <a:ea typeface="+mn-lt"/>
                <a:cs typeface="+mn-lt"/>
              </a:rPr>
              <a:t>1816889</a:t>
            </a:r>
            <a:endParaRPr lang="en-US" sz="2800" dirty="0">
              <a:latin typeface="Walbaum Heading" panose="02070303090703020303" pitchFamily="18" charset="0"/>
            </a:endParaRPr>
          </a:p>
        </p:txBody>
      </p:sp>
      <p:sp>
        <p:nvSpPr>
          <p:cNvPr id="4" name="TextBox 3">
            <a:extLst>
              <a:ext uri="{FF2B5EF4-FFF2-40B4-BE49-F238E27FC236}">
                <a16:creationId xmlns:a16="http://schemas.microsoft.com/office/drawing/2014/main" id="{D43A5C96-5FF2-4F06-B629-3768D174F09B}"/>
              </a:ext>
            </a:extLst>
          </p:cNvPr>
          <p:cNvSpPr txBox="1"/>
          <p:nvPr/>
        </p:nvSpPr>
        <p:spPr>
          <a:xfrm>
            <a:off x="379473" y="1650668"/>
            <a:ext cx="6622473" cy="861774"/>
          </a:xfrm>
          <a:prstGeom prst="rect">
            <a:avLst/>
          </a:prstGeom>
          <a:noFill/>
        </p:spPr>
        <p:txBody>
          <a:bodyPr wrap="square" rtlCol="0">
            <a:spAutoFit/>
          </a:bodyPr>
          <a:lstStyle/>
          <a:p>
            <a:pPr marL="457200" indent="-457200">
              <a:buFont typeface="Arial" panose="020B0604020202020204" pitchFamily="34" charset="0"/>
              <a:buChar char="•"/>
            </a:pPr>
            <a:r>
              <a:rPr lang="en-GB" sz="3200" b="0" i="0" dirty="0">
                <a:effectLst/>
                <a:latin typeface="Arial" panose="020B0604020202020204" pitchFamily="34" charset="0"/>
                <a:cs typeface="Arial" panose="020B0604020202020204" pitchFamily="34" charset="0"/>
              </a:rPr>
              <a:t>Two main risk factors  </a:t>
            </a:r>
          </a:p>
          <a:p>
            <a:endParaRPr lang="en-GB" dirty="0"/>
          </a:p>
        </p:txBody>
      </p:sp>
      <p:sp>
        <p:nvSpPr>
          <p:cNvPr id="5" name="TextBox 4">
            <a:extLst>
              <a:ext uri="{FF2B5EF4-FFF2-40B4-BE49-F238E27FC236}">
                <a16:creationId xmlns:a16="http://schemas.microsoft.com/office/drawing/2014/main" id="{1FA289BC-EF90-45FE-9639-7D3F78EE3286}"/>
              </a:ext>
            </a:extLst>
          </p:cNvPr>
          <p:cNvSpPr txBox="1"/>
          <p:nvPr/>
        </p:nvSpPr>
        <p:spPr>
          <a:xfrm>
            <a:off x="406273" y="2361331"/>
            <a:ext cx="7972861" cy="1077218"/>
          </a:xfrm>
          <a:prstGeom prst="rect">
            <a:avLst/>
          </a:prstGeom>
          <a:noFill/>
        </p:spPr>
        <p:txBody>
          <a:bodyPr wrap="square" rtlCol="0">
            <a:spAutoFit/>
          </a:bodyPr>
          <a:lstStyle/>
          <a:p>
            <a:pPr algn="l">
              <a:buFont typeface="Arial" panose="020B0604020202020204" pitchFamily="34" charset="0"/>
              <a:buChar char="•"/>
            </a:pPr>
            <a:r>
              <a:rPr lang="en-GB" sz="3200" b="0" i="0" dirty="0">
                <a:effectLst/>
                <a:latin typeface="Arial" panose="020B0604020202020204" pitchFamily="34" charset="0"/>
                <a:cs typeface="Arial" panose="020B0604020202020204" pitchFamily="34" charset="0"/>
              </a:rPr>
              <a:t>   What are the 4 main psychological factors? </a:t>
            </a:r>
          </a:p>
        </p:txBody>
      </p:sp>
      <p:sp>
        <p:nvSpPr>
          <p:cNvPr id="6" name="TextBox 5">
            <a:extLst>
              <a:ext uri="{FF2B5EF4-FFF2-40B4-BE49-F238E27FC236}">
                <a16:creationId xmlns:a16="http://schemas.microsoft.com/office/drawing/2014/main" id="{35F5E18F-AA44-4001-9C74-836A0C3CC29D}"/>
              </a:ext>
            </a:extLst>
          </p:cNvPr>
          <p:cNvSpPr txBox="1"/>
          <p:nvPr/>
        </p:nvSpPr>
        <p:spPr>
          <a:xfrm>
            <a:off x="406273" y="3563207"/>
            <a:ext cx="3173555" cy="861774"/>
          </a:xfrm>
          <a:prstGeom prst="rect">
            <a:avLst/>
          </a:prstGeom>
          <a:noFill/>
        </p:spPr>
        <p:txBody>
          <a:bodyPr wrap="square" rtlCol="0">
            <a:spAutoFit/>
          </a:bodyPr>
          <a:lstStyle/>
          <a:p>
            <a:pPr marL="457200" indent="-457200">
              <a:buFont typeface="Arial" panose="020B0604020202020204" pitchFamily="34" charset="0"/>
              <a:buChar char="•"/>
            </a:pPr>
            <a:r>
              <a:rPr lang="en-GB" sz="3200" b="0" i="0" dirty="0">
                <a:effectLst/>
                <a:latin typeface="Arial" panose="020B0604020202020204" pitchFamily="34" charset="0"/>
                <a:cs typeface="Arial" panose="020B0604020202020204" pitchFamily="34" charset="0"/>
              </a:rPr>
              <a:t>The impact  </a:t>
            </a:r>
          </a:p>
          <a:p>
            <a:endParaRPr lang="en-GB" dirty="0"/>
          </a:p>
        </p:txBody>
      </p:sp>
      <p:sp>
        <p:nvSpPr>
          <p:cNvPr id="7" name="TextBox 6">
            <a:extLst>
              <a:ext uri="{FF2B5EF4-FFF2-40B4-BE49-F238E27FC236}">
                <a16:creationId xmlns:a16="http://schemas.microsoft.com/office/drawing/2014/main" id="{4B855175-CC98-4D03-A76E-8699F8106831}"/>
              </a:ext>
            </a:extLst>
          </p:cNvPr>
          <p:cNvSpPr txBox="1"/>
          <p:nvPr/>
        </p:nvSpPr>
        <p:spPr>
          <a:xfrm>
            <a:off x="440955" y="4403855"/>
            <a:ext cx="3249755" cy="1077218"/>
          </a:xfrm>
          <a:prstGeom prst="rect">
            <a:avLst/>
          </a:prstGeom>
          <a:noFill/>
        </p:spPr>
        <p:txBody>
          <a:bodyPr wrap="square" rtlCol="0">
            <a:spAutoFit/>
          </a:bodyPr>
          <a:lstStyle/>
          <a:p>
            <a:pPr marL="285750" indent="-285750">
              <a:buFont typeface="Arial" panose="020B0604020202020204" pitchFamily="34" charset="0"/>
              <a:buChar char="•"/>
            </a:pPr>
            <a:r>
              <a:rPr lang="en-GB" sz="3200" b="0" i="0" dirty="0">
                <a:effectLst/>
                <a:latin typeface="Arial" panose="020B0604020202020204" pitchFamily="34" charset="0"/>
                <a:cs typeface="Arial" panose="020B0604020202020204" pitchFamily="34" charset="0"/>
              </a:rPr>
              <a:t>  Risk factors  </a:t>
            </a:r>
          </a:p>
          <a:p>
            <a:pPr marL="285750" indent="-285750">
              <a:buFont typeface="Arial" panose="020B0604020202020204" pitchFamily="34" charset="0"/>
              <a:buChar char="•"/>
            </a:pPr>
            <a:endParaRPr lang="en-GB" sz="3200" dirty="0"/>
          </a:p>
        </p:txBody>
      </p:sp>
      <p:sp>
        <p:nvSpPr>
          <p:cNvPr id="8" name="TextBox 7">
            <a:extLst>
              <a:ext uri="{FF2B5EF4-FFF2-40B4-BE49-F238E27FC236}">
                <a16:creationId xmlns:a16="http://schemas.microsoft.com/office/drawing/2014/main" id="{07B342CD-ADB2-4DED-BCF3-DCEC2BD4101F}"/>
              </a:ext>
            </a:extLst>
          </p:cNvPr>
          <p:cNvSpPr txBox="1"/>
          <p:nvPr/>
        </p:nvSpPr>
        <p:spPr>
          <a:xfrm>
            <a:off x="473683" y="5164148"/>
            <a:ext cx="5236298" cy="861774"/>
          </a:xfrm>
          <a:prstGeom prst="rect">
            <a:avLst/>
          </a:prstGeom>
          <a:noFill/>
        </p:spPr>
        <p:txBody>
          <a:bodyPr wrap="square" rtlCol="0">
            <a:spAutoFit/>
          </a:bodyPr>
          <a:lstStyle/>
          <a:p>
            <a:pPr marL="285750" indent="-285750">
              <a:buFont typeface="Arial" panose="020B0604020202020204" pitchFamily="34" charset="0"/>
              <a:buChar char="•"/>
            </a:pPr>
            <a:r>
              <a:rPr lang="en-GB" sz="3200" b="0" i="0" dirty="0">
                <a:effectLst/>
                <a:latin typeface="Arial" panose="020B0604020202020204" pitchFamily="34" charset="0"/>
                <a:cs typeface="Arial" panose="020B0604020202020204" pitchFamily="34" charset="0"/>
              </a:rPr>
              <a:t>  Child psychological </a:t>
            </a:r>
          </a:p>
          <a:p>
            <a:endParaRPr lang="en-GB" dirty="0"/>
          </a:p>
        </p:txBody>
      </p:sp>
      <p:sp>
        <p:nvSpPr>
          <p:cNvPr id="11" name="TextBox 10">
            <a:extLst>
              <a:ext uri="{FF2B5EF4-FFF2-40B4-BE49-F238E27FC236}">
                <a16:creationId xmlns:a16="http://schemas.microsoft.com/office/drawing/2014/main" id="{F1BB2823-B8F9-4533-B5AE-BEC63A73B03D}"/>
              </a:ext>
            </a:extLst>
          </p:cNvPr>
          <p:cNvSpPr txBox="1"/>
          <p:nvPr/>
        </p:nvSpPr>
        <p:spPr>
          <a:xfrm>
            <a:off x="3807000" y="5738521"/>
            <a:ext cx="3188351" cy="1569660"/>
          </a:xfrm>
          <a:prstGeom prst="rect">
            <a:avLst/>
          </a:prstGeom>
          <a:noFill/>
        </p:spPr>
        <p:txBody>
          <a:bodyPr wrap="square" rtlCol="0">
            <a:spAutoFit/>
          </a:bodyPr>
          <a:lstStyle/>
          <a:p>
            <a:pPr marL="0" indent="0" algn="l">
              <a:buNone/>
            </a:pPr>
            <a:r>
              <a:rPr lang="en-GB" sz="1800" b="0" i="0" dirty="0">
                <a:effectLst/>
                <a:latin typeface="Arial" panose="020B0604020202020204" pitchFamily="34" charset="0"/>
                <a:cs typeface="Arial" panose="020B0604020202020204" pitchFamily="34" charset="0"/>
              </a:rPr>
              <a:t>(</a:t>
            </a:r>
            <a:r>
              <a:rPr lang="en-GB" sz="2000" b="0" i="0" dirty="0">
                <a:effectLst/>
                <a:latin typeface="Arial" panose="020B0604020202020204" pitchFamily="34" charset="0"/>
                <a:cs typeface="Arial" panose="020B0604020202020204" pitchFamily="34" charset="0"/>
              </a:rPr>
              <a:t>Childwelfare.gov. 2020)</a:t>
            </a:r>
          </a:p>
          <a:p>
            <a:pPr marL="0" indent="0" algn="l">
              <a:buNone/>
            </a:pPr>
            <a:r>
              <a:rPr lang="en-GB" sz="2000" b="0" i="0" dirty="0">
                <a:effectLst/>
                <a:latin typeface="Arial" panose="020B0604020202020204" pitchFamily="34" charset="0"/>
                <a:cs typeface="Arial" panose="020B0604020202020204" pitchFamily="34" charset="0"/>
              </a:rPr>
              <a:t>								(Factors, 2020)</a:t>
            </a:r>
          </a:p>
          <a:p>
            <a:endParaRPr lang="en-GB" sz="3600" dirty="0"/>
          </a:p>
        </p:txBody>
      </p:sp>
    </p:spTree>
    <p:extLst>
      <p:ext uri="{BB962C8B-B14F-4D97-AF65-F5344CB8AC3E}">
        <p14:creationId xmlns:p14="http://schemas.microsoft.com/office/powerpoint/2010/main" val="250701062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4"/>
                                        </p:tgtEl>
                                        <p:attrNameLst>
                                          <p:attrName>ppt_c</p:attrName>
                                        </p:attrNameLst>
                                      </p:cBhvr>
                                      <p:to>
                                        <a:schemeClr val="bg1"/>
                                      </p:to>
                                    </p:animClr>
                                  </p:sub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5"/>
                                        </p:tgtEl>
                                        <p:attrNameLst>
                                          <p:attrName>ppt_c</p:attrName>
                                        </p:attrNameLst>
                                      </p:cBhvr>
                                      <p:to>
                                        <a:schemeClr val="bg1"/>
                                      </p:to>
                                    </p:animClr>
                                  </p:sub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6"/>
                                        </p:tgtEl>
                                        <p:attrNameLst>
                                          <p:attrName>ppt_c</p:attrName>
                                        </p:attrNameLst>
                                      </p:cBhvr>
                                      <p:to>
                                        <a:schemeClr val="bg1"/>
                                      </p:to>
                                    </p:animClr>
                                  </p:sub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7"/>
                                        </p:tgtEl>
                                        <p:attrNameLst>
                                          <p:attrName>ppt_c</p:attrName>
                                        </p:attrNameLst>
                                      </p:cBhvr>
                                      <p:to>
                                        <a:schemeClr val="bg1"/>
                                      </p:to>
                                    </p:animClr>
                                  </p:sub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
                                          </p:val>
                                        </p:tav>
                                        <p:tav tm="100000">
                                          <p:val>
                                            <p:strVal val="#ppt_x"/>
                                          </p:val>
                                        </p:tav>
                                      </p:tavLst>
                                    </p:anim>
                                    <p:anim calcmode="lin" valueType="num">
                                      <p:cBhvr>
                                        <p:cTn id="33" dur="1000" fill="hold"/>
                                        <p:tgtEl>
                                          <p:spTgt spid="8"/>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8"/>
                                        </p:tgtEl>
                                        <p:attrNameLst>
                                          <p:attrName>ppt_c</p:attrName>
                                        </p:attrNameLst>
                                      </p:cBhvr>
                                      <p:to>
                                        <a:schemeClr val="bg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99CAC3B1-4879-424D-8F15-2062771961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3" name="Group 22">
            <a:extLst>
              <a:ext uri="{FF2B5EF4-FFF2-40B4-BE49-F238E27FC236}">
                <a16:creationId xmlns:a16="http://schemas.microsoft.com/office/drawing/2014/main" id="{4B8492CB-DFBA-4A82-9778-F21493DA36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526211" y="0"/>
            <a:ext cx="5014912" cy="6862763"/>
            <a:chOff x="2928938" y="-4763"/>
            <a:chExt cx="5014912" cy="6862763"/>
          </a:xfrm>
        </p:grpSpPr>
        <p:sp>
          <p:nvSpPr>
            <p:cNvPr id="24" name="Freeform 6">
              <a:extLst>
                <a:ext uri="{FF2B5EF4-FFF2-40B4-BE49-F238E27FC236}">
                  <a16:creationId xmlns:a16="http://schemas.microsoft.com/office/drawing/2014/main" id="{E34CC1C8-EBDD-4AEA-83E6-B27575B62E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5" name="Freeform 7">
              <a:extLst>
                <a:ext uri="{FF2B5EF4-FFF2-40B4-BE49-F238E27FC236}">
                  <a16:creationId xmlns:a16="http://schemas.microsoft.com/office/drawing/2014/main" id="{D6B38644-B85D-4211-9526-5B4C2A662B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rgbClr val="595959"/>
            </a:solidFill>
            <a:ln>
              <a:noFill/>
            </a:ln>
          </p:spPr>
        </p:sp>
        <p:sp>
          <p:nvSpPr>
            <p:cNvPr id="26" name="Freeform 12">
              <a:extLst>
                <a:ext uri="{FF2B5EF4-FFF2-40B4-BE49-F238E27FC236}">
                  <a16:creationId xmlns:a16="http://schemas.microsoft.com/office/drawing/2014/main" id="{8A8B2820-6B8F-4C19-BFC5-D28EE44E54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rgbClr val="262626"/>
            </a:solidFill>
            <a:ln>
              <a:noFill/>
            </a:ln>
          </p:spPr>
        </p:sp>
        <p:sp>
          <p:nvSpPr>
            <p:cNvPr id="27" name="Freeform 13">
              <a:extLst>
                <a:ext uri="{FF2B5EF4-FFF2-40B4-BE49-F238E27FC236}">
                  <a16:creationId xmlns:a16="http://schemas.microsoft.com/office/drawing/2014/main" id="{773528ED-4D37-4A77-A8CA-86B6221C5E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8" name="Freeform 14">
              <a:extLst>
                <a:ext uri="{FF2B5EF4-FFF2-40B4-BE49-F238E27FC236}">
                  <a16:creationId xmlns:a16="http://schemas.microsoft.com/office/drawing/2014/main" id="{8A58A902-E944-4399-9A93-A91A6A82B1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9" name="Freeform 15">
              <a:extLst>
                <a:ext uri="{FF2B5EF4-FFF2-40B4-BE49-F238E27FC236}">
                  <a16:creationId xmlns:a16="http://schemas.microsoft.com/office/drawing/2014/main" id="{4EDB1155-2E8E-4FB8-AD42-101FE43832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rgbClr val="404040"/>
            </a:solidFill>
            <a:ln>
              <a:noFill/>
            </a:ln>
          </p:spPr>
        </p:sp>
      </p:grpSp>
      <p:sp>
        <p:nvSpPr>
          <p:cNvPr id="2" name="Title 1">
            <a:extLst>
              <a:ext uri="{FF2B5EF4-FFF2-40B4-BE49-F238E27FC236}">
                <a16:creationId xmlns:a16="http://schemas.microsoft.com/office/drawing/2014/main" id="{C7492CCE-C435-464E-A19A-D4C606FDBE3D}"/>
              </a:ext>
            </a:extLst>
          </p:cNvPr>
          <p:cNvSpPr>
            <a:spLocks noGrp="1"/>
          </p:cNvSpPr>
          <p:nvPr>
            <p:ph type="title"/>
          </p:nvPr>
        </p:nvSpPr>
        <p:spPr>
          <a:xfrm>
            <a:off x="78901" y="-5267"/>
            <a:ext cx="7411825" cy="1752599"/>
          </a:xfrm>
        </p:spPr>
        <p:txBody>
          <a:bodyPr>
            <a:normAutofit/>
          </a:bodyPr>
          <a:lstStyle/>
          <a:p>
            <a:pPr>
              <a:lnSpc>
                <a:spcPct val="107000"/>
              </a:lnSpc>
              <a:spcAft>
                <a:spcPts val="800"/>
              </a:spcAft>
            </a:pPr>
            <a:r>
              <a:rPr lang="en-GB" sz="2800" i="0" dirty="0">
                <a:effectLst/>
                <a:latin typeface="Walbaum Heading" panose="02070303090703020303" pitchFamily="18" charset="0"/>
                <a:ea typeface="Calibri" panose="020F0502020204030204" pitchFamily="34" charset="0"/>
                <a:cs typeface="Arial" panose="020B0604020202020204" pitchFamily="34" charset="0"/>
              </a:rPr>
              <a:t>Analysis of the rationale and given what you know of the case study what policies….</a:t>
            </a:r>
            <a:br>
              <a:rPr lang="en-GB" sz="3600" b="0" i="0" u="none" strike="noStrike" dirty="0">
                <a:effectLst/>
                <a:latin typeface="Walbaum Heading" panose="02070303090703020303" pitchFamily="18" charset="0"/>
              </a:rPr>
            </a:br>
            <a:r>
              <a:rPr lang="en-GB" sz="2000" b="0" i="0" u="none" strike="noStrike" dirty="0">
                <a:effectLst/>
                <a:latin typeface="Walbaum Heading" panose="02070303090703020303" pitchFamily="18" charset="0"/>
              </a:rPr>
              <a:t>1908130</a:t>
            </a:r>
            <a:endParaRPr lang="en-US" sz="2800" dirty="0">
              <a:latin typeface="Walbaum Heading" panose="02070303090703020303" pitchFamily="18" charset="0"/>
            </a:endParaRPr>
          </a:p>
        </p:txBody>
      </p:sp>
      <p:sp>
        <p:nvSpPr>
          <p:cNvPr id="5" name="TextBox 4">
            <a:extLst>
              <a:ext uri="{FF2B5EF4-FFF2-40B4-BE49-F238E27FC236}">
                <a16:creationId xmlns:a16="http://schemas.microsoft.com/office/drawing/2014/main" id="{1F22F9FE-11BD-4E2C-8FF6-AB507092A33A}"/>
              </a:ext>
            </a:extLst>
          </p:cNvPr>
          <p:cNvSpPr txBox="1"/>
          <p:nvPr/>
        </p:nvSpPr>
        <p:spPr>
          <a:xfrm>
            <a:off x="775543" y="1744491"/>
            <a:ext cx="3794663" cy="738664"/>
          </a:xfrm>
          <a:prstGeom prst="rect">
            <a:avLst/>
          </a:prstGeom>
          <a:noFill/>
        </p:spPr>
        <p:txBody>
          <a:bodyPr wrap="square" rtlCol="0">
            <a:spAutoFit/>
          </a:bodyPr>
          <a:lstStyle/>
          <a:p>
            <a:pPr marL="285750" indent="-285750">
              <a:buFont typeface="Arial" panose="020B0604020202020204" pitchFamily="34" charset="0"/>
              <a:buChar char="•"/>
            </a:pPr>
            <a:r>
              <a:rPr lang="en-GB" sz="2400" b="0" i="0" u="none" strike="noStrike" dirty="0">
                <a:effectLst/>
                <a:latin typeface="Arial" panose="020B0604020202020204" pitchFamily="34" charset="0"/>
              </a:rPr>
              <a:t>Poor housing repairs</a:t>
            </a:r>
            <a:r>
              <a:rPr lang="en-US" sz="1800" b="0" i="0" dirty="0">
                <a:effectLst/>
                <a:latin typeface="Arial" panose="020B0604020202020204" pitchFamily="34" charset="0"/>
              </a:rPr>
              <a:t>​</a:t>
            </a:r>
            <a:endParaRPr lang="en-GB" sz="1800" b="1" i="0" u="none" strike="noStrike" dirty="0">
              <a:effectLst/>
              <a:latin typeface="Arial" panose="020B0604020202020204" pitchFamily="34" charset="0"/>
            </a:endParaRPr>
          </a:p>
          <a:p>
            <a:endParaRPr lang="en-GB" dirty="0"/>
          </a:p>
        </p:txBody>
      </p:sp>
      <p:sp>
        <p:nvSpPr>
          <p:cNvPr id="6" name="TextBox 5">
            <a:extLst>
              <a:ext uri="{FF2B5EF4-FFF2-40B4-BE49-F238E27FC236}">
                <a16:creationId xmlns:a16="http://schemas.microsoft.com/office/drawing/2014/main" id="{3FA27F21-6F7A-4433-A7C1-45EF7C3F43C4}"/>
              </a:ext>
            </a:extLst>
          </p:cNvPr>
          <p:cNvSpPr txBox="1"/>
          <p:nvPr/>
        </p:nvSpPr>
        <p:spPr>
          <a:xfrm>
            <a:off x="798879" y="2300981"/>
            <a:ext cx="3194946" cy="461665"/>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GB" sz="2400" i="0" u="none" strike="noStrike" dirty="0">
                <a:solidFill>
                  <a:schemeClr val="tx1"/>
                </a:solidFill>
                <a:effectLst/>
                <a:latin typeface="Arial" panose="020B0604020202020204" pitchFamily="34" charset="0"/>
              </a:rPr>
              <a:t>Safeguarding </a:t>
            </a:r>
            <a:r>
              <a:rPr lang="en-US" sz="1800" i="0" dirty="0">
                <a:solidFill>
                  <a:schemeClr val="tx1"/>
                </a:solidFill>
                <a:effectLst/>
                <a:latin typeface="Arial" panose="020B0604020202020204" pitchFamily="34" charset="0"/>
              </a:rPr>
              <a:t>​</a:t>
            </a:r>
          </a:p>
        </p:txBody>
      </p:sp>
      <p:sp>
        <p:nvSpPr>
          <p:cNvPr id="7" name="TextBox 6">
            <a:extLst>
              <a:ext uri="{FF2B5EF4-FFF2-40B4-BE49-F238E27FC236}">
                <a16:creationId xmlns:a16="http://schemas.microsoft.com/office/drawing/2014/main" id="{36B7AA4C-B41C-4537-ADD1-1E464636B9FA}"/>
              </a:ext>
            </a:extLst>
          </p:cNvPr>
          <p:cNvSpPr txBox="1"/>
          <p:nvPr/>
        </p:nvSpPr>
        <p:spPr>
          <a:xfrm>
            <a:off x="798879" y="2832537"/>
            <a:ext cx="3794663" cy="738664"/>
          </a:xfrm>
          <a:prstGeom prst="rect">
            <a:avLst/>
          </a:prstGeom>
          <a:noFill/>
        </p:spPr>
        <p:txBody>
          <a:bodyPr wrap="square" rtlCol="0">
            <a:spAutoFit/>
          </a:bodyPr>
          <a:lstStyle/>
          <a:p>
            <a:pPr marL="285750" indent="-285750">
              <a:buFont typeface="Arial" panose="020B0604020202020204" pitchFamily="34" charset="0"/>
              <a:buChar char="•"/>
            </a:pPr>
            <a:r>
              <a:rPr lang="en-GB" sz="2400" i="0" u="none" strike="noStrike" dirty="0">
                <a:solidFill>
                  <a:schemeClr val="tx1"/>
                </a:solidFill>
                <a:effectLst/>
                <a:latin typeface="Arial" panose="020B0604020202020204" pitchFamily="34" charset="0"/>
              </a:rPr>
              <a:t>Children protection</a:t>
            </a:r>
          </a:p>
          <a:p>
            <a:endParaRPr lang="en-GB" dirty="0"/>
          </a:p>
        </p:txBody>
      </p:sp>
      <p:sp>
        <p:nvSpPr>
          <p:cNvPr id="8" name="TextBox 7">
            <a:extLst>
              <a:ext uri="{FF2B5EF4-FFF2-40B4-BE49-F238E27FC236}">
                <a16:creationId xmlns:a16="http://schemas.microsoft.com/office/drawing/2014/main" id="{82E079EC-E614-4FB7-A35F-25D5C12C13D9}"/>
              </a:ext>
            </a:extLst>
          </p:cNvPr>
          <p:cNvSpPr txBox="1"/>
          <p:nvPr/>
        </p:nvSpPr>
        <p:spPr>
          <a:xfrm>
            <a:off x="782771" y="3069766"/>
            <a:ext cx="5467350" cy="1200329"/>
          </a:xfrm>
          <a:prstGeom prst="rect">
            <a:avLst/>
          </a:prstGeom>
          <a:noFill/>
        </p:spPr>
        <p:txBody>
          <a:bodyPr wrap="square" rtlCol="0">
            <a:spAutoFit/>
          </a:bodyPr>
          <a:lstStyle/>
          <a:p>
            <a:pPr algn="l" rtl="0" fontAlgn="base">
              <a:buFont typeface="Arial" panose="020B0604020202020204" pitchFamily="34" charset="0"/>
              <a:buChar char="•"/>
            </a:pPr>
            <a:endParaRPr lang="en-GB" sz="2400" i="0" u="none" strike="noStrike" dirty="0">
              <a:solidFill>
                <a:schemeClr val="tx1"/>
              </a:solidFill>
              <a:effectLst/>
              <a:latin typeface="Arial" panose="020B0604020202020204" pitchFamily="34" charset="0"/>
            </a:endParaRPr>
          </a:p>
          <a:p>
            <a:pPr marL="285750" indent="-285750" algn="l" rtl="0" fontAlgn="base">
              <a:buFont typeface="Arial" panose="020B0604020202020204" pitchFamily="34" charset="0"/>
              <a:buChar char="•"/>
            </a:pPr>
            <a:r>
              <a:rPr lang="en-GB" sz="2400" i="0" u="none" strike="noStrike" dirty="0">
                <a:solidFill>
                  <a:schemeClr val="tx1"/>
                </a:solidFill>
                <a:effectLst/>
                <a:latin typeface="Arial" panose="020B0604020202020204" pitchFamily="34" charset="0"/>
              </a:rPr>
              <a:t>Neighbourhood Service support for property repair</a:t>
            </a:r>
            <a:endParaRPr lang="en-GB" sz="2400" dirty="0"/>
          </a:p>
        </p:txBody>
      </p:sp>
      <p:sp>
        <p:nvSpPr>
          <p:cNvPr id="9" name="TextBox 8">
            <a:extLst>
              <a:ext uri="{FF2B5EF4-FFF2-40B4-BE49-F238E27FC236}">
                <a16:creationId xmlns:a16="http://schemas.microsoft.com/office/drawing/2014/main" id="{31B197D6-7275-4E05-80E1-267812E48003}"/>
              </a:ext>
            </a:extLst>
          </p:cNvPr>
          <p:cNvSpPr txBox="1"/>
          <p:nvPr/>
        </p:nvSpPr>
        <p:spPr>
          <a:xfrm>
            <a:off x="722308" y="4337728"/>
            <a:ext cx="5527813" cy="1107996"/>
          </a:xfrm>
          <a:prstGeom prst="rect">
            <a:avLst/>
          </a:prstGeom>
          <a:noFill/>
        </p:spPr>
        <p:txBody>
          <a:bodyPr wrap="square" rtlCol="0">
            <a:spAutoFit/>
          </a:bodyPr>
          <a:lstStyle/>
          <a:p>
            <a:pPr marL="285750" indent="-285750">
              <a:buFont typeface="Arial" panose="020B0604020202020204" pitchFamily="34" charset="0"/>
              <a:buChar char="•"/>
            </a:pPr>
            <a:r>
              <a:rPr lang="en-GB" sz="2400" i="0" u="none" strike="noStrike" dirty="0">
                <a:solidFill>
                  <a:schemeClr val="tx1"/>
                </a:solidFill>
                <a:effectLst/>
                <a:latin typeface="Arial" panose="020B0604020202020204" pitchFamily="34" charset="0"/>
              </a:rPr>
              <a:t>Youth Service and play invention for children.</a:t>
            </a:r>
            <a:r>
              <a:rPr lang="en-US" sz="2400" i="0" dirty="0">
                <a:solidFill>
                  <a:schemeClr val="tx1"/>
                </a:solidFill>
                <a:effectLst/>
                <a:latin typeface="Arial" panose="020B0604020202020204" pitchFamily="34" charset="0"/>
              </a:rPr>
              <a:t>​</a:t>
            </a:r>
          </a:p>
          <a:p>
            <a:endParaRPr lang="en-GB" dirty="0"/>
          </a:p>
        </p:txBody>
      </p:sp>
      <p:sp>
        <p:nvSpPr>
          <p:cNvPr id="10" name="TextBox 9">
            <a:extLst>
              <a:ext uri="{FF2B5EF4-FFF2-40B4-BE49-F238E27FC236}">
                <a16:creationId xmlns:a16="http://schemas.microsoft.com/office/drawing/2014/main" id="{9E2668CB-B8C6-4C03-B254-946A253474F6}"/>
              </a:ext>
            </a:extLst>
          </p:cNvPr>
          <p:cNvSpPr txBox="1"/>
          <p:nvPr/>
        </p:nvSpPr>
        <p:spPr>
          <a:xfrm>
            <a:off x="721376" y="5158704"/>
            <a:ext cx="3902996" cy="738664"/>
          </a:xfrm>
          <a:prstGeom prst="rect">
            <a:avLst/>
          </a:prstGeom>
          <a:noFill/>
        </p:spPr>
        <p:txBody>
          <a:bodyPr wrap="square" rtlCol="0">
            <a:spAutoFit/>
          </a:bodyPr>
          <a:lstStyle/>
          <a:p>
            <a:pPr marL="285750" indent="-285750">
              <a:buFont typeface="Arial" panose="020B0604020202020204" pitchFamily="34" charset="0"/>
              <a:buChar char="•"/>
            </a:pPr>
            <a:r>
              <a:rPr lang="en-GB" sz="2400" i="0" u="none" strike="noStrike" dirty="0">
                <a:solidFill>
                  <a:schemeClr val="tx1"/>
                </a:solidFill>
                <a:effectLst/>
                <a:latin typeface="Arial" panose="020B0604020202020204" pitchFamily="34" charset="0"/>
              </a:rPr>
              <a:t>Social Services</a:t>
            </a:r>
            <a:r>
              <a:rPr lang="en-GB" sz="1800" i="0" u="none" strike="noStrike" dirty="0">
                <a:solidFill>
                  <a:schemeClr val="tx1"/>
                </a:solidFill>
                <a:effectLst/>
                <a:latin typeface="Arial" panose="020B0604020202020204" pitchFamily="34" charset="0"/>
              </a:rPr>
              <a:t>.</a:t>
            </a:r>
            <a:r>
              <a:rPr lang="en-US" sz="1800" i="0" dirty="0">
                <a:solidFill>
                  <a:schemeClr val="tx1"/>
                </a:solidFill>
                <a:effectLst/>
                <a:latin typeface="Arial" panose="020B0604020202020204" pitchFamily="34" charset="0"/>
              </a:rPr>
              <a:t>​</a:t>
            </a:r>
          </a:p>
          <a:p>
            <a:endParaRPr lang="en-GB" dirty="0"/>
          </a:p>
        </p:txBody>
      </p:sp>
      <p:sp>
        <p:nvSpPr>
          <p:cNvPr id="11" name="TextBox 10">
            <a:extLst>
              <a:ext uri="{FF2B5EF4-FFF2-40B4-BE49-F238E27FC236}">
                <a16:creationId xmlns:a16="http://schemas.microsoft.com/office/drawing/2014/main" id="{675BC75E-0C0A-4152-8156-BC626EA8AAD5}"/>
              </a:ext>
            </a:extLst>
          </p:cNvPr>
          <p:cNvSpPr txBox="1"/>
          <p:nvPr/>
        </p:nvSpPr>
        <p:spPr>
          <a:xfrm>
            <a:off x="749900" y="5750938"/>
            <a:ext cx="4986891" cy="1384995"/>
          </a:xfrm>
          <a:prstGeom prst="rect">
            <a:avLst/>
          </a:prstGeom>
          <a:noFill/>
        </p:spPr>
        <p:txBody>
          <a:bodyPr wrap="square" rtlCol="0">
            <a:spAutoFit/>
          </a:bodyPr>
          <a:lstStyle/>
          <a:p>
            <a:pPr algn="l" rtl="0" fontAlgn="base">
              <a:buFont typeface="Arial" panose="020B0604020202020204" pitchFamily="34" charset="0"/>
              <a:buChar char="•"/>
            </a:pPr>
            <a:r>
              <a:rPr lang="en-GB" sz="2400" i="0" u="none" strike="noStrike" dirty="0">
                <a:solidFill>
                  <a:schemeClr val="tx1"/>
                </a:solidFill>
                <a:effectLst/>
                <a:latin typeface="Arial" panose="020B0604020202020204" pitchFamily="34" charset="0"/>
              </a:rPr>
              <a:t>  Training and Counselling for Mom to manages son’s anger.</a:t>
            </a:r>
          </a:p>
          <a:p>
            <a:pPr algn="l" rtl="0" fontAlgn="base">
              <a:buFont typeface="Arial" panose="020B0604020202020204" pitchFamily="34" charset="0"/>
              <a:buChar char="•"/>
            </a:pPr>
            <a:endParaRPr lang="en-US" sz="1800" i="0" dirty="0">
              <a:solidFill>
                <a:schemeClr val="tx1"/>
              </a:solidFill>
              <a:effectLst/>
              <a:latin typeface="Arial" panose="020B0604020202020204" pitchFamily="34" charset="0"/>
            </a:endParaRPr>
          </a:p>
          <a:p>
            <a:pPr marL="285750" indent="-285750">
              <a:buFont typeface="Arial" panose="020B0604020202020204" pitchFamily="34" charset="0"/>
              <a:buChar char="•"/>
            </a:pPr>
            <a:endParaRPr lang="en-GB" dirty="0"/>
          </a:p>
        </p:txBody>
      </p:sp>
      <p:sp>
        <p:nvSpPr>
          <p:cNvPr id="14" name="TextBox 13">
            <a:extLst>
              <a:ext uri="{FF2B5EF4-FFF2-40B4-BE49-F238E27FC236}">
                <a16:creationId xmlns:a16="http://schemas.microsoft.com/office/drawing/2014/main" id="{1ED66C26-1D43-4135-B888-18BFEDF6AE42}"/>
              </a:ext>
            </a:extLst>
          </p:cNvPr>
          <p:cNvSpPr txBox="1"/>
          <p:nvPr/>
        </p:nvSpPr>
        <p:spPr>
          <a:xfrm>
            <a:off x="9331409" y="5897368"/>
            <a:ext cx="2889115" cy="1200329"/>
          </a:xfrm>
          <a:prstGeom prst="rect">
            <a:avLst/>
          </a:prstGeom>
          <a:noFill/>
        </p:spPr>
        <p:txBody>
          <a:bodyPr wrap="square" rtlCol="0">
            <a:spAutoFit/>
          </a:bodyPr>
          <a:lstStyle/>
          <a:p>
            <a:pPr marL="0" indent="0" algn="l" rtl="0" fontAlgn="base">
              <a:buNone/>
            </a:pPr>
            <a:r>
              <a:rPr lang="en-GB" sz="1800" b="0" i="0" dirty="0">
                <a:effectLst/>
                <a:latin typeface="Arial" panose="020B0604020202020204" pitchFamily="34" charset="0"/>
              </a:rPr>
              <a:t>(Birmingham City Council, 2020) </a:t>
            </a:r>
          </a:p>
          <a:p>
            <a:pPr marL="0" indent="0" algn="l" rtl="0" fontAlgn="base">
              <a:buNone/>
            </a:pPr>
            <a:r>
              <a:rPr lang="en-GB" sz="1800" b="0" i="0" dirty="0">
                <a:effectLst/>
                <a:latin typeface="Arial" panose="020B0604020202020204" pitchFamily="34" charset="0"/>
              </a:rPr>
              <a:t>(Children England, 2018)</a:t>
            </a:r>
            <a:endParaRPr lang="en-US" sz="1800" b="0" i="0" dirty="0">
              <a:effectLst/>
              <a:latin typeface="Arial" panose="020B0604020202020204" pitchFamily="34" charset="0"/>
            </a:endParaRPr>
          </a:p>
          <a:p>
            <a:endParaRPr lang="en-GB" dirty="0"/>
          </a:p>
        </p:txBody>
      </p:sp>
    </p:spTree>
    <p:extLst>
      <p:ext uri="{BB962C8B-B14F-4D97-AF65-F5344CB8AC3E}">
        <p14:creationId xmlns:p14="http://schemas.microsoft.com/office/powerpoint/2010/main" val="294013444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5"/>
                                        </p:tgtEl>
                                        <p:attrNameLst>
                                          <p:attrName>ppt_c</p:attrName>
                                        </p:attrNameLst>
                                      </p:cBhvr>
                                      <p:to>
                                        <a:schemeClr val="bg1"/>
                                      </p:to>
                                    </p:animClr>
                                  </p:sub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6"/>
                                        </p:tgtEl>
                                        <p:attrNameLst>
                                          <p:attrName>ppt_c</p:attrName>
                                        </p:attrNameLst>
                                      </p:cBhvr>
                                      <p:to>
                                        <a:schemeClr val="bg1"/>
                                      </p:to>
                                    </p:animClr>
                                  </p:sub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8"/>
                                        </p:tgtEl>
                                        <p:attrNameLst>
                                          <p:attrName>ppt_c</p:attrName>
                                        </p:attrNameLst>
                                      </p:cBhvr>
                                      <p:to>
                                        <a:schemeClr val="bg1"/>
                                      </p:to>
                                    </p:animClr>
                                  </p:sub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9"/>
                                        </p:tgtEl>
                                        <p:attrNameLst>
                                          <p:attrName>ppt_c</p:attrName>
                                        </p:attrNameLst>
                                      </p:cBhvr>
                                      <p:to>
                                        <a:schemeClr val="bg1"/>
                                      </p:to>
                                    </p:animClr>
                                  </p:sub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10"/>
                                        </p:tgtEl>
                                        <p:attrNameLst>
                                          <p:attrName>ppt_c</p:attrName>
                                        </p:attrNameLst>
                                      </p:cBhvr>
                                      <p:to>
                                        <a:schemeClr val="bg1"/>
                                      </p:to>
                                    </p:animClr>
                                  </p:sub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11"/>
                                        </p:tgtEl>
                                        <p:attrNameLst>
                                          <p:attrName>ppt_c</p:attrName>
                                        </p:attrNameLst>
                                      </p:cBhvr>
                                      <p:to>
                                        <a:schemeClr val="bg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9" grpId="0"/>
      <p:bldP spid="10"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99CAC3B1-4879-424D-8F15-2062771961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3" name="Group 22">
            <a:extLst>
              <a:ext uri="{FF2B5EF4-FFF2-40B4-BE49-F238E27FC236}">
                <a16:creationId xmlns:a16="http://schemas.microsoft.com/office/drawing/2014/main" id="{4B8492CB-DFBA-4A82-9778-F21493DA36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526211" y="0"/>
            <a:ext cx="5014912" cy="6862763"/>
            <a:chOff x="2928938" y="-4763"/>
            <a:chExt cx="5014912" cy="6862763"/>
          </a:xfrm>
        </p:grpSpPr>
        <p:sp>
          <p:nvSpPr>
            <p:cNvPr id="24" name="Freeform 6">
              <a:extLst>
                <a:ext uri="{FF2B5EF4-FFF2-40B4-BE49-F238E27FC236}">
                  <a16:creationId xmlns:a16="http://schemas.microsoft.com/office/drawing/2014/main" id="{E34CC1C8-EBDD-4AEA-83E6-B27575B62E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5" name="Freeform 7">
              <a:extLst>
                <a:ext uri="{FF2B5EF4-FFF2-40B4-BE49-F238E27FC236}">
                  <a16:creationId xmlns:a16="http://schemas.microsoft.com/office/drawing/2014/main" id="{D6B38644-B85D-4211-9526-5B4C2A662B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rgbClr val="595959"/>
            </a:solidFill>
            <a:ln>
              <a:noFill/>
            </a:ln>
          </p:spPr>
        </p:sp>
        <p:sp>
          <p:nvSpPr>
            <p:cNvPr id="26" name="Freeform 12">
              <a:extLst>
                <a:ext uri="{FF2B5EF4-FFF2-40B4-BE49-F238E27FC236}">
                  <a16:creationId xmlns:a16="http://schemas.microsoft.com/office/drawing/2014/main" id="{8A8B2820-6B8F-4C19-BFC5-D28EE44E54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rgbClr val="262626"/>
            </a:solidFill>
            <a:ln>
              <a:noFill/>
            </a:ln>
          </p:spPr>
        </p:sp>
        <p:sp>
          <p:nvSpPr>
            <p:cNvPr id="27" name="Freeform 13">
              <a:extLst>
                <a:ext uri="{FF2B5EF4-FFF2-40B4-BE49-F238E27FC236}">
                  <a16:creationId xmlns:a16="http://schemas.microsoft.com/office/drawing/2014/main" id="{773528ED-4D37-4A77-A8CA-86B6221C5E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8" name="Freeform 14">
              <a:extLst>
                <a:ext uri="{FF2B5EF4-FFF2-40B4-BE49-F238E27FC236}">
                  <a16:creationId xmlns:a16="http://schemas.microsoft.com/office/drawing/2014/main" id="{8A58A902-E944-4399-9A93-A91A6A82B1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9" name="Freeform 15">
              <a:extLst>
                <a:ext uri="{FF2B5EF4-FFF2-40B4-BE49-F238E27FC236}">
                  <a16:creationId xmlns:a16="http://schemas.microsoft.com/office/drawing/2014/main" id="{4EDB1155-2E8E-4FB8-AD42-101FE43832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rgbClr val="404040"/>
            </a:solidFill>
            <a:ln>
              <a:noFill/>
            </a:ln>
          </p:spPr>
        </p:sp>
      </p:grpSp>
      <p:sp>
        <p:nvSpPr>
          <p:cNvPr id="2" name="Title 1">
            <a:extLst>
              <a:ext uri="{FF2B5EF4-FFF2-40B4-BE49-F238E27FC236}">
                <a16:creationId xmlns:a16="http://schemas.microsoft.com/office/drawing/2014/main" id="{C7492CCE-C435-464E-A19A-D4C606FDBE3D}"/>
              </a:ext>
            </a:extLst>
          </p:cNvPr>
          <p:cNvSpPr>
            <a:spLocks noGrp="1"/>
          </p:cNvSpPr>
          <p:nvPr>
            <p:ph type="title"/>
          </p:nvPr>
        </p:nvSpPr>
        <p:spPr>
          <a:xfrm>
            <a:off x="1460224" y="-292620"/>
            <a:ext cx="7411825" cy="1752599"/>
          </a:xfrm>
        </p:spPr>
        <p:txBody>
          <a:bodyPr>
            <a:normAutofit/>
          </a:bodyPr>
          <a:lstStyle/>
          <a:p>
            <a:pPr>
              <a:lnSpc>
                <a:spcPct val="107000"/>
              </a:lnSpc>
              <a:spcAft>
                <a:spcPts val="800"/>
              </a:spcAft>
            </a:pPr>
            <a:r>
              <a:rPr lang="en-GB" sz="2800" b="0" i="0" dirty="0">
                <a:effectLst/>
                <a:latin typeface="Walbaum Heading" panose="02070303090703020303" pitchFamily="18" charset="0"/>
              </a:rPr>
              <a:t>Beneficial Agencies….</a:t>
            </a:r>
            <a:br>
              <a:rPr lang="en-GB" sz="2800" b="0" i="0" dirty="0">
                <a:effectLst/>
                <a:latin typeface="Walbaum Heading" panose="02070303090703020303" pitchFamily="18" charset="0"/>
              </a:rPr>
            </a:br>
            <a:r>
              <a:rPr lang="en-GB" sz="2800" dirty="0">
                <a:latin typeface="Walbaum Heading" panose="02070303090703020303" pitchFamily="18" charset="0"/>
                <a:ea typeface="+mn-lt"/>
                <a:cs typeface="Arial" panose="020B0604020202020204" pitchFamily="34" charset="0"/>
              </a:rPr>
              <a:t>1814774</a:t>
            </a:r>
            <a:endParaRPr lang="en-US" sz="2800" dirty="0">
              <a:latin typeface="Walbaum Heading" panose="02070303090703020303" pitchFamily="18" charset="0"/>
            </a:endParaRPr>
          </a:p>
        </p:txBody>
      </p:sp>
      <p:sp>
        <p:nvSpPr>
          <p:cNvPr id="4" name="TextBox 3">
            <a:extLst>
              <a:ext uri="{FF2B5EF4-FFF2-40B4-BE49-F238E27FC236}">
                <a16:creationId xmlns:a16="http://schemas.microsoft.com/office/drawing/2014/main" id="{B966C176-41A8-4E07-814E-101647AAA657}"/>
              </a:ext>
            </a:extLst>
          </p:cNvPr>
          <p:cNvSpPr txBox="1"/>
          <p:nvPr/>
        </p:nvSpPr>
        <p:spPr>
          <a:xfrm>
            <a:off x="7830937" y="5256213"/>
            <a:ext cx="4247605" cy="1877437"/>
          </a:xfrm>
          <a:prstGeom prst="rect">
            <a:avLst/>
          </a:prstGeom>
          <a:noFill/>
        </p:spPr>
        <p:txBody>
          <a:bodyPr wrap="square" rtlCol="0">
            <a:spAutoFit/>
          </a:bodyPr>
          <a:lstStyle/>
          <a:p>
            <a:pPr marL="0" indent="0">
              <a:buNone/>
            </a:pPr>
            <a:endParaRPr lang="en-GB" sz="1400" b="0" i="0" dirty="0">
              <a:effectLst/>
              <a:latin typeface="Arial" panose="020B0604020202020204" pitchFamily="34" charset="0"/>
              <a:cs typeface="Arial" panose="020B0604020202020204" pitchFamily="34" charset="0"/>
            </a:endParaRPr>
          </a:p>
          <a:p>
            <a:pPr marL="0" indent="0" algn="l">
              <a:buNone/>
            </a:pPr>
            <a:r>
              <a:rPr lang="en-GB" sz="1400" b="0" i="0" dirty="0">
                <a:effectLst/>
                <a:latin typeface="Arial" panose="020B0604020202020204" pitchFamily="34" charset="0"/>
                <a:cs typeface="Arial" panose="020B0604020202020204" pitchFamily="34" charset="0"/>
              </a:rPr>
              <a:t>(Dollar Academy, Health and Wellbeing: The Value of Co-Curricular Activities - Dollar Academy, 2020)</a:t>
            </a:r>
          </a:p>
          <a:p>
            <a:pPr marL="0" indent="0" algn="l">
              <a:buNone/>
            </a:pPr>
            <a:r>
              <a:rPr lang="en-GB" sz="1400" b="0" i="0" dirty="0">
                <a:effectLst/>
                <a:latin typeface="Arial" panose="020B0604020202020204" pitchFamily="34" charset="0"/>
                <a:cs typeface="Arial" panose="020B0604020202020204" pitchFamily="34" charset="0"/>
              </a:rPr>
              <a:t>(Career Advice, Learn how to find a job with Jobcentre Plus | CV-Library, 2020)</a:t>
            </a:r>
          </a:p>
          <a:p>
            <a:pPr marL="0" indent="0" algn="l">
              <a:buNone/>
            </a:pPr>
            <a:r>
              <a:rPr lang="en-GB" sz="1400" b="0" i="0" dirty="0">
                <a:effectLst/>
                <a:latin typeface="Arial" panose="020B0604020202020204" pitchFamily="34" charset="0"/>
                <a:cs typeface="Arial" panose="020B0604020202020204" pitchFamily="34" charset="0"/>
              </a:rPr>
              <a:t>(Dundee City Council, Neighbourhood Services, 2020)</a:t>
            </a:r>
          </a:p>
          <a:p>
            <a:endParaRPr lang="en-GB" dirty="0"/>
          </a:p>
        </p:txBody>
      </p:sp>
      <p:sp>
        <p:nvSpPr>
          <p:cNvPr id="5" name="TextBox 4">
            <a:extLst>
              <a:ext uri="{FF2B5EF4-FFF2-40B4-BE49-F238E27FC236}">
                <a16:creationId xmlns:a16="http://schemas.microsoft.com/office/drawing/2014/main" id="{14E577A9-6158-4C7A-B055-2ECD0460A8B4}"/>
              </a:ext>
            </a:extLst>
          </p:cNvPr>
          <p:cNvSpPr txBox="1"/>
          <p:nvPr/>
        </p:nvSpPr>
        <p:spPr>
          <a:xfrm>
            <a:off x="196626" y="1251115"/>
            <a:ext cx="4823048" cy="954107"/>
          </a:xfrm>
          <a:prstGeom prst="rect">
            <a:avLst/>
          </a:prstGeom>
          <a:noFill/>
        </p:spPr>
        <p:txBody>
          <a:bodyPr wrap="square" rtlCol="0">
            <a:spAutoFit/>
          </a:bodyPr>
          <a:lstStyle/>
          <a:p>
            <a:pPr marL="285750" indent="-285750">
              <a:buFont typeface="Arial" panose="020B0604020202020204" pitchFamily="34" charset="0"/>
              <a:buChar char="•"/>
            </a:pPr>
            <a:r>
              <a:rPr lang="en-GB" b="0" i="0" dirty="0">
                <a:effectLst/>
                <a:latin typeface="Arial" panose="020B0604020202020204" pitchFamily="34" charset="0"/>
                <a:cs typeface="Arial" panose="020B0604020202020204" pitchFamily="34" charset="0"/>
              </a:rPr>
              <a:t>There are several multi agencies working with families</a:t>
            </a:r>
          </a:p>
          <a:p>
            <a:pPr marL="285750" indent="-285750">
              <a:buFont typeface="Arial" panose="020B0604020202020204" pitchFamily="34" charset="0"/>
              <a:buChar char="•"/>
            </a:pPr>
            <a:endParaRPr lang="en-GB" sz="2000" dirty="0"/>
          </a:p>
        </p:txBody>
      </p:sp>
      <p:sp>
        <p:nvSpPr>
          <p:cNvPr id="6" name="TextBox 5">
            <a:extLst>
              <a:ext uri="{FF2B5EF4-FFF2-40B4-BE49-F238E27FC236}">
                <a16:creationId xmlns:a16="http://schemas.microsoft.com/office/drawing/2014/main" id="{91066B7E-AFEB-49FF-99CC-2F20EEE32130}"/>
              </a:ext>
            </a:extLst>
          </p:cNvPr>
          <p:cNvSpPr txBox="1"/>
          <p:nvPr/>
        </p:nvSpPr>
        <p:spPr>
          <a:xfrm>
            <a:off x="-22301" y="1865586"/>
            <a:ext cx="4048198" cy="830997"/>
          </a:xfrm>
          <a:prstGeom prst="rect">
            <a:avLst/>
          </a:prstGeom>
          <a:noFill/>
        </p:spPr>
        <p:txBody>
          <a:bodyPr wrap="square" rtlCol="0">
            <a:spAutoFit/>
          </a:bodyPr>
          <a:lstStyle/>
          <a:p>
            <a:r>
              <a:rPr lang="en-GB" sz="2400" b="0" i="0" dirty="0">
                <a:effectLst/>
                <a:latin typeface="Arial" panose="020B0604020202020204" pitchFamily="34" charset="0"/>
                <a:cs typeface="Arial" panose="020B0604020202020204" pitchFamily="34" charset="0"/>
              </a:rPr>
              <a:t>Relevant schools</a:t>
            </a:r>
          </a:p>
          <a:p>
            <a:pPr marL="285750" indent="-285750">
              <a:buFont typeface="Arial" panose="020B0604020202020204" pitchFamily="34" charset="0"/>
              <a:buChar char="•"/>
            </a:pPr>
            <a:endParaRPr lang="en-GB" sz="2400" dirty="0"/>
          </a:p>
        </p:txBody>
      </p:sp>
      <p:sp>
        <p:nvSpPr>
          <p:cNvPr id="8" name="TextBox 7">
            <a:extLst>
              <a:ext uri="{FF2B5EF4-FFF2-40B4-BE49-F238E27FC236}">
                <a16:creationId xmlns:a16="http://schemas.microsoft.com/office/drawing/2014/main" id="{1B6D7F55-12F4-43A1-A8C7-339D11BEE7AE}"/>
              </a:ext>
            </a:extLst>
          </p:cNvPr>
          <p:cNvSpPr txBox="1"/>
          <p:nvPr/>
        </p:nvSpPr>
        <p:spPr>
          <a:xfrm>
            <a:off x="728856" y="2355304"/>
            <a:ext cx="5890667" cy="677108"/>
          </a:xfrm>
          <a:prstGeom prst="rect">
            <a:avLst/>
          </a:prstGeom>
          <a:noFill/>
        </p:spPr>
        <p:txBody>
          <a:bodyPr wrap="square" rtlCol="0">
            <a:spAutoFit/>
          </a:bodyPr>
          <a:lstStyle/>
          <a:p>
            <a:pPr marL="285750" indent="-285750">
              <a:buFont typeface="Arial" panose="020B0604020202020204" pitchFamily="34" charset="0"/>
              <a:buChar char="•"/>
            </a:pPr>
            <a:r>
              <a:rPr lang="en-GB" sz="2000" b="0" i="0" dirty="0">
                <a:effectLst/>
                <a:latin typeface="Arial" panose="020B0604020202020204" pitchFamily="34" charset="0"/>
                <a:cs typeface="Arial" panose="020B0604020202020204" pitchFamily="34" charset="0"/>
              </a:rPr>
              <a:t> It helps with the care of the young children.</a:t>
            </a:r>
          </a:p>
          <a:p>
            <a:pPr marL="285750" indent="-285750">
              <a:buFont typeface="Arial" panose="020B0604020202020204" pitchFamily="34" charset="0"/>
              <a:buChar char="•"/>
            </a:pPr>
            <a:endParaRPr lang="en-GB" dirty="0"/>
          </a:p>
        </p:txBody>
      </p:sp>
      <p:sp>
        <p:nvSpPr>
          <p:cNvPr id="9" name="TextBox 8">
            <a:extLst>
              <a:ext uri="{FF2B5EF4-FFF2-40B4-BE49-F238E27FC236}">
                <a16:creationId xmlns:a16="http://schemas.microsoft.com/office/drawing/2014/main" id="{63A297BA-6C3E-4ABE-8741-048FE2DC80F7}"/>
              </a:ext>
            </a:extLst>
          </p:cNvPr>
          <p:cNvSpPr txBox="1"/>
          <p:nvPr/>
        </p:nvSpPr>
        <p:spPr>
          <a:xfrm>
            <a:off x="746865" y="2926633"/>
            <a:ext cx="7008034" cy="1077218"/>
          </a:xfrm>
          <a:prstGeom prst="rect">
            <a:avLst/>
          </a:prstGeom>
          <a:noFill/>
        </p:spPr>
        <p:txBody>
          <a:bodyPr wrap="square" rtlCol="0">
            <a:spAutoFit/>
          </a:bodyPr>
          <a:lstStyle/>
          <a:p>
            <a:pPr marL="285750" indent="-285750">
              <a:buFont typeface="Arial" panose="020B0604020202020204" pitchFamily="34" charset="0"/>
              <a:buChar char="•"/>
            </a:pPr>
            <a:r>
              <a:rPr lang="en-GB" sz="2000" b="0" i="0" dirty="0">
                <a:effectLst/>
                <a:latin typeface="Arial" panose="020B0604020202020204" pitchFamily="34" charset="0"/>
                <a:cs typeface="Arial" panose="020B0604020202020204" pitchFamily="34" charset="0"/>
              </a:rPr>
              <a:t>Provides </a:t>
            </a:r>
            <a:r>
              <a:rPr lang="en-GB" b="0" i="0" dirty="0">
                <a:effectLst/>
                <a:latin typeface="Arial" panose="020B0604020202020204" pitchFamily="34" charset="0"/>
                <a:cs typeface="Arial" panose="020B0604020202020204" pitchFamily="34" charset="0"/>
              </a:rPr>
              <a:t>children</a:t>
            </a:r>
            <a:r>
              <a:rPr lang="en-GB" sz="2000" b="0" i="0" dirty="0">
                <a:effectLst/>
                <a:latin typeface="Arial" panose="020B0604020202020204" pitchFamily="34" charset="0"/>
                <a:cs typeface="Arial" panose="020B0604020202020204" pitchFamily="34" charset="0"/>
              </a:rPr>
              <a:t> with the ability to improve on their mental health</a:t>
            </a:r>
          </a:p>
          <a:p>
            <a:pPr marL="285750" indent="-285750">
              <a:buFont typeface="Arial" panose="020B0604020202020204" pitchFamily="34" charset="0"/>
              <a:buChar char="•"/>
            </a:pPr>
            <a:endParaRPr lang="en-GB" sz="2400" dirty="0"/>
          </a:p>
        </p:txBody>
      </p:sp>
      <p:sp>
        <p:nvSpPr>
          <p:cNvPr id="10" name="TextBox 9">
            <a:extLst>
              <a:ext uri="{FF2B5EF4-FFF2-40B4-BE49-F238E27FC236}">
                <a16:creationId xmlns:a16="http://schemas.microsoft.com/office/drawing/2014/main" id="{4800BEF7-7FCA-430B-8873-D4F763305449}"/>
              </a:ext>
            </a:extLst>
          </p:cNvPr>
          <p:cNvSpPr txBox="1"/>
          <p:nvPr/>
        </p:nvSpPr>
        <p:spPr>
          <a:xfrm>
            <a:off x="-38797" y="3623803"/>
            <a:ext cx="2646947" cy="830997"/>
          </a:xfrm>
          <a:prstGeom prst="rect">
            <a:avLst/>
          </a:prstGeom>
          <a:noFill/>
        </p:spPr>
        <p:txBody>
          <a:bodyPr wrap="square" rtlCol="0">
            <a:spAutoFit/>
          </a:bodyPr>
          <a:lstStyle/>
          <a:p>
            <a:r>
              <a:rPr lang="en-GB" sz="2400" b="0" i="0" dirty="0">
                <a:effectLst/>
                <a:latin typeface="Arial" panose="020B0604020202020204" pitchFamily="34" charset="0"/>
                <a:cs typeface="Arial" panose="020B0604020202020204" pitchFamily="34" charset="0"/>
              </a:rPr>
              <a:t> Jobcentre plus</a:t>
            </a:r>
          </a:p>
          <a:p>
            <a:pPr marL="285750" indent="-285750">
              <a:buFont typeface="Arial" panose="020B0604020202020204" pitchFamily="34" charset="0"/>
              <a:buChar char="•"/>
            </a:pPr>
            <a:endParaRPr lang="en-GB" sz="2400" dirty="0"/>
          </a:p>
        </p:txBody>
      </p:sp>
      <p:sp>
        <p:nvSpPr>
          <p:cNvPr id="11" name="TextBox 10">
            <a:extLst>
              <a:ext uri="{FF2B5EF4-FFF2-40B4-BE49-F238E27FC236}">
                <a16:creationId xmlns:a16="http://schemas.microsoft.com/office/drawing/2014/main" id="{BA937AFF-AFE0-4E78-9C9A-117756ACB4EB}"/>
              </a:ext>
            </a:extLst>
          </p:cNvPr>
          <p:cNvSpPr txBox="1"/>
          <p:nvPr/>
        </p:nvSpPr>
        <p:spPr>
          <a:xfrm>
            <a:off x="669087" y="4032635"/>
            <a:ext cx="6022274" cy="769441"/>
          </a:xfrm>
          <a:prstGeom prst="rect">
            <a:avLst/>
          </a:prstGeom>
          <a:noFill/>
        </p:spPr>
        <p:txBody>
          <a:bodyPr wrap="square" rtlCol="0">
            <a:spAutoFit/>
          </a:bodyPr>
          <a:lstStyle/>
          <a:p>
            <a:pPr marL="285750" indent="-285750">
              <a:buFont typeface="Arial" panose="020B0604020202020204" pitchFamily="34" charset="0"/>
              <a:buChar char="•"/>
            </a:pPr>
            <a:r>
              <a:rPr lang="en-GB" sz="2000" b="0" i="0" dirty="0">
                <a:effectLst/>
                <a:latin typeface="Arial" panose="020B0604020202020204" pitchFamily="34" charset="0"/>
                <a:cs typeface="Arial" panose="020B0604020202020204" pitchFamily="34" charset="0"/>
              </a:rPr>
              <a:t>Grants </a:t>
            </a:r>
            <a:r>
              <a:rPr lang="en-GB" b="0" i="0" dirty="0">
                <a:effectLst/>
                <a:latin typeface="Arial" panose="020B0604020202020204" pitchFamily="34" charset="0"/>
                <a:cs typeface="Arial" panose="020B0604020202020204" pitchFamily="34" charset="0"/>
              </a:rPr>
              <a:t>several</a:t>
            </a:r>
            <a:r>
              <a:rPr lang="en-GB" sz="2000" b="0" i="0" dirty="0">
                <a:effectLst/>
                <a:latin typeface="Arial" panose="020B0604020202020204" pitchFamily="34" charset="0"/>
                <a:cs typeface="Arial" panose="020B0604020202020204" pitchFamily="34" charset="0"/>
              </a:rPr>
              <a:t> opportunities for stable income</a:t>
            </a:r>
          </a:p>
          <a:p>
            <a:pPr marL="285750" indent="-285750">
              <a:buFont typeface="Arial" panose="020B0604020202020204" pitchFamily="34" charset="0"/>
              <a:buChar char="•"/>
            </a:pPr>
            <a:endParaRPr lang="en-GB" sz="2400" dirty="0"/>
          </a:p>
        </p:txBody>
      </p:sp>
      <p:sp>
        <p:nvSpPr>
          <p:cNvPr id="12" name="TextBox 11">
            <a:extLst>
              <a:ext uri="{FF2B5EF4-FFF2-40B4-BE49-F238E27FC236}">
                <a16:creationId xmlns:a16="http://schemas.microsoft.com/office/drawing/2014/main" id="{BC423A9F-EF01-461B-A267-1B8D2A3E33B1}"/>
              </a:ext>
            </a:extLst>
          </p:cNvPr>
          <p:cNvSpPr txBox="1"/>
          <p:nvPr/>
        </p:nvSpPr>
        <p:spPr>
          <a:xfrm>
            <a:off x="664325" y="4418353"/>
            <a:ext cx="4066181" cy="830997"/>
          </a:xfrm>
          <a:prstGeom prst="rect">
            <a:avLst/>
          </a:prstGeom>
          <a:noFill/>
        </p:spPr>
        <p:txBody>
          <a:bodyPr wrap="square" rtlCol="0">
            <a:spAutoFit/>
          </a:bodyPr>
          <a:lstStyle/>
          <a:p>
            <a:pPr marL="285750" indent="-285750">
              <a:buFont typeface="Arial" panose="020B0604020202020204" pitchFamily="34" charset="0"/>
              <a:buChar char="•"/>
            </a:pPr>
            <a:r>
              <a:rPr lang="en-GB" sz="2400" b="0" i="0" dirty="0">
                <a:effectLst/>
                <a:latin typeface="Arial" panose="020B0604020202020204" pitchFamily="34" charset="0"/>
                <a:cs typeface="Arial" panose="020B0604020202020204" pitchFamily="34" charset="0"/>
              </a:rPr>
              <a:t> </a:t>
            </a:r>
            <a:r>
              <a:rPr lang="en-GB" sz="2000" b="0" i="0" dirty="0">
                <a:effectLst/>
                <a:latin typeface="Arial" panose="020B0604020202020204" pitchFamily="34" charset="0"/>
                <a:cs typeface="Arial" panose="020B0604020202020204" pitchFamily="34" charset="0"/>
              </a:rPr>
              <a:t>Allows for an easier living</a:t>
            </a:r>
          </a:p>
          <a:p>
            <a:pPr marL="285750" indent="-285750">
              <a:buFont typeface="Arial" panose="020B0604020202020204" pitchFamily="34" charset="0"/>
              <a:buChar char="•"/>
            </a:pPr>
            <a:endParaRPr lang="en-GB" sz="2400" dirty="0"/>
          </a:p>
        </p:txBody>
      </p:sp>
      <p:sp>
        <p:nvSpPr>
          <p:cNvPr id="13" name="TextBox 12">
            <a:extLst>
              <a:ext uri="{FF2B5EF4-FFF2-40B4-BE49-F238E27FC236}">
                <a16:creationId xmlns:a16="http://schemas.microsoft.com/office/drawing/2014/main" id="{6BA9FAA0-1073-4460-8775-626697E1708C}"/>
              </a:ext>
            </a:extLst>
          </p:cNvPr>
          <p:cNvSpPr txBox="1"/>
          <p:nvPr/>
        </p:nvSpPr>
        <p:spPr>
          <a:xfrm>
            <a:off x="59753" y="5318761"/>
            <a:ext cx="3697378" cy="830997"/>
          </a:xfrm>
          <a:prstGeom prst="rect">
            <a:avLst/>
          </a:prstGeom>
          <a:noFill/>
        </p:spPr>
        <p:txBody>
          <a:bodyPr wrap="square" rtlCol="0">
            <a:spAutoFit/>
          </a:bodyPr>
          <a:lstStyle/>
          <a:p>
            <a:r>
              <a:rPr lang="en-GB" sz="2400" b="0" i="0" dirty="0">
                <a:effectLst/>
                <a:latin typeface="Arial" panose="020B0604020202020204" pitchFamily="34" charset="0"/>
                <a:cs typeface="Arial" panose="020B0604020202020204" pitchFamily="34" charset="0"/>
              </a:rPr>
              <a:t>Neighbourhood Services</a:t>
            </a:r>
          </a:p>
          <a:p>
            <a:endParaRPr lang="en-GB" sz="2400" dirty="0"/>
          </a:p>
        </p:txBody>
      </p:sp>
      <p:sp>
        <p:nvSpPr>
          <p:cNvPr id="14" name="TextBox 13">
            <a:extLst>
              <a:ext uri="{FF2B5EF4-FFF2-40B4-BE49-F238E27FC236}">
                <a16:creationId xmlns:a16="http://schemas.microsoft.com/office/drawing/2014/main" id="{693C1C13-812F-4569-A475-A99F17F1399A}"/>
              </a:ext>
            </a:extLst>
          </p:cNvPr>
          <p:cNvSpPr txBox="1"/>
          <p:nvPr/>
        </p:nvSpPr>
        <p:spPr>
          <a:xfrm>
            <a:off x="728856" y="5804396"/>
            <a:ext cx="4934313" cy="646331"/>
          </a:xfrm>
          <a:prstGeom prst="rect">
            <a:avLst/>
          </a:prstGeom>
          <a:noFill/>
        </p:spPr>
        <p:txBody>
          <a:bodyPr wrap="square" rtlCol="0">
            <a:spAutoFit/>
          </a:bodyPr>
          <a:lstStyle/>
          <a:p>
            <a:pPr marL="285750" indent="-285750">
              <a:buFont typeface="Arial" panose="020B0604020202020204" pitchFamily="34" charset="0"/>
              <a:buChar char="•"/>
            </a:pPr>
            <a:r>
              <a:rPr lang="en-GB" sz="1800" b="0" i="0" dirty="0">
                <a:effectLst/>
                <a:latin typeface="Arial" panose="020B0604020202020204" pitchFamily="34" charset="0"/>
                <a:cs typeface="Arial" panose="020B0604020202020204" pitchFamily="34" charset="0"/>
              </a:rPr>
              <a:t> Allows house to gain necessary repairs</a:t>
            </a:r>
          </a:p>
          <a:p>
            <a:pPr marL="285750" indent="-285750">
              <a:buFont typeface="Arial" panose="020B0604020202020204" pitchFamily="34" charset="0"/>
              <a:buChar char="•"/>
            </a:pPr>
            <a:endParaRPr lang="en-GB" dirty="0"/>
          </a:p>
        </p:txBody>
      </p:sp>
      <p:sp>
        <p:nvSpPr>
          <p:cNvPr id="15" name="TextBox 14">
            <a:extLst>
              <a:ext uri="{FF2B5EF4-FFF2-40B4-BE49-F238E27FC236}">
                <a16:creationId xmlns:a16="http://schemas.microsoft.com/office/drawing/2014/main" id="{51269864-A6FB-4AFF-B79F-0CFD2FDA5AA5}"/>
              </a:ext>
            </a:extLst>
          </p:cNvPr>
          <p:cNvSpPr txBox="1"/>
          <p:nvPr/>
        </p:nvSpPr>
        <p:spPr>
          <a:xfrm>
            <a:off x="650877" y="4950103"/>
            <a:ext cx="3806817" cy="646331"/>
          </a:xfrm>
          <a:prstGeom prst="rect">
            <a:avLst/>
          </a:prstGeom>
          <a:noFill/>
        </p:spPr>
        <p:txBody>
          <a:bodyPr wrap="square" rtlCol="0">
            <a:spAutoFit/>
          </a:bodyPr>
          <a:lstStyle/>
          <a:p>
            <a:pPr marL="285750" indent="-285750">
              <a:buFont typeface="Arial" panose="020B0604020202020204" pitchFamily="34" charset="0"/>
              <a:buChar char="•"/>
            </a:pPr>
            <a:r>
              <a:rPr lang="en-GB" sz="1800" b="0" i="0" dirty="0">
                <a:effectLst/>
                <a:latin typeface="Arial" panose="020B0604020202020204" pitchFamily="34" charset="0"/>
                <a:cs typeface="Arial" panose="020B0604020202020204" pitchFamily="34" charset="0"/>
              </a:rPr>
              <a:t>Healthier living environment</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58982931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5"/>
                                        </p:tgtEl>
                                        <p:attrNameLst>
                                          <p:attrName>ppt_c</p:attrName>
                                        </p:attrNameLst>
                                      </p:cBhvr>
                                      <p:to>
                                        <a:schemeClr val="bg1"/>
                                      </p:to>
                                    </p:animClr>
                                  </p:sub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8"/>
                                        </p:tgtEl>
                                        <p:attrNameLst>
                                          <p:attrName>ppt_c</p:attrName>
                                        </p:attrNameLst>
                                      </p:cBhvr>
                                      <p:to>
                                        <a:schemeClr val="bg1"/>
                                      </p:to>
                                    </p:animClr>
                                  </p:sub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9"/>
                                        </p:tgtEl>
                                        <p:attrNameLst>
                                          <p:attrName>ppt_c</p:attrName>
                                        </p:attrNameLst>
                                      </p:cBhvr>
                                      <p:to>
                                        <a:schemeClr val="bg1"/>
                                      </p:to>
                                    </p:animClr>
                                  </p:subTnLst>
                                </p:cTn>
                              </p:par>
                            </p:childTnLst>
                          </p:cTn>
                        </p:par>
                        <p:par>
                          <p:cTn id="27" fill="hold">
                            <p:stCondLst>
                              <p:cond delay="3500"/>
                            </p:stCondLst>
                            <p:childTnLst>
                              <p:par>
                                <p:cTn id="28" presetID="2" presetClass="entr" presetSubtype="4"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par>
                          <p:cTn id="32" fill="hold">
                            <p:stCondLst>
                              <p:cond delay="4000"/>
                            </p:stCondLst>
                            <p:childTnLst>
                              <p:par>
                                <p:cTn id="33" presetID="42"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15"/>
                                        </p:tgtEl>
                                        <p:attrNameLst>
                                          <p:attrName>ppt_c</p:attrName>
                                        </p:attrNameLst>
                                      </p:cBhvr>
                                      <p:to>
                                        <a:srgbClr val="000000"/>
                                      </p:to>
                                    </p:animClr>
                                  </p:subTnLst>
                                </p:cTn>
                              </p:par>
                            </p:childTnLst>
                          </p:cTn>
                        </p:par>
                        <p:par>
                          <p:cTn id="38" fill="hold">
                            <p:stCondLst>
                              <p:cond delay="5000"/>
                            </p:stCondLst>
                            <p:childTnLst>
                              <p:par>
                                <p:cTn id="39" presetID="42" presetClass="entr" presetSubtype="0"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1000"/>
                                        <p:tgtEl>
                                          <p:spTgt spid="11"/>
                                        </p:tgtEl>
                                      </p:cBhvr>
                                    </p:animEffect>
                                    <p:anim calcmode="lin" valueType="num">
                                      <p:cBhvr>
                                        <p:cTn id="42" dur="1000" fill="hold"/>
                                        <p:tgtEl>
                                          <p:spTgt spid="11"/>
                                        </p:tgtEl>
                                        <p:attrNameLst>
                                          <p:attrName>ppt_x</p:attrName>
                                        </p:attrNameLst>
                                      </p:cBhvr>
                                      <p:tavLst>
                                        <p:tav tm="0">
                                          <p:val>
                                            <p:strVal val="#ppt_x"/>
                                          </p:val>
                                        </p:tav>
                                        <p:tav tm="100000">
                                          <p:val>
                                            <p:strVal val="#ppt_x"/>
                                          </p:val>
                                        </p:tav>
                                      </p:tavLst>
                                    </p:anim>
                                    <p:anim calcmode="lin" valueType="num">
                                      <p:cBhvr>
                                        <p:cTn id="43" dur="1000" fill="hold"/>
                                        <p:tgtEl>
                                          <p:spTgt spid="11"/>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11"/>
                                        </p:tgtEl>
                                        <p:attrNameLst>
                                          <p:attrName>ppt_c</p:attrName>
                                        </p:attrNameLst>
                                      </p:cBhvr>
                                      <p:to>
                                        <a:schemeClr val="bg1"/>
                                      </p:to>
                                    </p:animClr>
                                  </p:subTnLst>
                                </p:cTn>
                              </p:par>
                            </p:childTnLst>
                          </p:cTn>
                        </p:par>
                        <p:par>
                          <p:cTn id="44" fill="hold">
                            <p:stCondLst>
                              <p:cond delay="6000"/>
                            </p:stCondLst>
                            <p:childTnLst>
                              <p:par>
                                <p:cTn id="45" presetID="42"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1000" fill="hold"/>
                                        <p:tgtEl>
                                          <p:spTgt spid="12"/>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12"/>
                                        </p:tgtEl>
                                        <p:attrNameLst>
                                          <p:attrName>ppt_c</p:attrName>
                                        </p:attrNameLst>
                                      </p:cBhvr>
                                      <p:to>
                                        <a:srgbClr val="000000"/>
                                      </p:to>
                                    </p:animClr>
                                  </p:subTnLst>
                                </p:cTn>
                              </p:par>
                            </p:childTnLst>
                          </p:cTn>
                        </p:par>
                        <p:par>
                          <p:cTn id="50" fill="hold">
                            <p:stCondLst>
                              <p:cond delay="7000"/>
                            </p:stCondLst>
                            <p:childTnLst>
                              <p:par>
                                <p:cTn id="51" presetID="2" presetClass="entr" presetSubtype="4"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fill="hold"/>
                                        <p:tgtEl>
                                          <p:spTgt spid="13"/>
                                        </p:tgtEl>
                                        <p:attrNameLst>
                                          <p:attrName>ppt_x</p:attrName>
                                        </p:attrNameLst>
                                      </p:cBhvr>
                                      <p:tavLst>
                                        <p:tav tm="0">
                                          <p:val>
                                            <p:strVal val="#ppt_x"/>
                                          </p:val>
                                        </p:tav>
                                        <p:tav tm="100000">
                                          <p:val>
                                            <p:strVal val="#ppt_x"/>
                                          </p:val>
                                        </p:tav>
                                      </p:tavLst>
                                    </p:anim>
                                    <p:anim calcmode="lin" valueType="num">
                                      <p:cBhvr additive="base">
                                        <p:cTn id="54" dur="500" fill="hold"/>
                                        <p:tgtEl>
                                          <p:spTgt spid="13"/>
                                        </p:tgtEl>
                                        <p:attrNameLst>
                                          <p:attrName>ppt_y</p:attrName>
                                        </p:attrNameLst>
                                      </p:cBhvr>
                                      <p:tavLst>
                                        <p:tav tm="0">
                                          <p:val>
                                            <p:strVal val="1+#ppt_h/2"/>
                                          </p:val>
                                        </p:tav>
                                        <p:tav tm="100000">
                                          <p:val>
                                            <p:strVal val="#ppt_y"/>
                                          </p:val>
                                        </p:tav>
                                      </p:tavLst>
                                    </p:anim>
                                  </p:childTnLst>
                                </p:cTn>
                              </p:par>
                            </p:childTnLst>
                          </p:cTn>
                        </p:par>
                        <p:par>
                          <p:cTn id="55" fill="hold">
                            <p:stCondLst>
                              <p:cond delay="7500"/>
                            </p:stCondLst>
                            <p:childTnLst>
                              <p:par>
                                <p:cTn id="56" presetID="42" presetClass="entr" presetSubtype="0" fill="hold" grpId="0" nodeType="after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1000"/>
                                        <p:tgtEl>
                                          <p:spTgt spid="14"/>
                                        </p:tgtEl>
                                      </p:cBhvr>
                                    </p:animEffect>
                                    <p:anim calcmode="lin" valueType="num">
                                      <p:cBhvr>
                                        <p:cTn id="59" dur="1000" fill="hold"/>
                                        <p:tgtEl>
                                          <p:spTgt spid="14"/>
                                        </p:tgtEl>
                                        <p:attrNameLst>
                                          <p:attrName>ppt_x</p:attrName>
                                        </p:attrNameLst>
                                      </p:cBhvr>
                                      <p:tavLst>
                                        <p:tav tm="0">
                                          <p:val>
                                            <p:strVal val="#ppt_x"/>
                                          </p:val>
                                        </p:tav>
                                        <p:tav tm="100000">
                                          <p:val>
                                            <p:strVal val="#ppt_x"/>
                                          </p:val>
                                        </p:tav>
                                      </p:tavLst>
                                    </p:anim>
                                    <p:anim calcmode="lin" valueType="num">
                                      <p:cBhvr>
                                        <p:cTn id="60" dur="1000" fill="hold"/>
                                        <p:tgtEl>
                                          <p:spTgt spid="14"/>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14"/>
                                        </p:tgtEl>
                                        <p:attrNameLst>
                                          <p:attrName>ppt_c</p:attrName>
                                        </p:attrNameLst>
                                      </p:cBhvr>
                                      <p:to>
                                        <a:schemeClr val="bg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9" grpId="0"/>
      <p:bldP spid="10" grpId="0"/>
      <p:bldP spid="11" grpId="0"/>
      <p:bldP spid="12" grpId="0"/>
      <p:bldP spid="13" grpId="0"/>
      <p:bldP spid="14" grpId="0"/>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99CAC3B1-4879-424D-8F15-2062771961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3" name="Group 22">
            <a:extLst>
              <a:ext uri="{FF2B5EF4-FFF2-40B4-BE49-F238E27FC236}">
                <a16:creationId xmlns:a16="http://schemas.microsoft.com/office/drawing/2014/main" id="{4B8492CB-DFBA-4A82-9778-F21493DA36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526211" y="0"/>
            <a:ext cx="5014912" cy="6862763"/>
            <a:chOff x="2928938" y="-4763"/>
            <a:chExt cx="5014912" cy="6862763"/>
          </a:xfrm>
        </p:grpSpPr>
        <p:sp>
          <p:nvSpPr>
            <p:cNvPr id="24" name="Freeform 6">
              <a:extLst>
                <a:ext uri="{FF2B5EF4-FFF2-40B4-BE49-F238E27FC236}">
                  <a16:creationId xmlns:a16="http://schemas.microsoft.com/office/drawing/2014/main" id="{E34CC1C8-EBDD-4AEA-83E6-B27575B62E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5" name="Freeform 7">
              <a:extLst>
                <a:ext uri="{FF2B5EF4-FFF2-40B4-BE49-F238E27FC236}">
                  <a16:creationId xmlns:a16="http://schemas.microsoft.com/office/drawing/2014/main" id="{D6B38644-B85D-4211-9526-5B4C2A662B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rgbClr val="595959"/>
            </a:solidFill>
            <a:ln>
              <a:noFill/>
            </a:ln>
          </p:spPr>
        </p:sp>
        <p:sp>
          <p:nvSpPr>
            <p:cNvPr id="26" name="Freeform 12">
              <a:extLst>
                <a:ext uri="{FF2B5EF4-FFF2-40B4-BE49-F238E27FC236}">
                  <a16:creationId xmlns:a16="http://schemas.microsoft.com/office/drawing/2014/main" id="{8A8B2820-6B8F-4C19-BFC5-D28EE44E54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rgbClr val="262626"/>
            </a:solidFill>
            <a:ln>
              <a:noFill/>
            </a:ln>
          </p:spPr>
        </p:sp>
        <p:sp>
          <p:nvSpPr>
            <p:cNvPr id="27" name="Freeform 13">
              <a:extLst>
                <a:ext uri="{FF2B5EF4-FFF2-40B4-BE49-F238E27FC236}">
                  <a16:creationId xmlns:a16="http://schemas.microsoft.com/office/drawing/2014/main" id="{773528ED-4D37-4A77-A8CA-86B6221C5E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8" name="Freeform 14">
              <a:extLst>
                <a:ext uri="{FF2B5EF4-FFF2-40B4-BE49-F238E27FC236}">
                  <a16:creationId xmlns:a16="http://schemas.microsoft.com/office/drawing/2014/main" id="{8A58A902-E944-4399-9A93-A91A6A82B1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9" name="Freeform 15">
              <a:extLst>
                <a:ext uri="{FF2B5EF4-FFF2-40B4-BE49-F238E27FC236}">
                  <a16:creationId xmlns:a16="http://schemas.microsoft.com/office/drawing/2014/main" id="{4EDB1155-2E8E-4FB8-AD42-101FE43832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rgbClr val="404040"/>
            </a:solidFill>
            <a:ln>
              <a:noFill/>
            </a:ln>
          </p:spPr>
        </p:sp>
      </p:grpSp>
      <p:sp>
        <p:nvSpPr>
          <p:cNvPr id="2" name="Title 1">
            <a:extLst>
              <a:ext uri="{FF2B5EF4-FFF2-40B4-BE49-F238E27FC236}">
                <a16:creationId xmlns:a16="http://schemas.microsoft.com/office/drawing/2014/main" id="{C7492CCE-C435-464E-A19A-D4C606FDBE3D}"/>
              </a:ext>
            </a:extLst>
          </p:cNvPr>
          <p:cNvSpPr>
            <a:spLocks noGrp="1"/>
          </p:cNvSpPr>
          <p:nvPr>
            <p:ph type="title"/>
          </p:nvPr>
        </p:nvSpPr>
        <p:spPr>
          <a:xfrm>
            <a:off x="2776788" y="27730"/>
            <a:ext cx="7411825" cy="1752599"/>
          </a:xfrm>
        </p:spPr>
        <p:txBody>
          <a:bodyPr>
            <a:noAutofit/>
          </a:bodyPr>
          <a:lstStyle/>
          <a:p>
            <a:pPr>
              <a:lnSpc>
                <a:spcPct val="107000"/>
              </a:lnSpc>
              <a:spcAft>
                <a:spcPts val="800"/>
              </a:spcAft>
            </a:pPr>
            <a:r>
              <a:rPr lang="en-GB" sz="2800" b="0" i="0" dirty="0">
                <a:effectLst/>
                <a:latin typeface="Walbaum Heading" panose="02070303090703020303" pitchFamily="18" charset="0"/>
              </a:rPr>
              <a:t>Discussing and evaluating policies makes it clear what the organisation will do to keep children safe….</a:t>
            </a:r>
            <a:br>
              <a:rPr lang="en-GB" sz="2800" b="0" i="0" dirty="0">
                <a:effectLst/>
                <a:latin typeface="Walbaum Heading" panose="02070303090703020303" pitchFamily="18" charset="0"/>
              </a:rPr>
            </a:br>
            <a:r>
              <a:rPr lang="en-GB" sz="2800" dirty="0">
                <a:latin typeface="Walbaum Heading" panose="02070303090703020303" pitchFamily="18" charset="0"/>
                <a:ea typeface="+mn-lt"/>
                <a:cs typeface="Arial" panose="020B0604020202020204" pitchFamily="34" charset="0"/>
              </a:rPr>
              <a:t>1814347</a:t>
            </a:r>
            <a:endParaRPr lang="en-US" sz="2800" dirty="0">
              <a:latin typeface="Walbaum Heading" panose="02070303090703020303" pitchFamily="18" charset="0"/>
            </a:endParaRPr>
          </a:p>
        </p:txBody>
      </p:sp>
      <p:sp>
        <p:nvSpPr>
          <p:cNvPr id="3" name="Content Placeholder 2">
            <a:extLst>
              <a:ext uri="{FF2B5EF4-FFF2-40B4-BE49-F238E27FC236}">
                <a16:creationId xmlns:a16="http://schemas.microsoft.com/office/drawing/2014/main" id="{60DFF4FA-F598-4962-B6AB-31A8BE724E52}"/>
              </a:ext>
            </a:extLst>
          </p:cNvPr>
          <p:cNvSpPr>
            <a:spLocks noGrp="1"/>
          </p:cNvSpPr>
          <p:nvPr>
            <p:ph idx="1"/>
          </p:nvPr>
        </p:nvSpPr>
        <p:spPr>
          <a:xfrm>
            <a:off x="7444766" y="4354356"/>
            <a:ext cx="5041175" cy="2307720"/>
          </a:xfrm>
        </p:spPr>
        <p:txBody>
          <a:bodyPr anchor="t">
            <a:normAutofit fontScale="92500" lnSpcReduction="10000"/>
          </a:bodyPr>
          <a:lstStyle/>
          <a:p>
            <a:pPr marL="0" indent="0" algn="l">
              <a:buNone/>
            </a:pPr>
            <a:endParaRPr lang="en-GB" b="0" i="0" dirty="0">
              <a:effectLst/>
              <a:latin typeface="Arial" panose="020B0604020202020204" pitchFamily="34" charset="0"/>
              <a:cs typeface="Arial" panose="020B0604020202020204" pitchFamily="34" charset="0"/>
            </a:endParaRPr>
          </a:p>
          <a:p>
            <a:pPr marL="0" indent="0" algn="l" fontAlgn="base">
              <a:buNone/>
            </a:pPr>
            <a:r>
              <a:rPr lang="en-GB" sz="2400" b="0" i="0" dirty="0">
                <a:effectLst/>
                <a:latin typeface="Calibri" panose="020F0502020204030204" pitchFamily="34" charset="0"/>
              </a:rPr>
              <a:t>(Civil injunctions and criminal behaviour orders, 2020)</a:t>
            </a:r>
          </a:p>
          <a:p>
            <a:pPr marL="0" indent="0" algn="l" fontAlgn="base">
              <a:buNone/>
            </a:pPr>
            <a:br>
              <a:rPr lang="en-GB" sz="2400" b="0" i="0" dirty="0">
                <a:effectLst/>
                <a:latin typeface="Calibri" panose="020F0502020204030204" pitchFamily="34" charset="0"/>
              </a:rPr>
            </a:br>
            <a:r>
              <a:rPr lang="en-GB" sz="2400" b="0" i="0" dirty="0">
                <a:effectLst/>
                <a:latin typeface="Calibri" panose="020F0502020204030204" pitchFamily="34" charset="0"/>
              </a:rPr>
              <a:t>(Safeguarding children and child protection | NSPCC Learning, 2020)</a:t>
            </a:r>
          </a:p>
          <a:p>
            <a:pPr marL="0" indent="0" algn="l" fontAlgn="base">
              <a:buNone/>
            </a:pPr>
            <a:endParaRPr lang="en-GB" b="0" i="0" dirty="0">
              <a:effectLst/>
              <a:latin typeface="Arial" panose="020B0604020202020204" pitchFamily="34" charset="0"/>
              <a:cs typeface="Arial" panose="020B0604020202020204" pitchFamily="34" charset="0"/>
            </a:endParaRPr>
          </a:p>
          <a:p>
            <a:pPr marL="0" indent="0" algn="l" rtl="0" fontAlgn="base">
              <a:buNone/>
            </a:pPr>
            <a:endParaRPr lang="en-US" sz="2000" b="0" i="0" dirty="0">
              <a:effectLst/>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79274F16-215B-4518-A774-B9287F3DEE83}"/>
              </a:ext>
            </a:extLst>
          </p:cNvPr>
          <p:cNvSpPr txBox="1"/>
          <p:nvPr/>
        </p:nvSpPr>
        <p:spPr>
          <a:xfrm>
            <a:off x="180083" y="5064911"/>
            <a:ext cx="6654794" cy="1908215"/>
          </a:xfrm>
          <a:prstGeom prst="rect">
            <a:avLst/>
          </a:prstGeom>
          <a:noFill/>
        </p:spPr>
        <p:txBody>
          <a:bodyPr wrap="square" rtlCol="0">
            <a:spAutoFit/>
          </a:bodyPr>
          <a:lstStyle/>
          <a:p>
            <a:pPr marL="0" indent="0" algn="l">
              <a:buNone/>
            </a:pPr>
            <a:r>
              <a:rPr lang="en-GB" sz="2000" b="0" i="0" dirty="0">
                <a:effectLst/>
                <a:latin typeface="Arial" panose="020B0604020202020204" pitchFamily="34" charset="0"/>
                <a:cs typeface="Arial" panose="020B0604020202020204" pitchFamily="34" charset="0"/>
              </a:rPr>
              <a:t>The basics will be the same across the board however, the agencies for referrals would be different. </a:t>
            </a:r>
          </a:p>
          <a:p>
            <a:pPr marL="0" indent="0" algn="l" fontAlgn="base">
              <a:buNone/>
            </a:pPr>
            <a:r>
              <a:rPr lang="en-GB" sz="2000" b="0" i="0" dirty="0">
                <a:effectLst/>
                <a:latin typeface="Arial" panose="020B0604020202020204" pitchFamily="34" charset="0"/>
                <a:cs typeface="Arial" panose="020B0604020202020204" pitchFamily="34" charset="0"/>
              </a:rPr>
              <a:t>Depending on their needs will depend on the support, the culture and where they live will also have an impact on their circumstances. </a:t>
            </a:r>
          </a:p>
          <a:p>
            <a:endParaRPr lang="en-GB" dirty="0"/>
          </a:p>
        </p:txBody>
      </p:sp>
      <p:sp>
        <p:nvSpPr>
          <p:cNvPr id="5" name="TextBox 4">
            <a:extLst>
              <a:ext uri="{FF2B5EF4-FFF2-40B4-BE49-F238E27FC236}">
                <a16:creationId xmlns:a16="http://schemas.microsoft.com/office/drawing/2014/main" id="{A740E035-8707-44B7-A8B1-E04DA23E39D0}"/>
              </a:ext>
            </a:extLst>
          </p:cNvPr>
          <p:cNvSpPr txBox="1"/>
          <p:nvPr/>
        </p:nvSpPr>
        <p:spPr>
          <a:xfrm>
            <a:off x="480600" y="1866743"/>
            <a:ext cx="6754091" cy="1200329"/>
          </a:xfrm>
          <a:prstGeom prst="rect">
            <a:avLst/>
          </a:prstGeom>
          <a:noFill/>
        </p:spPr>
        <p:txBody>
          <a:bodyPr wrap="square" rtlCol="0">
            <a:spAutoFit/>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U</a:t>
            </a:r>
            <a:r>
              <a:rPr lang="en-GB" sz="2400" b="0" i="0" dirty="0">
                <a:effectLst/>
                <a:latin typeface="Arial" panose="020B0604020202020204" pitchFamily="34" charset="0"/>
                <a:cs typeface="Arial" panose="020B0604020202020204" pitchFamily="34" charset="0"/>
              </a:rPr>
              <a:t>nderstanding why children may stay quiet about abuse</a:t>
            </a:r>
          </a:p>
          <a:p>
            <a:endParaRPr lang="en-GB" sz="2400" dirty="0"/>
          </a:p>
        </p:txBody>
      </p:sp>
      <p:sp>
        <p:nvSpPr>
          <p:cNvPr id="6" name="TextBox 5">
            <a:extLst>
              <a:ext uri="{FF2B5EF4-FFF2-40B4-BE49-F238E27FC236}">
                <a16:creationId xmlns:a16="http://schemas.microsoft.com/office/drawing/2014/main" id="{1591A3BC-0B5C-47D2-A9A4-ED7A447B91F2}"/>
              </a:ext>
            </a:extLst>
          </p:cNvPr>
          <p:cNvSpPr txBox="1"/>
          <p:nvPr/>
        </p:nvSpPr>
        <p:spPr>
          <a:xfrm>
            <a:off x="491973" y="2880880"/>
            <a:ext cx="3834245" cy="830997"/>
          </a:xfrm>
          <a:prstGeom prst="rect">
            <a:avLst/>
          </a:prstGeom>
          <a:noFill/>
        </p:spPr>
        <p:txBody>
          <a:bodyPr wrap="square" rtlCol="0">
            <a:spAutoFit/>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K</a:t>
            </a:r>
            <a:r>
              <a:rPr lang="en-GB" sz="2400" b="0" i="0" dirty="0">
                <a:effectLst/>
                <a:latin typeface="Arial" panose="020B0604020202020204" pitchFamily="34" charset="0"/>
                <a:cs typeface="Arial" panose="020B0604020202020204" pitchFamily="34" charset="0"/>
              </a:rPr>
              <a:t>eeping children safe</a:t>
            </a:r>
          </a:p>
          <a:p>
            <a:endParaRPr lang="en-GB" sz="2400" dirty="0"/>
          </a:p>
        </p:txBody>
      </p:sp>
      <p:sp>
        <p:nvSpPr>
          <p:cNvPr id="7" name="TextBox 6">
            <a:extLst>
              <a:ext uri="{FF2B5EF4-FFF2-40B4-BE49-F238E27FC236}">
                <a16:creationId xmlns:a16="http://schemas.microsoft.com/office/drawing/2014/main" id="{9673D503-5559-4E08-997A-E4AB40614972}"/>
              </a:ext>
            </a:extLst>
          </p:cNvPr>
          <p:cNvSpPr txBox="1"/>
          <p:nvPr/>
        </p:nvSpPr>
        <p:spPr>
          <a:xfrm>
            <a:off x="480600" y="3639668"/>
            <a:ext cx="6286285" cy="738664"/>
          </a:xfrm>
          <a:prstGeom prst="rect">
            <a:avLst/>
          </a:prstGeom>
          <a:noFill/>
        </p:spPr>
        <p:txBody>
          <a:bodyPr wrap="square" rtlCol="0">
            <a:spAutoFit/>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R</a:t>
            </a:r>
            <a:r>
              <a:rPr lang="en-GB" sz="2400" b="0" i="0" dirty="0">
                <a:effectLst/>
                <a:latin typeface="Arial" panose="020B0604020202020204" pitchFamily="34" charset="0"/>
                <a:cs typeface="Arial" panose="020B0604020202020204" pitchFamily="34" charset="0"/>
              </a:rPr>
              <a:t>espond to children protection concerns</a:t>
            </a:r>
          </a:p>
          <a:p>
            <a:endParaRPr lang="en-GB" dirty="0"/>
          </a:p>
        </p:txBody>
      </p:sp>
      <p:sp>
        <p:nvSpPr>
          <p:cNvPr id="8" name="TextBox 7">
            <a:extLst>
              <a:ext uri="{FF2B5EF4-FFF2-40B4-BE49-F238E27FC236}">
                <a16:creationId xmlns:a16="http://schemas.microsoft.com/office/drawing/2014/main" id="{A6376420-30D5-4107-8A85-A3A91BA6EA73}"/>
              </a:ext>
            </a:extLst>
          </p:cNvPr>
          <p:cNvSpPr txBox="1"/>
          <p:nvPr/>
        </p:nvSpPr>
        <p:spPr>
          <a:xfrm>
            <a:off x="454951" y="4301012"/>
            <a:ext cx="4766971" cy="738664"/>
          </a:xfrm>
          <a:prstGeom prst="rect">
            <a:avLst/>
          </a:prstGeom>
          <a:noFill/>
        </p:spPr>
        <p:txBody>
          <a:bodyPr wrap="square" rtlCol="0">
            <a:spAutoFit/>
          </a:bodyPr>
          <a:lstStyle/>
          <a:p>
            <a:pPr marL="285750" indent="-285750">
              <a:buFont typeface="Arial" panose="020B0604020202020204" pitchFamily="34" charset="0"/>
              <a:buChar char="•"/>
            </a:pPr>
            <a:r>
              <a:rPr lang="en-GB" sz="2400" b="0" i="0" dirty="0">
                <a:effectLst/>
                <a:latin typeface="Arial" panose="020B0604020202020204" pitchFamily="34" charset="0"/>
                <a:cs typeface="Arial" panose="020B0604020202020204" pitchFamily="34" charset="0"/>
              </a:rPr>
              <a:t>Neglect and financial strain </a:t>
            </a:r>
          </a:p>
          <a:p>
            <a:endParaRPr lang="en-GB" dirty="0"/>
          </a:p>
        </p:txBody>
      </p:sp>
    </p:spTree>
    <p:extLst>
      <p:ext uri="{BB962C8B-B14F-4D97-AF65-F5344CB8AC3E}">
        <p14:creationId xmlns:p14="http://schemas.microsoft.com/office/powerpoint/2010/main" val="282139551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5"/>
                                        </p:tgtEl>
                                        <p:attrNameLst>
                                          <p:attrName>ppt_c</p:attrName>
                                        </p:attrNameLst>
                                      </p:cBhvr>
                                      <p:to>
                                        <a:schemeClr val="bg1"/>
                                      </p:to>
                                    </p:animClr>
                                  </p:sub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6"/>
                                        </p:tgtEl>
                                        <p:attrNameLst>
                                          <p:attrName>ppt_c</p:attrName>
                                        </p:attrNameLst>
                                      </p:cBhvr>
                                      <p:to>
                                        <a:schemeClr val="bg1"/>
                                      </p:to>
                                    </p:animClr>
                                  </p:sub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7"/>
                                        </p:tgtEl>
                                        <p:attrNameLst>
                                          <p:attrName>ppt_c</p:attrName>
                                        </p:attrNameLst>
                                      </p:cBhvr>
                                      <p:to>
                                        <a:schemeClr val="bg1"/>
                                      </p:to>
                                    </p:animClr>
                                  </p:subTnLst>
                                </p:cTn>
                              </p:par>
                            </p:childTnLst>
                          </p:cTn>
                        </p:par>
                        <p:par>
                          <p:cTn id="22" fill="hold">
                            <p:stCondLst>
                              <p:cond delay="3000"/>
                            </p:stCondLst>
                            <p:childTnLst>
                              <p:par>
                                <p:cTn id="23" presetID="2" presetClass="entr" presetSubtype="4"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99CAC3B1-4879-424D-8F15-2062771961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3" name="Group 22">
            <a:extLst>
              <a:ext uri="{FF2B5EF4-FFF2-40B4-BE49-F238E27FC236}">
                <a16:creationId xmlns:a16="http://schemas.microsoft.com/office/drawing/2014/main" id="{4B8492CB-DFBA-4A82-9778-F21493DA36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526211" y="0"/>
            <a:ext cx="5014912" cy="6862763"/>
            <a:chOff x="2928938" y="-4763"/>
            <a:chExt cx="5014912" cy="6862763"/>
          </a:xfrm>
        </p:grpSpPr>
        <p:sp>
          <p:nvSpPr>
            <p:cNvPr id="24" name="Freeform 6">
              <a:extLst>
                <a:ext uri="{FF2B5EF4-FFF2-40B4-BE49-F238E27FC236}">
                  <a16:creationId xmlns:a16="http://schemas.microsoft.com/office/drawing/2014/main" id="{E34CC1C8-EBDD-4AEA-83E6-B27575B62E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5" name="Freeform 7">
              <a:extLst>
                <a:ext uri="{FF2B5EF4-FFF2-40B4-BE49-F238E27FC236}">
                  <a16:creationId xmlns:a16="http://schemas.microsoft.com/office/drawing/2014/main" id="{D6B38644-B85D-4211-9526-5B4C2A662B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rgbClr val="595959"/>
            </a:solidFill>
            <a:ln>
              <a:noFill/>
            </a:ln>
          </p:spPr>
        </p:sp>
        <p:sp>
          <p:nvSpPr>
            <p:cNvPr id="26" name="Freeform 12">
              <a:extLst>
                <a:ext uri="{FF2B5EF4-FFF2-40B4-BE49-F238E27FC236}">
                  <a16:creationId xmlns:a16="http://schemas.microsoft.com/office/drawing/2014/main" id="{8A8B2820-6B8F-4C19-BFC5-D28EE44E54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rgbClr val="262626"/>
            </a:solidFill>
            <a:ln>
              <a:noFill/>
            </a:ln>
          </p:spPr>
        </p:sp>
        <p:sp>
          <p:nvSpPr>
            <p:cNvPr id="27" name="Freeform 13">
              <a:extLst>
                <a:ext uri="{FF2B5EF4-FFF2-40B4-BE49-F238E27FC236}">
                  <a16:creationId xmlns:a16="http://schemas.microsoft.com/office/drawing/2014/main" id="{773528ED-4D37-4A77-A8CA-86B6221C5E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8" name="Freeform 14">
              <a:extLst>
                <a:ext uri="{FF2B5EF4-FFF2-40B4-BE49-F238E27FC236}">
                  <a16:creationId xmlns:a16="http://schemas.microsoft.com/office/drawing/2014/main" id="{8A58A902-E944-4399-9A93-A91A6A82B1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9" name="Freeform 15">
              <a:extLst>
                <a:ext uri="{FF2B5EF4-FFF2-40B4-BE49-F238E27FC236}">
                  <a16:creationId xmlns:a16="http://schemas.microsoft.com/office/drawing/2014/main" id="{4EDB1155-2E8E-4FB8-AD42-101FE43832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rgbClr val="404040"/>
            </a:solidFill>
            <a:ln>
              <a:noFill/>
            </a:ln>
          </p:spPr>
        </p:sp>
      </p:grpSp>
      <p:sp>
        <p:nvSpPr>
          <p:cNvPr id="2" name="Title 1">
            <a:extLst>
              <a:ext uri="{FF2B5EF4-FFF2-40B4-BE49-F238E27FC236}">
                <a16:creationId xmlns:a16="http://schemas.microsoft.com/office/drawing/2014/main" id="{C7492CCE-C435-464E-A19A-D4C606FDBE3D}"/>
              </a:ext>
            </a:extLst>
          </p:cNvPr>
          <p:cNvSpPr>
            <a:spLocks noGrp="1"/>
          </p:cNvSpPr>
          <p:nvPr>
            <p:ph type="title"/>
          </p:nvPr>
        </p:nvSpPr>
        <p:spPr>
          <a:xfrm>
            <a:off x="-687946" y="124574"/>
            <a:ext cx="7411825" cy="1752599"/>
          </a:xfrm>
        </p:spPr>
        <p:txBody>
          <a:bodyPr>
            <a:normAutofit/>
          </a:bodyPr>
          <a:lstStyle/>
          <a:p>
            <a:r>
              <a:rPr lang="en-GB" sz="2400" b="0" i="0" dirty="0">
                <a:effectLst/>
                <a:latin typeface="Walbaum Heading" panose="02070303090703020303" pitchFamily="18" charset="0"/>
              </a:rPr>
              <a:t>Discussing and evaluating and the case management…</a:t>
            </a:r>
            <a:br>
              <a:rPr lang="en-GB" sz="2400" b="0" i="0" dirty="0">
                <a:effectLst/>
                <a:latin typeface="Walbaum Heading" panose="02070303090703020303" pitchFamily="18" charset="0"/>
              </a:rPr>
            </a:br>
            <a:r>
              <a:rPr lang="en-GB" sz="2400" dirty="0">
                <a:latin typeface="Walbaum Heading" panose="02070303090703020303" pitchFamily="18" charset="0"/>
                <a:ea typeface="+mn-lt"/>
                <a:cs typeface="Arial" panose="020B0604020202020204" pitchFamily="34" charset="0"/>
              </a:rPr>
              <a:t>1709434</a:t>
            </a:r>
            <a:br>
              <a:rPr lang="en-GB" sz="2400" dirty="0">
                <a:latin typeface="Walbaum Heading" panose="02070303090703020303" pitchFamily="18" charset="0"/>
              </a:rPr>
            </a:br>
            <a:endParaRPr lang="en-US" sz="2400" dirty="0">
              <a:latin typeface="Walbaum Heading" panose="02070303090703020303" pitchFamily="18" charset="0"/>
            </a:endParaRPr>
          </a:p>
        </p:txBody>
      </p:sp>
      <p:sp>
        <p:nvSpPr>
          <p:cNvPr id="3" name="Content Placeholder 2">
            <a:extLst>
              <a:ext uri="{FF2B5EF4-FFF2-40B4-BE49-F238E27FC236}">
                <a16:creationId xmlns:a16="http://schemas.microsoft.com/office/drawing/2014/main" id="{60DFF4FA-F598-4962-B6AB-31A8BE724E52}"/>
              </a:ext>
            </a:extLst>
          </p:cNvPr>
          <p:cNvSpPr>
            <a:spLocks noGrp="1"/>
          </p:cNvSpPr>
          <p:nvPr>
            <p:ph idx="1"/>
          </p:nvPr>
        </p:nvSpPr>
        <p:spPr>
          <a:xfrm>
            <a:off x="4419535" y="5087245"/>
            <a:ext cx="4787321" cy="1885805"/>
          </a:xfrm>
        </p:spPr>
        <p:txBody>
          <a:bodyPr anchor="t">
            <a:normAutofit/>
          </a:bodyPr>
          <a:lstStyle/>
          <a:p>
            <a:pPr marL="0" indent="0" algn="l">
              <a:buNone/>
            </a:pPr>
            <a:endParaRPr lang="en-GB" sz="2000" b="0" i="0" dirty="0">
              <a:effectLst/>
              <a:latin typeface="Arial" panose="020B0604020202020204" pitchFamily="34" charset="0"/>
              <a:cs typeface="Arial" panose="020B0604020202020204" pitchFamily="34" charset="0"/>
            </a:endParaRPr>
          </a:p>
          <a:p>
            <a:pPr marL="0" indent="0" algn="l">
              <a:buNone/>
            </a:pPr>
            <a:r>
              <a:rPr lang="en-GB" sz="1600" b="0" i="0" dirty="0">
                <a:effectLst/>
                <a:latin typeface="Arial" panose="020B0604020202020204" pitchFamily="34" charset="0"/>
                <a:cs typeface="Arial" panose="020B0604020202020204" pitchFamily="34" charset="0"/>
              </a:rPr>
              <a:t>(Hutt, Rose, 2012).</a:t>
            </a:r>
          </a:p>
          <a:p>
            <a:pPr marL="0" indent="0" algn="l">
              <a:buNone/>
            </a:pPr>
            <a:r>
              <a:rPr lang="en-GB" sz="1600" b="0" i="0" dirty="0">
                <a:effectLst/>
                <a:latin typeface="Arial" panose="020B0604020202020204" pitchFamily="34" charset="0"/>
                <a:cs typeface="Arial" panose="020B0604020202020204" pitchFamily="34" charset="0"/>
              </a:rPr>
              <a:t>(MDTS, 2018).</a:t>
            </a:r>
          </a:p>
          <a:p>
            <a:pPr marL="0" indent="0" algn="l">
              <a:buNone/>
            </a:pPr>
            <a:r>
              <a:rPr lang="en-GB" sz="1600" b="0" i="0" dirty="0">
                <a:effectLst/>
                <a:latin typeface="Arial" panose="020B0604020202020204" pitchFamily="34" charset="0"/>
                <a:cs typeface="Arial" panose="020B0604020202020204" pitchFamily="34" charset="0"/>
              </a:rPr>
              <a:t>(Walsh, </a:t>
            </a:r>
            <a:r>
              <a:rPr lang="en-GB" sz="1600" b="0" i="0" dirty="0" err="1">
                <a:effectLst/>
                <a:latin typeface="Arial" panose="020B0604020202020204" pitchFamily="34" charset="0"/>
                <a:cs typeface="Arial" panose="020B0604020202020204" pitchFamily="34" charset="0"/>
              </a:rPr>
              <a:t>Osber</a:t>
            </a:r>
            <a:r>
              <a:rPr lang="en-GB" sz="1600" b="0" i="0" dirty="0">
                <a:effectLst/>
                <a:latin typeface="Arial" panose="020B0604020202020204" pitchFamily="34" charset="0"/>
                <a:cs typeface="Arial" panose="020B0604020202020204" pitchFamily="34" charset="0"/>
              </a:rPr>
              <a:t>, MAJ, 2002)</a:t>
            </a:r>
          </a:p>
          <a:p>
            <a:pPr marL="0" indent="0" algn="l">
              <a:buNone/>
            </a:pPr>
            <a:endParaRPr lang="en-GB" sz="2000" b="0" i="0" dirty="0">
              <a:effectLst/>
              <a:latin typeface="Arial" panose="020B0604020202020204" pitchFamily="34" charset="0"/>
              <a:cs typeface="Arial" panose="020B0604020202020204" pitchFamily="34" charset="0"/>
            </a:endParaRPr>
          </a:p>
          <a:p>
            <a:pPr marL="0" indent="0" algn="l" rtl="0" fontAlgn="base">
              <a:buNone/>
            </a:pPr>
            <a:endParaRPr lang="en-US" sz="2000" b="0" i="0" dirty="0">
              <a:effectLst/>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905C94D-1D0A-42FC-9330-DBEBFF60DE4D}"/>
              </a:ext>
            </a:extLst>
          </p:cNvPr>
          <p:cNvSpPr txBox="1"/>
          <p:nvPr/>
        </p:nvSpPr>
        <p:spPr>
          <a:xfrm>
            <a:off x="286114" y="1502414"/>
            <a:ext cx="9038065" cy="1200329"/>
          </a:xfrm>
          <a:prstGeom prst="rect">
            <a:avLst/>
          </a:prstGeom>
          <a:noFill/>
        </p:spPr>
        <p:txBody>
          <a:bodyPr wrap="square" rtlCol="0">
            <a:spAutoFit/>
          </a:bodyPr>
          <a:lstStyle/>
          <a:p>
            <a:pPr marL="285750" indent="-285750" algn="l">
              <a:buFont typeface="Arial" panose="020B0604020202020204" pitchFamily="34" charset="0"/>
              <a:buChar char="•"/>
            </a:pPr>
            <a:r>
              <a:rPr lang="en-GB" sz="1800" b="0" i="0" dirty="0">
                <a:effectLst/>
                <a:latin typeface="Arial" panose="020B0604020202020204" pitchFamily="34" charset="0"/>
                <a:cs typeface="Arial" panose="020B0604020202020204" pitchFamily="34" charset="0"/>
              </a:rPr>
              <a:t>Discussing WHO work in the Case Management Initiatives?</a:t>
            </a:r>
          </a:p>
          <a:p>
            <a:pPr algn="l"/>
            <a:endParaRPr lang="en-GB" sz="1800" b="0" i="0" dirty="0">
              <a:effectLst/>
              <a:latin typeface="Arial" panose="020B0604020202020204" pitchFamily="34" charset="0"/>
              <a:cs typeface="Arial" panose="020B0604020202020204" pitchFamily="34" charset="0"/>
            </a:endParaRPr>
          </a:p>
          <a:p>
            <a:pPr marL="285750" indent="-285750" algn="l">
              <a:buFont typeface="Arial" panose="020B0604020202020204" pitchFamily="34" charset="0"/>
              <a:buChar char="•"/>
            </a:pPr>
            <a:r>
              <a:rPr lang="en-GB" sz="1800" b="0" i="0" dirty="0">
                <a:effectLst/>
                <a:latin typeface="Arial" panose="020B0604020202020204" pitchFamily="34" charset="0"/>
                <a:cs typeface="Arial" panose="020B0604020202020204" pitchFamily="34" charset="0"/>
              </a:rPr>
              <a:t> Evaluating WHO work in the Case Management Initiatives in this case study.</a:t>
            </a:r>
          </a:p>
          <a:p>
            <a:endParaRPr lang="en-GB" dirty="0"/>
          </a:p>
        </p:txBody>
      </p:sp>
      <p:sp>
        <p:nvSpPr>
          <p:cNvPr id="6" name="TextBox 5">
            <a:extLst>
              <a:ext uri="{FF2B5EF4-FFF2-40B4-BE49-F238E27FC236}">
                <a16:creationId xmlns:a16="http://schemas.microsoft.com/office/drawing/2014/main" id="{BA20BF55-99BC-4094-A011-1AFA7E377AA5}"/>
              </a:ext>
            </a:extLst>
          </p:cNvPr>
          <p:cNvSpPr txBox="1"/>
          <p:nvPr/>
        </p:nvSpPr>
        <p:spPr>
          <a:xfrm>
            <a:off x="224385" y="2816485"/>
            <a:ext cx="8390299" cy="1477328"/>
          </a:xfrm>
          <a:prstGeom prst="rect">
            <a:avLst/>
          </a:prstGeom>
          <a:noFill/>
        </p:spPr>
        <p:txBody>
          <a:bodyPr wrap="square" rtlCol="0">
            <a:spAutoFit/>
          </a:bodyPr>
          <a:lstStyle/>
          <a:p>
            <a:pPr marL="285750" indent="-285750" algn="l">
              <a:buFont typeface="Arial" panose="020B0604020202020204" pitchFamily="34" charset="0"/>
              <a:buChar char="•"/>
            </a:pPr>
            <a:r>
              <a:rPr lang="en-GB" sz="1800" b="0" i="0" dirty="0">
                <a:effectLst/>
                <a:latin typeface="Arial" panose="020B0604020202020204" pitchFamily="34" charset="0"/>
                <a:cs typeface="Arial" panose="020B0604020202020204" pitchFamily="34" charset="0"/>
              </a:rPr>
              <a:t>Discussing Where can you find the Case Management initiative.</a:t>
            </a:r>
          </a:p>
          <a:p>
            <a:pPr algn="l"/>
            <a:endParaRPr lang="en-GB" sz="1800" b="0" i="0" dirty="0">
              <a:effectLst/>
              <a:latin typeface="Arial" panose="020B0604020202020204" pitchFamily="34" charset="0"/>
              <a:cs typeface="Arial" panose="020B0604020202020204" pitchFamily="34" charset="0"/>
            </a:endParaRPr>
          </a:p>
          <a:p>
            <a:pPr marL="285750" indent="-285750" algn="l">
              <a:buFont typeface="Arial" panose="020B0604020202020204" pitchFamily="34" charset="0"/>
              <a:buChar char="•"/>
            </a:pPr>
            <a:r>
              <a:rPr lang="en-GB" sz="1800" b="0" i="0" dirty="0">
                <a:effectLst/>
                <a:latin typeface="Arial" panose="020B0604020202020204" pitchFamily="34" charset="0"/>
                <a:cs typeface="Arial" panose="020B0604020202020204" pitchFamily="34" charset="0"/>
              </a:rPr>
              <a:t> Evaluating Where can you find the Case Management initiative in this case study.</a:t>
            </a:r>
          </a:p>
          <a:p>
            <a:endParaRPr lang="en-GB" dirty="0"/>
          </a:p>
        </p:txBody>
      </p:sp>
      <p:sp>
        <p:nvSpPr>
          <p:cNvPr id="7" name="TextBox 6">
            <a:extLst>
              <a:ext uri="{FF2B5EF4-FFF2-40B4-BE49-F238E27FC236}">
                <a16:creationId xmlns:a16="http://schemas.microsoft.com/office/drawing/2014/main" id="{53C475D5-67AE-47FE-9971-BED3A5FCDC48}"/>
              </a:ext>
            </a:extLst>
          </p:cNvPr>
          <p:cNvSpPr txBox="1"/>
          <p:nvPr/>
        </p:nvSpPr>
        <p:spPr>
          <a:xfrm>
            <a:off x="166902" y="4321537"/>
            <a:ext cx="8060315" cy="1477328"/>
          </a:xfrm>
          <a:prstGeom prst="rect">
            <a:avLst/>
          </a:prstGeom>
          <a:noFill/>
        </p:spPr>
        <p:txBody>
          <a:bodyPr wrap="square" rtlCol="0">
            <a:spAutoFit/>
          </a:bodyPr>
          <a:lstStyle/>
          <a:p>
            <a:pPr marL="285750" indent="-285750" algn="l">
              <a:buFont typeface="Arial" panose="020B0604020202020204" pitchFamily="34" charset="0"/>
              <a:buChar char="•"/>
            </a:pPr>
            <a:r>
              <a:rPr lang="en-GB" sz="1800" b="0" i="0" dirty="0">
                <a:effectLst/>
                <a:latin typeface="Arial" panose="020B0604020202020204" pitchFamily="34" charset="0"/>
                <a:cs typeface="Arial" panose="020B0604020202020204" pitchFamily="34" charset="0"/>
              </a:rPr>
              <a:t>Discussing What is the benefit of using a Case Management initiative.</a:t>
            </a:r>
          </a:p>
          <a:p>
            <a:pPr algn="l"/>
            <a:endParaRPr lang="en-GB" sz="1800" b="0" i="0" dirty="0">
              <a:effectLst/>
              <a:latin typeface="Arial" panose="020B0604020202020204" pitchFamily="34" charset="0"/>
              <a:cs typeface="Arial" panose="020B0604020202020204" pitchFamily="34" charset="0"/>
            </a:endParaRPr>
          </a:p>
          <a:p>
            <a:pPr marL="285750" indent="-285750" algn="l">
              <a:buFont typeface="Arial" panose="020B0604020202020204" pitchFamily="34" charset="0"/>
              <a:buChar char="•"/>
            </a:pPr>
            <a:r>
              <a:rPr lang="en-GB" sz="1800" b="0" i="0" dirty="0">
                <a:effectLst/>
                <a:latin typeface="Arial" panose="020B0604020202020204" pitchFamily="34" charset="0"/>
                <a:cs typeface="Arial" panose="020B0604020202020204" pitchFamily="34" charset="0"/>
              </a:rPr>
              <a:t>Evaluating What is the benefit of using a Case Management initiative in this case study.</a:t>
            </a:r>
          </a:p>
          <a:p>
            <a:endParaRPr lang="en-GB" dirty="0"/>
          </a:p>
        </p:txBody>
      </p:sp>
    </p:spTree>
    <p:extLst>
      <p:ext uri="{BB962C8B-B14F-4D97-AF65-F5344CB8AC3E}">
        <p14:creationId xmlns:p14="http://schemas.microsoft.com/office/powerpoint/2010/main" val="310266643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5"/>
                                        </p:tgtEl>
                                        <p:attrNameLst>
                                          <p:attrName>ppt_c</p:attrName>
                                        </p:attrNameLst>
                                      </p:cBhvr>
                                      <p:to>
                                        <a:schemeClr val="bg1"/>
                                      </p:to>
                                    </p:animClr>
                                  </p:sub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6"/>
                                        </p:tgtEl>
                                        <p:attrNameLst>
                                          <p:attrName>ppt_c</p:attrName>
                                        </p:attrNameLst>
                                      </p:cBhvr>
                                      <p:to>
                                        <a:schemeClr val="bg1"/>
                                      </p:to>
                                    </p:animClr>
                                  </p:sub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7"/>
                                        </p:tgtEl>
                                        <p:attrNameLst>
                                          <p:attrName>ppt_c</p:attrName>
                                        </p:attrNameLst>
                                      </p:cBhvr>
                                      <p:to>
                                        <a:schemeClr val="bg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99CAC3B1-4879-424D-8F15-2062771961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3" name="Group 22">
            <a:extLst>
              <a:ext uri="{FF2B5EF4-FFF2-40B4-BE49-F238E27FC236}">
                <a16:creationId xmlns:a16="http://schemas.microsoft.com/office/drawing/2014/main" id="{4B8492CB-DFBA-4A82-9778-F21493DA36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526211" y="0"/>
            <a:ext cx="5014912" cy="6862763"/>
            <a:chOff x="2928938" y="-4763"/>
            <a:chExt cx="5014912" cy="6862763"/>
          </a:xfrm>
        </p:grpSpPr>
        <p:sp>
          <p:nvSpPr>
            <p:cNvPr id="24" name="Freeform 6">
              <a:extLst>
                <a:ext uri="{FF2B5EF4-FFF2-40B4-BE49-F238E27FC236}">
                  <a16:creationId xmlns:a16="http://schemas.microsoft.com/office/drawing/2014/main" id="{E34CC1C8-EBDD-4AEA-83E6-B27575B62E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5" name="Freeform 7">
              <a:extLst>
                <a:ext uri="{FF2B5EF4-FFF2-40B4-BE49-F238E27FC236}">
                  <a16:creationId xmlns:a16="http://schemas.microsoft.com/office/drawing/2014/main" id="{D6B38644-B85D-4211-9526-5B4C2A662B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rgbClr val="595959"/>
            </a:solidFill>
            <a:ln>
              <a:noFill/>
            </a:ln>
          </p:spPr>
        </p:sp>
        <p:sp>
          <p:nvSpPr>
            <p:cNvPr id="26" name="Freeform 12">
              <a:extLst>
                <a:ext uri="{FF2B5EF4-FFF2-40B4-BE49-F238E27FC236}">
                  <a16:creationId xmlns:a16="http://schemas.microsoft.com/office/drawing/2014/main" id="{8A8B2820-6B8F-4C19-BFC5-D28EE44E54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rgbClr val="262626"/>
            </a:solidFill>
            <a:ln>
              <a:noFill/>
            </a:ln>
          </p:spPr>
        </p:sp>
        <p:sp>
          <p:nvSpPr>
            <p:cNvPr id="27" name="Freeform 13">
              <a:extLst>
                <a:ext uri="{FF2B5EF4-FFF2-40B4-BE49-F238E27FC236}">
                  <a16:creationId xmlns:a16="http://schemas.microsoft.com/office/drawing/2014/main" id="{773528ED-4D37-4A77-A8CA-86B6221C5E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8" name="Freeform 14">
              <a:extLst>
                <a:ext uri="{FF2B5EF4-FFF2-40B4-BE49-F238E27FC236}">
                  <a16:creationId xmlns:a16="http://schemas.microsoft.com/office/drawing/2014/main" id="{8A58A902-E944-4399-9A93-A91A6A82B1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9" name="Freeform 15">
              <a:extLst>
                <a:ext uri="{FF2B5EF4-FFF2-40B4-BE49-F238E27FC236}">
                  <a16:creationId xmlns:a16="http://schemas.microsoft.com/office/drawing/2014/main" id="{4EDB1155-2E8E-4FB8-AD42-101FE43832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rgbClr val="404040"/>
            </a:solidFill>
            <a:ln>
              <a:noFill/>
            </a:ln>
          </p:spPr>
        </p:sp>
      </p:grpSp>
      <p:sp>
        <p:nvSpPr>
          <p:cNvPr id="2" name="Title 1">
            <a:extLst>
              <a:ext uri="{FF2B5EF4-FFF2-40B4-BE49-F238E27FC236}">
                <a16:creationId xmlns:a16="http://schemas.microsoft.com/office/drawing/2014/main" id="{C7492CCE-C435-464E-A19A-D4C606FDBE3D}"/>
              </a:ext>
            </a:extLst>
          </p:cNvPr>
          <p:cNvSpPr>
            <a:spLocks noGrp="1"/>
          </p:cNvSpPr>
          <p:nvPr>
            <p:ph type="title"/>
          </p:nvPr>
        </p:nvSpPr>
        <p:spPr>
          <a:xfrm>
            <a:off x="0" y="63501"/>
            <a:ext cx="8467433" cy="1752599"/>
          </a:xfrm>
        </p:spPr>
        <p:txBody>
          <a:bodyPr>
            <a:normAutofit/>
          </a:bodyPr>
          <a:lstStyle/>
          <a:p>
            <a:r>
              <a:rPr lang="en-GB" sz="2400" dirty="0">
                <a:latin typeface="Arial" panose="020B0604020202020204" pitchFamily="34" charset="0"/>
                <a:cs typeface="Arial" panose="020B0604020202020204" pitchFamily="34" charset="0"/>
              </a:rPr>
              <a:t>Vulnerabilities of the children young people and family….</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1816450</a:t>
            </a:r>
            <a:br>
              <a:rPr lang="en-GB" sz="1400" dirty="0">
                <a:latin typeface="Walbaum Heading" panose="02070303090703020303" pitchFamily="18" charset="0"/>
              </a:rPr>
            </a:br>
            <a:endParaRPr lang="en-US" sz="2000" dirty="0">
              <a:latin typeface="Walbaum Heading" panose="02070303090703020303" pitchFamily="18" charset="0"/>
            </a:endParaRPr>
          </a:p>
        </p:txBody>
      </p:sp>
      <p:sp>
        <p:nvSpPr>
          <p:cNvPr id="4" name="TextBox 3">
            <a:extLst>
              <a:ext uri="{FF2B5EF4-FFF2-40B4-BE49-F238E27FC236}">
                <a16:creationId xmlns:a16="http://schemas.microsoft.com/office/drawing/2014/main" id="{E17B2DA0-758A-4E74-A8A0-22AFC48FF816}"/>
              </a:ext>
            </a:extLst>
          </p:cNvPr>
          <p:cNvSpPr txBox="1"/>
          <p:nvPr/>
        </p:nvSpPr>
        <p:spPr>
          <a:xfrm>
            <a:off x="249672" y="1934375"/>
            <a:ext cx="9218755" cy="923330"/>
          </a:xfrm>
          <a:prstGeom prst="rect">
            <a:avLst/>
          </a:prstGeom>
          <a:noFill/>
        </p:spPr>
        <p:txBody>
          <a:bodyPr wrap="square" rtlCol="0">
            <a:spAutoFit/>
          </a:bodyPr>
          <a:lstStyle/>
          <a:p>
            <a:pPr marL="285750" indent="-285750">
              <a:buFont typeface="Arial" panose="020B0604020202020204" pitchFamily="34" charset="0"/>
              <a:buChar char="•"/>
            </a:pPr>
            <a:r>
              <a:rPr lang="en-GB" sz="1800" dirty="0">
                <a:latin typeface="Arial" panose="020B0604020202020204" pitchFamily="34" charset="0"/>
                <a:cs typeface="Arial" panose="020B0604020202020204" pitchFamily="34" charset="0"/>
              </a:rPr>
              <a:t>Vulnerability of the children - Inclusion, Isolated, bad childhood, Behaviour patterns, Mental health </a:t>
            </a:r>
          </a:p>
          <a:p>
            <a:pPr marL="285750" indent="-285750">
              <a:buFont typeface="Arial" panose="020B0604020202020204" pitchFamily="34" charset="0"/>
              <a:buChar char="•"/>
            </a:pPr>
            <a:endParaRPr lang="en-GB" dirty="0"/>
          </a:p>
        </p:txBody>
      </p:sp>
      <p:sp>
        <p:nvSpPr>
          <p:cNvPr id="5" name="TextBox 4">
            <a:extLst>
              <a:ext uri="{FF2B5EF4-FFF2-40B4-BE49-F238E27FC236}">
                <a16:creationId xmlns:a16="http://schemas.microsoft.com/office/drawing/2014/main" id="{1FDE894F-CE5D-404C-9070-70F0C5D86F7C}"/>
              </a:ext>
            </a:extLst>
          </p:cNvPr>
          <p:cNvSpPr txBox="1"/>
          <p:nvPr/>
        </p:nvSpPr>
        <p:spPr>
          <a:xfrm>
            <a:off x="289864" y="2994690"/>
            <a:ext cx="8426159" cy="923330"/>
          </a:xfrm>
          <a:prstGeom prst="rect">
            <a:avLst/>
          </a:prstGeom>
          <a:noFill/>
        </p:spPr>
        <p:txBody>
          <a:bodyPr wrap="square" rtlCol="0">
            <a:spAutoFit/>
          </a:bodyPr>
          <a:lstStyle/>
          <a:p>
            <a:pPr marL="285750" indent="-285750">
              <a:buFont typeface="Arial" panose="020B0604020202020204" pitchFamily="34" charset="0"/>
              <a:buChar char="•"/>
            </a:pPr>
            <a:r>
              <a:rPr lang="en-GB" sz="1800" dirty="0">
                <a:latin typeface="Arial" panose="020B0604020202020204" pitchFamily="34" charset="0"/>
                <a:cs typeface="Arial" panose="020B0604020202020204" pitchFamily="34" charset="0"/>
              </a:rPr>
              <a:t>Vulnerability of the mother - Psychological health, depression, anxiety, parenting skills. </a:t>
            </a:r>
          </a:p>
          <a:p>
            <a:pPr marL="285750" indent="-285750">
              <a:buFont typeface="Arial" panose="020B0604020202020204" pitchFamily="34" charset="0"/>
              <a:buChar char="•"/>
            </a:pPr>
            <a:endParaRPr lang="en-GB" dirty="0"/>
          </a:p>
        </p:txBody>
      </p:sp>
      <p:sp>
        <p:nvSpPr>
          <p:cNvPr id="8" name="TextBox 7">
            <a:extLst>
              <a:ext uri="{FF2B5EF4-FFF2-40B4-BE49-F238E27FC236}">
                <a16:creationId xmlns:a16="http://schemas.microsoft.com/office/drawing/2014/main" id="{DE85D65D-3EF8-4DFB-9A77-61B53754BF66}"/>
              </a:ext>
            </a:extLst>
          </p:cNvPr>
          <p:cNvSpPr txBox="1"/>
          <p:nvPr/>
        </p:nvSpPr>
        <p:spPr>
          <a:xfrm>
            <a:off x="249672" y="4164516"/>
            <a:ext cx="10359736" cy="646331"/>
          </a:xfrm>
          <a:prstGeom prst="rect">
            <a:avLst/>
          </a:prstGeom>
          <a:noFill/>
        </p:spPr>
        <p:txBody>
          <a:bodyPr wrap="square" rtlCol="0">
            <a:spAutoFit/>
          </a:bodyPr>
          <a:lstStyle/>
          <a:p>
            <a:pPr marL="285750" indent="-285750">
              <a:buFont typeface="Arial" panose="020B0604020202020204" pitchFamily="34" charset="0"/>
              <a:buChar char="•"/>
            </a:pPr>
            <a:r>
              <a:rPr lang="en-GB" sz="1800" dirty="0">
                <a:latin typeface="Arial" panose="020B0604020202020204" pitchFamily="34" charset="0"/>
                <a:cs typeface="Arial" panose="020B0604020202020204" pitchFamily="34" charset="0"/>
              </a:rPr>
              <a:t>Family house  - Repairs, communication barrier with agencies </a:t>
            </a:r>
          </a:p>
          <a:p>
            <a:endParaRPr lang="en-GB" dirty="0"/>
          </a:p>
        </p:txBody>
      </p:sp>
    </p:spTree>
    <p:extLst>
      <p:ext uri="{BB962C8B-B14F-4D97-AF65-F5344CB8AC3E}">
        <p14:creationId xmlns:p14="http://schemas.microsoft.com/office/powerpoint/2010/main" val="391330352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4"/>
                                        </p:tgtEl>
                                        <p:attrNameLst>
                                          <p:attrName>ppt_c</p:attrName>
                                        </p:attrNameLst>
                                      </p:cBhvr>
                                      <p:to>
                                        <a:schemeClr val="bg1"/>
                                      </p:to>
                                    </p:animClr>
                                  </p:sub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5"/>
                                        </p:tgtEl>
                                        <p:attrNameLst>
                                          <p:attrName>ppt_c</p:attrName>
                                        </p:attrNameLst>
                                      </p:cBhvr>
                                      <p:to>
                                        <a:schemeClr val="bg1"/>
                                      </p:to>
                                    </p:animClr>
                                  </p:sub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8"/>
                                        </p:tgtEl>
                                        <p:attrNameLst>
                                          <p:attrName>ppt_c</p:attrName>
                                        </p:attrNameLst>
                                      </p:cBhvr>
                                      <p:to>
                                        <a:schemeClr val="bg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99CAC3B1-4879-424D-8F15-2062771961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3" name="Group 22">
            <a:extLst>
              <a:ext uri="{FF2B5EF4-FFF2-40B4-BE49-F238E27FC236}">
                <a16:creationId xmlns:a16="http://schemas.microsoft.com/office/drawing/2014/main" id="{4B8492CB-DFBA-4A82-9778-F21493DA36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526211" y="0"/>
            <a:ext cx="5014912" cy="6862763"/>
            <a:chOff x="2928938" y="-4763"/>
            <a:chExt cx="5014912" cy="6862763"/>
          </a:xfrm>
        </p:grpSpPr>
        <p:sp>
          <p:nvSpPr>
            <p:cNvPr id="24" name="Freeform 6">
              <a:extLst>
                <a:ext uri="{FF2B5EF4-FFF2-40B4-BE49-F238E27FC236}">
                  <a16:creationId xmlns:a16="http://schemas.microsoft.com/office/drawing/2014/main" id="{E34CC1C8-EBDD-4AEA-83E6-B27575B62E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5" name="Freeform 7">
              <a:extLst>
                <a:ext uri="{FF2B5EF4-FFF2-40B4-BE49-F238E27FC236}">
                  <a16:creationId xmlns:a16="http://schemas.microsoft.com/office/drawing/2014/main" id="{D6B38644-B85D-4211-9526-5B4C2A662B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rgbClr val="595959"/>
            </a:solidFill>
            <a:ln>
              <a:noFill/>
            </a:ln>
          </p:spPr>
        </p:sp>
        <p:sp>
          <p:nvSpPr>
            <p:cNvPr id="26" name="Freeform 12">
              <a:extLst>
                <a:ext uri="{FF2B5EF4-FFF2-40B4-BE49-F238E27FC236}">
                  <a16:creationId xmlns:a16="http://schemas.microsoft.com/office/drawing/2014/main" id="{8A8B2820-6B8F-4C19-BFC5-D28EE44E54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rgbClr val="262626"/>
            </a:solidFill>
            <a:ln>
              <a:noFill/>
            </a:ln>
          </p:spPr>
        </p:sp>
        <p:sp>
          <p:nvSpPr>
            <p:cNvPr id="27" name="Freeform 13">
              <a:extLst>
                <a:ext uri="{FF2B5EF4-FFF2-40B4-BE49-F238E27FC236}">
                  <a16:creationId xmlns:a16="http://schemas.microsoft.com/office/drawing/2014/main" id="{773528ED-4D37-4A77-A8CA-86B6221C5E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8" name="Freeform 14">
              <a:extLst>
                <a:ext uri="{FF2B5EF4-FFF2-40B4-BE49-F238E27FC236}">
                  <a16:creationId xmlns:a16="http://schemas.microsoft.com/office/drawing/2014/main" id="{8A58A902-E944-4399-9A93-A91A6A82B1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9" name="Freeform 15">
              <a:extLst>
                <a:ext uri="{FF2B5EF4-FFF2-40B4-BE49-F238E27FC236}">
                  <a16:creationId xmlns:a16="http://schemas.microsoft.com/office/drawing/2014/main" id="{4EDB1155-2E8E-4FB8-AD42-101FE43832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rgbClr val="404040"/>
            </a:solidFill>
            <a:ln>
              <a:noFill/>
            </a:ln>
          </p:spPr>
        </p:sp>
      </p:grpSp>
      <p:sp>
        <p:nvSpPr>
          <p:cNvPr id="2" name="Title 1">
            <a:extLst>
              <a:ext uri="{FF2B5EF4-FFF2-40B4-BE49-F238E27FC236}">
                <a16:creationId xmlns:a16="http://schemas.microsoft.com/office/drawing/2014/main" id="{C7492CCE-C435-464E-A19A-D4C606FDBE3D}"/>
              </a:ext>
            </a:extLst>
          </p:cNvPr>
          <p:cNvSpPr>
            <a:spLocks noGrp="1"/>
          </p:cNvSpPr>
          <p:nvPr>
            <p:ph type="title"/>
          </p:nvPr>
        </p:nvSpPr>
        <p:spPr>
          <a:xfrm>
            <a:off x="-2142879" y="-116600"/>
            <a:ext cx="7411825" cy="1752599"/>
          </a:xfrm>
        </p:spPr>
        <p:txBody>
          <a:bodyPr>
            <a:normAutofit/>
          </a:bodyPr>
          <a:lstStyle/>
          <a:p>
            <a:r>
              <a:rPr lang="en-GB" sz="3600" dirty="0">
                <a:latin typeface="Walbaum Heading" panose="02070303090703020303" pitchFamily="18" charset="0"/>
              </a:rPr>
              <a:t>Summery…</a:t>
            </a:r>
            <a:br>
              <a:rPr lang="en-GB" sz="1400" dirty="0">
                <a:latin typeface="Walbaum Heading" panose="02070303090703020303" pitchFamily="18" charset="0"/>
              </a:rPr>
            </a:br>
            <a:endParaRPr lang="en-US" sz="2000" dirty="0">
              <a:latin typeface="Walbaum Heading" panose="02070303090703020303" pitchFamily="18" charset="0"/>
            </a:endParaRPr>
          </a:p>
        </p:txBody>
      </p:sp>
      <p:sp>
        <p:nvSpPr>
          <p:cNvPr id="3" name="Content Placeholder 2">
            <a:extLst>
              <a:ext uri="{FF2B5EF4-FFF2-40B4-BE49-F238E27FC236}">
                <a16:creationId xmlns:a16="http://schemas.microsoft.com/office/drawing/2014/main" id="{60DFF4FA-F598-4962-B6AB-31A8BE724E52}"/>
              </a:ext>
            </a:extLst>
          </p:cNvPr>
          <p:cNvSpPr>
            <a:spLocks noGrp="1"/>
          </p:cNvSpPr>
          <p:nvPr>
            <p:ph idx="1"/>
          </p:nvPr>
        </p:nvSpPr>
        <p:spPr>
          <a:xfrm>
            <a:off x="523631" y="6192627"/>
            <a:ext cx="4240985" cy="1330745"/>
          </a:xfrm>
        </p:spPr>
        <p:txBody>
          <a:bodyPr anchor="t">
            <a:normAutofit/>
          </a:bodyPr>
          <a:lstStyle/>
          <a:p>
            <a:pPr marL="0" indent="0" algn="l" rtl="0" fontAlgn="base">
              <a:buNone/>
            </a:pPr>
            <a:r>
              <a:rPr lang="en-US" sz="2000" dirty="0">
                <a:latin typeface="Arial" panose="020B0604020202020204" pitchFamily="34" charset="0"/>
                <a:cs typeface="Arial" panose="020B0604020202020204" pitchFamily="34" charset="0"/>
              </a:rPr>
              <a:t>Greenwich local </a:t>
            </a:r>
            <a:r>
              <a:rPr lang="en-US" sz="2000" dirty="0" err="1">
                <a:latin typeface="Arial" panose="020B0604020202020204" pitchFamily="34" charset="0"/>
                <a:cs typeface="Arial" panose="020B0604020202020204" pitchFamily="34" charset="0"/>
              </a:rPr>
              <a:t>labour</a:t>
            </a:r>
            <a:endParaRPr lang="en-US" sz="2000" dirty="0">
              <a:latin typeface="Arial" panose="020B0604020202020204" pitchFamily="34" charset="0"/>
              <a:cs typeface="Arial" panose="020B0604020202020204" pitchFamily="34" charset="0"/>
            </a:endParaRPr>
          </a:p>
          <a:p>
            <a:pPr marL="0" indent="0" algn="l" rtl="0" fontAlgn="base">
              <a:buNone/>
            </a:pPr>
            <a:endParaRPr lang="en-US" sz="20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290C4F61-A8BC-489B-BF91-8B41D43FDC44}"/>
              </a:ext>
            </a:extLst>
          </p:cNvPr>
          <p:cNvSpPr txBox="1"/>
          <p:nvPr/>
        </p:nvSpPr>
        <p:spPr>
          <a:xfrm>
            <a:off x="344159" y="4162532"/>
            <a:ext cx="7852100" cy="1477328"/>
          </a:xfrm>
          <a:prstGeom prst="rect">
            <a:avLst/>
          </a:prstGeom>
          <a:noFill/>
        </p:spPr>
        <p:txBody>
          <a:bodyPr wrap="square" rtlCol="0">
            <a:spAutoFit/>
          </a:bodyPr>
          <a:lstStyle/>
          <a:p>
            <a:pPr algn="l" fontAlgn="base"/>
            <a:endParaRPr lang="en-GB" b="0" i="0" dirty="0">
              <a:effectLst/>
              <a:latin typeface="Calibri" panose="020F0502020204030204" pitchFamily="34" charset="0"/>
            </a:endParaRPr>
          </a:p>
          <a:p>
            <a:r>
              <a:rPr lang="en-GB" b="0" i="0" dirty="0">
                <a:effectLst/>
                <a:latin typeface="Calibri" panose="020F0502020204030204" pitchFamily="34" charset="0"/>
              </a:rPr>
              <a:t>We felt that all the agency’s that were involved with the family would have worked well and was able to put the needs of the family first. The agencies were able to put all the right assessments into place that helped the mother and her children within the home and outside  the home</a:t>
            </a:r>
            <a:endParaRPr lang="en-GB" dirty="0"/>
          </a:p>
        </p:txBody>
      </p:sp>
      <p:sp>
        <p:nvSpPr>
          <p:cNvPr id="10" name="TextBox 9">
            <a:extLst>
              <a:ext uri="{FF2B5EF4-FFF2-40B4-BE49-F238E27FC236}">
                <a16:creationId xmlns:a16="http://schemas.microsoft.com/office/drawing/2014/main" id="{6B0BAE6F-6BEE-4F84-B598-3E7C6F45E737}"/>
              </a:ext>
            </a:extLst>
          </p:cNvPr>
          <p:cNvSpPr txBox="1"/>
          <p:nvPr/>
        </p:nvSpPr>
        <p:spPr>
          <a:xfrm>
            <a:off x="335489" y="1200011"/>
            <a:ext cx="8823061" cy="2031325"/>
          </a:xfrm>
          <a:prstGeom prst="rect">
            <a:avLst/>
          </a:prstGeom>
          <a:noFill/>
        </p:spPr>
        <p:txBody>
          <a:bodyPr wrap="square" rtlCol="0">
            <a:spAutoFit/>
          </a:bodyPr>
          <a:lstStyle/>
          <a:p>
            <a:r>
              <a:rPr lang="en-GB" b="0" i="0" dirty="0">
                <a:effectLst/>
                <a:latin typeface="Calibri" panose="020F0502020204030204" pitchFamily="34" charset="0"/>
              </a:rPr>
              <a:t>In conclusion regarding the case study  family ‘C’ we have identified several risk factors throughout, we touched on ones that stood out more such as, the mothers psychological mental health, which does have a big impact on her and the children’s daily activities such as, attending school and one of the children having behaviour problems not to mention the case management initiatives used for the multidisciplinary  services to meet the diverse needs of the mother and children.</a:t>
            </a:r>
          </a:p>
          <a:p>
            <a:endParaRPr lang="en-GB" dirty="0"/>
          </a:p>
        </p:txBody>
      </p:sp>
      <p:sp>
        <p:nvSpPr>
          <p:cNvPr id="11" name="TextBox 10">
            <a:extLst>
              <a:ext uri="{FF2B5EF4-FFF2-40B4-BE49-F238E27FC236}">
                <a16:creationId xmlns:a16="http://schemas.microsoft.com/office/drawing/2014/main" id="{0A156639-3546-41C0-83DA-95C83AB94BB2}"/>
              </a:ext>
            </a:extLst>
          </p:cNvPr>
          <p:cNvSpPr txBox="1"/>
          <p:nvPr/>
        </p:nvSpPr>
        <p:spPr>
          <a:xfrm>
            <a:off x="367823" y="3105064"/>
            <a:ext cx="8270242" cy="1477328"/>
          </a:xfrm>
          <a:prstGeom prst="rect">
            <a:avLst/>
          </a:prstGeom>
          <a:noFill/>
        </p:spPr>
        <p:txBody>
          <a:bodyPr wrap="square" rtlCol="0">
            <a:spAutoFit/>
          </a:bodyPr>
          <a:lstStyle/>
          <a:p>
            <a:r>
              <a:rPr lang="en-GB" b="0" i="0" dirty="0">
                <a:effectLst/>
                <a:latin typeface="Calibri" panose="020F0502020204030204" pitchFamily="34" charset="0"/>
              </a:rPr>
              <a:t>As a group we have concluded it has proved difficult to determine any positive outcomes for the children and the mother's mental health. Without the mother engaging herself with any of the agencies provided in place finding a solution can prove to be set back.</a:t>
            </a:r>
          </a:p>
          <a:p>
            <a:endParaRPr lang="en-GB" dirty="0"/>
          </a:p>
        </p:txBody>
      </p:sp>
    </p:spTree>
    <p:extLst>
      <p:ext uri="{BB962C8B-B14F-4D97-AF65-F5344CB8AC3E}">
        <p14:creationId xmlns:p14="http://schemas.microsoft.com/office/powerpoint/2010/main" val="390333162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10"/>
                                        </p:tgtEl>
                                        <p:attrNameLst>
                                          <p:attrName>ppt_c</p:attrName>
                                        </p:attrNameLst>
                                      </p:cBhvr>
                                      <p:to>
                                        <a:schemeClr val="bg1"/>
                                      </p:to>
                                    </p:animClr>
                                  </p:sub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11"/>
                                        </p:tgtEl>
                                        <p:attrNameLst>
                                          <p:attrName>ppt_c</p:attrName>
                                        </p:attrNameLst>
                                      </p:cBhvr>
                                      <p:to>
                                        <a:schemeClr val="bg1"/>
                                      </p:to>
                                    </p:animClr>
                                  </p:sub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subTnLst>
                                    <p:animClr clrSpc="rgb" dir="cw">
                                      <p:cBhvr override="childStyle">
                                        <p:cTn dur="1" fill="hold" display="0" masterRel="nextClick" afterEffect="1"/>
                                        <p:tgtEl>
                                          <p:spTgt spid="9"/>
                                        </p:tgtEl>
                                        <p:attrNameLst>
                                          <p:attrName>ppt_c</p:attrName>
                                        </p:attrNameLst>
                                      </p:cBhvr>
                                      <p:to>
                                        <a:schemeClr val="bg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99CAC3B1-4879-424D-8F15-2062771961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3" name="Group 22">
            <a:extLst>
              <a:ext uri="{FF2B5EF4-FFF2-40B4-BE49-F238E27FC236}">
                <a16:creationId xmlns:a16="http://schemas.microsoft.com/office/drawing/2014/main" id="{4B8492CB-DFBA-4A82-9778-F21493DA36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526211" y="0"/>
            <a:ext cx="5014912" cy="6862763"/>
            <a:chOff x="2928938" y="-4763"/>
            <a:chExt cx="5014912" cy="6862763"/>
          </a:xfrm>
        </p:grpSpPr>
        <p:sp>
          <p:nvSpPr>
            <p:cNvPr id="24" name="Freeform 6">
              <a:extLst>
                <a:ext uri="{FF2B5EF4-FFF2-40B4-BE49-F238E27FC236}">
                  <a16:creationId xmlns:a16="http://schemas.microsoft.com/office/drawing/2014/main" id="{E34CC1C8-EBDD-4AEA-83E6-B27575B62E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5" name="Freeform 7">
              <a:extLst>
                <a:ext uri="{FF2B5EF4-FFF2-40B4-BE49-F238E27FC236}">
                  <a16:creationId xmlns:a16="http://schemas.microsoft.com/office/drawing/2014/main" id="{D6B38644-B85D-4211-9526-5B4C2A662B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rgbClr val="595959"/>
            </a:solidFill>
            <a:ln>
              <a:noFill/>
            </a:ln>
          </p:spPr>
        </p:sp>
        <p:sp>
          <p:nvSpPr>
            <p:cNvPr id="26" name="Freeform 12">
              <a:extLst>
                <a:ext uri="{FF2B5EF4-FFF2-40B4-BE49-F238E27FC236}">
                  <a16:creationId xmlns:a16="http://schemas.microsoft.com/office/drawing/2014/main" id="{8A8B2820-6B8F-4C19-BFC5-D28EE44E54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rgbClr val="262626"/>
            </a:solidFill>
            <a:ln>
              <a:noFill/>
            </a:ln>
          </p:spPr>
        </p:sp>
        <p:sp>
          <p:nvSpPr>
            <p:cNvPr id="27" name="Freeform 13">
              <a:extLst>
                <a:ext uri="{FF2B5EF4-FFF2-40B4-BE49-F238E27FC236}">
                  <a16:creationId xmlns:a16="http://schemas.microsoft.com/office/drawing/2014/main" id="{773528ED-4D37-4A77-A8CA-86B6221C5E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8" name="Freeform 14">
              <a:extLst>
                <a:ext uri="{FF2B5EF4-FFF2-40B4-BE49-F238E27FC236}">
                  <a16:creationId xmlns:a16="http://schemas.microsoft.com/office/drawing/2014/main" id="{8A58A902-E944-4399-9A93-A91A6A82B1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9" name="Freeform 15">
              <a:extLst>
                <a:ext uri="{FF2B5EF4-FFF2-40B4-BE49-F238E27FC236}">
                  <a16:creationId xmlns:a16="http://schemas.microsoft.com/office/drawing/2014/main" id="{4EDB1155-2E8E-4FB8-AD42-101FE43832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rgbClr val="404040"/>
            </a:solidFill>
            <a:ln>
              <a:noFill/>
            </a:ln>
          </p:spPr>
        </p:sp>
      </p:grpSp>
      <p:sp>
        <p:nvSpPr>
          <p:cNvPr id="2" name="Title 1">
            <a:extLst>
              <a:ext uri="{FF2B5EF4-FFF2-40B4-BE49-F238E27FC236}">
                <a16:creationId xmlns:a16="http://schemas.microsoft.com/office/drawing/2014/main" id="{C7492CCE-C435-464E-A19A-D4C606FDBE3D}"/>
              </a:ext>
            </a:extLst>
          </p:cNvPr>
          <p:cNvSpPr>
            <a:spLocks noGrp="1"/>
          </p:cNvSpPr>
          <p:nvPr>
            <p:ph type="title"/>
          </p:nvPr>
        </p:nvSpPr>
        <p:spPr>
          <a:xfrm>
            <a:off x="-1711841" y="-116600"/>
            <a:ext cx="7411825" cy="1752599"/>
          </a:xfrm>
        </p:spPr>
        <p:txBody>
          <a:bodyPr>
            <a:normAutofit/>
          </a:bodyPr>
          <a:lstStyle/>
          <a:p>
            <a:r>
              <a:rPr lang="en-GB" sz="3200" dirty="0">
                <a:latin typeface="Arial" panose="020B0604020202020204" pitchFamily="34" charset="0"/>
                <a:cs typeface="Arial" panose="020B0604020202020204" pitchFamily="34" charset="0"/>
              </a:rPr>
              <a:t>References List….</a:t>
            </a:r>
            <a:br>
              <a:rPr lang="en-GB" sz="1400" dirty="0">
                <a:latin typeface="Walbaum Heading" panose="02070303090703020303" pitchFamily="18" charset="0"/>
              </a:rPr>
            </a:br>
            <a:endParaRPr lang="en-US" sz="2000" dirty="0">
              <a:latin typeface="Walbaum Heading" panose="02070303090703020303" pitchFamily="18" charset="0"/>
            </a:endParaRPr>
          </a:p>
        </p:txBody>
      </p:sp>
      <p:sp>
        <p:nvSpPr>
          <p:cNvPr id="3" name="Content Placeholder 2">
            <a:extLst>
              <a:ext uri="{FF2B5EF4-FFF2-40B4-BE49-F238E27FC236}">
                <a16:creationId xmlns:a16="http://schemas.microsoft.com/office/drawing/2014/main" id="{60DFF4FA-F598-4962-B6AB-31A8BE724E52}"/>
              </a:ext>
            </a:extLst>
          </p:cNvPr>
          <p:cNvSpPr>
            <a:spLocks noGrp="1"/>
          </p:cNvSpPr>
          <p:nvPr>
            <p:ph idx="1"/>
          </p:nvPr>
        </p:nvSpPr>
        <p:spPr>
          <a:xfrm>
            <a:off x="161639" y="1029810"/>
            <a:ext cx="7699660" cy="7204725"/>
          </a:xfrm>
        </p:spPr>
        <p:txBody>
          <a:bodyPr anchor="t">
            <a:normAutofit/>
          </a:bodyPr>
          <a:lstStyle/>
          <a:p>
            <a:pPr marL="0" indent="0">
              <a:buNone/>
            </a:pPr>
            <a:endParaRPr lang="en-GB" sz="1000" dirty="0">
              <a:latin typeface="Arial" panose="020B0604020202020204" pitchFamily="34" charset="0"/>
              <a:ea typeface="+mn-lt"/>
              <a:cs typeface="Arial" panose="020B0604020202020204" pitchFamily="34" charset="0"/>
            </a:endParaRPr>
          </a:p>
          <a:p>
            <a:r>
              <a:rPr lang="en-GB" sz="1000" b="0" i="0" dirty="0">
                <a:effectLst/>
                <a:latin typeface="Times New Roman" panose="02020603050405020304" pitchFamily="18" charset="0"/>
              </a:rPr>
              <a:t>Childwelfare.gov. 2020. [online] Available at: &lt;https://www.childwelfare.gov/pubPDFs/long_term_consequences.pdf&gt; [Accessed 15 October 2020].</a:t>
            </a:r>
            <a:endParaRPr lang="en-GB" sz="1000" dirty="0">
              <a:latin typeface="Arial" panose="020B0604020202020204" pitchFamily="34" charset="0"/>
              <a:ea typeface="+mn-lt"/>
              <a:cs typeface="Arial" panose="020B0604020202020204" pitchFamily="34" charset="0"/>
            </a:endParaRPr>
          </a:p>
          <a:p>
            <a:r>
              <a:rPr lang="en-GB" sz="1000" dirty="0">
                <a:latin typeface="Arial" panose="020B0604020202020204" pitchFamily="34" charset="0"/>
                <a:ea typeface="+mn-lt"/>
                <a:cs typeface="Arial" panose="020B0604020202020204" pitchFamily="34" charset="0"/>
              </a:rPr>
              <a:t>Factors, U., 2020. Understanding Consumer Behaviour: The Four Factors. [online] QuickBooks Canada. Available at: &lt;https://quickbooks.intuit.com/ca/resources/marketing/four-factors-consumer-behaviormarketing [Accessed 14 October 2020].</a:t>
            </a:r>
            <a:endParaRPr lang="en-US" sz="1000" dirty="0">
              <a:latin typeface="Arial" panose="020B0604020202020204" pitchFamily="34" charset="0"/>
              <a:cs typeface="Arial" panose="020B0604020202020204" pitchFamily="34" charset="0"/>
            </a:endParaRPr>
          </a:p>
          <a:p>
            <a:r>
              <a:rPr lang="en-GB" sz="1000" dirty="0">
                <a:latin typeface="Arial" panose="020B0604020202020204" pitchFamily="34" charset="0"/>
                <a:ea typeface="+mn-lt"/>
                <a:cs typeface="Arial" panose="020B0604020202020204" pitchFamily="34" charset="0"/>
                <a:hlinkClick r:id="rId2">
                  <a:extLst>
                    <a:ext uri="{A12FA001-AC4F-418D-AE19-62706E023703}">
                      <ahyp:hlinkClr xmlns:ahyp="http://schemas.microsoft.com/office/drawing/2018/hyperlinkcolor" val="tx"/>
                    </a:ext>
                  </a:extLst>
                </a:hlinkClick>
              </a:rPr>
              <a:t>https://www.publicsafety.gc.ca/cnt/rsrcs/pblctns/fmls-yth-dlnqnc/fmls-yth-dlnqnc-eng.pdf</a:t>
            </a:r>
            <a:r>
              <a:rPr lang="en-GB" sz="1000" dirty="0">
                <a:latin typeface="Arial" panose="020B0604020202020204" pitchFamily="34" charset="0"/>
                <a:ea typeface="+mn-lt"/>
                <a:cs typeface="Arial" panose="020B0604020202020204" pitchFamily="34" charset="0"/>
              </a:rPr>
              <a:t> , 2009. </a:t>
            </a:r>
            <a:r>
              <a:rPr lang="en-GB" sz="1000" i="1" dirty="0">
                <a:latin typeface="Arial" panose="020B0604020202020204" pitchFamily="34" charset="0"/>
                <a:ea typeface="+mn-lt"/>
                <a:cs typeface="Arial" panose="020B0604020202020204" pitchFamily="34" charset="0"/>
              </a:rPr>
              <a:t>Families, Youth And Delinquency: The State Of Knowledge, And Family-Based Juvenile Delinquency Prevention Programs</a:t>
            </a:r>
            <a:r>
              <a:rPr lang="en-GB" sz="1000" dirty="0">
                <a:latin typeface="Arial" panose="020B0604020202020204" pitchFamily="34" charset="0"/>
                <a:ea typeface="+mn-lt"/>
                <a:cs typeface="Arial" panose="020B0604020202020204" pitchFamily="34" charset="0"/>
              </a:rPr>
              <a:t>. Family-Based Risk and Protective Factors and Their Effects on Juvenile Delinquency: What We Know (2008). [online] Her Majesty the Queen in Right of Canada, 2009. Available at: &lt;https://www.publicsafety.gc.ca/cnt/rsrcs/pblctns/fmls-yth-dlnqnc/fmls-yth-dlnqnc-eng.pdf&gt; [Accessed 14 October 2020].</a:t>
            </a:r>
          </a:p>
          <a:p>
            <a:r>
              <a:rPr lang="en-GB" sz="1000" b="0" i="0" dirty="0">
                <a:effectLst/>
                <a:latin typeface="Arial" panose="020B0604020202020204" pitchFamily="34" charset="0"/>
                <a:cs typeface="Arial" panose="020B0604020202020204" pitchFamily="34" charset="0"/>
              </a:rPr>
              <a:t>Hutt, </a:t>
            </a:r>
            <a:r>
              <a:rPr lang="en-GB" sz="1000" b="0" i="0" dirty="0" err="1">
                <a:effectLst/>
                <a:latin typeface="Arial" panose="020B0604020202020204" pitchFamily="34" charset="0"/>
                <a:cs typeface="Arial" panose="020B0604020202020204" pitchFamily="34" charset="0"/>
              </a:rPr>
              <a:t>Ruth.Rose</a:t>
            </a:r>
            <a:r>
              <a:rPr lang="en-GB" sz="1000" b="0" i="0" dirty="0">
                <a:effectLst/>
                <a:latin typeface="Arial" panose="020B0604020202020204" pitchFamily="34" charset="0"/>
                <a:cs typeface="Arial" panose="020B0604020202020204" pitchFamily="34" charset="0"/>
              </a:rPr>
              <a:t>, Rebecca. Macauley, Janet. (2012). Case Management 4th page the king Fund, case management W Cited by 158, pp6.Available at: www.KimgsFund.org.uk(Accessed: date) 13/10/020</a:t>
            </a:r>
          </a:p>
          <a:p>
            <a:r>
              <a:rPr lang="en-GB" sz="1000" b="0" i="0" dirty="0">
                <a:effectLst/>
                <a:latin typeface="Arial" panose="020B0604020202020204" pitchFamily="34" charset="0"/>
                <a:cs typeface="Arial" panose="020B0604020202020204" pitchFamily="34" charset="0"/>
              </a:rPr>
              <a:t>Will, MDTS. (2018) </a:t>
            </a:r>
            <a:r>
              <a:rPr lang="en-GB" sz="1000" b="0" i="0" dirty="0" err="1">
                <a:effectLst/>
                <a:latin typeface="Arial" panose="020B0604020202020204" pitchFamily="34" charset="0"/>
                <a:cs typeface="Arial" panose="020B0604020202020204" pitchFamily="34" charset="0"/>
              </a:rPr>
              <a:t>Scie</a:t>
            </a:r>
            <a:r>
              <a:rPr lang="en-GB" sz="1000" b="0" i="0" dirty="0">
                <a:effectLst/>
                <a:latin typeface="Arial" panose="020B0604020202020204" pitchFamily="34" charset="0"/>
                <a:cs typeface="Arial" panose="020B0604020202020204" pitchFamily="34" charset="0"/>
              </a:rPr>
              <a:t> highlight Delivering integrated care. The role of the Multidisciplinary team .Available at: www.Scie.org.uk(Workforce)(Accessed: date) 14/10/020</a:t>
            </a:r>
          </a:p>
          <a:p>
            <a:r>
              <a:rPr lang="en-GB" sz="1000" b="0" i="0" dirty="0">
                <a:effectLst/>
                <a:latin typeface="Arial" panose="020B0604020202020204" pitchFamily="34" charset="0"/>
                <a:cs typeface="Arial" panose="020B0604020202020204" pitchFamily="34" charset="0"/>
              </a:rPr>
              <a:t>Walsh, Edith. G. P.H.D </a:t>
            </a:r>
            <a:r>
              <a:rPr lang="en-GB" sz="1000" b="0" i="0" dirty="0" err="1">
                <a:effectLst/>
                <a:latin typeface="Arial" panose="020B0604020202020204" pitchFamily="34" charset="0"/>
                <a:cs typeface="Arial" panose="020B0604020202020204" pitchFamily="34" charset="0"/>
              </a:rPr>
              <a:t>Osber</a:t>
            </a:r>
            <a:r>
              <a:rPr lang="en-GB" sz="1000" b="0" i="0" dirty="0">
                <a:effectLst/>
                <a:latin typeface="Arial" panose="020B0604020202020204" pitchFamily="34" charset="0"/>
                <a:cs typeface="Arial" panose="020B0604020202020204" pitchFamily="34" charset="0"/>
              </a:rPr>
              <a:t>, Deborah S. M.P.H MAJ, Anthony. M.P.H (2002). Quality Improvement in a Primary Care Case Management, Quality Improvement in a Primary Care Case Management Program. Cited by 15 pp 10 Available at: www.ncbi.nlm.n.higher airline (Accessed: date) 13/10/02)</a:t>
            </a:r>
          </a:p>
          <a:p>
            <a:pPr algn="l"/>
            <a:r>
              <a:rPr lang="en-GB" sz="1000" b="0" i="0" dirty="0">
                <a:effectLst/>
                <a:latin typeface="Arial" panose="020B0604020202020204" pitchFamily="34" charset="0"/>
                <a:cs typeface="Arial" panose="020B0604020202020204" pitchFamily="34" charset="0"/>
              </a:rPr>
              <a:t>Career Advice, Learn how to find a job with Jobcentre Plus | CV-Library. Available online at: https://www.cv-library.co.uk/career-advice/start/learn-find-job-with-jobcentre-plus, accessed 18 October 2020.</a:t>
            </a:r>
          </a:p>
          <a:p>
            <a:pPr algn="l"/>
            <a:r>
              <a:rPr lang="en-GB" sz="1000" b="0" i="0" dirty="0">
                <a:effectLst/>
                <a:latin typeface="Arial" panose="020B0604020202020204" pitchFamily="34" charset="0"/>
                <a:cs typeface="Arial" panose="020B0604020202020204" pitchFamily="34" charset="0"/>
              </a:rPr>
              <a:t>Dollar Academy, Health and Wellbeing: The Value of Co-Curricular Activities – Dollar. Academy. Available online at: https://www.dollaracademy.org.uk/academic/philosophy/health-and-wellbeing-the-value-of-co-curricular-activities, accessed 18 October 2020.</a:t>
            </a:r>
          </a:p>
          <a:p>
            <a:pPr algn="l"/>
            <a:r>
              <a:rPr lang="en-GB" sz="1000" b="0" i="0" dirty="0">
                <a:effectLst/>
                <a:latin typeface="Arial" panose="020B0604020202020204" pitchFamily="34" charset="0"/>
                <a:cs typeface="Arial" panose="020B0604020202020204" pitchFamily="34" charset="0"/>
              </a:rPr>
              <a:t>Dundee City Council, Neighbourhood Services. Available online at: https://www.dundeecity.gov.uk/service-area/neighbourhood-services, accessed 18 October 2020</a:t>
            </a:r>
          </a:p>
          <a:p>
            <a:pPr algn="l"/>
            <a:r>
              <a:rPr lang="en-GB" sz="1000" b="0" i="0" dirty="0">
                <a:effectLst/>
                <a:latin typeface="Times New Roman" panose="02020603050405020304" pitchFamily="18" charset="0"/>
              </a:rPr>
              <a:t>NSPCC Learning. 2020. Safeguarding Children And Child Protection | NSPCC Learning. [online] Available at: &lt;https://learning.nspcc.org.uk/safeguarding-child-protection&gt; [Accessed 27 October 2020].</a:t>
            </a:r>
            <a:endParaRPr lang="en-GB" sz="1000" b="0" i="0" dirty="0">
              <a:effectLst/>
              <a:latin typeface="Arial" panose="020B0604020202020204" pitchFamily="34" charset="0"/>
              <a:cs typeface="Arial" panose="020B0604020202020204" pitchFamily="34" charset="0"/>
            </a:endParaRPr>
          </a:p>
          <a:p>
            <a:pPr fontAlgn="base"/>
            <a:r>
              <a:rPr lang="en-GB" sz="1000" b="0" i="0" dirty="0">
                <a:effectLst/>
                <a:latin typeface="Times New Roman" panose="02020603050405020304" pitchFamily="18" charset="0"/>
              </a:rPr>
              <a:t>London Borough of Croydon. 2020. Civil Injunctions And Criminal Behaviour Orders. [online] Available at: &lt;https://www.croydon.gov.uk/community/safercroydon/law_enforcement/civil-injunctions&gt; [Accessed 27 October 2020].</a:t>
            </a:r>
            <a:endParaRPr lang="en-US" sz="1000" b="0" i="0" dirty="0">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69024771"/>
      </p:ext>
    </p:extLst>
  </p:cSld>
  <p:clrMapOvr>
    <a:overrideClrMapping bg1="dk1" tx1="lt1" bg2="dk2" tx2="lt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cc3da4c2-8df5-43e8-a6f3-0aebddca5a1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137248AF56DD74D85DAB8F8E10D0F23" ma:contentTypeVersion="7" ma:contentTypeDescription="Create a new document." ma:contentTypeScope="" ma:versionID="ac78c127635b7ea5d941aec92301d7e7">
  <xsd:schema xmlns:xsd="http://www.w3.org/2001/XMLSchema" xmlns:xs="http://www.w3.org/2001/XMLSchema" xmlns:p="http://schemas.microsoft.com/office/2006/metadata/properties" xmlns:ns3="cc3da4c2-8df5-43e8-a6f3-0aebddca5a1b" xmlns:ns4="9d974b0d-ab1d-48df-84d1-32e025bcc421" targetNamespace="http://schemas.microsoft.com/office/2006/metadata/properties" ma:root="true" ma:fieldsID="c5ca73a5e5eddb09ee23bcff9090f91e" ns3:_="" ns4:_="">
    <xsd:import namespace="cc3da4c2-8df5-43e8-a6f3-0aebddca5a1b"/>
    <xsd:import namespace="9d974b0d-ab1d-48df-84d1-32e025bcc421"/>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3da4c2-8df5-43e8-a6f3-0aebddca5a1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d974b0d-ab1d-48df-84d1-32e025bcc42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3315AA3-EAE3-44ED-8368-BAC2FFFB4817}">
  <ds:schemaRefs>
    <ds:schemaRef ds:uri="http://schemas.microsoft.com/sharepoint/v3/contenttype/forms"/>
  </ds:schemaRefs>
</ds:datastoreItem>
</file>

<file path=customXml/itemProps2.xml><?xml version="1.0" encoding="utf-8"?>
<ds:datastoreItem xmlns:ds="http://schemas.openxmlformats.org/officeDocument/2006/customXml" ds:itemID="{D7023227-530E-4024-91EF-312A851A758C}">
  <ds:schemaRefs>
    <ds:schemaRef ds:uri="9d974b0d-ab1d-48df-84d1-32e025bcc421"/>
    <ds:schemaRef ds:uri="http://purl.org/dc/elements/1.1/"/>
    <ds:schemaRef ds:uri="http://schemas.microsoft.com/office/2006/metadata/properties"/>
    <ds:schemaRef ds:uri="http://purl.org/dc/terms/"/>
    <ds:schemaRef ds:uri="http://schemas.openxmlformats.org/package/2006/metadata/core-properties"/>
    <ds:schemaRef ds:uri="cc3da4c2-8df5-43e8-a6f3-0aebddca5a1b"/>
    <ds:schemaRef ds:uri="http://schemas.microsoft.com/office/2006/documentManagement/typ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4E974A0B-C587-40C5-A755-D12D46E9BEE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3da4c2-8df5-43e8-a6f3-0aebddca5a1b"/>
    <ds:schemaRef ds:uri="9d974b0d-ab1d-48df-84d1-32e025bcc4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Parallax design</Template>
  <TotalTime>1613</TotalTime>
  <Words>1470</Words>
  <Application>Microsoft Office PowerPoint</Application>
  <PresentationFormat>Widescreen</PresentationFormat>
  <Paragraphs>102</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Corbel</vt:lpstr>
      <vt:lpstr>Times New Roman</vt:lpstr>
      <vt:lpstr>Walbaum Heading</vt:lpstr>
      <vt:lpstr>Parallax</vt:lpstr>
      <vt:lpstr>Assignment Title: Group presentation    Module Code: BMHP5004 Module   Title: Children, Young People and Families   Lecturer’s Name: Dr Mark Gallagher-Read  </vt:lpstr>
      <vt:lpstr>Introduction ….</vt:lpstr>
      <vt:lpstr>Risk Factors 1816824</vt:lpstr>
      <vt:lpstr>Risk factors case study.. 1816889</vt:lpstr>
      <vt:lpstr>Analysis of the rationale and given what you know of the case study what policies…. 1908130</vt:lpstr>
      <vt:lpstr>Beneficial Agencies…. 1814774</vt:lpstr>
      <vt:lpstr>Discussing and evaluating policies makes it clear what the organisation will do to keep children safe…. 1814347</vt:lpstr>
      <vt:lpstr>Discussing and evaluating and the case management… 1709434 </vt:lpstr>
      <vt:lpstr>Vulnerabilities of the children young people and family…. 1816450 </vt:lpstr>
      <vt:lpstr>Summery… </vt:lpstr>
      <vt:lpstr>References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Assignment Title: Group presentation    Module Code: BMHP5004 Module   Title: Children, Young People and Families   Lecturer’s Name: Dr Mark Gallagher-Read</dc:title>
  <dc:creator>Nadine Gayle (1816824)</dc:creator>
  <cp:lastModifiedBy>Dilruba Khatun</cp:lastModifiedBy>
  <cp:revision>16</cp:revision>
  <dcterms:created xsi:type="dcterms:W3CDTF">2020-10-29T10:06:35Z</dcterms:created>
  <dcterms:modified xsi:type="dcterms:W3CDTF">2020-10-30T14:41:04Z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0x0101007137248AF56DD74D85DAB8F8E10D0F23</vt:lpwstr>
  </property>
</Properties>
</file>