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3"/>
  </p:sldMasterIdLst>
  <p:notesMasterIdLst>
    <p:notesMasterId r:id="rId42"/>
  </p:notesMasterIdLst>
  <p:handoutMasterIdLst>
    <p:handoutMasterId r:id="rId43"/>
  </p:handoutMasterIdLst>
  <p:sldIdLst>
    <p:sldId id="256" r:id="rId4"/>
    <p:sldId id="398" r:id="rId5"/>
    <p:sldId id="399" r:id="rId6"/>
    <p:sldId id="400" r:id="rId7"/>
    <p:sldId id="401" r:id="rId8"/>
    <p:sldId id="402" r:id="rId9"/>
    <p:sldId id="403" r:id="rId10"/>
    <p:sldId id="404" r:id="rId11"/>
    <p:sldId id="405" r:id="rId12"/>
    <p:sldId id="406" r:id="rId13"/>
    <p:sldId id="407" r:id="rId14"/>
    <p:sldId id="408" r:id="rId15"/>
    <p:sldId id="410" r:id="rId16"/>
    <p:sldId id="411" r:id="rId17"/>
    <p:sldId id="412" r:id="rId18"/>
    <p:sldId id="413" r:id="rId19"/>
    <p:sldId id="414" r:id="rId20"/>
    <p:sldId id="415" r:id="rId21"/>
    <p:sldId id="416" r:id="rId22"/>
    <p:sldId id="432" r:id="rId23"/>
    <p:sldId id="417" r:id="rId24"/>
    <p:sldId id="418" r:id="rId25"/>
    <p:sldId id="433" r:id="rId26"/>
    <p:sldId id="435" r:id="rId27"/>
    <p:sldId id="436" r:id="rId28"/>
    <p:sldId id="434" r:id="rId29"/>
    <p:sldId id="419" r:id="rId30"/>
    <p:sldId id="420" r:id="rId31"/>
    <p:sldId id="421" r:id="rId32"/>
    <p:sldId id="424" r:id="rId33"/>
    <p:sldId id="425" r:id="rId34"/>
    <p:sldId id="426" r:id="rId35"/>
    <p:sldId id="427" r:id="rId36"/>
    <p:sldId id="428" r:id="rId37"/>
    <p:sldId id="429" r:id="rId38"/>
    <p:sldId id="430" r:id="rId39"/>
    <p:sldId id="431" r:id="rId40"/>
    <p:sldId id="397" r:id="rId41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CCEC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3838" autoAdjust="0"/>
  </p:normalViewPr>
  <p:slideViewPr>
    <p:cSldViewPr>
      <p:cViewPr varScale="1">
        <p:scale>
          <a:sx n="88" d="100"/>
          <a:sy n="88" d="100"/>
        </p:scale>
        <p:origin x="498" y="57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notesMaster" Target="notesMasters/notesMaster1.xml"/><Relationship Id="rId47" Type="http://schemas.openxmlformats.org/officeDocument/2006/relationships/theme" Target="theme/theme1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commentAuthors" Target="commentAuthor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handoutMaster" Target="handoutMasters/handoutMaster1.xml"/><Relationship Id="rId48" Type="http://schemas.openxmlformats.org/officeDocument/2006/relationships/tableStyles" Target="tableStyle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viewProps" Target="viewProps.xml"/><Relationship Id="rId20" Type="http://schemas.openxmlformats.org/officeDocument/2006/relationships/slide" Target="slides/slide17.xml"/><Relationship Id="rId41" Type="http://schemas.openxmlformats.org/officeDocument/2006/relationships/slide" Target="slides/slide38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19/11/2021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11/19/2021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Even though,</a:t>
            </a:r>
            <a:r>
              <a:rPr lang="en-GB" baseline="0" dirty="0"/>
              <a:t> we are only looking at the Staff and Property table for the examples, this demonstrates that the series of actions required to delete a staff member in reality goes beyond these two tables.</a:t>
            </a:r>
          </a:p>
          <a:p>
            <a:endParaRPr lang="en-GB" baseline="0" dirty="0"/>
          </a:p>
          <a:p>
            <a:r>
              <a:rPr lang="en-GB" baseline="0" dirty="0"/>
              <a:t>If the staff member were a branch manager or was the line manager of other members of staff, similar actions would need to be taken.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88224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02841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Note: 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</a:t>
            </a:r>
            <a:r>
              <a:rPr lang="en-GB" sz="1200" b="0" i="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 the responsibility of the Transact-SQL programmer to issue COMMIT TRANSACTION only at a point when all data referenced by the transaction is logically correct.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94989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 do not have enough</a:t>
            </a:r>
            <a:r>
              <a:rPr lang="en-GB" baseline="0" dirty="0"/>
              <a:t> properties in the database to use the real-world 100 properties limit so lets assume 8.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0624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4370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64B8BEED-4382-40B2-AE5B-FC5389832F8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644B855B-5E25-4F33-817A-1EB014334C8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75076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6741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46626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13801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11/19/2021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2965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7045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11/19/2021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10578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90731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29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67517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556067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48636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262927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82896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3094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99143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11/19/2021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796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  <p:sldLayoutId id="2147483780" r:id="rId12"/>
    <p:sldLayoutId id="2147483781" r:id="rId13"/>
    <p:sldLayoutId id="2147483782" r:id="rId14"/>
    <p:sldLayoutId id="2147483783" r:id="rId15"/>
    <p:sldLayoutId id="214748378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Transaction Management I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62200" y="6237311"/>
            <a:ext cx="6705600" cy="498525"/>
          </a:xfrm>
        </p:spPr>
        <p:txBody>
          <a:bodyPr>
            <a:normAutofit/>
          </a:bodyPr>
          <a:lstStyle/>
          <a:p>
            <a:r>
              <a:rPr lang="en-GB" dirty="0"/>
              <a:t>Lecture 9: Database Systems (DBS)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FDF8DBA-5A5F-4FD0-B25E-74CFBB9C5BA0}"/>
              </a:ext>
            </a:extLst>
          </p:cNvPr>
          <p:cNvSpPr txBox="1"/>
          <p:nvPr/>
        </p:nvSpPr>
        <p:spPr>
          <a:xfrm>
            <a:off x="251520" y="6301907"/>
            <a:ext cx="1378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Bev Holland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Database Reliability and Consistency</a:t>
            </a:r>
          </a:p>
          <a:p>
            <a:r>
              <a:rPr lang="en-GB" dirty="0"/>
              <a:t>Transactions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89993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Database Reliability and Consistency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Three very closely related functions the DBMS provides to ensure that the database is </a:t>
            </a:r>
            <a:r>
              <a:rPr lang="en-GB" b="1" i="1" dirty="0"/>
              <a:t>reliable</a:t>
            </a:r>
            <a:r>
              <a:rPr lang="en-GB" dirty="0"/>
              <a:t> and </a:t>
            </a:r>
            <a:r>
              <a:rPr lang="en-GB" b="1" i="1" dirty="0"/>
              <a:t>remains in a consistent state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Transaction Support</a:t>
            </a:r>
          </a:p>
          <a:p>
            <a:pPr lvl="1"/>
            <a:r>
              <a:rPr lang="en-GB" dirty="0"/>
              <a:t>Concurrency Control Services</a:t>
            </a:r>
          </a:p>
          <a:p>
            <a:pPr lvl="1"/>
            <a:r>
              <a:rPr lang="en-GB" dirty="0"/>
              <a:t>Recovery Services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85687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Database Reliability and Consistency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Reliability and consistency is important and must be maintained:</a:t>
            </a:r>
          </a:p>
          <a:p>
            <a:pPr lvl="1"/>
            <a:r>
              <a:rPr lang="en-GB" dirty="0"/>
              <a:t>If there are failures – hardware and software components.</a:t>
            </a:r>
          </a:p>
          <a:p>
            <a:pPr lvl="1"/>
            <a:r>
              <a:rPr lang="en-GB" dirty="0"/>
              <a:t>When multiple users are accessing the database.</a:t>
            </a:r>
          </a:p>
          <a:p>
            <a:pPr lvl="2"/>
            <a:r>
              <a:rPr lang="en-GB" dirty="0"/>
              <a:t>User A’s changes do not conflict/override User B’s changes and vice versa.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44705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Transaction?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transaction is:</a:t>
            </a:r>
          </a:p>
          <a:p>
            <a:pPr lvl="1"/>
            <a:r>
              <a:rPr lang="en-GB" dirty="0"/>
              <a:t>an </a:t>
            </a:r>
            <a:r>
              <a:rPr lang="en-GB" b="1" dirty="0"/>
              <a:t>action</a:t>
            </a:r>
            <a:r>
              <a:rPr lang="en-GB" dirty="0"/>
              <a:t>, or </a:t>
            </a:r>
            <a:r>
              <a:rPr lang="en-GB" b="1" dirty="0"/>
              <a:t>series of actions</a:t>
            </a:r>
            <a:r>
              <a:rPr lang="en-GB" dirty="0"/>
              <a:t>, </a:t>
            </a:r>
          </a:p>
          <a:p>
            <a:pPr lvl="1"/>
            <a:r>
              <a:rPr lang="en-GB" i="1" dirty="0"/>
              <a:t>carried out by a single user or application</a:t>
            </a:r>
            <a:r>
              <a:rPr lang="en-GB" dirty="0"/>
              <a:t>, </a:t>
            </a:r>
          </a:p>
          <a:p>
            <a:pPr lvl="1"/>
            <a:r>
              <a:rPr lang="en-GB" dirty="0"/>
              <a:t>which </a:t>
            </a:r>
            <a:r>
              <a:rPr lang="en-GB" b="1" dirty="0"/>
              <a:t>reads</a:t>
            </a:r>
            <a:r>
              <a:rPr lang="en-GB" dirty="0"/>
              <a:t> or </a:t>
            </a:r>
            <a:r>
              <a:rPr lang="en-GB" b="1" dirty="0"/>
              <a:t>updates</a:t>
            </a:r>
            <a:r>
              <a:rPr lang="en-GB" dirty="0"/>
              <a:t> the contents of the database.</a:t>
            </a:r>
          </a:p>
          <a:p>
            <a:r>
              <a:rPr lang="en-GB" dirty="0"/>
              <a:t>A transaction is treated as a </a:t>
            </a:r>
            <a:r>
              <a:rPr lang="en-GB" b="1" i="1" dirty="0"/>
              <a:t>logical unit of work</a:t>
            </a:r>
            <a:r>
              <a:rPr lang="en-GB" dirty="0"/>
              <a:t> on the database.</a:t>
            </a:r>
          </a:p>
        </p:txBody>
      </p:sp>
    </p:spTree>
    <p:extLst>
      <p:ext uri="{BB962C8B-B14F-4D97-AF65-F5344CB8AC3E}">
        <p14:creationId xmlns:p14="http://schemas.microsoft.com/office/powerpoint/2010/main" val="3494040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Transaction?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/>
              <a:t>All</a:t>
            </a:r>
            <a:r>
              <a:rPr lang="en-GB" dirty="0"/>
              <a:t> the required series of actions that make up a transaction collectively form the </a:t>
            </a:r>
            <a:r>
              <a:rPr lang="en-GB" i="1" dirty="0"/>
              <a:t>logical unit of work</a:t>
            </a:r>
            <a:r>
              <a:rPr lang="en-GB" dirty="0"/>
              <a:t>.</a:t>
            </a:r>
          </a:p>
          <a:p>
            <a:r>
              <a:rPr lang="en-GB" dirty="0"/>
              <a:t>That is, a sequence of operations consisting of:</a:t>
            </a:r>
          </a:p>
          <a:p>
            <a:pPr lvl="1"/>
            <a:r>
              <a:rPr lang="en-GB" dirty="0"/>
              <a:t>A series of read/write actions on the database </a:t>
            </a:r>
          </a:p>
          <a:p>
            <a:pPr lvl="1"/>
            <a:r>
              <a:rPr lang="en-GB" dirty="0"/>
              <a:t>with non-database processing taking place in between, </a:t>
            </a:r>
          </a:p>
          <a:p>
            <a:pPr lvl="1"/>
            <a:r>
              <a:rPr lang="en-GB" dirty="0"/>
              <a:t>followed by what is known as a </a:t>
            </a:r>
            <a:r>
              <a:rPr lang="en-GB" b="1" i="1" dirty="0"/>
              <a:t>commit or abort action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744809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556792"/>
            <a:ext cx="6347714" cy="388077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In the following slides, we will use the Staff and Property tables to illustrate the concept of transactions and how they represent a logical unit of work.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3000809"/>
            <a:ext cx="3167264" cy="324759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5976" y="2930634"/>
            <a:ext cx="3168352" cy="3387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91909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 Simple Transaction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are the </a:t>
            </a:r>
            <a:r>
              <a:rPr lang="en-GB" b="1" i="1" dirty="0"/>
              <a:t>series of actions</a:t>
            </a:r>
            <a:r>
              <a:rPr lang="en-GB" dirty="0"/>
              <a:t> (including non-database actions) required to update a staff member’s salary by say, 10%?</a:t>
            </a:r>
          </a:p>
          <a:p>
            <a:r>
              <a:rPr lang="en-GB" dirty="0"/>
              <a:t>For example, update the salary of staff member, </a:t>
            </a:r>
            <a:r>
              <a:rPr lang="en-GB" b="1" dirty="0"/>
              <a:t>S28017</a:t>
            </a:r>
            <a:r>
              <a:rPr lang="en-GB" dirty="0"/>
              <a:t>, by 10%.</a:t>
            </a:r>
          </a:p>
        </p:txBody>
      </p:sp>
    </p:spTree>
    <p:extLst>
      <p:ext uri="{BB962C8B-B14F-4D97-AF65-F5344CB8AC3E}">
        <p14:creationId xmlns:p14="http://schemas.microsoft.com/office/powerpoint/2010/main" val="37863360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Simple Transaction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556792"/>
            <a:ext cx="6347714" cy="3880773"/>
          </a:xfrm>
        </p:spPr>
        <p:txBody>
          <a:bodyPr/>
          <a:lstStyle/>
          <a:p>
            <a:r>
              <a:rPr lang="en-GB" dirty="0"/>
              <a:t>Using pseudocode, the following illustrates the operations involved.</a:t>
            </a:r>
          </a:p>
          <a:p>
            <a:r>
              <a:rPr lang="en-GB" dirty="0"/>
              <a:t>The logical unit of work to update the salary of a member of staff given the staff no </a:t>
            </a:r>
            <a:r>
              <a:rPr lang="en-GB" b="1" dirty="0"/>
              <a:t>x</a:t>
            </a:r>
            <a:r>
              <a:rPr lang="en-GB" dirty="0"/>
              <a:t> involves:</a:t>
            </a:r>
          </a:p>
          <a:p>
            <a:pPr lvl="1"/>
            <a:r>
              <a:rPr lang="en-GB" dirty="0"/>
              <a:t>Two database operations (read and write)</a:t>
            </a:r>
          </a:p>
          <a:p>
            <a:pPr lvl="1"/>
            <a:r>
              <a:rPr lang="en-GB" dirty="0"/>
              <a:t>One non-database operation (salary = salary * 1.10)</a:t>
            </a:r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2422130"/>
              </p:ext>
            </p:extLst>
          </p:nvPr>
        </p:nvGraphicFramePr>
        <p:xfrm>
          <a:off x="971600" y="4084413"/>
          <a:ext cx="6768752" cy="118872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36724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963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39040">
                <a:tc>
                  <a:txBody>
                    <a:bodyPr/>
                    <a:lstStyle/>
                    <a:p>
                      <a:r>
                        <a:rPr lang="en-GB" sz="2000" dirty="0"/>
                        <a:t>Read(</a:t>
                      </a:r>
                      <a:r>
                        <a:rPr lang="en-GB" sz="2000" dirty="0" err="1"/>
                        <a:t>StaffNo</a:t>
                      </a:r>
                      <a:r>
                        <a:rPr lang="en-GB" sz="2000" dirty="0"/>
                        <a:t> = x,</a:t>
                      </a:r>
                      <a:r>
                        <a:rPr lang="en-GB" sz="2000" baseline="0" dirty="0"/>
                        <a:t> salary)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Database operation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salary = salary * 1.10;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Non-database</a:t>
                      </a:r>
                      <a:r>
                        <a:rPr lang="en-GB" sz="2000" baseline="0" dirty="0"/>
                        <a:t> operation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Write(</a:t>
                      </a:r>
                      <a:r>
                        <a:rPr lang="en-GB" sz="2000" dirty="0" err="1"/>
                        <a:t>staffNo</a:t>
                      </a:r>
                      <a:r>
                        <a:rPr lang="en-GB" sz="2000" dirty="0"/>
                        <a:t> = x, </a:t>
                      </a:r>
                      <a:r>
                        <a:rPr lang="en-GB" sz="2000" dirty="0" err="1"/>
                        <a:t>new_salary</a:t>
                      </a:r>
                      <a:r>
                        <a:rPr lang="en-GB" sz="20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Database operation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323528" y="5574280"/>
            <a:ext cx="70519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This is an example of a simple transaction which can be achieved </a:t>
            </a:r>
          </a:p>
          <a:p>
            <a:r>
              <a:rPr lang="en-GB" i="1" dirty="0"/>
              <a:t>with a single SQL statement.</a:t>
            </a:r>
          </a:p>
        </p:txBody>
      </p:sp>
    </p:spTree>
    <p:extLst>
      <p:ext uri="{BB962C8B-B14F-4D97-AF65-F5344CB8AC3E}">
        <p14:creationId xmlns:p14="http://schemas.microsoft.com/office/powerpoint/2010/main" val="2454017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 More Complex Transaction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Staff member </a:t>
            </a:r>
            <a:r>
              <a:rPr lang="en-GB" b="1" dirty="0"/>
              <a:t>S28021</a:t>
            </a:r>
            <a:r>
              <a:rPr lang="en-GB" dirty="0"/>
              <a:t> has decided she is leaving Dream Home Away for greener pastures.</a:t>
            </a:r>
          </a:p>
          <a:p>
            <a:r>
              <a:rPr lang="en-GB" dirty="0"/>
              <a:t>Assume the following:</a:t>
            </a:r>
          </a:p>
          <a:p>
            <a:pPr lvl="1"/>
            <a:r>
              <a:rPr lang="en-GB" dirty="0"/>
              <a:t>The Dream Home Away approach for handling leaving staff members is to delete the staff record from the database.</a:t>
            </a:r>
          </a:p>
          <a:p>
            <a:pPr lvl="1"/>
            <a:r>
              <a:rPr lang="en-GB" dirty="0"/>
              <a:t>Also, staff member </a:t>
            </a:r>
            <a:r>
              <a:rPr lang="en-GB" b="1" dirty="0"/>
              <a:t>S28021</a:t>
            </a:r>
            <a:r>
              <a:rPr lang="en-GB" dirty="0"/>
              <a:t> is not a branch manager and is not the line manager of any other member of staff.</a:t>
            </a:r>
          </a:p>
          <a:p>
            <a:r>
              <a:rPr lang="en-GB" dirty="0"/>
              <a:t>What are the </a:t>
            </a:r>
            <a:r>
              <a:rPr lang="en-GB" b="1" i="1" dirty="0"/>
              <a:t>series of actions</a:t>
            </a:r>
            <a:r>
              <a:rPr lang="en-GB" dirty="0"/>
              <a:t> required to delete staff member S28021?</a:t>
            </a:r>
          </a:p>
        </p:txBody>
      </p:sp>
    </p:spTree>
    <p:extLst>
      <p:ext uri="{BB962C8B-B14F-4D97-AF65-F5344CB8AC3E}">
        <p14:creationId xmlns:p14="http://schemas.microsoft.com/office/powerpoint/2010/main" val="6434454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More Complex Transaction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To delete the staff number with staff no x, the logical unit of work requires:</a:t>
            </a:r>
          </a:p>
          <a:p>
            <a:pPr lvl="1"/>
            <a:r>
              <a:rPr lang="en-GB" dirty="0"/>
              <a:t>Find any properties being managed by staff no x and reassign to someone else.</a:t>
            </a:r>
          </a:p>
          <a:p>
            <a:pPr lvl="1"/>
            <a:r>
              <a:rPr lang="en-GB" dirty="0"/>
              <a:t>Find any owners managed by staff no x, </a:t>
            </a:r>
            <a:r>
              <a:rPr lang="en-GB" b="1" i="1" dirty="0"/>
              <a:t>but</a:t>
            </a:r>
            <a:r>
              <a:rPr lang="en-GB" dirty="0"/>
              <a:t> you cannot delete the owner unless they are leaving too, so your only choices are to:</a:t>
            </a:r>
          </a:p>
          <a:p>
            <a:pPr lvl="2"/>
            <a:r>
              <a:rPr lang="en-GB" dirty="0"/>
              <a:t>Set the managed by column to null, or</a:t>
            </a:r>
          </a:p>
          <a:p>
            <a:pPr lvl="2"/>
            <a:r>
              <a:rPr lang="en-GB" dirty="0"/>
              <a:t>Set the managed by column to someone else (this person is now in charge of this owner).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3912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More Complex Transaction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all these updates are not taken to delete a staff member, </a:t>
            </a:r>
            <a:r>
              <a:rPr lang="en-GB" b="1" i="1" dirty="0"/>
              <a:t>referential integrity is lost and the database will be in an inconsistent state</a:t>
            </a:r>
            <a:r>
              <a:rPr lang="en-GB" dirty="0"/>
              <a:t>.</a:t>
            </a:r>
          </a:p>
          <a:p>
            <a:r>
              <a:rPr lang="en-GB" dirty="0"/>
              <a:t>For example, a property being managed by a member of staff who no longer exists at the firm.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2460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More Complex Transaction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488613"/>
            <a:ext cx="6347714" cy="388077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Using pseudocode, the following illustrates the operations involved for deleting a staff member </a:t>
            </a:r>
            <a:r>
              <a:rPr lang="en-GB" b="1" dirty="0"/>
              <a:t>x</a:t>
            </a:r>
            <a:r>
              <a:rPr lang="en-GB" dirty="0"/>
              <a:t> (</a:t>
            </a:r>
            <a:r>
              <a:rPr lang="en-GB" i="1" dirty="0"/>
              <a:t>but ignoring updates required to the owner table</a:t>
            </a:r>
            <a:r>
              <a:rPr lang="en-GB" dirty="0"/>
              <a:t>).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8481994"/>
              </p:ext>
            </p:extLst>
          </p:nvPr>
        </p:nvGraphicFramePr>
        <p:xfrm>
          <a:off x="395536" y="2708920"/>
          <a:ext cx="7434408" cy="365760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74344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2400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/>
                        <a:t>Delete(</a:t>
                      </a:r>
                      <a:r>
                        <a:rPr lang="en-GB" sz="1800" dirty="0" err="1"/>
                        <a:t>StaffNo</a:t>
                      </a:r>
                      <a:r>
                        <a:rPr lang="en-GB" sz="1800" dirty="0"/>
                        <a:t> = x)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r>
                        <a:rPr lang="en-GB" sz="1800" dirty="0"/>
                        <a:t>For all Property</a:t>
                      </a:r>
                      <a:r>
                        <a:rPr lang="en-GB" sz="1800" baseline="0" dirty="0"/>
                        <a:t> records, </a:t>
                      </a:r>
                      <a:r>
                        <a:rPr lang="en-GB" sz="1800" baseline="0" dirty="0" err="1"/>
                        <a:t>pNo</a:t>
                      </a:r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r>
                        <a:rPr lang="en-GB" sz="1800" dirty="0"/>
                        <a:t>Begin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1"/>
                      <a:r>
                        <a:rPr lang="en-GB" sz="1800" dirty="0"/>
                        <a:t>Read(</a:t>
                      </a:r>
                      <a:r>
                        <a:rPr lang="en-GB" sz="1800" baseline="0" dirty="0" err="1"/>
                        <a:t>PropertyNo</a:t>
                      </a:r>
                      <a:r>
                        <a:rPr lang="en-GB" sz="1800" dirty="0"/>
                        <a:t> = </a:t>
                      </a:r>
                      <a:r>
                        <a:rPr lang="en-GB" sz="1800" dirty="0" err="1"/>
                        <a:t>pNo</a:t>
                      </a:r>
                      <a:r>
                        <a:rPr lang="en-GB" sz="1800" dirty="0"/>
                        <a:t>, </a:t>
                      </a:r>
                      <a:r>
                        <a:rPr lang="en-GB" sz="1800" dirty="0" err="1"/>
                        <a:t>ManagedBy</a:t>
                      </a:r>
                      <a:r>
                        <a:rPr lang="en-GB" sz="1800" dirty="0"/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1"/>
                      <a:r>
                        <a:rPr lang="en-GB" sz="1800" dirty="0"/>
                        <a:t>If (</a:t>
                      </a:r>
                      <a:r>
                        <a:rPr lang="en-GB" sz="1800" dirty="0" err="1"/>
                        <a:t>ManagedBy</a:t>
                      </a:r>
                      <a:r>
                        <a:rPr lang="en-GB" sz="1800" baseline="0" dirty="0"/>
                        <a:t> = x) Then</a:t>
                      </a:r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2"/>
                      <a:r>
                        <a:rPr lang="en-GB" sz="1800" dirty="0"/>
                        <a:t>Begin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3"/>
                      <a:r>
                        <a:rPr lang="en-GB" sz="1800" dirty="0" err="1"/>
                        <a:t>ManagedBy</a:t>
                      </a:r>
                      <a:r>
                        <a:rPr lang="en-GB" sz="1800" baseline="0" dirty="0"/>
                        <a:t> = </a:t>
                      </a:r>
                      <a:r>
                        <a:rPr lang="en-GB" sz="1800" baseline="0" dirty="0" err="1"/>
                        <a:t>newStaffNo</a:t>
                      </a:r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3"/>
                      <a:r>
                        <a:rPr lang="en-GB" sz="1800" dirty="0"/>
                        <a:t>Write(</a:t>
                      </a:r>
                      <a:r>
                        <a:rPr lang="en-GB" sz="1800" dirty="0" err="1"/>
                        <a:t>PropertyNo</a:t>
                      </a:r>
                      <a:r>
                        <a:rPr lang="en-GB" sz="1800" dirty="0"/>
                        <a:t> = </a:t>
                      </a:r>
                      <a:r>
                        <a:rPr lang="en-GB" sz="1800" dirty="0" err="1"/>
                        <a:t>pNo</a:t>
                      </a:r>
                      <a:r>
                        <a:rPr lang="en-GB" sz="1800" dirty="0"/>
                        <a:t>, </a:t>
                      </a:r>
                      <a:r>
                        <a:rPr lang="en-GB" sz="1800" dirty="0" err="1"/>
                        <a:t>ManagedBy</a:t>
                      </a:r>
                      <a:r>
                        <a:rPr lang="en-GB" sz="1800" dirty="0"/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2"/>
                      <a:r>
                        <a:rPr lang="en-GB" sz="1800" dirty="0"/>
                        <a:t>End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0"/>
                      <a:r>
                        <a:rPr lang="en-GB" sz="1800" dirty="0"/>
                        <a:t>End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2115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628800"/>
            <a:ext cx="6347714" cy="3880773"/>
          </a:xfrm>
        </p:spPr>
        <p:txBody>
          <a:bodyPr>
            <a:normAutofit/>
          </a:bodyPr>
          <a:lstStyle/>
          <a:p>
            <a:r>
              <a:rPr lang="en-GB" dirty="0"/>
              <a:t>As you can see a transaction is a logical unit of work that may consist of </a:t>
            </a:r>
            <a:r>
              <a:rPr lang="en-GB" b="1" i="1" dirty="0"/>
              <a:t>a series of actions</a:t>
            </a:r>
            <a:r>
              <a:rPr lang="en-GB" dirty="0"/>
              <a:t>.</a:t>
            </a:r>
          </a:p>
          <a:p>
            <a:r>
              <a:rPr lang="en-GB" dirty="0"/>
              <a:t>A transaction </a:t>
            </a:r>
            <a:r>
              <a:rPr lang="en-GB" b="1" u="sng" dirty="0"/>
              <a:t>should</a:t>
            </a:r>
            <a:r>
              <a:rPr lang="en-GB" dirty="0"/>
              <a:t> always transform the database </a:t>
            </a:r>
            <a:r>
              <a:rPr lang="en-GB" b="1" i="1" dirty="0"/>
              <a:t>from one consistent state to another</a:t>
            </a:r>
            <a:r>
              <a:rPr lang="en-GB" dirty="0"/>
              <a:t>, although consistency may be violated while the transaction is in progress. For example:</a:t>
            </a:r>
          </a:p>
          <a:p>
            <a:pPr lvl="1"/>
            <a:r>
              <a:rPr lang="en-GB" dirty="0"/>
              <a:t>There may be a moment when some property records will contain the old </a:t>
            </a:r>
            <a:r>
              <a:rPr lang="en-GB" dirty="0" err="1"/>
              <a:t>ManagedBy</a:t>
            </a:r>
            <a:r>
              <a:rPr lang="en-GB" dirty="0"/>
              <a:t> staff number and other records will have the new one.</a:t>
            </a:r>
          </a:p>
          <a:p>
            <a:pPr lvl="1"/>
            <a:r>
              <a:rPr lang="en-GB" dirty="0"/>
              <a:t>However, at the end of the transaction, </a:t>
            </a:r>
            <a:r>
              <a:rPr lang="en-GB" b="1" u="sng" dirty="0"/>
              <a:t>all</a:t>
            </a:r>
            <a:r>
              <a:rPr lang="en-GB" dirty="0"/>
              <a:t> records will have the new staff number for the </a:t>
            </a:r>
            <a:r>
              <a:rPr lang="en-GB" dirty="0" err="1"/>
              <a:t>ManagedBy</a:t>
            </a:r>
            <a:r>
              <a:rPr lang="en-GB" dirty="0"/>
              <a:t> column.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8848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556792"/>
            <a:ext cx="6347714" cy="3880773"/>
          </a:xfrm>
        </p:spPr>
        <p:txBody>
          <a:bodyPr>
            <a:normAutofit/>
          </a:bodyPr>
          <a:lstStyle/>
          <a:p>
            <a:r>
              <a:rPr lang="en-GB" dirty="0"/>
              <a:t>A transaction </a:t>
            </a:r>
            <a:r>
              <a:rPr lang="en-GB" b="1" u="sng" dirty="0"/>
              <a:t>must</a:t>
            </a:r>
            <a:r>
              <a:rPr lang="en-GB" dirty="0"/>
              <a:t> transform the database from one consistent state to another!</a:t>
            </a:r>
          </a:p>
          <a:p>
            <a:r>
              <a:rPr lang="en-GB" dirty="0"/>
              <a:t>Thus, a transaction can have one of two outcomes:</a:t>
            </a:r>
          </a:p>
          <a:p>
            <a:pPr lvl="1"/>
            <a:r>
              <a:rPr lang="en-GB" b="1" dirty="0"/>
              <a:t>Committed transaction</a:t>
            </a:r>
            <a:r>
              <a:rPr lang="en-GB" dirty="0"/>
              <a:t>: Completes successfully (i.e. succeeds) and is </a:t>
            </a:r>
            <a:r>
              <a:rPr lang="en-GB" b="1" dirty="0"/>
              <a:t>committed</a:t>
            </a:r>
            <a:r>
              <a:rPr lang="en-GB" dirty="0"/>
              <a:t>.</a:t>
            </a:r>
          </a:p>
          <a:p>
            <a:pPr lvl="2"/>
            <a:r>
              <a:rPr lang="en-GB" dirty="0"/>
              <a:t>The database reaches a new consistent state.</a:t>
            </a:r>
          </a:p>
          <a:p>
            <a:pPr lvl="1"/>
            <a:r>
              <a:rPr lang="en-GB" b="1" dirty="0"/>
              <a:t>Aborted transaction</a:t>
            </a:r>
            <a:r>
              <a:rPr lang="en-GB" dirty="0"/>
              <a:t>: Terminates unsuccessfully (i.e. fails) and is </a:t>
            </a:r>
            <a:r>
              <a:rPr lang="en-GB" b="1" dirty="0"/>
              <a:t>aborted</a:t>
            </a:r>
            <a:r>
              <a:rPr lang="en-GB" dirty="0"/>
              <a:t>.</a:t>
            </a:r>
          </a:p>
          <a:p>
            <a:pPr lvl="2"/>
            <a:r>
              <a:rPr lang="en-GB" dirty="0"/>
              <a:t>The database is restored to the consistent state it was in before the transaction started.</a:t>
            </a:r>
          </a:p>
          <a:p>
            <a:pPr lvl="2"/>
            <a:r>
              <a:rPr lang="en-GB" dirty="0"/>
              <a:t>An aborted transaction is </a:t>
            </a:r>
            <a:r>
              <a:rPr lang="en-GB" b="1" dirty="0"/>
              <a:t>undone</a:t>
            </a:r>
            <a:r>
              <a:rPr lang="en-GB" dirty="0"/>
              <a:t> (</a:t>
            </a:r>
            <a:r>
              <a:rPr lang="en-GB" b="1" i="1" dirty="0"/>
              <a:t>rolled back</a:t>
            </a:r>
            <a:r>
              <a:rPr lang="en-GB" dirty="0"/>
              <a:t>) if it changed the database.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6937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Committed transactions </a:t>
            </a:r>
            <a:r>
              <a:rPr lang="en-GB" b="1" i="1" dirty="0"/>
              <a:t>cannot</a:t>
            </a:r>
            <a:r>
              <a:rPr lang="en-GB" dirty="0"/>
              <a:t> be undone.</a:t>
            </a:r>
          </a:p>
          <a:p>
            <a:pPr lvl="1"/>
            <a:r>
              <a:rPr lang="en-GB" dirty="0"/>
              <a:t>If you have made a mistake, you will need to make another transaction to fix the error.</a:t>
            </a:r>
          </a:p>
          <a:p>
            <a:r>
              <a:rPr lang="en-GB" dirty="0"/>
              <a:t>An aborted transaction that is rolled back may, however, be </a:t>
            </a:r>
            <a:r>
              <a:rPr lang="en-GB" b="1" i="1" dirty="0"/>
              <a:t>restarted later </a:t>
            </a:r>
            <a:r>
              <a:rPr lang="en-GB" dirty="0"/>
              <a:t>and may then complete successfully.</a:t>
            </a:r>
          </a:p>
          <a:p>
            <a:endParaRPr lang="en-GB" dirty="0"/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9937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States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DBMS on its own has </a:t>
            </a:r>
            <a:r>
              <a:rPr lang="en-GB" b="1" i="1" u="sng" dirty="0"/>
              <a:t>no idea</a:t>
            </a:r>
            <a:r>
              <a:rPr lang="en-GB" b="1" i="1" dirty="0"/>
              <a:t> which statements to group together as a transaction</a:t>
            </a:r>
            <a:r>
              <a:rPr lang="en-GB" dirty="0"/>
              <a:t>.</a:t>
            </a:r>
          </a:p>
          <a:p>
            <a:r>
              <a:rPr lang="en-GB" dirty="0"/>
              <a:t>A method must be provided for the user to identify the boundaries of a transaction.</a:t>
            </a:r>
          </a:p>
        </p:txBody>
      </p:sp>
    </p:spTree>
    <p:extLst>
      <p:ext uri="{BB962C8B-B14F-4D97-AF65-F5344CB8AC3E}">
        <p14:creationId xmlns:p14="http://schemas.microsoft.com/office/powerpoint/2010/main" val="1424963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States and SQL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6839672" cy="4781128"/>
          </a:xfrm>
        </p:spPr>
        <p:txBody>
          <a:bodyPr>
            <a:normAutofit/>
          </a:bodyPr>
          <a:lstStyle/>
          <a:p>
            <a:r>
              <a:rPr lang="en-GB" dirty="0"/>
              <a:t>ISO SQL defines a transaction model based on two statements: </a:t>
            </a:r>
            <a:r>
              <a:rPr lang="en-GB" b="1" dirty="0"/>
              <a:t>COMMIT</a:t>
            </a:r>
            <a:r>
              <a:rPr lang="en-GB" dirty="0"/>
              <a:t> and </a:t>
            </a:r>
            <a:r>
              <a:rPr lang="en-GB" b="1" dirty="0"/>
              <a:t>ROLLBACK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A SQL transaction automatically begins with a transaction-initiating SQL statement (e.g. SELECT, INSERT, UPDATE).</a:t>
            </a:r>
          </a:p>
          <a:p>
            <a:pPr lvl="1"/>
            <a:r>
              <a:rPr lang="en-GB" dirty="0"/>
              <a:t>Changes made by a transaction are not visible to other concurrently executing transactions until the transaction completes.</a:t>
            </a:r>
          </a:p>
          <a:p>
            <a:r>
              <a:rPr lang="en-GB" i="1" dirty="0"/>
              <a:t>Most</a:t>
            </a:r>
            <a:r>
              <a:rPr lang="en-GB" dirty="0"/>
              <a:t> DBMSs conform to this model.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9182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Transactions and SQL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628800"/>
            <a:ext cx="6347714" cy="3880773"/>
          </a:xfrm>
        </p:spPr>
        <p:txBody>
          <a:bodyPr>
            <a:normAutofit/>
          </a:bodyPr>
          <a:lstStyle/>
          <a:p>
            <a:r>
              <a:rPr lang="en-GB" dirty="0"/>
              <a:t>Most DBMSs DML typically provide the following keywords (or similar) to </a:t>
            </a:r>
            <a:r>
              <a:rPr lang="en-GB" b="1" i="1" dirty="0"/>
              <a:t>explicitly</a:t>
            </a:r>
            <a:r>
              <a:rPr lang="en-GB" dirty="0"/>
              <a:t> indicate the boundaries of a transaction:</a:t>
            </a:r>
          </a:p>
          <a:p>
            <a:pPr lvl="1"/>
            <a:r>
              <a:rPr lang="en-GB" b="1" dirty="0"/>
              <a:t>BEGIN TRANSACTION</a:t>
            </a:r>
          </a:p>
          <a:p>
            <a:pPr lvl="1"/>
            <a:r>
              <a:rPr lang="en-GB" b="1" dirty="0"/>
              <a:t>COMMIT</a:t>
            </a:r>
            <a:r>
              <a:rPr lang="en-GB" dirty="0"/>
              <a:t> (MS SQL Server: </a:t>
            </a:r>
            <a:r>
              <a:rPr lang="en-GB" b="1" i="1" dirty="0"/>
              <a:t>COMMIT TRANSACTION</a:t>
            </a:r>
            <a:r>
              <a:rPr lang="en-GB" dirty="0"/>
              <a:t>)</a:t>
            </a:r>
          </a:p>
          <a:p>
            <a:pPr lvl="1"/>
            <a:r>
              <a:rPr lang="en-GB" b="1" dirty="0"/>
              <a:t>ROLLBACK</a:t>
            </a:r>
            <a:r>
              <a:rPr lang="en-GB" dirty="0"/>
              <a:t> (MS SQL Server: </a:t>
            </a:r>
            <a:r>
              <a:rPr lang="en-GB" b="1" i="1" dirty="0"/>
              <a:t>ROLLBACK TRANSACTION</a:t>
            </a:r>
            <a:r>
              <a:rPr lang="en-GB" dirty="0"/>
              <a:t>)</a:t>
            </a:r>
          </a:p>
          <a:p>
            <a:r>
              <a:rPr lang="en-GB" dirty="0"/>
              <a:t>If these delimiters are not used, the DBMS </a:t>
            </a:r>
            <a:r>
              <a:rPr lang="en-GB" b="1" i="1" dirty="0"/>
              <a:t>automatically</a:t>
            </a:r>
            <a:r>
              <a:rPr lang="en-GB" dirty="0"/>
              <a:t> performs a COMMIT when program terminates (each statement completes) successfully, otherwise a ROLLBACK.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0394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Transactions and SQL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Explicit Transactions</a:t>
            </a:r>
          </a:p>
          <a:p>
            <a:pPr lvl="1"/>
            <a:r>
              <a:rPr lang="en-GB" dirty="0"/>
              <a:t>Transactions with explicit boundaries.</a:t>
            </a:r>
          </a:p>
          <a:p>
            <a:pPr lvl="1"/>
            <a:r>
              <a:rPr lang="en-GB" dirty="0"/>
              <a:t>Each transaction is explicitly:</a:t>
            </a:r>
          </a:p>
          <a:p>
            <a:pPr lvl="2"/>
            <a:r>
              <a:rPr lang="en-GB" b="1" dirty="0"/>
              <a:t>Started with </a:t>
            </a:r>
            <a:r>
              <a:rPr lang="en-GB" dirty="0"/>
              <a:t>the </a:t>
            </a:r>
            <a:r>
              <a:rPr lang="en-GB" b="1" dirty="0"/>
              <a:t>BEGIN TRANSACTION</a:t>
            </a:r>
            <a:r>
              <a:rPr lang="en-GB" dirty="0"/>
              <a:t> statement.</a:t>
            </a:r>
          </a:p>
          <a:p>
            <a:pPr lvl="2"/>
            <a:r>
              <a:rPr lang="en-GB" b="1" dirty="0"/>
              <a:t>Ended with </a:t>
            </a:r>
            <a:r>
              <a:rPr lang="en-GB" dirty="0"/>
              <a:t>a </a:t>
            </a:r>
            <a:r>
              <a:rPr lang="en-GB" b="1" dirty="0"/>
              <a:t>COMMIT</a:t>
            </a:r>
            <a:r>
              <a:rPr lang="en-GB" dirty="0"/>
              <a:t> or </a:t>
            </a:r>
            <a:r>
              <a:rPr lang="en-GB" b="1" dirty="0"/>
              <a:t>ROLLBACK</a:t>
            </a:r>
            <a:r>
              <a:rPr lang="en-GB" dirty="0"/>
              <a:t> statement.</a:t>
            </a:r>
          </a:p>
          <a:p>
            <a:r>
              <a:rPr lang="en-GB" b="1" dirty="0"/>
              <a:t>Auto-commit (</a:t>
            </a:r>
            <a:r>
              <a:rPr lang="en-GB" b="1" i="1" dirty="0"/>
              <a:t>Implicit</a:t>
            </a:r>
            <a:r>
              <a:rPr lang="en-GB" b="1" dirty="0"/>
              <a:t>) Transactions</a:t>
            </a:r>
          </a:p>
          <a:p>
            <a:pPr lvl="1"/>
            <a:r>
              <a:rPr lang="en-GB" dirty="0"/>
              <a:t>No explicit boundaries!</a:t>
            </a:r>
          </a:p>
          <a:p>
            <a:pPr lvl="1"/>
            <a:r>
              <a:rPr lang="en-GB" b="1" dirty="0"/>
              <a:t>Each individual SQL statement</a:t>
            </a:r>
            <a:r>
              <a:rPr lang="en-GB" dirty="0"/>
              <a:t> is treated as a transaction and </a:t>
            </a:r>
            <a:r>
              <a:rPr lang="en-GB" b="1" dirty="0"/>
              <a:t>auto-committed when completed</a:t>
            </a:r>
            <a:r>
              <a:rPr lang="en-GB" dirty="0"/>
              <a:t>.</a:t>
            </a:r>
          </a:p>
          <a:p>
            <a:pPr marL="365760" lvl="1" indent="0">
              <a:buNone/>
            </a:pPr>
            <a:r>
              <a:rPr lang="en-GB" dirty="0"/>
              <a:t>Please note that in MS SQL Server implicit transactions mean something </a:t>
            </a:r>
            <a:r>
              <a:rPr lang="en-GB" i="1" dirty="0"/>
              <a:t>slightly</a:t>
            </a:r>
            <a:r>
              <a:rPr lang="en-GB" dirty="0"/>
              <a:t> different.</a:t>
            </a:r>
          </a:p>
          <a:p>
            <a:pPr marL="365760" lvl="1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4112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State Diagram</a:t>
            </a:r>
          </a:p>
        </p:txBody>
      </p:sp>
      <p:grpSp>
        <p:nvGrpSpPr>
          <p:cNvPr id="45" name="Group 44"/>
          <p:cNvGrpSpPr/>
          <p:nvPr/>
        </p:nvGrpSpPr>
        <p:grpSpPr>
          <a:xfrm>
            <a:off x="-36512" y="2276872"/>
            <a:ext cx="9271448" cy="2232248"/>
            <a:chOff x="-36512" y="1916832"/>
            <a:chExt cx="9271448" cy="2232248"/>
          </a:xfrm>
        </p:grpSpPr>
        <p:sp>
          <p:nvSpPr>
            <p:cNvPr id="4" name="Rectangle 3"/>
            <p:cNvSpPr/>
            <p:nvPr/>
          </p:nvSpPr>
          <p:spPr>
            <a:xfrm>
              <a:off x="1223722" y="2636912"/>
              <a:ext cx="1656184" cy="720080"/>
            </a:xfrm>
            <a:prstGeom prst="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ACTIVE</a:t>
              </a:r>
            </a:p>
          </p:txBody>
        </p:sp>
        <p:sp>
          <p:nvSpPr>
            <p:cNvPr id="19" name="Circular Arrow 18"/>
            <p:cNvSpPr/>
            <p:nvPr/>
          </p:nvSpPr>
          <p:spPr>
            <a:xfrm flipH="1">
              <a:off x="1799783" y="2182109"/>
              <a:ext cx="504057" cy="916087"/>
            </a:xfrm>
            <a:prstGeom prst="circular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21" name="Right Arrow 20"/>
            <p:cNvSpPr/>
            <p:nvPr/>
          </p:nvSpPr>
          <p:spPr>
            <a:xfrm>
              <a:off x="683568" y="2960948"/>
              <a:ext cx="504056" cy="180020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4032034" y="1916832"/>
              <a:ext cx="1656184" cy="720080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PARTIALLY COMMITTED</a:t>
              </a:r>
            </a:p>
          </p:txBody>
        </p:sp>
        <p:sp>
          <p:nvSpPr>
            <p:cNvPr id="23" name="Rectangle 22"/>
            <p:cNvSpPr/>
            <p:nvPr/>
          </p:nvSpPr>
          <p:spPr>
            <a:xfrm>
              <a:off x="4032034" y="3429000"/>
              <a:ext cx="1656184" cy="720080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FAILED</a:t>
              </a:r>
            </a:p>
          </p:txBody>
        </p:sp>
        <p:sp>
          <p:nvSpPr>
            <p:cNvPr id="25" name="Rectangle 24"/>
            <p:cNvSpPr/>
            <p:nvPr/>
          </p:nvSpPr>
          <p:spPr>
            <a:xfrm>
              <a:off x="6444208" y="1916832"/>
              <a:ext cx="1656184" cy="720080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COMMITTED</a:t>
              </a:r>
            </a:p>
          </p:txBody>
        </p:sp>
        <p:sp>
          <p:nvSpPr>
            <p:cNvPr id="26" name="Rectangle 25"/>
            <p:cNvSpPr/>
            <p:nvPr/>
          </p:nvSpPr>
          <p:spPr>
            <a:xfrm>
              <a:off x="6444208" y="3429000"/>
              <a:ext cx="1656184" cy="720080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ABORTED</a:t>
              </a:r>
            </a:p>
          </p:txBody>
        </p:sp>
        <p:sp>
          <p:nvSpPr>
            <p:cNvPr id="29" name="Down Arrow 28"/>
            <p:cNvSpPr/>
            <p:nvPr/>
          </p:nvSpPr>
          <p:spPr>
            <a:xfrm>
              <a:off x="4815330" y="2636912"/>
              <a:ext cx="144016" cy="792088"/>
            </a:xfrm>
            <a:prstGeom prst="down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0" name="Right Arrow 29"/>
            <p:cNvSpPr/>
            <p:nvPr/>
          </p:nvSpPr>
          <p:spPr>
            <a:xfrm rot="20100000">
              <a:off x="2822052" y="2298533"/>
              <a:ext cx="1260000" cy="181927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Right Arrow 30"/>
            <p:cNvSpPr/>
            <p:nvPr/>
          </p:nvSpPr>
          <p:spPr>
            <a:xfrm rot="1500000">
              <a:off x="2822688" y="3539507"/>
              <a:ext cx="1296000" cy="166594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" name="Right Arrow 32"/>
            <p:cNvSpPr/>
            <p:nvPr/>
          </p:nvSpPr>
          <p:spPr>
            <a:xfrm>
              <a:off x="5692355" y="2204864"/>
              <a:ext cx="756000" cy="180020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4" name="Right Arrow 33"/>
            <p:cNvSpPr/>
            <p:nvPr/>
          </p:nvSpPr>
          <p:spPr>
            <a:xfrm>
              <a:off x="5692354" y="3740088"/>
              <a:ext cx="756000" cy="180020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5" name="TextBox 34"/>
            <p:cNvSpPr txBox="1"/>
            <p:nvPr/>
          </p:nvSpPr>
          <p:spPr>
            <a:xfrm>
              <a:off x="-36512" y="2833080"/>
              <a:ext cx="172819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/>
                <a:t>BEGIN TRANSACTION</a:t>
              </a:r>
            </a:p>
          </p:txBody>
        </p:sp>
        <p:sp>
          <p:nvSpPr>
            <p:cNvPr id="37" name="TextBox 36"/>
            <p:cNvSpPr txBox="1"/>
            <p:nvPr/>
          </p:nvSpPr>
          <p:spPr>
            <a:xfrm rot="20100000">
              <a:off x="2639004" y="1929851"/>
              <a:ext cx="132677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/>
                <a:t>END TRANSACTION</a:t>
              </a:r>
            </a:p>
          </p:txBody>
        </p:sp>
        <p:sp>
          <p:nvSpPr>
            <p:cNvPr id="38" name="TextBox 37"/>
            <p:cNvSpPr txBox="1"/>
            <p:nvPr/>
          </p:nvSpPr>
          <p:spPr>
            <a:xfrm>
              <a:off x="4174773" y="2887882"/>
              <a:ext cx="944895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/>
                <a:t>ABORT</a:t>
              </a:r>
            </a:p>
          </p:txBody>
        </p:sp>
        <p:sp>
          <p:nvSpPr>
            <p:cNvPr id="40" name="TextBox 39"/>
            <p:cNvSpPr txBox="1"/>
            <p:nvPr/>
          </p:nvSpPr>
          <p:spPr>
            <a:xfrm>
              <a:off x="5652120" y="1969095"/>
              <a:ext cx="911912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/>
                <a:t>COMMIT</a:t>
              </a:r>
            </a:p>
          </p:txBody>
        </p:sp>
        <p:sp>
          <p:nvSpPr>
            <p:cNvPr id="41" name="TextBox 40"/>
            <p:cNvSpPr txBox="1"/>
            <p:nvPr/>
          </p:nvSpPr>
          <p:spPr>
            <a:xfrm rot="1560000">
              <a:off x="2994208" y="3289730"/>
              <a:ext cx="944895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/>
                <a:t>ABORT</a:t>
              </a:r>
            </a:p>
          </p:txBody>
        </p:sp>
        <p:sp>
          <p:nvSpPr>
            <p:cNvPr id="42" name="TextBox 41"/>
            <p:cNvSpPr txBox="1"/>
            <p:nvPr/>
          </p:nvSpPr>
          <p:spPr>
            <a:xfrm>
              <a:off x="7884368" y="2761764"/>
              <a:ext cx="135056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400" dirty="0"/>
                <a:t>END TRANSACTION</a:t>
              </a:r>
            </a:p>
          </p:txBody>
        </p:sp>
        <p:sp>
          <p:nvSpPr>
            <p:cNvPr id="43" name="Right Arrow 42"/>
            <p:cNvSpPr/>
            <p:nvPr/>
          </p:nvSpPr>
          <p:spPr>
            <a:xfrm rot="2280000">
              <a:off x="8045642" y="2653186"/>
              <a:ext cx="360000" cy="180020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4" name="Right Arrow 43"/>
            <p:cNvSpPr/>
            <p:nvPr/>
          </p:nvSpPr>
          <p:spPr>
            <a:xfrm rot="-2040000">
              <a:off x="8080872" y="3235721"/>
              <a:ext cx="360000" cy="180020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3" name="TextBox 2"/>
          <p:cNvSpPr txBox="1"/>
          <p:nvPr/>
        </p:nvSpPr>
        <p:spPr>
          <a:xfrm>
            <a:off x="323528" y="5733256"/>
            <a:ext cx="856895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Note</a:t>
            </a:r>
            <a:r>
              <a:rPr lang="en-GB" dirty="0"/>
              <a:t>: It is the responsibility of the Transact-SQL programmer to issue COMMIT TRANSACTION only at a point when all data referenced by the transaction is logically correct.</a:t>
            </a:r>
          </a:p>
        </p:txBody>
      </p:sp>
    </p:spTree>
    <p:extLst>
      <p:ext uri="{BB962C8B-B14F-4D97-AF65-F5344CB8AC3E}">
        <p14:creationId xmlns:p14="http://schemas.microsoft.com/office/powerpoint/2010/main" val="234573065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Transactions in MS SQL Server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484784"/>
            <a:ext cx="8495856" cy="4495800"/>
          </a:xfrm>
        </p:spPr>
        <p:txBody>
          <a:bodyPr>
            <a:normAutofit/>
          </a:bodyPr>
          <a:lstStyle/>
          <a:p>
            <a:r>
              <a:rPr lang="en-GB" dirty="0"/>
              <a:t>Creating a transaction in MS SQL (</a:t>
            </a:r>
            <a:r>
              <a:rPr lang="en-GB" b="1" i="1" dirty="0"/>
              <a:t>simplified</a:t>
            </a:r>
            <a:r>
              <a:rPr lang="en-GB" dirty="0"/>
              <a:t>):</a:t>
            </a:r>
          </a:p>
          <a:p>
            <a:pPr lvl="1"/>
            <a:r>
              <a:rPr lang="en-GB" b="1" dirty="0"/>
              <a:t>Beginning</a:t>
            </a:r>
            <a:r>
              <a:rPr lang="en-GB" dirty="0"/>
              <a:t> a transaction: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BEGIN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{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TRAN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 [ {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transaction_name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} ]</a:t>
            </a:r>
            <a:endParaRPr lang="en-GB" sz="1800" dirty="0"/>
          </a:p>
          <a:p>
            <a:pPr lvl="1"/>
            <a:r>
              <a:rPr lang="en-GB" b="1" dirty="0"/>
              <a:t>Committing</a:t>
            </a:r>
            <a:r>
              <a:rPr lang="en-GB" dirty="0"/>
              <a:t> a transaction: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COMMIT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{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TRAN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 [ {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transaction_name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} ]</a:t>
            </a:r>
            <a:endParaRPr lang="en-GB" sz="2000" dirty="0"/>
          </a:p>
          <a:p>
            <a:pPr lvl="1"/>
            <a:r>
              <a:rPr lang="en-GB" b="1" dirty="0"/>
              <a:t>Rolling back </a:t>
            </a:r>
            <a:r>
              <a:rPr lang="en-GB" dirty="0"/>
              <a:t>a transaction: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ROLLBACK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{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TRAN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 [ {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transaction_name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} ]</a:t>
            </a:r>
            <a:endParaRPr lang="en-GB" dirty="0"/>
          </a:p>
          <a:p>
            <a:r>
              <a:rPr lang="en-GB" dirty="0"/>
              <a:t>You can use the keyword TRANSACTION in full or the abbreviated form TRAN.</a:t>
            </a:r>
          </a:p>
          <a:p>
            <a:r>
              <a:rPr lang="en-GB" dirty="0"/>
              <a:t>Giving the transaction a </a:t>
            </a:r>
            <a:r>
              <a:rPr lang="en-GB" b="1" i="1" dirty="0"/>
              <a:t>name</a:t>
            </a:r>
            <a:r>
              <a:rPr lang="en-GB" dirty="0"/>
              <a:t>, allows for the  creation of </a:t>
            </a:r>
            <a:r>
              <a:rPr lang="en-GB" b="1" dirty="0"/>
              <a:t>nested transactions.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3688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4600" dirty="0"/>
              <a:t>Use an explicit transaction to add 2 new properties for the owner with ID = ‘CO19051’.</a:t>
            </a:r>
          </a:p>
          <a:p>
            <a:pPr marL="320040" lvl="1" indent="0">
              <a:buNone/>
            </a:pP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BEGIN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TRANSACTION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AddNewProperty</a:t>
            </a:r>
            <a:endParaRPr lang="en-GB" sz="2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6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 Add Property 1</a:t>
            </a:r>
            <a:endParaRPr lang="en-GB" sz="2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INSERT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INTO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Property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PropertyRef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OwnerID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[Type]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StreetAddress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City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Postcode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Sleeps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NoBedrooms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NoBathrooms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MinStayNights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RegisteredBranchNo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Status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2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VALUES 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'P180100'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'CO19051'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'Caravan'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'Craig-Y-</a:t>
            </a:r>
            <a:r>
              <a:rPr lang="en-GB" sz="26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Mor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'Caswell Bay'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'SA3 3BS'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6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3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1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2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'B0001'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'Verified'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2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endParaRPr lang="en-GB" sz="2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6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 Add Property 2</a:t>
            </a:r>
            <a:endParaRPr lang="en-GB" sz="2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INSERT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INTO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Property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PropertyRef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OwnerID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[Type]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StreetAddress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City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Postcode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Sleeps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NoBedrooms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NoBathrooms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MinStayNights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RegisteredBranchNo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Status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2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VALUES 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'P180103'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'CO19051'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'House'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'24 </a:t>
            </a:r>
            <a:r>
              <a:rPr lang="en-GB" sz="26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Sealands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Drive'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'Mumbles'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'SA3 4JU'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8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3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2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2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'B0001'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'Verified'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2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endParaRPr lang="en-GB" sz="2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COMMIT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TRANSACTION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AddNewProperty</a:t>
            </a:r>
            <a:r>
              <a:rPr lang="en-GB" sz="29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63036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Transactions Using Try … Catch Block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can also include a </a:t>
            </a:r>
            <a:r>
              <a:rPr lang="en-GB" b="1" dirty="0"/>
              <a:t>Try … Catch … Block </a:t>
            </a:r>
            <a:r>
              <a:rPr lang="en-GB" dirty="0"/>
              <a:t>to catch any errors that </a:t>
            </a:r>
            <a:r>
              <a:rPr lang="en-GB" b="1" i="1" dirty="0"/>
              <a:t>may</a:t>
            </a:r>
            <a:r>
              <a:rPr lang="en-GB" dirty="0"/>
              <a:t> occur in a transaction.</a:t>
            </a:r>
          </a:p>
          <a:p>
            <a:r>
              <a:rPr lang="en-GB" dirty="0"/>
              <a:t>A Try … Catch Block implements error handling and it is made up of two parts:</a:t>
            </a:r>
          </a:p>
          <a:p>
            <a:pPr lvl="1"/>
            <a:r>
              <a:rPr lang="en-GB" b="1" dirty="0"/>
              <a:t>A Try { } block </a:t>
            </a:r>
            <a:r>
              <a:rPr lang="en-GB" dirty="0"/>
              <a:t>which contains a set of statements to execute within which an error </a:t>
            </a:r>
            <a:r>
              <a:rPr lang="en-GB" b="1" i="1" dirty="0"/>
              <a:t>may</a:t>
            </a:r>
            <a:r>
              <a:rPr lang="en-GB" dirty="0"/>
              <a:t> occur.</a:t>
            </a:r>
          </a:p>
          <a:p>
            <a:pPr lvl="1"/>
            <a:r>
              <a:rPr lang="en-GB" b="1" dirty="0"/>
              <a:t>A Catch { } block </a:t>
            </a:r>
            <a:r>
              <a:rPr lang="en-GB" dirty="0"/>
              <a:t>to handle any errors that occur in the try block.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5444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Transactions Using Try … Catch Block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all statements in Try block are successful, it should commit </a:t>
            </a:r>
          </a:p>
          <a:p>
            <a:pPr lvl="1"/>
            <a:r>
              <a:rPr lang="en-GB" b="1" i="1" dirty="0"/>
              <a:t>Commit would be the last line of try block</a:t>
            </a:r>
            <a:r>
              <a:rPr lang="en-GB" dirty="0"/>
              <a:t>.</a:t>
            </a:r>
          </a:p>
          <a:p>
            <a:r>
              <a:rPr lang="en-GB" dirty="0"/>
              <a:t>If an error occurs, the Catch block should rollback the transaction.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4140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1" y="1340768"/>
            <a:ext cx="8153400" cy="5257800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sz="8000" dirty="0"/>
              <a:t>The previous transaction with TRY…CATCH</a:t>
            </a:r>
          </a:p>
          <a:p>
            <a:pPr marL="0" indent="0">
              <a:buNone/>
            </a:pPr>
            <a:r>
              <a:rPr lang="en-GB" sz="3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BEGIN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TRANSACTION</a:t>
            </a:r>
            <a:endParaRPr lang="en-GB" sz="3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BEGIN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TRY</a:t>
            </a:r>
            <a:endParaRPr lang="en-GB" sz="3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4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 Add Property 1</a:t>
            </a:r>
            <a:endParaRPr lang="en-GB" sz="3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INSERT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INTO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Property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3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PropertyRef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OwnerID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[Type]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StreetAddress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City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Postcode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Sleeps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NoBedrooms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NoBathrooms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MinStayNights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RegisteredBranchNo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Status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3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VALUES 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3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'P180100'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'CO19051'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'Caravan'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'Craig-Y-</a:t>
            </a:r>
            <a:r>
              <a:rPr lang="en-GB" sz="34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Mor</a:t>
            </a:r>
            <a:r>
              <a:rPr lang="en-GB" sz="3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'Caswell Bay'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'SA3 3BS'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6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3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1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2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'B0001'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'Verified'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3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endParaRPr lang="en-GB" sz="3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4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 Add Property 2</a:t>
            </a:r>
            <a:endParaRPr lang="en-GB" sz="3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INSERT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INTO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Property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3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PropertyRef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OwnerID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[Type]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StreetAddress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City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Postcode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Sleeps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NoBedrooms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NoBathrooms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MinStayNights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RegisteredBranchNo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Status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3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VALUES 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3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'P180103'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'CO19051'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'House'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'24 </a:t>
            </a:r>
            <a:r>
              <a:rPr lang="en-GB" sz="34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Sealands</a:t>
            </a:r>
            <a:r>
              <a:rPr lang="en-GB" sz="3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Drive'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'Mumbles'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'SA3 4JU'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8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3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2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2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'B0001'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'Verified'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3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endParaRPr lang="en-GB" sz="3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COMMIT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TRANSACTION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3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END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TRY</a:t>
            </a:r>
            <a:endParaRPr lang="en-GB" sz="3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BEGIN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CATCH</a:t>
            </a:r>
            <a:endParaRPr lang="en-GB" sz="3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4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 An error occurred, rollback changes</a:t>
            </a:r>
            <a:endParaRPr lang="en-GB" sz="3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ROLLBACK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TRANSACTION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3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END</a:t>
            </a:r>
            <a:r>
              <a:rPr lang="en-GB" sz="3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CATCH</a:t>
            </a:r>
            <a:r>
              <a:rPr lang="en-GB" sz="3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22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96230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Dream Home Away has a rule that prevents a member of staff managing more than 100 properties at the same time.</a:t>
            </a:r>
          </a:p>
          <a:p>
            <a:r>
              <a:rPr lang="en-GB" dirty="0"/>
              <a:t>We will use a transaction for this but set the limit to </a:t>
            </a:r>
            <a:r>
              <a:rPr lang="en-GB" b="1" dirty="0"/>
              <a:t>8 properties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Staff member S28022 will be used in the example.</a:t>
            </a:r>
          </a:p>
          <a:p>
            <a:pPr lvl="1"/>
            <a:r>
              <a:rPr lang="en-GB" dirty="0"/>
              <a:t>Every time a new property is assigned to S28022</a:t>
            </a:r>
          </a:p>
          <a:p>
            <a:pPr lvl="2"/>
            <a:r>
              <a:rPr lang="en-GB" dirty="0"/>
              <a:t>Check how many properties already managed by staff</a:t>
            </a:r>
          </a:p>
          <a:p>
            <a:pPr lvl="3"/>
            <a:r>
              <a:rPr lang="en-GB" dirty="0"/>
              <a:t>If more than 8, rollback the transaction</a:t>
            </a:r>
          </a:p>
          <a:p>
            <a:pPr lvl="3"/>
            <a:r>
              <a:rPr lang="en-GB" dirty="0"/>
              <a:t>Otherwise commit the transaction</a:t>
            </a:r>
          </a:p>
        </p:txBody>
      </p:sp>
    </p:spTree>
    <p:extLst>
      <p:ext uri="{BB962C8B-B14F-4D97-AF65-F5344CB8AC3E}">
        <p14:creationId xmlns:p14="http://schemas.microsoft.com/office/powerpoint/2010/main" val="350798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6347713" cy="694443"/>
          </a:xfrm>
        </p:spPr>
        <p:txBody>
          <a:bodyPr/>
          <a:lstStyle/>
          <a:p>
            <a:r>
              <a:rPr lang="en-GB" dirty="0"/>
              <a:t>Transaction Example 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800100"/>
            <a:ext cx="8153400" cy="52578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400" dirty="0">
                <a:solidFill>
                  <a:srgbClr val="008000"/>
                </a:solidFill>
                <a:latin typeface="Consolas" panose="020B0609020204030204" pitchFamily="49" charset="0"/>
              </a:rPr>
              <a:t>-- Start a new transaction called </a:t>
            </a:r>
            <a:r>
              <a:rPr lang="en-GB" sz="1400" dirty="0" err="1">
                <a:solidFill>
                  <a:srgbClr val="008000"/>
                </a:solidFill>
                <a:latin typeface="Consolas" panose="020B0609020204030204" pitchFamily="49" charset="0"/>
              </a:rPr>
              <a:t>AddNewProperty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400" b="1" dirty="0">
                <a:solidFill>
                  <a:srgbClr val="0000FF"/>
                </a:solidFill>
                <a:latin typeface="Consolas" panose="020B0609020204030204" pitchFamily="49" charset="0"/>
              </a:rPr>
              <a:t>BEGIN</a:t>
            </a:r>
            <a:r>
              <a:rPr lang="en-GB" sz="1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b="1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1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prstClr val="black"/>
                </a:solidFill>
                <a:latin typeface="Consolas" panose="020B0609020204030204" pitchFamily="49" charset="0"/>
              </a:rPr>
              <a:t>AddNewProperty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400" dirty="0">
                <a:solidFill>
                  <a:srgbClr val="008000"/>
                </a:solidFill>
                <a:latin typeface="Consolas" panose="020B0609020204030204" pitchFamily="49" charset="0"/>
              </a:rPr>
              <a:t>-- Add the new property managed by S28022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INSERT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INTO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Property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PropertyRef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OwnerID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[Type]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StreetAddress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City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Postcode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Sleeps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NoBedrooms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NoBathrooms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MinStayNights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RegisteredBranchNo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Status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ManagedBy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VALUES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'P180104'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'CO19051'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'Villa'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'11 New Villas'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'Mumbles'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'SA3 4HT'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12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5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3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3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'B0001'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'Verified'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00"/>
                </a:solidFill>
                <a:latin typeface="Consolas" panose="020B0609020204030204" pitchFamily="49" charset="0"/>
              </a:rPr>
              <a:t>'S28022'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400" dirty="0">
                <a:solidFill>
                  <a:srgbClr val="008000"/>
                </a:solidFill>
                <a:latin typeface="Consolas" panose="020B0609020204030204" pitchFamily="49" charset="0"/>
              </a:rPr>
              <a:t>-- Check how many properties staff is now managing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400" dirty="0">
                <a:solidFill>
                  <a:srgbClr val="008000"/>
                </a:solidFill>
                <a:latin typeface="Consolas" panose="020B0609020204030204" pitchFamily="49" charset="0"/>
              </a:rPr>
              <a:t>-- If more than 8, not OK, abort the transaction and raise an error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IF 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(*)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Property p </a:t>
            </a: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prstClr val="black"/>
                </a:solidFill>
                <a:latin typeface="Consolas" panose="020B0609020204030204" pitchFamily="49" charset="0"/>
              </a:rPr>
              <a:t>ManagedBy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00"/>
                </a:solidFill>
                <a:latin typeface="Consolas" panose="020B0609020204030204" pitchFamily="49" charset="0"/>
              </a:rPr>
              <a:t>'S28022'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&gt;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8</a:t>
            </a:r>
          </a:p>
          <a:p>
            <a:pPr marL="594360" lvl="2" indent="0">
              <a:buNone/>
            </a:pP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BEGIN</a:t>
            </a:r>
          </a:p>
          <a:p>
            <a:pPr marL="1051560" lvl="3" indent="0">
              <a:buNone/>
            </a:pPr>
            <a:r>
              <a:rPr lang="en-GB" sz="1400" b="1" dirty="0">
                <a:solidFill>
                  <a:srgbClr val="0000FF"/>
                </a:solidFill>
                <a:latin typeface="Consolas" panose="020B0609020204030204" pitchFamily="49" charset="0"/>
              </a:rPr>
              <a:t>ROLLBACK</a:t>
            </a:r>
            <a:r>
              <a:rPr lang="en-GB" sz="1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b="1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1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prstClr val="black"/>
                </a:solidFill>
                <a:latin typeface="Consolas" panose="020B0609020204030204" pitchFamily="49" charset="0"/>
              </a:rPr>
              <a:t>AddNewProperty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1051560" lvl="3" indent="0">
              <a:buNone/>
            </a:pP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RAISERROR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400" dirty="0">
                <a:solidFill>
                  <a:srgbClr val="FF0000"/>
                </a:solidFill>
                <a:latin typeface="Consolas" panose="020B0609020204030204" pitchFamily="49" charset="0"/>
              </a:rPr>
              <a:t>'Rolling back, staff already doing too much!'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16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1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END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ELSE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400" dirty="0">
                <a:solidFill>
                  <a:srgbClr val="008000"/>
                </a:solidFill>
                <a:latin typeface="Consolas" panose="020B0609020204030204" pitchFamily="49" charset="0"/>
              </a:rPr>
              <a:t>-- Less than 8, OK to commit</a:t>
            </a:r>
          </a:p>
          <a:p>
            <a:pPr marL="594360" lvl="2" indent="0">
              <a:buNone/>
            </a:pPr>
            <a:r>
              <a:rPr lang="en-GB" sz="1400" b="1" dirty="0">
                <a:solidFill>
                  <a:srgbClr val="0000FF"/>
                </a:solidFill>
                <a:latin typeface="Consolas" panose="020B0609020204030204" pitchFamily="49" charset="0"/>
              </a:rPr>
              <a:t>COMMIT</a:t>
            </a:r>
            <a:r>
              <a:rPr lang="en-GB" sz="1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b="1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1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prstClr val="black"/>
                </a:solidFill>
                <a:latin typeface="Consolas" panose="020B0609020204030204" pitchFamily="49" charset="0"/>
              </a:rPr>
              <a:t>AddNewProperty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288874580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Example Test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Try running the transaction</a:t>
            </a:r>
          </a:p>
          <a:p>
            <a:r>
              <a:rPr lang="en-GB" dirty="0"/>
              <a:t>You should get an error message. </a:t>
            </a:r>
          </a:p>
          <a:p>
            <a:pPr lvl="1"/>
            <a:r>
              <a:rPr lang="en-GB" b="1" dirty="0"/>
              <a:t>Note</a:t>
            </a:r>
            <a:r>
              <a:rPr lang="en-GB" dirty="0"/>
              <a:t>, the use of the error message is optional. It is good to add it for clarity.</a:t>
            </a:r>
          </a:p>
          <a:p>
            <a:r>
              <a:rPr lang="en-GB" dirty="0"/>
              <a:t>Try running the following SQL: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'P180104'</a:t>
            </a:r>
          </a:p>
          <a:p>
            <a:r>
              <a:rPr lang="en-GB" dirty="0"/>
              <a:t>Did it find any matching properties?</a:t>
            </a:r>
          </a:p>
          <a:p>
            <a:pPr lvl="1"/>
            <a:r>
              <a:rPr lang="en-GB" dirty="0"/>
              <a:t>It is unlikely that it did because the transaction was rolled back.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819408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6347713" cy="659160"/>
          </a:xfrm>
        </p:spPr>
        <p:txBody>
          <a:bodyPr>
            <a:normAutofit fontScale="90000"/>
          </a:bodyPr>
          <a:lstStyle/>
          <a:p>
            <a:r>
              <a:rPr lang="en-GB" dirty="0"/>
              <a:t>Transaction Example Using Try… Catch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196752"/>
            <a:ext cx="8531352" cy="5040560"/>
          </a:xfrm>
          <a:solidFill>
            <a:schemeClr val="bg1"/>
          </a:solidFill>
        </p:spPr>
        <p:txBody>
          <a:bodyPr>
            <a:noAutofit/>
          </a:bodyPr>
          <a:lstStyle/>
          <a:p>
            <a:pPr marL="0" indent="0">
              <a:spcBef>
                <a:spcPts val="600"/>
              </a:spcBef>
              <a:buNone/>
            </a:pPr>
            <a:r>
              <a:rPr lang="en-GB" sz="1200" dirty="0">
                <a:solidFill>
                  <a:srgbClr val="008000"/>
                </a:solidFill>
                <a:latin typeface="Consolas" panose="020B0609020204030204" pitchFamily="49" charset="0"/>
              </a:rPr>
              <a:t>-- Start a new transaction called </a:t>
            </a:r>
            <a:r>
              <a:rPr lang="en-GB" sz="1200" dirty="0" err="1">
                <a:solidFill>
                  <a:srgbClr val="008000"/>
                </a:solidFill>
                <a:latin typeface="Consolas" panose="020B0609020204030204" pitchFamily="49" charset="0"/>
              </a:rPr>
              <a:t>AddNewProperty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600"/>
              </a:spcBef>
              <a:buNone/>
            </a:pP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BEGIN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prstClr val="black"/>
                </a:solidFill>
                <a:latin typeface="Consolas" panose="020B0609020204030204" pitchFamily="49" charset="0"/>
              </a:rPr>
              <a:t>AddNewProperty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lvl="1" indent="0">
              <a:spcBef>
                <a:spcPts val="600"/>
              </a:spcBef>
              <a:buNone/>
            </a:pP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BEGIN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TRY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008000"/>
                </a:solidFill>
                <a:latin typeface="Consolas" panose="020B0609020204030204" pitchFamily="49" charset="0"/>
              </a:rPr>
              <a:t>-- add try to catch any errors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lvl="2" indent="0">
              <a:spcBef>
                <a:spcPts val="600"/>
              </a:spcBef>
              <a:buNone/>
            </a:pPr>
            <a:r>
              <a:rPr lang="en-GB" sz="1200" dirty="0">
                <a:solidFill>
                  <a:srgbClr val="008000"/>
                </a:solidFill>
                <a:latin typeface="Consolas" panose="020B0609020204030204" pitchFamily="49" charset="0"/>
              </a:rPr>
              <a:t>-- Add new client record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lvl="2" indent="0">
              <a:spcBef>
                <a:spcPts val="600"/>
              </a:spcBef>
              <a:buNone/>
            </a:pP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[Owner]</a:t>
            </a: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200" dirty="0" err="1">
                <a:solidFill>
                  <a:srgbClr val="000000"/>
                </a:solidFill>
                <a:latin typeface="Consolas" panose="020B0609020204030204" pitchFamily="49" charset="0"/>
              </a:rPr>
              <a:t>OwnerID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Consolas" panose="020B0609020204030204" pitchFamily="49" charset="0"/>
              </a:rPr>
              <a:t>FirstName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Surname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Consolas" panose="020B0609020204030204" pitchFamily="49" charset="0"/>
              </a:rPr>
              <a:t>StreetAddress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City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Postcode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Consolas" panose="020B0609020204030204" pitchFamily="49" charset="0"/>
              </a:rPr>
              <a:t>ContactNo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Consolas" panose="020B0609020204030204" pitchFamily="49" charset="0"/>
              </a:rPr>
              <a:t>EmailAddress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Password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VALUES</a:t>
            </a:r>
            <a:endParaRPr lang="en-GB" sz="1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lvl="2" indent="0">
              <a:spcBef>
                <a:spcPts val="600"/>
              </a:spcBef>
              <a:buNone/>
            </a:pP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'CO19053'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'David'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'Wear'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'34 Albert Road'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'SA3 7OR'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'01792555555'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'david@where.com'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'password'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lvl="2" indent="0">
              <a:spcBef>
                <a:spcPts val="600"/>
              </a:spcBef>
              <a:buNone/>
            </a:pPr>
            <a:r>
              <a:rPr lang="en-GB" sz="1200" dirty="0">
                <a:solidFill>
                  <a:srgbClr val="008000"/>
                </a:solidFill>
                <a:latin typeface="Consolas" panose="020B0609020204030204" pitchFamily="49" charset="0"/>
              </a:rPr>
              <a:t>-- Add the new property for new client managed by S29007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lvl="2" indent="0">
              <a:spcBef>
                <a:spcPts val="600"/>
              </a:spcBef>
              <a:buNone/>
            </a:pP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Property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200" dirty="0" err="1">
                <a:solidFill>
                  <a:srgbClr val="000000"/>
                </a:solidFill>
                <a:latin typeface="Consolas" panose="020B0609020204030204" pitchFamily="49" charset="0"/>
              </a:rPr>
              <a:t>PropertyRef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Consolas" panose="020B0609020204030204" pitchFamily="49" charset="0"/>
              </a:rPr>
              <a:t>OwnerID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[Type]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Consolas" panose="020B0609020204030204" pitchFamily="49" charset="0"/>
              </a:rPr>
              <a:t>StreetAddress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City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Postcode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Sleeps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Consolas" panose="020B0609020204030204" pitchFamily="49" charset="0"/>
              </a:rPr>
              <a:t>NoBedrooms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Consolas" panose="020B0609020204030204" pitchFamily="49" charset="0"/>
              </a:rPr>
              <a:t>NoBathrooms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Consolas" panose="020B0609020204030204" pitchFamily="49" charset="0"/>
              </a:rPr>
              <a:t>MinStayNights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Consolas" panose="020B0609020204030204" pitchFamily="49" charset="0"/>
              </a:rPr>
              <a:t>RegisteredBranchNo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Status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Consolas" panose="020B0609020204030204" pitchFamily="49" charset="0"/>
              </a:rPr>
              <a:t>ManagedBy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1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lvl="2" indent="0">
              <a:spcBef>
                <a:spcPts val="600"/>
              </a:spcBef>
              <a:buNone/>
            </a:pP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'P180105'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'CO19053'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'Apartment'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'53 Ashleigh Road'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</a:t>
            </a:r>
            <a:r>
              <a:rPr lang="en-GB" sz="1200" dirty="0" err="1">
                <a:solidFill>
                  <a:srgbClr val="FF0000"/>
                </a:solidFill>
                <a:latin typeface="Consolas" panose="020B0609020204030204" pitchFamily="49" charset="0"/>
              </a:rPr>
              <a:t>Sketty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'SA2 8EE'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6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2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1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2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'B0001'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'Verified'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'S29050'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lvl="2" indent="0">
              <a:spcBef>
                <a:spcPts val="600"/>
              </a:spcBef>
              <a:buNone/>
            </a:pPr>
            <a:r>
              <a:rPr lang="en-GB" sz="1200" dirty="0">
                <a:solidFill>
                  <a:srgbClr val="008000"/>
                </a:solidFill>
                <a:latin typeface="Consolas" panose="020B0609020204030204" pitchFamily="49" charset="0"/>
              </a:rPr>
              <a:t>-- Commit ALL changes, inserts successful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lvl="2" indent="0">
              <a:spcBef>
                <a:spcPts val="600"/>
              </a:spcBef>
              <a:buNone/>
            </a:pP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COMMIT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prstClr val="black"/>
                </a:solidFill>
                <a:latin typeface="Consolas" panose="020B0609020204030204" pitchFamily="49" charset="0"/>
              </a:rPr>
              <a:t>AddNewProperty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lvl="1" indent="0">
              <a:spcBef>
                <a:spcPts val="600"/>
              </a:spcBef>
              <a:buNone/>
            </a:pP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END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TRY</a:t>
            </a:r>
            <a:endParaRPr lang="en-GB" sz="1200" b="1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lvl="1" indent="0">
              <a:spcBef>
                <a:spcPts val="600"/>
              </a:spcBef>
              <a:buNone/>
            </a:pP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BEGIN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CATCH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008000"/>
                </a:solidFill>
                <a:latin typeface="Consolas" panose="020B0609020204030204" pitchFamily="49" charset="0"/>
              </a:rPr>
              <a:t>-- add catch to handle error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lvl="2" indent="0">
              <a:spcBef>
                <a:spcPts val="600"/>
              </a:spcBef>
              <a:buNone/>
            </a:pPr>
            <a:r>
              <a:rPr lang="en-GB" sz="1200" dirty="0">
                <a:solidFill>
                  <a:srgbClr val="008000"/>
                </a:solidFill>
                <a:latin typeface="Consolas" panose="020B0609020204030204" pitchFamily="49" charset="0"/>
              </a:rPr>
              <a:t>-- Rollback ALL inserts, an error has occurred. Staff S28007 does not exist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lvl="2" indent="0">
              <a:spcBef>
                <a:spcPts val="600"/>
              </a:spcBef>
              <a:buNone/>
            </a:pP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ROLLBACK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prstClr val="black"/>
                </a:solidFill>
                <a:latin typeface="Consolas" panose="020B0609020204030204" pitchFamily="49" charset="0"/>
              </a:rPr>
              <a:t>AddNewProperty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lvl="2" indent="0">
              <a:spcBef>
                <a:spcPts val="600"/>
              </a:spcBef>
              <a:buNone/>
            </a:pP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RAISERROR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'Rolling back, an error occurred!'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16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1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lvl="1" indent="0">
              <a:spcBef>
                <a:spcPts val="600"/>
              </a:spcBef>
              <a:buNone/>
            </a:pP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END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CATCH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1200" dirty="0"/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0023338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/>
          </a:bodyPr>
          <a:lstStyle/>
          <a:p>
            <a:r>
              <a:rPr lang="en-GB" dirty="0"/>
              <a:t>The transaction on the previous slide is made up of the following actions:</a:t>
            </a:r>
          </a:p>
          <a:p>
            <a:pPr lvl="1"/>
            <a:r>
              <a:rPr lang="en-GB" dirty="0"/>
              <a:t>Add a new property owner – should be no problem</a:t>
            </a:r>
          </a:p>
          <a:p>
            <a:pPr lvl="1"/>
            <a:r>
              <a:rPr lang="en-GB" dirty="0"/>
              <a:t>Add a new property for the new owner in the last step </a:t>
            </a:r>
            <a:r>
              <a:rPr lang="en-GB" b="1" i="1" dirty="0"/>
              <a:t>managed by S29050</a:t>
            </a:r>
            <a:r>
              <a:rPr lang="en-GB" dirty="0"/>
              <a:t>.</a:t>
            </a:r>
          </a:p>
          <a:p>
            <a:pPr lvl="2"/>
            <a:r>
              <a:rPr lang="en-GB" dirty="0"/>
              <a:t>Oops! Staff member S29050 does not exist.</a:t>
            </a:r>
          </a:p>
          <a:p>
            <a:r>
              <a:rPr lang="en-GB" dirty="0"/>
              <a:t>The 2</a:t>
            </a:r>
            <a:r>
              <a:rPr lang="en-GB" baseline="30000" dirty="0"/>
              <a:t>nd</a:t>
            </a:r>
            <a:r>
              <a:rPr lang="en-GB" dirty="0"/>
              <a:t> SQL statement results in an error and causes the Catch block to execute</a:t>
            </a:r>
          </a:p>
          <a:p>
            <a:pPr lvl="1"/>
            <a:r>
              <a:rPr lang="en-GB" dirty="0"/>
              <a:t>Rollback the transaction.</a:t>
            </a:r>
          </a:p>
          <a:p>
            <a:r>
              <a:rPr lang="en-GB" dirty="0"/>
              <a:t>From the query result window, you can also tell which statement caused the error:</a:t>
            </a:r>
          </a:p>
          <a:p>
            <a:pPr lvl="1"/>
            <a:r>
              <a:rPr lang="en-GB" dirty="0"/>
              <a:t>Statement 1:	1 row(s) affected</a:t>
            </a:r>
          </a:p>
          <a:p>
            <a:pPr lvl="1"/>
            <a:r>
              <a:rPr lang="en-GB" dirty="0"/>
              <a:t>Statement 2:	0 row(s) affected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2000" y="5445224"/>
            <a:ext cx="3472000" cy="1003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6674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Can you think of how you can use a Transaction for a database application that hires out cars online?</a:t>
            </a:r>
          </a:p>
          <a:p>
            <a:r>
              <a:rPr lang="en-GB" dirty="0"/>
              <a:t>For example:</a:t>
            </a:r>
          </a:p>
          <a:p>
            <a:pPr lvl="1"/>
            <a:r>
              <a:rPr lang="en-GB" dirty="0"/>
              <a:t>What series of actions will make up a transaction to complete the hire event?</a:t>
            </a:r>
          </a:p>
          <a:p>
            <a:pPr lvl="1"/>
            <a:r>
              <a:rPr lang="en-GB" dirty="0"/>
              <a:t>Is there any benefit to making this a transaction? If yes, why?</a:t>
            </a:r>
          </a:p>
        </p:txBody>
      </p:sp>
    </p:spTree>
    <p:extLst>
      <p:ext uri="{BB962C8B-B14F-4D97-AF65-F5344CB8AC3E}">
        <p14:creationId xmlns:p14="http://schemas.microsoft.com/office/powerpoint/2010/main" val="223431600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ACID Properties of Transactions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four basic properties that define transactions.</a:t>
            </a:r>
          </a:p>
          <a:p>
            <a:r>
              <a:rPr lang="en-GB" dirty="0"/>
              <a:t>They are popularly referred to as the </a:t>
            </a:r>
            <a:r>
              <a:rPr lang="en-GB" b="1" dirty="0"/>
              <a:t>ACID</a:t>
            </a:r>
            <a:r>
              <a:rPr lang="en-GB" dirty="0"/>
              <a:t> properties:</a:t>
            </a:r>
          </a:p>
          <a:p>
            <a:pPr lvl="1"/>
            <a:r>
              <a:rPr lang="en-GB" b="1" dirty="0"/>
              <a:t>A</a:t>
            </a:r>
            <a:r>
              <a:rPr lang="en-GB" dirty="0"/>
              <a:t>tomicity</a:t>
            </a:r>
          </a:p>
          <a:p>
            <a:pPr lvl="1"/>
            <a:r>
              <a:rPr lang="en-GB" b="1" dirty="0"/>
              <a:t>C</a:t>
            </a:r>
            <a:r>
              <a:rPr lang="en-GB" dirty="0"/>
              <a:t>onsistency</a:t>
            </a:r>
          </a:p>
          <a:p>
            <a:pPr lvl="1"/>
            <a:r>
              <a:rPr lang="en-GB" b="1" dirty="0"/>
              <a:t>I</a:t>
            </a:r>
            <a:r>
              <a:rPr lang="en-GB" dirty="0"/>
              <a:t>solation</a:t>
            </a:r>
          </a:p>
          <a:p>
            <a:pPr lvl="1"/>
            <a:r>
              <a:rPr lang="en-GB" b="1" dirty="0"/>
              <a:t>D</a:t>
            </a:r>
            <a:r>
              <a:rPr lang="en-GB" dirty="0"/>
              <a:t>urability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06628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ACID Properties of Transactions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DBMS Concurrency Control and Recovery systems play a key role in ensuring these properties:</a:t>
            </a:r>
          </a:p>
          <a:p>
            <a:pPr lvl="1"/>
            <a:r>
              <a:rPr lang="en-GB" b="1" dirty="0"/>
              <a:t>Concurrency Control</a:t>
            </a:r>
            <a:r>
              <a:rPr lang="en-GB" dirty="0"/>
              <a:t>: prevents simultaneous databases accesses from </a:t>
            </a:r>
            <a:r>
              <a:rPr lang="en-GB" i="1" dirty="0"/>
              <a:t>interfering</a:t>
            </a:r>
            <a:r>
              <a:rPr lang="en-GB" dirty="0"/>
              <a:t> with one another.</a:t>
            </a:r>
          </a:p>
          <a:p>
            <a:pPr lvl="1"/>
            <a:r>
              <a:rPr lang="en-GB" b="1" dirty="0"/>
              <a:t>Recovery</a:t>
            </a:r>
            <a:r>
              <a:rPr lang="en-GB" dirty="0"/>
              <a:t>: </a:t>
            </a:r>
            <a:r>
              <a:rPr lang="en-GB" i="1" dirty="0"/>
              <a:t>restoring</a:t>
            </a:r>
            <a:r>
              <a:rPr lang="en-GB" dirty="0"/>
              <a:t> the database to a correct state following a failure.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580373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6347713" cy="676221"/>
          </a:xfrm>
        </p:spPr>
        <p:txBody>
          <a:bodyPr>
            <a:normAutofit fontScale="90000"/>
          </a:bodyPr>
          <a:lstStyle/>
          <a:p>
            <a:r>
              <a:rPr lang="en-GB" dirty="0"/>
              <a:t>ACID Properties of Transactions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46377643"/>
              </p:ext>
            </p:extLst>
          </p:nvPr>
        </p:nvGraphicFramePr>
        <p:xfrm>
          <a:off x="536624" y="871537"/>
          <a:ext cx="7062640" cy="59963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56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656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656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6566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72326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L="71197" marR="71197"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L="71197" marR="71197"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L="71197" marR="71197"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L="71197" marR="71197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91108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Atomicity</a:t>
                      </a:r>
                    </a:p>
                    <a:p>
                      <a:pPr algn="ctr"/>
                      <a:endParaRPr lang="en-GB" sz="1200" b="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/>
                        <a:t>All or</a:t>
                      </a:r>
                      <a:r>
                        <a:rPr lang="en-GB" sz="1600" b="1" baseline="0" dirty="0"/>
                        <a:t> nothing</a:t>
                      </a:r>
                      <a:r>
                        <a:rPr lang="en-GB" sz="1600" baseline="0" dirty="0"/>
                        <a:t>!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i="1" baseline="0" dirty="0"/>
                        <a:t>A transaction is not divisible.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i="1" baseline="0" dirty="0"/>
                        <a:t>It is performed in its entirety or not at all</a:t>
                      </a:r>
                      <a:r>
                        <a:rPr lang="en-GB" sz="1600" baseline="0" dirty="0"/>
                        <a:t>.</a:t>
                      </a:r>
                    </a:p>
                  </a:txBody>
                  <a:tcPr marL="71197" marR="7119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Consistency</a:t>
                      </a:r>
                    </a:p>
                    <a:p>
                      <a:endParaRPr lang="en-GB" sz="12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aseline="0" dirty="0"/>
                        <a:t>Each transaction </a:t>
                      </a:r>
                      <a:r>
                        <a:rPr lang="en-GB" sz="1600" i="1" baseline="0" dirty="0"/>
                        <a:t>must </a:t>
                      </a:r>
                      <a:r>
                        <a:rPr lang="en-GB" sz="1600" b="1" i="1" baseline="0" dirty="0"/>
                        <a:t>leave the database in a consistent state</a:t>
                      </a:r>
                      <a:r>
                        <a:rPr lang="en-GB" sz="1600" baseline="0" dirty="0"/>
                        <a:t>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aseline="0" dirty="0"/>
                        <a:t>All rules must be applied and invalid transactions are not saved.</a:t>
                      </a:r>
                    </a:p>
                  </a:txBody>
                  <a:tcPr marL="71197" marR="7119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Isolation</a:t>
                      </a:r>
                    </a:p>
                    <a:p>
                      <a:endParaRPr lang="en-GB" sz="12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i="1" dirty="0"/>
                        <a:t>Partial effects </a:t>
                      </a:r>
                      <a:r>
                        <a:rPr lang="en-GB" sz="1600" i="1" dirty="0"/>
                        <a:t>of incomplete transactions </a:t>
                      </a:r>
                      <a:r>
                        <a:rPr lang="en-GB" sz="1600" b="1" i="1" dirty="0"/>
                        <a:t>should</a:t>
                      </a:r>
                      <a:r>
                        <a:rPr lang="en-GB" sz="1600" i="1" dirty="0"/>
                        <a:t> </a:t>
                      </a:r>
                      <a:r>
                        <a:rPr lang="en-GB" sz="1600" b="1" i="1" dirty="0"/>
                        <a:t>not be visible to other transactions</a:t>
                      </a:r>
                      <a:r>
                        <a:rPr lang="en-GB" sz="1600" i="1" dirty="0"/>
                        <a:t>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kumimoji="0" lang="en-GB" sz="1600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Transactions execute independently.</a:t>
                      </a:r>
                    </a:p>
                  </a:txBody>
                  <a:tcPr marL="71197" marR="7119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Durability</a:t>
                      </a:r>
                    </a:p>
                    <a:p>
                      <a:endParaRPr lang="en-GB" sz="12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i="1" dirty="0"/>
                        <a:t>A</a:t>
                      </a:r>
                      <a:r>
                        <a:rPr lang="en-GB" sz="1600" i="1" baseline="0" dirty="0"/>
                        <a:t> </a:t>
                      </a:r>
                      <a:r>
                        <a:rPr lang="en-GB" sz="1600" b="1" i="1" baseline="0" dirty="0"/>
                        <a:t>c</a:t>
                      </a:r>
                      <a:r>
                        <a:rPr lang="en-GB" sz="1600" b="1" i="1" dirty="0"/>
                        <a:t>ommitted transaction is permanently recorded</a:t>
                      </a:r>
                      <a:r>
                        <a:rPr lang="en-GB" sz="1600" b="1" i="1" baseline="0" dirty="0"/>
                        <a:t> in the database</a:t>
                      </a:r>
                      <a:r>
                        <a:rPr lang="en-GB" sz="1600" b="1" i="1" dirty="0"/>
                        <a:t> </a:t>
                      </a:r>
                      <a:r>
                        <a:rPr lang="en-GB" sz="1600" i="1" dirty="0"/>
                        <a:t>and must not be lost because of a later failure.</a:t>
                      </a:r>
                    </a:p>
                  </a:txBody>
                  <a:tcPr marL="71197" marR="71197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5479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1400" b="0" i="0" u="none" dirty="0"/>
                        <a:t>Responsibility of the </a:t>
                      </a:r>
                      <a:r>
                        <a:rPr lang="en-GB" sz="1400" b="1" i="1" u="none" dirty="0"/>
                        <a:t>Recovery</a:t>
                      </a:r>
                      <a:r>
                        <a:rPr lang="en-GB" sz="1400" dirty="0"/>
                        <a:t> Subsystem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dirty="0"/>
                    </a:p>
                  </a:txBody>
                  <a:tcPr marL="71197" marR="71197"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 b="0" i="0" dirty="0"/>
                        <a:t>DBMS enforces all constraints</a:t>
                      </a:r>
                      <a:r>
                        <a:rPr lang="en-GB" sz="1400" b="0" i="0" baseline="0" dirty="0"/>
                        <a:t> defined to enforce this.</a:t>
                      </a:r>
                      <a:endParaRPr lang="en-GB" sz="1400" b="0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b="0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 b="0" dirty="0"/>
                        <a:t>The </a:t>
                      </a:r>
                      <a:r>
                        <a:rPr lang="en-GB" sz="1400" b="1" i="1" dirty="0"/>
                        <a:t>Developers</a:t>
                      </a:r>
                      <a:r>
                        <a:rPr lang="en-GB" sz="1400" dirty="0"/>
                        <a:t>  also have</a:t>
                      </a:r>
                      <a:r>
                        <a:rPr lang="en-GB" sz="1400" baseline="0" dirty="0"/>
                        <a:t> a role to play to </a:t>
                      </a:r>
                      <a:r>
                        <a:rPr lang="en-GB" sz="1400" dirty="0"/>
                        <a:t>ensure consistency.</a:t>
                      </a:r>
                    </a:p>
                  </a:txBody>
                  <a:tcPr marL="71197" marR="71197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1400" b="0" i="0" u="none" dirty="0"/>
                        <a:t>Responsibility</a:t>
                      </a:r>
                      <a:r>
                        <a:rPr lang="en-GB" sz="1400" i="0" dirty="0"/>
                        <a:t> of the </a:t>
                      </a:r>
                      <a:r>
                        <a:rPr lang="en-GB" sz="1400" b="1" i="1" dirty="0"/>
                        <a:t>Concurrency</a:t>
                      </a:r>
                      <a:r>
                        <a:rPr lang="en-GB" sz="1400" b="1" i="1" baseline="0" dirty="0"/>
                        <a:t> control</a:t>
                      </a:r>
                      <a:r>
                        <a:rPr lang="en-GB" sz="1400" b="0" i="0" baseline="0" dirty="0"/>
                        <a:t> subsystem.</a:t>
                      </a:r>
                      <a:endParaRPr lang="en-GB" sz="1400" b="1" i="1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b="1" i="1" dirty="0"/>
                    </a:p>
                  </a:txBody>
                  <a:tcPr marL="71197" marR="71197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1400" b="0" i="0" u="none" dirty="0"/>
                        <a:t>Responsibility</a:t>
                      </a:r>
                      <a:r>
                        <a:rPr lang="en-GB" sz="1400" i="0" dirty="0"/>
                        <a:t> of the</a:t>
                      </a:r>
                      <a:r>
                        <a:rPr lang="en-GB" sz="1400" i="0" baseline="0" dirty="0"/>
                        <a:t> </a:t>
                      </a:r>
                      <a:r>
                        <a:rPr lang="en-GB" sz="1400" b="1" i="0" baseline="0" dirty="0"/>
                        <a:t>Recovery</a:t>
                      </a:r>
                      <a:r>
                        <a:rPr lang="en-GB" sz="1400" i="0" baseline="0" dirty="0"/>
                        <a:t> Subsystem.</a:t>
                      </a:r>
                      <a:endParaRPr lang="en-GB" sz="1400" i="0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i="0" dirty="0"/>
                    </a:p>
                  </a:txBody>
                  <a:tcPr marL="71197" marR="71197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5" name="Oval 4"/>
          <p:cNvSpPr/>
          <p:nvPr/>
        </p:nvSpPr>
        <p:spPr>
          <a:xfrm>
            <a:off x="1043608" y="871537"/>
            <a:ext cx="792088" cy="676221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</a:t>
            </a:r>
          </a:p>
        </p:txBody>
      </p:sp>
      <p:sp>
        <p:nvSpPr>
          <p:cNvPr id="6" name="Oval 5"/>
          <p:cNvSpPr/>
          <p:nvPr/>
        </p:nvSpPr>
        <p:spPr>
          <a:xfrm>
            <a:off x="2843808" y="893353"/>
            <a:ext cx="792088" cy="676221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</a:t>
            </a:r>
          </a:p>
        </p:txBody>
      </p:sp>
      <p:sp>
        <p:nvSpPr>
          <p:cNvPr id="7" name="Oval 6"/>
          <p:cNvSpPr/>
          <p:nvPr/>
        </p:nvSpPr>
        <p:spPr>
          <a:xfrm>
            <a:off x="4572000" y="871536"/>
            <a:ext cx="792088" cy="676221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</a:p>
        </p:txBody>
      </p:sp>
      <p:sp>
        <p:nvSpPr>
          <p:cNvPr id="8" name="Oval 7"/>
          <p:cNvSpPr/>
          <p:nvPr/>
        </p:nvSpPr>
        <p:spPr>
          <a:xfrm>
            <a:off x="6300192" y="885872"/>
            <a:ext cx="792088" cy="676221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</a:t>
            </a:r>
          </a:p>
        </p:txBody>
      </p:sp>
      <p:cxnSp>
        <p:nvCxnSpPr>
          <p:cNvPr id="9" name="Straight Arrow Connector 8"/>
          <p:cNvCxnSpPr>
            <a:cxnSpLocks/>
          </p:cNvCxnSpPr>
          <p:nvPr/>
        </p:nvCxnSpPr>
        <p:spPr>
          <a:xfrm>
            <a:off x="755576" y="5085184"/>
            <a:ext cx="6696744" cy="0"/>
          </a:xfrm>
          <a:prstGeom prst="straightConnector1">
            <a:avLst/>
          </a:prstGeom>
          <a:ln w="5715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681420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ACID Properties of Transactions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u="sng" dirty="0"/>
              <a:t>A</a:t>
            </a:r>
            <a:r>
              <a:rPr lang="en-GB" b="1" dirty="0"/>
              <a:t>tomicity</a:t>
            </a:r>
            <a:r>
              <a:rPr lang="en-GB" dirty="0"/>
              <a:t>: The “all or nothing property”</a:t>
            </a:r>
          </a:p>
          <a:p>
            <a:pPr lvl="1"/>
            <a:r>
              <a:rPr lang="en-GB" dirty="0"/>
              <a:t>A transaction is an </a:t>
            </a:r>
            <a:r>
              <a:rPr lang="en-GB" i="1" dirty="0"/>
              <a:t>indivisible unit, either </a:t>
            </a:r>
            <a:r>
              <a:rPr lang="en-GB" b="1" i="1" dirty="0"/>
              <a:t>performed in its entirety or not at all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It is the responsibility of the DBMS </a:t>
            </a:r>
            <a:r>
              <a:rPr lang="en-GB" b="1" i="1" dirty="0"/>
              <a:t>recovery subsystem </a:t>
            </a:r>
            <a:r>
              <a:rPr lang="en-GB" dirty="0"/>
              <a:t>to ensure atomicity.</a:t>
            </a:r>
          </a:p>
          <a:p>
            <a:r>
              <a:rPr lang="en-GB" b="1" u="sng" dirty="0"/>
              <a:t>C</a:t>
            </a:r>
            <a:r>
              <a:rPr lang="en-GB" b="1" dirty="0"/>
              <a:t>onsistency</a:t>
            </a:r>
            <a:r>
              <a:rPr lang="en-GB" dirty="0"/>
              <a:t>: </a:t>
            </a:r>
          </a:p>
          <a:p>
            <a:pPr lvl="1"/>
            <a:r>
              <a:rPr lang="en-GB" dirty="0"/>
              <a:t>A transaction must </a:t>
            </a:r>
            <a:r>
              <a:rPr lang="en-GB" b="1" i="1" dirty="0"/>
              <a:t>transform the database from one consistent state to another consistent state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It is the responsibility of both the </a:t>
            </a:r>
            <a:r>
              <a:rPr lang="en-GB" b="1" i="1" dirty="0"/>
              <a:t>DBMS and the database application developers</a:t>
            </a:r>
            <a:r>
              <a:rPr lang="en-GB" dirty="0"/>
              <a:t> to ensure consistency.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8547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ACID Properties of Transactions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u="sng" dirty="0"/>
              <a:t>I</a:t>
            </a:r>
            <a:r>
              <a:rPr lang="en-GB" b="1" dirty="0"/>
              <a:t>solation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Transactions complete independently of each other.</a:t>
            </a:r>
          </a:p>
          <a:p>
            <a:pPr lvl="1"/>
            <a:r>
              <a:rPr lang="en-GB" dirty="0"/>
              <a:t>The </a:t>
            </a:r>
            <a:r>
              <a:rPr lang="en-GB" b="1" i="1" dirty="0"/>
              <a:t>partial effects of incomplete transactions should not be visible to other transactions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It is the responsibility of the </a:t>
            </a:r>
            <a:r>
              <a:rPr lang="en-GB" b="1" i="1" dirty="0"/>
              <a:t>concurrency control</a:t>
            </a:r>
            <a:r>
              <a:rPr lang="en-GB" dirty="0"/>
              <a:t> </a:t>
            </a:r>
            <a:r>
              <a:rPr lang="en-GB" b="1" i="1" dirty="0"/>
              <a:t>subsystem</a:t>
            </a:r>
            <a:r>
              <a:rPr lang="en-GB" dirty="0"/>
              <a:t> to ensure isolation.</a:t>
            </a:r>
          </a:p>
          <a:p>
            <a:r>
              <a:rPr lang="en-GB" b="1" u="sng" dirty="0"/>
              <a:t>D</a:t>
            </a:r>
            <a:r>
              <a:rPr lang="en-GB" b="1" dirty="0"/>
              <a:t>urability</a:t>
            </a:r>
            <a:r>
              <a:rPr lang="en-GB" dirty="0"/>
              <a:t>: </a:t>
            </a:r>
          </a:p>
          <a:p>
            <a:pPr lvl="1"/>
            <a:r>
              <a:rPr lang="en-GB" b="1" i="1" dirty="0"/>
              <a:t>Effects of a committed transaction are permanent and must not be lost because of a later failure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Once committed, the effects must be recorded in the database.</a:t>
            </a:r>
          </a:p>
          <a:p>
            <a:pPr lvl="1"/>
            <a:r>
              <a:rPr lang="en-GB" dirty="0"/>
              <a:t>The </a:t>
            </a:r>
            <a:r>
              <a:rPr lang="en-GB" b="1" i="1" dirty="0"/>
              <a:t>recovery subsystem </a:t>
            </a:r>
            <a:r>
              <a:rPr lang="en-GB" dirty="0"/>
              <a:t>of the DBMS ensures durability.</a:t>
            </a:r>
          </a:p>
        </p:txBody>
      </p:sp>
    </p:spTree>
    <p:extLst>
      <p:ext uri="{BB962C8B-B14F-4D97-AF65-F5344CB8AC3E}">
        <p14:creationId xmlns:p14="http://schemas.microsoft.com/office/powerpoint/2010/main" val="3691135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362170682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24232</TotalTime>
  <Words>2893</Words>
  <Application>Microsoft Office PowerPoint</Application>
  <PresentationFormat>On-screen Show (4:3)</PresentationFormat>
  <Paragraphs>310</Paragraphs>
  <Slides>38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4" baseType="lpstr">
      <vt:lpstr>Arial</vt:lpstr>
      <vt:lpstr>Calibri</vt:lpstr>
      <vt:lpstr>Consolas</vt:lpstr>
      <vt:lpstr>Trebuchet MS</vt:lpstr>
      <vt:lpstr>Wingdings 3</vt:lpstr>
      <vt:lpstr>Facet</vt:lpstr>
      <vt:lpstr>Transaction Management I</vt:lpstr>
      <vt:lpstr>Today’s Lecture</vt:lpstr>
      <vt:lpstr>Database Reliability and Consistency</vt:lpstr>
      <vt:lpstr>Database Reliability and Consistency</vt:lpstr>
      <vt:lpstr>What is a Transaction?</vt:lpstr>
      <vt:lpstr>What is a Transaction?</vt:lpstr>
      <vt:lpstr>Transaction Examples</vt:lpstr>
      <vt:lpstr>A Simple Transaction Example</vt:lpstr>
      <vt:lpstr>A Simple Transaction Example</vt:lpstr>
      <vt:lpstr>A More Complex Transaction Example</vt:lpstr>
      <vt:lpstr>A More Complex Transaction</vt:lpstr>
      <vt:lpstr>A More Complex Transaction</vt:lpstr>
      <vt:lpstr>A More Complex Transaction</vt:lpstr>
      <vt:lpstr>Transactions</vt:lpstr>
      <vt:lpstr>Transaction Outcomes</vt:lpstr>
      <vt:lpstr>Transaction Outcomes</vt:lpstr>
      <vt:lpstr>Transaction States</vt:lpstr>
      <vt:lpstr>Transaction States and SQL</vt:lpstr>
      <vt:lpstr>Transactions and SQL</vt:lpstr>
      <vt:lpstr>Transactions and SQL</vt:lpstr>
      <vt:lpstr>Transaction State Diagram</vt:lpstr>
      <vt:lpstr>Transactions in MS SQL Server</vt:lpstr>
      <vt:lpstr>Transaction Example</vt:lpstr>
      <vt:lpstr>Transactions Using Try … Catch Block</vt:lpstr>
      <vt:lpstr>Transactions Using Try … Catch Block</vt:lpstr>
      <vt:lpstr>Transaction Example</vt:lpstr>
      <vt:lpstr>Transaction Example</vt:lpstr>
      <vt:lpstr>Transaction Example Solution</vt:lpstr>
      <vt:lpstr>Transaction Example Test</vt:lpstr>
      <vt:lpstr>Transaction Example Using Try… Catch</vt:lpstr>
      <vt:lpstr>Transaction Example</vt:lpstr>
      <vt:lpstr>Question</vt:lpstr>
      <vt:lpstr>ACID Properties of Transactions</vt:lpstr>
      <vt:lpstr>ACID Properties of Transactions</vt:lpstr>
      <vt:lpstr>ACID Properties of Transactions</vt:lpstr>
      <vt:lpstr>ACID Properties of Transactions</vt:lpstr>
      <vt:lpstr>ACID Properties of Transactions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Bev Falvey</dc:creator>
  <cp:lastModifiedBy>Beverley Holland</cp:lastModifiedBy>
  <cp:revision>1765</cp:revision>
  <cp:lastPrinted>2014-09-29T16:21:25Z</cp:lastPrinted>
  <dcterms:created xsi:type="dcterms:W3CDTF">2013-09-18T07:00:31Z</dcterms:created>
  <dcterms:modified xsi:type="dcterms:W3CDTF">2021-11-19T09:47:34Z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