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3" r:id="rId1"/>
  </p:sldMasterIdLst>
  <p:notesMasterIdLst>
    <p:notesMasterId r:id="rId20"/>
  </p:notesMasterIdLst>
  <p:sldIdLst>
    <p:sldId id="256" r:id="rId2"/>
    <p:sldId id="261" r:id="rId3"/>
    <p:sldId id="306" r:id="rId4"/>
    <p:sldId id="297" r:id="rId5"/>
    <p:sldId id="320" r:id="rId6"/>
    <p:sldId id="310" r:id="rId7"/>
    <p:sldId id="311" r:id="rId8"/>
    <p:sldId id="323" r:id="rId9"/>
    <p:sldId id="312" r:id="rId10"/>
    <p:sldId id="314" r:id="rId11"/>
    <p:sldId id="315" r:id="rId12"/>
    <p:sldId id="321" r:id="rId13"/>
    <p:sldId id="322" r:id="rId14"/>
    <p:sldId id="316" r:id="rId15"/>
    <p:sldId id="317" r:id="rId16"/>
    <p:sldId id="318" r:id="rId17"/>
    <p:sldId id="303" r:id="rId18"/>
    <p:sldId id="324" r:id="rId19"/>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20" d="100"/>
          <a:sy n="120" d="100"/>
        </p:scale>
        <p:origin x="37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RU ALEXANDRU STANESCU" userId="2f87e7fcdf85ae98" providerId="LiveId" clId="{CFB5F934-2F94-4253-8899-C237AD6632E6}"/>
    <pc:docChg chg="custSel modSld">
      <pc:chgData name="PETRU ALEXANDRU STANESCU" userId="2f87e7fcdf85ae98" providerId="LiveId" clId="{CFB5F934-2F94-4253-8899-C237AD6632E6}" dt="2024-03-11T15:49:16.536" v="130" actId="20577"/>
      <pc:docMkLst>
        <pc:docMk/>
      </pc:docMkLst>
      <pc:sldChg chg="modSp mod">
        <pc:chgData name="PETRU ALEXANDRU STANESCU" userId="2f87e7fcdf85ae98" providerId="LiveId" clId="{CFB5F934-2F94-4253-8899-C237AD6632E6}" dt="2024-03-11T15:49:16.536" v="130" actId="20577"/>
        <pc:sldMkLst>
          <pc:docMk/>
          <pc:sldMk cId="0" sldId="256"/>
        </pc:sldMkLst>
        <pc:spChg chg="mod">
          <ac:chgData name="PETRU ALEXANDRU STANESCU" userId="2f87e7fcdf85ae98" providerId="LiveId" clId="{CFB5F934-2F94-4253-8899-C237AD6632E6}" dt="2024-03-11T15:49:16.536" v="130" actId="20577"/>
          <ac:spMkLst>
            <pc:docMk/>
            <pc:sldMk cId="0" sldId="256"/>
            <ac:spMk id="5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g114319bb12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g114319bb12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g7840acf42f_0_3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7840acf42f_0_3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Introduction </a:t>
            </a:r>
          </a:p>
          <a:p>
            <a:r>
              <a:rPr lang="en-US" sz="1800" dirty="0">
                <a:effectLst/>
                <a:latin typeface="Arial" panose="020B0604020202020204" pitchFamily="34" charset="0"/>
                <a:ea typeface="Calibri" panose="020F0502020204030204" pitchFamily="34" charset="0"/>
                <a:cs typeface="Times New Roman" panose="02020603050405020304" pitchFamily="18" charset="0"/>
              </a:rPr>
              <a:t>The hybrid work environment is one example of how the modern of workplace has changed. this concept captures the evolving nature of contemporary workplaces by seamlessly fusing remote and in-office work. In this Framework strong leadership and cohesion have become critical components of thriving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organisations</a:t>
            </a:r>
            <a:r>
              <a:rPr lang="en-US" sz="1800" dirty="0">
                <a:effectLst/>
                <a:latin typeface="Arial" panose="020B0604020202020204" pitchFamily="34" charset="0"/>
                <a:ea typeface="Calibri" panose="020F0502020204030204" pitchFamily="34" charset="0"/>
                <a:cs typeface="Times New Roman" panose="02020603050405020304" pitchFamily="18" charset="0"/>
              </a:rPr>
              <a:t>. One cannot exaggerate the significance of strong leadership teams</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a:extLst>
            <a:ext uri="{FF2B5EF4-FFF2-40B4-BE49-F238E27FC236}">
              <a16:creationId xmlns:a16="http://schemas.microsoft.com/office/drawing/2014/main" id="{651258F0-DA96-E689-C423-CD41EF44BB8C}"/>
            </a:ext>
          </a:extLst>
        </p:cNvPr>
        <p:cNvGrpSpPr/>
        <p:nvPr/>
      </p:nvGrpSpPr>
      <p:grpSpPr>
        <a:xfrm>
          <a:off x="0" y="0"/>
          <a:ext cx="0" cy="0"/>
          <a:chOff x="0" y="0"/>
          <a:chExt cx="0" cy="0"/>
        </a:xfrm>
      </p:grpSpPr>
      <p:sp>
        <p:nvSpPr>
          <p:cNvPr id="247" name="Google Shape;247;g7840acf42f_0_375:notes">
            <a:extLst>
              <a:ext uri="{FF2B5EF4-FFF2-40B4-BE49-F238E27FC236}">
                <a16:creationId xmlns:a16="http://schemas.microsoft.com/office/drawing/2014/main" id="{C521E8A2-7F27-8641-B462-AE9D9FB9263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7840acf42f_0_375:notes">
            <a:extLst>
              <a:ext uri="{FF2B5EF4-FFF2-40B4-BE49-F238E27FC236}">
                <a16:creationId xmlns:a16="http://schemas.microsoft.com/office/drawing/2014/main" id="{F5C36D3D-9875-5E0A-CFC5-8945494752C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Understanding Teamwork Theories and Models </a:t>
            </a:r>
          </a:p>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Differentiating between groups of individuals is critical in the business world. Teams are defined by their Independence shared objectives and mutual Responsibility in contrast to groups that may consist of people with a common goal. Teamwork along with energy are usually more pronounced in teams than in groups.</a:t>
            </a:r>
          </a:p>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An excellent Framework for comprehending team dynamics in Tuckman's phrase of group development. Performing standardization storming and shaping are the four phases that this paradigm describes. The typical progression for a team is as follows formation storming norming and performance with the last stage being peak production after a period of Prejudgment and conflict.</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4518830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a:extLst>
            <a:ext uri="{FF2B5EF4-FFF2-40B4-BE49-F238E27FC236}">
              <a16:creationId xmlns:a16="http://schemas.microsoft.com/office/drawing/2014/main" id="{EF162E96-7EA1-2358-3D56-C10E56D135E0}"/>
            </a:ext>
          </a:extLst>
        </p:cNvPr>
        <p:cNvGrpSpPr/>
        <p:nvPr/>
      </p:nvGrpSpPr>
      <p:grpSpPr>
        <a:xfrm>
          <a:off x="0" y="0"/>
          <a:ext cx="0" cy="0"/>
          <a:chOff x="0" y="0"/>
          <a:chExt cx="0" cy="0"/>
        </a:xfrm>
      </p:grpSpPr>
      <p:sp>
        <p:nvSpPr>
          <p:cNvPr id="247" name="Google Shape;247;g7840acf42f_0_375:notes">
            <a:extLst>
              <a:ext uri="{FF2B5EF4-FFF2-40B4-BE49-F238E27FC236}">
                <a16:creationId xmlns:a16="http://schemas.microsoft.com/office/drawing/2014/main" id="{DBED5BEF-801E-3218-149B-3387844E5D3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7840acf42f_0_375:notes">
            <a:extLst>
              <a:ext uri="{FF2B5EF4-FFF2-40B4-BE49-F238E27FC236}">
                <a16:creationId xmlns:a16="http://schemas.microsoft.com/office/drawing/2014/main" id="{CFED8920-FA9F-096C-03D6-8D1F4F6206C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Understanding Teamwork Theories and Models </a:t>
            </a:r>
          </a:p>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Differentiating between groups of individuals is critical in the business world. Teams are defined by their Independence shared objectives and mutual Responsibility in contrast to groups that may consist of people with a common goal. Teamwork along with energy are usually more pronounced in teams than in groups.</a:t>
            </a:r>
          </a:p>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An excellent Framework for comprehending team dynamics in Tuckman's phrase of group development. Performing standardization storming and shaping are the four phases that this paradigm describes. The typical progression for a team is as follows formation storming norming and performance with the last stage being peak production after a period of Prejudgment and conflict.</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2750755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a:extLst>
            <a:ext uri="{FF2B5EF4-FFF2-40B4-BE49-F238E27FC236}">
              <a16:creationId xmlns:a16="http://schemas.microsoft.com/office/drawing/2014/main" id="{EF162E96-7EA1-2358-3D56-C10E56D135E0}"/>
            </a:ext>
          </a:extLst>
        </p:cNvPr>
        <p:cNvGrpSpPr/>
        <p:nvPr/>
      </p:nvGrpSpPr>
      <p:grpSpPr>
        <a:xfrm>
          <a:off x="0" y="0"/>
          <a:ext cx="0" cy="0"/>
          <a:chOff x="0" y="0"/>
          <a:chExt cx="0" cy="0"/>
        </a:xfrm>
      </p:grpSpPr>
      <p:sp>
        <p:nvSpPr>
          <p:cNvPr id="247" name="Google Shape;247;g7840acf42f_0_375:notes">
            <a:extLst>
              <a:ext uri="{FF2B5EF4-FFF2-40B4-BE49-F238E27FC236}">
                <a16:creationId xmlns:a16="http://schemas.microsoft.com/office/drawing/2014/main" id="{DBED5BEF-801E-3218-149B-3387844E5D3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7840acf42f_0_375:notes">
            <a:extLst>
              <a:ext uri="{FF2B5EF4-FFF2-40B4-BE49-F238E27FC236}">
                <a16:creationId xmlns:a16="http://schemas.microsoft.com/office/drawing/2014/main" id="{CFED8920-FA9F-096C-03D6-8D1F4F6206C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0"/>
              </a:spcAft>
            </a:pPr>
            <a:r>
              <a:rPr lang="en-US" sz="1800" dirty="0">
                <a:effectLst/>
                <a:latin typeface="Times New Roman" panose="02020603050405020304" pitchFamily="18" charset="0"/>
                <a:ea typeface="DejaVu Sans"/>
                <a:cs typeface="DejaVu Sans"/>
              </a:rPr>
              <a:t>Every member of the team plays an important part and adds something special to group performance. It is the manager's responsibility to know how they are teams are structured and to help the member's skills set work together to achieve their goals. team performance and corporatization may be improved Managers create an inclusive work atmosphere that respects diversity and places everyone's talent. Team responsibility theory stresses the need to accept variety and play to each team member's ability for the benefit of the whole.</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860082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a:extLst>
            <a:ext uri="{FF2B5EF4-FFF2-40B4-BE49-F238E27FC236}">
              <a16:creationId xmlns:a16="http://schemas.microsoft.com/office/drawing/2014/main" id="{4E8DDFF0-9B91-FBA8-7413-36D19F60DE52}"/>
            </a:ext>
          </a:extLst>
        </p:cNvPr>
        <p:cNvGrpSpPr/>
        <p:nvPr/>
      </p:nvGrpSpPr>
      <p:grpSpPr>
        <a:xfrm>
          <a:off x="0" y="0"/>
          <a:ext cx="0" cy="0"/>
          <a:chOff x="0" y="0"/>
          <a:chExt cx="0" cy="0"/>
        </a:xfrm>
      </p:grpSpPr>
      <p:sp>
        <p:nvSpPr>
          <p:cNvPr id="247" name="Google Shape;247;g7840acf42f_0_375:notes">
            <a:extLst>
              <a:ext uri="{FF2B5EF4-FFF2-40B4-BE49-F238E27FC236}">
                <a16:creationId xmlns:a16="http://schemas.microsoft.com/office/drawing/2014/main" id="{4F322AD2-AA23-1AA8-CA61-ECC2D7755DF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7840acf42f_0_375:notes">
            <a:extLst>
              <a:ext uri="{FF2B5EF4-FFF2-40B4-BE49-F238E27FC236}">
                <a16:creationId xmlns:a16="http://schemas.microsoft.com/office/drawing/2014/main" id="{C0CA25DD-2144-458A-5F83-F4AF3A7CDCF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Understanding Teamwork Theories and Models </a:t>
            </a:r>
          </a:p>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Differentiating between groups of individuals is critical in the business world. Teams are defined by their Independence shared objectives and mutual Responsibility in contrast to groups that may consist of people with a common goal. Teamwork along with energy are usually more pronounced in teams than in groups.</a:t>
            </a:r>
          </a:p>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An excellent Framework for comprehending team dynamics in Tuckman's phrase of group development. Performing standardization storming and shaping are the four phases that this paradigm describes. The typical progression for a team is as follows formation storming norming and performance with the last stage being peak production after a period of Prejudgment and conflict.</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840595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a:extLst>
            <a:ext uri="{FF2B5EF4-FFF2-40B4-BE49-F238E27FC236}">
              <a16:creationId xmlns:a16="http://schemas.microsoft.com/office/drawing/2014/main" id="{BD9157D1-8254-A3D8-A7E4-B75433923B75}"/>
            </a:ext>
          </a:extLst>
        </p:cNvPr>
        <p:cNvGrpSpPr/>
        <p:nvPr/>
      </p:nvGrpSpPr>
      <p:grpSpPr>
        <a:xfrm>
          <a:off x="0" y="0"/>
          <a:ext cx="0" cy="0"/>
          <a:chOff x="0" y="0"/>
          <a:chExt cx="0" cy="0"/>
        </a:xfrm>
      </p:grpSpPr>
      <p:sp>
        <p:nvSpPr>
          <p:cNvPr id="247" name="Google Shape;247;g7840acf42f_0_375:notes">
            <a:extLst>
              <a:ext uri="{FF2B5EF4-FFF2-40B4-BE49-F238E27FC236}">
                <a16:creationId xmlns:a16="http://schemas.microsoft.com/office/drawing/2014/main" id="{2AE27B80-6D33-2540-A3CA-601335E62F0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7840acf42f_0_375:notes">
            <a:extLst>
              <a:ext uri="{FF2B5EF4-FFF2-40B4-BE49-F238E27FC236}">
                <a16:creationId xmlns:a16="http://schemas.microsoft.com/office/drawing/2014/main" id="{58D939E4-736A-FD68-D5E3-A095543A625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US" sz="18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Reward and Recognition in Team Performance</a:t>
            </a:r>
          </a:p>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When it comes to inspiring team members and Improving performance as a whole effective incentive and recognition systems are accrual.</a:t>
            </a:r>
          </a:p>
          <a:p>
            <a:pPr marL="0" marR="0" algn="just">
              <a:lnSpc>
                <a:spcPct val="150000"/>
              </a:lnSpc>
              <a:spcBef>
                <a:spcPts val="0"/>
              </a:spcBef>
              <a:spcAft>
                <a:spcPts val="800"/>
              </a:spcAft>
            </a:pPr>
            <a:r>
              <a:rPr lang="en-US" sz="1800" b="1" kern="100" dirty="0">
                <a:effectLst/>
                <a:latin typeface="Arial" panose="020B0604020202020204" pitchFamily="34" charset="0"/>
                <a:ea typeface="Calibri" panose="020F0502020204030204" pitchFamily="34" charset="0"/>
                <a:cs typeface="Times New Roman" panose="02020603050405020304" pitchFamily="18" charset="0"/>
              </a:rPr>
              <a:t>Recognition and incentive:</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Rivers and phrases show appreciation for teen members' efforts and success which encourages more of the same. Organizations show their gratitude and encourage a successful Culture by acknowledging the achievements of both individuals and teams.</a:t>
            </a:r>
          </a:p>
          <a:p>
            <a:pPr marL="0" marR="0" algn="just">
              <a:lnSpc>
                <a:spcPct val="150000"/>
              </a:lnSpc>
              <a:spcBef>
                <a:spcPts val="0"/>
              </a:spcBef>
              <a:spcAft>
                <a:spcPts val="800"/>
              </a:spcAft>
            </a:pP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Customising</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accomplishments with rewards colon because various successes call for different kinds of phrases it's crucial to modify incentives based on what the recipient has accomplished. Some examples of such rewards include financial incentives more responsibility or chances to advance in One career. By making them unique to each receiver incentives are more likely to have an effect.</a:t>
            </a:r>
          </a:p>
          <a:p>
            <a:pPr marL="0" marR="0" algn="just">
              <a:lnSpc>
                <a:spcPct val="150000"/>
              </a:lnSpc>
              <a:spcBef>
                <a:spcPts val="0"/>
              </a:spcBef>
              <a:spcAft>
                <a:spcPts val="800"/>
              </a:spcAft>
            </a:pPr>
            <a:r>
              <a:rPr lang="en-US" sz="1800" b="1" kern="100" dirty="0">
                <a:effectLst/>
                <a:latin typeface="Arial" panose="020B0604020202020204" pitchFamily="34" charset="0"/>
                <a:ea typeface="Calibri" panose="020F0502020204030204" pitchFamily="34" charset="0"/>
                <a:cs typeface="Times New Roman" panose="02020603050405020304" pitchFamily="18" charset="0"/>
              </a:rPr>
              <a:t>Building and appreciation culture:</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the best way to Foster a culture of gratitude is to publicly recognize and reward team members whenever they go above and beyond. method such as public appreciation team celebrations and frequent feedback might have accomplished this. enhancing staff morale encouraging good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behaviours</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and cultivating a feeling of belonging and allegiance are all outcomes of an appreciation culture.</a:t>
            </a:r>
          </a:p>
          <a:p>
            <a:r>
              <a:rPr lang="en-US" sz="1800" dirty="0">
                <a:effectLst/>
                <a:latin typeface="Arial" panose="020B0604020202020204" pitchFamily="34" charset="0"/>
                <a:ea typeface="Calibri" panose="020F0502020204030204" pitchFamily="34" charset="0"/>
                <a:cs typeface="Times New Roman" panose="02020603050405020304" pitchFamily="18" charset="0"/>
              </a:rPr>
              <a:t>Achieving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a:t>
            </a:r>
            <a:r>
              <a:rPr lang="en-US" sz="1800" dirty="0">
                <a:effectLst/>
                <a:latin typeface="Arial" panose="020B0604020202020204" pitchFamily="34" charset="0"/>
                <a:ea typeface="Calibri" panose="020F0502020204030204" pitchFamily="34" charset="0"/>
                <a:cs typeface="Times New Roman" panose="02020603050405020304" pitchFamily="18" charset="0"/>
              </a:rPr>
              <a:t> objectives and inspiring team members to reach their full potential may be accomplished by the use of effective incentive and acknowledgement programs</a:t>
            </a:r>
            <a:endParaRPr dirty="0"/>
          </a:p>
        </p:txBody>
      </p:sp>
    </p:spTree>
    <p:extLst>
      <p:ext uri="{BB962C8B-B14F-4D97-AF65-F5344CB8AC3E}">
        <p14:creationId xmlns:p14="http://schemas.microsoft.com/office/powerpoint/2010/main" val="37567511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a:extLst>
            <a:ext uri="{FF2B5EF4-FFF2-40B4-BE49-F238E27FC236}">
              <a16:creationId xmlns:a16="http://schemas.microsoft.com/office/drawing/2014/main" id="{BD9157D1-8254-A3D8-A7E4-B75433923B75}"/>
            </a:ext>
          </a:extLst>
        </p:cNvPr>
        <p:cNvGrpSpPr/>
        <p:nvPr/>
      </p:nvGrpSpPr>
      <p:grpSpPr>
        <a:xfrm>
          <a:off x="0" y="0"/>
          <a:ext cx="0" cy="0"/>
          <a:chOff x="0" y="0"/>
          <a:chExt cx="0" cy="0"/>
        </a:xfrm>
      </p:grpSpPr>
      <p:sp>
        <p:nvSpPr>
          <p:cNvPr id="247" name="Google Shape;247;g7840acf42f_0_375:notes">
            <a:extLst>
              <a:ext uri="{FF2B5EF4-FFF2-40B4-BE49-F238E27FC236}">
                <a16:creationId xmlns:a16="http://schemas.microsoft.com/office/drawing/2014/main" id="{2AE27B80-6D33-2540-A3CA-601335E62F0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7840acf42f_0_375:notes">
            <a:extLst>
              <a:ext uri="{FF2B5EF4-FFF2-40B4-BE49-F238E27FC236}">
                <a16:creationId xmlns:a16="http://schemas.microsoft.com/office/drawing/2014/main" id="{58D939E4-736A-FD68-D5E3-A095543A625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0"/>
              </a:spcAft>
            </a:pPr>
            <a:r>
              <a:rPr lang="en-US" sz="1800" b="1" dirty="0">
                <a:effectLst/>
                <a:latin typeface="Times New Roman" panose="02020603050405020304" pitchFamily="18" charset="0"/>
                <a:ea typeface="DejaVu Sans"/>
                <a:cs typeface="DejaVu Sans"/>
              </a:rPr>
              <a:t>Boost for motivation:</a:t>
            </a:r>
            <a:r>
              <a:rPr lang="en-US" sz="1800" dirty="0">
                <a:effectLst/>
                <a:latin typeface="Times New Roman" panose="02020603050405020304" pitchFamily="18" charset="0"/>
                <a:ea typeface="DejaVu Sans"/>
                <a:cs typeface="DejaVu Sans"/>
              </a:rPr>
              <a:t> Members of 18 are more likely to give their all and go above and beyond when they are re-ordered for their efforts</a:t>
            </a:r>
          </a:p>
          <a:p>
            <a:pPr marL="0" marR="0" algn="just">
              <a:lnSpc>
                <a:spcPct val="150000"/>
              </a:lnSpc>
              <a:spcBef>
                <a:spcPts val="0"/>
              </a:spcBef>
              <a:spcAft>
                <a:spcPts val="0"/>
              </a:spcAft>
            </a:pPr>
            <a:r>
              <a:rPr lang="en-US" sz="1800" b="1" dirty="0">
                <a:effectLst/>
                <a:latin typeface="Times New Roman" panose="02020603050405020304" pitchFamily="18" charset="0"/>
                <a:ea typeface="DejaVu Sans"/>
                <a:cs typeface="DejaVu Sans"/>
              </a:rPr>
              <a:t>Elevated spirit:</a:t>
            </a:r>
            <a:r>
              <a:rPr lang="en-US" sz="1800" dirty="0">
                <a:effectLst/>
                <a:latin typeface="Times New Roman" panose="02020603050405020304" pitchFamily="18" charset="0"/>
                <a:ea typeface="DejaVu Sans"/>
                <a:cs typeface="DejaVu Sans"/>
              </a:rPr>
              <a:t> Everyone on the team feels more valued and appreciated it when their efforts are </a:t>
            </a:r>
            <a:r>
              <a:rPr lang="en-US" sz="1800" dirty="0" err="1">
                <a:effectLst/>
                <a:latin typeface="Times New Roman" panose="02020603050405020304" pitchFamily="18" charset="0"/>
                <a:ea typeface="DejaVu Sans"/>
                <a:cs typeface="DejaVu Sans"/>
              </a:rPr>
              <a:t>recognised</a:t>
            </a:r>
            <a:r>
              <a:rPr lang="en-US" sz="1800" dirty="0">
                <a:effectLst/>
                <a:latin typeface="Times New Roman" panose="02020603050405020304" pitchFamily="18" charset="0"/>
                <a:ea typeface="DejaVu Sans"/>
                <a:cs typeface="DejaVu Sans"/>
              </a:rPr>
              <a:t> and appreciated. This promotes morale which in turn increases engagement and work satisfaction</a:t>
            </a:r>
          </a:p>
          <a:p>
            <a:pPr marL="0" marR="0" algn="just">
              <a:lnSpc>
                <a:spcPct val="150000"/>
              </a:lnSpc>
              <a:spcBef>
                <a:spcPts val="0"/>
              </a:spcBef>
              <a:spcAft>
                <a:spcPts val="0"/>
              </a:spcAft>
            </a:pPr>
            <a:r>
              <a:rPr lang="en-US" sz="1800" b="1" dirty="0">
                <a:effectLst/>
                <a:latin typeface="Times New Roman" panose="02020603050405020304" pitchFamily="18" charset="0"/>
                <a:ea typeface="DejaVu Sans"/>
                <a:cs typeface="DejaVu Sans"/>
              </a:rPr>
              <a:t>Promoting a positive atmosphere</a:t>
            </a:r>
            <a:r>
              <a:rPr lang="en-US" sz="1800" dirty="0">
                <a:effectLst/>
                <a:latin typeface="Times New Roman" panose="02020603050405020304" pitchFamily="18" charset="0"/>
                <a:ea typeface="DejaVu Sans"/>
                <a:cs typeface="DejaVu Sans"/>
              </a:rPr>
              <a:t>: A more loyal and committed workforce is the result of an </a:t>
            </a:r>
            <a:r>
              <a:rPr lang="en-US" sz="1800" dirty="0" err="1">
                <a:effectLst/>
                <a:latin typeface="Times New Roman" panose="02020603050405020304" pitchFamily="18" charset="0"/>
                <a:ea typeface="DejaVu Sans"/>
                <a:cs typeface="DejaVu Sans"/>
              </a:rPr>
              <a:t>organisation</a:t>
            </a:r>
            <a:r>
              <a:rPr lang="en-US" sz="1800" dirty="0">
                <a:effectLst/>
                <a:latin typeface="Times New Roman" panose="02020603050405020304" pitchFamily="18" charset="0"/>
                <a:ea typeface="DejaVu Sans"/>
                <a:cs typeface="DejaVu Sans"/>
              </a:rPr>
              <a:t> ability to cultivate a culture of gratitude and acknowledgment.</a:t>
            </a:r>
          </a:p>
          <a:p>
            <a:pPr marL="0" marR="0" algn="just">
              <a:lnSpc>
                <a:spcPct val="150000"/>
              </a:lnSpc>
              <a:spcBef>
                <a:spcPts val="0"/>
              </a:spcBef>
              <a:spcAft>
                <a:spcPts val="0"/>
              </a:spcAft>
            </a:pPr>
            <a:r>
              <a:rPr lang="en-US" sz="1800" b="1" dirty="0">
                <a:effectLst/>
                <a:latin typeface="Times New Roman" panose="02020603050405020304" pitchFamily="18" charset="0"/>
                <a:ea typeface="DejaVu Sans"/>
                <a:cs typeface="DejaVu Sans"/>
              </a:rPr>
              <a:t>Loyalty and retention:</a:t>
            </a:r>
            <a:r>
              <a:rPr lang="en-US" sz="1800" dirty="0">
                <a:effectLst/>
                <a:latin typeface="Times New Roman" panose="02020603050405020304" pitchFamily="18" charset="0"/>
                <a:ea typeface="DejaVu Sans"/>
                <a:cs typeface="DejaVu Sans"/>
              </a:rPr>
              <a:t> By decreasing turnover rates and protecting knowledge of the </a:t>
            </a:r>
            <a:r>
              <a:rPr lang="en-US" sz="1800" dirty="0" err="1">
                <a:effectLst/>
                <a:latin typeface="Times New Roman" panose="02020603050405020304" pitchFamily="18" charset="0"/>
                <a:ea typeface="DejaVu Sans"/>
                <a:cs typeface="DejaVu Sans"/>
              </a:rPr>
              <a:t>organisation</a:t>
            </a:r>
            <a:r>
              <a:rPr lang="en-US" sz="1800" dirty="0">
                <a:effectLst/>
                <a:latin typeface="Times New Roman" panose="02020603050405020304" pitchFamily="18" charset="0"/>
                <a:ea typeface="DejaVu Sans"/>
                <a:cs typeface="DejaVu Sans"/>
              </a:rPr>
              <a:t> recognition programs help keep employees by fostering a feeling of connection and devotion to the company.</a:t>
            </a:r>
          </a:p>
        </p:txBody>
      </p:sp>
    </p:spTree>
    <p:extLst>
      <p:ext uri="{BB962C8B-B14F-4D97-AF65-F5344CB8AC3E}">
        <p14:creationId xmlns:p14="http://schemas.microsoft.com/office/powerpoint/2010/main" val="6470841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a:extLst>
            <a:ext uri="{FF2B5EF4-FFF2-40B4-BE49-F238E27FC236}">
              <a16:creationId xmlns:a16="http://schemas.microsoft.com/office/drawing/2014/main" id="{7EA81736-7DF2-DAF1-D0C8-273D8758CC6D}"/>
            </a:ext>
          </a:extLst>
        </p:cNvPr>
        <p:cNvGrpSpPr/>
        <p:nvPr/>
      </p:nvGrpSpPr>
      <p:grpSpPr>
        <a:xfrm>
          <a:off x="0" y="0"/>
          <a:ext cx="0" cy="0"/>
          <a:chOff x="0" y="0"/>
          <a:chExt cx="0" cy="0"/>
        </a:xfrm>
      </p:grpSpPr>
      <p:sp>
        <p:nvSpPr>
          <p:cNvPr id="247" name="Google Shape;247;g7840acf42f_0_375:notes">
            <a:extLst>
              <a:ext uri="{FF2B5EF4-FFF2-40B4-BE49-F238E27FC236}">
                <a16:creationId xmlns:a16="http://schemas.microsoft.com/office/drawing/2014/main" id="{3EA062B3-79CD-BFF4-790D-57726BCCFF3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7840acf42f_0_375:notes">
            <a:extLst>
              <a:ext uri="{FF2B5EF4-FFF2-40B4-BE49-F238E27FC236}">
                <a16:creationId xmlns:a16="http://schemas.microsoft.com/office/drawing/2014/main" id="{DC7E6F6E-843E-7DDA-0D23-045DE1EC209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US" sz="18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Group Dynamics in the Blended Workplace</a:t>
            </a:r>
          </a:p>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There are new possibilities and obstacles to consider while managing group dynamics in a hybrid workplace.</a:t>
            </a:r>
          </a:p>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 Difficulties in working together virtually</a:t>
            </a:r>
          </a:p>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Misunderstandings along with misconceptions may arise when team members are unable to meet face to face and rely on nonverbal clues.</a:t>
            </a:r>
          </a:p>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Problems with meetings along with deadline coordination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coordination</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teams working across many time zones have difficulties in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organising</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meetings along with deadlines which may affect corporation and productivity.</a:t>
            </a:r>
          </a:p>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Virtual meetings and productive work might be ruined by problems with technology or poor connection</a:t>
            </a:r>
          </a:p>
          <a:p>
            <a:pPr marL="0" marR="0" algn="just">
              <a:lnSpc>
                <a:spcPct val="150000"/>
              </a:lnSpc>
              <a:spcBef>
                <a:spcPts val="0"/>
              </a:spcBef>
              <a:spcAft>
                <a:spcPts val="800"/>
              </a:spcAft>
            </a:pPr>
            <a:r>
              <a:rPr lang="en-US" sz="1800" b="1" kern="100" dirty="0">
                <a:effectLst/>
                <a:latin typeface="Arial" panose="020B0604020202020204" pitchFamily="34" charset="0"/>
                <a:ea typeface="Calibri" panose="020F0502020204030204" pitchFamily="34" charset="0"/>
                <a:cs typeface="Times New Roman" panose="02020603050405020304" pitchFamily="18" charset="0"/>
              </a:rPr>
              <a:t>Ways to establish credibility</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A courage genius interaction by setting up platforms for casual contact virtual team building exercises and frequent checking. This will help to improve connections and establish trust.</a:t>
            </a: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G</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et everyone on the sliding everyone's specific duties and the team's overall objectives </a:t>
            </a:r>
          </a:p>
          <a:p>
            <a:pPr marL="0" marR="0" algn="just">
              <a:lnSpc>
                <a:spcPct val="150000"/>
              </a:lnSpc>
              <a:spcBef>
                <a:spcPts val="0"/>
              </a:spcBef>
              <a:spcAft>
                <a:spcPts val="800"/>
              </a:spcAft>
            </a:pPr>
            <a:r>
              <a:rPr lang="en-US" sz="1800" b="1" kern="100" dirty="0">
                <a:effectLst/>
                <a:latin typeface="Arial" panose="020B0604020202020204" pitchFamily="34" charset="0"/>
                <a:ea typeface="Calibri" panose="020F0502020204030204" pitchFamily="34" charset="0"/>
                <a:cs typeface="Times New Roman" panose="02020603050405020304" pitchFamily="18" charset="0"/>
              </a:rPr>
              <a:t>Set a good example:</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Team members will have faith in you and your abilities of wind you operate with honesty compassion and integrity in all your dealings with them. </a:t>
            </a:r>
          </a:p>
          <a:p>
            <a:pPr marL="0" marR="0" algn="just">
              <a:lnSpc>
                <a:spcPct val="150000"/>
              </a:lnSpc>
              <a:spcBef>
                <a:spcPts val="0"/>
              </a:spcBef>
              <a:spcAft>
                <a:spcPts val="800"/>
              </a:spcAft>
            </a:pPr>
            <a:r>
              <a:rPr lang="en-US" sz="1800" b="1" kern="100" dirty="0">
                <a:effectLst/>
                <a:latin typeface="Arial" panose="020B0604020202020204" pitchFamily="34" charset="0"/>
                <a:ea typeface="Calibri" panose="020F0502020204030204" pitchFamily="34" charset="0"/>
                <a:cs typeface="Times New Roman" panose="02020603050405020304" pitchFamily="18" charset="0"/>
              </a:rPr>
              <a:t>Removing obstacles to effective communication</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To accommodate varied communication styles and guarantee successful Information sharing use a range of communication technology across several channels. Provide technical help for any issues linked to technology along with training sessions on the latest techniques for virtual communication. promote a climate of feedback to actively resolve communication of obstacles it is important to encourage members of the team to provide candid and open comments. successful teams in today's hybrid places have taken the initiative to confirm these issues head-on and have put plans in place to increase trust and communication.</a:t>
            </a:r>
          </a:p>
        </p:txBody>
      </p:sp>
    </p:spTree>
    <p:extLst>
      <p:ext uri="{BB962C8B-B14F-4D97-AF65-F5344CB8AC3E}">
        <p14:creationId xmlns:p14="http://schemas.microsoft.com/office/powerpoint/2010/main" val="10897157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a:extLst>
            <a:ext uri="{FF2B5EF4-FFF2-40B4-BE49-F238E27FC236}">
              <a16:creationId xmlns:a16="http://schemas.microsoft.com/office/drawing/2014/main" id="{44CE5F8E-4371-FF36-F3E0-F8AC0DBEAB3C}"/>
            </a:ext>
          </a:extLst>
        </p:cNvPr>
        <p:cNvGrpSpPr/>
        <p:nvPr/>
      </p:nvGrpSpPr>
      <p:grpSpPr>
        <a:xfrm>
          <a:off x="0" y="0"/>
          <a:ext cx="0" cy="0"/>
          <a:chOff x="0" y="0"/>
          <a:chExt cx="0" cy="0"/>
        </a:xfrm>
      </p:grpSpPr>
      <p:sp>
        <p:nvSpPr>
          <p:cNvPr id="247" name="Google Shape;247;g7840acf42f_0_375:notes">
            <a:extLst>
              <a:ext uri="{FF2B5EF4-FFF2-40B4-BE49-F238E27FC236}">
                <a16:creationId xmlns:a16="http://schemas.microsoft.com/office/drawing/2014/main" id="{33188462-9F03-633C-4968-27C0A7F5A2A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7840acf42f_0_375:notes">
            <a:extLst>
              <a:ext uri="{FF2B5EF4-FFF2-40B4-BE49-F238E27FC236}">
                <a16:creationId xmlns:a16="http://schemas.microsoft.com/office/drawing/2014/main" id="{4F7CA7B7-9183-3D46-787A-C297D49060F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800" b="1" kern="100" dirty="0">
                <a:effectLst/>
                <a:latin typeface="Arial" panose="020B0604020202020204" pitchFamily="34" charset="0"/>
                <a:ea typeface="Calibri" panose="020F0502020204030204" pitchFamily="34" charset="0"/>
                <a:cs typeface="Times New Roman" panose="02020603050405020304" pitchFamily="18" charset="0"/>
              </a:rPr>
              <a:t>Ways to establish credibility</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A courage genius interaction by setting up platforms for casual contact virtual team building exercises and frequent checking. This will help to improve connections and establish trust.</a:t>
            </a: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G</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et everyone on the sliding everyone's specific duties and the team's overall objectives </a:t>
            </a:r>
          </a:p>
          <a:p>
            <a:pPr marL="0" marR="0" algn="just">
              <a:lnSpc>
                <a:spcPct val="150000"/>
              </a:lnSpc>
              <a:spcBef>
                <a:spcPts val="0"/>
              </a:spcBef>
              <a:spcAft>
                <a:spcPts val="800"/>
              </a:spcAft>
            </a:pPr>
            <a:r>
              <a:rPr lang="en-US" sz="1800" b="1" kern="100" dirty="0">
                <a:effectLst/>
                <a:latin typeface="Arial" panose="020B0604020202020204" pitchFamily="34" charset="0"/>
                <a:ea typeface="Calibri" panose="020F0502020204030204" pitchFamily="34" charset="0"/>
                <a:cs typeface="Times New Roman" panose="02020603050405020304" pitchFamily="18" charset="0"/>
              </a:rPr>
              <a:t>Set a good example:</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Team members will have faith in you and your abilities of wind you operate with honesty compassion and integrity in all your dealings with them. </a:t>
            </a:r>
          </a:p>
          <a:p>
            <a:pPr marL="0" marR="0" algn="just">
              <a:lnSpc>
                <a:spcPct val="150000"/>
              </a:lnSpc>
              <a:spcBef>
                <a:spcPts val="0"/>
              </a:spcBef>
              <a:spcAft>
                <a:spcPts val="800"/>
              </a:spcAft>
            </a:pPr>
            <a:r>
              <a:rPr lang="en-US" sz="1800" b="1" kern="100" dirty="0">
                <a:effectLst/>
                <a:latin typeface="Arial" panose="020B0604020202020204" pitchFamily="34" charset="0"/>
                <a:ea typeface="Calibri" panose="020F0502020204030204" pitchFamily="34" charset="0"/>
                <a:cs typeface="Times New Roman" panose="02020603050405020304" pitchFamily="18" charset="0"/>
              </a:rPr>
              <a:t>Removing obstacles to effective communication</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r>
              <a:rPr lang="en-US" sz="1800" dirty="0">
                <a:effectLst/>
                <a:latin typeface="Arial" panose="020B0604020202020204" pitchFamily="34" charset="0"/>
                <a:ea typeface="Calibri" panose="020F0502020204030204" pitchFamily="34" charset="0"/>
                <a:cs typeface="Times New Roman" panose="02020603050405020304" pitchFamily="18" charset="0"/>
              </a:rPr>
              <a:t>To accommodate varied communication styles and guarantee successful Information sharing use a range of communication technology across several channels. Provide technical help for any issues linked to technology along with training sessions on the latest techniques for virtual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communication</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nd</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communication.</a:t>
            </a:r>
          </a:p>
        </p:txBody>
      </p:sp>
    </p:spTree>
    <p:extLst>
      <p:ext uri="{BB962C8B-B14F-4D97-AF65-F5344CB8AC3E}">
        <p14:creationId xmlns:p14="http://schemas.microsoft.com/office/powerpoint/2010/main" val="22090402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a:extLst>
            <a:ext uri="{FF2B5EF4-FFF2-40B4-BE49-F238E27FC236}">
              <a16:creationId xmlns:a16="http://schemas.microsoft.com/office/drawing/2014/main" id="{31228254-E140-EFDB-7954-44D0EB905BB7}"/>
            </a:ext>
          </a:extLst>
        </p:cNvPr>
        <p:cNvGrpSpPr/>
        <p:nvPr/>
      </p:nvGrpSpPr>
      <p:grpSpPr>
        <a:xfrm>
          <a:off x="0" y="0"/>
          <a:ext cx="0" cy="0"/>
          <a:chOff x="0" y="0"/>
          <a:chExt cx="0" cy="0"/>
        </a:xfrm>
      </p:grpSpPr>
      <p:sp>
        <p:nvSpPr>
          <p:cNvPr id="247" name="Google Shape;247;g7840acf42f_0_375:notes">
            <a:extLst>
              <a:ext uri="{FF2B5EF4-FFF2-40B4-BE49-F238E27FC236}">
                <a16:creationId xmlns:a16="http://schemas.microsoft.com/office/drawing/2014/main" id="{7D81C9FF-132D-3489-5637-67C20E416C9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7840acf42f_0_375:notes">
            <a:extLst>
              <a:ext uri="{FF2B5EF4-FFF2-40B4-BE49-F238E27FC236}">
                <a16:creationId xmlns:a16="http://schemas.microsoft.com/office/drawing/2014/main" id="{59A42FEA-8B57-1AEF-F8D7-3DD0C09DF8F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US" sz="18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Effective Conflict Handling and Delegation</a:t>
            </a:r>
          </a:p>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While conflict is an avoidable part of team dynamics it has the potential to spur creativity and progress if handled properly.</a:t>
            </a:r>
          </a:p>
          <a:p>
            <a:pPr marL="0" marR="0" algn="just">
              <a:lnSpc>
                <a:spcPct val="150000"/>
              </a:lnSpc>
              <a:spcBef>
                <a:spcPts val="0"/>
              </a:spcBef>
              <a:spcAft>
                <a:spcPts val="800"/>
              </a:spcAft>
            </a:pPr>
            <a:r>
              <a:rPr lang="en-US" sz="1800" b="1" kern="100" dirty="0">
                <a:effectLst/>
                <a:latin typeface="Arial" panose="020B0604020202020204" pitchFamily="34" charset="0"/>
                <a:ea typeface="Calibri" panose="020F0502020204030204" pitchFamily="34" charset="0"/>
                <a:cs typeface="Times New Roman" panose="02020603050405020304" pitchFamily="18" charset="0"/>
              </a:rPr>
              <a:t>Understanding conflict as a group of opportunity</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Perspective change: rather than seeing conflict as a negative force try it as a chance to develop and learn</a:t>
            </a:r>
          </a:p>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Innovation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stimulus:this</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agreement may motivate people to think outside the box which in turn can lead to press approaches to old problems.</a:t>
            </a:r>
          </a:p>
          <a:p>
            <a:pPr marL="0" marR="0" algn="just">
              <a:lnSpc>
                <a:spcPct val="150000"/>
              </a:lnSpc>
              <a:spcBef>
                <a:spcPts val="0"/>
              </a:spcBef>
              <a:spcAft>
                <a:spcPts val="800"/>
              </a:spcAft>
            </a:pPr>
            <a:r>
              <a:rPr lang="en-US" sz="1800" b="1" kern="100" dirty="0">
                <a:effectLst/>
                <a:latin typeface="Arial" panose="020B0604020202020204" pitchFamily="34" charset="0"/>
                <a:ea typeface="Calibri" panose="020F0502020204030204" pitchFamily="34" charset="0"/>
                <a:cs typeface="Times New Roman" panose="02020603050405020304" pitchFamily="18" charset="0"/>
              </a:rPr>
              <a:t>Methods for Resolving Conflicts:</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To</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get the bottom of the things and develop solution that work for everyone it's important to promote open honest and flight Communications.</a:t>
            </a:r>
          </a:p>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One way to help people understand and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empathise</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with one another is to listen carefully to each side of the argument</a:t>
            </a:r>
          </a:p>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Teamwork: motivate your team members to work together to solve problems find common ground and establish an agreement.</a:t>
            </a:r>
          </a:p>
          <a:p>
            <a:pPr marL="0" marR="0" algn="just">
              <a:lnSpc>
                <a:spcPct val="150000"/>
              </a:lnSpc>
              <a:spcBef>
                <a:spcPts val="0"/>
              </a:spcBef>
              <a:spcAft>
                <a:spcPts val="800"/>
              </a:spcAft>
            </a:pPr>
            <a:r>
              <a:rPr lang="en-US" sz="1800" b="1" kern="100" dirty="0">
                <a:effectLst/>
                <a:latin typeface="Arial" panose="020B0604020202020204" pitchFamily="34" charset="0"/>
                <a:ea typeface="Calibri" panose="020F0502020204030204" pitchFamily="34" charset="0"/>
                <a:cs typeface="Times New Roman" panose="02020603050405020304" pitchFamily="18" charset="0"/>
              </a:rPr>
              <a:t>Importance of Delegation:</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Distributing duties and power among teammates enables them to own up to their work and make their own choices. This is known as delegation.</a:t>
            </a:r>
          </a:p>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Possibilities for Professional Along with Skill Development: By distributing tasks to team members, managers may help them hone their craft and gain experience in new areas.</a:t>
            </a:r>
            <a:br>
              <a:rPr lang="en-US" sz="1800" kern="100" dirty="0">
                <a:effectLst/>
                <a:latin typeface="Arial" panose="020B0604020202020204" pitchFamily="34" charset="0"/>
                <a:ea typeface="Calibri" panose="020F0502020204030204" pitchFamily="34" charset="0"/>
                <a:cs typeface="Times New Roman" panose="02020603050405020304" pitchFamily="18" charset="0"/>
              </a:rPr>
            </a:br>
            <a:r>
              <a:rPr lang="en-US" sz="1800" kern="100" dirty="0">
                <a:effectLst/>
                <a:latin typeface="Arial" panose="020B0604020202020204" pitchFamily="34" charset="0"/>
                <a:ea typeface="Calibri" panose="020F0502020204030204" pitchFamily="34" charset="0"/>
                <a:cs typeface="Times New Roman" panose="02020603050405020304" pitchFamily="18" charset="0"/>
              </a:rPr>
              <a:t>Effective delegation allows leaders to concentrate on high-priority activities and empowers their staff to handle other obligations independently, freeing up leadership's precious resources and time.</a:t>
            </a:r>
          </a:p>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Teams may cultivate a spirit of empowerment, creativity, and cooperation by seeing disputes as a chance for personal development, learning to resolve conflicts constructively, and allocating responsibilities thoughtfully and strategically.</a:t>
            </a:r>
          </a:p>
        </p:txBody>
      </p:sp>
    </p:spTree>
    <p:extLst>
      <p:ext uri="{BB962C8B-B14F-4D97-AF65-F5344CB8AC3E}">
        <p14:creationId xmlns:p14="http://schemas.microsoft.com/office/powerpoint/2010/main" val="38125225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a:extLst>
            <a:ext uri="{FF2B5EF4-FFF2-40B4-BE49-F238E27FC236}">
              <a16:creationId xmlns:a16="http://schemas.microsoft.com/office/drawing/2014/main" id="{31228254-E140-EFDB-7954-44D0EB905BB7}"/>
            </a:ext>
          </a:extLst>
        </p:cNvPr>
        <p:cNvGrpSpPr/>
        <p:nvPr/>
      </p:nvGrpSpPr>
      <p:grpSpPr>
        <a:xfrm>
          <a:off x="0" y="0"/>
          <a:ext cx="0" cy="0"/>
          <a:chOff x="0" y="0"/>
          <a:chExt cx="0" cy="0"/>
        </a:xfrm>
      </p:grpSpPr>
      <p:sp>
        <p:nvSpPr>
          <p:cNvPr id="247" name="Google Shape;247;g7840acf42f_0_375:notes">
            <a:extLst>
              <a:ext uri="{FF2B5EF4-FFF2-40B4-BE49-F238E27FC236}">
                <a16:creationId xmlns:a16="http://schemas.microsoft.com/office/drawing/2014/main" id="{7D81C9FF-132D-3489-5637-67C20E416C9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7840acf42f_0_375:notes">
            <a:extLst>
              <a:ext uri="{FF2B5EF4-FFF2-40B4-BE49-F238E27FC236}">
                <a16:creationId xmlns:a16="http://schemas.microsoft.com/office/drawing/2014/main" id="{59A42FEA-8B57-1AEF-F8D7-3DD0C09DF8F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0"/>
              </a:spcAft>
            </a:pPr>
            <a:r>
              <a:rPr lang="en-US" sz="1800" dirty="0">
                <a:effectLst/>
                <a:latin typeface="Times New Roman" panose="02020603050405020304" pitchFamily="18" charset="0"/>
                <a:ea typeface="DejaVu Sans"/>
                <a:cs typeface="DejaVu Sans"/>
              </a:rPr>
              <a:t>Beyond seeing conflict as a transfer of creativity there are a number of critical practices for effective conflict management. Make sure everyone on the team knows how to communicate with others facility the settlement of disputes is the promotion of open honest and courteous communication among team members. This allows for the free expression of ideas and concerns.</a:t>
            </a:r>
          </a:p>
          <a:p>
            <a:pPr marL="0" marR="0" algn="just">
              <a:lnSpc>
                <a:spcPct val="150000"/>
              </a:lnSpc>
              <a:spcBef>
                <a:spcPts val="0"/>
              </a:spcBef>
              <a:spcAft>
                <a:spcPts val="0"/>
              </a:spcAft>
            </a:pPr>
            <a:r>
              <a:rPr lang="en-US" sz="1800" dirty="0">
                <a:effectLst/>
                <a:latin typeface="Times New Roman" panose="02020603050405020304" pitchFamily="18" charset="0"/>
                <a:ea typeface="DejaVu Sans"/>
                <a:cs typeface="DejaVu Sans"/>
              </a:rPr>
              <a:t> Furthermore, it is critical to promote an environment that values empathy and understanding. Everyone in the team should be educated to listen carefully and try to see things from other people's points of view. In addition to helping with short-term dispute resolution also helps build trust and Unity among the team.</a:t>
            </a:r>
          </a:p>
          <a:p>
            <a:pPr marL="0" marR="0" algn="just">
              <a:lnSpc>
                <a:spcPct val="150000"/>
              </a:lnSpc>
              <a:spcBef>
                <a:spcPts val="0"/>
              </a:spcBef>
              <a:spcAft>
                <a:spcPts val="0"/>
              </a:spcAft>
            </a:pPr>
            <a:r>
              <a:rPr lang="en-US" sz="1800" dirty="0">
                <a:effectLst/>
                <a:latin typeface="Times New Roman" panose="02020603050405020304" pitchFamily="18" charset="0"/>
                <a:ea typeface="DejaVu Sans"/>
                <a:cs typeface="DejaVu Sans"/>
              </a:rPr>
              <a:t>Cooperation and collaboration are necessary for the successful settlement of conflicts. a feeling of collective responsibility and pride in accomplishments may be fostered by inspiring team members to collaborate for a win-win solution</a:t>
            </a:r>
          </a:p>
          <a:p>
            <a:r>
              <a:rPr lang="en-US" sz="1800" kern="0" dirty="0">
                <a:effectLst/>
                <a:latin typeface="Times New Roman" panose="02020603050405020304" pitchFamily="18" charset="0"/>
                <a:ea typeface="DejaVu Sans"/>
                <a:cs typeface="DejaVu Sans"/>
              </a:rPr>
              <a:t>Teams may resolve the problem and distribute responsibilities more efficiently by using methods that in turn increase cooperation creativity and productivity</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875219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a:extLst>
            <a:ext uri="{FF2B5EF4-FFF2-40B4-BE49-F238E27FC236}">
              <a16:creationId xmlns:a16="http://schemas.microsoft.com/office/drawing/2014/main" id="{B16DC0AC-C959-BBD0-493A-C9A2F593285A}"/>
            </a:ext>
          </a:extLst>
        </p:cNvPr>
        <p:cNvGrpSpPr/>
        <p:nvPr/>
      </p:nvGrpSpPr>
      <p:grpSpPr>
        <a:xfrm>
          <a:off x="0" y="0"/>
          <a:ext cx="0" cy="0"/>
          <a:chOff x="0" y="0"/>
          <a:chExt cx="0" cy="0"/>
        </a:xfrm>
      </p:grpSpPr>
      <p:sp>
        <p:nvSpPr>
          <p:cNvPr id="247" name="Google Shape;247;g7840acf42f_0_375:notes">
            <a:extLst>
              <a:ext uri="{FF2B5EF4-FFF2-40B4-BE49-F238E27FC236}">
                <a16:creationId xmlns:a16="http://schemas.microsoft.com/office/drawing/2014/main" id="{279E3BB1-F14A-C67E-08EE-0C4FC177155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7840acf42f_0_375:notes">
            <a:extLst>
              <a:ext uri="{FF2B5EF4-FFF2-40B4-BE49-F238E27FC236}">
                <a16:creationId xmlns:a16="http://schemas.microsoft.com/office/drawing/2014/main" id="{669CED18-ECDF-3ABF-5408-6447B1470F1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US" sz="18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Process of Building High-Performing Teams</a:t>
            </a:r>
          </a:p>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Strategic planning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centred</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on team structure, tracking of performance, and continual development is necessary for building high-performing teams:</a:t>
            </a:r>
          </a:p>
          <a:p>
            <a:pPr marL="0" marR="0" algn="just">
              <a:lnSpc>
                <a:spcPct val="150000"/>
              </a:lnSpc>
              <a:spcBef>
                <a:spcPts val="0"/>
              </a:spcBef>
              <a:spcAft>
                <a:spcPts val="800"/>
              </a:spcAft>
            </a:pPr>
            <a:r>
              <a:rPr lang="en-US" sz="1800" b="1" kern="100" dirty="0">
                <a:effectLst/>
                <a:latin typeface="Arial" panose="020B0604020202020204" pitchFamily="34" charset="0"/>
                <a:ea typeface="Calibri" panose="020F0502020204030204" pitchFamily="34" charset="0"/>
                <a:cs typeface="Times New Roman" panose="02020603050405020304" pitchFamily="18" charset="0"/>
              </a:rPr>
              <a:t>Assessing Team Role Composition</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To create a well-rounded team, it's important to use methods like Belbin's Group Role Theory to evaluate team members' abilities and areas for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improvement.Find</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out where your team is lacking in certain areas and fill it up by hiring more people, redistributing responsibilities, or providing more training.</a:t>
            </a:r>
          </a:p>
          <a:p>
            <a:pPr marL="0" marR="0" algn="just">
              <a:lnSpc>
                <a:spcPct val="150000"/>
              </a:lnSpc>
              <a:spcBef>
                <a:spcPts val="0"/>
              </a:spcBef>
              <a:spcAft>
                <a:spcPts val="800"/>
              </a:spcAft>
            </a:pPr>
            <a:r>
              <a:rPr lang="en-US" sz="1800" b="1" kern="100" dirty="0">
                <a:effectLst/>
                <a:latin typeface="Arial" panose="020B0604020202020204" pitchFamily="34" charset="0"/>
                <a:ea typeface="Calibri" panose="020F0502020204030204" pitchFamily="34" charset="0"/>
                <a:cs typeface="Times New Roman" panose="02020603050405020304" pitchFamily="18" charset="0"/>
              </a:rPr>
              <a:t>For a More Harmonious Team:</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If you want your team to be creative and innovative, make sure its members come from many walks of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life.To</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guarantee project completion as well as team cohesiveness, it is important to balance jobs that focus on tasks with responsibilities that focus on relationships.</a:t>
            </a:r>
          </a:p>
        </p:txBody>
      </p:sp>
    </p:spTree>
    <p:extLst>
      <p:ext uri="{BB962C8B-B14F-4D97-AF65-F5344CB8AC3E}">
        <p14:creationId xmlns:p14="http://schemas.microsoft.com/office/powerpoint/2010/main" val="42893362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a:extLst>
            <a:ext uri="{FF2B5EF4-FFF2-40B4-BE49-F238E27FC236}">
              <a16:creationId xmlns:a16="http://schemas.microsoft.com/office/drawing/2014/main" id="{B16DC0AC-C959-BBD0-493A-C9A2F593285A}"/>
            </a:ext>
          </a:extLst>
        </p:cNvPr>
        <p:cNvGrpSpPr/>
        <p:nvPr/>
      </p:nvGrpSpPr>
      <p:grpSpPr>
        <a:xfrm>
          <a:off x="0" y="0"/>
          <a:ext cx="0" cy="0"/>
          <a:chOff x="0" y="0"/>
          <a:chExt cx="0" cy="0"/>
        </a:xfrm>
      </p:grpSpPr>
      <p:sp>
        <p:nvSpPr>
          <p:cNvPr id="247" name="Google Shape;247;g7840acf42f_0_375:notes">
            <a:extLst>
              <a:ext uri="{FF2B5EF4-FFF2-40B4-BE49-F238E27FC236}">
                <a16:creationId xmlns:a16="http://schemas.microsoft.com/office/drawing/2014/main" id="{279E3BB1-F14A-C67E-08EE-0C4FC177155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7840acf42f_0_375:notes">
            <a:extLst>
              <a:ext uri="{FF2B5EF4-FFF2-40B4-BE49-F238E27FC236}">
                <a16:creationId xmlns:a16="http://schemas.microsoft.com/office/drawing/2014/main" id="{669CED18-ECDF-3ABF-5408-6447B1470F1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0"/>
              </a:spcAft>
            </a:pPr>
            <a:r>
              <a:rPr lang="en-US" sz="1800" b="1" dirty="0">
                <a:effectLst/>
                <a:latin typeface="Times New Roman" panose="02020603050405020304" pitchFamily="18" charset="0"/>
                <a:ea typeface="DejaVu Sans"/>
                <a:cs typeface="DejaVu Sans"/>
              </a:rPr>
              <a:t>Team member for strategic purposes:</a:t>
            </a:r>
            <a:r>
              <a:rPr lang="en-US" sz="1800" dirty="0">
                <a:effectLst/>
                <a:latin typeface="Times New Roman" panose="02020603050405020304" pitchFamily="18" charset="0"/>
                <a:ea typeface="DejaVu Sans"/>
                <a:cs typeface="DejaVu Sans"/>
              </a:rPr>
              <a:t> Fast makes your team well-rounded in terms of experience personality and skill set. In order to foster Innovation and organic originality on the team it is recommended that you strive for a diverse group of individuals.</a:t>
            </a:r>
          </a:p>
          <a:p>
            <a:pPr marL="0" marR="0" algn="just">
              <a:lnSpc>
                <a:spcPct val="150000"/>
              </a:lnSpc>
              <a:spcBef>
                <a:spcPts val="0"/>
              </a:spcBef>
              <a:spcAft>
                <a:spcPts val="0"/>
              </a:spcAft>
            </a:pPr>
            <a:r>
              <a:rPr lang="en-US" sz="1800" b="1" dirty="0">
                <a:effectLst/>
                <a:latin typeface="Times New Roman" panose="02020603050405020304" pitchFamily="18" charset="0"/>
                <a:ea typeface="DejaVu Sans"/>
                <a:cs typeface="DejaVu Sans"/>
              </a:rPr>
              <a:t> Defined functions and duties:</a:t>
            </a:r>
            <a:r>
              <a:rPr lang="en-US" sz="1800" dirty="0">
                <a:effectLst/>
                <a:latin typeface="Times New Roman" panose="02020603050405020304" pitchFamily="18" charset="0"/>
                <a:ea typeface="DejaVu Sans"/>
                <a:cs typeface="DejaVu Sans"/>
              </a:rPr>
              <a:t> To minimize understanding and duplications of making you that everyone on the team knows their job description. make sure that everyone is concerned about how they fit into the bigger picture of the teams.</a:t>
            </a:r>
          </a:p>
          <a:p>
            <a:pPr marL="0" marR="0" algn="just">
              <a:lnSpc>
                <a:spcPct val="150000"/>
              </a:lnSpc>
              <a:spcBef>
                <a:spcPts val="0"/>
              </a:spcBef>
              <a:spcAft>
                <a:spcPts val="0"/>
              </a:spcAft>
            </a:pPr>
            <a:r>
              <a:rPr lang="en-US" sz="1800" b="1" dirty="0">
                <a:effectLst/>
                <a:latin typeface="Times New Roman" panose="02020603050405020304" pitchFamily="18" charset="0"/>
                <a:ea typeface="DejaVu Sans"/>
                <a:cs typeface="DejaVu Sans"/>
              </a:rPr>
              <a:t>Clear and effective expression:</a:t>
            </a:r>
            <a:r>
              <a:rPr lang="en-US" sz="1800" dirty="0">
                <a:effectLst/>
                <a:latin typeface="Times New Roman" panose="02020603050405020304" pitchFamily="18" charset="0"/>
                <a:ea typeface="DejaVu Sans"/>
                <a:cs typeface="DejaVu Sans"/>
              </a:rPr>
              <a:t> The best way to encourage the exchange of Ideas comments and information is to set up lines of communication that are both open and transparent. Promptly addressing problems and solving this agreement requires attentive listening and productive disguise.</a:t>
            </a:r>
          </a:p>
          <a:p>
            <a:r>
              <a:rPr lang="en-US" sz="1800" b="1" kern="0" dirty="0">
                <a:effectLst/>
                <a:latin typeface="Times New Roman" panose="02020603050405020304" pitchFamily="18" charset="0"/>
                <a:ea typeface="DejaVu Sans"/>
              </a:rPr>
              <a:t>C</a:t>
            </a:r>
            <a:r>
              <a:rPr lang="en-US" sz="1800" b="1" kern="0" dirty="0">
                <a:effectLst/>
                <a:latin typeface="Times New Roman" panose="02020603050405020304" pitchFamily="18" charset="0"/>
                <a:ea typeface="DejaVu Sans"/>
                <a:cs typeface="DejaVu Sans"/>
              </a:rPr>
              <a:t>onsistent Aims:</a:t>
            </a:r>
            <a:r>
              <a:rPr lang="en-US" sz="1800" kern="0" dirty="0">
                <a:effectLst/>
                <a:latin typeface="Times New Roman" panose="02020603050405020304" pitchFamily="18" charset="0"/>
                <a:ea typeface="DejaVu Sans"/>
                <a:cs typeface="DejaVu Sans"/>
              </a:rPr>
              <a:t> To make sure that everyone is fully in the same direction make you that the team goals are in line with the </a:t>
            </a:r>
            <a:r>
              <a:rPr lang="en-US" sz="1800" kern="0" dirty="0" err="1">
                <a:effectLst/>
                <a:latin typeface="Times New Roman" panose="02020603050405020304" pitchFamily="18" charset="0"/>
                <a:ea typeface="DejaVu Sans"/>
                <a:cs typeface="DejaVu Sans"/>
              </a:rPr>
              <a:t>organisation's</a:t>
            </a:r>
            <a:r>
              <a:rPr lang="en-US" sz="1800" kern="0" dirty="0">
                <a:effectLst/>
                <a:latin typeface="Times New Roman" panose="02020603050405020304" pitchFamily="18" charset="0"/>
                <a:ea typeface="DejaVu Sans"/>
                <a:cs typeface="DejaVu Sans"/>
              </a:rPr>
              <a:t> objectives to adjust to shifts in priorities and circumstances it is important to examine and revaluate objectives on a regular basis</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875950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a:extLst>
            <a:ext uri="{FF2B5EF4-FFF2-40B4-BE49-F238E27FC236}">
              <a16:creationId xmlns:a16="http://schemas.microsoft.com/office/drawing/2014/main" id="{44B69539-34F3-73F6-9118-C68C317B58EF}"/>
            </a:ext>
          </a:extLst>
        </p:cNvPr>
        <p:cNvGrpSpPr/>
        <p:nvPr/>
      </p:nvGrpSpPr>
      <p:grpSpPr>
        <a:xfrm>
          <a:off x="0" y="0"/>
          <a:ext cx="0" cy="0"/>
          <a:chOff x="0" y="0"/>
          <a:chExt cx="0" cy="0"/>
        </a:xfrm>
      </p:grpSpPr>
      <p:sp>
        <p:nvSpPr>
          <p:cNvPr id="247" name="Google Shape;247;g7840acf42f_0_375:notes">
            <a:extLst>
              <a:ext uri="{FF2B5EF4-FFF2-40B4-BE49-F238E27FC236}">
                <a16:creationId xmlns:a16="http://schemas.microsoft.com/office/drawing/2014/main" id="{EC56AEAA-BA6D-4470-2FBB-AB6EB96907F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7840acf42f_0_375:notes">
            <a:extLst>
              <a:ext uri="{FF2B5EF4-FFF2-40B4-BE49-F238E27FC236}">
                <a16:creationId xmlns:a16="http://schemas.microsoft.com/office/drawing/2014/main" id="{CC705633-3BA3-477D-4680-EC2F3950D70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US" sz="18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Process of Building High-Performing Teams</a:t>
            </a:r>
          </a:p>
          <a:p>
            <a:pPr marL="0" marR="0" algn="just">
              <a:lnSpc>
                <a:spcPct val="150000"/>
              </a:lnSpc>
              <a:spcBef>
                <a:spcPts val="0"/>
              </a:spcBef>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Strategic planning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centred</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on team structure, tracking of performance, and continual development is necessary for building high-performing teams:</a:t>
            </a:r>
          </a:p>
          <a:p>
            <a:pPr marL="0" marR="0" algn="just">
              <a:lnSpc>
                <a:spcPct val="150000"/>
              </a:lnSpc>
              <a:spcBef>
                <a:spcPts val="0"/>
              </a:spcBef>
              <a:spcAft>
                <a:spcPts val="800"/>
              </a:spcAft>
            </a:pPr>
            <a:r>
              <a:rPr lang="en-US" sz="1800" b="1" kern="100" dirty="0">
                <a:effectLst/>
                <a:latin typeface="Arial" panose="020B0604020202020204" pitchFamily="34" charset="0"/>
                <a:ea typeface="Calibri" panose="020F0502020204030204" pitchFamily="34" charset="0"/>
                <a:cs typeface="Times New Roman" panose="02020603050405020304" pitchFamily="18" charset="0"/>
              </a:rPr>
              <a:t>Assessing Team Role Composition</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To create a well-rounded team, it's important to use methods like Belbin's Group Role Theory to evaluate team members' abilities and areas for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improvement.Find</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out where your team is lacking in certain areas and fill it up by hiring more people, redistributing responsibilities, or providing more training.</a:t>
            </a:r>
          </a:p>
          <a:p>
            <a:pPr marL="0" marR="0" algn="just">
              <a:lnSpc>
                <a:spcPct val="150000"/>
              </a:lnSpc>
              <a:spcBef>
                <a:spcPts val="0"/>
              </a:spcBef>
              <a:spcAft>
                <a:spcPts val="800"/>
              </a:spcAft>
            </a:pPr>
            <a:r>
              <a:rPr lang="en-US" sz="1800" b="1" kern="100" dirty="0">
                <a:effectLst/>
                <a:latin typeface="Arial" panose="020B0604020202020204" pitchFamily="34" charset="0"/>
                <a:ea typeface="Calibri" panose="020F0502020204030204" pitchFamily="34" charset="0"/>
                <a:cs typeface="Times New Roman" panose="02020603050405020304" pitchFamily="18" charset="0"/>
              </a:rPr>
              <a:t>For a More Harmonious Team:</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If you want your team to be creative and innovative, make sure its members come from many walks of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life.To</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guarantee project completion as well as team cohesiveness, it is important to balance jobs that focus on tasks with responsibilities that focus on relationships.</a:t>
            </a:r>
          </a:p>
        </p:txBody>
      </p:sp>
    </p:spTree>
    <p:extLst>
      <p:ext uri="{BB962C8B-B14F-4D97-AF65-F5344CB8AC3E}">
        <p14:creationId xmlns:p14="http://schemas.microsoft.com/office/powerpoint/2010/main" val="8077672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a:extLst>
            <a:ext uri="{FF2B5EF4-FFF2-40B4-BE49-F238E27FC236}">
              <a16:creationId xmlns:a16="http://schemas.microsoft.com/office/drawing/2014/main" id="{C3E9B360-F813-7E8B-8BF8-909940ED804B}"/>
            </a:ext>
          </a:extLst>
        </p:cNvPr>
        <p:cNvGrpSpPr/>
        <p:nvPr/>
      </p:nvGrpSpPr>
      <p:grpSpPr>
        <a:xfrm>
          <a:off x="0" y="0"/>
          <a:ext cx="0" cy="0"/>
          <a:chOff x="0" y="0"/>
          <a:chExt cx="0" cy="0"/>
        </a:xfrm>
      </p:grpSpPr>
      <p:sp>
        <p:nvSpPr>
          <p:cNvPr id="247" name="Google Shape;247;g7840acf42f_0_375:notes">
            <a:extLst>
              <a:ext uri="{FF2B5EF4-FFF2-40B4-BE49-F238E27FC236}">
                <a16:creationId xmlns:a16="http://schemas.microsoft.com/office/drawing/2014/main" id="{8AA5D0A1-2B7A-395B-D71B-1D8AC1867BA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7840acf42f_0_375:notes">
            <a:extLst>
              <a:ext uri="{FF2B5EF4-FFF2-40B4-BE49-F238E27FC236}">
                <a16:creationId xmlns:a16="http://schemas.microsoft.com/office/drawing/2014/main" id="{17382664-042E-1E9F-BA7D-111932EC494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US" sz="18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Conclusion</a:t>
            </a:r>
          </a:p>
          <a:p>
            <a:r>
              <a:rPr lang="en-US" sz="1800" dirty="0">
                <a:solidFill>
                  <a:srgbClr val="000000"/>
                </a:solidFill>
                <a:effectLst/>
                <a:latin typeface="Arial" panose="020B0604020202020204" pitchFamily="34" charset="0"/>
                <a:ea typeface="Calibri" panose="020F0502020204030204" pitchFamily="34" charset="0"/>
              </a:rPr>
              <a:t>The success of a mixed workplace depends on strong leadership and cohesive teams. for teams to succeed members must be well-versed in theories of cooperation seek to improve communication and implement methods for resolving conflict. businesses can foster productive teams that excel in every setting by building diverse teams keeping tabs on performance and always looking for ways to become better. in today's fast-paced business world, new managers must quickly grasp this idea and take the lead in guiding their teams to success</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628281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a:extLst>
            <a:ext uri="{FF2B5EF4-FFF2-40B4-BE49-F238E27FC236}">
              <a16:creationId xmlns:a16="http://schemas.microsoft.com/office/drawing/2014/main" id="{44522C0F-4016-6F68-CAFC-255A3294DC46}"/>
            </a:ext>
          </a:extLst>
        </p:cNvPr>
        <p:cNvGrpSpPr/>
        <p:nvPr/>
      </p:nvGrpSpPr>
      <p:grpSpPr>
        <a:xfrm>
          <a:off x="0" y="0"/>
          <a:ext cx="0" cy="0"/>
          <a:chOff x="0" y="0"/>
          <a:chExt cx="0" cy="0"/>
        </a:xfrm>
      </p:grpSpPr>
      <p:sp>
        <p:nvSpPr>
          <p:cNvPr id="247" name="Google Shape;247;g7840acf42f_0_375:notes">
            <a:extLst>
              <a:ext uri="{FF2B5EF4-FFF2-40B4-BE49-F238E27FC236}">
                <a16:creationId xmlns:a16="http://schemas.microsoft.com/office/drawing/2014/main" id="{812A0B2F-F65F-E3A7-B5EB-9BDA53A63CD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7840acf42f_0_375:notes">
            <a:extLst>
              <a:ext uri="{FF2B5EF4-FFF2-40B4-BE49-F238E27FC236}">
                <a16:creationId xmlns:a16="http://schemas.microsoft.com/office/drawing/2014/main" id="{955167E0-0F12-7AF5-C72A-B03CCDF3610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1200"/>
              </a:spcAft>
            </a:pPr>
            <a:r>
              <a:rPr lang="en-US" sz="1800" dirty="0">
                <a:effectLst/>
                <a:latin typeface="Arial" panose="020B0604020202020204" pitchFamily="34" charset="0"/>
                <a:ea typeface="Times New Roman" panose="02020603050405020304" pitchFamily="18" charset="0"/>
              </a:rPr>
              <a:t>Berkley, S 2021, </a:t>
            </a:r>
            <a:r>
              <a:rPr lang="en-US" sz="1800" i="1" dirty="0">
                <a:effectLst/>
                <a:latin typeface="Arial" panose="020B0604020202020204" pitchFamily="34" charset="0"/>
                <a:ea typeface="Times New Roman" panose="02020603050405020304" pitchFamily="18" charset="0"/>
              </a:rPr>
              <a:t>How to Improve Productivity and Success: The Ultimate Tips, Planning, &amp; Habits Guide</a:t>
            </a:r>
            <a:r>
              <a:rPr lang="en-US" sz="1800" dirty="0">
                <a:effectLst/>
                <a:latin typeface="Arial" panose="020B0604020202020204" pitchFamily="34" charset="0"/>
                <a:ea typeface="Times New Roman" panose="02020603050405020304" pitchFamily="18" charset="0"/>
              </a:rPr>
              <a:t>, 76th </a:t>
            </a:r>
            <a:r>
              <a:rPr lang="en-US" sz="1800" dirty="0" err="1">
                <a:effectLst/>
                <a:latin typeface="Arial" panose="020B0604020202020204" pitchFamily="34" charset="0"/>
                <a:ea typeface="Times New Roman" panose="02020603050405020304" pitchFamily="18" charset="0"/>
              </a:rPr>
              <a:t>edn</a:t>
            </a:r>
            <a:r>
              <a:rPr lang="en-US" sz="1800" dirty="0">
                <a:effectLst/>
                <a:latin typeface="Arial" panose="020B0604020202020204" pitchFamily="34" charset="0"/>
                <a:ea typeface="Times New Roman" panose="02020603050405020304" pitchFamily="18" charset="0"/>
              </a:rPr>
              <a:t>, Abbott Properties LLC.</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US" sz="1800" dirty="0" err="1">
                <a:effectLst/>
                <a:latin typeface="Arial" panose="020B0604020202020204" pitchFamily="34" charset="0"/>
                <a:ea typeface="Times New Roman" panose="02020603050405020304" pitchFamily="18" charset="0"/>
              </a:rPr>
              <a:t>Bridgstock</a:t>
            </a:r>
            <a:r>
              <a:rPr lang="en-US" sz="1800" dirty="0">
                <a:effectLst/>
                <a:latin typeface="Arial" panose="020B0604020202020204" pitchFamily="34" charset="0"/>
                <a:ea typeface="Times New Roman" panose="02020603050405020304" pitchFamily="18" charset="0"/>
              </a:rPr>
              <a:t>, R 2019, </a:t>
            </a:r>
            <a:r>
              <a:rPr lang="en-US" sz="1800" i="1" dirty="0">
                <a:effectLst/>
                <a:latin typeface="Arial" panose="020B0604020202020204" pitchFamily="34" charset="0"/>
                <a:ea typeface="Times New Roman" panose="02020603050405020304" pitchFamily="18" charset="0"/>
              </a:rPr>
              <a:t>Higher Education and the Future of Graduate Employability A Connectedness Learning Approach</a:t>
            </a:r>
            <a:r>
              <a:rPr lang="en-US" sz="1800" dirty="0">
                <a:effectLst/>
                <a:latin typeface="Arial" panose="020B0604020202020204" pitchFamily="34" charset="0"/>
                <a:ea typeface="Times New Roman" panose="02020603050405020304" pitchFamily="18" charset="0"/>
              </a:rPr>
              <a:t>, 76th </a:t>
            </a:r>
            <a:r>
              <a:rPr lang="en-US" sz="1800" dirty="0" err="1">
                <a:effectLst/>
                <a:latin typeface="Arial" panose="020B0604020202020204" pitchFamily="34" charset="0"/>
                <a:ea typeface="Times New Roman" panose="02020603050405020304" pitchFamily="18" charset="0"/>
              </a:rPr>
              <a:t>edn</a:t>
            </a:r>
            <a:r>
              <a:rPr lang="en-US" sz="1800" dirty="0">
                <a:effectLst/>
                <a:latin typeface="Arial" panose="020B0604020202020204" pitchFamily="34" charset="0"/>
                <a:ea typeface="Times New Roman" panose="02020603050405020304" pitchFamily="18" charset="0"/>
              </a:rPr>
              <a:t>, Edward Elgar Publishing.</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US" sz="1800" dirty="0" err="1">
                <a:effectLst/>
                <a:latin typeface="Arial" panose="020B0604020202020204" pitchFamily="34" charset="0"/>
                <a:ea typeface="Times New Roman" panose="02020603050405020304" pitchFamily="18" charset="0"/>
              </a:rPr>
              <a:t>Champoux</a:t>
            </a:r>
            <a:r>
              <a:rPr lang="en-US" sz="1800" dirty="0">
                <a:effectLst/>
                <a:latin typeface="Arial" panose="020B0604020202020204" pitchFamily="34" charset="0"/>
                <a:ea typeface="Times New Roman" panose="02020603050405020304" pitchFamily="18" charset="0"/>
              </a:rPr>
              <a:t>, T 2023, </a:t>
            </a:r>
            <a:r>
              <a:rPr lang="en-US" sz="1800" i="1" dirty="0">
                <a:effectLst/>
                <a:latin typeface="Arial" panose="020B0604020202020204" pitchFamily="34" charset="0"/>
                <a:ea typeface="Times New Roman" panose="02020603050405020304" pitchFamily="18" charset="0"/>
              </a:rPr>
              <a:t>Teams that work : the six characteristics of high performing teams</a:t>
            </a:r>
            <a:r>
              <a:rPr lang="en-US" sz="1800" dirty="0">
                <a:effectLst/>
                <a:latin typeface="Arial" panose="020B0604020202020204" pitchFamily="34" charset="0"/>
                <a:ea typeface="Times New Roman" panose="02020603050405020304" pitchFamily="18" charset="0"/>
              </a:rPr>
              <a:t>, 76th </a:t>
            </a:r>
            <a:r>
              <a:rPr lang="en-US" sz="1800" dirty="0" err="1">
                <a:effectLst/>
                <a:latin typeface="Arial" panose="020B0604020202020204" pitchFamily="34" charset="0"/>
                <a:ea typeface="Times New Roman" panose="02020603050405020304" pitchFamily="18" charset="0"/>
              </a:rPr>
              <a:t>edn</a:t>
            </a:r>
            <a:r>
              <a:rPr lang="en-US" sz="1800" dirty="0">
                <a:effectLst/>
                <a:latin typeface="Arial" panose="020B0604020202020204" pitchFamily="34" charset="0"/>
                <a:ea typeface="Times New Roman" panose="02020603050405020304" pitchFamily="18" charset="0"/>
              </a:rPr>
              <a:t>, Effectiveness Institute.</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US" sz="1800" dirty="0">
                <a:effectLst/>
                <a:latin typeface="Arial" panose="020B0604020202020204" pitchFamily="34" charset="0"/>
                <a:ea typeface="Times New Roman" panose="02020603050405020304" pitchFamily="18" charset="0"/>
              </a:rPr>
              <a:t>Hackman, JR 2021, </a:t>
            </a:r>
            <a:r>
              <a:rPr lang="en-US" sz="1800" i="1" dirty="0">
                <a:effectLst/>
                <a:latin typeface="Arial" panose="020B0604020202020204" pitchFamily="34" charset="0"/>
                <a:ea typeface="Times New Roman" panose="02020603050405020304" pitchFamily="18" charset="0"/>
              </a:rPr>
              <a:t>Leading teams : setting the stage for great performances</a:t>
            </a:r>
            <a:r>
              <a:rPr lang="en-US" sz="1800" dirty="0">
                <a:effectLst/>
                <a:latin typeface="Arial" panose="020B0604020202020204" pitchFamily="34" charset="0"/>
                <a:ea typeface="Times New Roman" panose="02020603050405020304" pitchFamily="18" charset="0"/>
              </a:rPr>
              <a:t>, 87th </a:t>
            </a:r>
            <a:r>
              <a:rPr lang="en-US" sz="1800" dirty="0" err="1">
                <a:effectLst/>
                <a:latin typeface="Arial" panose="020B0604020202020204" pitchFamily="34" charset="0"/>
                <a:ea typeface="Times New Roman" panose="02020603050405020304" pitchFamily="18" charset="0"/>
              </a:rPr>
              <a:t>edn</a:t>
            </a:r>
            <a:r>
              <a:rPr lang="en-US" sz="1800" dirty="0">
                <a:effectLst/>
                <a:latin typeface="Arial" panose="020B0604020202020204" pitchFamily="34" charset="0"/>
                <a:ea typeface="Times New Roman" panose="02020603050405020304" pitchFamily="18" charset="0"/>
              </a:rPr>
              <a:t>, Harvard Business School Press, Boston, Mass.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US" sz="1800" dirty="0">
                <a:effectLst/>
                <a:latin typeface="Arial" panose="020B0604020202020204" pitchFamily="34" charset="0"/>
                <a:ea typeface="Times New Roman" panose="02020603050405020304" pitchFamily="18" charset="0"/>
              </a:rPr>
              <a:t>Higgs, J 2019, </a:t>
            </a:r>
            <a:r>
              <a:rPr lang="en-US" sz="1800" i="1" dirty="0">
                <a:effectLst/>
                <a:latin typeface="Arial" panose="020B0604020202020204" pitchFamily="34" charset="0"/>
                <a:ea typeface="Times New Roman" panose="02020603050405020304" pitchFamily="18" charset="0"/>
              </a:rPr>
              <a:t>Education for Employability Learning for Future Possibilities</a:t>
            </a:r>
            <a:r>
              <a:rPr lang="en-US" sz="1800" dirty="0">
                <a:effectLst/>
                <a:latin typeface="Arial" panose="020B0604020202020204" pitchFamily="34" charset="0"/>
                <a:ea typeface="Times New Roman" panose="02020603050405020304" pitchFamily="18" charset="0"/>
              </a:rPr>
              <a:t>, 76th </a:t>
            </a:r>
            <a:r>
              <a:rPr lang="en-US" sz="1800" dirty="0" err="1">
                <a:effectLst/>
                <a:latin typeface="Arial" panose="020B0604020202020204" pitchFamily="34" charset="0"/>
                <a:ea typeface="Times New Roman" panose="02020603050405020304" pitchFamily="18" charset="0"/>
              </a:rPr>
              <a:t>edn</a:t>
            </a:r>
            <a:r>
              <a:rPr lang="en-US" sz="1800" dirty="0">
                <a:effectLst/>
                <a:latin typeface="Arial" panose="020B0604020202020204" pitchFamily="34" charset="0"/>
                <a:ea typeface="Times New Roman" panose="02020603050405020304" pitchFamily="18" charset="0"/>
              </a:rPr>
              <a:t>, Boston Brill Ann Arbor, Michigan </a:t>
            </a:r>
            <a:r>
              <a:rPr lang="en-US" sz="1800" dirty="0" err="1">
                <a:effectLst/>
                <a:latin typeface="Arial" panose="020B0604020202020204" pitchFamily="34" charset="0"/>
                <a:ea typeface="Times New Roman" panose="02020603050405020304" pitchFamily="18" charset="0"/>
              </a:rPr>
              <a:t>Proquest</a:t>
            </a:r>
            <a:r>
              <a:rPr lang="en-US" sz="1800" dirty="0">
                <a:effectLst/>
                <a:latin typeface="Arial" panose="020B0604020202020204" pitchFamily="34"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US" sz="1800" dirty="0">
                <a:effectLst/>
                <a:latin typeface="Arial" panose="020B0604020202020204" pitchFamily="34" charset="0"/>
                <a:ea typeface="Times New Roman" panose="02020603050405020304" pitchFamily="18" charset="0"/>
              </a:rPr>
              <a:t>Knight, P 2020, </a:t>
            </a:r>
            <a:r>
              <a:rPr lang="en-US" sz="1800" i="1" dirty="0">
                <a:effectLst/>
                <a:latin typeface="Arial" panose="020B0604020202020204" pitchFamily="34" charset="0"/>
                <a:ea typeface="Times New Roman" panose="02020603050405020304" pitchFamily="18" charset="0"/>
              </a:rPr>
              <a:t>Learning, curriculum, and employability in higher education</a:t>
            </a:r>
            <a:r>
              <a:rPr lang="en-US" sz="1800" dirty="0">
                <a:effectLst/>
                <a:latin typeface="Arial" panose="020B0604020202020204" pitchFamily="34" charset="0"/>
                <a:ea typeface="Times New Roman" panose="02020603050405020304" pitchFamily="18" charset="0"/>
              </a:rPr>
              <a:t>, 87th </a:t>
            </a:r>
            <a:r>
              <a:rPr lang="en-US" sz="1800" dirty="0" err="1">
                <a:effectLst/>
                <a:latin typeface="Arial" panose="020B0604020202020204" pitchFamily="34" charset="0"/>
                <a:ea typeface="Times New Roman" panose="02020603050405020304" pitchFamily="18" charset="0"/>
              </a:rPr>
              <a:t>edn</a:t>
            </a:r>
            <a:r>
              <a:rPr lang="en-US" sz="1800" dirty="0">
                <a:effectLst/>
                <a:latin typeface="Arial" panose="020B0604020202020204" pitchFamily="34" charset="0"/>
                <a:ea typeface="Times New Roman" panose="02020603050405020304" pitchFamily="18" charset="0"/>
              </a:rPr>
              <a:t>, </a:t>
            </a:r>
            <a:r>
              <a:rPr lang="en-US" sz="1800" dirty="0" err="1">
                <a:effectLst/>
                <a:latin typeface="Arial" panose="020B0604020202020204" pitchFamily="34" charset="0"/>
                <a:ea typeface="Times New Roman" panose="02020603050405020304" pitchFamily="18" charset="0"/>
              </a:rPr>
              <a:t>Routledgefalmer</a:t>
            </a:r>
            <a:r>
              <a:rPr lang="en-US" sz="1800" dirty="0">
                <a:effectLst/>
                <a:latin typeface="Arial" panose="020B0604020202020204" pitchFamily="34" charset="0"/>
                <a:ea typeface="Times New Roman" panose="02020603050405020304" pitchFamily="18" charset="0"/>
              </a:rPr>
              <a:t>, New York.</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US" sz="1800" dirty="0" err="1">
                <a:effectLst/>
                <a:latin typeface="Arial" panose="020B0604020202020204" pitchFamily="34" charset="0"/>
                <a:ea typeface="Times New Roman" panose="02020603050405020304" pitchFamily="18" charset="0"/>
              </a:rPr>
              <a:t>Maund</a:t>
            </a:r>
            <a:r>
              <a:rPr lang="en-US" sz="1800" dirty="0">
                <a:effectLst/>
                <a:latin typeface="Arial" panose="020B0604020202020204" pitchFamily="34" charset="0"/>
                <a:ea typeface="Times New Roman" panose="02020603050405020304" pitchFamily="18" charset="0"/>
              </a:rPr>
              <a:t>, A 2023, </a:t>
            </a:r>
            <a:r>
              <a:rPr lang="en-US" sz="1800" i="1" dirty="0">
                <a:effectLst/>
                <a:latin typeface="Arial" panose="020B0604020202020204" pitchFamily="34" charset="0"/>
                <a:ea typeface="Times New Roman" panose="02020603050405020304" pitchFamily="18" charset="0"/>
              </a:rPr>
              <a:t>Certificate in higher education : skills for the workplace student yearbook</a:t>
            </a:r>
            <a:r>
              <a:rPr lang="en-US" sz="1800" dirty="0">
                <a:effectLst/>
                <a:latin typeface="Arial" panose="020B0604020202020204" pitchFamily="34" charset="0"/>
                <a:ea typeface="Times New Roman" panose="02020603050405020304" pitchFamily="18" charset="0"/>
              </a:rPr>
              <a:t>, 87th </a:t>
            </a:r>
            <a:r>
              <a:rPr lang="en-US" sz="1800" dirty="0" err="1">
                <a:effectLst/>
                <a:latin typeface="Arial" panose="020B0604020202020204" pitchFamily="34" charset="0"/>
                <a:ea typeface="Times New Roman" panose="02020603050405020304" pitchFamily="18" charset="0"/>
              </a:rPr>
              <a:t>edn</a:t>
            </a:r>
            <a:r>
              <a:rPr lang="en-US" sz="1800" dirty="0">
                <a:effectLst/>
                <a:latin typeface="Arial" panose="020B0604020202020204" pitchFamily="34" charset="0"/>
                <a:ea typeface="Times New Roman" panose="02020603050405020304" pitchFamily="18" charset="0"/>
              </a:rPr>
              <a:t>, Sage Publications, London.</a:t>
            </a:r>
            <a:endParaRPr lang="en-US" sz="1800" dirty="0">
              <a:effectLst/>
              <a:latin typeface="Times New Roman" panose="02020603050405020304" pitchFamily="18" charset="0"/>
              <a:ea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820218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4800600"/>
            <a:ext cx="9141619"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475073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569214"/>
            <a:ext cx="7543800" cy="2674620"/>
          </a:xfrm>
        </p:spPr>
        <p:txBody>
          <a:bodyPr anchor="b">
            <a:normAutofit/>
          </a:bodyPr>
          <a:lstStyle>
            <a:lvl1pPr algn="l">
              <a:lnSpc>
                <a:spcPct val="85000"/>
              </a:lnSpc>
              <a:defRPr sz="6000" spc="-38"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3341715"/>
            <a:ext cx="7543800" cy="857250"/>
          </a:xfrm>
        </p:spPr>
        <p:txBody>
          <a:bodyPr lIns="91440" rIns="91440">
            <a:normAutofit/>
          </a:bodyPr>
          <a:lstStyle>
            <a:lvl1pPr marL="0" indent="0" algn="l">
              <a:buNone/>
              <a:defRPr sz="1800" cap="all" spc="150" baseline="0">
                <a:solidFill>
                  <a:schemeClr val="tx2"/>
                </a:solidFill>
                <a:latin typeface="+mj-lt"/>
              </a:defRPr>
            </a:lvl1pPr>
            <a:lvl2pPr marL="342900" indent="0" algn="ctr">
              <a:buNone/>
              <a:defRPr sz="1800"/>
            </a:lvl2pPr>
            <a:lvl3pPr marL="685800" indent="0" algn="ctr">
              <a:buNone/>
              <a:defRPr sz="18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3/11/2024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cxnSp>
        <p:nvCxnSpPr>
          <p:cNvPr id="9" name="Straight Connector 8"/>
          <p:cNvCxnSpPr/>
          <p:nvPr/>
        </p:nvCxnSpPr>
        <p:spPr>
          <a:xfrm>
            <a:off x="905744" y="325755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603089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70A7B3-6521-4DCA-87E5-044747A908C1}" type="datetimeFigureOut">
              <a:rPr lang="en-US" smtClean="0"/>
              <a:t>3/11/2024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71938358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4800600"/>
            <a:ext cx="9141619"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475073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69214"/>
            <a:ext cx="7543800" cy="2674620"/>
          </a:xfrm>
        </p:spPr>
        <p:txBody>
          <a:bodyPr anchor="b" anchorCtr="0">
            <a:normAutofit/>
          </a:bodyPr>
          <a:lstStyle>
            <a:lvl1pPr>
              <a:lnSpc>
                <a:spcPct val="85000"/>
              </a:lnSpc>
              <a:defRPr sz="6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3339846"/>
            <a:ext cx="7543800" cy="857250"/>
          </a:xfrm>
        </p:spPr>
        <p:txBody>
          <a:bodyPr lIns="91440" rIns="91440" anchor="t" anchorCtr="0">
            <a:normAutofit/>
          </a:bodyPr>
          <a:lstStyle>
            <a:lvl1pPr marL="0" indent="0">
              <a:buNone/>
              <a:defRPr sz="1800" cap="all" spc="150" baseline="0">
                <a:solidFill>
                  <a:schemeClr val="tx2"/>
                </a:solidFill>
                <a:latin typeface="+mj-lt"/>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3/11/2024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cxnSp>
        <p:nvCxnSpPr>
          <p:cNvPr id="9" name="Straight Connector 8"/>
          <p:cNvCxnSpPr/>
          <p:nvPr/>
        </p:nvCxnSpPr>
        <p:spPr>
          <a:xfrm>
            <a:off x="905744" y="325755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059415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14953"/>
            <a:ext cx="7543800" cy="108806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59" y="1384301"/>
            <a:ext cx="3703320" cy="3017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384301"/>
            <a:ext cx="3703320" cy="3017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3/11/2024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25762379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14953"/>
            <a:ext cx="7543800" cy="108806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384539"/>
            <a:ext cx="3703320" cy="552212"/>
          </a:xfrm>
        </p:spPr>
        <p:txBody>
          <a:bodyPr lIns="91440" rIns="91440" anchor="ctr">
            <a:normAutofit/>
          </a:bodyPr>
          <a:lstStyle>
            <a:lvl1pPr marL="0" indent="0">
              <a:buNone/>
              <a:defRPr sz="1500" b="0" cap="all"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22960" y="1936751"/>
            <a:ext cx="3703320" cy="2533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384539"/>
            <a:ext cx="3703320" cy="552212"/>
          </a:xfrm>
        </p:spPr>
        <p:txBody>
          <a:bodyPr lIns="91440" rIns="91440" anchor="ctr">
            <a:normAutofit/>
          </a:bodyPr>
          <a:lstStyle>
            <a:lvl1pPr marL="0" indent="0">
              <a:buNone/>
              <a:defRPr sz="1500" b="0" cap="all"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63440" y="1936751"/>
            <a:ext cx="3703320" cy="2533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3/11/2024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77084088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3/11/2024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19259135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4800600"/>
            <a:ext cx="9141619"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475073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278504F-A551-4DE0-9316-4DCD1D8CC752}" type="datetimeFigureOut">
              <a:rPr lang="en-US" smtClean="0"/>
              <a:t>3/11/2024</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pPr marL="0" lvl="0" indent="0" algn="l"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1210688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5143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45769"/>
            <a:ext cx="2400300" cy="1714500"/>
          </a:xfrm>
        </p:spPr>
        <p:txBody>
          <a:bodyPr anchor="b">
            <a:normAutofit/>
          </a:bodyPr>
          <a:lstStyle>
            <a:lvl1pPr>
              <a:defRPr sz="27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548640"/>
            <a:ext cx="4869180" cy="39433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194560"/>
            <a:ext cx="2400300" cy="2534343"/>
          </a:xfrm>
        </p:spPr>
        <p:txBody>
          <a:bodyPr lIns="91440" rIns="91440">
            <a:normAutofit/>
          </a:bodyPr>
          <a:lstStyle>
            <a:lvl1pPr marL="0" indent="0">
              <a:buNone/>
              <a:defRPr sz="1125">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a:xfrm>
            <a:off x="349134" y="4844839"/>
            <a:ext cx="1963883" cy="273844"/>
          </a:xfrm>
        </p:spPr>
        <p:txBody>
          <a:bodyPr/>
          <a:lstStyle>
            <a:lvl1pPr algn="l">
              <a:defRPr/>
            </a:lvl1pPr>
          </a:lstStyle>
          <a:p>
            <a:fld id="{D1BE4249-C0D0-4B06-8692-E8BB871AF643}" type="datetimeFigureOut">
              <a:rPr lang="en-US" smtClean="0"/>
              <a:t>3/11/2024</a:t>
            </a:fld>
            <a:endParaRPr lang="en-US" dirty="0"/>
          </a:p>
        </p:txBody>
      </p:sp>
      <p:sp>
        <p:nvSpPr>
          <p:cNvPr id="6" name="Footer Placeholder 5"/>
          <p:cNvSpPr>
            <a:spLocks noGrp="1"/>
          </p:cNvSpPr>
          <p:nvPr>
            <p:ph type="ftr" sz="quarter" idx="11"/>
          </p:nvPr>
        </p:nvSpPr>
        <p:spPr>
          <a:xfrm>
            <a:off x="3600450" y="4844839"/>
            <a:ext cx="3486150" cy="273844"/>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40972641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714750"/>
            <a:ext cx="9141619" cy="14287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368630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3806190"/>
            <a:ext cx="7584948" cy="617220"/>
          </a:xfrm>
        </p:spPr>
        <p:txBody>
          <a:bodyPr lIns="91440" tIns="0" rIns="91440" bIns="0" anchor="b">
            <a:noAutofit/>
          </a:bodyPr>
          <a:lstStyle>
            <a:lvl1pPr>
              <a:defRPr sz="27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3686307"/>
          </a:xfrm>
          <a:blipFill>
            <a:blip r:embed="rId2"/>
            <a:stretch>
              <a:fillRect/>
            </a:stretch>
          </a:blipFill>
        </p:spPr>
        <p:txBody>
          <a:bodyPr lIns="457200" tIns="457200" anchor="t"/>
          <a:lstStyle>
            <a:lvl1pPr marL="0" indent="0">
              <a:buNone/>
              <a:defRPr sz="2400">
                <a:solidFill>
                  <a:schemeClr val="bg1"/>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22960" y="4430267"/>
            <a:ext cx="7584948" cy="445770"/>
          </a:xfrm>
        </p:spPr>
        <p:txBody>
          <a:bodyPr lIns="91440" tIns="0" rIns="91440" bIns="0">
            <a:normAutofit/>
          </a:bodyPr>
          <a:lstStyle>
            <a:lvl1pPr marL="0" indent="0">
              <a:spcBef>
                <a:spcPts val="0"/>
              </a:spcBef>
              <a:spcAft>
                <a:spcPts val="450"/>
              </a:spcAft>
              <a:buNone/>
              <a:defRPr sz="1125">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042B0DB6-F5C7-45FB-8CF3-31B45F9C2DAC}" type="datetimeFigureOut">
              <a:rPr lang="en-US" smtClean="0"/>
              <a:t>3/11/2024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21063171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3/11/2024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41818654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4800600"/>
            <a:ext cx="9141619"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475073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311084"/>
            <a:ext cx="1971675" cy="431806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11083"/>
            <a:ext cx="5800725" cy="4318067"/>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3/11/2024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67657324"/>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480060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4750737"/>
            <a:ext cx="9144001"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14953"/>
            <a:ext cx="7543800" cy="1088068"/>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60" y="1384301"/>
            <a:ext cx="7543800" cy="301752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4844839"/>
            <a:ext cx="1854203" cy="273844"/>
          </a:xfrm>
          <a:prstGeom prst="rect">
            <a:avLst/>
          </a:prstGeom>
        </p:spPr>
        <p:txBody>
          <a:bodyPr vert="horz" lIns="91440" tIns="45720" rIns="91440" bIns="45720" rtlCol="0" anchor="ctr"/>
          <a:lstStyle>
            <a:lvl1pPr algn="l">
              <a:defRPr sz="675">
                <a:solidFill>
                  <a:srgbClr val="FFFFFF"/>
                </a:solidFill>
              </a:defRPr>
            </a:lvl1pPr>
          </a:lstStyle>
          <a:p>
            <a:fld id="{1160EA64-D806-43AC-9DF2-F8C432F32B4C}" type="datetimeFigureOut">
              <a:rPr lang="en-US" smtClean="0"/>
              <a:t>3/11/2024</a:t>
            </a:fld>
            <a:endParaRPr lang="en-US" dirty="0"/>
          </a:p>
        </p:txBody>
      </p:sp>
      <p:sp>
        <p:nvSpPr>
          <p:cNvPr id="5" name="Footer Placeholder 4"/>
          <p:cNvSpPr>
            <a:spLocks noGrp="1"/>
          </p:cNvSpPr>
          <p:nvPr>
            <p:ph type="ftr" sz="quarter" idx="3"/>
          </p:nvPr>
        </p:nvSpPr>
        <p:spPr>
          <a:xfrm>
            <a:off x="2764639" y="4844839"/>
            <a:ext cx="3617103" cy="273844"/>
          </a:xfrm>
          <a:prstGeom prst="rect">
            <a:avLst/>
          </a:prstGeom>
        </p:spPr>
        <p:txBody>
          <a:bodyPr vert="horz" lIns="91440" tIns="45720" rIns="91440" bIns="45720" rtlCol="0" anchor="ctr"/>
          <a:lstStyle>
            <a:lvl1pPr algn="ctr">
              <a:defRPr sz="675"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4844839"/>
            <a:ext cx="984019" cy="273844"/>
          </a:xfrm>
          <a:prstGeom prst="rect">
            <a:avLst/>
          </a:prstGeom>
        </p:spPr>
        <p:txBody>
          <a:bodyPr vert="horz" lIns="91440" tIns="45720" rIns="91440" bIns="45720" rtlCol="0" anchor="ctr"/>
          <a:lstStyle>
            <a:lvl1pPr algn="r">
              <a:defRPr sz="788">
                <a:solidFill>
                  <a:srgbClr val="FFFFFF"/>
                </a:solidFill>
              </a:defRPr>
            </a:lvl1pPr>
          </a:lstStyle>
          <a:p>
            <a:fld id="{8A7A6979-0714-4377-B894-6BE4C2D6E202}" type="slidenum">
              <a:rPr lang="en-US" smtClean="0"/>
              <a:pPr/>
              <a:t>‹#›</a:t>
            </a:fld>
            <a:endParaRPr lang="en-US" dirty="0"/>
          </a:p>
        </p:txBody>
      </p:sp>
      <p:cxnSp>
        <p:nvCxnSpPr>
          <p:cNvPr id="10" name="Straight Connector 9"/>
          <p:cNvCxnSpPr/>
          <p:nvPr/>
        </p:nvCxnSpPr>
        <p:spPr>
          <a:xfrm>
            <a:off x="895149" y="1303384"/>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6462611"/>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dt="0"/>
  <p:txStyles>
    <p:titleStyle>
      <a:lvl1pPr algn="l" defTabSz="685800" rtl="0" eaLnBrk="1" latinLnBrk="0" hangingPunct="1">
        <a:lnSpc>
          <a:spcPct val="85000"/>
        </a:lnSpc>
        <a:spcBef>
          <a:spcPct val="0"/>
        </a:spcBef>
        <a:buNone/>
        <a:defRPr sz="3600" kern="1200" spc="-38" baseline="0">
          <a:solidFill>
            <a:schemeClr val="tx1">
              <a:lumMod val="75000"/>
              <a:lumOff val="25000"/>
            </a:schemeClr>
          </a:solidFill>
          <a:latin typeface="+mj-lt"/>
          <a:ea typeface="+mj-ea"/>
          <a:cs typeface="+mj-cs"/>
        </a:defRPr>
      </a:lvl1pPr>
    </p:titleStyle>
    <p:bodyStyle>
      <a:lvl1pPr marL="68580" indent="-68580" algn="l" defTabSz="685800" rtl="0" eaLnBrk="1" latinLnBrk="0" hangingPunct="1">
        <a:lnSpc>
          <a:spcPct val="90000"/>
        </a:lnSpc>
        <a:spcBef>
          <a:spcPts val="900"/>
        </a:spcBef>
        <a:spcAft>
          <a:spcPts val="150"/>
        </a:spcAft>
        <a:buClr>
          <a:schemeClr val="accent1"/>
        </a:buClr>
        <a:buSzPct val="100000"/>
        <a:buFont typeface="Calibri" panose="020F0502020204030204" pitchFamily="34" charset="0"/>
        <a:buChar char=" "/>
        <a:defRPr sz="1500" kern="1200">
          <a:solidFill>
            <a:schemeClr val="tx1">
              <a:lumMod val="75000"/>
              <a:lumOff val="25000"/>
            </a:schemeClr>
          </a:solidFill>
          <a:latin typeface="+mn-lt"/>
          <a:ea typeface="+mn-ea"/>
          <a:cs typeface="+mn-cs"/>
        </a:defRPr>
      </a:lvl1pPr>
      <a:lvl2pPr marL="288036" indent="-137160" algn="l" defTabSz="685800" rtl="0" eaLnBrk="1" latinLnBrk="0" hangingPunct="1">
        <a:lnSpc>
          <a:spcPct val="90000"/>
        </a:lnSpc>
        <a:spcBef>
          <a:spcPts val="150"/>
        </a:spcBef>
        <a:spcAft>
          <a:spcPts val="300"/>
        </a:spcAft>
        <a:buClr>
          <a:schemeClr val="accent1"/>
        </a:buClr>
        <a:buFont typeface="Calibri" pitchFamily="34" charset="0"/>
        <a:buChar char="◦"/>
        <a:defRPr sz="1350" kern="1200">
          <a:solidFill>
            <a:schemeClr val="tx1">
              <a:lumMod val="75000"/>
              <a:lumOff val="25000"/>
            </a:schemeClr>
          </a:solidFill>
          <a:latin typeface="+mn-lt"/>
          <a:ea typeface="+mn-ea"/>
          <a:cs typeface="+mn-cs"/>
        </a:defRPr>
      </a:lvl2pPr>
      <a:lvl3pPr marL="425196" indent="-13716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3pPr>
      <a:lvl4pPr marL="562356" indent="-13716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4pPr>
      <a:lvl5pPr marL="699516" indent="-13716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5pPr>
      <a:lvl6pPr marL="82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6pPr>
      <a:lvl7pPr marL="97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7pPr>
      <a:lvl8pPr marL="112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8pPr>
      <a:lvl9pPr marL="127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4"/>
        <p:cNvGrpSpPr/>
        <p:nvPr/>
      </p:nvGrpSpPr>
      <p:grpSpPr>
        <a:xfrm>
          <a:off x="0" y="0"/>
          <a:ext cx="0" cy="0"/>
          <a:chOff x="0" y="0"/>
          <a:chExt cx="0" cy="0"/>
        </a:xfrm>
      </p:grpSpPr>
      <p:sp>
        <p:nvSpPr>
          <p:cNvPr id="55" name="Google Shape;55;p15"/>
          <p:cNvSpPr txBox="1">
            <a:spLocks noGrp="1"/>
          </p:cNvSpPr>
          <p:nvPr>
            <p:ph type="ctrTitle"/>
          </p:nvPr>
        </p:nvSpPr>
        <p:spPr>
          <a:xfrm>
            <a:off x="1008608" y="540205"/>
            <a:ext cx="6866306" cy="2233425"/>
          </a:xfrm>
          <a:prstGeom prst="rect">
            <a:avLst/>
          </a:prstGeom>
        </p:spPr>
        <p:txBody>
          <a:bodyPr spcFirstLastPara="1" wrap="square" lIns="91425" tIns="91425" rIns="91425" bIns="91425" anchor="ctr" anchorCtr="0">
            <a:noAutofit/>
          </a:bodyPr>
          <a:lstStyle/>
          <a:p>
            <a:pPr marL="0" marR="0" algn="ctr">
              <a:lnSpc>
                <a:spcPct val="150000"/>
              </a:lnSpc>
              <a:spcBef>
                <a:spcPts val="0"/>
              </a:spcBef>
              <a:spcAft>
                <a:spcPts val="800"/>
              </a:spcAft>
            </a:pPr>
            <a:r>
              <a:rPr lang="en-US" sz="2000" b="1" i="1" kern="100" dirty="0">
                <a:effectLst/>
                <a:latin typeface="Arial" panose="020B0604020202020204" pitchFamily="34" charset="0"/>
                <a:ea typeface="Calibri" panose="020F0502020204030204" pitchFamily="34" charset="0"/>
                <a:cs typeface="Times New Roman" panose="02020603050405020304" pitchFamily="18" charset="0"/>
              </a:rPr>
              <a:t>BMSW4009 Group Presentation on Team Working</a:t>
            </a:r>
          </a:p>
        </p:txBody>
      </p:sp>
      <p:sp>
        <p:nvSpPr>
          <p:cNvPr id="56" name="Google Shape;56;p15"/>
          <p:cNvSpPr txBox="1">
            <a:spLocks noGrp="1"/>
          </p:cNvSpPr>
          <p:nvPr>
            <p:ph type="subTitle" idx="1"/>
          </p:nvPr>
        </p:nvSpPr>
        <p:spPr>
          <a:xfrm>
            <a:off x="686400" y="3196699"/>
            <a:ext cx="4673000" cy="1406596"/>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0"/>
              </a:spcAft>
            </a:pPr>
            <a:r>
              <a:rPr lang="en-US" dirty="0" err="1">
                <a:latin typeface="Arial" panose="020B0604020202020204" pitchFamily="34" charset="0"/>
                <a:ea typeface="Liberation Serif"/>
                <a:cs typeface="Liberation Serif"/>
              </a:rPr>
              <a:t>Petru</a:t>
            </a:r>
            <a:r>
              <a:rPr lang="en-US" dirty="0">
                <a:latin typeface="Arial" panose="020B0604020202020204" pitchFamily="34" charset="0"/>
                <a:ea typeface="Liberation Serif"/>
                <a:cs typeface="Liberation Serif"/>
              </a:rPr>
              <a:t> </a:t>
            </a:r>
            <a:r>
              <a:rPr lang="en-US" dirty="0" err="1">
                <a:latin typeface="Arial" panose="020B0604020202020204" pitchFamily="34" charset="0"/>
                <a:ea typeface="Liberation Serif"/>
                <a:cs typeface="Liberation Serif"/>
              </a:rPr>
              <a:t>alexandru</a:t>
            </a:r>
            <a:r>
              <a:rPr lang="en-US" dirty="0">
                <a:latin typeface="Arial" panose="020B0604020202020204" pitchFamily="34" charset="0"/>
                <a:ea typeface="Liberation Serif"/>
                <a:cs typeface="Liberation Serif"/>
              </a:rPr>
              <a:t> </a:t>
            </a:r>
            <a:r>
              <a:rPr lang="en-US" dirty="0" err="1">
                <a:latin typeface="Arial" panose="020B0604020202020204" pitchFamily="34" charset="0"/>
                <a:ea typeface="Liberation Serif"/>
                <a:cs typeface="Liberation Serif"/>
              </a:rPr>
              <a:t>stanescu</a:t>
            </a:r>
            <a:endParaRPr lang="en-US" dirty="0">
              <a:latin typeface="Arial" panose="020B0604020202020204" pitchFamily="34" charset="0"/>
              <a:ea typeface="Liberation Serif"/>
              <a:cs typeface="Liberation Serif"/>
            </a:endParaRPr>
          </a:p>
          <a:p>
            <a:pPr marL="0" marR="0" algn="just">
              <a:lnSpc>
                <a:spcPct val="150000"/>
              </a:lnSpc>
              <a:spcBef>
                <a:spcPts val="0"/>
              </a:spcBef>
              <a:spcAft>
                <a:spcPts val="0"/>
              </a:spcAft>
            </a:pPr>
            <a:r>
              <a:rPr lang="en-US" sz="1800" dirty="0">
                <a:effectLst/>
                <a:latin typeface="Arial" panose="020B0604020202020204" pitchFamily="34" charset="0"/>
                <a:ea typeface="Liberation Serif"/>
                <a:cs typeface="Liberation Serif"/>
              </a:rPr>
              <a:t>Mariana </a:t>
            </a:r>
            <a:r>
              <a:rPr lang="en-US" sz="1800" dirty="0" err="1">
                <a:effectLst/>
                <a:latin typeface="Arial" panose="020B0604020202020204" pitchFamily="34" charset="0"/>
                <a:ea typeface="Liberation Serif"/>
                <a:cs typeface="Liberation Serif"/>
              </a:rPr>
              <a:t>adela</a:t>
            </a:r>
            <a:r>
              <a:rPr lang="en-US" sz="1800" dirty="0">
                <a:effectLst/>
                <a:latin typeface="Arial" panose="020B0604020202020204" pitchFamily="34" charset="0"/>
                <a:ea typeface="Liberation Serif"/>
                <a:cs typeface="Liberation Serif"/>
              </a:rPr>
              <a:t> sugar</a:t>
            </a:r>
          </a:p>
          <a:p>
            <a:pPr marL="0" marR="0" algn="just">
              <a:lnSpc>
                <a:spcPct val="150000"/>
              </a:lnSpc>
              <a:spcBef>
                <a:spcPts val="0"/>
              </a:spcBef>
              <a:spcAft>
                <a:spcPts val="0"/>
              </a:spcAft>
            </a:pPr>
            <a:r>
              <a:rPr lang="en-US" sz="1800" dirty="0">
                <a:effectLst/>
                <a:latin typeface="Arial" panose="020B0604020202020204" pitchFamily="34" charset="0"/>
                <a:ea typeface="Liberation Serif"/>
                <a:cs typeface="Liberation Serif"/>
              </a:rPr>
              <a:t>Lavinia </a:t>
            </a:r>
            <a:r>
              <a:rPr lang="en-US" sz="1800" dirty="0" err="1">
                <a:effectLst/>
                <a:latin typeface="Arial" panose="020B0604020202020204" pitchFamily="34" charset="0"/>
                <a:ea typeface="Liberation Serif"/>
                <a:cs typeface="Liberation Serif"/>
              </a:rPr>
              <a:t>mariana</a:t>
            </a:r>
            <a:r>
              <a:rPr lang="en-US" sz="1800" dirty="0">
                <a:effectLst/>
                <a:latin typeface="Arial" panose="020B0604020202020204" pitchFamily="34" charset="0"/>
                <a:ea typeface="Liberation Serif"/>
                <a:cs typeface="Liberation Serif"/>
              </a:rPr>
              <a:t> </a:t>
            </a:r>
            <a:r>
              <a:rPr lang="en-US" sz="1800" dirty="0" err="1">
                <a:effectLst/>
                <a:latin typeface="Arial" panose="020B0604020202020204" pitchFamily="34" charset="0"/>
                <a:ea typeface="Liberation Serif"/>
                <a:cs typeface="Liberation Serif"/>
              </a:rPr>
              <a:t>neda</a:t>
            </a:r>
            <a:r>
              <a:rPr lang="en-US" sz="1800">
                <a:effectLst/>
                <a:latin typeface="Arial" panose="020B0604020202020204" pitchFamily="34" charset="0"/>
                <a:ea typeface="Liberation Serif"/>
                <a:cs typeface="Liberation Serif"/>
              </a:rPr>
              <a:t> </a:t>
            </a:r>
            <a:endParaRPr lang="en-US" sz="1800" dirty="0">
              <a:effectLst/>
              <a:latin typeface="Arial" panose="020B0604020202020204" pitchFamily="34" charset="0"/>
              <a:ea typeface="Liberation Serif"/>
              <a:cs typeface="Liberation Serif"/>
            </a:endParaRPr>
          </a:p>
          <a:p>
            <a:pPr marL="0" lvl="0" indent="0" algn="l" rtl="0">
              <a:spcBef>
                <a:spcPts val="0"/>
              </a:spcBef>
              <a:spcAft>
                <a:spcPts val="0"/>
              </a:spcAft>
              <a:buNone/>
            </a:pP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sp>
        <p:nvSpPr>
          <p:cNvPr id="250" name="Google Shape;250;p20"/>
          <p:cNvSpPr txBox="1"/>
          <p:nvPr/>
        </p:nvSpPr>
        <p:spPr>
          <a:xfrm>
            <a:off x="883866" y="653143"/>
            <a:ext cx="7376267" cy="641267"/>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US" sz="2800" b="1" dirty="0">
                <a:solidFill>
                  <a:srgbClr val="434343"/>
                </a:solidFill>
                <a:latin typeface="Arial" panose="020B0604020202020204" pitchFamily="34" charset="0"/>
                <a:ea typeface="Fira Sans Extra Condensed Medium"/>
                <a:cs typeface="Arial" panose="020B0604020202020204" pitchFamily="34" charset="0"/>
                <a:sym typeface="Fira Sans Extra Condensed Medium"/>
              </a:rPr>
              <a:t>Introduction</a:t>
            </a:r>
          </a:p>
        </p:txBody>
      </p:sp>
      <p:sp>
        <p:nvSpPr>
          <p:cNvPr id="251" name="Google Shape;251;p20"/>
          <p:cNvSpPr txBox="1"/>
          <p:nvPr/>
        </p:nvSpPr>
        <p:spPr>
          <a:xfrm>
            <a:off x="593767" y="1591292"/>
            <a:ext cx="5011386" cy="2706091"/>
          </a:xfrm>
          <a:prstGeom prst="rect">
            <a:avLst/>
          </a:prstGeom>
          <a:noFill/>
          <a:ln>
            <a:noFill/>
          </a:ln>
        </p:spPr>
        <p:txBody>
          <a:bodyPr spcFirstLastPara="1" wrap="square" lIns="91425" tIns="91425" rIns="91425" bIns="91425" anchor="t" anchorCtr="0">
            <a:noAutofit/>
          </a:bodyPr>
          <a:lstStyle/>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The hybrid work environment is one example of how the modern of workplace has changed</a:t>
            </a:r>
            <a:r>
              <a:rPr lang="en-US" sz="1800" dirty="0">
                <a:effectLst/>
                <a:latin typeface="Times New Roman" panose="02020603050405020304" pitchFamily="18" charset="0"/>
              </a:rPr>
              <a:t>(Berkley 2021)</a:t>
            </a:r>
            <a:r>
              <a:rPr lang="en-US" dirty="0">
                <a:latin typeface="Arial" panose="020B0604020202020204" pitchFamily="34" charset="0"/>
                <a:cs typeface="Arial" panose="020B0604020202020204" pitchFamily="34" charset="0"/>
              </a:rPr>
              <a:t>.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This concept captures the evolving nature of contemporary workplaces by seamlessly fusing remote and in-office work.</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 In this Framework strong leadership and cohesion have become critical components of thriving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a:t>
            </a:r>
          </a:p>
        </p:txBody>
      </p:sp>
      <p:pic>
        <p:nvPicPr>
          <p:cNvPr id="2" name="Picture 2" descr="The challenges of working in a team | Startups Magazine">
            <a:extLst>
              <a:ext uri="{FF2B5EF4-FFF2-40B4-BE49-F238E27FC236}">
                <a16:creationId xmlns:a16="http://schemas.microsoft.com/office/drawing/2014/main" id="{6351636C-B968-9B17-FFD0-4331E59D42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7043" y="1515587"/>
            <a:ext cx="2956957" cy="2857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49">
          <a:extLst>
            <a:ext uri="{FF2B5EF4-FFF2-40B4-BE49-F238E27FC236}">
              <a16:creationId xmlns:a16="http://schemas.microsoft.com/office/drawing/2014/main" id="{92DE3C51-4B95-7A10-86D4-D0B1E06140B1}"/>
            </a:ext>
          </a:extLst>
        </p:cNvPr>
        <p:cNvGrpSpPr/>
        <p:nvPr/>
      </p:nvGrpSpPr>
      <p:grpSpPr>
        <a:xfrm>
          <a:off x="0" y="0"/>
          <a:ext cx="0" cy="0"/>
          <a:chOff x="0" y="0"/>
          <a:chExt cx="0" cy="0"/>
        </a:xfrm>
      </p:grpSpPr>
      <p:sp>
        <p:nvSpPr>
          <p:cNvPr id="250" name="Google Shape;250;p20">
            <a:extLst>
              <a:ext uri="{FF2B5EF4-FFF2-40B4-BE49-F238E27FC236}">
                <a16:creationId xmlns:a16="http://schemas.microsoft.com/office/drawing/2014/main" id="{460DBD2E-EF0C-CC7A-789D-7CD17587D4EB}"/>
              </a:ext>
            </a:extLst>
          </p:cNvPr>
          <p:cNvSpPr txBox="1"/>
          <p:nvPr/>
        </p:nvSpPr>
        <p:spPr>
          <a:xfrm>
            <a:off x="249383" y="546266"/>
            <a:ext cx="7376267" cy="641267"/>
          </a:xfrm>
          <a:prstGeom prst="rect">
            <a:avLst/>
          </a:prstGeom>
          <a:noFill/>
          <a:ln>
            <a:noFill/>
          </a:ln>
        </p:spPr>
        <p:txBody>
          <a:bodyPr spcFirstLastPara="1" wrap="square" lIns="91425" tIns="91425" rIns="91425" bIns="91425" anchor="ctr" anchorCtr="0">
            <a:noAutofit/>
          </a:bodyPr>
          <a:lstStyle/>
          <a:p>
            <a:pPr marL="0" marR="0" algn="just">
              <a:lnSpc>
                <a:spcPct val="150000"/>
              </a:lnSpc>
              <a:spcBef>
                <a:spcPts val="0"/>
              </a:spcBef>
              <a:spcAft>
                <a:spcPts val="800"/>
              </a:spcAft>
            </a:pPr>
            <a:r>
              <a:rPr lang="en-US" sz="2400" b="1" kern="100" dirty="0">
                <a:effectLst/>
                <a:latin typeface="Arial" panose="020B0604020202020204" pitchFamily="34" charset="0"/>
                <a:ea typeface="Calibri" panose="020F0502020204030204" pitchFamily="34" charset="0"/>
                <a:cs typeface="Times New Roman" panose="02020603050405020304" pitchFamily="18" charset="0"/>
              </a:rPr>
              <a:t>Understanding Teamwork Theories and Models </a:t>
            </a:r>
          </a:p>
        </p:txBody>
      </p:sp>
      <p:sp>
        <p:nvSpPr>
          <p:cNvPr id="251" name="Google Shape;251;p20">
            <a:extLst>
              <a:ext uri="{FF2B5EF4-FFF2-40B4-BE49-F238E27FC236}">
                <a16:creationId xmlns:a16="http://schemas.microsoft.com/office/drawing/2014/main" id="{39E14135-D9AD-48EB-892D-7CE1DBCCA82D}"/>
              </a:ext>
            </a:extLst>
          </p:cNvPr>
          <p:cNvSpPr txBox="1"/>
          <p:nvPr/>
        </p:nvSpPr>
        <p:spPr>
          <a:xfrm>
            <a:off x="498764" y="1377537"/>
            <a:ext cx="5462650" cy="3883231"/>
          </a:xfrm>
          <a:prstGeom prst="rect">
            <a:avLst/>
          </a:prstGeom>
          <a:noFill/>
          <a:ln>
            <a:noFill/>
          </a:ln>
        </p:spPr>
        <p:txBody>
          <a:bodyPr spcFirstLastPara="1" wrap="square" lIns="91425" tIns="91425" rIns="91425" bIns="91425" anchor="t" anchorCtr="0">
            <a:noAutofit/>
          </a:bodyPr>
          <a:lstStyle/>
          <a:p>
            <a:pPr marL="285750" marR="0" indent="-285750" algn="just">
              <a:spcBef>
                <a:spcPts val="0"/>
              </a:spcBef>
              <a:spcAft>
                <a:spcPts val="800"/>
              </a:spcAft>
              <a:buFont typeface="Arial" panose="020B0604020202020204" pitchFamily="34" charset="0"/>
              <a:buChar char="•"/>
            </a:pPr>
            <a:r>
              <a:rPr lang="en-US" sz="1400" kern="100" dirty="0">
                <a:effectLst/>
                <a:latin typeface="Arial" panose="020B0604020202020204" pitchFamily="34" charset="0"/>
                <a:ea typeface="Calibri" panose="020F0502020204030204" pitchFamily="34" charset="0"/>
                <a:cs typeface="Times New Roman" panose="02020603050405020304" pitchFamily="18" charset="0"/>
              </a:rPr>
              <a:t>Differentiating between groups of individuals is critical in the business world. </a:t>
            </a:r>
          </a:p>
          <a:p>
            <a:pPr marL="285750" marR="0" indent="-285750" algn="just">
              <a:spcBef>
                <a:spcPts val="0"/>
              </a:spcBef>
              <a:spcAft>
                <a:spcPts val="800"/>
              </a:spcAft>
              <a:buFont typeface="Arial" panose="020B0604020202020204" pitchFamily="34" charset="0"/>
              <a:buChar char="•"/>
            </a:pPr>
            <a:r>
              <a:rPr lang="en-US" sz="1400" kern="100" dirty="0">
                <a:effectLst/>
                <a:latin typeface="Arial" panose="020B0604020202020204" pitchFamily="34" charset="0"/>
                <a:ea typeface="Calibri" panose="020F0502020204030204" pitchFamily="34" charset="0"/>
                <a:cs typeface="Times New Roman" panose="02020603050405020304" pitchFamily="18" charset="0"/>
              </a:rPr>
              <a:t>Teams are defined by their independent shared objectives and mutual responsibility in contrast to groups that may consist of people with a common goal </a:t>
            </a:r>
            <a:r>
              <a:rPr lang="en-US" sz="1400" dirty="0">
                <a:effectLst/>
                <a:latin typeface="Arial" panose="020B0604020202020204" pitchFamily="34" charset="0"/>
              </a:rPr>
              <a:t>(</a:t>
            </a:r>
            <a:r>
              <a:rPr lang="en-US" sz="1400" dirty="0" err="1">
                <a:effectLst/>
                <a:latin typeface="Arial" panose="020B0604020202020204" pitchFamily="34" charset="0"/>
              </a:rPr>
              <a:t>Bridgstock</a:t>
            </a:r>
            <a:r>
              <a:rPr lang="en-US" sz="1400" dirty="0">
                <a:effectLst/>
                <a:latin typeface="Arial" panose="020B0604020202020204" pitchFamily="34" charset="0"/>
              </a:rPr>
              <a:t> 2019)</a:t>
            </a:r>
            <a:r>
              <a:rPr lang="en-US" sz="1400" kern="100" dirty="0">
                <a:effectLst/>
                <a:latin typeface="Arial" panose="020B0604020202020204" pitchFamily="34" charset="0"/>
                <a:ea typeface="Calibri" panose="020F0502020204030204" pitchFamily="34" charset="0"/>
                <a:cs typeface="Times New Roman" panose="02020603050405020304" pitchFamily="18" charset="0"/>
              </a:rPr>
              <a:t>. </a:t>
            </a:r>
          </a:p>
          <a:p>
            <a:pPr marL="285750" marR="0" indent="-285750" algn="just">
              <a:spcBef>
                <a:spcPts val="0"/>
              </a:spcBef>
              <a:spcAft>
                <a:spcPts val="800"/>
              </a:spcAft>
              <a:buFont typeface="Arial" panose="020B0604020202020204" pitchFamily="34" charset="0"/>
              <a:buChar char="•"/>
            </a:pPr>
            <a:r>
              <a:rPr lang="en-US" sz="1400" kern="100" dirty="0">
                <a:effectLst/>
                <a:latin typeface="Arial" panose="020B0604020202020204" pitchFamily="34" charset="0"/>
                <a:ea typeface="Calibri" panose="020F0502020204030204" pitchFamily="34" charset="0"/>
                <a:cs typeface="Times New Roman" panose="02020603050405020304" pitchFamily="18" charset="0"/>
              </a:rPr>
              <a:t>An excellent Framework for comprehending team dynamics in Tuckman's phrase of group development. </a:t>
            </a:r>
          </a:p>
          <a:p>
            <a:pPr marL="285750" marR="0" indent="-285750" algn="just">
              <a:spcBef>
                <a:spcPts val="0"/>
              </a:spcBef>
              <a:spcAft>
                <a:spcPts val="800"/>
              </a:spcAft>
              <a:buFont typeface="Arial" panose="020B0604020202020204" pitchFamily="34" charset="0"/>
              <a:buChar char="•"/>
            </a:pPr>
            <a:r>
              <a:rPr lang="en-US" sz="1400" kern="100" dirty="0">
                <a:effectLst/>
                <a:latin typeface="Arial" panose="020B0604020202020204" pitchFamily="34" charset="0"/>
                <a:ea typeface="Calibri" panose="020F0502020204030204" pitchFamily="34" charset="0"/>
                <a:cs typeface="Times New Roman" panose="02020603050405020304" pitchFamily="18" charset="0"/>
              </a:rPr>
              <a:t>Performing standardization storming and shaping are the four phases that this paradigm describes. </a:t>
            </a:r>
          </a:p>
        </p:txBody>
      </p:sp>
    </p:spTree>
    <p:extLst>
      <p:ext uri="{BB962C8B-B14F-4D97-AF65-F5344CB8AC3E}">
        <p14:creationId xmlns:p14="http://schemas.microsoft.com/office/powerpoint/2010/main" val="38730102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49">
          <a:extLst>
            <a:ext uri="{FF2B5EF4-FFF2-40B4-BE49-F238E27FC236}">
              <a16:creationId xmlns:a16="http://schemas.microsoft.com/office/drawing/2014/main" id="{14F00536-295A-4D62-149D-4E5CAF981C31}"/>
            </a:ext>
          </a:extLst>
        </p:cNvPr>
        <p:cNvGrpSpPr/>
        <p:nvPr/>
      </p:nvGrpSpPr>
      <p:grpSpPr>
        <a:xfrm>
          <a:off x="0" y="0"/>
          <a:ext cx="0" cy="0"/>
          <a:chOff x="0" y="0"/>
          <a:chExt cx="0" cy="0"/>
        </a:xfrm>
      </p:grpSpPr>
      <p:sp>
        <p:nvSpPr>
          <p:cNvPr id="250" name="Google Shape;250;p20">
            <a:extLst>
              <a:ext uri="{FF2B5EF4-FFF2-40B4-BE49-F238E27FC236}">
                <a16:creationId xmlns:a16="http://schemas.microsoft.com/office/drawing/2014/main" id="{1DFD030E-DD39-45FE-69D8-587CDF4D2E67}"/>
              </a:ext>
            </a:extLst>
          </p:cNvPr>
          <p:cNvSpPr txBox="1"/>
          <p:nvPr/>
        </p:nvSpPr>
        <p:spPr>
          <a:xfrm>
            <a:off x="676894" y="475015"/>
            <a:ext cx="7376267" cy="641267"/>
          </a:xfrm>
          <a:prstGeom prst="rect">
            <a:avLst/>
          </a:prstGeom>
          <a:noFill/>
          <a:ln>
            <a:noFill/>
          </a:ln>
        </p:spPr>
        <p:txBody>
          <a:bodyPr spcFirstLastPara="1" wrap="square" lIns="91425" tIns="91425" rIns="91425" bIns="91425" anchor="ctr" anchorCtr="0">
            <a:noAutofit/>
          </a:bodyPr>
          <a:lstStyle/>
          <a:p>
            <a:pPr marL="0" marR="0" algn="just">
              <a:lnSpc>
                <a:spcPct val="150000"/>
              </a:lnSpc>
              <a:spcBef>
                <a:spcPts val="0"/>
              </a:spcBef>
              <a:spcAft>
                <a:spcPts val="800"/>
              </a:spcAft>
            </a:pPr>
            <a:r>
              <a:rPr lang="en-US" sz="2400" b="1" kern="100" dirty="0">
                <a:effectLst/>
                <a:latin typeface="Arial" panose="020B0604020202020204" pitchFamily="34" charset="0"/>
                <a:ea typeface="Calibri" panose="020F0502020204030204" pitchFamily="34" charset="0"/>
                <a:cs typeface="Times New Roman" panose="02020603050405020304" pitchFamily="18" charset="0"/>
              </a:rPr>
              <a:t>Belbin’s Team Role Theory</a:t>
            </a:r>
          </a:p>
        </p:txBody>
      </p:sp>
      <p:sp>
        <p:nvSpPr>
          <p:cNvPr id="251" name="Google Shape;251;p20">
            <a:extLst>
              <a:ext uri="{FF2B5EF4-FFF2-40B4-BE49-F238E27FC236}">
                <a16:creationId xmlns:a16="http://schemas.microsoft.com/office/drawing/2014/main" id="{D1F042E7-D107-EC77-5390-E67DA25D6AB0}"/>
              </a:ext>
            </a:extLst>
          </p:cNvPr>
          <p:cNvSpPr txBox="1"/>
          <p:nvPr/>
        </p:nvSpPr>
        <p:spPr>
          <a:xfrm>
            <a:off x="130630" y="1353787"/>
            <a:ext cx="5961412" cy="3906982"/>
          </a:xfrm>
          <a:prstGeom prst="rect">
            <a:avLst/>
          </a:prstGeom>
          <a:noFill/>
          <a:ln>
            <a:noFill/>
          </a:ln>
        </p:spPr>
        <p:txBody>
          <a:bodyPr spcFirstLastPara="1" wrap="square" lIns="91425" tIns="91425" rIns="91425" bIns="91425" anchor="t" anchorCtr="0">
            <a:noAutofit/>
          </a:bodyPr>
          <a:lstStyle/>
          <a:p>
            <a:pPr marL="285750" indent="-285750" algn="just">
              <a:spcAft>
                <a:spcPts val="800"/>
              </a:spcAft>
              <a:buFont typeface="Arial" panose="020B0604020202020204" pitchFamily="34" charset="0"/>
              <a:buChar char="•"/>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Diverse team members play an essential part according to </a:t>
            </a:r>
            <a:r>
              <a:rPr lang="en-US" sz="1600" kern="100" dirty="0" err="1">
                <a:effectLst/>
                <a:latin typeface="Arial" panose="020B0604020202020204" pitchFamily="34" charset="0"/>
                <a:ea typeface="Calibri" panose="020F0502020204030204" pitchFamily="34" charset="0"/>
                <a:cs typeface="Times New Roman" panose="02020603050405020304" pitchFamily="18" charset="0"/>
              </a:rPr>
              <a:t>Balbin's</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 team role theory. </a:t>
            </a:r>
          </a:p>
          <a:p>
            <a:pPr marL="285750" indent="-285750" algn="just">
              <a:spcAft>
                <a:spcPts val="800"/>
              </a:spcAft>
              <a:buFont typeface="Arial" panose="020B0604020202020204" pitchFamily="34" charset="0"/>
              <a:buChar char="•"/>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Everyone has a natural tendency to gravitate toward a certain team position that places the talents and interests says Belbin</a:t>
            </a:r>
            <a:r>
              <a:rPr lang="en-US" sz="1600" dirty="0">
                <a:effectLst/>
                <a:latin typeface="Arial" panose="020B0604020202020204" pitchFamily="34" charset="0"/>
              </a:rPr>
              <a:t>(</a:t>
            </a:r>
            <a:r>
              <a:rPr lang="en-US" sz="1600" dirty="0" err="1">
                <a:effectLst/>
                <a:latin typeface="Arial" panose="020B0604020202020204" pitchFamily="34" charset="0"/>
              </a:rPr>
              <a:t>Champoux</a:t>
            </a:r>
            <a:r>
              <a:rPr lang="en-US" sz="1600" dirty="0">
                <a:effectLst/>
                <a:latin typeface="Arial" panose="020B0604020202020204" pitchFamily="34" charset="0"/>
              </a:rPr>
              <a:t> 2023)</a:t>
            </a:r>
            <a:r>
              <a:rPr lang="en-US" sz="14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US" sz="1600" kern="100"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lgn="just">
              <a:spcAft>
                <a:spcPts val="800"/>
              </a:spcAft>
              <a:buFont typeface="Arial" panose="020B0604020202020204" pitchFamily="34" charset="0"/>
              <a:buChar char="•"/>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There are many different types of team jobs each with its side of responsibilities and scales that contribute to the overall success of the group. </a:t>
            </a:r>
          </a:p>
          <a:p>
            <a:pPr marL="285750" indent="-285750" algn="just">
              <a:spcAft>
                <a:spcPts val="800"/>
              </a:spcAft>
              <a:buFont typeface="Arial" panose="020B0604020202020204" pitchFamily="34" charset="0"/>
              <a:buChar char="•"/>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Managers team performance in the mix of teammates and using individual capabilities of team role dynamics.</a:t>
            </a:r>
          </a:p>
          <a:p>
            <a:pPr marL="285750" marR="0" indent="-285750" algn="just">
              <a:spcBef>
                <a:spcPts val="0"/>
              </a:spcBef>
              <a:spcAft>
                <a:spcPts val="800"/>
              </a:spcAft>
              <a:buFont typeface="Arial" panose="020B0604020202020204" pitchFamily="34" charset="0"/>
              <a:buChar char="•"/>
            </a:pPr>
            <a:endParaRPr lang="en-US" sz="1400" kern="100" dirty="0">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2050" name="Picture 2" descr="Belbin's team roles">
            <a:extLst>
              <a:ext uri="{FF2B5EF4-FFF2-40B4-BE49-F238E27FC236}">
                <a16:creationId xmlns:a16="http://schemas.microsoft.com/office/drawing/2014/main" id="{70283C38-DA1A-FCA3-EC5B-971E9B03D5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7673" y="1353787"/>
            <a:ext cx="2576946" cy="3190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4705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49">
          <a:extLst>
            <a:ext uri="{FF2B5EF4-FFF2-40B4-BE49-F238E27FC236}">
              <a16:creationId xmlns:a16="http://schemas.microsoft.com/office/drawing/2014/main" id="{14F00536-295A-4D62-149D-4E5CAF981C31}"/>
            </a:ext>
          </a:extLst>
        </p:cNvPr>
        <p:cNvGrpSpPr/>
        <p:nvPr/>
      </p:nvGrpSpPr>
      <p:grpSpPr>
        <a:xfrm>
          <a:off x="0" y="0"/>
          <a:ext cx="0" cy="0"/>
          <a:chOff x="0" y="0"/>
          <a:chExt cx="0" cy="0"/>
        </a:xfrm>
      </p:grpSpPr>
      <p:sp>
        <p:nvSpPr>
          <p:cNvPr id="250" name="Google Shape;250;p20">
            <a:extLst>
              <a:ext uri="{FF2B5EF4-FFF2-40B4-BE49-F238E27FC236}">
                <a16:creationId xmlns:a16="http://schemas.microsoft.com/office/drawing/2014/main" id="{1DFD030E-DD39-45FE-69D8-587CDF4D2E67}"/>
              </a:ext>
            </a:extLst>
          </p:cNvPr>
          <p:cNvSpPr txBox="1"/>
          <p:nvPr/>
        </p:nvSpPr>
        <p:spPr>
          <a:xfrm>
            <a:off x="676894" y="475015"/>
            <a:ext cx="7376267" cy="641267"/>
          </a:xfrm>
          <a:prstGeom prst="rect">
            <a:avLst/>
          </a:prstGeom>
          <a:noFill/>
          <a:ln>
            <a:noFill/>
          </a:ln>
        </p:spPr>
        <p:txBody>
          <a:bodyPr spcFirstLastPara="1" wrap="square" lIns="91425" tIns="91425" rIns="91425" bIns="91425" anchor="ctr" anchorCtr="0">
            <a:noAutofit/>
          </a:bodyPr>
          <a:lstStyle/>
          <a:p>
            <a:pPr marL="0" marR="0" algn="just">
              <a:lnSpc>
                <a:spcPct val="150000"/>
              </a:lnSpc>
              <a:spcBef>
                <a:spcPts val="0"/>
              </a:spcBef>
              <a:spcAft>
                <a:spcPts val="800"/>
              </a:spcAft>
            </a:pPr>
            <a:r>
              <a:rPr lang="en-US" sz="2400" b="1" kern="100" dirty="0">
                <a:effectLst/>
                <a:latin typeface="Arial" panose="020B0604020202020204" pitchFamily="34" charset="0"/>
                <a:ea typeface="Calibri" panose="020F0502020204030204" pitchFamily="34" charset="0"/>
                <a:cs typeface="Times New Roman" panose="02020603050405020304" pitchFamily="18" charset="0"/>
              </a:rPr>
              <a:t>Cont.</a:t>
            </a:r>
          </a:p>
        </p:txBody>
      </p:sp>
      <p:sp>
        <p:nvSpPr>
          <p:cNvPr id="251" name="Google Shape;251;p20">
            <a:extLst>
              <a:ext uri="{FF2B5EF4-FFF2-40B4-BE49-F238E27FC236}">
                <a16:creationId xmlns:a16="http://schemas.microsoft.com/office/drawing/2014/main" id="{D1F042E7-D107-EC77-5390-E67DA25D6AB0}"/>
              </a:ext>
            </a:extLst>
          </p:cNvPr>
          <p:cNvSpPr txBox="1"/>
          <p:nvPr/>
        </p:nvSpPr>
        <p:spPr>
          <a:xfrm>
            <a:off x="356261" y="1615044"/>
            <a:ext cx="5961412" cy="3906982"/>
          </a:xfrm>
          <a:prstGeom prst="rect">
            <a:avLst/>
          </a:prstGeom>
          <a:noFill/>
          <a:ln>
            <a:noFill/>
          </a:ln>
        </p:spPr>
        <p:txBody>
          <a:bodyPr spcFirstLastPara="1" wrap="square" lIns="91425" tIns="91425" rIns="91425" bIns="91425" anchor="t" anchorCtr="0">
            <a:noAutofit/>
          </a:bodyPr>
          <a:lstStyle/>
          <a:p>
            <a:pPr marL="285750" indent="-285750" algn="just">
              <a:spcAft>
                <a:spcPts val="800"/>
              </a:spcAft>
              <a:buFont typeface="Arial" panose="020B0604020202020204" pitchFamily="34" charset="0"/>
              <a:buChar char="•"/>
            </a:pPr>
            <a:r>
              <a:rPr lang="en-US" sz="1800" dirty="0">
                <a:effectLst/>
                <a:latin typeface="Times New Roman" panose="02020603050405020304" pitchFamily="18" charset="0"/>
                <a:ea typeface="DejaVu Sans"/>
                <a:cs typeface="DejaVu Sans"/>
              </a:rPr>
              <a:t>Every member of the team plays an important part and adds something special to group performance.</a:t>
            </a:r>
          </a:p>
          <a:p>
            <a:pPr marL="285750" indent="-285750" algn="just">
              <a:spcAft>
                <a:spcPts val="800"/>
              </a:spcAft>
              <a:buFont typeface="Arial" panose="020B0604020202020204" pitchFamily="34" charset="0"/>
              <a:buChar char="•"/>
            </a:pPr>
            <a:r>
              <a:rPr lang="en-US" sz="1800" dirty="0">
                <a:effectLst/>
                <a:latin typeface="Times New Roman" panose="02020603050405020304" pitchFamily="18" charset="0"/>
                <a:ea typeface="DejaVu Sans"/>
                <a:cs typeface="DejaVu Sans"/>
              </a:rPr>
              <a:t> It is the manager's responsibility to know how the teams are structured and to help the members’ skills set work together to achieve their goals. </a:t>
            </a:r>
          </a:p>
          <a:p>
            <a:pPr marL="285750" indent="-285750" algn="just">
              <a:spcAft>
                <a:spcPts val="800"/>
              </a:spcAft>
              <a:buFont typeface="Arial" panose="020B0604020202020204" pitchFamily="34" charset="0"/>
              <a:buChar char="•"/>
            </a:pPr>
            <a:r>
              <a:rPr lang="en-US" sz="1800" dirty="0">
                <a:effectLst/>
                <a:latin typeface="Times New Roman" panose="02020603050405020304" pitchFamily="18" charset="0"/>
                <a:ea typeface="DejaVu Sans"/>
                <a:cs typeface="DejaVu Sans"/>
              </a:rPr>
              <a:t>Team performance and corporatization may be improved Managers create an inclusive work atmosphere that respects diversity and places everyone's talent. </a:t>
            </a:r>
            <a:endParaRPr lang="en-US" sz="1400" kern="100" dirty="0">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2050" name="Picture 2" descr="Belbin's team roles">
            <a:extLst>
              <a:ext uri="{FF2B5EF4-FFF2-40B4-BE49-F238E27FC236}">
                <a16:creationId xmlns:a16="http://schemas.microsoft.com/office/drawing/2014/main" id="{70283C38-DA1A-FCA3-EC5B-971E9B03D5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7673" y="1353787"/>
            <a:ext cx="2576946" cy="3190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1295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49">
          <a:extLst>
            <a:ext uri="{FF2B5EF4-FFF2-40B4-BE49-F238E27FC236}">
              <a16:creationId xmlns:a16="http://schemas.microsoft.com/office/drawing/2014/main" id="{2395D09A-58D1-A160-AC71-ECD2E24D6843}"/>
            </a:ext>
          </a:extLst>
        </p:cNvPr>
        <p:cNvGrpSpPr/>
        <p:nvPr/>
      </p:nvGrpSpPr>
      <p:grpSpPr>
        <a:xfrm>
          <a:off x="0" y="0"/>
          <a:ext cx="0" cy="0"/>
          <a:chOff x="0" y="0"/>
          <a:chExt cx="0" cy="0"/>
        </a:xfrm>
      </p:grpSpPr>
      <p:sp>
        <p:nvSpPr>
          <p:cNvPr id="250" name="Google Shape;250;p20">
            <a:extLst>
              <a:ext uri="{FF2B5EF4-FFF2-40B4-BE49-F238E27FC236}">
                <a16:creationId xmlns:a16="http://schemas.microsoft.com/office/drawing/2014/main" id="{D3FDCDCD-E9A4-69DE-0325-843919660330}"/>
              </a:ext>
            </a:extLst>
          </p:cNvPr>
          <p:cNvSpPr txBox="1"/>
          <p:nvPr/>
        </p:nvSpPr>
        <p:spPr>
          <a:xfrm>
            <a:off x="439388" y="522516"/>
            <a:ext cx="7376267" cy="641267"/>
          </a:xfrm>
          <a:prstGeom prst="rect">
            <a:avLst/>
          </a:prstGeom>
          <a:noFill/>
          <a:ln>
            <a:noFill/>
          </a:ln>
        </p:spPr>
        <p:txBody>
          <a:bodyPr spcFirstLastPara="1" wrap="square" lIns="91425" tIns="91425" rIns="91425" bIns="91425" anchor="ctr" anchorCtr="0">
            <a:noAutofit/>
          </a:bodyPr>
          <a:lstStyle/>
          <a:p>
            <a:pPr marR="0" algn="just">
              <a:spcBef>
                <a:spcPts val="0"/>
              </a:spcBef>
              <a:spcAft>
                <a:spcPts val="800"/>
              </a:spcAft>
            </a:pPr>
            <a:r>
              <a:rPr lang="en-US" sz="2400" b="1" kern="100" dirty="0">
                <a:effectLst/>
                <a:latin typeface="Arial" panose="020B0604020202020204" pitchFamily="34" charset="0"/>
                <a:ea typeface="Calibri" panose="020F0502020204030204" pitchFamily="34" charset="0"/>
                <a:cs typeface="Times New Roman" panose="02020603050405020304" pitchFamily="18" charset="0"/>
              </a:rPr>
              <a:t>Characteristics &amp; Benefits of Effective Teams</a:t>
            </a:r>
          </a:p>
        </p:txBody>
      </p:sp>
      <p:sp>
        <p:nvSpPr>
          <p:cNvPr id="251" name="Google Shape;251;p20">
            <a:extLst>
              <a:ext uri="{FF2B5EF4-FFF2-40B4-BE49-F238E27FC236}">
                <a16:creationId xmlns:a16="http://schemas.microsoft.com/office/drawing/2014/main" id="{C491869C-DFD1-6F72-B3D4-4E8F317F465E}"/>
              </a:ext>
            </a:extLst>
          </p:cNvPr>
          <p:cNvSpPr txBox="1"/>
          <p:nvPr/>
        </p:nvSpPr>
        <p:spPr>
          <a:xfrm>
            <a:off x="130630" y="1353787"/>
            <a:ext cx="6448300" cy="3182587"/>
          </a:xfrm>
          <a:prstGeom prst="rect">
            <a:avLst/>
          </a:prstGeom>
          <a:noFill/>
          <a:ln>
            <a:noFill/>
          </a:ln>
        </p:spPr>
        <p:txBody>
          <a:bodyPr spcFirstLastPara="1" wrap="square" lIns="91425" tIns="91425" rIns="91425" bIns="91425" anchor="t" anchorCtr="0">
            <a:noAutofit/>
          </a:bodyPr>
          <a:lstStyle/>
          <a:p>
            <a:pPr marL="285750" marR="0" indent="-285750" algn="just">
              <a:spcBef>
                <a:spcPts val="0"/>
              </a:spcBef>
              <a:spcAft>
                <a:spcPts val="800"/>
              </a:spcAft>
              <a:buFont typeface="Arial" panose="020B0604020202020204" pitchFamily="34" charset="0"/>
              <a:buChar char="•"/>
            </a:pPr>
            <a:r>
              <a:rPr lang="en-US" sz="1400" b="1" kern="100" dirty="0">
                <a:effectLst/>
                <a:latin typeface="Arial" panose="020B0604020202020204" pitchFamily="34" charset="0"/>
                <a:ea typeface="Calibri" panose="020F0502020204030204" pitchFamily="34" charset="0"/>
                <a:cs typeface="Times New Roman" panose="02020603050405020304" pitchFamily="18" charset="0"/>
              </a:rPr>
              <a:t>Positions and Duties Outlined:</a:t>
            </a:r>
            <a:r>
              <a:rPr lang="en-US" sz="1400" kern="100" dirty="0">
                <a:effectLst/>
                <a:latin typeface="Arial" panose="020B0604020202020204" pitchFamily="34" charset="0"/>
                <a:ea typeface="Calibri" panose="020F0502020204030204" pitchFamily="34" charset="0"/>
                <a:cs typeface="Times New Roman" panose="02020603050405020304" pitchFamily="18" charset="0"/>
              </a:rPr>
              <a:t> Every member of the team has to know what they're responsible for and how the team works</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1400" dirty="0">
                <a:latin typeface="Arial" panose="020B0604020202020204" pitchFamily="34" charset="0"/>
                <a:cs typeface="Arial" panose="020B0604020202020204" pitchFamily="34" charset="0"/>
              </a:rPr>
              <a:t>(Hackman 2021).</a:t>
            </a:r>
          </a:p>
          <a:p>
            <a:pPr marL="285750" marR="0" indent="-285750" algn="just">
              <a:spcBef>
                <a:spcPts val="0"/>
              </a:spcBef>
              <a:spcAft>
                <a:spcPts val="800"/>
              </a:spcAft>
              <a:buFont typeface="Arial" panose="020B0604020202020204" pitchFamily="34" charset="0"/>
              <a:buChar char="•"/>
            </a:pPr>
            <a:r>
              <a:rPr lang="en-US" sz="1400" b="1" kern="100" dirty="0">
                <a:effectLst/>
                <a:latin typeface="Arial" panose="020B0604020202020204" pitchFamily="34" charset="0"/>
                <a:ea typeface="Calibri" panose="020F0502020204030204" pitchFamily="34" charset="0"/>
                <a:cs typeface="Times New Roman" panose="02020603050405020304" pitchFamily="18" charset="0"/>
              </a:rPr>
              <a:t>Fairness and Responsibility on Both Sides:</a:t>
            </a:r>
            <a:r>
              <a:rPr lang="en-US" sz="1400" kern="100" dirty="0">
                <a:effectLst/>
                <a:latin typeface="Arial" panose="020B0604020202020204" pitchFamily="34" charset="0"/>
                <a:ea typeface="Calibri" panose="020F0502020204030204" pitchFamily="34" charset="0"/>
                <a:cs typeface="Times New Roman" panose="02020603050405020304" pitchFamily="18" charset="0"/>
              </a:rPr>
              <a:t> Strong team connections are built on trust. </a:t>
            </a:r>
          </a:p>
          <a:p>
            <a:pPr marL="285750" marR="0" indent="-285750" algn="just">
              <a:spcBef>
                <a:spcPts val="0"/>
              </a:spcBef>
              <a:spcAft>
                <a:spcPts val="800"/>
              </a:spcAft>
              <a:buFont typeface="Arial" panose="020B0604020202020204" pitchFamily="34" charset="0"/>
              <a:buChar char="•"/>
            </a:pPr>
            <a:r>
              <a:rPr lang="en-US" sz="1400" b="1" kern="100" dirty="0">
                <a:effectLst/>
                <a:latin typeface="Arial" panose="020B0604020202020204" pitchFamily="34" charset="0"/>
                <a:ea typeface="Calibri" panose="020F0502020204030204" pitchFamily="34" charset="0"/>
                <a:cs typeface="Times New Roman" panose="02020603050405020304" pitchFamily="18" charset="0"/>
              </a:rPr>
              <a:t>Improved creativity:</a:t>
            </a:r>
            <a:r>
              <a:rPr lang="en-US" sz="1400" kern="100" dirty="0">
                <a:effectLst/>
                <a:latin typeface="Arial" panose="020B0604020202020204" pitchFamily="34" charset="0"/>
                <a:ea typeface="Calibri" panose="020F0502020204030204" pitchFamily="34" charset="0"/>
                <a:cs typeface="Times New Roman" panose="02020603050405020304" pitchFamily="18" charset="0"/>
              </a:rPr>
              <a:t> Innovative ideas and creative problem-solving are the results of productive teams that encourage collaboration.</a:t>
            </a:r>
          </a:p>
          <a:p>
            <a:pPr marL="285750" indent="-285750" algn="just">
              <a:spcAft>
                <a:spcPts val="800"/>
              </a:spcAft>
              <a:buFont typeface="Arial" panose="020B0604020202020204" pitchFamily="34" charset="0"/>
              <a:buChar char="•"/>
            </a:pPr>
            <a:r>
              <a:rPr lang="en-US" sz="1400" b="1" kern="100" dirty="0">
                <a:effectLst/>
                <a:latin typeface="Arial" panose="020B0604020202020204" pitchFamily="34" charset="0"/>
                <a:ea typeface="Calibri" panose="020F0502020204030204" pitchFamily="34" charset="0"/>
                <a:cs typeface="Times New Roman" panose="02020603050405020304" pitchFamily="18" charset="0"/>
              </a:rPr>
              <a:t>More Flexibility:</a:t>
            </a:r>
            <a:r>
              <a:rPr lang="en-US" sz="1400" kern="100" dirty="0">
                <a:effectLst/>
                <a:latin typeface="Arial" panose="020B0604020202020204" pitchFamily="34" charset="0"/>
                <a:ea typeface="Calibri" panose="020F0502020204030204" pitchFamily="34" charset="0"/>
                <a:cs typeface="Times New Roman" panose="02020603050405020304" pitchFamily="18" charset="0"/>
              </a:rPr>
              <a:t>  Due to changing circumstances and obstacles Teams should communicate honestly be open to evolving and play to each member's abilities</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US" sz="1400" kern="100"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lgn="just">
              <a:spcAft>
                <a:spcPts val="800"/>
              </a:spcAft>
              <a:buFont typeface="Arial" panose="020B0604020202020204" pitchFamily="34" charset="0"/>
              <a:buChar char="•"/>
            </a:pPr>
            <a:r>
              <a:rPr lang="en-US" sz="1400" kern="100" dirty="0">
                <a:effectLst/>
                <a:latin typeface="Arial" panose="020B0604020202020204" pitchFamily="34" charset="0"/>
                <a:ea typeface="Calibri" panose="020F0502020204030204" pitchFamily="34" charset="0"/>
                <a:cs typeface="Times New Roman" panose="02020603050405020304" pitchFamily="18" charset="0"/>
              </a:rPr>
              <a:t>Improving productivity and performance aren't the only advantages above wealth-functioning teams.</a:t>
            </a:r>
          </a:p>
          <a:p>
            <a:pPr marL="285750" indent="-285750" algn="just">
              <a:spcAft>
                <a:spcPts val="800"/>
              </a:spcAft>
              <a:buFont typeface="Arial" panose="020B0604020202020204" pitchFamily="34" charset="0"/>
              <a:buChar char="•"/>
            </a:pPr>
            <a:endParaRPr lang="en-US" sz="14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endParaRPr lang="en-US" sz="1200" kern="100" dirty="0">
              <a:effectLst/>
              <a:latin typeface="Arial" panose="020B0604020202020204" pitchFamily="34" charset="0"/>
              <a:ea typeface="Calibri" panose="020F0502020204030204" pitchFamily="34" charset="0"/>
              <a:cs typeface="Times New Roman" panose="02020603050405020304" pitchFamily="18" charset="0"/>
            </a:endParaRPr>
          </a:p>
          <a:p>
            <a:pPr marL="285750" marR="0" indent="-285750" algn="just">
              <a:spcBef>
                <a:spcPts val="0"/>
              </a:spcBef>
              <a:spcAft>
                <a:spcPts val="800"/>
              </a:spcAft>
              <a:buFont typeface="Arial" panose="020B0604020202020204" pitchFamily="34" charset="0"/>
              <a:buChar char="•"/>
            </a:pPr>
            <a:endParaRPr lang="en-US" sz="1400" kern="100" dirty="0">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3074" name="Picture 2" descr="Characteristics of Effective Teams Source: Robbins and Coulter, 2016 |  Download Scientific Diagram">
            <a:extLst>
              <a:ext uri="{FF2B5EF4-FFF2-40B4-BE49-F238E27FC236}">
                <a16:creationId xmlns:a16="http://schemas.microsoft.com/office/drawing/2014/main" id="{E66BDBBA-442C-EB37-A240-B53D48D826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85807" y="1163783"/>
            <a:ext cx="2327563" cy="35522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23691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49">
          <a:extLst>
            <a:ext uri="{FF2B5EF4-FFF2-40B4-BE49-F238E27FC236}">
              <a16:creationId xmlns:a16="http://schemas.microsoft.com/office/drawing/2014/main" id="{3C34C181-5438-AF84-0E8A-B79BE1421472}"/>
            </a:ext>
          </a:extLst>
        </p:cNvPr>
        <p:cNvGrpSpPr/>
        <p:nvPr/>
      </p:nvGrpSpPr>
      <p:grpSpPr>
        <a:xfrm>
          <a:off x="0" y="0"/>
          <a:ext cx="0" cy="0"/>
          <a:chOff x="0" y="0"/>
          <a:chExt cx="0" cy="0"/>
        </a:xfrm>
      </p:grpSpPr>
      <p:sp>
        <p:nvSpPr>
          <p:cNvPr id="250" name="Google Shape;250;p20">
            <a:extLst>
              <a:ext uri="{FF2B5EF4-FFF2-40B4-BE49-F238E27FC236}">
                <a16:creationId xmlns:a16="http://schemas.microsoft.com/office/drawing/2014/main" id="{E666A17A-6550-A33A-03B4-F44D2D6DB24E}"/>
              </a:ext>
            </a:extLst>
          </p:cNvPr>
          <p:cNvSpPr txBox="1"/>
          <p:nvPr/>
        </p:nvSpPr>
        <p:spPr>
          <a:xfrm>
            <a:off x="213757" y="143989"/>
            <a:ext cx="7376267" cy="641267"/>
          </a:xfrm>
          <a:prstGeom prst="rect">
            <a:avLst/>
          </a:prstGeom>
          <a:noFill/>
          <a:ln>
            <a:noFill/>
          </a:ln>
        </p:spPr>
        <p:txBody>
          <a:bodyPr spcFirstLastPara="1" wrap="square" lIns="91425" tIns="91425" rIns="91425" bIns="91425" anchor="ctr" anchorCtr="0">
            <a:noAutofit/>
          </a:bodyPr>
          <a:lstStyle/>
          <a:p>
            <a:pPr marL="0" marR="0" algn="just">
              <a:lnSpc>
                <a:spcPct val="150000"/>
              </a:lnSpc>
              <a:spcBef>
                <a:spcPts val="1200"/>
              </a:spcBef>
              <a:spcAft>
                <a:spcPts val="0"/>
              </a:spcAft>
            </a:pPr>
            <a:r>
              <a:rPr lang="en-US" sz="24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Reward and Recognition in Team Performance</a:t>
            </a:r>
          </a:p>
        </p:txBody>
      </p:sp>
      <p:sp>
        <p:nvSpPr>
          <p:cNvPr id="251" name="Google Shape;251;p20">
            <a:extLst>
              <a:ext uri="{FF2B5EF4-FFF2-40B4-BE49-F238E27FC236}">
                <a16:creationId xmlns:a16="http://schemas.microsoft.com/office/drawing/2014/main" id="{F6CC2E16-11F1-89FB-8D93-DA8E764BB62D}"/>
              </a:ext>
            </a:extLst>
          </p:cNvPr>
          <p:cNvSpPr txBox="1"/>
          <p:nvPr/>
        </p:nvSpPr>
        <p:spPr>
          <a:xfrm>
            <a:off x="439388" y="1460665"/>
            <a:ext cx="5379521" cy="2897579"/>
          </a:xfrm>
          <a:prstGeom prst="rect">
            <a:avLst/>
          </a:prstGeom>
          <a:noFill/>
          <a:ln>
            <a:noFill/>
          </a:ln>
        </p:spPr>
        <p:txBody>
          <a:bodyPr spcFirstLastPara="1" wrap="square" lIns="91425" tIns="91425" rIns="91425" bIns="91425" anchor="t" anchorCtr="0">
            <a:noAutofit/>
          </a:bodyPr>
          <a:lstStyle/>
          <a:p>
            <a:pPr marL="285750" marR="0" indent="-285750" algn="just">
              <a:spcBef>
                <a:spcPts val="0"/>
              </a:spcBef>
              <a:spcAft>
                <a:spcPts val="800"/>
              </a:spcAft>
              <a:buFont typeface="Arial" panose="020B0604020202020204" pitchFamily="34" charset="0"/>
              <a:buChar char="•"/>
            </a:pPr>
            <a:r>
              <a:rPr lang="en-US" sz="1400" b="1" kern="100" dirty="0">
                <a:effectLst/>
                <a:latin typeface="Arial" panose="020B0604020202020204" pitchFamily="34" charset="0"/>
                <a:ea typeface="Calibri" panose="020F0502020204030204" pitchFamily="34" charset="0"/>
                <a:cs typeface="Times New Roman" panose="02020603050405020304" pitchFamily="18" charset="0"/>
              </a:rPr>
              <a:t>Recognition and incentive:</a:t>
            </a:r>
            <a:r>
              <a:rPr lang="en-US" sz="1400" kern="100" dirty="0">
                <a:effectLst/>
                <a:latin typeface="Arial" panose="020B0604020202020204" pitchFamily="34" charset="0"/>
                <a:ea typeface="Calibri" panose="020F0502020204030204" pitchFamily="34" charset="0"/>
                <a:cs typeface="Times New Roman" panose="02020603050405020304" pitchFamily="18" charset="0"/>
              </a:rPr>
              <a:t> Rivers and phrases show appreciation for teen members' efforts and success which encourages more of the same.</a:t>
            </a:r>
          </a:p>
          <a:p>
            <a:pPr marL="285750" marR="0" indent="-285750" algn="just">
              <a:spcBef>
                <a:spcPts val="0"/>
              </a:spcBef>
              <a:spcAft>
                <a:spcPts val="800"/>
              </a:spcAft>
              <a:buFont typeface="Arial" panose="020B0604020202020204" pitchFamily="34" charset="0"/>
              <a:buChar char="•"/>
            </a:pPr>
            <a:r>
              <a:rPr lang="en-US" sz="1400" b="1" kern="100" dirty="0" err="1">
                <a:effectLst/>
                <a:latin typeface="Arial" panose="020B0604020202020204" pitchFamily="34" charset="0"/>
                <a:ea typeface="Calibri" panose="020F0502020204030204" pitchFamily="34" charset="0"/>
                <a:cs typeface="Times New Roman" panose="02020603050405020304" pitchFamily="18" charset="0"/>
              </a:rPr>
              <a:t>Customising</a:t>
            </a:r>
            <a:r>
              <a:rPr lang="en-US" sz="1400" b="1" kern="100" dirty="0">
                <a:effectLst/>
                <a:latin typeface="Arial" panose="020B0604020202020204" pitchFamily="34" charset="0"/>
                <a:ea typeface="Calibri" panose="020F0502020204030204" pitchFamily="34" charset="0"/>
                <a:cs typeface="Times New Roman" panose="02020603050405020304" pitchFamily="18" charset="0"/>
              </a:rPr>
              <a:t> accomplishments with rewards: </a:t>
            </a:r>
            <a:r>
              <a:rPr lang="en-US" sz="1400" kern="100" dirty="0">
                <a:effectLst/>
                <a:latin typeface="Arial" panose="020B0604020202020204" pitchFamily="34" charset="0"/>
                <a:ea typeface="Calibri" panose="020F0502020204030204" pitchFamily="34" charset="0"/>
                <a:cs typeface="Times New Roman" panose="02020603050405020304" pitchFamily="18" charset="0"/>
              </a:rPr>
              <a:t>Because various successes call for different kinds of phrases it's crucial to modify incentives based on what the recipient has accomplished</a:t>
            </a:r>
            <a:r>
              <a:rPr lang="en-US" sz="1400" dirty="0">
                <a:effectLst/>
                <a:latin typeface="Arial" panose="020B0604020202020204" pitchFamily="34" charset="0"/>
              </a:rPr>
              <a:t>(Higgs 2019)</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t>
            </a:r>
          </a:p>
          <a:p>
            <a:pPr marL="285750" marR="0" indent="-285750" algn="just">
              <a:spcBef>
                <a:spcPts val="0"/>
              </a:spcBef>
              <a:spcAft>
                <a:spcPts val="800"/>
              </a:spcAft>
              <a:buFont typeface="Arial" panose="020B0604020202020204" pitchFamily="34" charset="0"/>
              <a:buChar char="•"/>
            </a:pPr>
            <a:r>
              <a:rPr lang="en-US" sz="1400" b="1" kern="100" dirty="0">
                <a:effectLst/>
                <a:latin typeface="Arial" panose="020B0604020202020204" pitchFamily="34" charset="0"/>
                <a:ea typeface="Calibri" panose="020F0502020204030204" pitchFamily="34" charset="0"/>
                <a:cs typeface="Times New Roman" panose="02020603050405020304" pitchFamily="18" charset="0"/>
              </a:rPr>
              <a:t>Building and appreciation culture:</a:t>
            </a:r>
            <a:r>
              <a:rPr lang="en-US" sz="1400" kern="100" dirty="0">
                <a:effectLst/>
                <a:latin typeface="Arial" panose="020B0604020202020204" pitchFamily="34" charset="0"/>
                <a:ea typeface="Calibri" panose="020F0502020204030204" pitchFamily="34" charset="0"/>
                <a:cs typeface="Times New Roman" panose="02020603050405020304" pitchFamily="18" charset="0"/>
              </a:rPr>
              <a:t> The best way to Foster a culture of gratitude is to publicly recognize and reward team members whenever they go above and beyond</a:t>
            </a:r>
            <a:r>
              <a:rPr lang="en-US" sz="1400" dirty="0">
                <a:effectLst/>
                <a:latin typeface="Arial" panose="020B0604020202020204" pitchFamily="34" charset="0"/>
              </a:rPr>
              <a:t>(Knight 2020)</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US" sz="1400" kern="100" dirty="0">
              <a:effectLst/>
              <a:latin typeface="Arial" panose="020B0604020202020204" pitchFamily="34" charset="0"/>
              <a:ea typeface="Calibri" panose="020F0502020204030204" pitchFamily="34" charset="0"/>
              <a:cs typeface="Times New Roman" panose="02020603050405020304" pitchFamily="18" charset="0"/>
            </a:endParaRPr>
          </a:p>
          <a:p>
            <a:pPr marL="285750" marR="0" indent="-285750" algn="just">
              <a:spcBef>
                <a:spcPts val="0"/>
              </a:spcBef>
              <a:spcAft>
                <a:spcPts val="800"/>
              </a:spcAft>
              <a:buFont typeface="Arial" panose="020B0604020202020204" pitchFamily="34" charset="0"/>
              <a:buChar char="•"/>
            </a:pPr>
            <a:r>
              <a:rPr lang="en-US" sz="1400" dirty="0">
                <a:latin typeface="Arial" panose="020B0604020202020204" pitchFamily="34" charset="0"/>
                <a:ea typeface="Calibri" panose="020F0502020204030204" pitchFamily="34" charset="0"/>
                <a:cs typeface="Times New Roman" panose="02020603050405020304" pitchFamily="18" charset="0"/>
              </a:rPr>
              <a:t>T</a:t>
            </a:r>
            <a:r>
              <a:rPr lang="en-US" sz="1400" dirty="0">
                <a:effectLst/>
                <a:latin typeface="Arial" panose="020B0604020202020204" pitchFamily="34" charset="0"/>
                <a:ea typeface="Calibri" panose="020F0502020204030204" pitchFamily="34" charset="0"/>
                <a:cs typeface="Times New Roman" panose="02020603050405020304" pitchFamily="18" charset="0"/>
              </a:rPr>
              <a:t>heir full potential may be accomplished by the use of effective incentive and acknowledgment programs</a:t>
            </a:r>
            <a:r>
              <a:rPr lang="en-US" sz="1400"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gn="just">
              <a:spcAft>
                <a:spcPts val="800"/>
              </a:spcAft>
              <a:buFont typeface="Arial" panose="020B0604020202020204" pitchFamily="34" charset="0"/>
              <a:buChar char="•"/>
            </a:pPr>
            <a:endParaRPr lang="en-US" sz="14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spcBef>
                <a:spcPts val="0"/>
              </a:spcBef>
              <a:spcAft>
                <a:spcPts val="800"/>
              </a:spcAft>
            </a:pPr>
            <a:endParaRPr lang="en-US" sz="1400" kern="100" dirty="0">
              <a:effectLst/>
              <a:latin typeface="Arial" panose="020B0604020202020204" pitchFamily="34" charset="0"/>
              <a:ea typeface="Calibri" panose="020F0502020204030204" pitchFamily="34" charset="0"/>
              <a:cs typeface="Times New Roman" panose="02020603050405020304" pitchFamily="18" charset="0"/>
            </a:endParaRPr>
          </a:p>
          <a:p>
            <a:pPr marL="285750" marR="0" indent="-285750" algn="just">
              <a:spcBef>
                <a:spcPts val="0"/>
              </a:spcBef>
              <a:spcAft>
                <a:spcPts val="800"/>
              </a:spcAft>
              <a:buFont typeface="Arial" panose="020B0604020202020204" pitchFamily="34" charset="0"/>
              <a:buChar char="•"/>
            </a:pPr>
            <a:endParaRPr lang="en-US" sz="1400" kern="100" dirty="0">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4100" name="Picture 4" descr="What is Reward &amp; Recognition | R and R meaning | HROne">
            <a:extLst>
              <a:ext uri="{FF2B5EF4-FFF2-40B4-BE49-F238E27FC236}">
                <a16:creationId xmlns:a16="http://schemas.microsoft.com/office/drawing/2014/main" id="{E85C9196-C45E-9EF1-70E8-2304CBD0E3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803" y="1460665"/>
            <a:ext cx="2434442" cy="29430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04363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49">
          <a:extLst>
            <a:ext uri="{FF2B5EF4-FFF2-40B4-BE49-F238E27FC236}">
              <a16:creationId xmlns:a16="http://schemas.microsoft.com/office/drawing/2014/main" id="{3C34C181-5438-AF84-0E8A-B79BE1421472}"/>
            </a:ext>
          </a:extLst>
        </p:cNvPr>
        <p:cNvGrpSpPr/>
        <p:nvPr/>
      </p:nvGrpSpPr>
      <p:grpSpPr>
        <a:xfrm>
          <a:off x="0" y="0"/>
          <a:ext cx="0" cy="0"/>
          <a:chOff x="0" y="0"/>
          <a:chExt cx="0" cy="0"/>
        </a:xfrm>
      </p:grpSpPr>
      <p:sp>
        <p:nvSpPr>
          <p:cNvPr id="250" name="Google Shape;250;p20">
            <a:extLst>
              <a:ext uri="{FF2B5EF4-FFF2-40B4-BE49-F238E27FC236}">
                <a16:creationId xmlns:a16="http://schemas.microsoft.com/office/drawing/2014/main" id="{E666A17A-6550-A33A-03B4-F44D2D6DB24E}"/>
              </a:ext>
            </a:extLst>
          </p:cNvPr>
          <p:cNvSpPr txBox="1"/>
          <p:nvPr/>
        </p:nvSpPr>
        <p:spPr>
          <a:xfrm>
            <a:off x="213757" y="143989"/>
            <a:ext cx="7376267" cy="641267"/>
          </a:xfrm>
          <a:prstGeom prst="rect">
            <a:avLst/>
          </a:prstGeom>
          <a:noFill/>
          <a:ln>
            <a:noFill/>
          </a:ln>
        </p:spPr>
        <p:txBody>
          <a:bodyPr spcFirstLastPara="1" wrap="square" lIns="91425" tIns="91425" rIns="91425" bIns="91425" anchor="ctr" anchorCtr="0">
            <a:noAutofit/>
          </a:bodyPr>
          <a:lstStyle/>
          <a:p>
            <a:pPr marL="0" marR="0" algn="just">
              <a:lnSpc>
                <a:spcPct val="150000"/>
              </a:lnSpc>
              <a:spcBef>
                <a:spcPts val="1200"/>
              </a:spcBef>
              <a:spcAft>
                <a:spcPts val="0"/>
              </a:spcAft>
            </a:pPr>
            <a:r>
              <a:rPr lang="en-US" sz="24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Cont.</a:t>
            </a:r>
          </a:p>
        </p:txBody>
      </p:sp>
      <p:sp>
        <p:nvSpPr>
          <p:cNvPr id="251" name="Google Shape;251;p20">
            <a:extLst>
              <a:ext uri="{FF2B5EF4-FFF2-40B4-BE49-F238E27FC236}">
                <a16:creationId xmlns:a16="http://schemas.microsoft.com/office/drawing/2014/main" id="{F6CC2E16-11F1-89FB-8D93-DA8E764BB62D}"/>
              </a:ext>
            </a:extLst>
          </p:cNvPr>
          <p:cNvSpPr txBox="1"/>
          <p:nvPr/>
        </p:nvSpPr>
        <p:spPr>
          <a:xfrm>
            <a:off x="439388" y="1460665"/>
            <a:ext cx="5379521" cy="2897579"/>
          </a:xfrm>
          <a:prstGeom prst="rect">
            <a:avLst/>
          </a:prstGeom>
          <a:noFill/>
          <a:ln>
            <a:noFill/>
          </a:ln>
        </p:spPr>
        <p:txBody>
          <a:bodyPr spcFirstLastPara="1" wrap="square" lIns="91425" tIns="91425" rIns="91425" bIns="91425" anchor="t" anchorCtr="0">
            <a:noAutofit/>
          </a:bodyPr>
          <a:lstStyle/>
          <a:p>
            <a:pPr marL="0" marR="0" algn="just">
              <a:spcBef>
                <a:spcPts val="0"/>
              </a:spcBef>
              <a:spcAft>
                <a:spcPts val="0"/>
              </a:spcAft>
            </a:pPr>
            <a:r>
              <a:rPr lang="en-US" sz="1600" b="1" dirty="0">
                <a:effectLst/>
                <a:latin typeface="Times New Roman" panose="02020603050405020304" pitchFamily="18" charset="0"/>
                <a:ea typeface="DejaVu Sans"/>
                <a:cs typeface="DejaVu Sans"/>
              </a:rPr>
              <a:t>Boost for motivation:</a:t>
            </a:r>
            <a:r>
              <a:rPr lang="en-US" sz="1600" dirty="0">
                <a:effectLst/>
                <a:latin typeface="Times New Roman" panose="02020603050405020304" pitchFamily="18" charset="0"/>
                <a:ea typeface="DejaVu Sans"/>
                <a:cs typeface="DejaVu Sans"/>
              </a:rPr>
              <a:t> Members of teams are more likely to give their all and go above and beyond when they are re-ordered for their efforts</a:t>
            </a:r>
          </a:p>
          <a:p>
            <a:pPr marL="0" marR="0" algn="just">
              <a:spcBef>
                <a:spcPts val="0"/>
              </a:spcBef>
              <a:spcAft>
                <a:spcPts val="0"/>
              </a:spcAft>
            </a:pPr>
            <a:r>
              <a:rPr lang="en-US" sz="1600" b="1" dirty="0">
                <a:effectLst/>
                <a:latin typeface="Times New Roman" panose="02020603050405020304" pitchFamily="18" charset="0"/>
                <a:ea typeface="DejaVu Sans"/>
                <a:cs typeface="DejaVu Sans"/>
              </a:rPr>
              <a:t>Elevated spirit:</a:t>
            </a:r>
            <a:r>
              <a:rPr lang="en-US" sz="1600" dirty="0">
                <a:effectLst/>
                <a:latin typeface="Times New Roman" panose="02020603050405020304" pitchFamily="18" charset="0"/>
                <a:ea typeface="DejaVu Sans"/>
                <a:cs typeface="DejaVu Sans"/>
              </a:rPr>
              <a:t> Everyone on the team feels more valued and appreciated it when their efforts are </a:t>
            </a:r>
            <a:r>
              <a:rPr lang="en-US" sz="1600" dirty="0" err="1">
                <a:effectLst/>
                <a:latin typeface="Times New Roman" panose="02020603050405020304" pitchFamily="18" charset="0"/>
                <a:ea typeface="DejaVu Sans"/>
                <a:cs typeface="DejaVu Sans"/>
              </a:rPr>
              <a:t>recognised</a:t>
            </a:r>
            <a:r>
              <a:rPr lang="en-US" sz="1600" dirty="0">
                <a:effectLst/>
                <a:latin typeface="Times New Roman" panose="02020603050405020304" pitchFamily="18" charset="0"/>
                <a:ea typeface="DejaVu Sans"/>
                <a:cs typeface="DejaVu Sans"/>
              </a:rPr>
              <a:t> and appreciated. </a:t>
            </a:r>
          </a:p>
          <a:p>
            <a:pPr marL="0" marR="0" algn="just">
              <a:spcBef>
                <a:spcPts val="0"/>
              </a:spcBef>
              <a:spcAft>
                <a:spcPts val="0"/>
              </a:spcAft>
            </a:pPr>
            <a:r>
              <a:rPr lang="en-US" sz="1600" b="1" dirty="0">
                <a:effectLst/>
                <a:latin typeface="Times New Roman" panose="02020603050405020304" pitchFamily="18" charset="0"/>
                <a:ea typeface="DejaVu Sans"/>
                <a:cs typeface="DejaVu Sans"/>
              </a:rPr>
              <a:t>Promoting a positive atmosphere</a:t>
            </a:r>
            <a:r>
              <a:rPr lang="en-US" sz="1600" dirty="0">
                <a:effectLst/>
                <a:latin typeface="Times New Roman" panose="02020603050405020304" pitchFamily="18" charset="0"/>
                <a:ea typeface="DejaVu Sans"/>
                <a:cs typeface="DejaVu Sans"/>
              </a:rPr>
              <a:t>: A more loyal and committed workforce is the result of an </a:t>
            </a:r>
            <a:r>
              <a:rPr lang="en-US" sz="1600" dirty="0" err="1">
                <a:effectLst/>
                <a:latin typeface="Times New Roman" panose="02020603050405020304" pitchFamily="18" charset="0"/>
                <a:ea typeface="DejaVu Sans"/>
                <a:cs typeface="DejaVu Sans"/>
              </a:rPr>
              <a:t>organisation</a:t>
            </a:r>
            <a:r>
              <a:rPr lang="en-US" sz="1600" dirty="0">
                <a:effectLst/>
                <a:latin typeface="Times New Roman" panose="02020603050405020304" pitchFamily="18" charset="0"/>
                <a:ea typeface="DejaVu Sans"/>
                <a:cs typeface="DejaVu Sans"/>
              </a:rPr>
              <a:t> ability to cultivate a culture of gratitude and acknowledgment.</a:t>
            </a:r>
          </a:p>
          <a:p>
            <a:pPr marL="285750" marR="0" indent="-285750" algn="just">
              <a:spcBef>
                <a:spcPts val="0"/>
              </a:spcBef>
              <a:spcAft>
                <a:spcPts val="800"/>
              </a:spcAft>
              <a:buFont typeface="Arial" panose="020B0604020202020204" pitchFamily="34" charset="0"/>
              <a:buChar char="•"/>
            </a:pPr>
            <a:endParaRPr lang="en-US" sz="1400" kern="100" dirty="0">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4100" name="Picture 4" descr="What is Reward &amp; Recognition | R and R meaning | HROne">
            <a:extLst>
              <a:ext uri="{FF2B5EF4-FFF2-40B4-BE49-F238E27FC236}">
                <a16:creationId xmlns:a16="http://schemas.microsoft.com/office/drawing/2014/main" id="{E85C9196-C45E-9EF1-70E8-2304CBD0E3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803" y="1460665"/>
            <a:ext cx="2434442" cy="29430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0102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49">
          <a:extLst>
            <a:ext uri="{FF2B5EF4-FFF2-40B4-BE49-F238E27FC236}">
              <a16:creationId xmlns:a16="http://schemas.microsoft.com/office/drawing/2014/main" id="{3A1F999F-2A0B-84F3-864F-04B39592FB16}"/>
            </a:ext>
          </a:extLst>
        </p:cNvPr>
        <p:cNvGrpSpPr/>
        <p:nvPr/>
      </p:nvGrpSpPr>
      <p:grpSpPr>
        <a:xfrm>
          <a:off x="0" y="0"/>
          <a:ext cx="0" cy="0"/>
          <a:chOff x="0" y="0"/>
          <a:chExt cx="0" cy="0"/>
        </a:xfrm>
      </p:grpSpPr>
      <p:sp>
        <p:nvSpPr>
          <p:cNvPr id="250" name="Google Shape;250;p20">
            <a:extLst>
              <a:ext uri="{FF2B5EF4-FFF2-40B4-BE49-F238E27FC236}">
                <a16:creationId xmlns:a16="http://schemas.microsoft.com/office/drawing/2014/main" id="{7936A05F-2EF4-8155-EAC3-783F87815165}"/>
              </a:ext>
            </a:extLst>
          </p:cNvPr>
          <p:cNvSpPr txBox="1"/>
          <p:nvPr/>
        </p:nvSpPr>
        <p:spPr>
          <a:xfrm>
            <a:off x="439388" y="522516"/>
            <a:ext cx="7376267" cy="641267"/>
          </a:xfrm>
          <a:prstGeom prst="rect">
            <a:avLst/>
          </a:prstGeom>
          <a:noFill/>
          <a:ln>
            <a:noFill/>
          </a:ln>
        </p:spPr>
        <p:txBody>
          <a:bodyPr spcFirstLastPara="1" wrap="square" lIns="91425" tIns="91425" rIns="91425" bIns="91425" anchor="ctr" anchorCtr="0">
            <a:noAutofit/>
          </a:bodyPr>
          <a:lstStyle/>
          <a:p>
            <a:pPr marL="0" marR="0" algn="just">
              <a:lnSpc>
                <a:spcPct val="150000"/>
              </a:lnSpc>
              <a:spcBef>
                <a:spcPts val="1200"/>
              </a:spcBef>
              <a:spcAft>
                <a:spcPts val="0"/>
              </a:spcAft>
            </a:pPr>
            <a:r>
              <a:rPr lang="en-US" sz="24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Group Dynamics in the Blended Workplace</a:t>
            </a:r>
          </a:p>
        </p:txBody>
      </p:sp>
      <p:sp>
        <p:nvSpPr>
          <p:cNvPr id="251" name="Google Shape;251;p20">
            <a:extLst>
              <a:ext uri="{FF2B5EF4-FFF2-40B4-BE49-F238E27FC236}">
                <a16:creationId xmlns:a16="http://schemas.microsoft.com/office/drawing/2014/main" id="{F7D2167C-F4C2-2710-B193-268DCC2ECF40}"/>
              </a:ext>
            </a:extLst>
          </p:cNvPr>
          <p:cNvSpPr txBox="1"/>
          <p:nvPr/>
        </p:nvSpPr>
        <p:spPr>
          <a:xfrm>
            <a:off x="439388" y="1460665"/>
            <a:ext cx="5664529" cy="2897579"/>
          </a:xfrm>
          <a:prstGeom prst="rect">
            <a:avLst/>
          </a:prstGeom>
          <a:noFill/>
          <a:ln>
            <a:noFill/>
          </a:ln>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400" b="1" kern="100" dirty="0">
                <a:effectLst/>
                <a:latin typeface="Arial" panose="020B0604020202020204" pitchFamily="34" charset="0"/>
                <a:ea typeface="Calibri" panose="020F0502020204030204" pitchFamily="34" charset="0"/>
                <a:cs typeface="Times New Roman" panose="02020603050405020304" pitchFamily="18" charset="0"/>
              </a:rPr>
              <a:t> Difficulties in working together virtually</a:t>
            </a:r>
          </a:p>
          <a:p>
            <a:pPr marL="285750" marR="0" indent="-285750" algn="just">
              <a:lnSpc>
                <a:spcPct val="150000"/>
              </a:lnSpc>
              <a:spcBef>
                <a:spcPts val="0"/>
              </a:spcBef>
              <a:spcAft>
                <a:spcPts val="800"/>
              </a:spcAft>
              <a:buFont typeface="Arial" panose="020B0604020202020204" pitchFamily="34" charset="0"/>
              <a:buChar char="•"/>
            </a:pPr>
            <a:r>
              <a:rPr lang="en-US" sz="1400" kern="100" dirty="0">
                <a:effectLst/>
                <a:latin typeface="Arial" panose="020B0604020202020204" pitchFamily="34" charset="0"/>
                <a:ea typeface="Calibri" panose="020F0502020204030204" pitchFamily="34" charset="0"/>
                <a:cs typeface="Times New Roman" panose="02020603050405020304" pitchFamily="18" charset="0"/>
              </a:rPr>
              <a:t>Misunderstandings along with misconceptions may arise when team members are unable to meet face to face and rely on nonverbal clues.</a:t>
            </a:r>
          </a:p>
          <a:p>
            <a:pPr marL="285750" marR="0" indent="-285750" algn="just">
              <a:lnSpc>
                <a:spcPct val="150000"/>
              </a:lnSpc>
              <a:spcBef>
                <a:spcPts val="0"/>
              </a:spcBef>
              <a:spcAft>
                <a:spcPts val="800"/>
              </a:spcAft>
              <a:buFont typeface="Arial" panose="020B0604020202020204" pitchFamily="34" charset="0"/>
              <a:buChar char="•"/>
            </a:pPr>
            <a:r>
              <a:rPr lang="en-US" sz="1400" kern="100" dirty="0">
                <a:effectLst/>
                <a:latin typeface="Arial" panose="020B0604020202020204" pitchFamily="34" charset="0"/>
                <a:ea typeface="Calibri" panose="020F0502020204030204" pitchFamily="34" charset="0"/>
                <a:cs typeface="Times New Roman" panose="02020603050405020304" pitchFamily="18" charset="0"/>
              </a:rPr>
              <a:t>Problems with meetings along with deadline coordination </a:t>
            </a:r>
            <a:r>
              <a:rPr lang="en-US" sz="1400" kern="100" dirty="0" err="1">
                <a:effectLst/>
                <a:latin typeface="Arial" panose="020B0604020202020204" pitchFamily="34" charset="0"/>
                <a:ea typeface="Calibri" panose="020F0502020204030204" pitchFamily="34" charset="0"/>
                <a:cs typeface="Times New Roman" panose="02020603050405020304" pitchFamily="18" charset="0"/>
              </a:rPr>
              <a:t>coordination</a:t>
            </a:r>
            <a:r>
              <a:rPr lang="en-US" sz="1400" kern="100" dirty="0">
                <a:effectLst/>
                <a:latin typeface="Arial" panose="020B0604020202020204" pitchFamily="34" charset="0"/>
                <a:ea typeface="Calibri" panose="020F0502020204030204" pitchFamily="34" charset="0"/>
                <a:cs typeface="Times New Roman" panose="02020603050405020304" pitchFamily="18" charset="0"/>
              </a:rPr>
              <a:t>. Teams working across many time zones have difficulties in organizing meetings </a:t>
            </a:r>
            <a:r>
              <a:rPr lang="en-US" sz="1400" dirty="0">
                <a:effectLst/>
                <a:latin typeface="Arial" panose="020B0604020202020204" pitchFamily="34" charset="0"/>
              </a:rPr>
              <a:t>(</a:t>
            </a:r>
            <a:r>
              <a:rPr lang="en-US" sz="1400" dirty="0" err="1">
                <a:effectLst/>
                <a:latin typeface="Arial" panose="020B0604020202020204" pitchFamily="34" charset="0"/>
              </a:rPr>
              <a:t>Maund</a:t>
            </a:r>
            <a:r>
              <a:rPr lang="en-US" sz="1400" dirty="0">
                <a:effectLst/>
                <a:latin typeface="Arial" panose="020B0604020202020204" pitchFamily="34" charset="0"/>
              </a:rPr>
              <a:t> 2023)</a:t>
            </a:r>
            <a:r>
              <a:rPr lang="en-US" sz="1100"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marR="0" indent="-285750" algn="just">
              <a:lnSpc>
                <a:spcPct val="150000"/>
              </a:lnSpc>
              <a:spcBef>
                <a:spcPts val="0"/>
              </a:spcBef>
              <a:spcAft>
                <a:spcPts val="800"/>
              </a:spcAft>
              <a:buFont typeface="Arial" panose="020B0604020202020204" pitchFamily="34" charset="0"/>
              <a:buChar char="•"/>
            </a:pPr>
            <a:r>
              <a:rPr lang="en-US" sz="1400" kern="100" dirty="0">
                <a:effectLst/>
                <a:latin typeface="Arial" panose="020B0604020202020204" pitchFamily="34" charset="0"/>
                <a:ea typeface="Calibri" panose="020F0502020204030204" pitchFamily="34" charset="0"/>
                <a:cs typeface="Times New Roman" panose="02020603050405020304" pitchFamily="18" charset="0"/>
              </a:rPr>
              <a:t>Virtual meetings and productive work might be ruined by problems with technology or poor connection</a:t>
            </a:r>
          </a:p>
          <a:p>
            <a:pPr marL="285750" marR="0" indent="-285750" algn="just">
              <a:spcBef>
                <a:spcPts val="0"/>
              </a:spcBef>
              <a:spcAft>
                <a:spcPts val="800"/>
              </a:spcAft>
              <a:buFont typeface="Arial" panose="020B0604020202020204" pitchFamily="34" charset="0"/>
              <a:buChar char="•"/>
            </a:pPr>
            <a:endParaRPr lang="en-US" sz="1400" kern="100" dirty="0">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5122" name="Picture 2" descr="What is team dynamics in the workplace: Tips &amp; examples to improve it">
            <a:extLst>
              <a:ext uri="{FF2B5EF4-FFF2-40B4-BE49-F238E27FC236}">
                <a16:creationId xmlns:a16="http://schemas.microsoft.com/office/drawing/2014/main" id="{95F520FF-F255-3ADB-82DF-0C6CF9BAC4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34545" y="1745674"/>
            <a:ext cx="2909455" cy="24938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41790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49">
          <a:extLst>
            <a:ext uri="{FF2B5EF4-FFF2-40B4-BE49-F238E27FC236}">
              <a16:creationId xmlns:a16="http://schemas.microsoft.com/office/drawing/2014/main" id="{54C3767C-76EF-6F97-F88E-EDF65089A54E}"/>
            </a:ext>
          </a:extLst>
        </p:cNvPr>
        <p:cNvGrpSpPr/>
        <p:nvPr/>
      </p:nvGrpSpPr>
      <p:grpSpPr>
        <a:xfrm>
          <a:off x="0" y="0"/>
          <a:ext cx="0" cy="0"/>
          <a:chOff x="0" y="0"/>
          <a:chExt cx="0" cy="0"/>
        </a:xfrm>
      </p:grpSpPr>
      <p:sp>
        <p:nvSpPr>
          <p:cNvPr id="250" name="Google Shape;250;p20">
            <a:extLst>
              <a:ext uri="{FF2B5EF4-FFF2-40B4-BE49-F238E27FC236}">
                <a16:creationId xmlns:a16="http://schemas.microsoft.com/office/drawing/2014/main" id="{714EC5DE-3DC1-F23F-9787-4FD0E490C30F}"/>
              </a:ext>
            </a:extLst>
          </p:cNvPr>
          <p:cNvSpPr txBox="1"/>
          <p:nvPr/>
        </p:nvSpPr>
        <p:spPr>
          <a:xfrm>
            <a:off x="439388" y="522516"/>
            <a:ext cx="7376267" cy="641267"/>
          </a:xfrm>
          <a:prstGeom prst="rect">
            <a:avLst/>
          </a:prstGeom>
          <a:noFill/>
          <a:ln>
            <a:noFill/>
          </a:ln>
        </p:spPr>
        <p:txBody>
          <a:bodyPr spcFirstLastPara="1" wrap="square" lIns="91425" tIns="91425" rIns="91425" bIns="91425" anchor="ctr" anchorCtr="0">
            <a:noAutofit/>
          </a:bodyPr>
          <a:lstStyle/>
          <a:p>
            <a:pPr marL="0" marR="0" algn="just">
              <a:lnSpc>
                <a:spcPct val="150000"/>
              </a:lnSpc>
              <a:spcBef>
                <a:spcPts val="1200"/>
              </a:spcBef>
              <a:spcAft>
                <a:spcPts val="0"/>
              </a:spcAft>
            </a:pPr>
            <a:r>
              <a:rPr lang="en-US" sz="24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Cont.</a:t>
            </a:r>
          </a:p>
        </p:txBody>
      </p:sp>
      <p:sp>
        <p:nvSpPr>
          <p:cNvPr id="251" name="Google Shape;251;p20">
            <a:extLst>
              <a:ext uri="{FF2B5EF4-FFF2-40B4-BE49-F238E27FC236}">
                <a16:creationId xmlns:a16="http://schemas.microsoft.com/office/drawing/2014/main" id="{1E7438C2-7795-4F3F-49C6-B40AFE23A314}"/>
              </a:ext>
            </a:extLst>
          </p:cNvPr>
          <p:cNvSpPr txBox="1"/>
          <p:nvPr/>
        </p:nvSpPr>
        <p:spPr>
          <a:xfrm>
            <a:off x="439388" y="1460665"/>
            <a:ext cx="7552705" cy="2897579"/>
          </a:xfrm>
          <a:prstGeom prst="rect">
            <a:avLst/>
          </a:prstGeom>
          <a:noFill/>
          <a:ln>
            <a:noFill/>
          </a:ln>
        </p:spPr>
        <p:txBody>
          <a:bodyPr spcFirstLastPara="1" wrap="square" lIns="91425" tIns="91425" rIns="91425" bIns="91425" anchor="t" anchorCtr="0">
            <a:noAutofit/>
          </a:bodyPr>
          <a:lstStyle/>
          <a:p>
            <a:pPr marL="0" marR="0" algn="just">
              <a:spcBef>
                <a:spcPts val="0"/>
              </a:spcBef>
              <a:spcAft>
                <a:spcPts val="800"/>
              </a:spcAft>
            </a:pPr>
            <a:r>
              <a:rPr lang="en-US" sz="1600" b="1" kern="100" dirty="0">
                <a:effectLst/>
                <a:latin typeface="Arial" panose="020B0604020202020204" pitchFamily="34" charset="0"/>
                <a:ea typeface="Calibri" panose="020F0502020204030204" pitchFamily="34" charset="0"/>
                <a:cs typeface="Times New Roman" panose="02020603050405020304" pitchFamily="18" charset="0"/>
              </a:rPr>
              <a:t>Ways to establish credibility</a:t>
            </a:r>
            <a:endParaRPr lang="en-US" sz="16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spcBef>
                <a:spcPts val="0"/>
              </a:spcBef>
              <a:spcAft>
                <a:spcPts val="800"/>
              </a:spcAft>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A courage genius interaction by setting up platforms for casual contact virtual team building exercises and frequent checking</a:t>
            </a:r>
            <a:r>
              <a:rPr lang="en-US" sz="1600" dirty="0">
                <a:effectLst/>
                <a:latin typeface="Arial" panose="020B0604020202020204" pitchFamily="34" charset="0"/>
              </a:rPr>
              <a:t>(Morley 2020)</a:t>
            </a:r>
            <a:r>
              <a:rPr lang="en-US" sz="14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G</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et everyone on the sliding everyone's specific duties and the team's overall objectives </a:t>
            </a:r>
          </a:p>
          <a:p>
            <a:pPr marL="0" marR="0" algn="just">
              <a:spcBef>
                <a:spcPts val="0"/>
              </a:spcBef>
              <a:spcAft>
                <a:spcPts val="800"/>
              </a:spcAft>
            </a:pPr>
            <a:r>
              <a:rPr lang="en-US" sz="1600" b="1" kern="100" dirty="0">
                <a:effectLst/>
                <a:latin typeface="Arial" panose="020B0604020202020204" pitchFamily="34" charset="0"/>
                <a:ea typeface="Calibri" panose="020F0502020204030204" pitchFamily="34" charset="0"/>
                <a:cs typeface="Times New Roman" panose="02020603050405020304" pitchFamily="18" charset="0"/>
              </a:rPr>
              <a:t>Set a good example:</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 Team members will have faith in you and your abilities of wind you operate with honesty compassion and integrity in all your dealings with them</a:t>
            </a:r>
            <a:r>
              <a:rPr lang="en-US" sz="1600" dirty="0">
                <a:effectLst/>
                <a:latin typeface="Arial" panose="020B0604020202020204" pitchFamily="34" charset="0"/>
              </a:rPr>
              <a:t>(Piedra 2022)</a:t>
            </a:r>
            <a:r>
              <a:rPr lang="en-US" sz="1400" kern="100" dirty="0">
                <a:effectLst/>
                <a:latin typeface="Arial" panose="020B0604020202020204" pitchFamily="34" charset="0"/>
                <a:ea typeface="Calibri" panose="020F0502020204030204" pitchFamily="34" charset="0"/>
                <a:cs typeface="Times New Roman" panose="02020603050405020304" pitchFamily="18" charset="0"/>
              </a:rPr>
              <a:t>. </a:t>
            </a:r>
          </a:p>
          <a:p>
            <a:pPr marL="0" marR="0" algn="just">
              <a:spcBef>
                <a:spcPts val="0"/>
              </a:spcBef>
              <a:spcAft>
                <a:spcPts val="800"/>
              </a:spcAft>
            </a:pPr>
            <a:r>
              <a:rPr lang="en-US" sz="1600" b="1" kern="100" dirty="0">
                <a:effectLst/>
                <a:latin typeface="Arial" panose="020B0604020202020204" pitchFamily="34" charset="0"/>
                <a:ea typeface="Calibri" panose="020F0502020204030204" pitchFamily="34" charset="0"/>
                <a:cs typeface="Times New Roman" panose="02020603050405020304" pitchFamily="18" charset="0"/>
              </a:rPr>
              <a:t>Removing obstacles to effective communication</a:t>
            </a:r>
            <a:endParaRPr lang="en-US" sz="1600" kern="100" dirty="0">
              <a:effectLst/>
              <a:latin typeface="Arial" panose="020B0604020202020204" pitchFamily="34" charset="0"/>
              <a:ea typeface="Calibri" panose="020F0502020204030204" pitchFamily="34" charset="0"/>
              <a:cs typeface="Times New Roman" panose="02020603050405020304" pitchFamily="18" charset="0"/>
            </a:endParaRPr>
          </a:p>
          <a:p>
            <a:r>
              <a:rPr lang="en-US" sz="1600" dirty="0">
                <a:latin typeface="Arial" panose="020B0604020202020204" pitchFamily="34" charset="0"/>
                <a:ea typeface="Calibri" panose="020F0502020204030204" pitchFamily="34" charset="0"/>
                <a:cs typeface="Times New Roman" panose="02020603050405020304" pitchFamily="18" charset="0"/>
              </a:rPr>
              <a:t>T</a:t>
            </a:r>
            <a:r>
              <a:rPr lang="en-US" sz="1600" dirty="0">
                <a:effectLst/>
                <a:latin typeface="Arial" panose="020B0604020202020204" pitchFamily="34" charset="0"/>
                <a:ea typeface="Calibri" panose="020F0502020204030204" pitchFamily="34" charset="0"/>
                <a:cs typeface="Times New Roman" panose="02020603050405020304" pitchFamily="18" charset="0"/>
              </a:rPr>
              <a:t>o accommodate varied communication styles and guarantee success. Information sharing uses a range of communication technology across several channels</a:t>
            </a:r>
            <a:r>
              <a:rPr lang="en-US" sz="1600" dirty="0">
                <a:effectLst/>
                <a:latin typeface="Arial" panose="020B0604020202020204" pitchFamily="34" charset="0"/>
              </a:rPr>
              <a:t>(Reader 2021)</a:t>
            </a:r>
            <a:r>
              <a:rPr lang="en-US" sz="1400" dirty="0">
                <a:effectLst/>
                <a:latin typeface="Arial" panose="020B0604020202020204" pitchFamily="34" charset="0"/>
                <a:ea typeface="Calibri" panose="020F0502020204030204" pitchFamily="34" charset="0"/>
                <a:cs typeface="Times New Roman" panose="02020603050405020304" pitchFamily="18" charset="0"/>
              </a:rPr>
              <a:t>. </a:t>
            </a:r>
            <a:endParaRPr lang="en-US" sz="1200" kern="1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139979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49">
          <a:extLst>
            <a:ext uri="{FF2B5EF4-FFF2-40B4-BE49-F238E27FC236}">
              <a16:creationId xmlns:a16="http://schemas.microsoft.com/office/drawing/2014/main" id="{ACF05037-77A1-DEE6-1951-0622D44FECF9}"/>
            </a:ext>
          </a:extLst>
        </p:cNvPr>
        <p:cNvGrpSpPr/>
        <p:nvPr/>
      </p:nvGrpSpPr>
      <p:grpSpPr>
        <a:xfrm>
          <a:off x="0" y="0"/>
          <a:ext cx="0" cy="0"/>
          <a:chOff x="0" y="0"/>
          <a:chExt cx="0" cy="0"/>
        </a:xfrm>
      </p:grpSpPr>
      <p:sp>
        <p:nvSpPr>
          <p:cNvPr id="250" name="Google Shape;250;p20">
            <a:extLst>
              <a:ext uri="{FF2B5EF4-FFF2-40B4-BE49-F238E27FC236}">
                <a16:creationId xmlns:a16="http://schemas.microsoft.com/office/drawing/2014/main" id="{956A2024-9116-2F76-7587-342F0B267D78}"/>
              </a:ext>
            </a:extLst>
          </p:cNvPr>
          <p:cNvSpPr txBox="1"/>
          <p:nvPr/>
        </p:nvSpPr>
        <p:spPr>
          <a:xfrm>
            <a:off x="439388" y="522516"/>
            <a:ext cx="7376267" cy="641267"/>
          </a:xfrm>
          <a:prstGeom prst="rect">
            <a:avLst/>
          </a:prstGeom>
          <a:noFill/>
          <a:ln>
            <a:noFill/>
          </a:ln>
        </p:spPr>
        <p:txBody>
          <a:bodyPr spcFirstLastPara="1" wrap="square" lIns="91425" tIns="91425" rIns="91425" bIns="91425" anchor="ctr" anchorCtr="0">
            <a:noAutofit/>
          </a:bodyPr>
          <a:lstStyle/>
          <a:p>
            <a:pPr marL="0" marR="0" algn="just">
              <a:lnSpc>
                <a:spcPct val="150000"/>
              </a:lnSpc>
              <a:spcBef>
                <a:spcPts val="1200"/>
              </a:spcBef>
              <a:spcAft>
                <a:spcPts val="0"/>
              </a:spcAft>
            </a:pPr>
            <a:r>
              <a:rPr lang="en-US" sz="24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Effective Conflict Handling and Delegation</a:t>
            </a:r>
          </a:p>
        </p:txBody>
      </p:sp>
      <p:sp>
        <p:nvSpPr>
          <p:cNvPr id="251" name="Google Shape;251;p20">
            <a:extLst>
              <a:ext uri="{FF2B5EF4-FFF2-40B4-BE49-F238E27FC236}">
                <a16:creationId xmlns:a16="http://schemas.microsoft.com/office/drawing/2014/main" id="{B2446E8B-5A46-5C8A-BD81-277D24A444E8}"/>
              </a:ext>
            </a:extLst>
          </p:cNvPr>
          <p:cNvSpPr txBox="1"/>
          <p:nvPr/>
        </p:nvSpPr>
        <p:spPr>
          <a:xfrm>
            <a:off x="536083" y="1319644"/>
            <a:ext cx="7552705" cy="3431969"/>
          </a:xfrm>
          <a:prstGeom prst="rect">
            <a:avLst/>
          </a:prstGeom>
          <a:noFill/>
          <a:ln>
            <a:noFill/>
          </a:ln>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US" sz="14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Effective Conflict Handling and Delegation: </a:t>
            </a:r>
            <a:r>
              <a:rPr lang="en-US" sz="1400" kern="100" dirty="0">
                <a:effectLst/>
                <a:latin typeface="Arial" panose="020B0604020202020204" pitchFamily="34" charset="0"/>
                <a:ea typeface="Calibri" panose="020F0502020204030204" pitchFamily="34" charset="0"/>
                <a:cs typeface="Times New Roman" panose="02020603050405020304" pitchFamily="18" charset="0"/>
              </a:rPr>
              <a:t>While conflict is an avoidable part of team dynamics it has the potential to spur creativity and progress if handled properly.</a:t>
            </a:r>
          </a:p>
          <a:p>
            <a:pPr marL="0" marR="0" algn="just">
              <a:lnSpc>
                <a:spcPct val="150000"/>
              </a:lnSpc>
              <a:spcBef>
                <a:spcPts val="0"/>
              </a:spcBef>
              <a:spcAft>
                <a:spcPts val="800"/>
              </a:spcAft>
            </a:pPr>
            <a:r>
              <a:rPr lang="en-US" sz="1400" b="1" kern="100" dirty="0">
                <a:effectLst/>
                <a:latin typeface="Arial" panose="020B0604020202020204" pitchFamily="34" charset="0"/>
                <a:ea typeface="Calibri" panose="020F0502020204030204" pitchFamily="34" charset="0"/>
                <a:cs typeface="Times New Roman" panose="02020603050405020304" pitchFamily="18" charset="0"/>
              </a:rPr>
              <a:t>Understanding conflict as a group of opportunity</a:t>
            </a:r>
            <a:r>
              <a:rPr lang="en-US" sz="1400" b="1" kern="100" dirty="0">
                <a:latin typeface="Arial" panose="020B0604020202020204" pitchFamily="34" charset="0"/>
                <a:ea typeface="Calibri" panose="020F0502020204030204" pitchFamily="34" charset="0"/>
                <a:cs typeface="Times New Roman" panose="02020603050405020304" pitchFamily="18" charset="0"/>
              </a:rPr>
              <a:t>: </a:t>
            </a:r>
            <a:r>
              <a:rPr lang="en-US" sz="1400" kern="100" dirty="0">
                <a:latin typeface="Arial" panose="020B0604020202020204" pitchFamily="34" charset="0"/>
                <a:ea typeface="Calibri" panose="020F0502020204030204" pitchFamily="34" charset="0"/>
                <a:cs typeface="Times New Roman" panose="02020603050405020304" pitchFamily="18" charset="0"/>
              </a:rPr>
              <a:t>R</a:t>
            </a:r>
            <a:r>
              <a:rPr lang="en-US" sz="1400" kern="100" dirty="0">
                <a:effectLst/>
                <a:latin typeface="Arial" panose="020B0604020202020204" pitchFamily="34" charset="0"/>
                <a:ea typeface="Calibri" panose="020F0502020204030204" pitchFamily="34" charset="0"/>
                <a:cs typeface="Times New Roman" panose="02020603050405020304" pitchFamily="18" charset="0"/>
              </a:rPr>
              <a:t>ather than seeing conflict as a negative force try it as a chance to develop and learn</a:t>
            </a:r>
            <a:r>
              <a:rPr lang="en-US" sz="1400" dirty="0">
                <a:effectLst/>
                <a:latin typeface="Arial" panose="020B0604020202020204" pitchFamily="34" charset="0"/>
              </a:rPr>
              <a:t>(Steven 2022)</a:t>
            </a:r>
            <a:r>
              <a:rPr lang="en-US" sz="11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1400" kern="100" dirty="0">
                <a:latin typeface="Arial" panose="020B0604020202020204" pitchFamily="34" charset="0"/>
                <a:ea typeface="Calibri" panose="020F0502020204030204" pitchFamily="34" charset="0"/>
                <a:cs typeface="Times New Roman" panose="02020603050405020304" pitchFamily="18" charset="0"/>
              </a:rPr>
              <a:t>T</a:t>
            </a:r>
            <a:r>
              <a:rPr lang="en-US" sz="1400" kern="100" dirty="0">
                <a:effectLst/>
                <a:latin typeface="Arial" panose="020B0604020202020204" pitchFamily="34" charset="0"/>
                <a:ea typeface="Calibri" panose="020F0502020204030204" pitchFamily="34" charset="0"/>
                <a:cs typeface="Times New Roman" panose="02020603050405020304" pitchFamily="18" charset="0"/>
              </a:rPr>
              <a:t>his agreement may motivate people to think outside the box which in turn can lead to press approaches to old problems.</a:t>
            </a:r>
          </a:p>
          <a:p>
            <a:pPr marL="0" marR="0" algn="just">
              <a:lnSpc>
                <a:spcPct val="150000"/>
              </a:lnSpc>
              <a:spcBef>
                <a:spcPts val="0"/>
              </a:spcBef>
              <a:spcAft>
                <a:spcPts val="800"/>
              </a:spcAft>
            </a:pPr>
            <a:r>
              <a:rPr lang="en-US" sz="1400" b="1" kern="100" dirty="0">
                <a:effectLst/>
                <a:latin typeface="Arial" panose="020B0604020202020204" pitchFamily="34" charset="0"/>
                <a:ea typeface="Calibri" panose="020F0502020204030204" pitchFamily="34" charset="0"/>
                <a:cs typeface="Times New Roman" panose="02020603050405020304" pitchFamily="18" charset="0"/>
              </a:rPr>
              <a:t>Methods for Resolving Conflicts:</a:t>
            </a:r>
            <a:r>
              <a:rPr lang="en-US" sz="1400" b="1" kern="100" dirty="0">
                <a:latin typeface="Arial" panose="020B0604020202020204" pitchFamily="34" charset="0"/>
                <a:ea typeface="Calibri" panose="020F0502020204030204" pitchFamily="34" charset="0"/>
                <a:cs typeface="Times New Roman" panose="02020603050405020304" pitchFamily="18" charset="0"/>
              </a:rPr>
              <a:t> </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To</a:t>
            </a:r>
            <a:r>
              <a:rPr lang="en-US" sz="1400" kern="100" dirty="0">
                <a:effectLst/>
                <a:latin typeface="Arial" panose="020B0604020202020204" pitchFamily="34" charset="0"/>
                <a:ea typeface="Calibri" panose="020F0502020204030204" pitchFamily="34" charset="0"/>
                <a:cs typeface="Times New Roman" panose="02020603050405020304" pitchFamily="18" charset="0"/>
              </a:rPr>
              <a:t> get to the bottom of things and develop a solution that works for everyone it's important to promote open honest and flight Communications</a:t>
            </a:r>
            <a:r>
              <a:rPr lang="en-US" sz="1400" dirty="0">
                <a:effectLst/>
                <a:latin typeface="Arial" panose="020B0604020202020204" pitchFamily="34" charset="0"/>
              </a:rPr>
              <a:t>(Reader 2021)</a:t>
            </a:r>
            <a:r>
              <a:rPr lang="en-US" sz="1400" kern="100" dirty="0">
                <a:effectLst/>
                <a:latin typeface="Arial" panose="020B0604020202020204" pitchFamily="34" charset="0"/>
                <a:ea typeface="Calibri" panose="020F0502020204030204" pitchFamily="34" charset="0"/>
                <a:cs typeface="Times New Roman" panose="02020603050405020304" pitchFamily="18" charset="0"/>
              </a:rPr>
              <a:t>. </a:t>
            </a:r>
          </a:p>
          <a:p>
            <a:pPr marL="0" marR="0" algn="just">
              <a:spcBef>
                <a:spcPts val="0"/>
              </a:spcBef>
              <a:spcAft>
                <a:spcPts val="800"/>
              </a:spcAft>
            </a:pPr>
            <a:r>
              <a:rPr lang="en-US" sz="1400" b="1" kern="100" dirty="0">
                <a:effectLst/>
                <a:latin typeface="Arial" panose="020B0604020202020204" pitchFamily="34" charset="0"/>
                <a:ea typeface="Calibri" panose="020F0502020204030204" pitchFamily="34" charset="0"/>
                <a:cs typeface="Times New Roman" panose="02020603050405020304" pitchFamily="18" charset="0"/>
              </a:rPr>
              <a:t>Teamwork: </a:t>
            </a:r>
            <a:r>
              <a:rPr lang="en-US" sz="1400" kern="100" dirty="0">
                <a:latin typeface="Arial" panose="020B0604020202020204" pitchFamily="34" charset="0"/>
                <a:ea typeface="Calibri" panose="020F0502020204030204" pitchFamily="34" charset="0"/>
                <a:cs typeface="Times New Roman" panose="02020603050405020304" pitchFamily="18" charset="0"/>
              </a:rPr>
              <a:t>M</a:t>
            </a:r>
            <a:r>
              <a:rPr lang="en-US" sz="1400" kern="100" dirty="0">
                <a:effectLst/>
                <a:latin typeface="Arial" panose="020B0604020202020204" pitchFamily="34" charset="0"/>
                <a:ea typeface="Calibri" panose="020F0502020204030204" pitchFamily="34" charset="0"/>
                <a:cs typeface="Times New Roman" panose="02020603050405020304" pitchFamily="18" charset="0"/>
              </a:rPr>
              <a:t>otivate your team members to work together to solve problems find common ground and establish an agreement</a:t>
            </a:r>
            <a:r>
              <a:rPr lang="en-US" sz="2000" kern="100" dirty="0">
                <a:effectLst/>
                <a:latin typeface="Arial" panose="020B0604020202020204" pitchFamily="34"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10823646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49">
          <a:extLst>
            <a:ext uri="{FF2B5EF4-FFF2-40B4-BE49-F238E27FC236}">
              <a16:creationId xmlns:a16="http://schemas.microsoft.com/office/drawing/2014/main" id="{ACF05037-77A1-DEE6-1951-0622D44FECF9}"/>
            </a:ext>
          </a:extLst>
        </p:cNvPr>
        <p:cNvGrpSpPr/>
        <p:nvPr/>
      </p:nvGrpSpPr>
      <p:grpSpPr>
        <a:xfrm>
          <a:off x="0" y="0"/>
          <a:ext cx="0" cy="0"/>
          <a:chOff x="0" y="0"/>
          <a:chExt cx="0" cy="0"/>
        </a:xfrm>
      </p:grpSpPr>
      <p:sp>
        <p:nvSpPr>
          <p:cNvPr id="250" name="Google Shape;250;p20">
            <a:extLst>
              <a:ext uri="{FF2B5EF4-FFF2-40B4-BE49-F238E27FC236}">
                <a16:creationId xmlns:a16="http://schemas.microsoft.com/office/drawing/2014/main" id="{956A2024-9116-2F76-7587-342F0B267D78}"/>
              </a:ext>
            </a:extLst>
          </p:cNvPr>
          <p:cNvSpPr txBox="1"/>
          <p:nvPr/>
        </p:nvSpPr>
        <p:spPr>
          <a:xfrm>
            <a:off x="439388" y="522516"/>
            <a:ext cx="7376267" cy="641267"/>
          </a:xfrm>
          <a:prstGeom prst="rect">
            <a:avLst/>
          </a:prstGeom>
          <a:noFill/>
          <a:ln>
            <a:noFill/>
          </a:ln>
        </p:spPr>
        <p:txBody>
          <a:bodyPr spcFirstLastPara="1" wrap="square" lIns="91425" tIns="91425" rIns="91425" bIns="91425" anchor="ctr" anchorCtr="0">
            <a:noAutofit/>
          </a:bodyPr>
          <a:lstStyle/>
          <a:p>
            <a:pPr marL="0" marR="0" algn="just">
              <a:lnSpc>
                <a:spcPct val="150000"/>
              </a:lnSpc>
              <a:spcBef>
                <a:spcPts val="1200"/>
              </a:spcBef>
              <a:spcAft>
                <a:spcPts val="0"/>
              </a:spcAft>
            </a:pPr>
            <a:r>
              <a:rPr lang="en-US" sz="24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Cont.</a:t>
            </a:r>
          </a:p>
        </p:txBody>
      </p:sp>
      <p:sp>
        <p:nvSpPr>
          <p:cNvPr id="251" name="Google Shape;251;p20">
            <a:extLst>
              <a:ext uri="{FF2B5EF4-FFF2-40B4-BE49-F238E27FC236}">
                <a16:creationId xmlns:a16="http://schemas.microsoft.com/office/drawing/2014/main" id="{B2446E8B-5A46-5C8A-BD81-277D24A444E8}"/>
              </a:ext>
            </a:extLst>
          </p:cNvPr>
          <p:cNvSpPr txBox="1"/>
          <p:nvPr/>
        </p:nvSpPr>
        <p:spPr>
          <a:xfrm>
            <a:off x="536083" y="1319644"/>
            <a:ext cx="7552705" cy="3431969"/>
          </a:xfrm>
          <a:prstGeom prst="rect">
            <a:avLst/>
          </a:prstGeom>
          <a:noFill/>
          <a:ln>
            <a:noFill/>
          </a:ln>
        </p:spPr>
        <p:txBody>
          <a:bodyPr spcFirstLastPara="1" wrap="square" lIns="91425" tIns="91425" rIns="91425" bIns="91425" anchor="t" anchorCtr="0">
            <a:noAutofit/>
          </a:bodyPr>
          <a:lstStyle/>
          <a:p>
            <a:pPr marL="285750" marR="0" indent="-285750" algn="just">
              <a:lnSpc>
                <a:spcPct val="150000"/>
              </a:lnSpc>
              <a:spcBef>
                <a:spcPts val="0"/>
              </a:spcBef>
              <a:spcAft>
                <a:spcPts val="0"/>
              </a:spcAft>
              <a:buFont typeface="Arial" panose="020B0604020202020204" pitchFamily="34" charset="0"/>
              <a:buChar char="•"/>
            </a:pPr>
            <a:r>
              <a:rPr lang="en-US" sz="1600" dirty="0">
                <a:effectLst/>
                <a:latin typeface="Times New Roman" panose="02020603050405020304" pitchFamily="18" charset="0"/>
                <a:ea typeface="DejaVu Sans"/>
                <a:cs typeface="DejaVu Sans"/>
              </a:rPr>
              <a:t>Beyond seeing conflict as a transfer of creativity there are several critical practices for effective conflict management. </a:t>
            </a:r>
          </a:p>
          <a:p>
            <a:pPr marL="285750" marR="0" indent="-285750" algn="just">
              <a:lnSpc>
                <a:spcPct val="150000"/>
              </a:lnSpc>
              <a:spcBef>
                <a:spcPts val="0"/>
              </a:spcBef>
              <a:spcAft>
                <a:spcPts val="0"/>
              </a:spcAft>
              <a:buFont typeface="Arial" panose="020B0604020202020204" pitchFamily="34" charset="0"/>
              <a:buChar char="•"/>
            </a:pPr>
            <a:r>
              <a:rPr lang="en-US" sz="1600" kern="0" dirty="0">
                <a:effectLst/>
                <a:latin typeface="Times New Roman" panose="02020603050405020304" pitchFamily="18" charset="0"/>
                <a:ea typeface="DejaVu Sans"/>
                <a:cs typeface="DejaVu Sans"/>
              </a:rPr>
              <a:t>Make sure everyone on the team knows how to communicate with others facility the settlement of disputes is the promotion of open honest and courteous communication among team members </a:t>
            </a:r>
            <a:r>
              <a:rPr lang="en-US" sz="1600" kern="0" dirty="0">
                <a:effectLst/>
                <a:latin typeface="Times New Roman" panose="02020603050405020304" pitchFamily="18" charset="0"/>
                <a:ea typeface="Times New Roman" panose="02020603050405020304" pitchFamily="18" charset="0"/>
              </a:rPr>
              <a:t>(</a:t>
            </a:r>
            <a:r>
              <a:rPr lang="en-US" sz="1600" kern="0" dirty="0" err="1">
                <a:effectLst/>
                <a:latin typeface="Times New Roman" panose="02020603050405020304" pitchFamily="18" charset="0"/>
                <a:ea typeface="Times New Roman" panose="02020603050405020304" pitchFamily="18" charset="0"/>
              </a:rPr>
              <a:t>Murdaugh</a:t>
            </a:r>
            <a:r>
              <a:rPr lang="en-US" sz="1600" kern="0" dirty="0">
                <a:effectLst/>
                <a:latin typeface="Times New Roman" panose="02020603050405020304" pitchFamily="18" charset="0"/>
                <a:ea typeface="Times New Roman" panose="02020603050405020304" pitchFamily="18" charset="0"/>
              </a:rPr>
              <a:t>, 2020)</a:t>
            </a:r>
            <a:r>
              <a:rPr lang="en-US" sz="1400" dirty="0">
                <a:effectLst/>
                <a:latin typeface="Times New Roman" panose="02020603050405020304" pitchFamily="18" charset="0"/>
                <a:ea typeface="DejaVu Sans"/>
                <a:cs typeface="DejaVu Sans"/>
              </a:rPr>
              <a:t>. </a:t>
            </a:r>
          </a:p>
          <a:p>
            <a:pPr marL="285750" marR="0" indent="-285750" algn="just">
              <a:lnSpc>
                <a:spcPct val="150000"/>
              </a:lnSpc>
              <a:spcBef>
                <a:spcPts val="0"/>
              </a:spcBef>
              <a:spcAft>
                <a:spcPts val="0"/>
              </a:spcAft>
              <a:buFont typeface="Arial" panose="020B0604020202020204" pitchFamily="34" charset="0"/>
              <a:buChar char="•"/>
            </a:pPr>
            <a:r>
              <a:rPr lang="en-US" sz="1600" dirty="0">
                <a:effectLst/>
                <a:latin typeface="Times New Roman" panose="02020603050405020304" pitchFamily="18" charset="0"/>
                <a:ea typeface="DejaVu Sans"/>
                <a:cs typeface="DejaVu Sans"/>
              </a:rPr>
              <a:t>This allows for the free expression of ideas and concerns. Furthermore, it is critical to promote an environment that values empathy and understanding</a:t>
            </a:r>
            <a:r>
              <a:rPr lang="en-US" sz="1800" dirty="0">
                <a:effectLst/>
                <a:latin typeface="Times New Roman" panose="02020603050405020304" pitchFamily="18" charset="0"/>
                <a:ea typeface="DejaVu Sans"/>
                <a:cs typeface="DejaVu Sans"/>
              </a:rPr>
              <a:t>. </a:t>
            </a:r>
          </a:p>
          <a:p>
            <a:pPr marL="285750" indent="-285750" algn="just">
              <a:lnSpc>
                <a:spcPct val="150000"/>
              </a:lnSpc>
              <a:buFont typeface="Arial" panose="020B0604020202020204" pitchFamily="34" charset="0"/>
              <a:buChar char="•"/>
            </a:pPr>
            <a:r>
              <a:rPr lang="en-US" sz="1600" dirty="0">
                <a:effectLst/>
                <a:latin typeface="Times New Roman" panose="02020603050405020304" pitchFamily="18" charset="0"/>
                <a:ea typeface="DejaVu Sans"/>
                <a:cs typeface="DejaVu Sans"/>
              </a:rPr>
              <a:t>Teams may resolve the problem and distribute responsibilities more efficiently by using methods that in turn increase cooperation creativity and productivity.</a:t>
            </a:r>
          </a:p>
          <a:p>
            <a:pPr marL="285750" marR="0" indent="-285750" algn="just">
              <a:lnSpc>
                <a:spcPct val="150000"/>
              </a:lnSpc>
              <a:spcBef>
                <a:spcPts val="0"/>
              </a:spcBef>
              <a:spcAft>
                <a:spcPts val="0"/>
              </a:spcAft>
              <a:buFont typeface="Arial" panose="020B0604020202020204" pitchFamily="34" charset="0"/>
              <a:buChar char="•"/>
            </a:pPr>
            <a:endParaRPr lang="en-US" sz="2000" kern="1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748376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49">
          <a:extLst>
            <a:ext uri="{FF2B5EF4-FFF2-40B4-BE49-F238E27FC236}">
              <a16:creationId xmlns:a16="http://schemas.microsoft.com/office/drawing/2014/main" id="{892D3955-4CA5-46A7-829F-094B1493D1F9}"/>
            </a:ext>
          </a:extLst>
        </p:cNvPr>
        <p:cNvGrpSpPr/>
        <p:nvPr/>
      </p:nvGrpSpPr>
      <p:grpSpPr>
        <a:xfrm>
          <a:off x="0" y="0"/>
          <a:ext cx="0" cy="0"/>
          <a:chOff x="0" y="0"/>
          <a:chExt cx="0" cy="0"/>
        </a:xfrm>
      </p:grpSpPr>
      <p:sp>
        <p:nvSpPr>
          <p:cNvPr id="250" name="Google Shape;250;p20">
            <a:extLst>
              <a:ext uri="{FF2B5EF4-FFF2-40B4-BE49-F238E27FC236}">
                <a16:creationId xmlns:a16="http://schemas.microsoft.com/office/drawing/2014/main" id="{0E3A965E-D177-DC5B-B5F9-1BC10F0A0E21}"/>
              </a:ext>
            </a:extLst>
          </p:cNvPr>
          <p:cNvSpPr txBox="1"/>
          <p:nvPr/>
        </p:nvSpPr>
        <p:spPr>
          <a:xfrm>
            <a:off x="439388" y="522516"/>
            <a:ext cx="7376267" cy="641267"/>
          </a:xfrm>
          <a:prstGeom prst="rect">
            <a:avLst/>
          </a:prstGeom>
          <a:noFill/>
          <a:ln>
            <a:noFill/>
          </a:ln>
        </p:spPr>
        <p:txBody>
          <a:bodyPr spcFirstLastPara="1" wrap="square" lIns="91425" tIns="91425" rIns="91425" bIns="91425" anchor="ctr" anchorCtr="0">
            <a:noAutofit/>
          </a:bodyPr>
          <a:lstStyle/>
          <a:p>
            <a:pPr marL="0" marR="0" algn="just">
              <a:lnSpc>
                <a:spcPct val="150000"/>
              </a:lnSpc>
              <a:spcBef>
                <a:spcPts val="1200"/>
              </a:spcBef>
              <a:spcAft>
                <a:spcPts val="0"/>
              </a:spcAft>
            </a:pPr>
            <a:r>
              <a:rPr lang="en-US" sz="24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Process of Building High-Performing Teams</a:t>
            </a:r>
          </a:p>
        </p:txBody>
      </p:sp>
      <p:sp>
        <p:nvSpPr>
          <p:cNvPr id="251" name="Google Shape;251;p20">
            <a:extLst>
              <a:ext uri="{FF2B5EF4-FFF2-40B4-BE49-F238E27FC236}">
                <a16:creationId xmlns:a16="http://schemas.microsoft.com/office/drawing/2014/main" id="{F3D02899-358E-3DE1-86F1-97E599653436}"/>
              </a:ext>
            </a:extLst>
          </p:cNvPr>
          <p:cNvSpPr txBox="1"/>
          <p:nvPr/>
        </p:nvSpPr>
        <p:spPr>
          <a:xfrm>
            <a:off x="536084" y="1319644"/>
            <a:ext cx="5947844" cy="3431969"/>
          </a:xfrm>
          <a:prstGeom prst="rect">
            <a:avLst/>
          </a:prstGeom>
          <a:noFill/>
          <a:ln>
            <a:noFill/>
          </a:ln>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400" b="1" kern="100" dirty="0">
                <a:effectLst/>
                <a:latin typeface="Arial" panose="020B0604020202020204" pitchFamily="34" charset="0"/>
                <a:ea typeface="Calibri" panose="020F0502020204030204" pitchFamily="34" charset="0"/>
                <a:cs typeface="Times New Roman" panose="02020603050405020304" pitchFamily="18" charset="0"/>
              </a:rPr>
              <a:t>Assessing Team Role Composition</a:t>
            </a:r>
            <a:r>
              <a:rPr lang="en-US" sz="1400" kern="100" dirty="0">
                <a:effectLst/>
                <a:latin typeface="Arial" panose="020B0604020202020204" pitchFamily="34" charset="0"/>
                <a:ea typeface="Calibri" panose="020F0502020204030204" pitchFamily="34" charset="0"/>
                <a:cs typeface="Times New Roman" panose="02020603050405020304" pitchFamily="18" charset="0"/>
              </a:rPr>
              <a:t>: To create a well-rounded team, it's important to use methods like Belbin's Group Role Theory to evaluate team members' abilities and areas for improvement </a:t>
            </a:r>
            <a:r>
              <a:rPr lang="en-US" sz="1400" dirty="0">
                <a:effectLst/>
                <a:latin typeface="Arial" panose="020B0604020202020204" pitchFamily="34" charset="0"/>
              </a:rPr>
              <a:t>(West 2021)</a:t>
            </a:r>
            <a:r>
              <a:rPr lang="en-US" sz="1100" kern="100" dirty="0">
                <a:effectLst/>
                <a:latin typeface="Arial" panose="020B0604020202020204" pitchFamily="34"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800"/>
              </a:spcAft>
            </a:pPr>
            <a:r>
              <a:rPr lang="en-US" sz="1400" b="1" kern="100" dirty="0">
                <a:effectLst/>
                <a:latin typeface="Arial" panose="020B0604020202020204" pitchFamily="34" charset="0"/>
                <a:ea typeface="Calibri" panose="020F0502020204030204" pitchFamily="34" charset="0"/>
                <a:cs typeface="Times New Roman" panose="02020603050405020304" pitchFamily="18" charset="0"/>
              </a:rPr>
              <a:t>For a More Harmonious Team:</a:t>
            </a:r>
            <a:r>
              <a:rPr lang="en-US" sz="1400" kern="100" dirty="0">
                <a:effectLst/>
                <a:latin typeface="Arial" panose="020B0604020202020204" pitchFamily="34" charset="0"/>
                <a:ea typeface="Calibri" panose="020F0502020204030204" pitchFamily="34" charset="0"/>
                <a:cs typeface="Times New Roman" panose="02020603050405020304" pitchFamily="18" charset="0"/>
              </a:rPr>
              <a:t> If you want your team to be creative and innovative, make sure its members come from many walks of life. To guarantee project completion as well as team cohesiveness,</a:t>
            </a:r>
          </a:p>
        </p:txBody>
      </p:sp>
      <p:pic>
        <p:nvPicPr>
          <p:cNvPr id="6146" name="Picture 2" descr="How To Create Your High-Performing Team With Slingshot">
            <a:extLst>
              <a:ext uri="{FF2B5EF4-FFF2-40B4-BE49-F238E27FC236}">
                <a16:creationId xmlns:a16="http://schemas.microsoft.com/office/drawing/2014/main" id="{91B9CE1E-CC27-AE9F-BCAF-36A2550EBB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3932" y="1319644"/>
            <a:ext cx="2326945" cy="29554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682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9">
          <a:extLst>
            <a:ext uri="{FF2B5EF4-FFF2-40B4-BE49-F238E27FC236}">
              <a16:creationId xmlns:a16="http://schemas.microsoft.com/office/drawing/2014/main" id="{892D3955-4CA5-46A7-829F-094B1493D1F9}"/>
            </a:ext>
          </a:extLst>
        </p:cNvPr>
        <p:cNvGrpSpPr/>
        <p:nvPr/>
      </p:nvGrpSpPr>
      <p:grpSpPr>
        <a:xfrm>
          <a:off x="0" y="0"/>
          <a:ext cx="0" cy="0"/>
          <a:chOff x="0" y="0"/>
          <a:chExt cx="0" cy="0"/>
        </a:xfrm>
      </p:grpSpPr>
      <p:sp>
        <p:nvSpPr>
          <p:cNvPr id="250" name="Google Shape;250;p20">
            <a:extLst>
              <a:ext uri="{FF2B5EF4-FFF2-40B4-BE49-F238E27FC236}">
                <a16:creationId xmlns:a16="http://schemas.microsoft.com/office/drawing/2014/main" id="{0E3A965E-D177-DC5B-B5F9-1BC10F0A0E21}"/>
              </a:ext>
            </a:extLst>
          </p:cNvPr>
          <p:cNvSpPr txBox="1"/>
          <p:nvPr/>
        </p:nvSpPr>
        <p:spPr>
          <a:xfrm>
            <a:off x="439388" y="522516"/>
            <a:ext cx="7376267" cy="641267"/>
          </a:xfrm>
          <a:prstGeom prst="rect">
            <a:avLst/>
          </a:prstGeom>
          <a:noFill/>
          <a:ln>
            <a:noFill/>
          </a:ln>
        </p:spPr>
        <p:txBody>
          <a:bodyPr spcFirstLastPara="1" wrap="square" lIns="91425" tIns="91425" rIns="91425" bIns="91425" anchor="ctr" anchorCtr="0">
            <a:noAutofit/>
          </a:bodyPr>
          <a:lstStyle/>
          <a:p>
            <a:pPr marL="0" marR="0" algn="just">
              <a:lnSpc>
                <a:spcPct val="150000"/>
              </a:lnSpc>
              <a:spcBef>
                <a:spcPts val="1200"/>
              </a:spcBef>
              <a:spcAft>
                <a:spcPts val="0"/>
              </a:spcAft>
            </a:pPr>
            <a:r>
              <a:rPr lang="en-US" sz="24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Cont.</a:t>
            </a:r>
          </a:p>
        </p:txBody>
      </p:sp>
      <p:sp>
        <p:nvSpPr>
          <p:cNvPr id="251" name="Google Shape;251;p20">
            <a:extLst>
              <a:ext uri="{FF2B5EF4-FFF2-40B4-BE49-F238E27FC236}">
                <a16:creationId xmlns:a16="http://schemas.microsoft.com/office/drawing/2014/main" id="{F3D02899-358E-3DE1-86F1-97E599653436}"/>
              </a:ext>
            </a:extLst>
          </p:cNvPr>
          <p:cNvSpPr txBox="1"/>
          <p:nvPr/>
        </p:nvSpPr>
        <p:spPr>
          <a:xfrm>
            <a:off x="536084" y="1319644"/>
            <a:ext cx="5947844" cy="3431969"/>
          </a:xfrm>
          <a:prstGeom prst="rect">
            <a:avLst/>
          </a:prstGeom>
          <a:noFill/>
          <a:ln>
            <a:noFill/>
          </a:ln>
        </p:spPr>
        <p:txBody>
          <a:bodyPr spcFirstLastPara="1" wrap="square" lIns="91425" tIns="91425" rIns="91425" bIns="91425" anchor="t" anchorCtr="0">
            <a:noAutofit/>
          </a:bodyPr>
          <a:lstStyle/>
          <a:p>
            <a:pPr marL="0" marR="0" algn="just">
              <a:spcBef>
                <a:spcPts val="0"/>
              </a:spcBef>
              <a:spcAft>
                <a:spcPts val="0"/>
              </a:spcAft>
            </a:pPr>
            <a:r>
              <a:rPr lang="en-US" sz="1600" b="1" dirty="0">
                <a:effectLst/>
                <a:latin typeface="Times New Roman" panose="02020603050405020304" pitchFamily="18" charset="0"/>
                <a:ea typeface="DejaVu Sans"/>
                <a:cs typeface="DejaVu Sans"/>
              </a:rPr>
              <a:t>Team member for strategic purposes:</a:t>
            </a:r>
            <a:r>
              <a:rPr lang="en-US" sz="1600" dirty="0">
                <a:effectLst/>
                <a:latin typeface="Times New Roman" panose="02020603050405020304" pitchFamily="18" charset="0"/>
                <a:ea typeface="DejaVu Sans"/>
                <a:cs typeface="DejaVu Sans"/>
              </a:rPr>
              <a:t> Fast makes your team well-rounded in terms of experience personality and skill set. </a:t>
            </a:r>
          </a:p>
          <a:p>
            <a:pPr marL="0" marR="0" algn="just">
              <a:spcBef>
                <a:spcPts val="0"/>
              </a:spcBef>
              <a:spcAft>
                <a:spcPts val="0"/>
              </a:spcAft>
            </a:pPr>
            <a:r>
              <a:rPr lang="en-US" sz="1600" b="1" dirty="0">
                <a:effectLst/>
                <a:latin typeface="Times New Roman" panose="02020603050405020304" pitchFamily="18" charset="0"/>
                <a:ea typeface="DejaVu Sans"/>
                <a:cs typeface="DejaVu Sans"/>
              </a:rPr>
              <a:t>Defined functions and duties:</a:t>
            </a:r>
            <a:r>
              <a:rPr lang="en-US" sz="1600" dirty="0">
                <a:effectLst/>
                <a:latin typeface="Times New Roman" panose="02020603050405020304" pitchFamily="18" charset="0"/>
                <a:ea typeface="DejaVu Sans"/>
                <a:cs typeface="DejaVu Sans"/>
              </a:rPr>
              <a:t> To minimize understanding and duplications of making you that everyone on the team knows their job description. </a:t>
            </a:r>
          </a:p>
          <a:p>
            <a:pPr marL="0" marR="0" algn="just">
              <a:spcBef>
                <a:spcPts val="0"/>
              </a:spcBef>
              <a:spcAft>
                <a:spcPts val="0"/>
              </a:spcAft>
            </a:pPr>
            <a:r>
              <a:rPr lang="en-US" sz="1600" b="1" dirty="0">
                <a:effectLst/>
                <a:latin typeface="Times New Roman" panose="02020603050405020304" pitchFamily="18" charset="0"/>
                <a:ea typeface="DejaVu Sans"/>
                <a:cs typeface="DejaVu Sans"/>
              </a:rPr>
              <a:t>Clear and effective expression:</a:t>
            </a:r>
            <a:r>
              <a:rPr lang="en-US" sz="1600" dirty="0">
                <a:effectLst/>
                <a:latin typeface="Times New Roman" panose="02020603050405020304" pitchFamily="18" charset="0"/>
                <a:ea typeface="DejaVu Sans"/>
                <a:cs typeface="DejaVu Sans"/>
              </a:rPr>
              <a:t> </a:t>
            </a:r>
            <a:r>
              <a:rPr lang="en-US" sz="1600" kern="0" dirty="0">
                <a:effectLst/>
                <a:latin typeface="Times New Roman" panose="02020603050405020304" pitchFamily="18" charset="0"/>
                <a:ea typeface="DejaVu Sans"/>
                <a:cs typeface="DejaVu Sans"/>
              </a:rPr>
              <a:t>The best way to encourage the exchange of Ideas comments and information is to set up lines of communication that are both open and transparent</a:t>
            </a:r>
            <a:r>
              <a:rPr lang="en-US" sz="1600" kern="0" dirty="0">
                <a:effectLst/>
                <a:latin typeface="Times New Roman" panose="02020603050405020304" pitchFamily="18" charset="0"/>
                <a:ea typeface="Times New Roman" panose="02020603050405020304" pitchFamily="18" charset="0"/>
              </a:rPr>
              <a:t> (</a:t>
            </a:r>
            <a:r>
              <a:rPr lang="en-US" sz="1600" kern="0" dirty="0" err="1">
                <a:effectLst/>
                <a:latin typeface="Times New Roman" panose="02020603050405020304" pitchFamily="18" charset="0"/>
                <a:ea typeface="Times New Roman" panose="02020603050405020304" pitchFamily="18" charset="0"/>
              </a:rPr>
              <a:t>Isgar</a:t>
            </a:r>
            <a:r>
              <a:rPr lang="en-US" sz="1600" kern="0" dirty="0">
                <a:effectLst/>
                <a:latin typeface="Times New Roman" panose="02020603050405020304" pitchFamily="18" charset="0"/>
                <a:ea typeface="Times New Roman" panose="02020603050405020304" pitchFamily="18" charset="0"/>
              </a:rPr>
              <a:t>, 2021)</a:t>
            </a:r>
            <a:r>
              <a:rPr lang="en-US" sz="1400" dirty="0">
                <a:effectLst/>
                <a:latin typeface="Times New Roman" panose="02020603050405020304" pitchFamily="18" charset="0"/>
                <a:ea typeface="DejaVu Sans"/>
                <a:cs typeface="DejaVu Sans"/>
              </a:rPr>
              <a:t>. </a:t>
            </a:r>
          </a:p>
          <a:p>
            <a:pPr marL="0" marR="0" algn="just">
              <a:spcBef>
                <a:spcPts val="0"/>
              </a:spcBef>
              <a:spcAft>
                <a:spcPts val="0"/>
              </a:spcAft>
            </a:pPr>
            <a:r>
              <a:rPr lang="en-US" sz="1600" b="1" kern="0" dirty="0">
                <a:effectLst/>
                <a:latin typeface="Times New Roman" panose="02020603050405020304" pitchFamily="18" charset="0"/>
                <a:ea typeface="DejaVu Sans"/>
              </a:rPr>
              <a:t>C</a:t>
            </a:r>
            <a:r>
              <a:rPr lang="en-US" sz="1600" b="1" kern="0" dirty="0">
                <a:effectLst/>
                <a:latin typeface="Times New Roman" panose="02020603050405020304" pitchFamily="18" charset="0"/>
                <a:ea typeface="DejaVu Sans"/>
                <a:cs typeface="DejaVu Sans"/>
              </a:rPr>
              <a:t>onsistent Aims:</a:t>
            </a:r>
            <a:r>
              <a:rPr lang="en-US" sz="1600" kern="0" dirty="0">
                <a:effectLst/>
                <a:latin typeface="Times New Roman" panose="02020603050405020304" pitchFamily="18" charset="0"/>
                <a:ea typeface="DejaVu Sans"/>
                <a:cs typeface="DejaVu Sans"/>
              </a:rPr>
              <a:t> To make sure that everyone is fully in the same direction make you that the team goals are in line with the </a:t>
            </a:r>
            <a:r>
              <a:rPr lang="en-US" sz="1600" kern="0" dirty="0" err="1">
                <a:effectLst/>
                <a:latin typeface="Times New Roman" panose="02020603050405020304" pitchFamily="18" charset="0"/>
                <a:ea typeface="DejaVu Sans"/>
                <a:cs typeface="DejaVu Sans"/>
              </a:rPr>
              <a:t>organisation's</a:t>
            </a:r>
            <a:r>
              <a:rPr lang="en-US" sz="1600" kern="0" dirty="0">
                <a:effectLst/>
                <a:latin typeface="Times New Roman" panose="02020603050405020304" pitchFamily="18" charset="0"/>
                <a:ea typeface="DejaVu Sans"/>
                <a:cs typeface="DejaVu Sans"/>
              </a:rPr>
              <a:t> objectives to adjust to shifts in priorities</a:t>
            </a:r>
            <a:r>
              <a:rPr lang="en-US" sz="1800" kern="0" dirty="0">
                <a:effectLst/>
                <a:latin typeface="Times New Roman" panose="02020603050405020304" pitchFamily="18" charset="0"/>
                <a:ea typeface="DejaVu Sans"/>
                <a:cs typeface="DejaVu Sans"/>
              </a:rPr>
              <a:t>.</a:t>
            </a:r>
            <a:endParaRPr lang="en-US" sz="1400" kern="100" dirty="0">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6146" name="Picture 2" descr="How To Create Your High-Performing Team With Slingshot">
            <a:extLst>
              <a:ext uri="{FF2B5EF4-FFF2-40B4-BE49-F238E27FC236}">
                <a16:creationId xmlns:a16="http://schemas.microsoft.com/office/drawing/2014/main" id="{91B9CE1E-CC27-AE9F-BCAF-36A2550EBB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3932" y="1319644"/>
            <a:ext cx="2326945" cy="29554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9419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9">
          <a:extLst>
            <a:ext uri="{FF2B5EF4-FFF2-40B4-BE49-F238E27FC236}">
              <a16:creationId xmlns:a16="http://schemas.microsoft.com/office/drawing/2014/main" id="{0BBCABB7-ED9A-3675-E5AC-D8694DAB4208}"/>
            </a:ext>
          </a:extLst>
        </p:cNvPr>
        <p:cNvGrpSpPr/>
        <p:nvPr/>
      </p:nvGrpSpPr>
      <p:grpSpPr>
        <a:xfrm>
          <a:off x="0" y="0"/>
          <a:ext cx="0" cy="0"/>
          <a:chOff x="0" y="0"/>
          <a:chExt cx="0" cy="0"/>
        </a:xfrm>
      </p:grpSpPr>
      <p:sp>
        <p:nvSpPr>
          <p:cNvPr id="250" name="Google Shape;250;p20">
            <a:extLst>
              <a:ext uri="{FF2B5EF4-FFF2-40B4-BE49-F238E27FC236}">
                <a16:creationId xmlns:a16="http://schemas.microsoft.com/office/drawing/2014/main" id="{A05CD7B2-2F87-7CFE-6E25-2A148DB00A06}"/>
              </a:ext>
            </a:extLst>
          </p:cNvPr>
          <p:cNvSpPr txBox="1"/>
          <p:nvPr/>
        </p:nvSpPr>
        <p:spPr>
          <a:xfrm>
            <a:off x="439388" y="522516"/>
            <a:ext cx="7376267" cy="641267"/>
          </a:xfrm>
          <a:prstGeom prst="rect">
            <a:avLst/>
          </a:prstGeom>
          <a:noFill/>
          <a:ln>
            <a:noFill/>
          </a:ln>
        </p:spPr>
        <p:txBody>
          <a:bodyPr spcFirstLastPara="1" wrap="square" lIns="91425" tIns="91425" rIns="91425" bIns="91425" anchor="ctr" anchorCtr="0">
            <a:noAutofit/>
          </a:bodyPr>
          <a:lstStyle/>
          <a:p>
            <a:pPr marL="0" marR="0" algn="just">
              <a:lnSpc>
                <a:spcPct val="150000"/>
              </a:lnSpc>
              <a:spcBef>
                <a:spcPts val="0"/>
              </a:spcBef>
              <a:spcAft>
                <a:spcPts val="800"/>
              </a:spcAft>
            </a:pPr>
            <a:r>
              <a:rPr lang="en-US" sz="24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Monitoring and Improving Performance</a:t>
            </a:r>
            <a:endParaRPr lang="en-US" sz="2400" kern="1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251" name="Google Shape;251;p20">
            <a:extLst>
              <a:ext uri="{FF2B5EF4-FFF2-40B4-BE49-F238E27FC236}">
                <a16:creationId xmlns:a16="http://schemas.microsoft.com/office/drawing/2014/main" id="{DB732867-1C27-56C4-E89E-18B3BF8996F5}"/>
              </a:ext>
            </a:extLst>
          </p:cNvPr>
          <p:cNvSpPr txBox="1"/>
          <p:nvPr/>
        </p:nvSpPr>
        <p:spPr>
          <a:xfrm>
            <a:off x="178130" y="1319644"/>
            <a:ext cx="6673932" cy="3394860"/>
          </a:xfrm>
          <a:prstGeom prst="rect">
            <a:avLst/>
          </a:prstGeom>
          <a:noFill/>
          <a:ln>
            <a:noFill/>
          </a:ln>
        </p:spPr>
        <p:txBody>
          <a:bodyPr spcFirstLastPara="1" wrap="square" lIns="91425" tIns="91425" rIns="91425" bIns="91425" anchor="t" anchorCtr="0">
            <a:noAutofit/>
          </a:bodyPr>
          <a:lstStyle/>
          <a:p>
            <a:pPr marL="0" marR="0" algn="just">
              <a:spcBef>
                <a:spcPts val="0"/>
              </a:spcBef>
              <a:spcAft>
                <a:spcPts val="800"/>
              </a:spcAft>
            </a:pPr>
            <a:r>
              <a:rPr lang="en-US" sz="1400" b="1" kern="0" dirty="0">
                <a:effectLst/>
                <a:latin typeface="Arial" panose="020B0604020202020204" pitchFamily="34" charset="0"/>
                <a:ea typeface="Times New Roman" panose="02020603050405020304" pitchFamily="18" charset="0"/>
                <a:cs typeface="Times New Roman" panose="02020603050405020304" pitchFamily="18" charset="0"/>
              </a:rPr>
              <a:t>By establishing concrete objectives along with performance matrix</a:t>
            </a:r>
            <a:r>
              <a:rPr lang="en-US" sz="1400" kern="0" dirty="0">
                <a:effectLst/>
                <a:latin typeface="Arial" panose="020B0604020202020204" pitchFamily="34" charset="0"/>
                <a:ea typeface="Times New Roman" panose="02020603050405020304" pitchFamily="18" charset="0"/>
                <a:cs typeface="Times New Roman" panose="02020603050405020304" pitchFamily="18" charset="0"/>
              </a:rPr>
              <a:t>: Established performance measurement and objectives for teams and individuals that are smart meaning specific measuring attainable and relevant along with time-bound </a:t>
            </a:r>
            <a:r>
              <a:rPr lang="en-US" sz="1400" dirty="0">
                <a:effectLst/>
                <a:latin typeface="Arial" panose="020B0604020202020204" pitchFamily="34" charset="0"/>
              </a:rPr>
              <a:t>(</a:t>
            </a:r>
            <a:r>
              <a:rPr lang="en-US" sz="1400" dirty="0" err="1">
                <a:effectLst/>
                <a:latin typeface="Arial" panose="020B0604020202020204" pitchFamily="34" charset="0"/>
              </a:rPr>
              <a:t>Maund</a:t>
            </a:r>
            <a:r>
              <a:rPr lang="en-US" sz="1400" dirty="0">
                <a:effectLst/>
                <a:latin typeface="Arial" panose="020B0604020202020204" pitchFamily="34" charset="0"/>
              </a:rPr>
              <a:t> 2023)</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US" sz="1400" kern="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spcBef>
                <a:spcPts val="0"/>
              </a:spcBef>
              <a:spcAft>
                <a:spcPts val="800"/>
              </a:spcAft>
            </a:pPr>
            <a:r>
              <a:rPr lang="en-US" sz="1400" b="1" kern="0" dirty="0">
                <a:effectLst/>
                <a:latin typeface="Arial" panose="020B0604020202020204" pitchFamily="34" charset="0"/>
                <a:ea typeface="Times New Roman" panose="02020603050405020304" pitchFamily="18" charset="0"/>
                <a:cs typeface="Times New Roman" panose="02020603050405020304" pitchFamily="18" charset="0"/>
              </a:rPr>
              <a:t>Regular performance reviews and feedback sessions:</a:t>
            </a:r>
            <a:r>
              <a:rPr lang="en-US" sz="1400" kern="0" dirty="0">
                <a:effectLst/>
                <a:latin typeface="Arial" panose="020B0604020202020204" pitchFamily="34" charset="0"/>
                <a:ea typeface="Times New Roman" panose="02020603050405020304" pitchFamily="18" charset="0"/>
                <a:cs typeface="Times New Roman" panose="02020603050405020304" pitchFamily="18" charset="0"/>
              </a:rPr>
              <a:t> Review performances regularly to see how well you are doing in reaching your objectives provide helpful criticism and celebrate your successes. </a:t>
            </a:r>
          </a:p>
          <a:p>
            <a:pPr marL="0" marR="0" algn="just">
              <a:spcBef>
                <a:spcPts val="0"/>
              </a:spcBef>
              <a:spcAft>
                <a:spcPts val="800"/>
              </a:spcAft>
            </a:pPr>
            <a:r>
              <a:rPr lang="en-US" sz="1400" b="1" kern="0" dirty="0">
                <a:effectLst/>
                <a:latin typeface="Arial" panose="020B0604020202020204" pitchFamily="34" charset="0"/>
                <a:ea typeface="Times New Roman" panose="02020603050405020304" pitchFamily="18" charset="0"/>
                <a:cs typeface="Times New Roman" panose="02020603050405020304" pitchFamily="18" charset="0"/>
              </a:rPr>
              <a:t>Coaching and Mentoring for Individual and Team Development:</a:t>
            </a:r>
            <a:r>
              <a:rPr lang="en-US" sz="1400" b="1" kern="100" dirty="0">
                <a:latin typeface="Arial" panose="020B0604020202020204" pitchFamily="34" charset="0"/>
                <a:ea typeface="Times New Roman" panose="02020603050405020304" pitchFamily="18" charset="0"/>
                <a:cs typeface="Times New Roman" panose="02020603050405020304" pitchFamily="18" charset="0"/>
              </a:rPr>
              <a:t> </a:t>
            </a:r>
            <a:r>
              <a:rPr lang="en-US" sz="1400" kern="0" dirty="0">
                <a:effectLst/>
                <a:latin typeface="Arial" panose="020B0604020202020204" pitchFamily="34" charset="0"/>
                <a:ea typeface="Times New Roman" panose="02020603050405020304" pitchFamily="18" charset="0"/>
                <a:cs typeface="Times New Roman" panose="02020603050405020304" pitchFamily="18" charset="0"/>
              </a:rPr>
              <a:t>Facilitate team members' and individuals' professional growth via mentoring and coaching programs. </a:t>
            </a:r>
          </a:p>
          <a:p>
            <a:pPr marL="0" marR="0" algn="just">
              <a:spcBef>
                <a:spcPts val="0"/>
              </a:spcBef>
              <a:spcAft>
                <a:spcPts val="800"/>
              </a:spcAft>
            </a:pPr>
            <a:r>
              <a:rPr lang="en-US" sz="1400" b="1" kern="0" dirty="0">
                <a:effectLst/>
                <a:latin typeface="Arial" panose="020B0604020202020204" pitchFamily="34" charset="0"/>
                <a:ea typeface="Times New Roman" panose="02020603050405020304" pitchFamily="18" charset="0"/>
                <a:cs typeface="Times New Roman" panose="02020603050405020304" pitchFamily="18" charset="0"/>
              </a:rPr>
              <a:t>Continuous improvement strategies:</a:t>
            </a:r>
            <a:r>
              <a:rPr lang="en-US" sz="1400" kern="0" dirty="0">
                <a:effectLst/>
                <a:latin typeface="Arial" panose="020B0604020202020204" pitchFamily="34" charset="0"/>
                <a:ea typeface="Times New Roman" panose="02020603050405020304" pitchFamily="18" charset="0"/>
                <a:cs typeface="Times New Roman" panose="02020603050405020304" pitchFamily="18" charset="0"/>
              </a:rPr>
              <a:t> Take a methodical approach to identifying problem areas and making the necessary changes to boost team performance.</a:t>
            </a:r>
            <a:endParaRPr lang="en-US" sz="14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endParaRPr lang="en-US" sz="1400" kern="100" dirty="0">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7170" name="Picture 2" descr="Monitoring Evaluation: Continuous Improvement - RePrac | Research in  Practice">
            <a:extLst>
              <a:ext uri="{FF2B5EF4-FFF2-40B4-BE49-F238E27FC236}">
                <a16:creationId xmlns:a16="http://schemas.microsoft.com/office/drawing/2014/main" id="{C6AA4532-2837-C8BC-1688-29A9AA5F0E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2062" y="1319644"/>
            <a:ext cx="2194337" cy="33948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99591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49">
          <a:extLst>
            <a:ext uri="{FF2B5EF4-FFF2-40B4-BE49-F238E27FC236}">
              <a16:creationId xmlns:a16="http://schemas.microsoft.com/office/drawing/2014/main" id="{DDCFCD5D-9F63-A643-4543-1E693AEE8C2F}"/>
            </a:ext>
          </a:extLst>
        </p:cNvPr>
        <p:cNvGrpSpPr/>
        <p:nvPr/>
      </p:nvGrpSpPr>
      <p:grpSpPr>
        <a:xfrm>
          <a:off x="0" y="0"/>
          <a:ext cx="0" cy="0"/>
          <a:chOff x="0" y="0"/>
          <a:chExt cx="0" cy="0"/>
        </a:xfrm>
      </p:grpSpPr>
      <p:sp>
        <p:nvSpPr>
          <p:cNvPr id="250" name="Google Shape;250;p20">
            <a:extLst>
              <a:ext uri="{FF2B5EF4-FFF2-40B4-BE49-F238E27FC236}">
                <a16:creationId xmlns:a16="http://schemas.microsoft.com/office/drawing/2014/main" id="{59DDC856-20B8-B271-A3A6-02FD7AEB2E29}"/>
              </a:ext>
            </a:extLst>
          </p:cNvPr>
          <p:cNvSpPr txBox="1"/>
          <p:nvPr/>
        </p:nvSpPr>
        <p:spPr>
          <a:xfrm>
            <a:off x="403762" y="522516"/>
            <a:ext cx="7376267" cy="641267"/>
          </a:xfrm>
          <a:prstGeom prst="rect">
            <a:avLst/>
          </a:prstGeom>
          <a:noFill/>
          <a:ln>
            <a:noFill/>
          </a:ln>
        </p:spPr>
        <p:txBody>
          <a:bodyPr spcFirstLastPara="1" wrap="square" lIns="91425" tIns="91425" rIns="91425" bIns="91425" anchor="ctr" anchorCtr="0">
            <a:noAutofit/>
          </a:bodyPr>
          <a:lstStyle/>
          <a:p>
            <a:pPr marL="0" marR="0" algn="just">
              <a:lnSpc>
                <a:spcPct val="150000"/>
              </a:lnSpc>
              <a:spcBef>
                <a:spcPts val="1200"/>
              </a:spcBef>
              <a:spcAft>
                <a:spcPts val="0"/>
              </a:spcAft>
            </a:pPr>
            <a:r>
              <a:rPr lang="en-US" sz="28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Conclusion</a:t>
            </a:r>
          </a:p>
        </p:txBody>
      </p:sp>
      <p:sp>
        <p:nvSpPr>
          <p:cNvPr id="251" name="Google Shape;251;p20">
            <a:extLst>
              <a:ext uri="{FF2B5EF4-FFF2-40B4-BE49-F238E27FC236}">
                <a16:creationId xmlns:a16="http://schemas.microsoft.com/office/drawing/2014/main" id="{78A24B02-9DFE-2EEC-491E-971EAB6547D7}"/>
              </a:ext>
            </a:extLst>
          </p:cNvPr>
          <p:cNvSpPr txBox="1"/>
          <p:nvPr/>
        </p:nvSpPr>
        <p:spPr>
          <a:xfrm>
            <a:off x="536083" y="1462148"/>
            <a:ext cx="7552705" cy="2682340"/>
          </a:xfrm>
          <a:prstGeom prst="rect">
            <a:avLst/>
          </a:prstGeom>
          <a:noFill/>
          <a:ln>
            <a:noFill/>
          </a:ln>
        </p:spPr>
        <p:txBody>
          <a:bodyPr spcFirstLastPara="1" wrap="square" lIns="91425" tIns="91425" rIns="91425" bIns="91425" anchor="t" anchorCtr="0">
            <a:noAutofit/>
          </a:bodyPr>
          <a:lstStyle/>
          <a:p>
            <a:pPr marL="285750" indent="-285750" algn="just">
              <a:buFont typeface="Arial" panose="020B0604020202020204" pitchFamily="34" charset="0"/>
              <a:buChar char="•"/>
            </a:pPr>
            <a:r>
              <a:rPr lang="en-US" sz="1800" dirty="0">
                <a:solidFill>
                  <a:srgbClr val="000000"/>
                </a:solidFill>
                <a:effectLst/>
                <a:latin typeface="Arial" panose="020B0604020202020204" pitchFamily="34" charset="0"/>
                <a:ea typeface="Calibri" panose="020F0502020204030204" pitchFamily="34" charset="0"/>
              </a:rPr>
              <a:t>The success of a mixed workplace depends on strong leadership and cohesive teams. </a:t>
            </a:r>
          </a:p>
          <a:p>
            <a:pPr marL="285750" indent="-285750" algn="just">
              <a:buFont typeface="Arial" panose="020B0604020202020204" pitchFamily="34" charset="0"/>
              <a:buChar char="•"/>
            </a:pPr>
            <a:r>
              <a:rPr lang="en-US" dirty="0">
                <a:solidFill>
                  <a:srgbClr val="000000"/>
                </a:solidFill>
                <a:latin typeface="Arial" panose="020B0604020202020204" pitchFamily="34" charset="0"/>
                <a:ea typeface="Calibri" panose="020F0502020204030204" pitchFamily="34" charset="0"/>
              </a:rPr>
              <a:t>F</a:t>
            </a:r>
            <a:r>
              <a:rPr lang="en-US" sz="1800" dirty="0">
                <a:solidFill>
                  <a:srgbClr val="000000"/>
                </a:solidFill>
                <a:effectLst/>
                <a:latin typeface="Arial" panose="020B0604020202020204" pitchFamily="34" charset="0"/>
                <a:ea typeface="Calibri" panose="020F0502020204030204" pitchFamily="34" charset="0"/>
              </a:rPr>
              <a:t>or teams to succeed members must be well-versed in theories of cooperation seek to improve communication and implement methods for resolving conflict. </a:t>
            </a:r>
          </a:p>
          <a:p>
            <a:pPr marL="285750" indent="-285750" algn="just">
              <a:buFont typeface="Arial" panose="020B0604020202020204" pitchFamily="34" charset="0"/>
              <a:buChar char="•"/>
            </a:pPr>
            <a:r>
              <a:rPr lang="en-US" dirty="0">
                <a:solidFill>
                  <a:srgbClr val="000000"/>
                </a:solidFill>
                <a:latin typeface="Arial" panose="020B0604020202020204" pitchFamily="34" charset="0"/>
                <a:ea typeface="Calibri" panose="020F0502020204030204" pitchFamily="34" charset="0"/>
              </a:rPr>
              <a:t>B</a:t>
            </a:r>
            <a:r>
              <a:rPr lang="en-US" sz="1800" dirty="0">
                <a:solidFill>
                  <a:srgbClr val="000000"/>
                </a:solidFill>
                <a:effectLst/>
                <a:latin typeface="Arial" panose="020B0604020202020204" pitchFamily="34" charset="0"/>
                <a:ea typeface="Calibri" panose="020F0502020204030204" pitchFamily="34" charset="0"/>
              </a:rPr>
              <a:t>usinesses can foster productive teams that excel in every setting by building diverse teams keeping tabs on performance and always looking for ways to become better. </a:t>
            </a:r>
            <a:endParaRPr lang="en-US" sz="1400" kern="1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445080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49">
          <a:extLst>
            <a:ext uri="{FF2B5EF4-FFF2-40B4-BE49-F238E27FC236}">
              <a16:creationId xmlns:a16="http://schemas.microsoft.com/office/drawing/2014/main" id="{985922AA-BBBF-4E93-CA99-D2724F46D833}"/>
            </a:ext>
          </a:extLst>
        </p:cNvPr>
        <p:cNvGrpSpPr/>
        <p:nvPr/>
      </p:nvGrpSpPr>
      <p:grpSpPr>
        <a:xfrm>
          <a:off x="0" y="0"/>
          <a:ext cx="0" cy="0"/>
          <a:chOff x="0" y="0"/>
          <a:chExt cx="0" cy="0"/>
        </a:xfrm>
      </p:grpSpPr>
      <p:sp>
        <p:nvSpPr>
          <p:cNvPr id="250" name="Google Shape;250;p20">
            <a:extLst>
              <a:ext uri="{FF2B5EF4-FFF2-40B4-BE49-F238E27FC236}">
                <a16:creationId xmlns:a16="http://schemas.microsoft.com/office/drawing/2014/main" id="{D86EC13A-B7A4-3289-BFA5-2A05F40DE9AE}"/>
              </a:ext>
            </a:extLst>
          </p:cNvPr>
          <p:cNvSpPr txBox="1"/>
          <p:nvPr/>
        </p:nvSpPr>
        <p:spPr>
          <a:xfrm>
            <a:off x="457201" y="276101"/>
            <a:ext cx="7607836" cy="641267"/>
          </a:xfrm>
          <a:prstGeom prst="rect">
            <a:avLst/>
          </a:prstGeom>
          <a:noFill/>
          <a:ln>
            <a:noFill/>
          </a:ln>
        </p:spPr>
        <p:txBody>
          <a:bodyPr spcFirstLastPara="1" wrap="square" lIns="91425" tIns="91425" rIns="91425" bIns="91425" anchor="ctr" anchorCtr="0">
            <a:noAutofit/>
          </a:bodyPr>
          <a:lstStyle/>
          <a:p>
            <a:pPr marL="0" marR="0" algn="just">
              <a:lnSpc>
                <a:spcPct val="150000"/>
              </a:lnSpc>
              <a:spcBef>
                <a:spcPts val="1200"/>
              </a:spcBef>
              <a:spcAft>
                <a:spcPts val="0"/>
              </a:spcAft>
            </a:pPr>
            <a:r>
              <a:rPr lang="en-US" sz="2800" b="1" kern="100" dirty="0">
                <a:effectLst/>
                <a:latin typeface="Arial" panose="020B0604020202020204" pitchFamily="34" charset="0"/>
                <a:ea typeface="Times New Roman" panose="02020603050405020304" pitchFamily="18" charset="0"/>
                <a:cs typeface="Times New Roman" panose="02020603050405020304" pitchFamily="18" charset="0"/>
              </a:rPr>
              <a:t>References</a:t>
            </a:r>
          </a:p>
        </p:txBody>
      </p:sp>
      <p:sp>
        <p:nvSpPr>
          <p:cNvPr id="251" name="Google Shape;251;p20">
            <a:extLst>
              <a:ext uri="{FF2B5EF4-FFF2-40B4-BE49-F238E27FC236}">
                <a16:creationId xmlns:a16="http://schemas.microsoft.com/office/drawing/2014/main" id="{1F2B2A7A-57B3-DF00-0946-58B811F48285}"/>
              </a:ext>
            </a:extLst>
          </p:cNvPr>
          <p:cNvSpPr txBox="1"/>
          <p:nvPr/>
        </p:nvSpPr>
        <p:spPr>
          <a:xfrm>
            <a:off x="405685" y="1344880"/>
            <a:ext cx="8281115" cy="3355909"/>
          </a:xfrm>
          <a:prstGeom prst="rect">
            <a:avLst/>
          </a:prstGeom>
          <a:noFill/>
          <a:ln>
            <a:noFill/>
          </a:ln>
        </p:spPr>
        <p:txBody>
          <a:bodyPr spcFirstLastPara="1" wrap="square" lIns="91425" tIns="91425" rIns="91425" bIns="91425" anchor="t" anchorCtr="0">
            <a:noAutofit/>
          </a:bodyPr>
          <a:lstStyle/>
          <a:p>
            <a:pPr marL="0" marR="0" algn="just">
              <a:spcBef>
                <a:spcPts val="0"/>
              </a:spcBef>
              <a:spcAft>
                <a:spcPts val="1200"/>
              </a:spcAft>
            </a:pPr>
            <a:r>
              <a:rPr lang="en-US" sz="1200" dirty="0">
                <a:effectLst/>
                <a:latin typeface="Arial" panose="020B0604020202020204" pitchFamily="34" charset="0"/>
                <a:ea typeface="Times New Roman" panose="02020603050405020304" pitchFamily="18" charset="0"/>
              </a:rPr>
              <a:t>Berkley, S 2021, </a:t>
            </a:r>
            <a:r>
              <a:rPr lang="en-US" sz="1200" i="1" dirty="0">
                <a:effectLst/>
                <a:latin typeface="Arial" panose="020B0604020202020204" pitchFamily="34" charset="0"/>
                <a:ea typeface="Times New Roman" panose="02020603050405020304" pitchFamily="18" charset="0"/>
              </a:rPr>
              <a:t>How to Improve Productivity and Success: The Ultimate Tips, Planning, &amp; Habits Guide</a:t>
            </a:r>
            <a:r>
              <a:rPr lang="en-US" sz="1200" dirty="0">
                <a:effectLst/>
                <a:latin typeface="Arial" panose="020B0604020202020204" pitchFamily="34" charset="0"/>
                <a:ea typeface="Times New Roman" panose="02020603050405020304" pitchFamily="18" charset="0"/>
              </a:rPr>
              <a:t>, 76th </a:t>
            </a:r>
            <a:r>
              <a:rPr lang="en-US" sz="1200" dirty="0" err="1">
                <a:effectLst/>
                <a:latin typeface="Arial" panose="020B0604020202020204" pitchFamily="34" charset="0"/>
                <a:ea typeface="Times New Roman" panose="02020603050405020304" pitchFamily="18" charset="0"/>
              </a:rPr>
              <a:t>edn</a:t>
            </a:r>
            <a:r>
              <a:rPr lang="en-US" sz="1200" dirty="0">
                <a:effectLst/>
                <a:latin typeface="Arial" panose="020B0604020202020204" pitchFamily="34" charset="0"/>
                <a:ea typeface="Times New Roman" panose="02020603050405020304" pitchFamily="18" charset="0"/>
              </a:rPr>
              <a:t>, Abbott Properties LLC.</a:t>
            </a:r>
            <a:endParaRPr lang="en-US" sz="1200" dirty="0">
              <a:effectLst/>
              <a:latin typeface="Times New Roman" panose="02020603050405020304" pitchFamily="18" charset="0"/>
              <a:ea typeface="Times New Roman" panose="02020603050405020304" pitchFamily="18" charset="0"/>
            </a:endParaRPr>
          </a:p>
          <a:p>
            <a:pPr marL="0" marR="0" algn="just">
              <a:spcBef>
                <a:spcPts val="0"/>
              </a:spcBef>
              <a:spcAft>
                <a:spcPts val="1200"/>
              </a:spcAft>
            </a:pPr>
            <a:r>
              <a:rPr lang="en-US" sz="1200" dirty="0" err="1">
                <a:effectLst/>
                <a:latin typeface="Arial" panose="020B0604020202020204" pitchFamily="34" charset="0"/>
                <a:ea typeface="Times New Roman" panose="02020603050405020304" pitchFamily="18" charset="0"/>
              </a:rPr>
              <a:t>Bridgstock</a:t>
            </a:r>
            <a:r>
              <a:rPr lang="en-US" sz="1200" dirty="0">
                <a:effectLst/>
                <a:latin typeface="Arial" panose="020B0604020202020204" pitchFamily="34" charset="0"/>
                <a:ea typeface="Times New Roman" panose="02020603050405020304" pitchFamily="18" charset="0"/>
              </a:rPr>
              <a:t>, R 2019, </a:t>
            </a:r>
            <a:r>
              <a:rPr lang="en-US" sz="1200" i="1" dirty="0">
                <a:effectLst/>
                <a:latin typeface="Arial" panose="020B0604020202020204" pitchFamily="34" charset="0"/>
                <a:ea typeface="Times New Roman" panose="02020603050405020304" pitchFamily="18" charset="0"/>
              </a:rPr>
              <a:t>Higher Education and the Future of Graduate Employability A Connectedness Learning Approach</a:t>
            </a:r>
            <a:r>
              <a:rPr lang="en-US" sz="1200" dirty="0">
                <a:effectLst/>
                <a:latin typeface="Arial" panose="020B0604020202020204" pitchFamily="34" charset="0"/>
                <a:ea typeface="Times New Roman" panose="02020603050405020304" pitchFamily="18" charset="0"/>
              </a:rPr>
              <a:t>, 76th </a:t>
            </a:r>
            <a:r>
              <a:rPr lang="en-US" sz="1200" dirty="0" err="1">
                <a:effectLst/>
                <a:latin typeface="Arial" panose="020B0604020202020204" pitchFamily="34" charset="0"/>
                <a:ea typeface="Times New Roman" panose="02020603050405020304" pitchFamily="18" charset="0"/>
              </a:rPr>
              <a:t>edn</a:t>
            </a:r>
            <a:r>
              <a:rPr lang="en-US" sz="1200" dirty="0">
                <a:effectLst/>
                <a:latin typeface="Arial" panose="020B0604020202020204" pitchFamily="34" charset="0"/>
                <a:ea typeface="Times New Roman" panose="02020603050405020304" pitchFamily="18" charset="0"/>
              </a:rPr>
              <a:t>, Edward Elgar Publishing.</a:t>
            </a:r>
            <a:endParaRPr lang="en-US" sz="1200" dirty="0">
              <a:effectLst/>
              <a:latin typeface="Times New Roman" panose="02020603050405020304" pitchFamily="18" charset="0"/>
              <a:ea typeface="Times New Roman" panose="02020603050405020304" pitchFamily="18" charset="0"/>
            </a:endParaRPr>
          </a:p>
          <a:p>
            <a:pPr marL="0" marR="0" algn="just">
              <a:spcBef>
                <a:spcPts val="0"/>
              </a:spcBef>
              <a:spcAft>
                <a:spcPts val="1200"/>
              </a:spcAft>
            </a:pPr>
            <a:r>
              <a:rPr lang="en-US" sz="1200" dirty="0" err="1">
                <a:effectLst/>
                <a:latin typeface="Arial" panose="020B0604020202020204" pitchFamily="34" charset="0"/>
                <a:ea typeface="Times New Roman" panose="02020603050405020304" pitchFamily="18" charset="0"/>
              </a:rPr>
              <a:t>Champoux</a:t>
            </a:r>
            <a:r>
              <a:rPr lang="en-US" sz="1200" dirty="0">
                <a:effectLst/>
                <a:latin typeface="Arial" panose="020B0604020202020204" pitchFamily="34" charset="0"/>
                <a:ea typeface="Times New Roman" panose="02020603050405020304" pitchFamily="18" charset="0"/>
              </a:rPr>
              <a:t>, T 2023, </a:t>
            </a:r>
            <a:r>
              <a:rPr lang="en-US" sz="1200" i="1" dirty="0">
                <a:effectLst/>
                <a:latin typeface="Arial" panose="020B0604020202020204" pitchFamily="34" charset="0"/>
                <a:ea typeface="Times New Roman" panose="02020603050405020304" pitchFamily="18" charset="0"/>
              </a:rPr>
              <a:t>Teams that work : the six characteristics of high performing teams</a:t>
            </a:r>
            <a:r>
              <a:rPr lang="en-US" sz="1200" dirty="0">
                <a:effectLst/>
                <a:latin typeface="Arial" panose="020B0604020202020204" pitchFamily="34" charset="0"/>
                <a:ea typeface="Times New Roman" panose="02020603050405020304" pitchFamily="18" charset="0"/>
              </a:rPr>
              <a:t>, 76th </a:t>
            </a:r>
            <a:r>
              <a:rPr lang="en-US" sz="1200" dirty="0" err="1">
                <a:effectLst/>
                <a:latin typeface="Arial" panose="020B0604020202020204" pitchFamily="34" charset="0"/>
                <a:ea typeface="Times New Roman" panose="02020603050405020304" pitchFamily="18" charset="0"/>
              </a:rPr>
              <a:t>edn</a:t>
            </a:r>
            <a:r>
              <a:rPr lang="en-US" sz="1200" dirty="0">
                <a:effectLst/>
                <a:latin typeface="Arial" panose="020B0604020202020204" pitchFamily="34" charset="0"/>
                <a:ea typeface="Times New Roman" panose="02020603050405020304" pitchFamily="18" charset="0"/>
              </a:rPr>
              <a:t>, Effectiveness Institute.</a:t>
            </a:r>
            <a:endParaRPr lang="en-US" sz="1200" dirty="0">
              <a:effectLst/>
              <a:latin typeface="Times New Roman" panose="02020603050405020304" pitchFamily="18" charset="0"/>
              <a:ea typeface="Times New Roman" panose="02020603050405020304" pitchFamily="18" charset="0"/>
            </a:endParaRPr>
          </a:p>
          <a:p>
            <a:pPr marL="0" marR="0" algn="just">
              <a:spcBef>
                <a:spcPts val="0"/>
              </a:spcBef>
              <a:spcAft>
                <a:spcPts val="1200"/>
              </a:spcAft>
            </a:pPr>
            <a:r>
              <a:rPr lang="en-US" sz="1200" dirty="0">
                <a:effectLst/>
                <a:latin typeface="Arial" panose="020B0604020202020204" pitchFamily="34" charset="0"/>
                <a:ea typeface="Times New Roman" panose="02020603050405020304" pitchFamily="18" charset="0"/>
              </a:rPr>
              <a:t>Hackman, JR 2021, </a:t>
            </a:r>
            <a:r>
              <a:rPr lang="en-US" sz="1200" i="1" dirty="0">
                <a:effectLst/>
                <a:latin typeface="Arial" panose="020B0604020202020204" pitchFamily="34" charset="0"/>
                <a:ea typeface="Times New Roman" panose="02020603050405020304" pitchFamily="18" charset="0"/>
              </a:rPr>
              <a:t>Leading teams : setting the stage for great performances</a:t>
            </a:r>
            <a:r>
              <a:rPr lang="en-US" sz="1200" dirty="0">
                <a:effectLst/>
                <a:latin typeface="Arial" panose="020B0604020202020204" pitchFamily="34" charset="0"/>
                <a:ea typeface="Times New Roman" panose="02020603050405020304" pitchFamily="18" charset="0"/>
              </a:rPr>
              <a:t>, 87th </a:t>
            </a:r>
            <a:r>
              <a:rPr lang="en-US" sz="1200" dirty="0" err="1">
                <a:effectLst/>
                <a:latin typeface="Arial" panose="020B0604020202020204" pitchFamily="34" charset="0"/>
                <a:ea typeface="Times New Roman" panose="02020603050405020304" pitchFamily="18" charset="0"/>
              </a:rPr>
              <a:t>edn</a:t>
            </a:r>
            <a:r>
              <a:rPr lang="en-US" sz="1200" dirty="0">
                <a:effectLst/>
                <a:latin typeface="Arial" panose="020B0604020202020204" pitchFamily="34" charset="0"/>
                <a:ea typeface="Times New Roman" panose="02020603050405020304" pitchFamily="18" charset="0"/>
              </a:rPr>
              <a:t>, Harvard Business School Press, Boston, Mass.</a:t>
            </a:r>
            <a:endParaRPr lang="en-US" sz="1200" dirty="0">
              <a:effectLst/>
              <a:latin typeface="Times New Roman" panose="02020603050405020304" pitchFamily="18" charset="0"/>
              <a:ea typeface="Times New Roman" panose="02020603050405020304" pitchFamily="18" charset="0"/>
            </a:endParaRPr>
          </a:p>
          <a:p>
            <a:pPr marL="0" marR="0" algn="just">
              <a:spcBef>
                <a:spcPts val="0"/>
              </a:spcBef>
              <a:spcAft>
                <a:spcPts val="1200"/>
              </a:spcAft>
            </a:pPr>
            <a:r>
              <a:rPr lang="en-US" sz="1200" dirty="0">
                <a:effectLst/>
                <a:latin typeface="Arial" panose="020B0604020202020204" pitchFamily="34" charset="0"/>
                <a:ea typeface="Times New Roman" panose="02020603050405020304" pitchFamily="18" charset="0"/>
              </a:rPr>
              <a:t>Higgs, J 2019, </a:t>
            </a:r>
            <a:r>
              <a:rPr lang="en-US" sz="1200" i="1" dirty="0">
                <a:effectLst/>
                <a:latin typeface="Arial" panose="020B0604020202020204" pitchFamily="34" charset="0"/>
                <a:ea typeface="Times New Roman" panose="02020603050405020304" pitchFamily="18" charset="0"/>
              </a:rPr>
              <a:t>Education for Employability Learning for Future Possibilities</a:t>
            </a:r>
            <a:r>
              <a:rPr lang="en-US" sz="1200" dirty="0">
                <a:effectLst/>
                <a:latin typeface="Arial" panose="020B0604020202020204" pitchFamily="34" charset="0"/>
                <a:ea typeface="Times New Roman" panose="02020603050405020304" pitchFamily="18" charset="0"/>
              </a:rPr>
              <a:t>, 76th </a:t>
            </a:r>
            <a:r>
              <a:rPr lang="en-US" sz="1200" dirty="0" err="1">
                <a:effectLst/>
                <a:latin typeface="Arial" panose="020B0604020202020204" pitchFamily="34" charset="0"/>
                <a:ea typeface="Times New Roman" panose="02020603050405020304" pitchFamily="18" charset="0"/>
              </a:rPr>
              <a:t>edn</a:t>
            </a:r>
            <a:r>
              <a:rPr lang="en-US" sz="1200" dirty="0">
                <a:effectLst/>
                <a:latin typeface="Arial" panose="020B0604020202020204" pitchFamily="34" charset="0"/>
                <a:ea typeface="Times New Roman" panose="02020603050405020304" pitchFamily="18" charset="0"/>
              </a:rPr>
              <a:t>, Boston Brill Ann Arbor, Michigan </a:t>
            </a:r>
            <a:r>
              <a:rPr lang="en-US" sz="1200" dirty="0" err="1">
                <a:effectLst/>
                <a:latin typeface="Arial" panose="020B0604020202020204" pitchFamily="34" charset="0"/>
                <a:ea typeface="Times New Roman" panose="02020603050405020304" pitchFamily="18" charset="0"/>
              </a:rPr>
              <a:t>Proquest</a:t>
            </a:r>
            <a:r>
              <a:rPr lang="en-US" sz="1200" dirty="0">
                <a:effectLst/>
                <a:latin typeface="Arial" panose="020B0604020202020204" pitchFamily="34" charset="0"/>
                <a:ea typeface="Times New Roman" panose="02020603050405020304" pitchFamily="18" charset="0"/>
              </a:rPr>
              <a:t>.</a:t>
            </a:r>
            <a:endParaRPr lang="en-US" sz="1200" dirty="0">
              <a:effectLst/>
              <a:latin typeface="Times New Roman" panose="02020603050405020304" pitchFamily="18" charset="0"/>
              <a:ea typeface="Times New Roman" panose="02020603050405020304" pitchFamily="18" charset="0"/>
            </a:endParaRPr>
          </a:p>
          <a:p>
            <a:pPr marL="0" marR="0" algn="just">
              <a:spcBef>
                <a:spcPts val="0"/>
              </a:spcBef>
              <a:spcAft>
                <a:spcPts val="1200"/>
              </a:spcAft>
            </a:pPr>
            <a:r>
              <a:rPr lang="en-US" sz="1200" dirty="0">
                <a:effectLst/>
                <a:latin typeface="Arial" panose="020B0604020202020204" pitchFamily="34" charset="0"/>
                <a:ea typeface="Times New Roman" panose="02020603050405020304" pitchFamily="18" charset="0"/>
              </a:rPr>
              <a:t>Knight, P 2020, </a:t>
            </a:r>
            <a:r>
              <a:rPr lang="en-US" sz="1200" i="1" dirty="0">
                <a:effectLst/>
                <a:latin typeface="Arial" panose="020B0604020202020204" pitchFamily="34" charset="0"/>
                <a:ea typeface="Times New Roman" panose="02020603050405020304" pitchFamily="18" charset="0"/>
              </a:rPr>
              <a:t>Learning, curriculum, and employability in higher education</a:t>
            </a:r>
            <a:r>
              <a:rPr lang="en-US" sz="1200" dirty="0">
                <a:effectLst/>
                <a:latin typeface="Arial" panose="020B0604020202020204" pitchFamily="34" charset="0"/>
                <a:ea typeface="Times New Roman" panose="02020603050405020304" pitchFamily="18" charset="0"/>
              </a:rPr>
              <a:t>, 87th </a:t>
            </a:r>
            <a:r>
              <a:rPr lang="en-US" sz="1200" dirty="0" err="1">
                <a:effectLst/>
                <a:latin typeface="Arial" panose="020B0604020202020204" pitchFamily="34" charset="0"/>
                <a:ea typeface="Times New Roman" panose="02020603050405020304" pitchFamily="18" charset="0"/>
              </a:rPr>
              <a:t>edn</a:t>
            </a:r>
            <a:r>
              <a:rPr lang="en-US" sz="1200" dirty="0">
                <a:effectLst/>
                <a:latin typeface="Arial" panose="020B0604020202020204" pitchFamily="34" charset="0"/>
                <a:ea typeface="Times New Roman" panose="02020603050405020304" pitchFamily="18" charset="0"/>
              </a:rPr>
              <a:t>, </a:t>
            </a:r>
            <a:r>
              <a:rPr lang="en-US" sz="1200" dirty="0" err="1">
                <a:effectLst/>
                <a:latin typeface="Arial" panose="020B0604020202020204" pitchFamily="34" charset="0"/>
                <a:ea typeface="Times New Roman" panose="02020603050405020304" pitchFamily="18" charset="0"/>
              </a:rPr>
              <a:t>Routledgefalmer</a:t>
            </a:r>
            <a:r>
              <a:rPr lang="en-US" sz="1200" dirty="0">
                <a:effectLst/>
                <a:latin typeface="Arial" panose="020B0604020202020204" pitchFamily="34" charset="0"/>
                <a:ea typeface="Times New Roman" panose="02020603050405020304" pitchFamily="18" charset="0"/>
              </a:rPr>
              <a:t>, New York.</a:t>
            </a:r>
            <a:endParaRPr lang="en-US" sz="1200" dirty="0">
              <a:effectLst/>
              <a:latin typeface="Times New Roman" panose="02020603050405020304" pitchFamily="18" charset="0"/>
              <a:ea typeface="Times New Roman" panose="02020603050405020304" pitchFamily="18" charset="0"/>
            </a:endParaRPr>
          </a:p>
          <a:p>
            <a:pPr marL="0" marR="0" algn="just">
              <a:spcBef>
                <a:spcPts val="0"/>
              </a:spcBef>
              <a:spcAft>
                <a:spcPts val="1200"/>
              </a:spcAft>
            </a:pPr>
            <a:r>
              <a:rPr lang="en-US" sz="1200" dirty="0" err="1">
                <a:effectLst/>
                <a:latin typeface="Arial" panose="020B0604020202020204" pitchFamily="34" charset="0"/>
                <a:ea typeface="Times New Roman" panose="02020603050405020304" pitchFamily="18" charset="0"/>
              </a:rPr>
              <a:t>Maund</a:t>
            </a:r>
            <a:r>
              <a:rPr lang="en-US" sz="1200" dirty="0">
                <a:effectLst/>
                <a:latin typeface="Arial" panose="020B0604020202020204" pitchFamily="34" charset="0"/>
                <a:ea typeface="Times New Roman" panose="02020603050405020304" pitchFamily="18" charset="0"/>
              </a:rPr>
              <a:t>, A 2023, </a:t>
            </a:r>
            <a:r>
              <a:rPr lang="en-US" sz="1200" i="1" dirty="0">
                <a:effectLst/>
                <a:latin typeface="Arial" panose="020B0604020202020204" pitchFamily="34" charset="0"/>
                <a:ea typeface="Times New Roman" panose="02020603050405020304" pitchFamily="18" charset="0"/>
              </a:rPr>
              <a:t>Certificate in higher education : skills for the workplace student yearbook</a:t>
            </a:r>
            <a:r>
              <a:rPr lang="en-US" sz="1200" dirty="0">
                <a:effectLst/>
                <a:latin typeface="Arial" panose="020B0604020202020204" pitchFamily="34" charset="0"/>
                <a:ea typeface="Times New Roman" panose="02020603050405020304" pitchFamily="18" charset="0"/>
              </a:rPr>
              <a:t>, 87th </a:t>
            </a:r>
            <a:r>
              <a:rPr lang="en-US" sz="1200" dirty="0" err="1">
                <a:effectLst/>
                <a:latin typeface="Arial" panose="020B0604020202020204" pitchFamily="34" charset="0"/>
                <a:ea typeface="Times New Roman" panose="02020603050405020304" pitchFamily="18" charset="0"/>
              </a:rPr>
              <a:t>edn</a:t>
            </a:r>
            <a:r>
              <a:rPr lang="en-US" sz="1200" dirty="0">
                <a:effectLst/>
                <a:latin typeface="Arial" panose="020B0604020202020204" pitchFamily="34" charset="0"/>
                <a:ea typeface="Times New Roman" panose="02020603050405020304" pitchFamily="18" charset="0"/>
              </a:rPr>
              <a:t>, Sage Publications, London.</a:t>
            </a:r>
            <a:endParaRPr lang="en-US"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3782060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B08FF-D75F-B9E8-7C54-1C3F44209336}"/>
              </a:ext>
            </a:extLst>
          </p:cNvPr>
          <p:cNvSpPr>
            <a:spLocks noGrp="1"/>
          </p:cNvSpPr>
          <p:nvPr>
            <p:ph type="title"/>
          </p:nvPr>
        </p:nvSpPr>
        <p:spPr>
          <a:xfrm>
            <a:off x="389534" y="1095830"/>
            <a:ext cx="7972023" cy="3496978"/>
          </a:xfrm>
        </p:spPr>
        <p:txBody>
          <a:bodyPr anchor="t">
            <a:noAutofit/>
          </a:bodyPr>
          <a:lstStyle/>
          <a:p>
            <a:pPr>
              <a:lnSpc>
                <a:spcPct val="200000"/>
              </a:lnSpc>
            </a:pPr>
            <a:r>
              <a:rPr lang="en-GB" sz="1200" spc="0" dirty="0">
                <a:solidFill>
                  <a:schemeClr val="tx1"/>
                </a:solidFill>
                <a:latin typeface="Arial" panose="020B0604020202020204" pitchFamily="34" charset="0"/>
                <a:cs typeface="Arial" panose="020B0604020202020204" pitchFamily="34" charset="0"/>
              </a:rPr>
              <a:t>Morley, DA 2020, Enhancing Employability In Higher Education Through Work Based Learning, 87th Ed, Cham Springer International Publishing Palgrave Macmillan.</a:t>
            </a:r>
            <a:br>
              <a:rPr lang="en-GB" sz="1200" spc="0" dirty="0">
                <a:solidFill>
                  <a:schemeClr val="tx1"/>
                </a:solidFill>
                <a:latin typeface="Arial" panose="020B0604020202020204" pitchFamily="34" charset="0"/>
                <a:cs typeface="Arial" panose="020B0604020202020204" pitchFamily="34" charset="0"/>
              </a:rPr>
            </a:br>
            <a:r>
              <a:rPr lang="en-GB" sz="1200" spc="0" dirty="0" err="1">
                <a:solidFill>
                  <a:schemeClr val="tx1"/>
                </a:solidFill>
                <a:latin typeface="Arial" panose="020B0604020202020204" pitchFamily="34" charset="0"/>
                <a:cs typeface="Arial" panose="020B0604020202020204" pitchFamily="34" charset="0"/>
              </a:rPr>
              <a:t>Murdaugh</a:t>
            </a:r>
            <a:r>
              <a:rPr lang="en-GB" sz="1200" spc="0" dirty="0">
                <a:solidFill>
                  <a:schemeClr val="tx1"/>
                </a:solidFill>
                <a:latin typeface="Arial" panose="020B0604020202020204" pitchFamily="34" charset="0"/>
                <a:cs typeface="Arial" panose="020B0604020202020204" pitchFamily="34" charset="0"/>
              </a:rPr>
              <a:t>, C.L. (2020). Patient-</a:t>
            </a:r>
            <a:r>
              <a:rPr lang="en-GB" sz="1200" spc="0" dirty="0" err="1">
                <a:solidFill>
                  <a:schemeClr val="tx1"/>
                </a:solidFill>
                <a:latin typeface="Arial" panose="020B0604020202020204" pitchFamily="34" charset="0"/>
                <a:cs typeface="Arial" panose="020B0604020202020204" pitchFamily="34" charset="0"/>
              </a:rPr>
              <a:t>centered</a:t>
            </a:r>
            <a:r>
              <a:rPr lang="en-GB" sz="1200" spc="0" dirty="0">
                <a:solidFill>
                  <a:schemeClr val="tx1"/>
                </a:solidFill>
                <a:latin typeface="Arial" panose="020B0604020202020204" pitchFamily="34" charset="0"/>
                <a:cs typeface="Arial" panose="020B0604020202020204" pitchFamily="34" charset="0"/>
              </a:rPr>
              <a:t> Care : A Model For Restructuring. 65th Ed. Gaithersburg, Md: Aspen.</a:t>
            </a:r>
            <a:br>
              <a:rPr lang="en-GB" sz="1200" spc="0" dirty="0">
                <a:solidFill>
                  <a:schemeClr val="tx1"/>
                </a:solidFill>
                <a:latin typeface="Arial" panose="020B0604020202020204" pitchFamily="34" charset="0"/>
                <a:cs typeface="Arial" panose="020B0604020202020204" pitchFamily="34" charset="0"/>
              </a:rPr>
            </a:br>
            <a:r>
              <a:rPr lang="en-GB" sz="1200" spc="0" dirty="0">
                <a:solidFill>
                  <a:schemeClr val="tx1"/>
                </a:solidFill>
                <a:latin typeface="Arial" panose="020B0604020202020204" pitchFamily="34" charset="0"/>
                <a:cs typeface="Arial" panose="020B0604020202020204" pitchFamily="34" charset="0"/>
              </a:rPr>
              <a:t>Piedra, D 2022, Innovations In The Design And Application Of Alternative Digital Credentials, 7th Ed, Information Science Reference, An Imprint Of IGI Global, Hershey, PA.</a:t>
            </a:r>
            <a:br>
              <a:rPr lang="en-GB" sz="1200" spc="0" dirty="0">
                <a:solidFill>
                  <a:schemeClr val="tx1"/>
                </a:solidFill>
                <a:latin typeface="Arial" panose="020B0604020202020204" pitchFamily="34" charset="0"/>
                <a:cs typeface="Arial" panose="020B0604020202020204" pitchFamily="34" charset="0"/>
              </a:rPr>
            </a:br>
            <a:r>
              <a:rPr lang="en-GB" sz="1200" spc="0" dirty="0">
                <a:solidFill>
                  <a:schemeClr val="tx1"/>
                </a:solidFill>
                <a:latin typeface="Arial" panose="020B0604020202020204" pitchFamily="34" charset="0"/>
                <a:cs typeface="Arial" panose="020B0604020202020204" pitchFamily="34" charset="0"/>
              </a:rPr>
              <a:t>Reader, S 2021, Integrating Key Skills In Higher Education, 87th Ed, Routledge.</a:t>
            </a:r>
            <a:br>
              <a:rPr lang="en-GB" sz="1200" spc="0" dirty="0">
                <a:solidFill>
                  <a:schemeClr val="tx1"/>
                </a:solidFill>
                <a:latin typeface="Arial" panose="020B0604020202020204" pitchFamily="34" charset="0"/>
                <a:cs typeface="Arial" panose="020B0604020202020204" pitchFamily="34" charset="0"/>
              </a:rPr>
            </a:br>
            <a:r>
              <a:rPr lang="en-GB" sz="1200" spc="0" dirty="0">
                <a:solidFill>
                  <a:schemeClr val="tx1"/>
                </a:solidFill>
                <a:latin typeface="Arial" panose="020B0604020202020204" pitchFamily="34" charset="0"/>
                <a:cs typeface="Arial" panose="020B0604020202020204" pitchFamily="34" charset="0"/>
              </a:rPr>
              <a:t>Steven, C 2022, Integrating Key Skills In Higher Education: Employability, Transferable</a:t>
            </a:r>
            <a:br>
              <a:rPr lang="en-GB" sz="1200" spc="0" dirty="0">
                <a:solidFill>
                  <a:schemeClr val="tx1"/>
                </a:solidFill>
                <a:latin typeface="Arial" panose="020B0604020202020204" pitchFamily="34" charset="0"/>
                <a:cs typeface="Arial" panose="020B0604020202020204" pitchFamily="34" charset="0"/>
              </a:rPr>
            </a:br>
            <a:r>
              <a:rPr lang="en-GB" sz="1200" spc="0" dirty="0">
                <a:solidFill>
                  <a:schemeClr val="tx1"/>
                </a:solidFill>
                <a:latin typeface="Arial" panose="020B0604020202020204" pitchFamily="34" charset="0"/>
                <a:cs typeface="Arial" panose="020B0604020202020204" pitchFamily="34" charset="0"/>
              </a:rPr>
              <a:t>Skills, And Learning For Life, 87th </a:t>
            </a:r>
            <a:r>
              <a:rPr lang="en-GB" sz="1200" spc="0" dirty="0" err="1">
                <a:solidFill>
                  <a:schemeClr val="tx1"/>
                </a:solidFill>
                <a:latin typeface="Arial" panose="020B0604020202020204" pitchFamily="34" charset="0"/>
                <a:cs typeface="Arial" panose="020B0604020202020204" pitchFamily="34" charset="0"/>
              </a:rPr>
              <a:t>Edn</a:t>
            </a:r>
            <a:r>
              <a:rPr lang="en-GB" sz="1200" spc="0" dirty="0">
                <a:solidFill>
                  <a:schemeClr val="tx1"/>
                </a:solidFill>
                <a:latin typeface="Arial" panose="020B0604020202020204" pitchFamily="34" charset="0"/>
                <a:cs typeface="Arial" panose="020B0604020202020204" pitchFamily="34" charset="0"/>
              </a:rPr>
              <a:t>, Kogan Page; Sterling, Va, London.</a:t>
            </a:r>
            <a:br>
              <a:rPr lang="en-GB" sz="1200" spc="0" dirty="0">
                <a:solidFill>
                  <a:schemeClr val="tx1"/>
                </a:solidFill>
                <a:latin typeface="Arial" panose="020B0604020202020204" pitchFamily="34" charset="0"/>
                <a:cs typeface="Arial" panose="020B0604020202020204" pitchFamily="34" charset="0"/>
              </a:rPr>
            </a:br>
            <a:r>
              <a:rPr lang="en-GB" sz="1200" spc="0" dirty="0">
                <a:solidFill>
                  <a:schemeClr val="tx1"/>
                </a:solidFill>
                <a:latin typeface="Arial" panose="020B0604020202020204" pitchFamily="34" charset="0"/>
                <a:cs typeface="Arial" panose="020B0604020202020204" pitchFamily="34" charset="0"/>
              </a:rPr>
              <a:t>West, MA 2021, International Handbook Of Organizational Teamwork And Cooperative</a:t>
            </a:r>
            <a:br>
              <a:rPr lang="en-GB" sz="1200" spc="0" dirty="0">
                <a:solidFill>
                  <a:schemeClr val="tx1"/>
                </a:solidFill>
                <a:latin typeface="Arial" panose="020B0604020202020204" pitchFamily="34" charset="0"/>
                <a:cs typeface="Arial" panose="020B0604020202020204" pitchFamily="34" charset="0"/>
              </a:rPr>
            </a:br>
            <a:r>
              <a:rPr lang="en-GB" sz="1200" spc="0" dirty="0">
                <a:solidFill>
                  <a:schemeClr val="tx1"/>
                </a:solidFill>
                <a:latin typeface="Arial" panose="020B0604020202020204" pitchFamily="34" charset="0"/>
                <a:cs typeface="Arial" panose="020B0604020202020204" pitchFamily="34" charset="0"/>
              </a:rPr>
              <a:t>Working, 76th </a:t>
            </a:r>
            <a:r>
              <a:rPr lang="en-GB" sz="1200" spc="0" dirty="0" err="1">
                <a:solidFill>
                  <a:schemeClr val="tx1"/>
                </a:solidFill>
                <a:latin typeface="Arial" panose="020B0604020202020204" pitchFamily="34" charset="0"/>
                <a:cs typeface="Arial" panose="020B0604020202020204" pitchFamily="34" charset="0"/>
              </a:rPr>
              <a:t>Edn</a:t>
            </a:r>
            <a:r>
              <a:rPr lang="en-GB" sz="1200" spc="0" dirty="0">
                <a:solidFill>
                  <a:schemeClr val="tx1"/>
                </a:solidFill>
                <a:latin typeface="Arial" panose="020B0604020202020204" pitchFamily="34" charset="0"/>
                <a:cs typeface="Arial" panose="020B0604020202020204" pitchFamily="34" charset="0"/>
              </a:rPr>
              <a:t>, John Wiley &amp;Amp; Sons</a:t>
            </a:r>
          </a:p>
        </p:txBody>
      </p:sp>
    </p:spTree>
    <p:extLst>
      <p:ext uri="{BB962C8B-B14F-4D97-AF65-F5344CB8AC3E}">
        <p14:creationId xmlns:p14="http://schemas.microsoft.com/office/powerpoint/2010/main" val="520265788"/>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0</TotalTime>
  <Words>4089</Words>
  <Application>Microsoft Office PowerPoint</Application>
  <PresentationFormat>On-screen Show (16:9)</PresentationFormat>
  <Paragraphs>164</Paragraphs>
  <Slides>18</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Times New Roman</vt:lpstr>
      <vt:lpstr>Arial</vt:lpstr>
      <vt:lpstr>Calibri Light</vt:lpstr>
      <vt:lpstr>Calibri</vt:lpstr>
      <vt:lpstr>Retrospect</vt:lpstr>
      <vt:lpstr>BMSW4009 Group Presentation on Team Working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Morley, DA 2020, Enhancing Employability In Higher Education Through Work Based Learning, 87th Ed, Cham Springer International Publishing Palgrave Macmillan. Murdaugh, C.L. (2020). Patient-centered Care : A Model For Restructuring. 65th Ed. Gaithersburg, Md: Aspen. Piedra, D 2022, Innovations In The Design And Application Of Alternative Digital Credentials, 7th Ed, Information Science Reference, An Imprint Of IGI Global, Hershey, PA. Reader, S 2021, Integrating Key Skills In Higher Education, 87th Ed, Routledge. Steven, C 2022, Integrating Key Skills In Higher Education: Employability, Transferable Skills, And Learning For Life, 87th Edn, Kogan Page; Sterling, Va, London. West, MA 2021, International Handbook Of Organizational Teamwork And Cooperative Working, 76th Edn, John Wiley &amp;Amp; Sons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Process Diagrams</dc:title>
  <dc:creator>HP</dc:creator>
  <cp:lastModifiedBy>PETRU ALEXANDRU STANESCU</cp:lastModifiedBy>
  <cp:revision>7</cp:revision>
  <dcterms:modified xsi:type="dcterms:W3CDTF">2024-03-11T15:49:17Z</dcterms:modified>
</cp:coreProperties>
</file>