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comments/comment1.xml" ContentType="application/vnd.openxmlformats-officedocument.presentationml.comment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88" r:id="rId4"/>
  </p:sldMasterIdLst>
  <p:notesMasterIdLst>
    <p:notesMasterId r:id="rId27"/>
  </p:notesMasterIdLst>
  <p:handoutMasterIdLst>
    <p:handoutMasterId r:id="rId28"/>
  </p:handout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7" r:id="rId24"/>
    <p:sldId id="276" r:id="rId25"/>
    <p:sldId id="275" r:id="rId2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Carolyne Leigh Williams (1704726)" initials="CLW(" lastIdx="1" clrIdx="0">
    <p:extLst>
      <p:ext uri="{19B8F6BF-5375-455C-9EA6-DF929625EA0E}">
        <p15:presenceInfo xmlns:p15="http://schemas.microsoft.com/office/powerpoint/2012/main" userId="S::1704726@student.uwtsd.ac.uk::b52e134b-0ecf-4bd9-8221-9e48fe6e3eb3"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05" autoAdjust="0"/>
  </p:normalViewPr>
  <p:slideViewPr>
    <p:cSldViewPr snapToGrid="0">
      <p:cViewPr varScale="1">
        <p:scale>
          <a:sx n="86" d="100"/>
          <a:sy n="86" d="100"/>
        </p:scale>
        <p:origin x="562" y="62"/>
      </p:cViewPr>
      <p:guideLst/>
    </p:cSldViewPr>
  </p:slideViewPr>
  <p:notesTextViewPr>
    <p:cViewPr>
      <p:scale>
        <a:sx n="1" d="1"/>
        <a:sy n="1" d="1"/>
      </p:scale>
      <p:origin x="0" y="0"/>
    </p:cViewPr>
  </p:notesTextViewPr>
  <p:sorterViewPr>
    <p:cViewPr>
      <p:scale>
        <a:sx n="100" d="100"/>
        <a:sy n="100" d="100"/>
      </p:scale>
      <p:origin x="0" y="0"/>
    </p:cViewPr>
  </p:sorterViewPr>
  <p:notesViewPr>
    <p:cSldViewPr snapToGrid="0">
      <p:cViewPr varScale="1">
        <p:scale>
          <a:sx n="68" d="100"/>
          <a:sy n="68" d="100"/>
        </p:scale>
        <p:origin x="3288" y="84"/>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commentAuthors" Target="commentAuthor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handoutMaster" Target="handoutMasters/handout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notesMaster" Target="notesMasters/notesMaster1.xml"/><Relationship Id="rId30" Type="http://schemas.openxmlformats.org/officeDocument/2006/relationships/presProps" Target="presProps.xml"/></Relationships>
</file>

<file path=ppt/comments/comment1.xml><?xml version="1.0" encoding="utf-8"?>
<p:cmLst xmlns:a="http://schemas.openxmlformats.org/drawingml/2006/main" xmlns:r="http://schemas.openxmlformats.org/officeDocument/2006/relationships" xmlns:p="http://schemas.openxmlformats.org/presentationml/2006/main">
  <p:cm authorId="1" dt="2021-05-13T12:19:53.968" idx="1">
    <p:pos x="6866" y="1080"/>
    <p:text>Pinterest</p:text>
    <p:extLst>
      <p:ext uri="{C676402C-5697-4E1C-873F-D02D1690AC5C}">
        <p15:threadingInfo xmlns:p15="http://schemas.microsoft.com/office/powerpoint/2012/main" timeZoneBias="-60"/>
      </p:ext>
    </p:extLst>
  </p:cm>
</p:cmLst>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5F1CF908-B9F8-4D75-9563-AB61F9135DC3}"/>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9FDEC0F2-C9ED-4E40-9090-1AABA509E020}"/>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88B24071-69B2-40A7-B3EA-674584CE017F}" type="datetimeFigureOut">
              <a:rPr lang="en-US" smtClean="0"/>
              <a:t>5/18/2021</a:t>
            </a:fld>
            <a:endParaRPr lang="en-US" dirty="0"/>
          </a:p>
        </p:txBody>
      </p:sp>
      <p:sp>
        <p:nvSpPr>
          <p:cNvPr id="4" name="Footer Placeholder 3">
            <a:extLst>
              <a:ext uri="{FF2B5EF4-FFF2-40B4-BE49-F238E27FC236}">
                <a16:creationId xmlns:a16="http://schemas.microsoft.com/office/drawing/2014/main" id="{E2343BCB-1A9C-419E-A510-1B43D44FD111}"/>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0D2ECDCF-FA4F-4A45-8FAD-9C923EE306BC}"/>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A3DA0F0C-BE24-43A8-A6ED-60EC67C28C43}" type="slidenum">
              <a:rPr lang="en-US" smtClean="0"/>
              <a:t>‹#›</a:t>
            </a:fld>
            <a:endParaRPr lang="en-US" dirty="0"/>
          </a:p>
        </p:txBody>
      </p:sp>
    </p:spTree>
    <p:extLst>
      <p:ext uri="{BB962C8B-B14F-4D97-AF65-F5344CB8AC3E}">
        <p14:creationId xmlns:p14="http://schemas.microsoft.com/office/powerpoint/2010/main" val="97908952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D16B909-20DD-493C-AC6E-6A09AF3AE40E}" type="datetimeFigureOut">
              <a:rPr lang="en-US" smtClean="0"/>
              <a:t>5/18/2021</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6BA3186-490C-4963-9CE5-58096C2F0BE5}" type="slidenum">
              <a:rPr lang="en-US" smtClean="0"/>
              <a:t>‹#›</a:t>
            </a:fld>
            <a:endParaRPr lang="en-US" dirty="0"/>
          </a:p>
        </p:txBody>
      </p:sp>
    </p:spTree>
    <p:extLst>
      <p:ext uri="{BB962C8B-B14F-4D97-AF65-F5344CB8AC3E}">
        <p14:creationId xmlns:p14="http://schemas.microsoft.com/office/powerpoint/2010/main" val="9720641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6BA3186-490C-4963-9CE5-58096C2F0BE5}" type="slidenum">
              <a:rPr lang="en-US" smtClean="0"/>
              <a:t>1</a:t>
            </a:fld>
            <a:endParaRPr lang="en-US" dirty="0"/>
          </a:p>
        </p:txBody>
      </p:sp>
    </p:spTree>
    <p:extLst>
      <p:ext uri="{BB962C8B-B14F-4D97-AF65-F5344CB8AC3E}">
        <p14:creationId xmlns:p14="http://schemas.microsoft.com/office/powerpoint/2010/main" val="276778934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9" name="Picture 8" descr="HD-PanelTitle-GrommetsCombined.png"/>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a:t>Click to edit Master title style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7983232" y="5037663"/>
            <a:ext cx="897467" cy="279400"/>
          </a:xfrm>
        </p:spPr>
        <p:txBody>
          <a:bodyPr/>
          <a:lstStyle/>
          <a:p>
            <a:fld id="{B61BEF0D-F0BB-DE4B-95CE-6DB70DBA9567}" type="datetimeFigureOut">
              <a:rPr lang="en-US" smtClean="0"/>
              <a:pPr/>
              <a:t>5/18/2021</a:t>
            </a:fld>
            <a:endParaRPr lang="en-US" dirty="0"/>
          </a:p>
        </p:txBody>
      </p:sp>
      <p:sp>
        <p:nvSpPr>
          <p:cNvPr id="5" name="Footer Placeholder 4"/>
          <p:cNvSpPr>
            <a:spLocks noGrp="1"/>
          </p:cNvSpPr>
          <p:nvPr>
            <p:ph type="ftr" sz="quarter" idx="11"/>
          </p:nvPr>
        </p:nvSpPr>
        <p:spPr>
          <a:xfrm>
            <a:off x="2692397" y="5037663"/>
            <a:ext cx="5214635" cy="279400"/>
          </a:xfrm>
        </p:spPr>
        <p:txBody>
          <a:bodyPr/>
          <a:lstStyle/>
          <a:p>
            <a:endParaRPr lang="en-US" dirty="0"/>
          </a:p>
        </p:txBody>
      </p:sp>
      <p:sp>
        <p:nvSpPr>
          <p:cNvPr id="6" name="Slide Number Placeholder 5"/>
          <p:cNvSpPr>
            <a:spLocks noGrp="1"/>
          </p:cNvSpPr>
          <p:nvPr>
            <p:ph type="sldNum" sz="quarter" idx="12"/>
          </p:nvPr>
        </p:nvSpPr>
        <p:spPr>
          <a:xfrm>
            <a:off x="8956900" y="5037663"/>
            <a:ext cx="551167" cy="279400"/>
          </a:xfrm>
        </p:spPr>
        <p:txBody>
          <a:bodyPr/>
          <a:lstStyle/>
          <a:p>
            <a:fld id="{D57F1E4F-1CFF-5643-939E-217C01CDF565}" type="slidenum">
              <a:rPr lang="en-US" smtClean="0"/>
              <a:pPr/>
              <a:t>‹#›</a:t>
            </a:fld>
            <a:endParaRPr lang="en-US" dirty="0"/>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1423742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5BFA754-D5C3-4E66-96A6-867B257F58DC}" type="datetimeFigureOut">
              <a:rPr lang="en-US" smtClean="0"/>
              <a:t>5/18/2021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D84065D-F351-4B03-BD91-D8A6B8D4B362}" type="slidenum">
              <a:rPr lang="en-US" smtClean="0"/>
              <a:t>‹#›</a:t>
            </a:fld>
            <a:endParaRPr lang="en-US" dirty="0"/>
          </a:p>
        </p:txBody>
      </p:sp>
    </p:spTree>
    <p:extLst>
      <p:ext uri="{BB962C8B-B14F-4D97-AF65-F5344CB8AC3E}">
        <p14:creationId xmlns:p14="http://schemas.microsoft.com/office/powerpoint/2010/main" val="4885327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5/18/2021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9389070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5BFA754-D5C3-4E66-96A6-867B257F58DC}" type="datetimeFigureOut">
              <a:rPr lang="en-US" smtClean="0"/>
              <a:t>5/18/2021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D84065D-F351-4B03-BD91-D8A6B8D4B362}" type="slidenum">
              <a:rPr lang="en-US" smtClean="0"/>
              <a:t>‹#›</a:t>
            </a:fld>
            <a:endParaRPr lang="en-US" dirty="0"/>
          </a:p>
        </p:txBody>
      </p:sp>
    </p:spTree>
    <p:extLst>
      <p:ext uri="{BB962C8B-B14F-4D97-AF65-F5344CB8AC3E}">
        <p14:creationId xmlns:p14="http://schemas.microsoft.com/office/powerpoint/2010/main" val="296986057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80671" y="2658533"/>
            <a:ext cx="4718304" cy="576262"/>
          </a:xfrm>
        </p:spPr>
        <p:txBody>
          <a:bodyPr anchor="b">
            <a:noAutofit/>
          </a:bodyPr>
          <a:lstStyle>
            <a:lvl1pPr marL="0" indent="0">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80671"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smtClean="0"/>
              <a:pPr/>
              <a:t>5/18/2021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460333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smtClean="0"/>
              <a:pPr/>
              <a:t>5/18/2021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397687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smtClean="0"/>
              <a:pPr/>
              <a:t>5/18/2021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9486654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5/18/2021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6874038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a:t>Click to edit Master title style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5/18/2021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5858005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5/18/2021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0282390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5/18/2021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44595595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5/18/2021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03580201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5/18/2021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36806847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4"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5/18/2021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69694545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1"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5/18/2021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45252811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5/18/2021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63666720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5/18/2021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6580152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7" name="Picture 6" descr="HD-PanelContent-GrommetsCombined.png"/>
          <p:cNvPicPr>
            <a:picLocks noChangeAspect="1"/>
          </p:cNvPicPr>
          <p:nvPr/>
        </p:nvPicPr>
        <p:blipFill>
          <a:blip r:embed="rId19" cstate="email">
            <a:extLst>
              <a:ext uri="{28A0092B-C50C-407E-A947-70E740481C1C}">
                <a14:useLocalDpi xmlns:a14="http://schemas.microsoft.com/office/drawing/2010/main"/>
              </a:ext>
            </a:extLst>
          </a:blip>
          <a:stretch>
            <a:fillRect/>
          </a:stretch>
        </p:blipFill>
        <p:spPr>
          <a:xfrm>
            <a:off x="0" y="0"/>
            <a:ext cx="12188825" cy="6856214"/>
          </a:xfrm>
          <a:prstGeom prst="rect">
            <a:avLst/>
          </a:prstGeom>
        </p:spPr>
      </p:pic>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B61BEF0D-F0BB-DE4B-95CE-6DB70DBA9567}" type="datetimeFigureOut">
              <a:rPr lang="en-US" smtClean="0"/>
              <a:pPr/>
              <a:t>5/18/2021</a:t>
            </a:fld>
            <a:endParaRPr lang="en-US" dirty="0"/>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dirty="0"/>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170650840"/>
      </p:ext>
    </p:extLst>
  </p:cSld>
  <p:clrMap bg1="lt1" tx1="dk1" bg2="lt2" tx2="dk2" accent1="accent1" accent2="accent2" accent3="accent3" accent4="accent4" accent5="accent5" accent6="accent6" hlink="hlink" folHlink="folHlink"/>
  <p:sldLayoutIdLst>
    <p:sldLayoutId id="2147483689" r:id="rId1"/>
    <p:sldLayoutId id="2147483690" r:id="rId2"/>
    <p:sldLayoutId id="2147483691" r:id="rId3"/>
    <p:sldLayoutId id="2147483692" r:id="rId4"/>
    <p:sldLayoutId id="2147483693" r:id="rId5"/>
    <p:sldLayoutId id="2147483694" r:id="rId6"/>
    <p:sldLayoutId id="2147483695" r:id="rId7"/>
    <p:sldLayoutId id="2147483696" r:id="rId8"/>
    <p:sldLayoutId id="2147483697" r:id="rId9"/>
    <p:sldLayoutId id="2147483698" r:id="rId10"/>
    <p:sldLayoutId id="2147483699" r:id="rId11"/>
    <p:sldLayoutId id="2147483700" r:id="rId12"/>
    <p:sldLayoutId id="2147483701" r:id="rId13"/>
    <p:sldLayoutId id="2147483702" r:id="rId14"/>
    <p:sldLayoutId id="2147483703" r:id="rId15"/>
    <p:sldLayoutId id="2147483704" r:id="rId16"/>
    <p:sldLayoutId id="2147483705"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6.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6.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6.xml"/><Relationship Id="rId4" Type="http://schemas.openxmlformats.org/officeDocument/2006/relationships/image" Target="../media/image15.jpeg"/></Relationships>
</file>

<file path=ppt/slides/_rels/slide8.xml.rels><?xml version="1.0" encoding="UTF-8" standalone="yes"?>
<Relationships xmlns="http://schemas.openxmlformats.org/package/2006/relationships"><Relationship Id="rId3" Type="http://schemas.openxmlformats.org/officeDocument/2006/relationships/comments" Target="../comments/comment1.xml"/><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8" Type="http://schemas.openxmlformats.org/officeDocument/2006/relationships/hyperlink" Target="https://www.pinterest.co.uk/helmut11/painted-rock-faces/" TargetMode="External"/><Relationship Id="rId3" Type="http://schemas.openxmlformats.org/officeDocument/2006/relationships/hyperlink" Target="https://www.facebook.com/angrypebble/photos/a.102775171523202/102800498187336/?type=1&amp;theatre" TargetMode="External"/><Relationship Id="rId7" Type="http://schemas.openxmlformats.org/officeDocument/2006/relationships/hyperlink" Target="https://www.nhs.uk/mental-health/self-help/tips-and-support/mindfulness/" TargetMode="External"/><Relationship Id="rId2" Type="http://schemas.openxmlformats.org/officeDocument/2006/relationships/hyperlink" Target="https://www.alamy.com/stock-photo-gears-and-personal-growth-mechanism-104965602.html" TargetMode="External"/><Relationship Id="rId1" Type="http://schemas.openxmlformats.org/officeDocument/2006/relationships/slideLayout" Target="../slideLayouts/slideLayout2.xml"/><Relationship Id="rId6" Type="http://schemas.openxmlformats.org/officeDocument/2006/relationships/hyperlink" Target="https://www.naturesexpression.com/Inspiration-River-Stones--Assorted-24_p_6332.html" TargetMode="External"/><Relationship Id="rId5" Type="http://schemas.openxmlformats.org/officeDocument/2006/relationships/hyperlink" Target="https://www.bacp.co.uk/membership/accredited-membership/apply-for-accreditation/criterion-6/" TargetMode="External"/><Relationship Id="rId10" Type="http://schemas.openxmlformats.org/officeDocument/2006/relationships/hyperlink" Target="https://lovestrong.tumblr.com/post/158464877310" TargetMode="External"/><Relationship Id="rId4" Type="http://schemas.openxmlformats.org/officeDocument/2006/relationships/hyperlink" Target="https://www.bacp.co.uk/about-therapy/types-of-therapy/cognitive-behavioural-therapy/" TargetMode="External"/><Relationship Id="rId9" Type="http://schemas.openxmlformats.org/officeDocument/2006/relationships/hyperlink" Target="https://studybreaks.com/thoughts/maladaptive-daydreaming-dangers-and-info/" TargetMode="Externa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a:blip r:embed="rId3" cstate="email">
            <a:extLst>
              <a:ext uri="{28A0092B-C50C-407E-A947-70E740481C1C}">
                <a14:useLocalDpi xmlns:a14="http://schemas.microsoft.com/office/drawing/2010/main"/>
              </a:ext>
            </a:extLst>
          </a:blip>
          <a:stretch/>
        </a:blipFill>
        <a:effectLst/>
      </p:bgPr>
    </p:bg>
    <p:spTree>
      <p:nvGrpSpPr>
        <p:cNvPr id="1" name=""/>
        <p:cNvGrpSpPr/>
        <p:nvPr/>
      </p:nvGrpSpPr>
      <p:grpSpPr>
        <a:xfrm>
          <a:off x="0" y="0"/>
          <a:ext cx="0" cy="0"/>
          <a:chOff x="0" y="0"/>
          <a:chExt cx="0" cy="0"/>
        </a:xfrm>
      </p:grpSpPr>
      <p:pic>
        <p:nvPicPr>
          <p:cNvPr id="5" name="Picture 4" descr="Rocky beach&#10;&#10;">
            <a:extLst>
              <a:ext uri="{FF2B5EF4-FFF2-40B4-BE49-F238E27FC236}">
                <a16:creationId xmlns:a16="http://schemas.microsoft.com/office/drawing/2014/main" id="{1D741830-4E4E-4CA5-B92A-047E598CB2CC}"/>
              </a:ext>
            </a:extLst>
          </p:cNvPr>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0" y="10"/>
            <a:ext cx="12191980" cy="6857990"/>
          </a:xfrm>
          <a:prstGeom prst="rect">
            <a:avLst/>
          </a:prstGeom>
        </p:spPr>
      </p:pic>
      <p:pic>
        <p:nvPicPr>
          <p:cNvPr id="7" name="Graphic 6" descr="Palm tree">
            <a:extLst>
              <a:ext uri="{FF2B5EF4-FFF2-40B4-BE49-F238E27FC236}">
                <a16:creationId xmlns:a16="http://schemas.microsoft.com/office/drawing/2014/main" id="{5A75EE0A-53B5-4719-9CB7-5387E99D98C4}"/>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flipH="1">
            <a:off x="6494808" y="2497869"/>
            <a:ext cx="45719" cy="45719"/>
          </a:xfrm>
          <a:prstGeom prst="rect">
            <a:avLst/>
          </a:prstGeom>
        </p:spPr>
      </p:pic>
      <p:sp>
        <p:nvSpPr>
          <p:cNvPr id="8" name="Title 7">
            <a:extLst>
              <a:ext uri="{FF2B5EF4-FFF2-40B4-BE49-F238E27FC236}">
                <a16:creationId xmlns:a16="http://schemas.microsoft.com/office/drawing/2014/main" id="{CD317FA4-96EC-4E2D-910D-9705624A574C}"/>
              </a:ext>
            </a:extLst>
          </p:cNvPr>
          <p:cNvSpPr>
            <a:spLocks noGrp="1"/>
          </p:cNvSpPr>
          <p:nvPr>
            <p:ph type="title"/>
          </p:nvPr>
        </p:nvSpPr>
        <p:spPr>
          <a:xfrm>
            <a:off x="355107" y="-346229"/>
            <a:ext cx="6702641" cy="5291091"/>
          </a:xfrm>
        </p:spPr>
        <p:txBody>
          <a:bodyPr>
            <a:normAutofit/>
          </a:bodyPr>
          <a:lstStyle/>
          <a:p>
            <a:r>
              <a:rPr lang="en-GB" sz="2800" dirty="0">
                <a:latin typeface="Times New Roman" panose="02020603050405020304" pitchFamily="18" charset="0"/>
                <a:cs typeface="Times New Roman" panose="02020603050405020304" pitchFamily="18" charset="0"/>
              </a:rPr>
              <a:t>CAROLYNE LEIGH WILLIAMS</a:t>
            </a:r>
            <a:br>
              <a:rPr lang="en-GB" sz="2800" dirty="0">
                <a:latin typeface="Times New Roman" panose="02020603050405020304" pitchFamily="18" charset="0"/>
                <a:cs typeface="Times New Roman" panose="02020603050405020304" pitchFamily="18" charset="0"/>
              </a:rPr>
            </a:br>
            <a:br>
              <a:rPr lang="en-GB" sz="2800" dirty="0">
                <a:latin typeface="Times New Roman" panose="02020603050405020304" pitchFamily="18" charset="0"/>
                <a:cs typeface="Times New Roman" panose="02020603050405020304" pitchFamily="18" charset="0"/>
              </a:rPr>
            </a:br>
            <a:r>
              <a:rPr lang="en-GB" sz="2800" dirty="0">
                <a:latin typeface="Times New Roman" panose="02020603050405020304" pitchFamily="18" charset="0"/>
                <a:cs typeface="Times New Roman" panose="02020603050405020304" pitchFamily="18" charset="0"/>
              </a:rPr>
              <a:t>1704726</a:t>
            </a:r>
            <a:br>
              <a:rPr lang="en-GB" sz="2800" dirty="0">
                <a:latin typeface="Times New Roman" panose="02020603050405020304" pitchFamily="18" charset="0"/>
                <a:cs typeface="Times New Roman" panose="02020603050405020304" pitchFamily="18" charset="0"/>
              </a:rPr>
            </a:br>
            <a:br>
              <a:rPr lang="en-GB" sz="2800" dirty="0">
                <a:latin typeface="Times New Roman" panose="02020603050405020304" pitchFamily="18" charset="0"/>
                <a:cs typeface="Times New Roman" panose="02020603050405020304" pitchFamily="18" charset="0"/>
              </a:rPr>
            </a:br>
            <a:r>
              <a:rPr lang="en-GB" sz="2800" dirty="0">
                <a:latin typeface="Times New Roman" panose="02020603050405020304" pitchFamily="18" charset="0"/>
                <a:cs typeface="Times New Roman" panose="02020603050405020304" pitchFamily="18" charset="0"/>
              </a:rPr>
              <a:t>Personal Development and Professional </a:t>
            </a:r>
            <a:br>
              <a:rPr lang="en-GB" sz="2800" dirty="0">
                <a:latin typeface="Times New Roman" panose="02020603050405020304" pitchFamily="18" charset="0"/>
                <a:cs typeface="Times New Roman" panose="02020603050405020304" pitchFamily="18" charset="0"/>
              </a:rPr>
            </a:br>
            <a:r>
              <a:rPr lang="en-GB" sz="2800" dirty="0">
                <a:latin typeface="Times New Roman" panose="02020603050405020304" pitchFamily="18" charset="0"/>
                <a:cs typeface="Times New Roman" panose="02020603050405020304" pitchFamily="18" charset="0"/>
              </a:rPr>
              <a:t>Profile</a:t>
            </a:r>
            <a:br>
              <a:rPr lang="en-GB" sz="2800" dirty="0">
                <a:latin typeface="Times New Roman" panose="02020603050405020304" pitchFamily="18" charset="0"/>
                <a:cs typeface="Times New Roman" panose="02020603050405020304" pitchFamily="18" charset="0"/>
              </a:rPr>
            </a:br>
            <a:br>
              <a:rPr lang="en-GB" sz="2800" dirty="0">
                <a:latin typeface="Times New Roman" panose="02020603050405020304" pitchFamily="18" charset="0"/>
                <a:cs typeface="Times New Roman" panose="02020603050405020304" pitchFamily="18" charset="0"/>
              </a:rPr>
            </a:br>
            <a:r>
              <a:rPr lang="en-GB" sz="2800" dirty="0"/>
              <a:t>Seminar Presentation</a:t>
            </a:r>
            <a:r>
              <a:rPr lang="en-GB" sz="1100" dirty="0"/>
              <a:t>: </a:t>
            </a:r>
            <a:endParaRPr lang="en-GB"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699134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175D6FC0-13E3-449C-A077-AA56065A5D96}"/>
              </a:ext>
            </a:extLst>
          </p:cNvPr>
          <p:cNvSpPr>
            <a:spLocks noGrp="1"/>
          </p:cNvSpPr>
          <p:nvPr>
            <p:ph idx="4294967295"/>
          </p:nvPr>
        </p:nvSpPr>
        <p:spPr>
          <a:xfrm>
            <a:off x="1242874" y="878889"/>
            <a:ext cx="8358326" cy="4996450"/>
          </a:xfrm>
        </p:spPr>
        <p:txBody>
          <a:bodyPr/>
          <a:lstStyle/>
          <a:p>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r>
              <a:rPr lang="en-GB" sz="2000" dirty="0">
                <a:latin typeface="Times New Roman" panose="02020603050405020304" pitchFamily="18" charset="0"/>
                <a:cs typeface="Times New Roman" panose="02020603050405020304" pitchFamily="18" charset="0"/>
              </a:rPr>
              <a:t>INTRODUCTION</a:t>
            </a:r>
          </a:p>
          <a:p>
            <a:r>
              <a:rPr lang="en-GB" sz="2000" dirty="0">
                <a:latin typeface="Times New Roman" panose="02020603050405020304" pitchFamily="18" charset="0"/>
                <a:cs typeface="Times New Roman" panose="02020603050405020304" pitchFamily="18" charset="0"/>
              </a:rPr>
              <a:t>REVISITING “WHO AM I?”</a:t>
            </a:r>
          </a:p>
          <a:p>
            <a:r>
              <a:rPr lang="en-GB" sz="2000" dirty="0">
                <a:latin typeface="Times New Roman" panose="02020603050405020304" pitchFamily="18" charset="0"/>
                <a:cs typeface="Times New Roman" panose="02020603050405020304" pitchFamily="18" charset="0"/>
              </a:rPr>
              <a:t>MY BIGGEST LESSON </a:t>
            </a:r>
          </a:p>
          <a:p>
            <a:r>
              <a:rPr lang="en-GB" sz="2000" dirty="0">
                <a:latin typeface="Times New Roman" panose="02020603050405020304" pitchFamily="18" charset="0"/>
                <a:cs typeface="Times New Roman" panose="02020603050405020304" pitchFamily="18" charset="0"/>
              </a:rPr>
              <a:t>THEMES AND LEARNINGS</a:t>
            </a:r>
          </a:p>
          <a:p>
            <a:r>
              <a:rPr lang="en-GB" sz="2000" dirty="0">
                <a:latin typeface="Times New Roman" panose="02020603050405020304" pitchFamily="18" charset="0"/>
                <a:cs typeface="Times New Roman" panose="02020603050405020304" pitchFamily="18" charset="0"/>
              </a:rPr>
              <a:t>PERSONAL THERAPY</a:t>
            </a:r>
          </a:p>
          <a:p>
            <a:r>
              <a:rPr lang="en-GB" sz="2000" dirty="0">
                <a:latin typeface="Times New Roman" panose="02020603050405020304" pitchFamily="18" charset="0"/>
                <a:cs typeface="Times New Roman" panose="02020603050405020304" pitchFamily="18" charset="0"/>
              </a:rPr>
              <a:t>STRENGTHS AND WEAKNESSES  </a:t>
            </a:r>
          </a:p>
          <a:p>
            <a:r>
              <a:rPr lang="en-GB" sz="2000" dirty="0">
                <a:latin typeface="Times New Roman" panose="02020603050405020304" pitchFamily="18" charset="0"/>
                <a:cs typeface="Times New Roman" panose="02020603050405020304" pitchFamily="18" charset="0"/>
              </a:rPr>
              <a:t>FUTURE PROFESSIONAL GROWTH  </a:t>
            </a:r>
          </a:p>
          <a:p>
            <a:r>
              <a:rPr lang="en-GB" sz="2000" dirty="0">
                <a:latin typeface="Times New Roman" panose="02020603050405020304" pitchFamily="18" charset="0"/>
                <a:cs typeface="Times New Roman" panose="02020603050405020304" pitchFamily="18" charset="0"/>
              </a:rPr>
              <a:t>CONCLUSION </a:t>
            </a:r>
          </a:p>
          <a:p>
            <a:r>
              <a:rPr lang="en-GB" sz="2000" dirty="0">
                <a:latin typeface="Times New Roman" panose="02020603050405020304" pitchFamily="18" charset="0"/>
                <a:cs typeface="Times New Roman" panose="02020603050405020304" pitchFamily="18" charset="0"/>
              </a:rPr>
              <a:t>REFERENCES </a:t>
            </a:r>
          </a:p>
          <a:p>
            <a:endParaRPr lang="en-GB" dirty="0"/>
          </a:p>
        </p:txBody>
      </p:sp>
    </p:spTree>
    <p:extLst>
      <p:ext uri="{BB962C8B-B14F-4D97-AF65-F5344CB8AC3E}">
        <p14:creationId xmlns:p14="http://schemas.microsoft.com/office/powerpoint/2010/main" val="334942821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4733AF-B037-42DA-B01A-8C4545AA44DB}"/>
              </a:ext>
            </a:extLst>
          </p:cNvPr>
          <p:cNvSpPr>
            <a:spLocks noGrp="1"/>
          </p:cNvSpPr>
          <p:nvPr>
            <p:ph type="title"/>
          </p:nvPr>
        </p:nvSpPr>
        <p:spPr>
          <a:xfrm>
            <a:off x="1295402" y="982132"/>
            <a:ext cx="9601196" cy="1303867"/>
          </a:xfrm>
        </p:spPr>
        <p:txBody>
          <a:bodyPr anchor="ctr">
            <a:normAutofit/>
          </a:bodyPr>
          <a:lstStyle/>
          <a:p>
            <a:r>
              <a:rPr lang="en-GB" dirty="0">
                <a:latin typeface="Times New Roman" panose="02020603050405020304" pitchFamily="18" charset="0"/>
                <a:cs typeface="Times New Roman" panose="02020603050405020304" pitchFamily="18" charset="0"/>
              </a:rPr>
              <a:t>INTRODUCTION</a:t>
            </a:r>
          </a:p>
        </p:txBody>
      </p:sp>
      <p:sp>
        <p:nvSpPr>
          <p:cNvPr id="3" name="Content Placeholder 2">
            <a:extLst>
              <a:ext uri="{FF2B5EF4-FFF2-40B4-BE49-F238E27FC236}">
                <a16:creationId xmlns:a16="http://schemas.microsoft.com/office/drawing/2014/main" id="{BD5F118A-287B-475B-83D6-1AE31FB60BB7}"/>
              </a:ext>
            </a:extLst>
          </p:cNvPr>
          <p:cNvSpPr>
            <a:spLocks noGrp="1"/>
          </p:cNvSpPr>
          <p:nvPr>
            <p:ph sz="half" idx="1"/>
          </p:nvPr>
        </p:nvSpPr>
        <p:spPr>
          <a:xfrm>
            <a:off x="1298448" y="2560320"/>
            <a:ext cx="4718304" cy="3310128"/>
          </a:xfrm>
        </p:spPr>
        <p:txBody>
          <a:bodyPr anchor="t">
            <a:normAutofit lnSpcReduction="10000"/>
          </a:bodyPr>
          <a:lstStyle/>
          <a:p>
            <a:pPr>
              <a:lnSpc>
                <a:spcPct val="90000"/>
              </a:lnSpc>
            </a:pPr>
            <a:endParaRPr lang="en-GB" sz="2200" dirty="0"/>
          </a:p>
          <a:p>
            <a:pPr>
              <a:lnSpc>
                <a:spcPct val="90000"/>
              </a:lnSpc>
            </a:pPr>
            <a:r>
              <a:rPr lang="en-GB" sz="2200" dirty="0">
                <a:effectLst/>
                <a:latin typeface="Times New Roman" panose="02020603050405020304" pitchFamily="18" charset="0"/>
                <a:cs typeface="Times New Roman" panose="02020603050405020304" pitchFamily="18" charset="0"/>
              </a:rPr>
              <a:t>This presentation is going to examine my personal and professional development during my time as a university student. Personal development is a challenging ongoing process. It involves us making changes deep within us whilst exposing ourselves emotionally. </a:t>
            </a:r>
          </a:p>
          <a:p>
            <a:pPr>
              <a:lnSpc>
                <a:spcPct val="90000"/>
              </a:lnSpc>
            </a:pPr>
            <a:endParaRPr lang="en-GB" sz="2200" dirty="0"/>
          </a:p>
        </p:txBody>
      </p:sp>
      <p:pic>
        <p:nvPicPr>
          <p:cNvPr id="1026" name="Picture 2" descr="Everything Is Connected: Incredible Professional Growth Requires Real Personal  Development | Inc.com">
            <a:extLst>
              <a:ext uri="{FF2B5EF4-FFF2-40B4-BE49-F238E27FC236}">
                <a16:creationId xmlns:a16="http://schemas.microsoft.com/office/drawing/2014/main" id="{D4EB15D6-252A-4B4F-864E-E99AE7135528}"/>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6181725" y="2888655"/>
            <a:ext cx="4718050" cy="26539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5950549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AEFEEEC-1D5D-4EE3-A9FE-E598AF065C06}"/>
              </a:ext>
            </a:extLst>
          </p:cNvPr>
          <p:cNvSpPr>
            <a:spLocks noGrp="1"/>
          </p:cNvSpPr>
          <p:nvPr>
            <p:ph type="title"/>
          </p:nvPr>
        </p:nvSpPr>
        <p:spPr>
          <a:xfrm>
            <a:off x="1303868" y="982132"/>
            <a:ext cx="9592732" cy="2954868"/>
          </a:xfrm>
        </p:spPr>
        <p:txBody>
          <a:bodyPr anchor="ctr">
            <a:normAutofit/>
          </a:bodyPr>
          <a:lstStyle/>
          <a:p>
            <a:pPr marL="0" indent="0">
              <a:lnSpc>
                <a:spcPct val="90000"/>
              </a:lnSpc>
              <a:buNone/>
            </a:pPr>
            <a:r>
              <a:rPr lang="en-GB" sz="2400" dirty="0">
                <a:effectLst/>
                <a:latin typeface="Times New Roman" panose="02020603050405020304" pitchFamily="18" charset="0"/>
                <a:cs typeface="Times New Roman" panose="02020603050405020304" pitchFamily="18" charset="0"/>
              </a:rPr>
              <a:t>I have to tell you that I was not prepared for what has happened on this journey. </a:t>
            </a:r>
          </a:p>
          <a:p>
            <a:pPr marL="0" indent="0">
              <a:lnSpc>
                <a:spcPct val="90000"/>
              </a:lnSpc>
              <a:buNone/>
            </a:pPr>
            <a:r>
              <a:rPr lang="en-GB" sz="2400" dirty="0">
                <a:effectLst/>
                <a:latin typeface="Times New Roman" panose="02020603050405020304" pitchFamily="18" charset="0"/>
                <a:cs typeface="Times New Roman" panose="02020603050405020304" pitchFamily="18" charset="0"/>
              </a:rPr>
              <a:t>There were two things said to us that have stuck with me that I wasn't comfortable with, and they were: </a:t>
            </a:r>
          </a:p>
          <a:p>
            <a:pPr marL="0" indent="0">
              <a:lnSpc>
                <a:spcPct val="90000"/>
              </a:lnSpc>
              <a:buNone/>
            </a:pPr>
            <a:r>
              <a:rPr lang="en-GB" sz="2400" dirty="0">
                <a:effectLst/>
              </a:rPr>
              <a:t> </a:t>
            </a:r>
          </a:p>
          <a:p>
            <a:pPr marL="0" indent="0">
              <a:lnSpc>
                <a:spcPct val="90000"/>
              </a:lnSpc>
              <a:buNone/>
            </a:pPr>
            <a:r>
              <a:rPr lang="en-GB" dirty="0">
                <a:effectLst/>
              </a:rPr>
              <a:t> </a:t>
            </a:r>
          </a:p>
          <a:p>
            <a:pPr>
              <a:lnSpc>
                <a:spcPct val="90000"/>
              </a:lnSpc>
            </a:pPr>
            <a:endParaRPr lang="en-GB" dirty="0"/>
          </a:p>
        </p:txBody>
      </p:sp>
      <p:sp>
        <p:nvSpPr>
          <p:cNvPr id="4" name="Content Placeholder 3">
            <a:extLst>
              <a:ext uri="{FF2B5EF4-FFF2-40B4-BE49-F238E27FC236}">
                <a16:creationId xmlns:a16="http://schemas.microsoft.com/office/drawing/2014/main" id="{65A0DC16-9E3E-4C00-932E-D1B9F98D2F52}"/>
              </a:ext>
            </a:extLst>
          </p:cNvPr>
          <p:cNvSpPr>
            <a:spLocks noGrp="1"/>
          </p:cNvSpPr>
          <p:nvPr>
            <p:ph type="body" idx="1"/>
          </p:nvPr>
        </p:nvSpPr>
        <p:spPr>
          <a:xfrm>
            <a:off x="1303868" y="4343399"/>
            <a:ext cx="9592732" cy="1532467"/>
          </a:xfrm>
        </p:spPr>
        <p:txBody>
          <a:bodyPr anchor="ctr">
            <a:normAutofit/>
          </a:bodyPr>
          <a:lstStyle/>
          <a:p>
            <a:pPr marL="342900" lvl="0" indent="-342900">
              <a:buFont typeface="Symbol" panose="05050102010706020507" pitchFamily="18" charset="2"/>
              <a:buChar char=""/>
            </a:pPr>
            <a:r>
              <a:rPr lang="en-GB" sz="2400" dirty="0">
                <a:effectLst/>
                <a:latin typeface="Times New Roman" panose="02020603050405020304" pitchFamily="18" charset="0"/>
                <a:cs typeface="Times New Roman" panose="02020603050405020304" pitchFamily="18" charset="0"/>
              </a:rPr>
              <a:t>I was going to change doing this course</a:t>
            </a:r>
          </a:p>
          <a:p>
            <a:pPr marL="342900" lvl="0" indent="-342900">
              <a:buFont typeface="Symbol" panose="05050102010706020507" pitchFamily="18" charset="2"/>
              <a:buChar char=""/>
            </a:pPr>
            <a:r>
              <a:rPr lang="en-GB" sz="2400" dirty="0">
                <a:effectLst/>
                <a:latin typeface="Times New Roman" panose="02020603050405020304" pitchFamily="18" charset="0"/>
                <a:cs typeface="Times New Roman" panose="02020603050405020304" pitchFamily="18" charset="0"/>
              </a:rPr>
              <a:t>There are going to be conflicts and arguments.</a:t>
            </a:r>
          </a:p>
          <a:p>
            <a:endParaRPr lang="en-GB" dirty="0"/>
          </a:p>
        </p:txBody>
      </p:sp>
    </p:spTree>
    <p:extLst>
      <p:ext uri="{BB962C8B-B14F-4D97-AF65-F5344CB8AC3E}">
        <p14:creationId xmlns:p14="http://schemas.microsoft.com/office/powerpoint/2010/main" val="312500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D6059E-5732-4470-AD7E-ED578C36547F}"/>
              </a:ext>
            </a:extLst>
          </p:cNvPr>
          <p:cNvSpPr>
            <a:spLocks noGrp="1"/>
          </p:cNvSpPr>
          <p:nvPr>
            <p:ph type="title"/>
          </p:nvPr>
        </p:nvSpPr>
        <p:spPr>
          <a:xfrm>
            <a:off x="1293811" y="1388534"/>
            <a:ext cx="3718455" cy="1371600"/>
          </a:xfrm>
        </p:spPr>
        <p:txBody>
          <a:bodyPr anchor="b">
            <a:normAutofit/>
          </a:bodyPr>
          <a:lstStyle/>
          <a:p>
            <a:r>
              <a:rPr lang="en-GB" dirty="0">
                <a:latin typeface="Times New Roman" panose="02020603050405020304" pitchFamily="18" charset="0"/>
                <a:cs typeface="Times New Roman" panose="02020603050405020304" pitchFamily="18" charset="0"/>
              </a:rPr>
              <a:t>REVISITING “WHO AM I?”</a:t>
            </a:r>
          </a:p>
        </p:txBody>
      </p:sp>
      <p:pic>
        <p:nvPicPr>
          <p:cNvPr id="1026" name="Picture 2" descr="Amazon.com : Engraved Inspirational Stones (Set of 25 different words) :  Etched Glass Pocket Stones : Everything Else">
            <a:extLst>
              <a:ext uri="{FF2B5EF4-FFF2-40B4-BE49-F238E27FC236}">
                <a16:creationId xmlns:a16="http://schemas.microsoft.com/office/drawing/2014/main" id="{CFAAD2EA-52DE-4343-9AB4-5FFD52DD9CED}"/>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5706534" y="1233084"/>
            <a:ext cx="4609042" cy="4062816"/>
          </a:xfrm>
          <a:prstGeom prst="rect">
            <a:avLst/>
          </a:prstGeom>
          <a:solidFill>
            <a:srgbClr val="FFFFFF"/>
          </a:solidFill>
        </p:spPr>
      </p:pic>
      <p:sp>
        <p:nvSpPr>
          <p:cNvPr id="3" name="Content Placeholder 2">
            <a:extLst>
              <a:ext uri="{FF2B5EF4-FFF2-40B4-BE49-F238E27FC236}">
                <a16:creationId xmlns:a16="http://schemas.microsoft.com/office/drawing/2014/main" id="{1ED8525D-8A98-4AE1-80D8-8E3A229B2D98}"/>
              </a:ext>
            </a:extLst>
          </p:cNvPr>
          <p:cNvSpPr>
            <a:spLocks noGrp="1"/>
          </p:cNvSpPr>
          <p:nvPr>
            <p:ph type="body" sz="half" idx="2"/>
          </p:nvPr>
        </p:nvSpPr>
        <p:spPr>
          <a:xfrm>
            <a:off x="1400343" y="3190864"/>
            <a:ext cx="3718455" cy="2438404"/>
          </a:xfrm>
        </p:spPr>
        <p:txBody>
          <a:bodyPr anchor="t">
            <a:normAutofit fontScale="85000" lnSpcReduction="20000"/>
          </a:bodyPr>
          <a:lstStyle/>
          <a:p>
            <a:pPr algn="l"/>
            <a:r>
              <a:rPr lang="en-GB" sz="1800" dirty="0">
                <a:effectLst/>
                <a:latin typeface="Times New Roman" panose="02020603050405020304" pitchFamily="18" charset="0"/>
                <a:ea typeface="Calibri" panose="020F0502020204030204" pitchFamily="34" charset="0"/>
                <a:cs typeface="Times New Roman" panose="02020603050405020304" pitchFamily="18" charset="0"/>
              </a:rPr>
              <a:t>I can remember us doing a presentation on "Who am I?" very early on in our work in 2018 and the subsequent 'Reflection on the concept of self' essay.</a:t>
            </a:r>
          </a:p>
          <a:p>
            <a:pPr algn="l"/>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"I have revisited this piece of work, and it was interesting. I remembered that I was very confident within myself starting University. </a:t>
            </a:r>
          </a:p>
          <a:p>
            <a:pPr algn="l"/>
            <a:r>
              <a:rPr lang="en-GB" sz="1800" dirty="0">
                <a:effectLst/>
                <a:latin typeface="Times New Roman" panose="02020603050405020304" pitchFamily="18" charset="0"/>
                <a:ea typeface="Calibri" panose="020F0502020204030204" pitchFamily="34" charset="0"/>
                <a:cs typeface="Times New Roman" panose="02020603050405020304" pitchFamily="18" charset="0"/>
              </a:rPr>
              <a:t>This confidence was after many years of long hard work because of my past and the abuse I received and brutal comments in school, for example, "Leigh will never do well". </a:t>
            </a:r>
          </a:p>
          <a:p>
            <a:pPr algn="l"/>
            <a:endParaRPr lang="en-GB" dirty="0"/>
          </a:p>
        </p:txBody>
      </p:sp>
      <p:sp>
        <p:nvSpPr>
          <p:cNvPr id="7" name="TextBox 6">
            <a:extLst>
              <a:ext uri="{FF2B5EF4-FFF2-40B4-BE49-F238E27FC236}">
                <a16:creationId xmlns:a16="http://schemas.microsoft.com/office/drawing/2014/main" id="{ECC235C3-980B-460C-BF5E-AD8AAF6267C0}"/>
              </a:ext>
            </a:extLst>
          </p:cNvPr>
          <p:cNvSpPr txBox="1"/>
          <p:nvPr/>
        </p:nvSpPr>
        <p:spPr>
          <a:xfrm>
            <a:off x="5706534" y="5255584"/>
            <a:ext cx="6029746" cy="307777"/>
          </a:xfrm>
          <a:prstGeom prst="rect">
            <a:avLst/>
          </a:prstGeom>
          <a:noFill/>
        </p:spPr>
        <p:txBody>
          <a:bodyPr wrap="square">
            <a:spAutoFit/>
          </a:bodyPr>
          <a:lstStyle/>
          <a:p>
            <a:r>
              <a:rPr lang="en-GB" sz="1400" dirty="0">
                <a:latin typeface="Times New Roman" panose="02020603050405020304" pitchFamily="18" charset="0"/>
                <a:cs typeface="Times New Roman" panose="02020603050405020304" pitchFamily="18" charset="0"/>
              </a:rPr>
              <a:t>NatureExpression.com</a:t>
            </a:r>
          </a:p>
        </p:txBody>
      </p:sp>
    </p:spTree>
    <p:extLst>
      <p:ext uri="{BB962C8B-B14F-4D97-AF65-F5344CB8AC3E}">
        <p14:creationId xmlns:p14="http://schemas.microsoft.com/office/powerpoint/2010/main" val="331962693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ED62E9-EE17-416F-B7CD-31CCAA4E5241}"/>
              </a:ext>
            </a:extLst>
          </p:cNvPr>
          <p:cNvSpPr>
            <a:spLocks noGrp="1"/>
          </p:cNvSpPr>
          <p:nvPr>
            <p:ph type="title"/>
          </p:nvPr>
        </p:nvSpPr>
        <p:spPr/>
        <p:txBody>
          <a:bodyPr/>
          <a:lstStyle/>
          <a:p>
            <a:r>
              <a:rPr lang="en-GB" dirty="0"/>
              <a:t>REPORTS</a:t>
            </a:r>
          </a:p>
        </p:txBody>
      </p:sp>
      <p:pic>
        <p:nvPicPr>
          <p:cNvPr id="4" name="Content Placeholder 3" descr="Text, letter&#10;&#10;Description automatically generated">
            <a:extLst>
              <a:ext uri="{FF2B5EF4-FFF2-40B4-BE49-F238E27FC236}">
                <a16:creationId xmlns:a16="http://schemas.microsoft.com/office/drawing/2014/main" id="{695BC320-3E11-4179-A9F4-531E30D47912}"/>
              </a:ext>
            </a:extLst>
          </p:cNvPr>
          <p:cNvPicPr>
            <a:picLocks noGrp="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065320" y="2592279"/>
            <a:ext cx="5175682" cy="2352583"/>
          </a:xfrm>
          <a:prstGeom prst="rect">
            <a:avLst/>
          </a:prstGeom>
          <a:noFill/>
          <a:ln>
            <a:noFill/>
          </a:ln>
        </p:spPr>
      </p:pic>
      <p:pic>
        <p:nvPicPr>
          <p:cNvPr id="5" name="Picture 4" descr="A close-up of a piece of paper&#10;&#10;Description automatically generated with medium confidence">
            <a:extLst>
              <a:ext uri="{FF2B5EF4-FFF2-40B4-BE49-F238E27FC236}">
                <a16:creationId xmlns:a16="http://schemas.microsoft.com/office/drawing/2014/main" id="{6811BDF1-EC82-4E5A-9750-DDD3A496340E}"/>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6329777" y="2592279"/>
            <a:ext cx="4656085" cy="2352583"/>
          </a:xfrm>
          <a:prstGeom prst="rect">
            <a:avLst/>
          </a:prstGeom>
          <a:noFill/>
          <a:ln>
            <a:noFill/>
          </a:ln>
        </p:spPr>
      </p:pic>
    </p:spTree>
    <p:extLst>
      <p:ext uri="{BB962C8B-B14F-4D97-AF65-F5344CB8AC3E}">
        <p14:creationId xmlns:p14="http://schemas.microsoft.com/office/powerpoint/2010/main" val="119022004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Text, letter&#10;&#10;Description automatically generated">
            <a:extLst>
              <a:ext uri="{FF2B5EF4-FFF2-40B4-BE49-F238E27FC236}">
                <a16:creationId xmlns:a16="http://schemas.microsoft.com/office/drawing/2014/main" id="{BFA2FBF7-F3FA-473B-9063-0FE6CBA9EED8}"/>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732662" y="1384519"/>
            <a:ext cx="5123641" cy="2370736"/>
          </a:xfrm>
          <a:prstGeom prst="rect">
            <a:avLst/>
          </a:prstGeom>
          <a:noFill/>
          <a:ln>
            <a:noFill/>
          </a:ln>
        </p:spPr>
      </p:pic>
      <p:pic>
        <p:nvPicPr>
          <p:cNvPr id="3" name="Picture 2" descr="Text, letter&#10;&#10;Description automatically generated">
            <a:extLst>
              <a:ext uri="{FF2B5EF4-FFF2-40B4-BE49-F238E27FC236}">
                <a16:creationId xmlns:a16="http://schemas.microsoft.com/office/drawing/2014/main" id="{82429219-981F-4C85-AF98-28C733F5760B}"/>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2990548" y="4030518"/>
            <a:ext cx="5731510" cy="2205990"/>
          </a:xfrm>
          <a:prstGeom prst="rect">
            <a:avLst/>
          </a:prstGeom>
          <a:noFill/>
          <a:ln>
            <a:noFill/>
          </a:ln>
        </p:spPr>
      </p:pic>
      <p:pic>
        <p:nvPicPr>
          <p:cNvPr id="4" name="Picture 3" descr="Text, letter&#10;&#10;Description automatically generated">
            <a:extLst>
              <a:ext uri="{FF2B5EF4-FFF2-40B4-BE49-F238E27FC236}">
                <a16:creationId xmlns:a16="http://schemas.microsoft.com/office/drawing/2014/main" id="{C80B7D6E-3B9E-4B98-A553-01F794EDAD7F}"/>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6096000" y="1384519"/>
            <a:ext cx="5634358" cy="2370736"/>
          </a:xfrm>
          <a:prstGeom prst="rect">
            <a:avLst/>
          </a:prstGeom>
          <a:noFill/>
          <a:ln>
            <a:noFill/>
          </a:ln>
        </p:spPr>
      </p:pic>
      <p:sp>
        <p:nvSpPr>
          <p:cNvPr id="5" name="Title 4">
            <a:extLst>
              <a:ext uri="{FF2B5EF4-FFF2-40B4-BE49-F238E27FC236}">
                <a16:creationId xmlns:a16="http://schemas.microsoft.com/office/drawing/2014/main" id="{0D63B250-BBA8-4010-883E-0E59A1DA107B}"/>
              </a:ext>
            </a:extLst>
          </p:cNvPr>
          <p:cNvSpPr>
            <a:spLocks noGrp="1"/>
          </p:cNvSpPr>
          <p:nvPr>
            <p:ph type="title"/>
          </p:nvPr>
        </p:nvSpPr>
        <p:spPr>
          <a:xfrm>
            <a:off x="1295402" y="-150920"/>
            <a:ext cx="9601196" cy="2205991"/>
          </a:xfrm>
        </p:spPr>
        <p:txBody>
          <a:bodyPr/>
          <a:lstStyle/>
          <a:p>
            <a:r>
              <a:rPr lang="en-GB" dirty="0"/>
              <a:t>REPORTS</a:t>
            </a:r>
          </a:p>
        </p:txBody>
      </p:sp>
    </p:spTree>
    <p:extLst>
      <p:ext uri="{BB962C8B-B14F-4D97-AF65-F5344CB8AC3E}">
        <p14:creationId xmlns:p14="http://schemas.microsoft.com/office/powerpoint/2010/main" val="102302146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16CA221-1B9E-455A-8B23-240349B4F2AF}"/>
              </a:ext>
            </a:extLst>
          </p:cNvPr>
          <p:cNvSpPr txBox="1"/>
          <p:nvPr/>
        </p:nvSpPr>
        <p:spPr>
          <a:xfrm>
            <a:off x="1298447" y="1590675"/>
            <a:ext cx="4435603" cy="4279773"/>
          </a:xfrm>
          <a:prstGeom prst="rect">
            <a:avLst/>
          </a:prstGeom>
        </p:spPr>
        <p:txBody>
          <a:bodyPr vert="horz" lIns="91440" tIns="45720" rIns="91440" bIns="45720" rtlCol="0" anchor="t">
            <a:normAutofit/>
          </a:bodyPr>
          <a:lstStyle/>
          <a:p>
            <a:pPr>
              <a:lnSpc>
                <a:spcPct val="90000"/>
              </a:lnSpc>
              <a:spcBef>
                <a:spcPct val="20000"/>
              </a:spcBef>
              <a:spcAft>
                <a:spcPts val="600"/>
              </a:spcAft>
              <a:buClr>
                <a:schemeClr val="accent1"/>
              </a:buClr>
              <a:buSzPct val="115000"/>
            </a:pPr>
            <a:r>
              <a:rPr lang="en-US" sz="2000" dirty="0">
                <a:solidFill>
                  <a:schemeClr val="tx1">
                    <a:lumMod val="85000"/>
                    <a:lumOff val="15000"/>
                  </a:schemeClr>
                </a:solidFill>
                <a:latin typeface="Times New Roman" panose="02020603050405020304" pitchFamily="18" charset="0"/>
                <a:cs typeface="Times New Roman" panose="02020603050405020304" pitchFamily="18" charset="0"/>
              </a:rPr>
              <a:t>I can remember my feelings doing the “who am I” presentation and how much I feared doing it. I was petrified. Doing presentations has still not changed, and I do not think it ever will. </a:t>
            </a:r>
          </a:p>
          <a:p>
            <a:pPr>
              <a:lnSpc>
                <a:spcPct val="90000"/>
              </a:lnSpc>
              <a:spcBef>
                <a:spcPct val="20000"/>
              </a:spcBef>
              <a:spcAft>
                <a:spcPts val="600"/>
              </a:spcAft>
              <a:buClr>
                <a:schemeClr val="accent1"/>
              </a:buClr>
              <a:buSzPct val="115000"/>
            </a:pPr>
            <a:r>
              <a:rPr lang="en-US" sz="2000" dirty="0">
                <a:solidFill>
                  <a:schemeClr val="tx1">
                    <a:lumMod val="85000"/>
                    <a:lumOff val="15000"/>
                  </a:schemeClr>
                </a:solidFill>
                <a:latin typeface="Times New Roman" panose="02020603050405020304" pitchFamily="18" charset="0"/>
                <a:cs typeface="Times New Roman" panose="02020603050405020304" pitchFamily="18" charset="0"/>
              </a:rPr>
              <a:t>I can only describe it now as a deeply embedded phobia. I am not sure how I come across it now but believe me, it is not comfortable; I have just learnt how to fake it.  </a:t>
            </a:r>
          </a:p>
          <a:p>
            <a:pPr>
              <a:lnSpc>
                <a:spcPct val="90000"/>
              </a:lnSpc>
              <a:spcBef>
                <a:spcPct val="20000"/>
              </a:spcBef>
              <a:spcAft>
                <a:spcPts val="600"/>
              </a:spcAft>
              <a:buClr>
                <a:schemeClr val="accent1"/>
              </a:buClr>
              <a:buSzPct val="115000"/>
            </a:pPr>
            <a:endParaRPr lang="en-US" sz="2000" dirty="0">
              <a:solidFill>
                <a:schemeClr val="tx1">
                  <a:lumMod val="85000"/>
                  <a:lumOff val="15000"/>
                </a:schemeClr>
              </a:solidFill>
            </a:endParaRPr>
          </a:p>
        </p:txBody>
      </p:sp>
      <p:pic>
        <p:nvPicPr>
          <p:cNvPr id="2050" name="Picture 2" descr="900+ Painted rock faces ideas in 2021 | painted rocks, stone painting, rock  crafts">
            <a:extLst>
              <a:ext uri="{FF2B5EF4-FFF2-40B4-BE49-F238E27FC236}">
                <a16:creationId xmlns:a16="http://schemas.microsoft.com/office/drawing/2014/main" id="{E27D13B6-A4F9-4E23-B4C4-5CAD5D8B4867}"/>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8056" r="2" b="18098"/>
          <a:stretch/>
        </p:blipFill>
        <p:spPr bwMode="auto">
          <a:xfrm>
            <a:off x="6667400" y="1714501"/>
            <a:ext cx="4232248" cy="2795356"/>
          </a:xfrm>
          <a:prstGeom prst="rect">
            <a:avLst/>
          </a:prstGeom>
          <a:solidFill>
            <a:srgbClr val="FFFFFF"/>
          </a:solidFill>
        </p:spPr>
      </p:pic>
      <p:sp>
        <p:nvSpPr>
          <p:cNvPr id="6" name="TextBox 5">
            <a:extLst>
              <a:ext uri="{FF2B5EF4-FFF2-40B4-BE49-F238E27FC236}">
                <a16:creationId xmlns:a16="http://schemas.microsoft.com/office/drawing/2014/main" id="{15D84D95-B4B5-4B27-A756-18F00EA1C47D}"/>
              </a:ext>
            </a:extLst>
          </p:cNvPr>
          <p:cNvSpPr txBox="1"/>
          <p:nvPr/>
        </p:nvSpPr>
        <p:spPr>
          <a:xfrm>
            <a:off x="6518610" y="4599973"/>
            <a:ext cx="4232248" cy="369332"/>
          </a:xfrm>
          <a:prstGeom prst="rect">
            <a:avLst/>
          </a:prstGeom>
          <a:noFill/>
        </p:spPr>
        <p:txBody>
          <a:bodyPr wrap="square">
            <a:spAutoFit/>
          </a:bodyPr>
          <a:lstStyle/>
          <a:p>
            <a:r>
              <a:rPr lang="en-US" sz="1800" dirty="0">
                <a:solidFill>
                  <a:schemeClr val="tx1">
                    <a:lumMod val="85000"/>
                    <a:lumOff val="15000"/>
                  </a:schemeClr>
                </a:solidFill>
              </a:rPr>
              <a:t> </a:t>
            </a:r>
            <a:r>
              <a:rPr lang="en-US" sz="1400" dirty="0">
                <a:solidFill>
                  <a:schemeClr val="tx1">
                    <a:lumMod val="85000"/>
                    <a:lumOff val="15000"/>
                  </a:schemeClr>
                </a:solidFill>
                <a:latin typeface="Times New Roman" panose="02020603050405020304" pitchFamily="18" charset="0"/>
                <a:cs typeface="Times New Roman" panose="02020603050405020304" pitchFamily="18" charset="0"/>
              </a:rPr>
              <a:t>Pinterest</a:t>
            </a:r>
            <a:endParaRPr lang="en-GB" sz="1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6308511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11">
            <a:extLst>
              <a:ext uri="{FF2B5EF4-FFF2-40B4-BE49-F238E27FC236}">
                <a16:creationId xmlns:a16="http://schemas.microsoft.com/office/drawing/2014/main" id="{AB457425-76DA-4834-AE40-306C9590781E}"/>
              </a:ext>
            </a:extLst>
          </p:cNvPr>
          <p:cNvSpPr>
            <a:spLocks noGrp="1"/>
          </p:cNvSpPr>
          <p:nvPr>
            <p:ph type="title"/>
          </p:nvPr>
        </p:nvSpPr>
        <p:spPr/>
        <p:txBody>
          <a:bodyPr/>
          <a:lstStyle/>
          <a:p>
            <a:r>
              <a:rPr lang="en-GB" dirty="0">
                <a:latin typeface="Times New Roman" panose="02020603050405020304" pitchFamily="18" charset="0"/>
                <a:cs typeface="Times New Roman" panose="02020603050405020304" pitchFamily="18" charset="0"/>
              </a:rPr>
              <a:t>MY BIGGEST LESSON</a:t>
            </a:r>
          </a:p>
        </p:txBody>
      </p:sp>
      <p:sp>
        <p:nvSpPr>
          <p:cNvPr id="13" name="Content Placeholder 12">
            <a:extLst>
              <a:ext uri="{FF2B5EF4-FFF2-40B4-BE49-F238E27FC236}">
                <a16:creationId xmlns:a16="http://schemas.microsoft.com/office/drawing/2014/main" id="{85A64946-E884-4AF7-A706-7CEBD3EE0110}"/>
              </a:ext>
            </a:extLst>
          </p:cNvPr>
          <p:cNvSpPr>
            <a:spLocks noGrp="1"/>
          </p:cNvSpPr>
          <p:nvPr>
            <p:ph sz="half" idx="1"/>
          </p:nvPr>
        </p:nvSpPr>
        <p:spPr/>
        <p:txBody>
          <a:bodyPr>
            <a:normAutofit fontScale="92500" lnSpcReduction="10000"/>
          </a:bodyPr>
          <a:lstStyle/>
          <a:p>
            <a:pPr marL="0" indent="0">
              <a:buNone/>
            </a:pPr>
            <a:r>
              <a:rPr lang="en-GB" sz="1700" dirty="0">
                <a:effectLst/>
                <a:latin typeface="Times New Roman" panose="02020603050405020304" pitchFamily="18" charset="0"/>
                <a:ea typeface="Calibri" panose="020F0502020204030204" pitchFamily="34" charset="0"/>
                <a:cs typeface="Times New Roman" panose="02020603050405020304" pitchFamily="18" charset="0"/>
              </a:rPr>
              <a:t>I cannot do this presentation without including something I experienced at University in my first year that affected me in a traumatic way and which I will never forget. </a:t>
            </a:r>
          </a:p>
          <a:p>
            <a:pPr marL="0" indent="0">
              <a:buNone/>
            </a:pPr>
            <a:r>
              <a:rPr lang="en-GB" sz="1700" dirty="0">
                <a:effectLst/>
                <a:latin typeface="Times New Roman" panose="02020603050405020304" pitchFamily="18" charset="0"/>
                <a:ea typeface="Calibri" panose="020F0502020204030204" pitchFamily="34" charset="0"/>
                <a:cs typeface="Times New Roman" panose="02020603050405020304" pitchFamily="18" charset="0"/>
              </a:rPr>
              <a:t> </a:t>
            </a:r>
          </a:p>
          <a:p>
            <a:pPr marL="0" indent="0">
              <a:buNone/>
            </a:pPr>
            <a:r>
              <a:rPr lang="en-GB" sz="1700" dirty="0">
                <a:effectLst/>
                <a:latin typeface="Times New Roman" panose="02020603050405020304" pitchFamily="18" charset="0"/>
                <a:ea typeface="Calibri" panose="020F0502020204030204" pitchFamily="34" charset="0"/>
                <a:cs typeface="Times New Roman" panose="02020603050405020304" pitchFamily="18" charset="0"/>
              </a:rPr>
              <a:t>However, it has taught me one thing in life: "Words can destroy people". After just one 20-minute one-to-one meeting as I was left feeling completely broken. I felt stripped of all my hard work and insecurities rebuilding my life. </a:t>
            </a:r>
          </a:p>
          <a:p>
            <a:pPr marL="0" indent="0">
              <a:buNone/>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14" name="Content Placeholder 13">
            <a:extLst>
              <a:ext uri="{FF2B5EF4-FFF2-40B4-BE49-F238E27FC236}">
                <a16:creationId xmlns:a16="http://schemas.microsoft.com/office/drawing/2014/main" id="{E14605F2-61E5-490B-94D2-9D5AFA800CE0}"/>
              </a:ext>
            </a:extLst>
          </p:cNvPr>
          <p:cNvSpPr>
            <a:spLocks noGrp="1"/>
          </p:cNvSpPr>
          <p:nvPr>
            <p:ph sz="half" idx="2"/>
          </p:nvPr>
        </p:nvSpPr>
        <p:spPr/>
        <p:txBody>
          <a:bodyPr>
            <a:normAutofit fontScale="92500" lnSpcReduction="10000"/>
          </a:bodyPr>
          <a:lstStyle/>
          <a:p>
            <a:r>
              <a:rPr lang="en-GB" sz="1700" dirty="0">
                <a:effectLst/>
                <a:latin typeface="Times New Roman" panose="02020603050405020304" pitchFamily="18" charset="0"/>
                <a:ea typeface="Calibri" panose="020F0502020204030204" pitchFamily="34" charset="0"/>
                <a:cs typeface="Times New Roman" panose="02020603050405020304" pitchFamily="18" charset="0"/>
              </a:rPr>
              <a:t>My confidence had disappeared.</a:t>
            </a:r>
          </a:p>
          <a:p>
            <a:pPr marL="0" indent="0">
              <a:buNone/>
            </a:pPr>
            <a:r>
              <a:rPr lang="en-GB" sz="1700" dirty="0">
                <a:effectLst/>
                <a:latin typeface="Times New Roman" panose="02020603050405020304" pitchFamily="18" charset="0"/>
                <a:ea typeface="Calibri" panose="020F0502020204030204" pitchFamily="34" charset="0"/>
                <a:cs typeface="Times New Roman" panose="02020603050405020304" pitchFamily="18" charset="0"/>
              </a:rPr>
              <a:t> </a:t>
            </a:r>
          </a:p>
          <a:p>
            <a:r>
              <a:rPr lang="en-GB" sz="1700" dirty="0">
                <a:effectLst/>
                <a:latin typeface="Times New Roman" panose="02020603050405020304" pitchFamily="18" charset="0"/>
                <a:ea typeface="Calibri" panose="020F0502020204030204" pitchFamily="34" charset="0"/>
                <a:cs typeface="Times New Roman" panose="02020603050405020304" pitchFamily="18" charset="0"/>
              </a:rPr>
              <a:t>My self-worth was gone again.</a:t>
            </a:r>
          </a:p>
          <a:p>
            <a:pPr marL="0" indent="0">
              <a:buNone/>
            </a:pPr>
            <a:r>
              <a:rPr lang="en-GB" sz="1700" dirty="0">
                <a:effectLst/>
                <a:latin typeface="Times New Roman" panose="02020603050405020304" pitchFamily="18" charset="0"/>
                <a:ea typeface="Calibri" panose="020F0502020204030204" pitchFamily="34" charset="0"/>
                <a:cs typeface="Times New Roman" panose="02020603050405020304" pitchFamily="18" charset="0"/>
              </a:rPr>
              <a:t> </a:t>
            </a:r>
          </a:p>
          <a:p>
            <a:r>
              <a:rPr lang="en-GB" sz="1700" dirty="0">
                <a:effectLst/>
                <a:latin typeface="Times New Roman" panose="02020603050405020304" pitchFamily="18" charset="0"/>
                <a:ea typeface="Calibri" panose="020F0502020204030204" pitchFamily="34" charset="0"/>
                <a:cs typeface="Times New Roman" panose="02020603050405020304" pitchFamily="18" charset="0"/>
              </a:rPr>
              <a:t>The trust in University had gone entirely.</a:t>
            </a:r>
          </a:p>
          <a:p>
            <a:pPr marL="0" indent="0">
              <a:buNone/>
            </a:pPr>
            <a:r>
              <a:rPr lang="en-GB" sz="1700" dirty="0">
                <a:effectLst/>
                <a:latin typeface="Times New Roman" panose="02020603050405020304" pitchFamily="18" charset="0"/>
                <a:ea typeface="Calibri" panose="020F0502020204030204" pitchFamily="34" charset="0"/>
                <a:cs typeface="Times New Roman" panose="02020603050405020304" pitchFamily="18" charset="0"/>
              </a:rPr>
              <a:t> </a:t>
            </a:r>
          </a:p>
          <a:p>
            <a:r>
              <a:rPr lang="en-GB" sz="1700" dirty="0">
                <a:effectLst/>
                <a:latin typeface="Times New Roman" panose="02020603050405020304" pitchFamily="18" charset="0"/>
                <a:ea typeface="Calibri" panose="020F0502020204030204" pitchFamily="34" charset="0"/>
                <a:cs typeface="Times New Roman" panose="02020603050405020304" pitchFamily="18" charset="0"/>
              </a:rPr>
              <a:t>I knew what being bullied felt like for the first time.</a:t>
            </a:r>
          </a:p>
          <a:p>
            <a:pPr marL="0" indent="0">
              <a:buNone/>
            </a:pPr>
            <a:r>
              <a:rPr lang="en-GB" sz="1700" dirty="0">
                <a:effectLst/>
                <a:latin typeface="Times New Roman" panose="02020603050405020304" pitchFamily="18" charset="0"/>
                <a:ea typeface="Calibri" panose="020F0502020204030204" pitchFamily="34" charset="0"/>
                <a:cs typeface="Times New Roman" panose="02020603050405020304" pitchFamily="18" charset="0"/>
              </a:rPr>
              <a:t> </a:t>
            </a:r>
          </a:p>
          <a:p>
            <a:r>
              <a:rPr lang="en-GB" sz="1700" dirty="0">
                <a:effectLst/>
                <a:latin typeface="Times New Roman" panose="02020603050405020304" pitchFamily="18" charset="0"/>
                <a:ea typeface="Calibri" panose="020F0502020204030204" pitchFamily="34" charset="0"/>
                <a:cs typeface="Times New Roman" panose="02020603050405020304" pitchFamily="18" charset="0"/>
              </a:rPr>
              <a:t>I felt like a child again.</a:t>
            </a:r>
          </a:p>
          <a:p>
            <a:endParaRPr lang="en-GB" dirty="0"/>
          </a:p>
        </p:txBody>
      </p:sp>
    </p:spTree>
    <p:extLst>
      <p:ext uri="{BB962C8B-B14F-4D97-AF65-F5344CB8AC3E}">
        <p14:creationId xmlns:p14="http://schemas.microsoft.com/office/powerpoint/2010/main" val="262558186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Angry Pebble - Home | Facebook">
            <a:extLst>
              <a:ext uri="{FF2B5EF4-FFF2-40B4-BE49-F238E27FC236}">
                <a16:creationId xmlns:a16="http://schemas.microsoft.com/office/drawing/2014/main" id="{96AE313B-7267-46DA-B27B-64FBECB00E00}"/>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254061" y="2483345"/>
            <a:ext cx="3827395" cy="1891310"/>
          </a:xfrm>
          <a:prstGeom prst="rect">
            <a:avLst/>
          </a:prstGeom>
          <a:solidFill>
            <a:srgbClr val="FFFFFF"/>
          </a:solidFill>
        </p:spPr>
      </p:pic>
      <p:sp>
        <p:nvSpPr>
          <p:cNvPr id="11" name="Content Placeholder 2">
            <a:extLst>
              <a:ext uri="{FF2B5EF4-FFF2-40B4-BE49-F238E27FC236}">
                <a16:creationId xmlns:a16="http://schemas.microsoft.com/office/drawing/2014/main" id="{1311ACAC-7C81-46C8-8EB0-28E8067598F7}"/>
              </a:ext>
            </a:extLst>
          </p:cNvPr>
          <p:cNvSpPr>
            <a:spLocks noGrp="1"/>
          </p:cNvSpPr>
          <p:nvPr>
            <p:ph sz="half" idx="4294967295"/>
          </p:nvPr>
        </p:nvSpPr>
        <p:spPr>
          <a:xfrm>
            <a:off x="6096000" y="1733550"/>
            <a:ext cx="5143500" cy="4137025"/>
          </a:xfrm>
        </p:spPr>
        <p:txBody>
          <a:bodyPr vert="horz" lIns="91440" tIns="45720" rIns="91440" bIns="45720" rtlCol="0" anchor="t">
            <a:normAutofit/>
          </a:bodyPr>
          <a:lstStyle/>
          <a:p>
            <a:pPr marL="0" indent="0">
              <a:lnSpc>
                <a:spcPct val="90000"/>
              </a:lnSpc>
              <a:buNone/>
              <a:tabLst>
                <a:tab pos="4099560" algn="l"/>
              </a:tabLst>
            </a:pPr>
            <a:r>
              <a:rPr lang="en-US" sz="2000" b="1" dirty="0"/>
              <a:t> </a:t>
            </a:r>
            <a:endParaRPr lang="en-US" sz="2000" dirty="0"/>
          </a:p>
          <a:p>
            <a:pPr marL="0" indent="0">
              <a:lnSpc>
                <a:spcPct val="90000"/>
              </a:lnSpc>
              <a:buNone/>
            </a:pPr>
            <a:r>
              <a:rPr lang="en-US" sz="2000" dirty="0">
                <a:latin typeface="Times New Roman" panose="02020603050405020304" pitchFamily="18" charset="0"/>
                <a:cs typeface="Times New Roman" panose="02020603050405020304" pitchFamily="18" charset="0"/>
              </a:rPr>
              <a:t>I’m not going to stand here and go over everything that happened and point fingers or name anybody because it’s over, but it had a massive effect on the way I felt about myself. </a:t>
            </a:r>
          </a:p>
          <a:p>
            <a:pPr marL="0" indent="0">
              <a:lnSpc>
                <a:spcPct val="90000"/>
              </a:lnSpc>
              <a:buNone/>
            </a:pPr>
            <a:r>
              <a:rPr lang="en-US" sz="2000" dirty="0">
                <a:latin typeface="Times New Roman" panose="02020603050405020304" pitchFamily="18" charset="0"/>
                <a:cs typeface="Times New Roman" panose="02020603050405020304" pitchFamily="18" charset="0"/>
              </a:rPr>
              <a:t>I did not know what to do about what happened to me, and I started to have severe panic attacks so, I asked the University and my GP for help, and they were both fantastic and provided me with the support I needed. </a:t>
            </a:r>
          </a:p>
          <a:p>
            <a:pPr marL="0" indent="0">
              <a:lnSpc>
                <a:spcPct val="90000"/>
              </a:lnSpc>
            </a:pPr>
            <a:endParaRPr lang="en-US" sz="2000" dirty="0"/>
          </a:p>
          <a:p>
            <a:pPr>
              <a:lnSpc>
                <a:spcPct val="90000"/>
              </a:lnSpc>
            </a:pPr>
            <a:endParaRPr lang="en-US" sz="2000" dirty="0"/>
          </a:p>
        </p:txBody>
      </p:sp>
      <p:sp>
        <p:nvSpPr>
          <p:cNvPr id="7" name="TextBox 6">
            <a:extLst>
              <a:ext uri="{FF2B5EF4-FFF2-40B4-BE49-F238E27FC236}">
                <a16:creationId xmlns:a16="http://schemas.microsoft.com/office/drawing/2014/main" id="{B13C1306-391E-485B-BB78-013C90C2E27C}"/>
              </a:ext>
            </a:extLst>
          </p:cNvPr>
          <p:cNvSpPr txBox="1"/>
          <p:nvPr/>
        </p:nvSpPr>
        <p:spPr>
          <a:xfrm>
            <a:off x="876300" y="4374655"/>
            <a:ext cx="1876425" cy="276999"/>
          </a:xfrm>
          <a:prstGeom prst="rect">
            <a:avLst/>
          </a:prstGeom>
          <a:noFill/>
        </p:spPr>
        <p:txBody>
          <a:bodyPr wrap="square">
            <a:spAutoFit/>
          </a:bodyPr>
          <a:lstStyle/>
          <a:p>
            <a:pPr marL="0" indent="0" algn="ctr">
              <a:spcBef>
                <a:spcPct val="0"/>
              </a:spcBef>
              <a:spcAft>
                <a:spcPts val="600"/>
              </a:spcAft>
            </a:pPr>
            <a:r>
              <a:rPr lang="en-US" sz="1200" kern="1200" cap="none" dirty="0">
                <a:ln w="3175" cmpd="sng">
                  <a:noFill/>
                </a:ln>
                <a:solidFill>
                  <a:schemeClr val="tx1">
                    <a:lumMod val="85000"/>
                    <a:lumOff val="15000"/>
                  </a:schemeClr>
                </a:solidFill>
                <a:effectLst/>
                <a:latin typeface="Times New Roman" panose="02020603050405020304" pitchFamily="18" charset="0"/>
                <a:ea typeface="+mj-ea"/>
                <a:cs typeface="Times New Roman" panose="02020603050405020304" pitchFamily="18" charset="0"/>
              </a:rPr>
              <a:t>Angrypebble.com</a:t>
            </a:r>
          </a:p>
        </p:txBody>
      </p:sp>
    </p:spTree>
    <p:extLst>
      <p:ext uri="{BB962C8B-B14F-4D97-AF65-F5344CB8AC3E}">
        <p14:creationId xmlns:p14="http://schemas.microsoft.com/office/powerpoint/2010/main" val="237175344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3936FC-D584-4B3D-A511-C15DE507C1F0}"/>
              </a:ext>
            </a:extLst>
          </p:cNvPr>
          <p:cNvSpPr>
            <a:spLocks noGrp="1"/>
          </p:cNvSpPr>
          <p:nvPr>
            <p:ph type="title"/>
          </p:nvPr>
        </p:nvSpPr>
        <p:spPr>
          <a:xfrm>
            <a:off x="1295402" y="982132"/>
            <a:ext cx="9601196" cy="1303867"/>
          </a:xfrm>
        </p:spPr>
        <p:txBody>
          <a:bodyPr anchor="ctr">
            <a:normAutofit/>
          </a:bodyPr>
          <a:lstStyle/>
          <a:p>
            <a:r>
              <a:rPr lang="en-GB" dirty="0">
                <a:latin typeface="Times New Roman" panose="02020603050405020304" pitchFamily="18" charset="0"/>
                <a:cs typeface="Times New Roman" panose="02020603050405020304" pitchFamily="18" charset="0"/>
              </a:rPr>
              <a:t>THEMES AND LEARNINGS</a:t>
            </a:r>
          </a:p>
        </p:txBody>
      </p:sp>
      <p:sp>
        <p:nvSpPr>
          <p:cNvPr id="3" name="Content Placeholder 2">
            <a:extLst>
              <a:ext uri="{FF2B5EF4-FFF2-40B4-BE49-F238E27FC236}">
                <a16:creationId xmlns:a16="http://schemas.microsoft.com/office/drawing/2014/main" id="{C7E37B10-916D-4291-BE95-985634BA8E25}"/>
              </a:ext>
            </a:extLst>
          </p:cNvPr>
          <p:cNvSpPr>
            <a:spLocks noGrp="1"/>
          </p:cNvSpPr>
          <p:nvPr>
            <p:ph sz="half" idx="1"/>
          </p:nvPr>
        </p:nvSpPr>
        <p:spPr>
          <a:xfrm>
            <a:off x="1298448" y="2560320"/>
            <a:ext cx="4718304" cy="3310128"/>
          </a:xfrm>
        </p:spPr>
        <p:txBody>
          <a:bodyPr anchor="t">
            <a:normAutofit/>
          </a:bodyPr>
          <a:lstStyle/>
          <a:p>
            <a:pPr marL="0" indent="0">
              <a:lnSpc>
                <a:spcPct val="90000"/>
              </a:lnSpc>
              <a:buNone/>
            </a:pPr>
            <a:r>
              <a:rPr lang="en-GB" sz="2200" dirty="0">
                <a:effectLst/>
                <a:latin typeface="Times New Roman" panose="02020603050405020304" pitchFamily="18" charset="0"/>
                <a:cs typeface="Times New Roman" panose="02020603050405020304" pitchFamily="18" charset="0"/>
              </a:rPr>
              <a:t>The first thing that was put in place for me by the University in 2018 was a 6-week course of CBT (Cognitive Behavioural Therapy). As you all know, CBT is a type of therapy that helps you change and manage your problems by looking at your behaviour, feelings, and thoughts (BACP, 2019). </a:t>
            </a:r>
          </a:p>
          <a:p>
            <a:pPr marL="0" indent="0">
              <a:lnSpc>
                <a:spcPct val="90000"/>
              </a:lnSpc>
              <a:buNone/>
            </a:pPr>
            <a:r>
              <a:rPr lang="en-GB" sz="2200" dirty="0">
                <a:effectLst/>
              </a:rPr>
              <a:t> </a:t>
            </a:r>
          </a:p>
          <a:p>
            <a:pPr>
              <a:lnSpc>
                <a:spcPct val="90000"/>
              </a:lnSpc>
            </a:pPr>
            <a:endParaRPr lang="en-GB" sz="2200" dirty="0"/>
          </a:p>
        </p:txBody>
      </p:sp>
      <p:pic>
        <p:nvPicPr>
          <p:cNvPr id="2050" name="Picture 2" descr="Treatment - Hook AP Psychology 2A">
            <a:extLst>
              <a:ext uri="{FF2B5EF4-FFF2-40B4-BE49-F238E27FC236}">
                <a16:creationId xmlns:a16="http://schemas.microsoft.com/office/drawing/2014/main" id="{926366F0-3AFE-4AFB-BAA3-B05D69556DE4}"/>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tretch>
            <a:fillRect/>
          </a:stretch>
        </p:blipFill>
        <p:spPr bwMode="auto">
          <a:xfrm>
            <a:off x="6334125" y="2560320"/>
            <a:ext cx="4648200" cy="2545080"/>
          </a:xfrm>
          <a:prstGeom prst="rect">
            <a:avLst/>
          </a:prstGeom>
          <a:solidFill>
            <a:srgbClr val="FFFFFF"/>
          </a:solidFill>
        </p:spPr>
      </p:pic>
    </p:spTree>
    <p:extLst>
      <p:ext uri="{BB962C8B-B14F-4D97-AF65-F5344CB8AC3E}">
        <p14:creationId xmlns:p14="http://schemas.microsoft.com/office/powerpoint/2010/main" val="333190578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293B76-F79D-4FFC-A852-36D50A73B05F}"/>
              </a:ext>
            </a:extLst>
          </p:cNvPr>
          <p:cNvSpPr>
            <a:spLocks noGrp="1"/>
          </p:cNvSpPr>
          <p:nvPr>
            <p:ph type="title"/>
          </p:nvPr>
        </p:nvSpPr>
        <p:spPr>
          <a:xfrm>
            <a:off x="1295402" y="982132"/>
            <a:ext cx="9601196" cy="1303867"/>
          </a:xfrm>
        </p:spPr>
        <p:txBody>
          <a:bodyPr anchor="ctr">
            <a:normAutofit/>
          </a:bodyPr>
          <a:lstStyle/>
          <a:p>
            <a:r>
              <a:rPr lang="en-GB" dirty="0">
                <a:latin typeface="Times New Roman" panose="02020603050405020304" pitchFamily="18" charset="0"/>
                <a:cs typeface="Times New Roman" panose="02020603050405020304" pitchFamily="18" charset="0"/>
              </a:rPr>
              <a:t>PERSONAL THERAPY</a:t>
            </a:r>
          </a:p>
        </p:txBody>
      </p:sp>
      <p:pic>
        <p:nvPicPr>
          <p:cNvPr id="3074" name="Picture 2" descr="Counselling and therapy – how does it work? - Counselling Directory">
            <a:extLst>
              <a:ext uri="{FF2B5EF4-FFF2-40B4-BE49-F238E27FC236}">
                <a16:creationId xmlns:a16="http://schemas.microsoft.com/office/drawing/2014/main" id="{66245275-829C-48E4-96C1-7048A7424169}"/>
              </a:ext>
            </a:extLst>
          </p:cNvPr>
          <p:cNvPicPr>
            <a:picLocks noGrp="1" noChangeAspect="1" noChangeArrowheads="1"/>
          </p:cNvPicPr>
          <p:nvPr>
            <p:ph sz="half" idx="1"/>
          </p:nvPr>
        </p:nvPicPr>
        <p:blipFill>
          <a:blip r:embed="rId2">
            <a:extLst>
              <a:ext uri="{28A0092B-C50C-407E-A947-70E740481C1C}">
                <a14:useLocalDpi xmlns:a14="http://schemas.microsoft.com/office/drawing/2010/main" val="0"/>
              </a:ext>
            </a:extLst>
          </a:blip>
          <a:stretch>
            <a:fillRect/>
          </a:stretch>
        </p:blipFill>
        <p:spPr bwMode="auto">
          <a:xfrm>
            <a:off x="1298448" y="2645476"/>
            <a:ext cx="4718304" cy="3139816"/>
          </a:xfrm>
          <a:prstGeom prst="rect">
            <a:avLst/>
          </a:prstGeom>
          <a:solidFill>
            <a:srgbClr val="FFFFFF"/>
          </a:solidFill>
        </p:spPr>
      </p:pic>
      <p:sp>
        <p:nvSpPr>
          <p:cNvPr id="3" name="Content Placeholder 2">
            <a:extLst>
              <a:ext uri="{FF2B5EF4-FFF2-40B4-BE49-F238E27FC236}">
                <a16:creationId xmlns:a16="http://schemas.microsoft.com/office/drawing/2014/main" id="{B34003EA-DA80-4B66-A335-304BFCD1C8C7}"/>
              </a:ext>
            </a:extLst>
          </p:cNvPr>
          <p:cNvSpPr>
            <a:spLocks noGrp="1"/>
          </p:cNvSpPr>
          <p:nvPr>
            <p:ph sz="half" idx="2"/>
          </p:nvPr>
        </p:nvSpPr>
        <p:spPr>
          <a:xfrm>
            <a:off x="6181344" y="2560320"/>
            <a:ext cx="4718304" cy="3310128"/>
          </a:xfrm>
        </p:spPr>
        <p:txBody>
          <a:bodyPr anchor="t">
            <a:normAutofit/>
          </a:bodyPr>
          <a:lstStyle/>
          <a:p>
            <a:pPr marL="0" indent="0">
              <a:lnSpc>
                <a:spcPct val="90000"/>
              </a:lnSpc>
              <a:buNone/>
            </a:pPr>
            <a:r>
              <a:rPr lang="en-GB" sz="1900" dirty="0">
                <a:effectLst/>
                <a:latin typeface="Times New Roman" panose="02020603050405020304" pitchFamily="18" charset="0"/>
                <a:cs typeface="Times New Roman" panose="02020603050405020304" pitchFamily="18" charset="0"/>
              </a:rPr>
              <a:t>Personal therapy helped me enormously with my personal and professional development. I was always looking at it from two directions which were as a client and a student.</a:t>
            </a:r>
          </a:p>
          <a:p>
            <a:pPr marL="0" indent="0">
              <a:lnSpc>
                <a:spcPct val="90000"/>
              </a:lnSpc>
              <a:buNone/>
            </a:pPr>
            <a:r>
              <a:rPr lang="en-GB" sz="1900" dirty="0">
                <a:effectLst/>
                <a:latin typeface="Times New Roman" panose="02020603050405020304" pitchFamily="18" charset="0"/>
                <a:cs typeface="Times New Roman" panose="02020603050405020304" pitchFamily="18" charset="0"/>
              </a:rPr>
              <a:t>My therapist was patient with me as I would completely take over 50 minutes without her even saying anything. </a:t>
            </a:r>
          </a:p>
          <a:p>
            <a:pPr marL="0" indent="0">
              <a:lnSpc>
                <a:spcPct val="90000"/>
              </a:lnSpc>
              <a:buNone/>
            </a:pPr>
            <a:r>
              <a:rPr lang="en-GB" sz="1900" dirty="0">
                <a:effectLst/>
                <a:latin typeface="Times New Roman" panose="02020603050405020304" pitchFamily="18" charset="0"/>
                <a:cs typeface="Times New Roman" panose="02020603050405020304" pitchFamily="18" charset="0"/>
              </a:rPr>
              <a:t>I completely trusted my therapist straight away and found it easy to express my emotions and fears. </a:t>
            </a:r>
          </a:p>
          <a:p>
            <a:pPr>
              <a:lnSpc>
                <a:spcPct val="90000"/>
              </a:lnSpc>
            </a:pPr>
            <a:endParaRPr lang="en-GB" sz="1900" dirty="0"/>
          </a:p>
        </p:txBody>
      </p:sp>
    </p:spTree>
    <p:extLst>
      <p:ext uri="{BB962C8B-B14F-4D97-AF65-F5344CB8AC3E}">
        <p14:creationId xmlns:p14="http://schemas.microsoft.com/office/powerpoint/2010/main" val="51093578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D1BE1B-C966-485D-A62E-980F4BC69C13}"/>
              </a:ext>
            </a:extLst>
          </p:cNvPr>
          <p:cNvSpPr>
            <a:spLocks noGrp="1"/>
          </p:cNvSpPr>
          <p:nvPr>
            <p:ph type="title"/>
          </p:nvPr>
        </p:nvSpPr>
        <p:spPr/>
        <p:txBody>
          <a:bodyPr/>
          <a:lstStyle/>
          <a:p>
            <a:r>
              <a:rPr lang="en-GB" dirty="0">
                <a:latin typeface="Times New Roman" panose="02020603050405020304" pitchFamily="18" charset="0"/>
                <a:cs typeface="Times New Roman" panose="02020603050405020304" pitchFamily="18" charset="0"/>
              </a:rPr>
              <a:t>STRENGTHS AND WEAKNESSES</a:t>
            </a:r>
          </a:p>
        </p:txBody>
      </p:sp>
      <p:sp>
        <p:nvSpPr>
          <p:cNvPr id="5" name="Text Placeholder 4">
            <a:extLst>
              <a:ext uri="{FF2B5EF4-FFF2-40B4-BE49-F238E27FC236}">
                <a16:creationId xmlns:a16="http://schemas.microsoft.com/office/drawing/2014/main" id="{B765CDF9-E896-4C83-BC10-E757E328075E}"/>
              </a:ext>
            </a:extLst>
          </p:cNvPr>
          <p:cNvSpPr>
            <a:spLocks noGrp="1"/>
          </p:cNvSpPr>
          <p:nvPr>
            <p:ph type="body" idx="1"/>
          </p:nvPr>
        </p:nvSpPr>
        <p:spPr>
          <a:xfrm>
            <a:off x="1295400" y="2658533"/>
            <a:ext cx="4718304" cy="418042"/>
          </a:xfrm>
        </p:spPr>
        <p:txBody>
          <a:bodyPr/>
          <a:lstStyle/>
          <a:p>
            <a:r>
              <a:rPr lang="en-GB" dirty="0">
                <a:latin typeface="Times New Roman" panose="02020603050405020304" pitchFamily="18" charset="0"/>
                <a:cs typeface="Times New Roman" panose="02020603050405020304" pitchFamily="18" charset="0"/>
              </a:rPr>
              <a:t>STRENGTHS</a:t>
            </a:r>
          </a:p>
        </p:txBody>
      </p:sp>
      <p:sp>
        <p:nvSpPr>
          <p:cNvPr id="6" name="Content Placeholder 5">
            <a:extLst>
              <a:ext uri="{FF2B5EF4-FFF2-40B4-BE49-F238E27FC236}">
                <a16:creationId xmlns:a16="http://schemas.microsoft.com/office/drawing/2014/main" id="{24862D29-1CB8-401B-956A-35E7F2D4F7D8}"/>
              </a:ext>
            </a:extLst>
          </p:cNvPr>
          <p:cNvSpPr>
            <a:spLocks noGrp="1"/>
          </p:cNvSpPr>
          <p:nvPr>
            <p:ph sz="half" idx="2"/>
          </p:nvPr>
        </p:nvSpPr>
        <p:spPr>
          <a:xfrm>
            <a:off x="1295400" y="3076574"/>
            <a:ext cx="4718304" cy="3484024"/>
          </a:xfrm>
        </p:spPr>
        <p:txBody>
          <a:bodyPr>
            <a:normAutofit fontScale="32500" lnSpcReduction="20000"/>
          </a:bodyPr>
          <a:lstStyle/>
          <a:p>
            <a:pPr>
              <a:lnSpc>
                <a:spcPct val="107000"/>
              </a:lnSpc>
              <a:spcAft>
                <a:spcPts val="800"/>
              </a:spcAft>
              <a:tabLst>
                <a:tab pos="4099560" algn="l"/>
              </a:tabLst>
            </a:pPr>
            <a:r>
              <a:rPr lang="en-GB" sz="3700" dirty="0">
                <a:effectLst/>
                <a:latin typeface="Times New Roman" panose="02020603050405020304" pitchFamily="18" charset="0"/>
                <a:ea typeface="Calibri" panose="020F0502020204030204" pitchFamily="34" charset="0"/>
                <a:cs typeface="Times New Roman" panose="02020603050405020304" pitchFamily="18" charset="0"/>
              </a:rPr>
              <a:t>Caring</a:t>
            </a:r>
          </a:p>
          <a:p>
            <a:pPr>
              <a:lnSpc>
                <a:spcPct val="107000"/>
              </a:lnSpc>
              <a:spcAft>
                <a:spcPts val="800"/>
              </a:spcAft>
              <a:tabLst>
                <a:tab pos="4099560" algn="l"/>
              </a:tabLst>
            </a:pPr>
            <a:r>
              <a:rPr lang="en-GB" sz="3700" dirty="0">
                <a:effectLst/>
                <a:latin typeface="Times New Roman" panose="02020603050405020304" pitchFamily="18" charset="0"/>
                <a:ea typeface="Calibri" panose="020F0502020204030204" pitchFamily="34" charset="0"/>
                <a:cs typeface="Times New Roman" panose="02020603050405020304" pitchFamily="18" charset="0"/>
              </a:rPr>
              <a:t>Empathic</a:t>
            </a:r>
          </a:p>
          <a:p>
            <a:pPr>
              <a:lnSpc>
                <a:spcPct val="107000"/>
              </a:lnSpc>
              <a:spcAft>
                <a:spcPts val="800"/>
              </a:spcAft>
              <a:tabLst>
                <a:tab pos="4099560" algn="l"/>
              </a:tabLst>
            </a:pPr>
            <a:r>
              <a:rPr lang="en-GB" sz="3700" dirty="0">
                <a:effectLst/>
                <a:latin typeface="Times New Roman" panose="02020603050405020304" pitchFamily="18" charset="0"/>
                <a:ea typeface="Calibri" panose="020F0502020204030204" pitchFamily="34" charset="0"/>
                <a:cs typeface="Times New Roman" panose="02020603050405020304" pitchFamily="18" charset="0"/>
              </a:rPr>
              <a:t>Natural ability to listen</a:t>
            </a:r>
          </a:p>
          <a:p>
            <a:pPr>
              <a:lnSpc>
                <a:spcPct val="107000"/>
              </a:lnSpc>
              <a:spcAft>
                <a:spcPts val="800"/>
              </a:spcAft>
              <a:tabLst>
                <a:tab pos="4099560" algn="l"/>
              </a:tabLst>
            </a:pPr>
            <a:r>
              <a:rPr lang="en-GB" sz="3700" dirty="0">
                <a:effectLst/>
                <a:latin typeface="Times New Roman" panose="02020603050405020304" pitchFamily="18" charset="0"/>
                <a:ea typeface="Calibri" panose="020F0502020204030204" pitchFamily="34" charset="0"/>
                <a:cs typeface="Times New Roman" panose="02020603050405020304" pitchFamily="18" charset="0"/>
              </a:rPr>
              <a:t>Give people time</a:t>
            </a:r>
          </a:p>
          <a:p>
            <a:pPr>
              <a:lnSpc>
                <a:spcPct val="107000"/>
              </a:lnSpc>
              <a:spcAft>
                <a:spcPts val="800"/>
              </a:spcAft>
              <a:tabLst>
                <a:tab pos="4099560" algn="l"/>
              </a:tabLst>
            </a:pPr>
            <a:r>
              <a:rPr lang="en-GB" sz="3700" dirty="0">
                <a:effectLst/>
                <a:latin typeface="Times New Roman" panose="02020603050405020304" pitchFamily="18" charset="0"/>
                <a:ea typeface="Calibri" panose="020F0502020204030204" pitchFamily="34" charset="0"/>
                <a:cs typeface="Times New Roman" panose="02020603050405020304" pitchFamily="18" charset="0"/>
              </a:rPr>
              <a:t>Non-judgemental</a:t>
            </a:r>
          </a:p>
          <a:p>
            <a:pPr>
              <a:lnSpc>
                <a:spcPct val="107000"/>
              </a:lnSpc>
              <a:spcAft>
                <a:spcPts val="800"/>
              </a:spcAft>
              <a:tabLst>
                <a:tab pos="4099560" algn="l"/>
              </a:tabLst>
            </a:pPr>
            <a:r>
              <a:rPr lang="en-GB" sz="3700" dirty="0">
                <a:effectLst/>
                <a:latin typeface="Times New Roman" panose="02020603050405020304" pitchFamily="18" charset="0"/>
                <a:ea typeface="Calibri" panose="020F0502020204030204" pitchFamily="34" charset="0"/>
                <a:cs typeface="Times New Roman" panose="02020603050405020304" pitchFamily="18" charset="0"/>
              </a:rPr>
              <a:t>Acceptance of what people tell me</a:t>
            </a:r>
          </a:p>
          <a:p>
            <a:pPr>
              <a:lnSpc>
                <a:spcPct val="107000"/>
              </a:lnSpc>
              <a:spcAft>
                <a:spcPts val="800"/>
              </a:spcAft>
              <a:tabLst>
                <a:tab pos="4099560" algn="l"/>
              </a:tabLst>
            </a:pPr>
            <a:r>
              <a:rPr lang="en-GB" sz="3700" dirty="0">
                <a:effectLst/>
                <a:latin typeface="Times New Roman" panose="02020603050405020304" pitchFamily="18" charset="0"/>
                <a:ea typeface="Calibri" panose="020F0502020204030204" pitchFamily="34" charset="0"/>
                <a:cs typeface="Times New Roman" panose="02020603050405020304" pitchFamily="18" charset="0"/>
              </a:rPr>
              <a:t>Genuineness</a:t>
            </a:r>
          </a:p>
          <a:p>
            <a:pPr>
              <a:lnSpc>
                <a:spcPct val="107000"/>
              </a:lnSpc>
              <a:spcAft>
                <a:spcPts val="800"/>
              </a:spcAft>
              <a:tabLst>
                <a:tab pos="4099560" algn="l"/>
              </a:tabLst>
            </a:pPr>
            <a:r>
              <a:rPr lang="en-GB" sz="3700" dirty="0">
                <a:effectLst/>
                <a:latin typeface="Times New Roman" panose="02020603050405020304" pitchFamily="18" charset="0"/>
                <a:ea typeface="Calibri" panose="020F0502020204030204" pitchFamily="34" charset="0"/>
                <a:cs typeface="Times New Roman" panose="02020603050405020304" pitchFamily="18" charset="0"/>
              </a:rPr>
              <a:t>Sense of humour</a:t>
            </a:r>
          </a:p>
          <a:p>
            <a:pPr>
              <a:lnSpc>
                <a:spcPct val="107000"/>
              </a:lnSpc>
              <a:spcAft>
                <a:spcPts val="800"/>
              </a:spcAft>
              <a:tabLst>
                <a:tab pos="4099560" algn="l"/>
              </a:tabLst>
            </a:pPr>
            <a:r>
              <a:rPr lang="en-GB" sz="3700" dirty="0">
                <a:effectLst/>
                <a:latin typeface="Times New Roman" panose="02020603050405020304" pitchFamily="18" charset="0"/>
                <a:ea typeface="Calibri" panose="020F0502020204030204" pitchFamily="34" charset="0"/>
                <a:cs typeface="Times New Roman" panose="02020603050405020304" pitchFamily="18" charset="0"/>
              </a:rPr>
              <a:t>Open to new experiences</a:t>
            </a:r>
          </a:p>
          <a:p>
            <a:pPr>
              <a:lnSpc>
                <a:spcPct val="107000"/>
              </a:lnSpc>
              <a:spcAft>
                <a:spcPts val="800"/>
              </a:spcAft>
              <a:tabLst>
                <a:tab pos="4099560" algn="l"/>
              </a:tabLst>
            </a:pPr>
            <a:r>
              <a:rPr lang="en-GB" sz="3700" dirty="0">
                <a:effectLst/>
                <a:latin typeface="Times New Roman" panose="02020603050405020304" pitchFamily="18" charset="0"/>
                <a:ea typeface="Calibri" panose="020F0502020204030204" pitchFamily="34" charset="0"/>
                <a:cs typeface="Times New Roman" panose="02020603050405020304" pitchFamily="18" charset="0"/>
              </a:rPr>
              <a:t>Open to new learnings</a:t>
            </a:r>
          </a:p>
          <a:p>
            <a:pPr>
              <a:lnSpc>
                <a:spcPct val="107000"/>
              </a:lnSpc>
              <a:spcAft>
                <a:spcPts val="800"/>
              </a:spcAft>
              <a:tabLst>
                <a:tab pos="4099560" algn="l"/>
              </a:tabLst>
            </a:pPr>
            <a:r>
              <a:rPr lang="en-GB" sz="3700" dirty="0">
                <a:effectLst/>
                <a:latin typeface="Times New Roman" panose="02020603050405020304" pitchFamily="18" charset="0"/>
                <a:ea typeface="Calibri" panose="020F0502020204030204" pitchFamily="34" charset="0"/>
                <a:cs typeface="Times New Roman" panose="02020603050405020304" pitchFamily="18" charset="0"/>
              </a:rPr>
              <a:t>Professional</a:t>
            </a:r>
          </a:p>
          <a:p>
            <a:endParaRPr lang="en-GB" dirty="0"/>
          </a:p>
        </p:txBody>
      </p:sp>
      <p:sp>
        <p:nvSpPr>
          <p:cNvPr id="7" name="Text Placeholder 6">
            <a:extLst>
              <a:ext uri="{FF2B5EF4-FFF2-40B4-BE49-F238E27FC236}">
                <a16:creationId xmlns:a16="http://schemas.microsoft.com/office/drawing/2014/main" id="{17DA804A-2C90-4E69-AA5A-7A62F173CC43}"/>
              </a:ext>
            </a:extLst>
          </p:cNvPr>
          <p:cNvSpPr>
            <a:spLocks noGrp="1"/>
          </p:cNvSpPr>
          <p:nvPr>
            <p:ph type="body" sz="quarter" idx="3"/>
          </p:nvPr>
        </p:nvSpPr>
        <p:spPr>
          <a:xfrm>
            <a:off x="6180671" y="2658533"/>
            <a:ext cx="4718304" cy="437093"/>
          </a:xfrm>
        </p:spPr>
        <p:txBody>
          <a:bodyPr/>
          <a:lstStyle/>
          <a:p>
            <a:r>
              <a:rPr lang="en-GB" dirty="0">
                <a:latin typeface="Times New Roman" panose="02020603050405020304" pitchFamily="18" charset="0"/>
                <a:cs typeface="Times New Roman" panose="02020603050405020304" pitchFamily="18" charset="0"/>
              </a:rPr>
              <a:t>WEAKNESSES</a:t>
            </a:r>
          </a:p>
        </p:txBody>
      </p:sp>
      <p:sp>
        <p:nvSpPr>
          <p:cNvPr id="8" name="Content Placeholder 7">
            <a:extLst>
              <a:ext uri="{FF2B5EF4-FFF2-40B4-BE49-F238E27FC236}">
                <a16:creationId xmlns:a16="http://schemas.microsoft.com/office/drawing/2014/main" id="{887288EE-93BF-487C-9665-8E2C006F5C3C}"/>
              </a:ext>
            </a:extLst>
          </p:cNvPr>
          <p:cNvSpPr>
            <a:spLocks noGrp="1"/>
          </p:cNvSpPr>
          <p:nvPr>
            <p:ph sz="quarter" idx="4"/>
          </p:nvPr>
        </p:nvSpPr>
        <p:spPr>
          <a:xfrm>
            <a:off x="6180671" y="3076574"/>
            <a:ext cx="4718304" cy="2799293"/>
          </a:xfrm>
        </p:spPr>
        <p:txBody>
          <a:bodyPr>
            <a:noAutofit/>
          </a:bodyPr>
          <a:lstStyle/>
          <a:p>
            <a:pPr>
              <a:lnSpc>
                <a:spcPct val="107000"/>
              </a:lnSpc>
              <a:spcAft>
                <a:spcPts val="800"/>
              </a:spcAft>
              <a:tabLst>
                <a:tab pos="4099560" algn="l"/>
              </a:tabLst>
            </a:pPr>
            <a:r>
              <a:rPr lang="en-GB" sz="1200" dirty="0">
                <a:effectLst/>
                <a:latin typeface="Times New Roman" panose="02020603050405020304" pitchFamily="18" charset="0"/>
                <a:ea typeface="Calibri" panose="020F0502020204030204" pitchFamily="34" charset="0"/>
                <a:cs typeface="Times New Roman" panose="02020603050405020304" pitchFamily="18" charset="0"/>
              </a:rPr>
              <a:t>Too critical of myself</a:t>
            </a:r>
          </a:p>
          <a:p>
            <a:pPr>
              <a:lnSpc>
                <a:spcPct val="107000"/>
              </a:lnSpc>
              <a:spcAft>
                <a:spcPts val="800"/>
              </a:spcAft>
              <a:tabLst>
                <a:tab pos="4099560" algn="l"/>
              </a:tabLst>
            </a:pPr>
            <a:r>
              <a:rPr lang="en-GB" sz="1200" dirty="0">
                <a:effectLst/>
                <a:latin typeface="Times New Roman" panose="02020603050405020304" pitchFamily="18" charset="0"/>
                <a:ea typeface="Calibri" panose="020F0502020204030204" pitchFamily="34" charset="0"/>
                <a:cs typeface="Times New Roman" panose="02020603050405020304" pitchFamily="18" charset="0"/>
              </a:rPr>
              <a:t>Underestimate my abilities</a:t>
            </a:r>
          </a:p>
          <a:p>
            <a:pPr>
              <a:lnSpc>
                <a:spcPct val="107000"/>
              </a:lnSpc>
              <a:spcAft>
                <a:spcPts val="800"/>
              </a:spcAft>
              <a:tabLst>
                <a:tab pos="4099560" algn="l"/>
              </a:tabLst>
            </a:pPr>
            <a:r>
              <a:rPr lang="en-GB" sz="1200" dirty="0">
                <a:effectLst/>
                <a:latin typeface="Times New Roman" panose="02020603050405020304" pitchFamily="18" charset="0"/>
                <a:ea typeface="Calibri" panose="020F0502020204030204" pitchFamily="34" charset="0"/>
                <a:cs typeface="Times New Roman" panose="02020603050405020304" pitchFamily="18" charset="0"/>
              </a:rPr>
              <a:t>Lack confidence</a:t>
            </a:r>
          </a:p>
          <a:p>
            <a:pPr>
              <a:lnSpc>
                <a:spcPct val="107000"/>
              </a:lnSpc>
              <a:spcAft>
                <a:spcPts val="800"/>
              </a:spcAft>
              <a:tabLst>
                <a:tab pos="4099560" algn="l"/>
              </a:tabLst>
            </a:pPr>
            <a:r>
              <a:rPr lang="en-GB" sz="1200" dirty="0">
                <a:effectLst/>
                <a:latin typeface="Times New Roman" panose="02020603050405020304" pitchFamily="18" charset="0"/>
                <a:ea typeface="Calibri" panose="020F0502020204030204" pitchFamily="34" charset="0"/>
                <a:cs typeface="Times New Roman" panose="02020603050405020304" pitchFamily="18" charset="0"/>
              </a:rPr>
              <a:t>Can be too brutally honest</a:t>
            </a:r>
          </a:p>
          <a:p>
            <a:pPr>
              <a:lnSpc>
                <a:spcPct val="107000"/>
              </a:lnSpc>
              <a:spcAft>
                <a:spcPts val="800"/>
              </a:spcAft>
              <a:tabLst>
                <a:tab pos="4099560" algn="l"/>
              </a:tabLst>
            </a:pPr>
            <a:r>
              <a:rPr lang="en-GB" sz="1200" dirty="0">
                <a:effectLst/>
                <a:latin typeface="Times New Roman" panose="02020603050405020304" pitchFamily="18" charset="0"/>
                <a:ea typeface="Calibri" panose="020F0502020204030204" pitchFamily="34" charset="0"/>
                <a:cs typeface="Times New Roman" panose="02020603050405020304" pitchFamily="18" charset="0"/>
              </a:rPr>
              <a:t>Spontaneous with my words? </a:t>
            </a:r>
          </a:p>
          <a:p>
            <a:r>
              <a:rPr lang="en-GB" sz="1200" dirty="0">
                <a:effectLst/>
                <a:latin typeface="Times New Roman" panose="02020603050405020304" pitchFamily="18" charset="0"/>
                <a:ea typeface="Calibri" panose="020F0502020204030204" pitchFamily="34" charset="0"/>
                <a:cs typeface="Times New Roman" panose="02020603050405020304" pitchFamily="18" charset="0"/>
              </a:rPr>
              <a:t>Extremely emotional</a:t>
            </a:r>
            <a:endParaRPr lang="en-GB" sz="1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67122516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6A3E86-9606-46F5-BC19-2E8E0A5633A1}"/>
              </a:ext>
            </a:extLst>
          </p:cNvPr>
          <p:cNvSpPr>
            <a:spLocks noGrp="1"/>
          </p:cNvSpPr>
          <p:nvPr>
            <p:ph type="title"/>
          </p:nvPr>
        </p:nvSpPr>
        <p:spPr/>
        <p:txBody>
          <a:bodyPr/>
          <a:lstStyle/>
          <a:p>
            <a:r>
              <a:rPr lang="en-GB" dirty="0">
                <a:latin typeface="Times New Roman" panose="02020603050405020304" pitchFamily="18" charset="0"/>
                <a:cs typeface="Times New Roman" panose="02020603050405020304" pitchFamily="18" charset="0"/>
              </a:rPr>
              <a:t>FUTURE PROFESSIONAL GROWTH</a:t>
            </a:r>
          </a:p>
        </p:txBody>
      </p:sp>
      <p:sp>
        <p:nvSpPr>
          <p:cNvPr id="4" name="Content Placeholder 3">
            <a:extLst>
              <a:ext uri="{FF2B5EF4-FFF2-40B4-BE49-F238E27FC236}">
                <a16:creationId xmlns:a16="http://schemas.microsoft.com/office/drawing/2014/main" id="{FCDF19D0-45D1-4BB2-9395-B8AB99E5E566}"/>
              </a:ext>
            </a:extLst>
          </p:cNvPr>
          <p:cNvSpPr>
            <a:spLocks noGrp="1"/>
          </p:cNvSpPr>
          <p:nvPr>
            <p:ph sz="half" idx="1"/>
          </p:nvPr>
        </p:nvSpPr>
        <p:spPr/>
        <p:txBody>
          <a:bodyPr/>
          <a:lstStyle/>
          <a:p>
            <a:pPr marL="0" indent="0">
              <a:buNone/>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I’ve been very independent in my learning in the past year and feel that my placement provider at Swansea Mind has been very unprofessional. There has been no ongoing training from them. There is no excuse that there has been a pandemic as other placement providers have managed to support their volunteers and give them the training needed. </a:t>
            </a:r>
          </a:p>
          <a:p>
            <a:pPr marL="0" indent="0">
              <a:buNone/>
            </a:pPr>
            <a:r>
              <a:rPr lang="en-GB" sz="1800" dirty="0">
                <a:latin typeface="Times New Roman" panose="02020603050405020304" pitchFamily="18" charset="0"/>
                <a:ea typeface="Calibri" panose="020F0502020204030204" pitchFamily="34" charset="0"/>
                <a:cs typeface="Times New Roman" panose="02020603050405020304" pitchFamily="18" charset="0"/>
              </a:rPr>
              <a:t>                                                                     </a:t>
            </a:r>
            <a:endParaRPr lang="en-GB" sz="1800" dirty="0">
              <a:effectLst/>
              <a:latin typeface="Times New Roman" panose="02020603050405020304" pitchFamily="18" charset="0"/>
              <a:ea typeface="Calibri" panose="020F0502020204030204" pitchFamily="34" charset="0"/>
              <a:cs typeface="Times New Roman" panose="02020603050405020304" pitchFamily="18" charset="0"/>
            </a:endParaRPr>
          </a:p>
          <a:p>
            <a:endParaRPr lang="en-GB" dirty="0"/>
          </a:p>
        </p:txBody>
      </p:sp>
      <p:pic>
        <p:nvPicPr>
          <p:cNvPr id="1026" name="Picture 2" descr="Gears and Personal Growth Mechanism Stock Vector Image &amp; Art - Alamy">
            <a:extLst>
              <a:ext uri="{FF2B5EF4-FFF2-40B4-BE49-F238E27FC236}">
                <a16:creationId xmlns:a16="http://schemas.microsoft.com/office/drawing/2014/main" id="{B277D3CB-94A4-4607-93D6-E0FF248484C7}"/>
              </a:ext>
            </a:extLst>
          </p:cNvPr>
          <p:cNvPicPr>
            <a:picLocks noGrp="1" noChangeAspect="1" noChangeArrowheads="1"/>
          </p:cNvPicPr>
          <p:nvPr>
            <p:ph sz="half" idx="2"/>
          </p:nvPr>
        </p:nvPicPr>
        <p:blipFill rotWithShape="1">
          <a:blip r:embed="rId2">
            <a:extLst>
              <a:ext uri="{28A0092B-C50C-407E-A947-70E740481C1C}">
                <a14:useLocalDpi xmlns:a14="http://schemas.microsoft.com/office/drawing/2010/main" val="0"/>
              </a:ext>
            </a:extLst>
          </a:blip>
          <a:srcRect b="9269"/>
          <a:stretch/>
        </p:blipFill>
        <p:spPr bwMode="auto">
          <a:xfrm>
            <a:off x="6353666" y="2818614"/>
            <a:ext cx="3822751" cy="2253007"/>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881CF5AC-5829-4724-BCA7-749C4559FE38}"/>
              </a:ext>
            </a:extLst>
          </p:cNvPr>
          <p:cNvSpPr txBox="1"/>
          <p:nvPr/>
        </p:nvSpPr>
        <p:spPr>
          <a:xfrm>
            <a:off x="6693032" y="4971795"/>
            <a:ext cx="2637148" cy="307777"/>
          </a:xfrm>
          <a:prstGeom prst="rect">
            <a:avLst/>
          </a:prstGeom>
          <a:noFill/>
        </p:spPr>
        <p:txBody>
          <a:bodyPr wrap="square">
            <a:spAutoFit/>
          </a:bodyPr>
          <a:lstStyle/>
          <a:p>
            <a:r>
              <a:rPr lang="en-GB" sz="1400" dirty="0">
                <a:latin typeface="Times New Roman" panose="02020603050405020304" pitchFamily="18" charset="0"/>
                <a:ea typeface="Calibri" panose="020F0502020204030204" pitchFamily="34" charset="0"/>
                <a:cs typeface="Times New Roman" panose="02020603050405020304" pitchFamily="18" charset="0"/>
              </a:rPr>
              <a:t>Alamy.com</a:t>
            </a:r>
            <a:endParaRPr lang="en-GB" sz="1400" dirty="0"/>
          </a:p>
        </p:txBody>
      </p:sp>
    </p:spTree>
    <p:extLst>
      <p:ext uri="{BB962C8B-B14F-4D97-AF65-F5344CB8AC3E}">
        <p14:creationId xmlns:p14="http://schemas.microsoft.com/office/powerpoint/2010/main" val="28888061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E7898A-F03B-4588-870D-0BF56DA5ECE4}"/>
              </a:ext>
            </a:extLst>
          </p:cNvPr>
          <p:cNvSpPr>
            <a:spLocks noGrp="1"/>
          </p:cNvSpPr>
          <p:nvPr>
            <p:ph type="title"/>
          </p:nvPr>
        </p:nvSpPr>
        <p:spPr>
          <a:xfrm>
            <a:off x="1295402" y="982132"/>
            <a:ext cx="9601196" cy="1303867"/>
          </a:xfrm>
        </p:spPr>
        <p:txBody>
          <a:bodyPr anchor="ctr">
            <a:normAutofit/>
          </a:bodyPr>
          <a:lstStyle/>
          <a:p>
            <a:r>
              <a:rPr lang="en-GB" sz="4100" dirty="0"/>
              <a:t>PROFESSIONAL DEVELOPMENT PLAN</a:t>
            </a:r>
          </a:p>
        </p:txBody>
      </p:sp>
      <p:sp>
        <p:nvSpPr>
          <p:cNvPr id="3" name="Content Placeholder 2">
            <a:extLst>
              <a:ext uri="{FF2B5EF4-FFF2-40B4-BE49-F238E27FC236}">
                <a16:creationId xmlns:a16="http://schemas.microsoft.com/office/drawing/2014/main" id="{23B7EFDE-E393-4B54-912F-BC51DCB6D159}"/>
              </a:ext>
            </a:extLst>
          </p:cNvPr>
          <p:cNvSpPr>
            <a:spLocks noGrp="1"/>
          </p:cNvSpPr>
          <p:nvPr>
            <p:ph sz="half" idx="1"/>
          </p:nvPr>
        </p:nvSpPr>
        <p:spPr>
          <a:xfrm>
            <a:off x="6277232" y="2745672"/>
            <a:ext cx="4619366" cy="3310128"/>
          </a:xfrm>
        </p:spPr>
        <p:txBody>
          <a:bodyPr anchor="t">
            <a:normAutofit/>
          </a:bodyPr>
          <a:lstStyle/>
          <a:p>
            <a:pPr>
              <a:lnSpc>
                <a:spcPct val="90000"/>
              </a:lnSpc>
            </a:pPr>
            <a:r>
              <a:rPr lang="en-GB" sz="1900" dirty="0">
                <a:effectLst/>
              </a:rPr>
              <a:t>I have already made a professional development plan and a list of actionable steps to achieve my career goals. My goals are going to be measurable, achievable, relevant and timely. At the moment, it is a brief typed document with a structured table. When each goal is reached, I am going to set new goals. I am going to take my time and at a pace that is achievable for me. After each future learning, I will reflect on it and how it will impact my career personally and professionally (BACP, 2021).</a:t>
            </a:r>
          </a:p>
          <a:p>
            <a:pPr>
              <a:lnSpc>
                <a:spcPct val="90000"/>
              </a:lnSpc>
            </a:pPr>
            <a:endParaRPr lang="en-GB" sz="1900" dirty="0">
              <a:effectLst/>
            </a:endParaRPr>
          </a:p>
          <a:p>
            <a:pPr>
              <a:lnSpc>
                <a:spcPct val="90000"/>
              </a:lnSpc>
            </a:pPr>
            <a:endParaRPr lang="en-GB" sz="1900" dirty="0"/>
          </a:p>
        </p:txBody>
      </p:sp>
      <p:pic>
        <p:nvPicPr>
          <p:cNvPr id="2050" name="Picture 2" descr="A professional development plan: why?">
            <a:extLst>
              <a:ext uri="{FF2B5EF4-FFF2-40B4-BE49-F238E27FC236}">
                <a16:creationId xmlns:a16="http://schemas.microsoft.com/office/drawing/2014/main" id="{0DA5CD4D-4E64-4217-97F9-04DF14AB48F9}"/>
              </a:ext>
            </a:extLst>
          </p:cNvPr>
          <p:cNvPicPr>
            <a:picLocks noGrp="1" noChangeAspect="1" noChangeArrowheads="1"/>
          </p:cNvPicPr>
          <p:nvPr>
            <p:ph sz="half" idx="2"/>
          </p:nvPr>
        </p:nvPicPr>
        <p:blipFill rotWithShape="1">
          <a:blip r:embed="rId2">
            <a:extLst>
              <a:ext uri="{28A0092B-C50C-407E-A947-70E740481C1C}">
                <a14:useLocalDpi xmlns:a14="http://schemas.microsoft.com/office/drawing/2010/main" val="0"/>
              </a:ext>
            </a:extLst>
          </a:blip>
          <a:srcRect r="222" b="1"/>
          <a:stretch/>
        </p:blipFill>
        <p:spPr bwMode="auto">
          <a:xfrm>
            <a:off x="1295402" y="2652189"/>
            <a:ext cx="4718304" cy="3310128"/>
          </a:xfrm>
          <a:prstGeom prst="rect">
            <a:avLst/>
          </a:prstGeom>
          <a:solidFill>
            <a:srgbClr val="FFFFFF"/>
          </a:solidFill>
        </p:spPr>
      </p:pic>
      <p:pic>
        <p:nvPicPr>
          <p:cNvPr id="2052" name="Picture 4" descr="A professional development plan: why?">
            <a:extLst>
              <a:ext uri="{FF2B5EF4-FFF2-40B4-BE49-F238E27FC236}">
                <a16:creationId xmlns:a16="http://schemas.microsoft.com/office/drawing/2014/main" id="{472FF9B0-9229-471C-84B9-0649AB0A94E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518796" y="6648382"/>
            <a:ext cx="6956234" cy="645164"/>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B9E97FD9-32B9-4EDB-9610-B62085379A02}"/>
              </a:ext>
            </a:extLst>
          </p:cNvPr>
          <p:cNvSpPr txBox="1"/>
          <p:nvPr/>
        </p:nvSpPr>
        <p:spPr>
          <a:xfrm>
            <a:off x="1046375" y="5950523"/>
            <a:ext cx="9918187" cy="344069"/>
          </a:xfrm>
          <a:prstGeom prst="rect">
            <a:avLst/>
          </a:prstGeom>
          <a:noFill/>
        </p:spPr>
        <p:txBody>
          <a:bodyPr wrap="square">
            <a:spAutoFit/>
          </a:bodyPr>
          <a:lstStyle/>
          <a:p>
            <a:pPr>
              <a:lnSpc>
                <a:spcPct val="90000"/>
              </a:lnSpc>
            </a:pPr>
            <a:r>
              <a:rPr lang="en-GB" sz="1800" dirty="0"/>
              <a:t>  </a:t>
            </a:r>
            <a:r>
              <a:rPr lang="en-GB" sz="1200" dirty="0">
                <a:latin typeface="Times New Roman" panose="02020603050405020304" pitchFamily="18" charset="0"/>
                <a:cs typeface="Times New Roman" panose="02020603050405020304" pitchFamily="18" charset="0"/>
              </a:rPr>
              <a:t>Hudson</a:t>
            </a:r>
            <a:endParaRPr lang="en-GB" sz="1200" dirty="0">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7293951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5C2837-52B2-4AD8-AF16-BD06E97A9D3F}"/>
              </a:ext>
            </a:extLst>
          </p:cNvPr>
          <p:cNvSpPr>
            <a:spLocks noGrp="1"/>
          </p:cNvSpPr>
          <p:nvPr>
            <p:ph type="title"/>
          </p:nvPr>
        </p:nvSpPr>
        <p:spPr>
          <a:xfrm>
            <a:off x="1295402" y="982132"/>
            <a:ext cx="9601196" cy="1303867"/>
          </a:xfrm>
        </p:spPr>
        <p:txBody>
          <a:bodyPr anchor="ctr">
            <a:normAutofit/>
          </a:bodyPr>
          <a:lstStyle/>
          <a:p>
            <a:r>
              <a:rPr lang="en-GB" dirty="0">
                <a:latin typeface="Times New Roman" panose="02020603050405020304" pitchFamily="18" charset="0"/>
                <a:cs typeface="Times New Roman" panose="02020603050405020304" pitchFamily="18" charset="0"/>
              </a:rPr>
              <a:t>NEXT STEPS</a:t>
            </a:r>
          </a:p>
        </p:txBody>
      </p:sp>
      <p:sp>
        <p:nvSpPr>
          <p:cNvPr id="3" name="Content Placeholder 2">
            <a:extLst>
              <a:ext uri="{FF2B5EF4-FFF2-40B4-BE49-F238E27FC236}">
                <a16:creationId xmlns:a16="http://schemas.microsoft.com/office/drawing/2014/main" id="{AFAF7718-F33E-4C5E-9A74-A5CC5462A7B9}"/>
              </a:ext>
            </a:extLst>
          </p:cNvPr>
          <p:cNvSpPr>
            <a:spLocks noGrp="1"/>
          </p:cNvSpPr>
          <p:nvPr>
            <p:ph sz="half" idx="1"/>
          </p:nvPr>
        </p:nvSpPr>
        <p:spPr>
          <a:xfrm>
            <a:off x="1298448" y="2560320"/>
            <a:ext cx="4718304" cy="3310128"/>
          </a:xfrm>
        </p:spPr>
        <p:txBody>
          <a:bodyPr anchor="t">
            <a:normAutofit/>
          </a:bodyPr>
          <a:lstStyle/>
          <a:p>
            <a:pPr marL="342900" lvl="0" indent="-342900">
              <a:lnSpc>
                <a:spcPct val="90000"/>
              </a:lnSpc>
              <a:buFont typeface="Symbol" panose="05050102010706020507" pitchFamily="18" charset="2"/>
              <a:buChar char=""/>
              <a:tabLst>
                <a:tab pos="4099560" algn="l"/>
              </a:tabLst>
            </a:pPr>
            <a:r>
              <a:rPr lang="en-GB" sz="1700" dirty="0">
                <a:effectLst/>
                <a:latin typeface="Times New Roman" panose="02020603050405020304" pitchFamily="18" charset="0"/>
                <a:cs typeface="Times New Roman" panose="02020603050405020304" pitchFamily="18" charset="0"/>
              </a:rPr>
              <a:t>Reflect on the last three years of learning.</a:t>
            </a:r>
          </a:p>
          <a:p>
            <a:pPr marL="342900" lvl="0" indent="-342900">
              <a:lnSpc>
                <a:spcPct val="90000"/>
              </a:lnSpc>
              <a:buFont typeface="Symbol" panose="05050102010706020507" pitchFamily="18" charset="2"/>
              <a:buChar char=""/>
              <a:tabLst>
                <a:tab pos="4099560" algn="l"/>
              </a:tabLst>
            </a:pPr>
            <a:r>
              <a:rPr lang="en-GB" sz="1700" dirty="0">
                <a:effectLst/>
                <a:latin typeface="Times New Roman" panose="02020603050405020304" pitchFamily="18" charset="0"/>
                <a:cs typeface="Times New Roman" panose="02020603050405020304" pitchFamily="18" charset="0"/>
              </a:rPr>
              <a:t>Look for good learning opportunities.</a:t>
            </a:r>
          </a:p>
          <a:p>
            <a:pPr marL="342900" lvl="0" indent="-342900">
              <a:lnSpc>
                <a:spcPct val="90000"/>
              </a:lnSpc>
              <a:buFont typeface="Symbol" panose="05050102010706020507" pitchFamily="18" charset="2"/>
              <a:buChar char=""/>
              <a:tabLst>
                <a:tab pos="4099560" algn="l"/>
              </a:tabLst>
            </a:pPr>
            <a:r>
              <a:rPr lang="en-GB" sz="1700" dirty="0">
                <a:effectLst/>
                <a:latin typeface="Times New Roman" panose="02020603050405020304" pitchFamily="18" charset="0"/>
                <a:cs typeface="Times New Roman" panose="02020603050405020304" pitchFamily="18" charset="0"/>
              </a:rPr>
              <a:t>What is going well for me, and are there any areas for development?</a:t>
            </a:r>
          </a:p>
          <a:p>
            <a:pPr marL="342900" lvl="0" indent="-342900">
              <a:lnSpc>
                <a:spcPct val="90000"/>
              </a:lnSpc>
              <a:buFont typeface="Symbol" panose="05050102010706020507" pitchFamily="18" charset="2"/>
              <a:buChar char=""/>
              <a:tabLst>
                <a:tab pos="4099560" algn="l"/>
              </a:tabLst>
            </a:pPr>
            <a:r>
              <a:rPr lang="en-GB" sz="1700" dirty="0">
                <a:effectLst/>
                <a:latin typeface="Times New Roman" panose="02020603050405020304" pitchFamily="18" charset="0"/>
                <a:cs typeface="Times New Roman" panose="02020603050405020304" pitchFamily="18" charset="0"/>
              </a:rPr>
              <a:t>Explore where I want to be in one year, five years and ten years.</a:t>
            </a:r>
          </a:p>
          <a:p>
            <a:pPr marL="342900" lvl="0" indent="-342900">
              <a:lnSpc>
                <a:spcPct val="90000"/>
              </a:lnSpc>
              <a:buFont typeface="Symbol" panose="05050102010706020507" pitchFamily="18" charset="2"/>
              <a:buChar char=""/>
              <a:tabLst>
                <a:tab pos="4099560" algn="l"/>
              </a:tabLst>
            </a:pPr>
            <a:r>
              <a:rPr lang="en-GB" sz="1700" dirty="0">
                <a:effectLst/>
                <a:latin typeface="Times New Roman" panose="02020603050405020304" pitchFamily="18" charset="0"/>
                <a:cs typeface="Times New Roman" panose="02020603050405020304" pitchFamily="18" charset="0"/>
              </a:rPr>
              <a:t>Continue keeping a journal and monitor my thoughts and feelings. </a:t>
            </a:r>
          </a:p>
          <a:p>
            <a:pPr marL="342900" lvl="0" indent="-342900">
              <a:lnSpc>
                <a:spcPct val="90000"/>
              </a:lnSpc>
              <a:spcAft>
                <a:spcPts val="800"/>
              </a:spcAft>
              <a:buFont typeface="Symbol" panose="05050102010706020507" pitchFamily="18" charset="2"/>
              <a:buChar char=""/>
              <a:tabLst>
                <a:tab pos="4099560" algn="l"/>
              </a:tabLst>
            </a:pPr>
            <a:r>
              <a:rPr lang="en-GB" sz="1700" dirty="0">
                <a:effectLst/>
                <a:latin typeface="Times New Roman" panose="02020603050405020304" pitchFamily="18" charset="0"/>
                <a:cs typeface="Times New Roman" panose="02020603050405020304" pitchFamily="18" charset="0"/>
              </a:rPr>
              <a:t>Keep a professional log of all my learnings and achievements.</a:t>
            </a:r>
          </a:p>
          <a:p>
            <a:pPr marL="342900" lvl="0" indent="-342900">
              <a:lnSpc>
                <a:spcPct val="90000"/>
              </a:lnSpc>
              <a:spcAft>
                <a:spcPts val="800"/>
              </a:spcAft>
              <a:buFont typeface="Symbol" panose="05050102010706020507" pitchFamily="18" charset="2"/>
              <a:buChar char=""/>
              <a:tabLst>
                <a:tab pos="4099560" algn="l"/>
              </a:tabLst>
            </a:pPr>
            <a:endParaRPr lang="en-GB" sz="1700" dirty="0">
              <a:effectLst/>
              <a:latin typeface="Times New Roman" panose="02020603050405020304" pitchFamily="18" charset="0"/>
              <a:cs typeface="Times New Roman" panose="02020603050405020304" pitchFamily="18" charset="0"/>
            </a:endParaRPr>
          </a:p>
          <a:p>
            <a:pPr>
              <a:lnSpc>
                <a:spcPct val="90000"/>
              </a:lnSpc>
            </a:pPr>
            <a:endParaRPr lang="en-GB" sz="1700" dirty="0"/>
          </a:p>
        </p:txBody>
      </p:sp>
      <p:pic>
        <p:nvPicPr>
          <p:cNvPr id="5122" name="Picture 2" descr="4 Ways Maladaptive Daydreaming is Destructive to Those Affected">
            <a:extLst>
              <a:ext uri="{FF2B5EF4-FFF2-40B4-BE49-F238E27FC236}">
                <a16:creationId xmlns:a16="http://schemas.microsoft.com/office/drawing/2014/main" id="{EABF9437-A626-4305-933B-A065F2611774}"/>
              </a:ext>
            </a:extLst>
          </p:cNvPr>
          <p:cNvPicPr>
            <a:picLocks noGrp="1" noChangeAspect="1" noChangeArrowheads="1"/>
          </p:cNvPicPr>
          <p:nvPr>
            <p:ph sz="half" idx="2"/>
          </p:nvPr>
        </p:nvPicPr>
        <p:blipFill rotWithShape="1">
          <a:blip r:embed="rId2">
            <a:extLst>
              <a:ext uri="{28A0092B-C50C-407E-A947-70E740481C1C}">
                <a14:useLocalDpi xmlns:a14="http://schemas.microsoft.com/office/drawing/2010/main" val="0"/>
              </a:ext>
            </a:extLst>
          </a:blip>
          <a:srcRect r="5144" b="-1"/>
          <a:stretch/>
        </p:blipFill>
        <p:spPr bwMode="auto">
          <a:xfrm>
            <a:off x="6181344" y="2560320"/>
            <a:ext cx="4718304" cy="2784037"/>
          </a:xfrm>
          <a:prstGeom prst="rect">
            <a:avLst/>
          </a:prstGeom>
          <a:solidFill>
            <a:srgbClr val="FFFFFF"/>
          </a:solidFill>
        </p:spPr>
      </p:pic>
      <p:sp>
        <p:nvSpPr>
          <p:cNvPr id="7" name="TextBox 6">
            <a:extLst>
              <a:ext uri="{FF2B5EF4-FFF2-40B4-BE49-F238E27FC236}">
                <a16:creationId xmlns:a16="http://schemas.microsoft.com/office/drawing/2014/main" id="{71626B95-65C1-4B83-B3C1-688E39467308}"/>
              </a:ext>
            </a:extLst>
          </p:cNvPr>
          <p:cNvSpPr txBox="1"/>
          <p:nvPr/>
        </p:nvSpPr>
        <p:spPr>
          <a:xfrm>
            <a:off x="5752730" y="5319943"/>
            <a:ext cx="4518733" cy="352946"/>
          </a:xfrm>
          <a:prstGeom prst="rect">
            <a:avLst/>
          </a:prstGeom>
          <a:noFill/>
        </p:spPr>
        <p:txBody>
          <a:bodyPr wrap="square">
            <a:spAutoFit/>
          </a:bodyPr>
          <a:lstStyle/>
          <a:p>
            <a:pPr lvl="0">
              <a:lnSpc>
                <a:spcPct val="90000"/>
              </a:lnSpc>
              <a:spcAft>
                <a:spcPts val="800"/>
              </a:spcAft>
              <a:tabLst>
                <a:tab pos="4099560" algn="l"/>
              </a:tabLst>
            </a:pPr>
            <a:r>
              <a:rPr lang="en-GB" sz="1800" dirty="0"/>
              <a:t>      </a:t>
            </a:r>
            <a:r>
              <a:rPr lang="en-GB" sz="1400" dirty="0" err="1">
                <a:latin typeface="Times New Roman" panose="02020603050405020304" pitchFamily="18" charset="0"/>
                <a:cs typeface="Times New Roman" panose="02020603050405020304" pitchFamily="18" charset="0"/>
              </a:rPr>
              <a:t>Studybreaks</a:t>
            </a:r>
            <a:endParaRPr lang="en-GB" sz="1400" dirty="0">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2243670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C15694-CACA-4BAB-83DB-BF16AEB9A37C}"/>
              </a:ext>
            </a:extLst>
          </p:cNvPr>
          <p:cNvSpPr>
            <a:spLocks noGrp="1"/>
          </p:cNvSpPr>
          <p:nvPr>
            <p:ph type="title"/>
          </p:nvPr>
        </p:nvSpPr>
        <p:spPr>
          <a:xfrm>
            <a:off x="1295402" y="982132"/>
            <a:ext cx="9601196" cy="1303867"/>
          </a:xfrm>
        </p:spPr>
        <p:txBody>
          <a:bodyPr anchor="ctr">
            <a:normAutofit/>
          </a:bodyPr>
          <a:lstStyle/>
          <a:p>
            <a:r>
              <a:rPr lang="en-GB" dirty="0">
                <a:latin typeface="Times New Roman" panose="02020603050405020304" pitchFamily="18" charset="0"/>
                <a:cs typeface="Times New Roman" panose="02020603050405020304" pitchFamily="18" charset="0"/>
              </a:rPr>
              <a:t>MOVING FORWARD PERSONALLY</a:t>
            </a:r>
          </a:p>
        </p:txBody>
      </p:sp>
      <p:sp>
        <p:nvSpPr>
          <p:cNvPr id="3" name="Content Placeholder 2">
            <a:extLst>
              <a:ext uri="{FF2B5EF4-FFF2-40B4-BE49-F238E27FC236}">
                <a16:creationId xmlns:a16="http://schemas.microsoft.com/office/drawing/2014/main" id="{72F5C877-F55A-48E6-B2E7-065D7E559E75}"/>
              </a:ext>
            </a:extLst>
          </p:cNvPr>
          <p:cNvSpPr>
            <a:spLocks noGrp="1"/>
          </p:cNvSpPr>
          <p:nvPr>
            <p:ph sz="half" idx="1"/>
          </p:nvPr>
        </p:nvSpPr>
        <p:spPr>
          <a:xfrm>
            <a:off x="1298448" y="2560320"/>
            <a:ext cx="4718304" cy="3310128"/>
          </a:xfrm>
        </p:spPr>
        <p:txBody>
          <a:bodyPr anchor="t">
            <a:normAutofit/>
          </a:bodyPr>
          <a:lstStyle/>
          <a:p>
            <a:pPr>
              <a:lnSpc>
                <a:spcPct val="90000"/>
              </a:lnSpc>
              <a:spcAft>
                <a:spcPts val="800"/>
              </a:spcAft>
              <a:tabLst>
                <a:tab pos="4099560" algn="l"/>
              </a:tabLst>
            </a:pPr>
            <a:r>
              <a:rPr lang="en-GB" sz="1700" dirty="0">
                <a:effectLst/>
                <a:latin typeface="Times New Roman" panose="02020603050405020304" pitchFamily="18" charset="0"/>
                <a:cs typeface="Times New Roman" panose="02020603050405020304" pitchFamily="18" charset="0"/>
              </a:rPr>
              <a:t>The first thing I am going to do is clean my house. I am now officially a slob and have turned into a typical stereotype student, living off pot noodles, doing no washing up and living in the same clothes for days on end. </a:t>
            </a:r>
          </a:p>
          <a:p>
            <a:pPr>
              <a:lnSpc>
                <a:spcPct val="90000"/>
              </a:lnSpc>
              <a:spcAft>
                <a:spcPts val="800"/>
              </a:spcAft>
              <a:tabLst>
                <a:tab pos="4099560" algn="l"/>
              </a:tabLst>
            </a:pPr>
            <a:r>
              <a:rPr lang="en-GB" sz="1700" dirty="0">
                <a:effectLst/>
                <a:latin typeface="Times New Roman" panose="02020603050405020304" pitchFamily="18" charset="0"/>
                <a:cs typeface="Times New Roman" panose="02020603050405020304" pitchFamily="18" charset="0"/>
              </a:rPr>
              <a:t>Regarding my health, I have to sort out my diabetes and blood pressure which is now quite severe. In addition, I need to reduce my smoking which has lately become a problem. </a:t>
            </a:r>
          </a:p>
          <a:p>
            <a:pPr>
              <a:lnSpc>
                <a:spcPct val="90000"/>
              </a:lnSpc>
              <a:spcAft>
                <a:spcPts val="800"/>
              </a:spcAft>
              <a:tabLst>
                <a:tab pos="4099560" algn="l"/>
              </a:tabLst>
            </a:pPr>
            <a:r>
              <a:rPr lang="en-GB" sz="1700" dirty="0">
                <a:effectLst/>
                <a:latin typeface="Times New Roman" panose="02020603050405020304" pitchFamily="18" charset="0"/>
                <a:cs typeface="Times New Roman" panose="02020603050405020304" pitchFamily="18" charset="0"/>
              </a:rPr>
              <a:t>Also, my weight since lockdown has to be addressed. I have to tell myself that I do not need to eat the entire contents of my fridge in one day. </a:t>
            </a:r>
          </a:p>
          <a:p>
            <a:pPr>
              <a:lnSpc>
                <a:spcPct val="90000"/>
              </a:lnSpc>
            </a:pPr>
            <a:endParaRPr lang="en-GB" sz="1700" dirty="0"/>
          </a:p>
        </p:txBody>
      </p:sp>
      <p:pic>
        <p:nvPicPr>
          <p:cNvPr id="6146" name="Picture 2" descr="I Feel Exhausted All The Time, Am I Sick? - Elite Medical Center">
            <a:extLst>
              <a:ext uri="{FF2B5EF4-FFF2-40B4-BE49-F238E27FC236}">
                <a16:creationId xmlns:a16="http://schemas.microsoft.com/office/drawing/2014/main" id="{07E18E92-60BC-4805-BDC4-B453A7ED4287}"/>
              </a:ext>
            </a:extLst>
          </p:cNvPr>
          <p:cNvPicPr>
            <a:picLocks noGrp="1" noChangeAspect="1" noChangeArrowheads="1"/>
          </p:cNvPicPr>
          <p:nvPr>
            <p:ph sz="half" idx="2"/>
          </p:nvPr>
        </p:nvPicPr>
        <p:blipFill rotWithShape="1">
          <a:blip r:embed="rId2">
            <a:extLst>
              <a:ext uri="{28A0092B-C50C-407E-A947-70E740481C1C}">
                <a14:useLocalDpi xmlns:a14="http://schemas.microsoft.com/office/drawing/2010/main" val="0"/>
              </a:ext>
            </a:extLst>
          </a:blip>
          <a:srcRect l="3986" r="1159" b="-1"/>
          <a:stretch/>
        </p:blipFill>
        <p:spPr bwMode="auto">
          <a:xfrm>
            <a:off x="6181344" y="2560320"/>
            <a:ext cx="4718304" cy="3310128"/>
          </a:xfrm>
          <a:prstGeom prst="rect">
            <a:avLst/>
          </a:prstGeom>
          <a:solidFill>
            <a:srgbClr val="FFFFFF"/>
          </a:solidFill>
        </p:spPr>
      </p:pic>
      <p:sp>
        <p:nvSpPr>
          <p:cNvPr id="8" name="TextBox 7">
            <a:extLst>
              <a:ext uri="{FF2B5EF4-FFF2-40B4-BE49-F238E27FC236}">
                <a16:creationId xmlns:a16="http://schemas.microsoft.com/office/drawing/2014/main" id="{AA75F750-441A-4126-8D63-52B4B2DD2BA1}"/>
              </a:ext>
            </a:extLst>
          </p:cNvPr>
          <p:cNvSpPr txBox="1"/>
          <p:nvPr/>
        </p:nvSpPr>
        <p:spPr>
          <a:xfrm>
            <a:off x="6096000" y="5870448"/>
            <a:ext cx="6094428" cy="286232"/>
          </a:xfrm>
          <a:prstGeom prst="rect">
            <a:avLst/>
          </a:prstGeom>
          <a:noFill/>
        </p:spPr>
        <p:txBody>
          <a:bodyPr wrap="square">
            <a:spAutoFit/>
          </a:bodyPr>
          <a:lstStyle/>
          <a:p>
            <a:pPr>
              <a:lnSpc>
                <a:spcPct val="90000"/>
              </a:lnSpc>
              <a:spcAft>
                <a:spcPts val="800"/>
              </a:spcAft>
              <a:tabLst>
                <a:tab pos="4099560" algn="l"/>
              </a:tabLst>
            </a:pPr>
            <a:r>
              <a:rPr lang="en-GB" sz="1400" dirty="0">
                <a:latin typeface="Times New Roman" panose="02020603050405020304" pitchFamily="18" charset="0"/>
                <a:cs typeface="Times New Roman" panose="02020603050405020304" pitchFamily="18" charset="0"/>
              </a:rPr>
              <a:t>Dreamstime.com</a:t>
            </a:r>
            <a:endParaRPr lang="en-GB" sz="1400" dirty="0">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5911626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EC3AC5-CCDF-46A2-9143-3ACF9962E534}"/>
              </a:ext>
            </a:extLst>
          </p:cNvPr>
          <p:cNvSpPr>
            <a:spLocks noGrp="1"/>
          </p:cNvSpPr>
          <p:nvPr>
            <p:ph type="title"/>
          </p:nvPr>
        </p:nvSpPr>
        <p:spPr>
          <a:xfrm>
            <a:off x="1295402" y="982132"/>
            <a:ext cx="9601196" cy="1303867"/>
          </a:xfrm>
        </p:spPr>
        <p:txBody>
          <a:bodyPr anchor="ctr">
            <a:normAutofit/>
          </a:bodyPr>
          <a:lstStyle/>
          <a:p>
            <a:pPr>
              <a:lnSpc>
                <a:spcPct val="90000"/>
              </a:lnSpc>
            </a:pPr>
            <a:r>
              <a:rPr lang="en-GB" sz="4100" dirty="0">
                <a:effectLst/>
                <a:latin typeface="Times New Roman" panose="02020603050405020304" pitchFamily="18" charset="0"/>
                <a:cs typeface="Times New Roman" panose="02020603050405020304" pitchFamily="18" charset="0"/>
              </a:rPr>
              <a:t>I WANT YOU TO READ THIS SLIDE YOURSELVES </a:t>
            </a:r>
            <a:endParaRPr lang="en-GB" sz="4100" dirty="0">
              <a:latin typeface="Times New Roman" panose="02020603050405020304" pitchFamily="18" charset="0"/>
              <a:cs typeface="Times New Roman" panose="02020603050405020304" pitchFamily="18" charset="0"/>
            </a:endParaRPr>
          </a:p>
        </p:txBody>
      </p:sp>
      <p:sp>
        <p:nvSpPr>
          <p:cNvPr id="5" name="Content Placeholder 4">
            <a:extLst>
              <a:ext uri="{FF2B5EF4-FFF2-40B4-BE49-F238E27FC236}">
                <a16:creationId xmlns:a16="http://schemas.microsoft.com/office/drawing/2014/main" id="{63CA849D-6776-4B14-BFB6-B2DA2377D529}"/>
              </a:ext>
            </a:extLst>
          </p:cNvPr>
          <p:cNvSpPr>
            <a:spLocks noGrp="1"/>
          </p:cNvSpPr>
          <p:nvPr>
            <p:ph sz="half" idx="1"/>
          </p:nvPr>
        </p:nvSpPr>
        <p:spPr>
          <a:xfrm>
            <a:off x="1298448" y="2560320"/>
            <a:ext cx="4718304" cy="3310128"/>
          </a:xfrm>
        </p:spPr>
        <p:txBody>
          <a:bodyPr anchor="t">
            <a:normAutofit/>
          </a:bodyPr>
          <a:lstStyle/>
          <a:p>
            <a:pPr>
              <a:lnSpc>
                <a:spcPct val="90000"/>
              </a:lnSpc>
            </a:pPr>
            <a:r>
              <a:rPr lang="en-GB" sz="1900" dirty="0">
                <a:effectLst/>
                <a:latin typeface="Times New Roman" panose="02020603050405020304" pitchFamily="18" charset="0"/>
                <a:cs typeface="Times New Roman" panose="02020603050405020304" pitchFamily="18" charset="0"/>
              </a:rPr>
              <a:t>I now have to go into recovery emotionally. In the next few months, I will get some help with losing my beautiful granddaughter Bonnie-Leigh who I delivered and cut the cord. I lost my daughter and granddaughter on that day.  I have not had any help until now as I have been supporting my daughter with her horrendous trauma.  I have put it off as well because if I had addressed it, there is no way I could have continued on this course.  </a:t>
            </a:r>
          </a:p>
          <a:p>
            <a:pPr>
              <a:lnSpc>
                <a:spcPct val="90000"/>
              </a:lnSpc>
            </a:pPr>
            <a:endParaRPr lang="en-GB" sz="1900" dirty="0"/>
          </a:p>
        </p:txBody>
      </p:sp>
      <p:pic>
        <p:nvPicPr>
          <p:cNvPr id="15" name="Content Placeholder 14" descr="Image">
            <a:extLst>
              <a:ext uri="{FF2B5EF4-FFF2-40B4-BE49-F238E27FC236}">
                <a16:creationId xmlns:a16="http://schemas.microsoft.com/office/drawing/2014/main" id="{A2B486CD-B784-46B9-B6BB-95D298D209F1}"/>
              </a:ext>
            </a:extLst>
          </p:cNvPr>
          <p:cNvPicPr>
            <a:picLocks noGrp="1"/>
          </p:cNvPicPr>
          <p:nvPr>
            <p:ph sz="half" idx="2"/>
          </p:nvPr>
        </p:nvPicPr>
        <p:blipFill rotWithShape="1">
          <a:blip r:embed="rId2" cstate="print">
            <a:extLst>
              <a:ext uri="{28A0092B-C50C-407E-A947-70E740481C1C}">
                <a14:useLocalDpi xmlns:a14="http://schemas.microsoft.com/office/drawing/2010/main" val="0"/>
              </a:ext>
            </a:extLst>
          </a:blip>
          <a:srcRect l="6821" t="38978" r="6360" b="24023"/>
          <a:stretch/>
        </p:blipFill>
        <p:spPr bwMode="auto">
          <a:xfrm>
            <a:off x="7281318" y="3028950"/>
            <a:ext cx="2862808" cy="1952625"/>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45559433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F169DF-91B7-4C1C-8DE0-FB675DF44120}"/>
              </a:ext>
            </a:extLst>
          </p:cNvPr>
          <p:cNvSpPr>
            <a:spLocks noGrp="1"/>
          </p:cNvSpPr>
          <p:nvPr>
            <p:ph type="title" idx="4294967295"/>
          </p:nvPr>
        </p:nvSpPr>
        <p:spPr>
          <a:xfrm>
            <a:off x="1524000" y="1038225"/>
            <a:ext cx="4438650" cy="4610099"/>
          </a:xfrm>
        </p:spPr>
        <p:txBody>
          <a:bodyPr/>
          <a:lstStyle/>
          <a:p>
            <a:r>
              <a:rPr lang="en-GB" dirty="0">
                <a:latin typeface="Times New Roman" panose="02020603050405020304" pitchFamily="18" charset="0"/>
                <a:cs typeface="Times New Roman" panose="02020603050405020304" pitchFamily="18" charset="0"/>
              </a:rPr>
              <a:t>CONCLUSION</a:t>
            </a:r>
            <a:br>
              <a:rPr lang="en-GB" dirty="0"/>
            </a:br>
            <a:endParaRPr lang="en-GB" sz="1200"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7C208E87-3E85-46C5-8EB5-4907F6750E44}"/>
              </a:ext>
            </a:extLst>
          </p:cNvPr>
          <p:cNvSpPr>
            <a:spLocks noGrp="1"/>
          </p:cNvSpPr>
          <p:nvPr>
            <p:ph idx="4294967295"/>
          </p:nvPr>
        </p:nvSpPr>
        <p:spPr>
          <a:xfrm>
            <a:off x="7124701" y="1466850"/>
            <a:ext cx="3990974" cy="4876800"/>
          </a:xfrm>
        </p:spPr>
        <p:txBody>
          <a:bodyPr>
            <a:normAutofit fontScale="32500" lnSpcReduction="20000"/>
          </a:bodyPr>
          <a:lstStyle/>
          <a:p>
            <a:pPr marL="0" indent="0" algn="ctr">
              <a:buNone/>
            </a:pPr>
            <a:r>
              <a:rPr lang="en-GB" sz="4300" b="1" dirty="0">
                <a:effectLst/>
                <a:latin typeface="Times New Roman" panose="02020603050405020304" pitchFamily="18" charset="0"/>
                <a:ea typeface="Calibri" panose="020F0502020204030204" pitchFamily="34" charset="0"/>
                <a:cs typeface="Times New Roman" panose="02020603050405020304" pitchFamily="18" charset="0"/>
              </a:rPr>
              <a:t>She Amazed herself at how far she’d come</a:t>
            </a:r>
          </a:p>
          <a:p>
            <a:pPr marL="0" indent="0" algn="ctr">
              <a:buNone/>
            </a:pPr>
            <a:r>
              <a:rPr lang="en-GB" sz="4300" b="1" dirty="0">
                <a:effectLst/>
                <a:latin typeface="Times New Roman" panose="02020603050405020304" pitchFamily="18" charset="0"/>
                <a:ea typeface="Calibri" panose="020F0502020204030204" pitchFamily="34" charset="0"/>
                <a:cs typeface="Times New Roman" panose="02020603050405020304" pitchFamily="18" charset="0"/>
              </a:rPr>
              <a:t>As she looked back on the past year</a:t>
            </a:r>
          </a:p>
          <a:p>
            <a:pPr marL="0" indent="0" algn="ctr">
              <a:buNone/>
            </a:pPr>
            <a:r>
              <a:rPr lang="en-GB" sz="4300" b="1" dirty="0">
                <a:effectLst/>
                <a:latin typeface="Times New Roman" panose="02020603050405020304" pitchFamily="18" charset="0"/>
                <a:ea typeface="Calibri" panose="020F0502020204030204" pitchFamily="34" charset="0"/>
                <a:cs typeface="Times New Roman" panose="02020603050405020304" pitchFamily="18" charset="0"/>
              </a:rPr>
              <a:t>The issues that kept her up at night</a:t>
            </a:r>
          </a:p>
          <a:p>
            <a:pPr marL="0" indent="0" algn="ctr">
              <a:buNone/>
            </a:pPr>
            <a:r>
              <a:rPr lang="en-GB" sz="4300" b="1" dirty="0">
                <a:effectLst/>
                <a:latin typeface="Times New Roman" panose="02020603050405020304" pitchFamily="18" charset="0"/>
                <a:ea typeface="Calibri" panose="020F0502020204030204" pitchFamily="34" charset="0"/>
                <a:cs typeface="Times New Roman" panose="02020603050405020304" pitchFamily="18" charset="0"/>
              </a:rPr>
              <a:t>Were no longer issues to fear</a:t>
            </a:r>
          </a:p>
          <a:p>
            <a:pPr marL="0" indent="0" algn="ctr">
              <a:buNone/>
            </a:pPr>
            <a:r>
              <a:rPr lang="en-GB" sz="4300" b="1" dirty="0">
                <a:effectLst/>
                <a:latin typeface="Times New Roman" panose="02020603050405020304" pitchFamily="18" charset="0"/>
                <a:ea typeface="Calibri" panose="020F0502020204030204" pitchFamily="34" charset="0"/>
                <a:cs typeface="Times New Roman" panose="02020603050405020304" pitchFamily="18" charset="0"/>
              </a:rPr>
              <a:t> </a:t>
            </a:r>
          </a:p>
          <a:p>
            <a:pPr marL="0" indent="0" algn="ctr">
              <a:buNone/>
            </a:pPr>
            <a:r>
              <a:rPr lang="en-GB" sz="4300" b="1" dirty="0">
                <a:effectLst/>
                <a:latin typeface="Times New Roman" panose="02020603050405020304" pitchFamily="18" charset="0"/>
                <a:ea typeface="Calibri" panose="020F0502020204030204" pitchFamily="34" charset="0"/>
                <a:cs typeface="Times New Roman" panose="02020603050405020304" pitchFamily="18" charset="0"/>
              </a:rPr>
              <a:t>Everything seemed to fall into place</a:t>
            </a:r>
          </a:p>
          <a:p>
            <a:pPr marL="0" indent="0" algn="ctr">
              <a:buNone/>
            </a:pPr>
            <a:r>
              <a:rPr lang="en-GB" sz="4300" b="1" dirty="0">
                <a:effectLst/>
                <a:latin typeface="Times New Roman" panose="02020603050405020304" pitchFamily="18" charset="0"/>
                <a:ea typeface="Calibri" panose="020F0502020204030204" pitchFamily="34" charset="0"/>
                <a:cs typeface="Times New Roman" panose="02020603050405020304" pitchFamily="18" charset="0"/>
              </a:rPr>
              <a:t>She was finally on the right track</a:t>
            </a:r>
          </a:p>
          <a:p>
            <a:pPr marL="0" indent="0" algn="ctr">
              <a:buNone/>
            </a:pPr>
            <a:r>
              <a:rPr lang="en-GB" sz="4300" b="1" dirty="0">
                <a:effectLst/>
                <a:latin typeface="Times New Roman" panose="02020603050405020304" pitchFamily="18" charset="0"/>
                <a:ea typeface="Calibri" panose="020F0502020204030204" pitchFamily="34" charset="0"/>
                <a:cs typeface="Times New Roman" panose="02020603050405020304" pitchFamily="18" charset="0"/>
              </a:rPr>
              <a:t>She embraced the way her happiness shone</a:t>
            </a:r>
          </a:p>
          <a:p>
            <a:pPr marL="0" indent="0" algn="ctr">
              <a:buNone/>
            </a:pPr>
            <a:r>
              <a:rPr lang="en-GB" sz="4300" b="1" dirty="0">
                <a:effectLst/>
                <a:latin typeface="Times New Roman" panose="02020603050405020304" pitchFamily="18" charset="0"/>
                <a:ea typeface="Calibri" panose="020F0502020204030204" pitchFamily="34" charset="0"/>
                <a:cs typeface="Times New Roman" panose="02020603050405020304" pitchFamily="18" charset="0"/>
              </a:rPr>
              <a:t>And decided to never look back</a:t>
            </a:r>
          </a:p>
          <a:p>
            <a:pPr marL="0" indent="0" algn="ctr">
              <a:buNone/>
            </a:pPr>
            <a:r>
              <a:rPr lang="en-GB" sz="4300" b="1" dirty="0">
                <a:effectLst/>
                <a:latin typeface="Times New Roman" panose="02020603050405020304" pitchFamily="18" charset="0"/>
                <a:ea typeface="Calibri" panose="020F0502020204030204" pitchFamily="34" charset="0"/>
                <a:cs typeface="Times New Roman" panose="02020603050405020304" pitchFamily="18" charset="0"/>
              </a:rPr>
              <a:t> </a:t>
            </a:r>
          </a:p>
          <a:p>
            <a:pPr marL="0" indent="0" algn="ctr">
              <a:buNone/>
            </a:pPr>
            <a:r>
              <a:rPr lang="en-GB" sz="4300" b="1" dirty="0">
                <a:effectLst/>
                <a:latin typeface="Times New Roman" panose="02020603050405020304" pitchFamily="18" charset="0"/>
                <a:ea typeface="Calibri" panose="020F0502020204030204" pitchFamily="34" charset="0"/>
                <a:cs typeface="Times New Roman" panose="02020603050405020304" pitchFamily="18" charset="0"/>
              </a:rPr>
              <a:t>Her life was far from perfect still</a:t>
            </a:r>
          </a:p>
          <a:p>
            <a:pPr marL="0" indent="0" algn="ctr">
              <a:buNone/>
            </a:pPr>
            <a:r>
              <a:rPr lang="en-GB" sz="4300" b="1" dirty="0">
                <a:effectLst/>
                <a:latin typeface="Times New Roman" panose="02020603050405020304" pitchFamily="18" charset="0"/>
                <a:ea typeface="Calibri" panose="020F0502020204030204" pitchFamily="34" charset="0"/>
                <a:cs typeface="Times New Roman" panose="02020603050405020304" pitchFamily="18" charset="0"/>
              </a:rPr>
              <a:t>Some days were harder than the rest</a:t>
            </a:r>
          </a:p>
          <a:p>
            <a:pPr marL="0" indent="0" algn="ctr">
              <a:buNone/>
            </a:pPr>
            <a:r>
              <a:rPr lang="en-GB" sz="4300" b="1" dirty="0">
                <a:effectLst/>
                <a:latin typeface="Times New Roman" panose="02020603050405020304" pitchFamily="18" charset="0"/>
                <a:ea typeface="Calibri" panose="020F0502020204030204" pitchFamily="34" charset="0"/>
                <a:cs typeface="Times New Roman" panose="02020603050405020304" pitchFamily="18" charset="0"/>
              </a:rPr>
              <a:t>But each new day promised personal growth</a:t>
            </a:r>
          </a:p>
          <a:p>
            <a:pPr marL="0" indent="0" algn="ctr">
              <a:buNone/>
            </a:pPr>
            <a:r>
              <a:rPr lang="en-GB" sz="4300" b="1" dirty="0">
                <a:effectLst/>
                <a:latin typeface="Times New Roman" panose="02020603050405020304" pitchFamily="18" charset="0"/>
                <a:ea typeface="Calibri" panose="020F0502020204030204" pitchFamily="34" charset="0"/>
                <a:cs typeface="Times New Roman" panose="02020603050405020304" pitchFamily="18" charset="0"/>
              </a:rPr>
              <a:t>And the chance to keep doing her best</a:t>
            </a:r>
          </a:p>
          <a:p>
            <a:pPr>
              <a:lnSpc>
                <a:spcPct val="107000"/>
              </a:lnSpc>
              <a:spcAft>
                <a:spcPts val="800"/>
              </a:spcAft>
              <a:tabLst>
                <a:tab pos="4099560" algn="l"/>
              </a:tabLst>
            </a:pP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 </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800"/>
              </a:spcAft>
              <a:buNone/>
              <a:tabLst>
                <a:tab pos="4099560" algn="l"/>
              </a:tabLst>
            </a:pPr>
            <a:r>
              <a:rPr lang="en-GB" sz="3700" b="1" dirty="0">
                <a:effectLst/>
                <a:latin typeface="Times New Roman" panose="02020603050405020304" pitchFamily="18" charset="0"/>
                <a:ea typeface="Calibri" panose="020F0502020204030204" pitchFamily="34" charset="0"/>
                <a:cs typeface="Times New Roman" panose="02020603050405020304" pitchFamily="18" charset="0"/>
              </a:rPr>
              <a:t>                                                                                </a:t>
            </a:r>
            <a:r>
              <a:rPr lang="en-GB" sz="3700" dirty="0">
                <a:latin typeface="Times New Roman" panose="02020603050405020304" pitchFamily="18" charset="0"/>
                <a:cs typeface="Times New Roman" panose="02020603050405020304" pitchFamily="18" charset="0"/>
              </a:rPr>
              <a:t> Tumblr</a:t>
            </a:r>
            <a:endParaRPr lang="en-GB" sz="3700" dirty="0">
              <a:effectLst/>
              <a:latin typeface="Times New Roman" panose="02020603050405020304" pitchFamily="18" charset="0"/>
              <a:ea typeface="Calibri" panose="020F050202020403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407512146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8EFDEC9C-8436-4DF9-9440-8C7E23569967}"/>
              </a:ext>
            </a:extLst>
          </p:cNvPr>
          <p:cNvSpPr txBox="1"/>
          <p:nvPr/>
        </p:nvSpPr>
        <p:spPr>
          <a:xfrm>
            <a:off x="3048000" y="2828836"/>
            <a:ext cx="6096000" cy="1200329"/>
          </a:xfrm>
          <a:prstGeom prst="rect">
            <a:avLst/>
          </a:prstGeom>
          <a:noFill/>
        </p:spPr>
        <p:txBody>
          <a:bodyPr wrap="square">
            <a:spAutoFit/>
          </a:bodyPr>
          <a:lstStyle/>
          <a:p>
            <a:pPr algn="ctr"/>
            <a:r>
              <a:rPr lang="en-GB" sz="1800" dirty="0">
                <a:effectLst/>
                <a:latin typeface="Times New Roman" panose="02020603050405020304" pitchFamily="18" charset="0"/>
                <a:ea typeface="Calibri" panose="020F0502020204030204" pitchFamily="34" charset="0"/>
                <a:cs typeface="Times New Roman" panose="02020603050405020304" pitchFamily="18" charset="0"/>
              </a:rPr>
              <a:t>Thankyou Ruth for getting me through the last year with my numerous problems. And my buddies here today. Thank you so much for always having my back and reaching out to me. Love you all xxxx.</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50077693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2A7100-CAF5-4DBD-9242-79F4F624F257}"/>
              </a:ext>
            </a:extLst>
          </p:cNvPr>
          <p:cNvSpPr>
            <a:spLocks noGrp="1"/>
          </p:cNvSpPr>
          <p:nvPr>
            <p:ph type="title"/>
          </p:nvPr>
        </p:nvSpPr>
        <p:spPr/>
        <p:txBody>
          <a:bodyPr/>
          <a:lstStyle/>
          <a:p>
            <a:r>
              <a:rPr lang="en-GB" dirty="0">
                <a:latin typeface="Times New Roman" panose="02020603050405020304" pitchFamily="18" charset="0"/>
                <a:cs typeface="Times New Roman" panose="02020603050405020304" pitchFamily="18" charset="0"/>
              </a:rPr>
              <a:t>REFERENCES</a:t>
            </a:r>
          </a:p>
        </p:txBody>
      </p:sp>
      <p:sp>
        <p:nvSpPr>
          <p:cNvPr id="5" name="Content Placeholder 4">
            <a:extLst>
              <a:ext uri="{FF2B5EF4-FFF2-40B4-BE49-F238E27FC236}">
                <a16:creationId xmlns:a16="http://schemas.microsoft.com/office/drawing/2014/main" id="{4BA55217-23FB-4006-9CB3-6C91FBB85A63}"/>
              </a:ext>
            </a:extLst>
          </p:cNvPr>
          <p:cNvSpPr>
            <a:spLocks noGrp="1"/>
          </p:cNvSpPr>
          <p:nvPr>
            <p:ph idx="1"/>
          </p:nvPr>
        </p:nvSpPr>
        <p:spPr>
          <a:xfrm>
            <a:off x="1295401" y="2556931"/>
            <a:ext cx="9601196" cy="4202087"/>
          </a:xfrm>
        </p:spPr>
        <p:txBody>
          <a:bodyPr>
            <a:normAutofit fontScale="40000" lnSpcReduction="20000"/>
          </a:bodyPr>
          <a:lstStyle/>
          <a:p>
            <a:pPr>
              <a:lnSpc>
                <a:spcPct val="107000"/>
              </a:lnSpc>
              <a:spcAft>
                <a:spcPts val="800"/>
              </a:spcAft>
            </a:pPr>
            <a:r>
              <a:rPr lang="en-GB" sz="23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Alamy.Com</a:t>
            </a:r>
            <a:r>
              <a:rPr lang="en-GB" sz="23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(2016)  Gears and Professional Growth </a:t>
            </a:r>
            <a:r>
              <a:rPr lang="en-GB" sz="23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Mehanism</a:t>
            </a:r>
            <a:r>
              <a:rPr lang="en-GB" sz="23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Available at: </a:t>
            </a:r>
            <a:r>
              <a:rPr lang="en-GB" sz="23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hlinkClick r:id="rId2"/>
              </a:rPr>
              <a:t>https://www.alamy.com/stock-photo-gears-and-personal-growth-mechanism-104965602.html</a:t>
            </a:r>
            <a:r>
              <a:rPr lang="en-GB" sz="23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(Accessed 17</a:t>
            </a:r>
            <a:r>
              <a:rPr lang="en-GB" sz="2300" baseline="30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th</a:t>
            </a:r>
            <a:r>
              <a:rPr lang="en-GB" sz="23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May 2021)</a:t>
            </a:r>
          </a:p>
          <a:p>
            <a:pPr>
              <a:lnSpc>
                <a:spcPct val="107000"/>
              </a:lnSpc>
              <a:spcAft>
                <a:spcPts val="800"/>
              </a:spcAft>
            </a:pPr>
            <a:r>
              <a:rPr lang="en-GB" sz="23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Angry Pebble, (2021) Available at: </a:t>
            </a:r>
            <a:r>
              <a:rPr lang="en-GB" sz="23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https://www.facebook.com/angrypebble/photos/a.102775171523202/102800498187336/?type=1&amp;theatre</a:t>
            </a:r>
            <a:r>
              <a:rPr lang="en-GB" sz="23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(Accessed 13</a:t>
            </a:r>
            <a:r>
              <a:rPr lang="en-GB" sz="2300" baseline="30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th</a:t>
            </a:r>
            <a:r>
              <a:rPr lang="en-GB" sz="23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May 2021)</a:t>
            </a:r>
          </a:p>
          <a:p>
            <a:pPr>
              <a:lnSpc>
                <a:spcPct val="107000"/>
              </a:lnSpc>
              <a:spcAft>
                <a:spcPts val="800"/>
              </a:spcAft>
            </a:pPr>
            <a:r>
              <a:rPr lang="en-GB" sz="23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Bager-Charleson, (2012) </a:t>
            </a:r>
            <a:r>
              <a:rPr lang="en-GB" sz="2300"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Personal Development in Counselling and Psychotherapy.</a:t>
            </a:r>
            <a:r>
              <a:rPr lang="en-GB" sz="23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London: SAGE Publications Ltd. </a:t>
            </a:r>
          </a:p>
          <a:p>
            <a:pPr>
              <a:lnSpc>
                <a:spcPct val="107000"/>
              </a:lnSpc>
              <a:spcAft>
                <a:spcPts val="800"/>
              </a:spcAft>
            </a:pPr>
            <a:r>
              <a:rPr lang="en-GB" sz="23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BACP, (2019) </a:t>
            </a:r>
            <a:r>
              <a:rPr lang="en-GB" sz="2300" i="1" kern="18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What is cognitive behavioural therapy</a:t>
            </a:r>
            <a:r>
              <a:rPr lang="en-GB" sz="2300" kern="18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(CBT)? Available at: </a:t>
            </a:r>
            <a:r>
              <a:rPr lang="en-GB" sz="2300" strike="noStrike"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https://www.bacp.co.uk/about-therapy/types-of-therapy/cognitive-behavioural-therapy/</a:t>
            </a:r>
            <a:r>
              <a:rPr lang="en-GB" sz="23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(Accessed 9th May 2021). </a:t>
            </a:r>
          </a:p>
          <a:p>
            <a:pPr>
              <a:lnSpc>
                <a:spcPct val="107000"/>
              </a:lnSpc>
              <a:spcAft>
                <a:spcPts val="800"/>
              </a:spcAft>
            </a:pPr>
            <a:r>
              <a:rPr lang="en-GB" sz="23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BACP, (2021) </a:t>
            </a:r>
            <a:r>
              <a:rPr lang="en-GB" sz="2300" kern="18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Reflective practice criterion 6 </a:t>
            </a:r>
            <a:r>
              <a:rPr lang="en-GB" sz="2300" i="1" kern="18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continuing professional development. </a:t>
            </a:r>
            <a:r>
              <a:rPr lang="en-GB" sz="2300" kern="18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Available at</a:t>
            </a:r>
            <a:r>
              <a:rPr lang="en-GB" sz="2300" i="1" kern="18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en-GB" sz="2300" strike="noStrike" kern="18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hlinkClick r:id="rId5">
                  <a:extLst>
                    <a:ext uri="{A12FA001-AC4F-418D-AE19-62706E023703}">
                      <ahyp:hlinkClr xmlns:ahyp="http://schemas.microsoft.com/office/drawing/2018/hyperlinkcolor" val="tx"/>
                    </a:ext>
                  </a:extLst>
                </a:hlinkClick>
              </a:rPr>
              <a:t>https://www.bacp.co.uk/membership/accredited-membership/apply-for-accreditation/criterion-6/</a:t>
            </a:r>
            <a:r>
              <a:rPr lang="en-GB" sz="2300" kern="18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(Accessed 11th May 2021). </a:t>
            </a:r>
          </a:p>
          <a:p>
            <a:pPr>
              <a:lnSpc>
                <a:spcPct val="107000"/>
              </a:lnSpc>
              <a:spcAft>
                <a:spcPts val="800"/>
              </a:spcAft>
            </a:pPr>
            <a:r>
              <a:rPr lang="en-GB" sz="2300" kern="18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Dreamstime.com,  (2021)  Exhausted girl lying on couch resting at home. Available at: https://www.dreamstime.com/exhaustion-exhausted-girl-lying-couch-tired-end-day-resting-home-image186825346 .  (Accessed 17</a:t>
            </a:r>
            <a:r>
              <a:rPr lang="en-GB" sz="2300" kern="1800" baseline="300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th</a:t>
            </a:r>
            <a:r>
              <a:rPr lang="en-GB" sz="2300" kern="1800" dirty="0">
                <a:solidFill>
                  <a:schemeClr val="tx1"/>
                </a:solidFill>
                <a:effectLst/>
                <a:latin typeface="Times New Roman" panose="02020603050405020304" pitchFamily="18" charset="0"/>
                <a:ea typeface="Times New Roman" panose="02020603050405020304" pitchFamily="18" charset="0"/>
                <a:cs typeface="Times New Roman" panose="02020603050405020304" pitchFamily="18" charset="0"/>
              </a:rPr>
              <a:t> \may 2021.</a:t>
            </a:r>
          </a:p>
          <a:p>
            <a:pPr>
              <a:lnSpc>
                <a:spcPct val="107000"/>
              </a:lnSpc>
              <a:spcAft>
                <a:spcPts val="800"/>
              </a:spcAft>
            </a:pPr>
            <a:r>
              <a:rPr lang="en-GB" sz="23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Nature Expression (2021) Available at:- </a:t>
            </a:r>
            <a:r>
              <a:rPr lang="en-GB" sz="23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hlinkClick r:id="rId6">
                  <a:extLst>
                    <a:ext uri="{A12FA001-AC4F-418D-AE19-62706E023703}">
                      <ahyp:hlinkClr xmlns:ahyp="http://schemas.microsoft.com/office/drawing/2018/hyperlinkcolor" val="tx"/>
                    </a:ext>
                  </a:extLst>
                </a:hlinkClick>
              </a:rPr>
              <a:t>https://www.naturesexpression.com/Inspiration-River-Stones--Assorted-24_p_6332.html</a:t>
            </a:r>
            <a:r>
              <a:rPr lang="en-GB" sz="23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(Accessed 13</a:t>
            </a:r>
            <a:r>
              <a:rPr lang="en-GB" sz="2300" baseline="30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th</a:t>
            </a:r>
            <a:r>
              <a:rPr lang="en-GB" sz="23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May 2021)</a:t>
            </a:r>
          </a:p>
          <a:p>
            <a:pPr>
              <a:lnSpc>
                <a:spcPct val="107000"/>
              </a:lnSpc>
              <a:spcAft>
                <a:spcPts val="800"/>
              </a:spcAft>
            </a:pPr>
            <a:r>
              <a:rPr lang="en-GB" sz="23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NHS, (2018) </a:t>
            </a:r>
            <a:r>
              <a:rPr lang="en-GB" sz="2300"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Mindfulness</a:t>
            </a:r>
            <a:r>
              <a:rPr lang="en-GB" sz="23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Available at: </a:t>
            </a:r>
            <a:r>
              <a:rPr lang="en-GB" sz="2300" strike="noStrike"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hlinkClick r:id="rId7">
                  <a:extLst>
                    <a:ext uri="{A12FA001-AC4F-418D-AE19-62706E023703}">
                      <ahyp:hlinkClr xmlns:ahyp="http://schemas.microsoft.com/office/drawing/2018/hyperlinkcolor" val="tx"/>
                    </a:ext>
                  </a:extLst>
                </a:hlinkClick>
              </a:rPr>
              <a:t>https://www.nhs.uk/mental-health/self-help/tips-and-support/mindfulness/</a:t>
            </a:r>
            <a:r>
              <a:rPr lang="en-GB" sz="23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(Accessed 9th May 2021). </a:t>
            </a:r>
          </a:p>
          <a:p>
            <a:pPr>
              <a:lnSpc>
                <a:spcPct val="107000"/>
              </a:lnSpc>
              <a:spcAft>
                <a:spcPts val="800"/>
              </a:spcAft>
            </a:pPr>
            <a:r>
              <a:rPr lang="en-GB" sz="23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Pinterest, (2021) Pebble Rock Faces. Available at: </a:t>
            </a:r>
            <a:r>
              <a:rPr lang="en-GB" sz="23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hlinkClick r:id="rId8">
                  <a:extLst>
                    <a:ext uri="{A12FA001-AC4F-418D-AE19-62706E023703}">
                      <ahyp:hlinkClr xmlns:ahyp="http://schemas.microsoft.com/office/drawing/2018/hyperlinkcolor" val="tx"/>
                    </a:ext>
                  </a:extLst>
                </a:hlinkClick>
              </a:rPr>
              <a:t>https://www.pinterest.co.uk/helmut11/painted-rock-faces/</a:t>
            </a:r>
            <a:r>
              <a:rPr lang="en-GB" sz="23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(Accessed13th May 2021)</a:t>
            </a:r>
          </a:p>
          <a:p>
            <a:pPr>
              <a:lnSpc>
                <a:spcPct val="107000"/>
              </a:lnSpc>
              <a:spcAft>
                <a:spcPts val="800"/>
              </a:spcAft>
            </a:pPr>
            <a:r>
              <a:rPr lang="en-GB" sz="23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Stefan, Simona et al., 2019. Cognitive‐</a:t>
            </a:r>
            <a:r>
              <a:rPr lang="en-GB" sz="2300" dirty="0" err="1">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behavioral</a:t>
            </a:r>
            <a:r>
              <a:rPr lang="en-GB" sz="23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therapy (CBT) for generalised anxiety disorder: Contrasting various CBT approaches in a randomised clinical trial. </a:t>
            </a:r>
            <a:r>
              <a:rPr lang="en-GB" sz="2300"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Journal of clinical psychology</a:t>
            </a:r>
            <a:r>
              <a:rPr lang="en-GB" sz="23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75(7), pp.1188–1202.</a:t>
            </a:r>
          </a:p>
          <a:p>
            <a:pPr>
              <a:lnSpc>
                <a:spcPct val="107000"/>
              </a:lnSpc>
              <a:spcAft>
                <a:spcPts val="800"/>
              </a:spcAft>
            </a:pPr>
            <a:r>
              <a:rPr lang="en-GB" sz="23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Studybreaks, (2019) 4 ways maladaptive daydreaming is destructive. Available at: </a:t>
            </a:r>
            <a:r>
              <a:rPr lang="en-GB" sz="23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hlinkClick r:id="rId9">
                  <a:extLst>
                    <a:ext uri="{A12FA001-AC4F-418D-AE19-62706E023703}">
                      <ahyp:hlinkClr xmlns:ahyp="http://schemas.microsoft.com/office/drawing/2018/hyperlinkcolor" val="tx"/>
                    </a:ext>
                  </a:extLst>
                </a:hlinkClick>
              </a:rPr>
              <a:t>https://studybreaks.com/thoughts/maladaptive-daydreaming-dangers-and-info/</a:t>
            </a:r>
            <a:r>
              <a:rPr lang="en-GB" sz="23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Accessed 13</a:t>
            </a:r>
            <a:r>
              <a:rPr lang="en-GB" sz="2300" baseline="300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th</a:t>
            </a:r>
            <a:r>
              <a:rPr lang="en-GB" sz="23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May 2021)</a:t>
            </a:r>
          </a:p>
          <a:p>
            <a:pPr>
              <a:lnSpc>
                <a:spcPct val="107000"/>
              </a:lnSpc>
              <a:spcAft>
                <a:spcPts val="800"/>
              </a:spcAft>
            </a:pPr>
            <a:r>
              <a:rPr lang="en-GB" sz="23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Tumblr, (2021) </a:t>
            </a:r>
            <a:r>
              <a:rPr lang="en-GB" sz="2300" i="1"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26 letters and a whole lot of nothing</a:t>
            </a:r>
            <a:r>
              <a:rPr lang="en-GB" sz="23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Available at: </a:t>
            </a:r>
            <a:r>
              <a:rPr lang="en-GB" sz="2300" strike="noStrike"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hlinkClick r:id="rId10">
                  <a:extLst>
                    <a:ext uri="{A12FA001-AC4F-418D-AE19-62706E023703}">
                      <ahyp:hlinkClr xmlns:ahyp="http://schemas.microsoft.com/office/drawing/2018/hyperlinkcolor" val="tx"/>
                    </a:ext>
                  </a:extLst>
                </a:hlinkClick>
              </a:rPr>
              <a:t>https://lovestrong.tumblr.com/post/158464877310</a:t>
            </a:r>
            <a:r>
              <a:rPr lang="en-GB" sz="2300" dirty="0">
                <a:solidFill>
                  <a:schemeClr val="tx1"/>
                </a:solidFill>
                <a:effectLst/>
                <a:latin typeface="Times New Roman" panose="02020603050405020304" pitchFamily="18" charset="0"/>
                <a:ea typeface="Calibri" panose="020F0502020204030204" pitchFamily="34" charset="0"/>
                <a:cs typeface="Times New Roman" panose="02020603050405020304" pitchFamily="18" charset="0"/>
              </a:rPr>
              <a:t> (Accessed 11th May 2021). </a:t>
            </a:r>
          </a:p>
          <a:p>
            <a:endParaRPr lang="en-GB" dirty="0"/>
          </a:p>
        </p:txBody>
      </p:sp>
    </p:spTree>
    <p:extLst>
      <p:ext uri="{BB962C8B-B14F-4D97-AF65-F5344CB8AC3E}">
        <p14:creationId xmlns:p14="http://schemas.microsoft.com/office/powerpoint/2010/main" val="401072441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BB406D37-FD8D-4BC1-88DB-F1778E0605E1}"/>
              </a:ext>
            </a:extLst>
          </p:cNvPr>
          <p:cNvSpPr txBox="1"/>
          <p:nvPr/>
        </p:nvSpPr>
        <p:spPr>
          <a:xfrm>
            <a:off x="4172505" y="2828835"/>
            <a:ext cx="8877669" cy="1200329"/>
          </a:xfrm>
          <a:prstGeom prst="rect">
            <a:avLst/>
          </a:prstGeom>
          <a:noFill/>
        </p:spPr>
        <p:txBody>
          <a:bodyPr wrap="square">
            <a:spAutoFit/>
          </a:bodyPr>
          <a:lstStyle/>
          <a:p>
            <a:r>
              <a:rPr lang="en-GB" sz="7200" dirty="0"/>
              <a:t>THE END</a:t>
            </a:r>
          </a:p>
        </p:txBody>
      </p:sp>
    </p:spTree>
    <p:extLst>
      <p:ext uri="{BB962C8B-B14F-4D97-AF65-F5344CB8AC3E}">
        <p14:creationId xmlns:p14="http://schemas.microsoft.com/office/powerpoint/2010/main" val="447891678"/>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Custom 46">
      <a:dk1>
        <a:sysClr val="windowText" lastClr="000000"/>
      </a:dk1>
      <a:lt1>
        <a:sysClr val="window" lastClr="FFFFFF"/>
      </a:lt1>
      <a:dk2>
        <a:srgbClr val="212121"/>
      </a:dk2>
      <a:lt2>
        <a:srgbClr val="DADADA"/>
      </a:lt2>
      <a:accent1>
        <a:srgbClr val="AB946B"/>
      </a:accent1>
      <a:accent2>
        <a:srgbClr val="FF9900"/>
      </a:accent2>
      <a:accent3>
        <a:srgbClr val="DD8C3C"/>
      </a:accent3>
      <a:accent4>
        <a:srgbClr val="8E684C"/>
      </a:accent4>
      <a:accent5>
        <a:srgbClr val="CBAF62"/>
      </a:accent5>
      <a:accent6>
        <a:srgbClr val="33CCCC"/>
      </a:accent6>
      <a:hlink>
        <a:srgbClr val="86724D"/>
      </a:hlink>
      <a:folHlink>
        <a:srgbClr val="B99E84"/>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TM78524312_Recreation Organic design_SL-V1.pptx" id="{F71A86FF-49A3-4B67-A125-11EA00B3A17C}" vid="{EA83300D-506E-4894-9D32-3B71A0743CA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2" ma:contentTypeDescription="Create a new document." ma:contentTypeScope="" ma:versionID="93813dd7ca6ad654711aa0ab317e03a3">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f11dc0ce689dd3925e84e4e35398c6e7"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Status xmlns="71af3243-3dd4-4a8d-8c0d-dd76da1f02a5">Not started</Status>
    <MediaServiceKeyPoints xmlns="71af3243-3dd4-4a8d-8c0d-dd76da1f02a5"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F92F16A-38EE-4C9D-AFD3-2845EC2D906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E0C6F0FA-5858-4AD1-8F89-D32310719A51}">
  <ds:schemaRefs>
    <ds:schemaRef ds:uri="http://schemas.openxmlformats.org/package/2006/metadata/core-properties"/>
    <ds:schemaRef ds:uri="71af3243-3dd4-4a8d-8c0d-dd76da1f02a5"/>
    <ds:schemaRef ds:uri="http://www.w3.org/XML/1998/namespace"/>
    <ds:schemaRef ds:uri="http://purl.org/dc/dcmitype/"/>
    <ds:schemaRef ds:uri="http://schemas.microsoft.com/office/2006/metadata/properties"/>
    <ds:schemaRef ds:uri="http://schemas.microsoft.com/office/infopath/2007/PartnerControls"/>
    <ds:schemaRef ds:uri="http://purl.org/dc/elements/1.1/"/>
    <ds:schemaRef ds:uri="http://purl.org/dc/terms/"/>
    <ds:schemaRef ds:uri="http://schemas.microsoft.com/office/2006/documentManagement/types"/>
    <ds:schemaRef ds:uri="16c05727-aa75-4e4a-9b5f-8a80a1165891"/>
  </ds:schemaRefs>
</ds:datastoreItem>
</file>

<file path=customXml/itemProps3.xml><?xml version="1.0" encoding="utf-8"?>
<ds:datastoreItem xmlns:ds="http://schemas.openxmlformats.org/officeDocument/2006/customXml" ds:itemID="{075A39CB-C45B-4F08-829C-AB9550EE08FE}">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Recreation design</Template>
  <TotalTime>595</TotalTime>
  <Words>1820</Words>
  <Application>Microsoft Office PowerPoint</Application>
  <PresentationFormat>Widescreen</PresentationFormat>
  <Paragraphs>130</Paragraphs>
  <Slides>22</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22</vt:i4>
      </vt:variant>
    </vt:vector>
  </HeadingPairs>
  <TitlesOfParts>
    <vt:vector size="28" baseType="lpstr">
      <vt:lpstr>Arial</vt:lpstr>
      <vt:lpstr>Calibri</vt:lpstr>
      <vt:lpstr>Garamond</vt:lpstr>
      <vt:lpstr>Symbol</vt:lpstr>
      <vt:lpstr>Times New Roman</vt:lpstr>
      <vt:lpstr>Organic</vt:lpstr>
      <vt:lpstr>CAROLYNE LEIGH WILLIAMS  1704726  Personal Development and Professional  Profile  Seminar Presentation: </vt:lpstr>
      <vt:lpstr>PowerPoint Presentation</vt:lpstr>
      <vt:lpstr>INTRODUCTION</vt:lpstr>
      <vt:lpstr>I have to tell you that I was not prepared for what has happened on this journey.  There were two things said to us that have stuck with me that I wasn't comfortable with, and they were:      </vt:lpstr>
      <vt:lpstr>REVISITING “WHO AM I?”</vt:lpstr>
      <vt:lpstr>REPORTS</vt:lpstr>
      <vt:lpstr>REPORTS</vt:lpstr>
      <vt:lpstr>PowerPoint Presentation</vt:lpstr>
      <vt:lpstr>MY BIGGEST LESSON</vt:lpstr>
      <vt:lpstr>PowerPoint Presentation</vt:lpstr>
      <vt:lpstr>THEMES AND LEARNINGS</vt:lpstr>
      <vt:lpstr>PERSONAL THERAPY</vt:lpstr>
      <vt:lpstr>STRENGTHS AND WEAKNESSES</vt:lpstr>
      <vt:lpstr>FUTURE PROFESSIONAL GROWTH</vt:lpstr>
      <vt:lpstr>PROFESSIONAL DEVELOPMENT PLAN</vt:lpstr>
      <vt:lpstr>NEXT STEPS</vt:lpstr>
      <vt:lpstr>MOVING FORWARD PERSONALLY</vt:lpstr>
      <vt:lpstr>I WANT YOU TO READ THIS SLIDE YOURSELVES </vt:lpstr>
      <vt:lpstr>CONCLUSION </vt:lpstr>
      <vt:lpstr>PowerPoint Presentation</vt:lpstr>
      <vt:lpstr>REFERENCES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CAROLYNE LEIGH WILLIAMS 1704726 Personal Development and Professional Profile Seminar Presentation:</dc:title>
  <dc:creator>Carolyne Leigh Williams (1704726)</dc:creator>
  <cp:lastModifiedBy>Carolyne Leigh Williams (1704726)</cp:lastModifiedBy>
  <cp:revision>46</cp:revision>
  <dcterms:created xsi:type="dcterms:W3CDTF">2021-05-11T19:06:25Z</dcterms:created>
  <dcterms:modified xsi:type="dcterms:W3CDTF">2021-05-18T13:30:23Z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