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png&amp;ehk=M3vrrobiR9TZKi71G9K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2"/>
  </p:notesMasterIdLst>
  <p:sldIdLst>
    <p:sldId id="257" r:id="rId2"/>
    <p:sldId id="276" r:id="rId3"/>
    <p:sldId id="277" r:id="rId4"/>
    <p:sldId id="298" r:id="rId5"/>
    <p:sldId id="279" r:id="rId6"/>
    <p:sldId id="280" r:id="rId7"/>
    <p:sldId id="281" r:id="rId8"/>
    <p:sldId id="282" r:id="rId9"/>
    <p:sldId id="283" r:id="rId10"/>
    <p:sldId id="284" r:id="rId11"/>
    <p:sldId id="285" r:id="rId12"/>
    <p:sldId id="286" r:id="rId13"/>
    <p:sldId id="287" r:id="rId14"/>
    <p:sldId id="273" r:id="rId15"/>
    <p:sldId id="291" r:id="rId16"/>
    <p:sldId id="288" r:id="rId17"/>
    <p:sldId id="294" r:id="rId18"/>
    <p:sldId id="295" r:id="rId19"/>
    <p:sldId id="292" r:id="rId20"/>
    <p:sldId id="274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353" autoAdjust="0"/>
  </p:normalViewPr>
  <p:slideViewPr>
    <p:cSldViewPr snapToGrid="0">
      <p:cViewPr varScale="1">
        <p:scale>
          <a:sx n="81" d="100"/>
          <a:sy n="81" d="100"/>
        </p:scale>
        <p:origin x="75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5C69D-D747-4B1B-AC44-F46B697B24BE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FB50B6-F1B6-43E7-9F13-F7A06A05F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152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0632CCE-6D4B-4B15-9B10-9EDBA81E69E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860121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GB" b="1" dirty="0"/>
              <a:t>In Groups </a:t>
            </a:r>
            <a:r>
              <a:rPr lang="en-GB" dirty="0"/>
              <a:t>–</a:t>
            </a:r>
          </a:p>
          <a:p>
            <a:pPr>
              <a:defRPr/>
            </a:pPr>
            <a:endParaRPr lang="en-GB" dirty="0"/>
          </a:p>
          <a:p>
            <a:pPr marL="241539" indent="-241539">
              <a:buFont typeface="+mj-lt"/>
              <a:buAutoNum type="arabicPeriod"/>
              <a:defRPr/>
            </a:pPr>
            <a:r>
              <a:rPr lang="en-GB" dirty="0"/>
              <a:t> Work together to give examples of each category  from the workplace – (each group present back to class)</a:t>
            </a:r>
          </a:p>
          <a:p>
            <a:pPr marL="241539" indent="-241539">
              <a:buFont typeface="+mj-lt"/>
              <a:buAutoNum type="arabicPeriod"/>
              <a:defRPr/>
            </a:pPr>
            <a:r>
              <a:rPr lang="en-GB" dirty="0"/>
              <a:t>Give an example of a strategic problem facing a government or economy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F8AC68-14AB-4B73-ADCA-BD55B9745C27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2633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1pPr>
            <a:lvl2pPr marL="785001" indent="-301923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2pPr>
            <a:lvl3pPr marL="1207694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3pPr>
            <a:lvl4pPr marL="1690771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4pPr>
            <a:lvl5pPr marL="2173849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5pPr>
            <a:lvl6pPr marL="2656926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6pPr>
            <a:lvl7pPr marL="3140004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7pPr>
            <a:lvl8pPr marL="3623081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8pPr>
            <a:lvl9pPr marL="4106159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defRPr/>
            </a:pPr>
            <a:fld id="{84A45511-6AA5-4B57-9CEC-EE6F76A5C586}" type="slidenum">
              <a:rPr lang="en-GB" altLang="en-US" sz="1300">
                <a:latin typeface="Verdana" pitchFamily="34" charset="0"/>
              </a:rPr>
              <a:pPr eaLnBrk="1" hangingPunct="1">
                <a:defRPr/>
              </a:pPr>
              <a:t>6</a:t>
            </a:fld>
            <a:endParaRPr lang="en-GB" altLang="en-US" sz="1300">
              <a:latin typeface="Verdana" pitchFamily="34" charset="0"/>
            </a:endParaRPr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503230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1pPr>
            <a:lvl2pPr marL="785001" indent="-301923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2pPr>
            <a:lvl3pPr marL="1207694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3pPr>
            <a:lvl4pPr marL="1690771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4pPr>
            <a:lvl5pPr marL="2173849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5pPr>
            <a:lvl6pPr marL="2656926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6pPr>
            <a:lvl7pPr marL="3140004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7pPr>
            <a:lvl8pPr marL="3623081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8pPr>
            <a:lvl9pPr marL="4106159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defRPr/>
            </a:pPr>
            <a:fld id="{4BD1B46C-6513-4FFB-B329-C47BA75E7338}" type="slidenum">
              <a:rPr lang="en-GB" altLang="en-US" sz="1300">
                <a:latin typeface="Verdana" pitchFamily="34" charset="0"/>
              </a:rPr>
              <a:pPr eaLnBrk="1" hangingPunct="1">
                <a:defRPr/>
              </a:pPr>
              <a:t>9</a:t>
            </a:fld>
            <a:endParaRPr lang="en-GB" altLang="en-US" sz="1300">
              <a:latin typeface="Verdana" pitchFamily="34" charset="0"/>
            </a:endParaRPr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444743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1pPr>
            <a:lvl2pPr marL="785001" indent="-301923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2pPr>
            <a:lvl3pPr marL="1207694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3pPr>
            <a:lvl4pPr marL="1690771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4pPr>
            <a:lvl5pPr marL="2173849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5pPr>
            <a:lvl6pPr marL="2656926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6pPr>
            <a:lvl7pPr marL="3140004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7pPr>
            <a:lvl8pPr marL="3623081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8pPr>
            <a:lvl9pPr marL="4106159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defRPr/>
            </a:pPr>
            <a:fld id="{4BD1B46C-6513-4FFB-B329-C47BA75E7338}" type="slidenum">
              <a:rPr lang="en-GB" altLang="en-US" sz="1300">
                <a:latin typeface="Verdana" pitchFamily="34" charset="0"/>
              </a:rPr>
              <a:pPr eaLnBrk="1" hangingPunct="1">
                <a:defRPr/>
              </a:pPr>
              <a:t>10</a:t>
            </a:fld>
            <a:endParaRPr lang="en-GB" altLang="en-US" sz="1300">
              <a:latin typeface="Verdana" pitchFamily="34" charset="0"/>
            </a:endParaRPr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322368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84225" indent="-301625"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206500" indent="-241300"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90688" indent="-241300"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173288" indent="-241300"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630488" indent="-2413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3087688" indent="-2413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544888" indent="-2413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4002088" indent="-2413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9C38F24-B528-46C3-B447-1142EA9227DD}" type="slidenum">
              <a:rPr lang="en-US" altLang="en-US" sz="1300" smtClean="0">
                <a:solidFill>
                  <a:srgbClr val="000000"/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en-US" altLang="en-US" sz="1300">
              <a:solidFill>
                <a:srgbClr val="000000"/>
              </a:solidFill>
              <a:latin typeface="Arial" charset="0"/>
              <a:cs typeface="Arial" charset="0"/>
            </a:endParaRPr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653022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84225" indent="-301625"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206500" indent="-241300"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90688" indent="-241300"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173288" indent="-241300"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630488" indent="-2413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3087688" indent="-2413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544888" indent="-2413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4002088" indent="-2413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D9CB05BE-A5F5-455A-9713-F5D91587FF95}" type="slidenum">
              <a:rPr lang="en-US" altLang="en-US" sz="1300" smtClean="0">
                <a:solidFill>
                  <a:srgbClr val="000000"/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en-US" altLang="en-US" sz="1300">
              <a:solidFill>
                <a:srgbClr val="000000"/>
              </a:solidFill>
              <a:latin typeface="Arial" charset="0"/>
              <a:cs typeface="Arial" charset="0"/>
            </a:endParaRPr>
          </a:p>
        </p:txBody>
      </p:sp>
      <p:sp>
        <p:nvSpPr>
          <p:cNvPr id="706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066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59075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6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FE9F69F-5F33-4DAD-AE61-F9AE695676D3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9321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467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489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2721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7315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175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7757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2254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5728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340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7568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83129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552" y="103188"/>
            <a:ext cx="10991849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1A292F-E59F-4BB5-83B4-13470A14BB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53206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6752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&amp;ehk=M3vrrobiR9TZKi71G9K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509954" y="1368370"/>
            <a:ext cx="10814538" cy="4536504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br>
              <a:rPr lang="en-GB" altLang="en-US" sz="4000" i="1" dirty="0"/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br>
              <a:rPr lang="en-GB" altLang="en-US" sz="4000" dirty="0"/>
            </a:br>
            <a:br>
              <a:rPr lang="en-GB" altLang="en-US" sz="4000" dirty="0"/>
            </a:br>
            <a:r>
              <a:rPr lang="en-GB" altLang="en-US" sz="4000" dirty="0"/>
              <a:t>Module: BMSK 4004 </a:t>
            </a:r>
            <a:br>
              <a:rPr lang="en-GB" altLang="en-US" sz="4000" dirty="0"/>
            </a:br>
            <a:r>
              <a:rPr lang="en-GB" sz="4000" b="1" dirty="0"/>
              <a:t>Problem Solving and Decision Making</a:t>
            </a:r>
            <a:br>
              <a:rPr lang="en-GB" sz="4000" b="1" dirty="0"/>
            </a:br>
            <a:br>
              <a:rPr lang="en-GB" altLang="en-US" sz="2000" dirty="0"/>
            </a:br>
            <a:r>
              <a:rPr lang="en-GB" altLang="en-US" sz="2800" dirty="0"/>
              <a:t>Online Session 2</a:t>
            </a:r>
          </a:p>
        </p:txBody>
      </p:sp>
    </p:spTree>
    <p:extLst>
      <p:ext uri="{BB962C8B-B14F-4D97-AF65-F5344CB8AC3E}">
        <p14:creationId xmlns:p14="http://schemas.microsoft.com/office/powerpoint/2010/main" val="25186250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992313" y="476250"/>
            <a:ext cx="6870700" cy="50323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Problem Categories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186267" y="1125538"/>
            <a:ext cx="11633200" cy="5041900"/>
          </a:xfrm>
        </p:spPr>
        <p:txBody>
          <a:bodyPr/>
          <a:lstStyle/>
          <a:p>
            <a:pPr marL="119062" indent="0">
              <a:lnSpc>
                <a:spcPct val="90000"/>
              </a:lnSpc>
              <a:buNone/>
              <a:defRPr/>
            </a:pPr>
            <a:endParaRPr lang="en-GB" altLang="en-US" sz="28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9062" indent="0">
              <a:lnSpc>
                <a:spcPct val="90000"/>
              </a:lnSpc>
              <a:buNone/>
              <a:defRPr/>
            </a:pP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Strategic problems  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- are longer term, wide ranging problems that have significant consequences for the organisation as a whole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altLang="en-US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9062" indent="0">
              <a:lnSpc>
                <a:spcPct val="90000"/>
              </a:lnSpc>
              <a:buNone/>
              <a:defRPr/>
            </a:pP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Operational problems  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- are usually medium to short term and involve the management of resources to achieve particular objectives</a:t>
            </a:r>
          </a:p>
          <a:p>
            <a:pPr marL="119062" indent="0">
              <a:lnSpc>
                <a:spcPct val="90000"/>
              </a:lnSpc>
              <a:buNone/>
              <a:defRPr/>
            </a:pPr>
            <a:endParaRPr lang="en-GB" altLang="en-US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9062" indent="0">
              <a:lnSpc>
                <a:spcPct val="90000"/>
              </a:lnSpc>
              <a:buNone/>
              <a:defRPr/>
            </a:pP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Administrative problems  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- are usually short term or have a right or wrong answer according to the policies and procedures of the organisation.</a:t>
            </a:r>
          </a:p>
        </p:txBody>
      </p:sp>
      <p:sp>
        <p:nvSpPr>
          <p:cNvPr id="22532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B8C57AE-53A7-4CA1-9C93-E7C6F52E92B6}" type="slidenum">
              <a:rPr lang="en-GB" altLang="en-US" sz="1200"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GB" altLang="en-US" sz="1200">
              <a:latin typeface="Arial" charset="0"/>
              <a:cs typeface="Arial" charset="0"/>
            </a:endParaRPr>
          </a:p>
        </p:txBody>
      </p:sp>
      <p:pic>
        <p:nvPicPr>
          <p:cNvPr id="2253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8171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Stages of Creative Problem Solving</a:t>
            </a:r>
          </a:p>
        </p:txBody>
      </p:sp>
      <p:sp>
        <p:nvSpPr>
          <p:cNvPr id="15565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2116667"/>
            <a:ext cx="11125200" cy="4741334"/>
          </a:xfrm>
        </p:spPr>
        <p:txBody>
          <a:bodyPr/>
          <a:lstStyle/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Each stage of the problem-solving process involves a closing down or ‘funnelling process’.</a:t>
            </a:r>
          </a:p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pic>
        <p:nvPicPr>
          <p:cNvPr id="2355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BC24CA-1DAA-42C1-AFD6-1F8F3452A9CD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22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565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24328CCA-438E-49DA-9F66-EEBBFC0DFE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2840" y="0"/>
            <a:ext cx="4846320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9BA0837-5561-4083-976B-CF9D093AD96E}"/>
              </a:ext>
            </a:extLst>
          </p:cNvPr>
          <p:cNvSpPr/>
          <p:nvPr/>
        </p:nvSpPr>
        <p:spPr>
          <a:xfrm>
            <a:off x="3048000" y="1069217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altLang="en-US" dirty="0">
                <a:latin typeface="Arial" charset="0"/>
              </a:rPr>
              <a:t>Problem</a:t>
            </a:r>
          </a:p>
          <a:p>
            <a:pPr algn="ctr"/>
            <a:r>
              <a:rPr lang="en-GB" altLang="en-US" dirty="0">
                <a:latin typeface="Arial" charset="0"/>
              </a:rPr>
              <a:t>Identification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C882589-5FDA-40FC-B829-6730DE3F61DD}"/>
              </a:ext>
            </a:extLst>
          </p:cNvPr>
          <p:cNvSpPr/>
          <p:nvPr/>
        </p:nvSpPr>
        <p:spPr>
          <a:xfrm>
            <a:off x="5176517" y="2600099"/>
            <a:ext cx="18389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altLang="en-US" dirty="0">
                <a:latin typeface="Arial" charset="0"/>
              </a:rPr>
              <a:t>Idea Generation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982FE10-8C7B-45BB-987B-30E95A6B2DB7}"/>
              </a:ext>
            </a:extLst>
          </p:cNvPr>
          <p:cNvSpPr/>
          <p:nvPr/>
        </p:nvSpPr>
        <p:spPr>
          <a:xfrm>
            <a:off x="5465056" y="3484650"/>
            <a:ext cx="12618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altLang="en-US" dirty="0">
                <a:latin typeface="Arial" charset="0"/>
              </a:rPr>
              <a:t>Evaluation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189A0D2-48A8-467B-99E8-3E22A07E919D}"/>
              </a:ext>
            </a:extLst>
          </p:cNvPr>
          <p:cNvSpPr/>
          <p:nvPr/>
        </p:nvSpPr>
        <p:spPr>
          <a:xfrm>
            <a:off x="5253461" y="4369201"/>
            <a:ext cx="17620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altLang="en-US" dirty="0">
                <a:latin typeface="Arial" charset="0"/>
              </a:rPr>
              <a:t>Implementation</a:t>
            </a:r>
          </a:p>
        </p:txBody>
      </p:sp>
    </p:spTree>
    <p:extLst>
      <p:ext uri="{BB962C8B-B14F-4D97-AF65-F5344CB8AC3E}">
        <p14:creationId xmlns:p14="http://schemas.microsoft.com/office/powerpoint/2010/main" val="19612251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Creative and Analytical Skills</a:t>
            </a:r>
          </a:p>
        </p:txBody>
      </p:sp>
      <p:sp>
        <p:nvSpPr>
          <p:cNvPr id="16179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74133" y="1219201"/>
            <a:ext cx="11430000" cy="4937125"/>
          </a:xfrm>
        </p:spPr>
        <p:txBody>
          <a:bodyPr/>
          <a:lstStyle/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 lvl="1">
              <a:buFontTx/>
              <a:buNone/>
            </a:pPr>
            <a:endParaRPr lang="en-GB" altLang="en-US" sz="3200" dirty="0">
              <a:latin typeface="Arial" charset="0"/>
              <a:cs typeface="Arial" charset="0"/>
            </a:endParaRPr>
          </a:p>
          <a:p>
            <a:pPr lvl="1" algn="ctr">
              <a:buFontTx/>
              <a:buNone/>
            </a:pPr>
            <a:r>
              <a:rPr lang="en-GB" altLang="en-US" sz="3200" dirty="0">
                <a:latin typeface="Arial" charset="0"/>
                <a:cs typeface="Arial" charset="0"/>
              </a:rPr>
              <a:t>	5 minute exercise</a:t>
            </a:r>
          </a:p>
          <a:p>
            <a:pPr lvl="1" algn="ctr">
              <a:buFontTx/>
              <a:buNone/>
            </a:pPr>
            <a:r>
              <a:rPr lang="en-GB" altLang="en-US" sz="3200" dirty="0">
                <a:latin typeface="Arial" charset="0"/>
                <a:cs typeface="Arial" charset="0"/>
              </a:rPr>
              <a:t>Applying both analytical and creative skills:</a:t>
            </a:r>
          </a:p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pic>
        <p:nvPicPr>
          <p:cNvPr id="2560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F3857D-7631-4A2B-9535-C376DEC470D5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187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61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61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61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61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61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61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1794" grpId="0"/>
      <p:bldP spid="16179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1992313" y="333376"/>
            <a:ext cx="8001000" cy="1216025"/>
          </a:xfrm>
        </p:spPr>
        <p:txBody>
          <a:bodyPr/>
          <a:lstStyle/>
          <a:p>
            <a:r>
              <a:rPr lang="en-GB" altLang="en-US" b="1" dirty="0"/>
              <a:t>Exercise 1 - Dots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063750" y="1770063"/>
            <a:ext cx="3213100" cy="4202112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Join all the dots using  </a:t>
            </a:r>
            <a:r>
              <a:rPr lang="en-GB" altLang="en-US" b="1" dirty="0">
                <a:latin typeface="Arial" charset="0"/>
                <a:cs typeface="Arial" charset="0"/>
              </a:rPr>
              <a:t>four</a:t>
            </a:r>
            <a:r>
              <a:rPr lang="en-GB" altLang="en-US" dirty="0">
                <a:latin typeface="Arial" charset="0"/>
                <a:cs typeface="Arial" charset="0"/>
              </a:rPr>
              <a:t> lines</a:t>
            </a:r>
          </a:p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Individual -     3 mins</a:t>
            </a:r>
          </a:p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graphicFrame>
        <p:nvGraphicFramePr>
          <p:cNvPr id="169988" name="Group 4"/>
          <p:cNvGraphicFramePr>
            <a:graphicFrameLocks noGrp="1"/>
          </p:cNvGraphicFramePr>
          <p:nvPr>
            <p:ph sz="half" idx="2"/>
          </p:nvPr>
        </p:nvGraphicFramePr>
        <p:xfrm>
          <a:off x="5375275" y="1628775"/>
          <a:ext cx="4824414" cy="4895850"/>
        </p:xfrm>
        <a:graphic>
          <a:graphicData uri="http://schemas.openxmlformats.org/drawingml/2006/table">
            <a:tbl>
              <a:tblPr/>
              <a:tblGrid>
                <a:gridCol w="16081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081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081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631950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4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90000" marR="90000" marT="46793" marB="46793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4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90000" marR="90000" marT="46793" marB="46793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4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90000" marR="90000" marT="46793" marB="46793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31950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4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90000" marR="90000" marT="46793" marB="46793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4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90000" marR="90000" marT="46793" marB="4679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4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90000" marR="90000" marT="46793" marB="46793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31950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4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90000" marR="90000" marT="46793" marB="46793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4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90000" marR="90000" marT="46793" marB="4679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4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90000" marR="90000" marT="46793" marB="46793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26638" name="Line 26"/>
          <p:cNvSpPr>
            <a:spLocks noChangeShapeType="1"/>
          </p:cNvSpPr>
          <p:nvPr/>
        </p:nvSpPr>
        <p:spPr bwMode="auto">
          <a:xfrm>
            <a:off x="5951538" y="1989138"/>
            <a:ext cx="4248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 anchor="b"/>
          <a:lstStyle/>
          <a:p>
            <a:endParaRPr lang="en-GB"/>
          </a:p>
        </p:txBody>
      </p:sp>
      <p:sp>
        <p:nvSpPr>
          <p:cNvPr id="26639" name="Line 32"/>
          <p:cNvSpPr>
            <a:spLocks noChangeShapeType="1"/>
          </p:cNvSpPr>
          <p:nvPr/>
        </p:nvSpPr>
        <p:spPr bwMode="auto">
          <a:xfrm flipH="1">
            <a:off x="5951538" y="1989138"/>
            <a:ext cx="4248150" cy="403225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 anchor="b"/>
          <a:lstStyle/>
          <a:p>
            <a:endParaRPr lang="en-GB"/>
          </a:p>
        </p:txBody>
      </p:sp>
      <p:sp>
        <p:nvSpPr>
          <p:cNvPr id="26640" name="Line 34"/>
          <p:cNvSpPr>
            <a:spLocks noChangeShapeType="1"/>
          </p:cNvSpPr>
          <p:nvPr/>
        </p:nvSpPr>
        <p:spPr bwMode="auto">
          <a:xfrm flipV="1">
            <a:off x="5951539" y="1916114"/>
            <a:ext cx="73025" cy="4105275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 anchor="b"/>
          <a:lstStyle/>
          <a:p>
            <a:endParaRPr lang="en-GB"/>
          </a:p>
        </p:txBody>
      </p:sp>
      <p:sp>
        <p:nvSpPr>
          <p:cNvPr id="26641" name="Line 36"/>
          <p:cNvSpPr>
            <a:spLocks noChangeShapeType="1"/>
          </p:cNvSpPr>
          <p:nvPr/>
        </p:nvSpPr>
        <p:spPr bwMode="auto">
          <a:xfrm>
            <a:off x="6024563" y="1916113"/>
            <a:ext cx="3600450" cy="3960812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 anchor="b"/>
          <a:lstStyle/>
          <a:p>
            <a:endParaRPr lang="en-GB"/>
          </a:p>
        </p:txBody>
      </p:sp>
      <p:pic>
        <p:nvPicPr>
          <p:cNvPr id="2664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1"/>
            <a:ext cx="2133600" cy="365125"/>
          </a:xfrm>
        </p:spPr>
        <p:txBody>
          <a:bodyPr/>
          <a:lstStyle/>
          <a:p>
            <a:pPr>
              <a:defRPr/>
            </a:pPr>
            <a:fld id="{36833755-BCB5-49F1-BF93-F12689AE9A36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2812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4"/>
          <p:cNvSpPr>
            <a:spLocks noGrp="1" noChangeArrowheads="1"/>
          </p:cNvSpPr>
          <p:nvPr>
            <p:ph type="body" sz="half" idx="1"/>
          </p:nvPr>
        </p:nvSpPr>
        <p:spPr>
          <a:xfrm>
            <a:off x="169332" y="1562101"/>
            <a:ext cx="5723467" cy="4456113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Spatial and</a:t>
            </a: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creative thinking to solve the</a:t>
            </a: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problem by going</a:t>
            </a: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outside the dots </a:t>
            </a: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to arrive at the</a:t>
            </a: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solution</a:t>
            </a:r>
          </a:p>
        </p:txBody>
      </p:sp>
      <p:graphicFrame>
        <p:nvGraphicFramePr>
          <p:cNvPr id="171084" name="Group 76"/>
          <p:cNvGraphicFramePr>
            <a:graphicFrameLocks noGrp="1"/>
          </p:cNvGraphicFramePr>
          <p:nvPr>
            <p:ph sz="half" idx="2"/>
          </p:nvPr>
        </p:nvGraphicFramePr>
        <p:xfrm>
          <a:off x="6173788" y="1600201"/>
          <a:ext cx="4037012" cy="4456113"/>
        </p:xfrm>
        <a:graphic>
          <a:graphicData uri="http://schemas.openxmlformats.org/drawingml/2006/table">
            <a:tbl>
              <a:tblPr/>
              <a:tblGrid>
                <a:gridCol w="10096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096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175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001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114425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4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90000" marR="90000" marT="46800" marB="46800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4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90000" marR="90000" marT="46800" marB="46800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4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90000" marR="90000" marT="46800" marB="46800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90000" marR="90000" marT="46800" marB="46800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14425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4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90000" marR="90000" marT="46800" marB="46800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4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90000" marR="90000" marT="46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4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90000" marR="90000" marT="46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90000" marR="90000" marT="46800" marB="46800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12838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4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90000" marR="90000" marT="46800" marB="46800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4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90000" marR="90000" marT="46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4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90000" marR="90000" marT="46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90000" marR="90000" marT="46800" marB="46800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14425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90000" marR="90000" marT="46800" marB="46800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90000" marR="90000" marT="46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90000" marR="90000" marT="46800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90000" marR="90000" marT="46800" marB="46800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0741" name="Line 67"/>
          <p:cNvSpPr>
            <a:spLocks noChangeShapeType="1"/>
          </p:cNvSpPr>
          <p:nvPr/>
        </p:nvSpPr>
        <p:spPr bwMode="auto">
          <a:xfrm>
            <a:off x="6340475" y="1960563"/>
            <a:ext cx="3068638" cy="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lIns="90000" tIns="46800" rIns="90000" bIns="46800" anchor="b"/>
          <a:lstStyle/>
          <a:p>
            <a:pPr>
              <a:defRPr/>
            </a:pPr>
            <a:endParaRPr lang="en-GB"/>
          </a:p>
        </p:txBody>
      </p:sp>
      <p:sp>
        <p:nvSpPr>
          <p:cNvPr id="30742" name="Line 68"/>
          <p:cNvSpPr>
            <a:spLocks noChangeShapeType="1"/>
          </p:cNvSpPr>
          <p:nvPr/>
        </p:nvSpPr>
        <p:spPr bwMode="auto">
          <a:xfrm flipH="1">
            <a:off x="6311901" y="1960564"/>
            <a:ext cx="3097213" cy="3413125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lIns="90000" tIns="46800" rIns="90000" bIns="46800" anchor="b"/>
          <a:lstStyle/>
          <a:p>
            <a:pPr>
              <a:defRPr/>
            </a:pPr>
            <a:endParaRPr lang="en-GB"/>
          </a:p>
        </p:txBody>
      </p:sp>
      <p:sp>
        <p:nvSpPr>
          <p:cNvPr id="30743" name="Line 70"/>
          <p:cNvSpPr>
            <a:spLocks noChangeShapeType="1"/>
          </p:cNvSpPr>
          <p:nvPr/>
        </p:nvSpPr>
        <p:spPr bwMode="auto">
          <a:xfrm flipH="1">
            <a:off x="6346826" y="1933576"/>
            <a:ext cx="36513" cy="3440113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lIns="90000" tIns="46800" rIns="90000" bIns="46800" anchor="b"/>
          <a:lstStyle/>
          <a:p>
            <a:pPr>
              <a:defRPr/>
            </a:pPr>
            <a:endParaRPr lang="en-GB"/>
          </a:p>
        </p:txBody>
      </p:sp>
      <p:sp>
        <p:nvSpPr>
          <p:cNvPr id="30744" name="Line 71"/>
          <p:cNvSpPr>
            <a:spLocks noChangeShapeType="1"/>
          </p:cNvSpPr>
          <p:nvPr/>
        </p:nvSpPr>
        <p:spPr bwMode="auto">
          <a:xfrm>
            <a:off x="6383339" y="1960564"/>
            <a:ext cx="3025775" cy="3413125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lIns="90000" tIns="46800" rIns="90000" bIns="46800" anchor="b"/>
          <a:lstStyle/>
          <a:p>
            <a:pPr>
              <a:defRPr/>
            </a:pPr>
            <a:endParaRPr lang="en-GB"/>
          </a:p>
        </p:txBody>
      </p:sp>
      <p:pic>
        <p:nvPicPr>
          <p:cNvPr id="2767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73" name="Rectangle 2"/>
          <p:cNvSpPr>
            <a:spLocks noGrp="1" noChangeArrowheads="1"/>
          </p:cNvSpPr>
          <p:nvPr>
            <p:ph type="title"/>
          </p:nvPr>
        </p:nvSpPr>
        <p:spPr>
          <a:xfrm>
            <a:off x="1992313" y="333376"/>
            <a:ext cx="8001000" cy="1216025"/>
          </a:xfrm>
        </p:spPr>
        <p:txBody>
          <a:bodyPr/>
          <a:lstStyle/>
          <a:p>
            <a:r>
              <a:rPr lang="en-GB" altLang="en-US" b="1"/>
              <a:t>Exercise 1 - Dots</a:t>
            </a:r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1"/>
            <a:ext cx="2133600" cy="365125"/>
          </a:xfrm>
        </p:spPr>
        <p:txBody>
          <a:bodyPr/>
          <a:lstStyle/>
          <a:p>
            <a:pPr>
              <a:defRPr/>
            </a:pPr>
            <a:fld id="{2751BE0F-0CA4-44D7-B7B8-E814279CB5D8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303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At First Glance</a:t>
            </a:r>
          </a:p>
        </p:txBody>
      </p:sp>
      <p:pic>
        <p:nvPicPr>
          <p:cNvPr id="2867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76" name="Picture 2" descr="http://1.bp.blogspot.com/-exuDsmMp8GE/UE1gIUk9pVI/AAAAAAAAB3U/LWrUJ-YnUH0/s1600/DifferentPerspectives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238"/>
          <a:stretch/>
        </p:blipFill>
        <p:spPr bwMode="auto">
          <a:xfrm>
            <a:off x="2148417" y="2385784"/>
            <a:ext cx="6858000" cy="39951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F11A85-8942-4F43-8E62-4B48144035C9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8F8B989-ABF6-463B-A79C-06024822683D}"/>
              </a:ext>
            </a:extLst>
          </p:cNvPr>
          <p:cNvSpPr txBox="1"/>
          <p:nvPr/>
        </p:nvSpPr>
        <p:spPr>
          <a:xfrm>
            <a:off x="728133" y="1417638"/>
            <a:ext cx="113284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Reality can be so complex that equally valid observations from differing perspectives can appear to be contradictory. </a:t>
            </a:r>
          </a:p>
        </p:txBody>
      </p:sp>
    </p:spTree>
    <p:extLst>
      <p:ext uri="{BB962C8B-B14F-4D97-AF65-F5344CB8AC3E}">
        <p14:creationId xmlns:p14="http://schemas.microsoft.com/office/powerpoint/2010/main" val="41228564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09600" y="1628776"/>
            <a:ext cx="11159067" cy="4321175"/>
          </a:xfrm>
        </p:spPr>
        <p:txBody>
          <a:bodyPr>
            <a:normAutofit lnSpcReduction="10000"/>
          </a:bodyPr>
          <a:lstStyle/>
          <a:p>
            <a:pPr>
              <a:buFontTx/>
              <a:buNone/>
            </a:pPr>
            <a:r>
              <a:rPr lang="en-GB" altLang="en-US" b="1" dirty="0"/>
              <a:t>Exercise 2</a:t>
            </a:r>
            <a:r>
              <a:rPr lang="en-GB" altLang="en-US" dirty="0"/>
              <a:t>: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Add one straight line so that:</a:t>
            </a:r>
          </a:p>
          <a:p>
            <a:pPr>
              <a:buFontTx/>
              <a:buNone/>
            </a:pPr>
            <a:endParaRPr lang="en-GB" altLang="en-US" dirty="0"/>
          </a:p>
          <a:p>
            <a:pPr algn="ctr">
              <a:buFontTx/>
              <a:buNone/>
            </a:pPr>
            <a:r>
              <a:rPr lang="en-GB" altLang="en-US" sz="9600" dirty="0"/>
              <a:t>5 </a:t>
            </a:r>
            <a:r>
              <a:rPr lang="en-GB" altLang="en-US" sz="12000" dirty="0"/>
              <a:t>+</a:t>
            </a:r>
            <a:r>
              <a:rPr lang="en-GB" altLang="en-US" sz="9600" dirty="0"/>
              <a:t> 5 </a:t>
            </a:r>
            <a:r>
              <a:rPr lang="en-GB" altLang="en-US" sz="12000" dirty="0"/>
              <a:t>+</a:t>
            </a:r>
            <a:r>
              <a:rPr lang="en-GB" altLang="en-US" sz="9600" dirty="0"/>
              <a:t> 5 = 550</a:t>
            </a:r>
          </a:p>
          <a:p>
            <a:pPr>
              <a:buFontTx/>
              <a:buNone/>
            </a:pPr>
            <a:endParaRPr lang="en-GB" altLang="en-US" dirty="0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Mental Agility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A13C76-9C5B-4E7A-8204-0E95EA8B39E6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2753255" y="1628776"/>
            <a:ext cx="2449512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altLang="en-US" sz="2800" dirty="0">
                <a:latin typeface="Arial" charset="0"/>
              </a:rPr>
              <a:t>Pairs – 3 Mins</a:t>
            </a:r>
          </a:p>
        </p:txBody>
      </p:sp>
    </p:spTree>
    <p:extLst>
      <p:ext uri="{BB962C8B-B14F-4D97-AF65-F5344CB8AC3E}">
        <p14:creationId xmlns:p14="http://schemas.microsoft.com/office/powerpoint/2010/main" val="599052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09600" y="1628776"/>
            <a:ext cx="11260667" cy="4321175"/>
          </a:xfrm>
        </p:spPr>
        <p:txBody>
          <a:bodyPr>
            <a:normAutofit lnSpcReduction="10000"/>
          </a:bodyPr>
          <a:lstStyle/>
          <a:p>
            <a:pPr>
              <a:buFontTx/>
              <a:buNone/>
            </a:pPr>
            <a:r>
              <a:rPr lang="en-GB" altLang="en-US" b="1" dirty="0"/>
              <a:t>Exercise 2</a:t>
            </a:r>
            <a:r>
              <a:rPr lang="en-GB" altLang="en-US" dirty="0"/>
              <a:t>: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Add one straight line so that:</a:t>
            </a:r>
          </a:p>
          <a:p>
            <a:pPr>
              <a:buFontTx/>
              <a:buNone/>
            </a:pPr>
            <a:endParaRPr lang="en-GB" altLang="en-US" dirty="0"/>
          </a:p>
          <a:p>
            <a:pPr algn="ctr">
              <a:buFontTx/>
              <a:buNone/>
            </a:pPr>
            <a:r>
              <a:rPr lang="en-GB" altLang="en-US" sz="9600" dirty="0"/>
              <a:t>5 </a:t>
            </a:r>
            <a:r>
              <a:rPr lang="en-GB" altLang="en-US" sz="12000" dirty="0"/>
              <a:t>+</a:t>
            </a:r>
            <a:r>
              <a:rPr lang="en-GB" altLang="en-US" sz="9600" dirty="0"/>
              <a:t> 5 </a:t>
            </a:r>
            <a:r>
              <a:rPr lang="en-GB" altLang="en-US" sz="12000" dirty="0"/>
              <a:t>+</a:t>
            </a:r>
            <a:r>
              <a:rPr lang="en-GB" altLang="en-US" sz="9600" dirty="0"/>
              <a:t> 5 = 550</a:t>
            </a:r>
          </a:p>
          <a:p>
            <a:pPr>
              <a:buFontTx/>
              <a:buNone/>
            </a:pPr>
            <a:endParaRPr lang="en-GB" altLang="en-US" dirty="0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Mental Agility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A13C76-9C5B-4E7A-8204-0E95EA8B39E6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7951788" y="3357564"/>
            <a:ext cx="2449512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altLang="en-US" sz="2800">
                <a:latin typeface="Arial" charset="0"/>
              </a:rPr>
              <a:t>Pairs – 3 Mins</a:t>
            </a:r>
          </a:p>
        </p:txBody>
      </p:sp>
      <p:cxnSp>
        <p:nvCxnSpPr>
          <p:cNvPr id="4" name="Straight Connector 3"/>
          <p:cNvCxnSpPr>
            <a:cxnSpLocks/>
          </p:cNvCxnSpPr>
          <p:nvPr/>
        </p:nvCxnSpPr>
        <p:spPr>
          <a:xfrm flipH="1">
            <a:off x="5384800" y="4572000"/>
            <a:ext cx="287867" cy="304800"/>
          </a:xfrm>
          <a:prstGeom prst="line">
            <a:avLst/>
          </a:prstGeom>
          <a:ln w="76200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3105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size of the problem</a:t>
            </a:r>
          </a:p>
        </p:txBody>
      </p:sp>
      <p:sp>
        <p:nvSpPr>
          <p:cNvPr id="17920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91067" y="1417638"/>
            <a:ext cx="11091333" cy="4738688"/>
          </a:xfrm>
        </p:spPr>
        <p:txBody>
          <a:bodyPr/>
          <a:lstStyle/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Problems can often be deceptive –  what appears to be a small problem can sometimes turn out to be a far bigger and possibly different problem.</a:t>
            </a:r>
          </a:p>
        </p:txBody>
      </p:sp>
      <p:pic>
        <p:nvPicPr>
          <p:cNvPr id="3072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D6C08D-3E94-47A2-BC5B-3696B4A060B9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607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20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1993900" y="350838"/>
            <a:ext cx="8229600" cy="969962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altLang="en-US" sz="4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Problem Solving Models</a:t>
            </a: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altLang="en-US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771" name="Rectangle 4"/>
          <p:cNvSpPr>
            <a:spLocks noChangeArrowheads="1"/>
          </p:cNvSpPr>
          <p:nvPr/>
        </p:nvSpPr>
        <p:spPr bwMode="auto">
          <a:xfrm>
            <a:off x="4478339" y="3283745"/>
            <a:ext cx="3671887" cy="506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algn="ctr">
              <a:lnSpc>
                <a:spcPct val="90000"/>
              </a:lnSpc>
            </a:pPr>
            <a:r>
              <a:rPr lang="en-GB" altLang="en-US" sz="3200" b="1" dirty="0">
                <a:solidFill>
                  <a:srgbClr val="0033CC"/>
                </a:solidFill>
                <a:latin typeface="Gill Sans MT" pitchFamily="34" charset="0"/>
              </a:rPr>
              <a:t>Problem Solving Models</a:t>
            </a:r>
          </a:p>
        </p:txBody>
      </p:sp>
      <p:sp>
        <p:nvSpPr>
          <p:cNvPr id="33806" name="Freeform 14"/>
          <p:cNvSpPr>
            <a:spLocks/>
          </p:cNvSpPr>
          <p:nvPr/>
        </p:nvSpPr>
        <p:spPr bwMode="auto">
          <a:xfrm>
            <a:off x="3071814" y="2622550"/>
            <a:ext cx="2702453" cy="362535"/>
          </a:xfrm>
          <a:custGeom>
            <a:avLst/>
            <a:gdLst>
              <a:gd name="T0" fmla="*/ 2147483647 w 2009"/>
              <a:gd name="T1" fmla="*/ 1281612785 h 597"/>
              <a:gd name="T2" fmla="*/ 2147483647 w 2009"/>
              <a:gd name="T3" fmla="*/ 352068320 h 597"/>
              <a:gd name="T4" fmla="*/ 2147483647 w 2009"/>
              <a:gd name="T5" fmla="*/ 169593225 h 597"/>
              <a:gd name="T6" fmla="*/ 2011517534 w 2009"/>
              <a:gd name="T7" fmla="*/ 47228641 h 597"/>
              <a:gd name="T8" fmla="*/ 1782356810 w 2009"/>
              <a:gd name="T9" fmla="*/ 17173385 h 597"/>
              <a:gd name="T10" fmla="*/ 0 w 2009"/>
              <a:gd name="T11" fmla="*/ 0 h 597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2009" h="597">
                <a:moveTo>
                  <a:pt x="2009" y="597"/>
                </a:moveTo>
                <a:lnTo>
                  <a:pt x="1785" y="164"/>
                </a:lnTo>
                <a:lnTo>
                  <a:pt x="1686" y="79"/>
                </a:lnTo>
                <a:lnTo>
                  <a:pt x="1501" y="22"/>
                </a:lnTo>
                <a:lnTo>
                  <a:pt x="1330" y="8"/>
                </a:lnTo>
                <a:lnTo>
                  <a:pt x="0" y="0"/>
                </a:lnTo>
              </a:path>
            </a:pathLst>
          </a:custGeom>
          <a:noFill/>
          <a:ln w="38100" cap="flat" cmpd="sng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2774" name="Rectangle 16"/>
          <p:cNvSpPr>
            <a:spLocks noChangeArrowheads="1"/>
          </p:cNvSpPr>
          <p:nvPr/>
        </p:nvSpPr>
        <p:spPr bwMode="auto">
          <a:xfrm rot="2390579">
            <a:off x="4800601" y="4365626"/>
            <a:ext cx="576263" cy="288925"/>
          </a:xfrm>
          <a:prstGeom prst="rect">
            <a:avLst/>
          </a:prstGeom>
          <a:solidFill>
            <a:schemeClr val="bg1"/>
          </a:solidFill>
          <a:ln w="1588">
            <a:solidFill>
              <a:srgbClr val="FFFFFF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>
              <a:solidFill>
                <a:srgbClr val="000000"/>
              </a:solidFill>
              <a:latin typeface="Gill Sans MT" pitchFamily="34" charset="0"/>
            </a:endParaRPr>
          </a:p>
        </p:txBody>
      </p:sp>
      <p:sp>
        <p:nvSpPr>
          <p:cNvPr id="33809" name="Freeform 17"/>
          <p:cNvSpPr>
            <a:spLocks/>
          </p:cNvSpPr>
          <p:nvPr/>
        </p:nvSpPr>
        <p:spPr bwMode="auto">
          <a:xfrm>
            <a:off x="3000375" y="3838576"/>
            <a:ext cx="2457450" cy="375991"/>
          </a:xfrm>
          <a:custGeom>
            <a:avLst/>
            <a:gdLst>
              <a:gd name="T0" fmla="*/ 2147483647 w 2030"/>
              <a:gd name="T1" fmla="*/ 0 h 597"/>
              <a:gd name="T2" fmla="*/ 2147483647 w 2030"/>
              <a:gd name="T3" fmla="*/ 1078805760 h 597"/>
              <a:gd name="T4" fmla="*/ 2147483647 w 2030"/>
              <a:gd name="T5" fmla="*/ 1252736089 h 597"/>
              <a:gd name="T6" fmla="*/ 1969592910 w 2030"/>
              <a:gd name="T7" fmla="*/ 1314381793 h 597"/>
              <a:gd name="T8" fmla="*/ 0 w 2030"/>
              <a:gd name="T9" fmla="*/ 1314381793 h 597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30" h="597">
                <a:moveTo>
                  <a:pt x="2030" y="0"/>
                </a:moveTo>
                <a:lnTo>
                  <a:pt x="1707" y="490"/>
                </a:lnTo>
                <a:lnTo>
                  <a:pt x="1536" y="569"/>
                </a:lnTo>
                <a:lnTo>
                  <a:pt x="1344" y="597"/>
                </a:lnTo>
                <a:lnTo>
                  <a:pt x="0" y="597"/>
                </a:lnTo>
              </a:path>
            </a:pathLst>
          </a:custGeom>
          <a:noFill/>
          <a:ln w="38100" cap="flat" cmpd="sng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3810" name="Freeform 18"/>
          <p:cNvSpPr>
            <a:spLocks/>
          </p:cNvSpPr>
          <p:nvPr/>
        </p:nvSpPr>
        <p:spPr bwMode="auto">
          <a:xfrm>
            <a:off x="3071814" y="4008440"/>
            <a:ext cx="2503487" cy="1227138"/>
          </a:xfrm>
          <a:custGeom>
            <a:avLst/>
            <a:gdLst>
              <a:gd name="T0" fmla="*/ 2147483647 w 2167"/>
              <a:gd name="T1" fmla="*/ 0 h 1403"/>
              <a:gd name="T2" fmla="*/ 2147483647 w 2167"/>
              <a:gd name="T3" fmla="*/ 2147483647 h 1403"/>
              <a:gd name="T4" fmla="*/ 2147483647 w 2167"/>
              <a:gd name="T5" fmla="*/ 2147483647 h 1403"/>
              <a:gd name="T6" fmla="*/ 2147483647 w 2167"/>
              <a:gd name="T7" fmla="*/ 2147483647 h 1403"/>
              <a:gd name="T8" fmla="*/ 2147483647 w 2167"/>
              <a:gd name="T9" fmla="*/ 2147483647 h 1403"/>
              <a:gd name="T10" fmla="*/ 1957956734 w 2167"/>
              <a:gd name="T11" fmla="*/ 2147483647 h 1403"/>
              <a:gd name="T12" fmla="*/ 0 w 2167"/>
              <a:gd name="T13" fmla="*/ 2147483647 h 1403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2167" h="1403">
                <a:moveTo>
                  <a:pt x="2167" y="0"/>
                </a:moveTo>
                <a:lnTo>
                  <a:pt x="1980" y="1012"/>
                </a:lnTo>
                <a:lnTo>
                  <a:pt x="1916" y="1155"/>
                </a:lnTo>
                <a:lnTo>
                  <a:pt x="1795" y="1283"/>
                </a:lnTo>
                <a:lnTo>
                  <a:pt x="1652" y="1375"/>
                </a:lnTo>
                <a:lnTo>
                  <a:pt x="1467" y="1403"/>
                </a:lnTo>
                <a:lnTo>
                  <a:pt x="0" y="1403"/>
                </a:lnTo>
              </a:path>
            </a:pathLst>
          </a:custGeom>
          <a:noFill/>
          <a:ln w="38100" cap="flat" cmpd="sng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3811" name="Freeform 19"/>
          <p:cNvSpPr>
            <a:spLocks/>
          </p:cNvSpPr>
          <p:nvPr/>
        </p:nvSpPr>
        <p:spPr bwMode="auto">
          <a:xfrm>
            <a:off x="6637339" y="1484314"/>
            <a:ext cx="3459161" cy="1447795"/>
          </a:xfrm>
          <a:custGeom>
            <a:avLst/>
            <a:gdLst>
              <a:gd name="T0" fmla="*/ 0 w 2112"/>
              <a:gd name="T1" fmla="*/ 1628020938 h 646"/>
              <a:gd name="T2" fmla="*/ 985381888 w 2112"/>
              <a:gd name="T3" fmla="*/ 322580000 h 646"/>
              <a:gd name="T4" fmla="*/ 1360884375 w 2112"/>
              <a:gd name="T5" fmla="*/ 105846563 h 646"/>
              <a:gd name="T6" fmla="*/ 1897678450 w 2112"/>
              <a:gd name="T7" fmla="*/ 0 h 646"/>
              <a:gd name="T8" fmla="*/ 2147483647 w 2112"/>
              <a:gd name="T9" fmla="*/ 0 h 646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112" h="646">
                <a:moveTo>
                  <a:pt x="0" y="646"/>
                </a:moveTo>
                <a:lnTo>
                  <a:pt x="391" y="128"/>
                </a:lnTo>
                <a:lnTo>
                  <a:pt x="540" y="42"/>
                </a:lnTo>
                <a:lnTo>
                  <a:pt x="753" y="0"/>
                </a:lnTo>
                <a:lnTo>
                  <a:pt x="2112" y="0"/>
                </a:lnTo>
              </a:path>
            </a:pathLst>
          </a:custGeom>
          <a:noFill/>
          <a:ln w="38100" cap="flat" cmpd="sng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33813" name="Freeform 21"/>
          <p:cNvSpPr>
            <a:spLocks/>
          </p:cNvSpPr>
          <p:nvPr/>
        </p:nvSpPr>
        <p:spPr bwMode="auto">
          <a:xfrm>
            <a:off x="6816726" y="4005264"/>
            <a:ext cx="3661552" cy="252414"/>
          </a:xfrm>
          <a:custGeom>
            <a:avLst/>
            <a:gdLst>
              <a:gd name="T0" fmla="*/ 0 w 2146"/>
              <a:gd name="T1" fmla="*/ 0 h 540"/>
              <a:gd name="T2" fmla="*/ 564515000 w 2146"/>
              <a:gd name="T3" fmla="*/ 947578750 h 540"/>
              <a:gd name="T4" fmla="*/ 904736888 w 2146"/>
              <a:gd name="T5" fmla="*/ 1164312188 h 540"/>
              <a:gd name="T6" fmla="*/ 1406247188 w 2146"/>
              <a:gd name="T7" fmla="*/ 1343244075 h 540"/>
              <a:gd name="T8" fmla="*/ 2033766888 w 2146"/>
              <a:gd name="T9" fmla="*/ 1360884375 h 540"/>
              <a:gd name="T10" fmla="*/ 2147483647 w 2146"/>
              <a:gd name="T11" fmla="*/ 1348284388 h 54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2146" h="540">
                <a:moveTo>
                  <a:pt x="0" y="0"/>
                </a:moveTo>
                <a:lnTo>
                  <a:pt x="224" y="376"/>
                </a:lnTo>
                <a:lnTo>
                  <a:pt x="359" y="462"/>
                </a:lnTo>
                <a:lnTo>
                  <a:pt x="558" y="533"/>
                </a:lnTo>
                <a:lnTo>
                  <a:pt x="807" y="540"/>
                </a:lnTo>
                <a:lnTo>
                  <a:pt x="2146" y="535"/>
                </a:lnTo>
              </a:path>
            </a:pathLst>
          </a:custGeom>
          <a:noFill/>
          <a:ln w="38100" cap="flat" cmpd="sng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3814" name="Freeform 22"/>
          <p:cNvSpPr>
            <a:spLocks/>
          </p:cNvSpPr>
          <p:nvPr/>
        </p:nvSpPr>
        <p:spPr bwMode="auto">
          <a:xfrm>
            <a:off x="6107114" y="4008439"/>
            <a:ext cx="4086225" cy="1314445"/>
          </a:xfrm>
          <a:custGeom>
            <a:avLst/>
            <a:gdLst>
              <a:gd name="T0" fmla="*/ 0 w 2574"/>
              <a:gd name="T1" fmla="*/ 0 h 1358"/>
              <a:gd name="T2" fmla="*/ 662801888 w 2574"/>
              <a:gd name="T3" fmla="*/ 1988404075 h 1358"/>
              <a:gd name="T4" fmla="*/ 1146671888 w 2574"/>
              <a:gd name="T5" fmla="*/ 2147483647 h 1358"/>
              <a:gd name="T6" fmla="*/ 1595259700 w 2574"/>
              <a:gd name="T7" fmla="*/ 2147483647 h 1358"/>
              <a:gd name="T8" fmla="*/ 2147483647 w 2574"/>
              <a:gd name="T9" fmla="*/ 2147483647 h 1358"/>
              <a:gd name="T10" fmla="*/ 2147483647 w 2574"/>
              <a:gd name="T11" fmla="*/ 2147483647 h 1358"/>
              <a:gd name="T12" fmla="*/ 2147483647 w 2574"/>
              <a:gd name="T13" fmla="*/ 2147483647 h 1358"/>
              <a:gd name="T14" fmla="*/ 2147483647 w 2574"/>
              <a:gd name="T15" fmla="*/ 2147483647 h 13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2574" h="1358">
                <a:moveTo>
                  <a:pt x="0" y="0"/>
                </a:moveTo>
                <a:lnTo>
                  <a:pt x="263" y="789"/>
                </a:lnTo>
                <a:lnTo>
                  <a:pt x="455" y="1031"/>
                </a:lnTo>
                <a:lnTo>
                  <a:pt x="633" y="1187"/>
                </a:lnTo>
                <a:lnTo>
                  <a:pt x="853" y="1272"/>
                </a:lnTo>
                <a:lnTo>
                  <a:pt x="1003" y="1308"/>
                </a:lnTo>
                <a:lnTo>
                  <a:pt x="1216" y="1351"/>
                </a:lnTo>
                <a:lnTo>
                  <a:pt x="2574" y="1358"/>
                </a:lnTo>
              </a:path>
            </a:pathLst>
          </a:custGeom>
          <a:noFill/>
          <a:ln w="38100" cap="flat" cmpd="sng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3815" name="Text Box 23"/>
          <p:cNvSpPr txBox="1">
            <a:spLocks noChangeArrowheads="1"/>
          </p:cNvSpPr>
          <p:nvPr/>
        </p:nvSpPr>
        <p:spPr bwMode="auto">
          <a:xfrm>
            <a:off x="182562" y="1652587"/>
            <a:ext cx="3565525" cy="1347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1588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en-GB" altLang="en-US" sz="2400" dirty="0">
                <a:solidFill>
                  <a:srgbClr val="000000"/>
                </a:solidFill>
                <a:latin typeface="Arial" charset="0"/>
              </a:rPr>
              <a:t>Cause &amp; Effect Diagram </a:t>
            </a:r>
          </a:p>
          <a:p>
            <a:pPr eaLnBrk="0" hangingPunct="0">
              <a:spcBef>
                <a:spcPct val="20000"/>
              </a:spcBef>
            </a:pPr>
            <a:r>
              <a:rPr lang="en-GB" altLang="en-US" sz="2400" dirty="0">
                <a:solidFill>
                  <a:srgbClr val="000000"/>
                </a:solidFill>
                <a:latin typeface="Arial" charset="0"/>
              </a:rPr>
              <a:t>Fishbone Diagram </a:t>
            </a:r>
          </a:p>
          <a:p>
            <a:pPr eaLnBrk="0" hangingPunct="0">
              <a:spcBef>
                <a:spcPct val="20000"/>
              </a:spcBef>
            </a:pPr>
            <a:r>
              <a:rPr lang="en-GB" altLang="en-US" sz="2400" dirty="0">
                <a:solidFill>
                  <a:srgbClr val="000000"/>
                </a:solidFill>
                <a:latin typeface="Arial" charset="0"/>
              </a:rPr>
              <a:t>Ishikawa Diagram? </a:t>
            </a:r>
          </a:p>
        </p:txBody>
      </p:sp>
      <p:sp>
        <p:nvSpPr>
          <p:cNvPr id="33816" name="Text Box 24"/>
          <p:cNvSpPr txBox="1">
            <a:spLocks noChangeArrowheads="1"/>
          </p:cNvSpPr>
          <p:nvPr/>
        </p:nvSpPr>
        <p:spPr bwMode="auto">
          <a:xfrm>
            <a:off x="7985126" y="1068388"/>
            <a:ext cx="2627313" cy="831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1588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en-GB" altLang="en-US" sz="2400">
                <a:solidFill>
                  <a:srgbClr val="000000"/>
                </a:solidFill>
                <a:latin typeface="Arial" charset="0"/>
              </a:rPr>
              <a:t>Force-field Analysis?</a:t>
            </a:r>
          </a:p>
        </p:txBody>
      </p:sp>
      <p:sp>
        <p:nvSpPr>
          <p:cNvPr id="33817" name="Text Box 25"/>
          <p:cNvSpPr txBox="1">
            <a:spLocks noChangeArrowheads="1"/>
          </p:cNvSpPr>
          <p:nvPr/>
        </p:nvSpPr>
        <p:spPr bwMode="auto">
          <a:xfrm>
            <a:off x="1667669" y="3576128"/>
            <a:ext cx="2376487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1588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en-GB" altLang="en-US" sz="2400" dirty="0">
                <a:solidFill>
                  <a:srgbClr val="000000"/>
                </a:solidFill>
                <a:latin typeface="Arial" charset="0"/>
              </a:rPr>
              <a:t>Mind Mapping?</a:t>
            </a:r>
          </a:p>
        </p:txBody>
      </p:sp>
      <p:sp>
        <p:nvSpPr>
          <p:cNvPr id="33818" name="Text Box 26"/>
          <p:cNvSpPr txBox="1">
            <a:spLocks noChangeArrowheads="1"/>
          </p:cNvSpPr>
          <p:nvPr/>
        </p:nvSpPr>
        <p:spPr bwMode="auto">
          <a:xfrm>
            <a:off x="1865314" y="4696620"/>
            <a:ext cx="2341562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1588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en-GB" altLang="en-US" sz="2400" dirty="0">
                <a:solidFill>
                  <a:srgbClr val="000000"/>
                </a:solidFill>
                <a:latin typeface="Arial" charset="0"/>
              </a:rPr>
              <a:t>Brainstorming?</a:t>
            </a:r>
          </a:p>
        </p:txBody>
      </p:sp>
      <p:sp>
        <p:nvSpPr>
          <p:cNvPr id="33819" name="Text Box 27"/>
          <p:cNvSpPr txBox="1">
            <a:spLocks noChangeArrowheads="1"/>
          </p:cNvSpPr>
          <p:nvPr/>
        </p:nvSpPr>
        <p:spPr bwMode="auto">
          <a:xfrm>
            <a:off x="8809831" y="2153180"/>
            <a:ext cx="2573337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1588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en-GB" altLang="en-US" sz="2400" dirty="0">
                <a:solidFill>
                  <a:srgbClr val="000000"/>
                </a:solidFill>
                <a:latin typeface="Arial" charset="0"/>
              </a:rPr>
              <a:t>SWOT Analysis ?</a:t>
            </a:r>
          </a:p>
        </p:txBody>
      </p:sp>
      <p:sp>
        <p:nvSpPr>
          <p:cNvPr id="33821" name="Text Box 29"/>
          <p:cNvSpPr txBox="1">
            <a:spLocks noChangeArrowheads="1"/>
          </p:cNvSpPr>
          <p:nvPr/>
        </p:nvSpPr>
        <p:spPr bwMode="auto">
          <a:xfrm>
            <a:off x="8578851" y="3660773"/>
            <a:ext cx="2171700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1588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en-GB" altLang="en-US" sz="2400" dirty="0">
                <a:solidFill>
                  <a:srgbClr val="000000"/>
                </a:solidFill>
                <a:latin typeface="Arial" charset="0"/>
              </a:rPr>
              <a:t>Risk Analysis?</a:t>
            </a:r>
          </a:p>
        </p:txBody>
      </p:sp>
      <p:sp>
        <p:nvSpPr>
          <p:cNvPr id="33822" name="Text Box 30"/>
          <p:cNvSpPr txBox="1">
            <a:spLocks noChangeArrowheads="1"/>
          </p:cNvSpPr>
          <p:nvPr/>
        </p:nvSpPr>
        <p:spPr bwMode="auto">
          <a:xfrm>
            <a:off x="7841194" y="4851400"/>
            <a:ext cx="2836863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1588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en-GB" altLang="en-US" sz="2400" dirty="0">
                <a:solidFill>
                  <a:srgbClr val="000000"/>
                </a:solidFill>
                <a:latin typeface="Arial" charset="0"/>
              </a:rPr>
              <a:t> PESTLE Analysis?</a:t>
            </a:r>
          </a:p>
        </p:txBody>
      </p:sp>
      <p:pic>
        <p:nvPicPr>
          <p:cNvPr id="3278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44E112C-5923-48AD-A0FB-FAB289D6B37F}" type="slidenum">
              <a:rPr lang="en-GB" smtClean="0"/>
              <a:pPr>
                <a:defRPr/>
              </a:pPr>
              <a:t>12</a:t>
            </a:fld>
            <a:endParaRPr lang="en-GB" dirty="0"/>
          </a:p>
        </p:txBody>
      </p:sp>
      <p:sp>
        <p:nvSpPr>
          <p:cNvPr id="23" name="Freeform 19">
            <a:extLst>
              <a:ext uri="{FF2B5EF4-FFF2-40B4-BE49-F238E27FC236}">
                <a16:creationId xmlns:a16="http://schemas.microsoft.com/office/drawing/2014/main" id="{5041FA39-1F47-47FE-AB81-95C8875E0A2D}"/>
              </a:ext>
            </a:extLst>
          </p:cNvPr>
          <p:cNvSpPr>
            <a:spLocks/>
          </p:cNvSpPr>
          <p:nvPr/>
        </p:nvSpPr>
        <p:spPr bwMode="auto">
          <a:xfrm>
            <a:off x="7518400" y="2673352"/>
            <a:ext cx="3417625" cy="395287"/>
          </a:xfrm>
          <a:custGeom>
            <a:avLst/>
            <a:gdLst>
              <a:gd name="T0" fmla="*/ 0 w 2112"/>
              <a:gd name="T1" fmla="*/ 1628020938 h 646"/>
              <a:gd name="T2" fmla="*/ 985381888 w 2112"/>
              <a:gd name="T3" fmla="*/ 322580000 h 646"/>
              <a:gd name="T4" fmla="*/ 1360884375 w 2112"/>
              <a:gd name="T5" fmla="*/ 105846563 h 646"/>
              <a:gd name="T6" fmla="*/ 1897678450 w 2112"/>
              <a:gd name="T7" fmla="*/ 0 h 646"/>
              <a:gd name="T8" fmla="*/ 2147483647 w 2112"/>
              <a:gd name="T9" fmla="*/ 0 h 646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112" h="646">
                <a:moveTo>
                  <a:pt x="0" y="646"/>
                </a:moveTo>
                <a:lnTo>
                  <a:pt x="391" y="128"/>
                </a:lnTo>
                <a:lnTo>
                  <a:pt x="540" y="42"/>
                </a:lnTo>
                <a:lnTo>
                  <a:pt x="753" y="0"/>
                </a:lnTo>
                <a:lnTo>
                  <a:pt x="2112" y="0"/>
                </a:lnTo>
              </a:path>
            </a:pathLst>
          </a:custGeom>
          <a:noFill/>
          <a:ln w="38100" cap="flat" cmpd="sng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603217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15" grpId="0"/>
      <p:bldP spid="33816" grpId="0"/>
      <p:bldP spid="33817" grpId="0"/>
      <p:bldP spid="33818" grpId="0"/>
      <p:bldP spid="33819" grpId="0"/>
      <p:bldP spid="33821" grpId="0"/>
      <p:bldP spid="3382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Problem Solving Skills</a:t>
            </a:r>
            <a:endParaRPr lang="en-US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2467" name="Rectangle 3"/>
          <p:cNvSpPr>
            <a:spLocks noGrp="1" noChangeArrowheads="1"/>
          </p:cNvSpPr>
          <p:nvPr>
            <p:ph idx="1"/>
          </p:nvPr>
        </p:nvSpPr>
        <p:spPr>
          <a:xfrm>
            <a:off x="203200" y="1341438"/>
            <a:ext cx="11988800" cy="452596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ct val="40000"/>
              </a:spcAft>
            </a:pPr>
            <a:r>
              <a:rPr lang="en-GB" altLang="en-US" sz="2800" dirty="0">
                <a:latin typeface="Arial" charset="0"/>
                <a:cs typeface="Arial" charset="0"/>
              </a:rPr>
              <a:t>Simple ways to recognise, investigate and analyse problems.</a:t>
            </a:r>
          </a:p>
          <a:p>
            <a:pPr>
              <a:lnSpc>
                <a:spcPct val="90000"/>
              </a:lnSpc>
              <a:spcAft>
                <a:spcPct val="40000"/>
              </a:spcAft>
            </a:pPr>
            <a:r>
              <a:rPr lang="en-GB" altLang="en-US" sz="2800" dirty="0">
                <a:latin typeface="Arial" charset="0"/>
                <a:cs typeface="Arial" charset="0"/>
              </a:rPr>
              <a:t>Objective setting in relation to problem</a:t>
            </a:r>
          </a:p>
          <a:p>
            <a:pPr>
              <a:lnSpc>
                <a:spcPct val="90000"/>
              </a:lnSpc>
              <a:spcAft>
                <a:spcPct val="40000"/>
              </a:spcAft>
            </a:pPr>
            <a:r>
              <a:rPr lang="en-GB" altLang="en-US" sz="2800" dirty="0">
                <a:latin typeface="Arial" charset="0"/>
                <a:cs typeface="Arial" charset="0"/>
              </a:rPr>
              <a:t>Brainstorming and creative thinking techniques</a:t>
            </a:r>
          </a:p>
          <a:p>
            <a:pPr>
              <a:lnSpc>
                <a:spcPct val="90000"/>
              </a:lnSpc>
              <a:spcAft>
                <a:spcPct val="40000"/>
              </a:spcAft>
            </a:pPr>
            <a:r>
              <a:rPr lang="en-GB" altLang="en-US" sz="2800" dirty="0">
                <a:latin typeface="Arial" charset="0"/>
                <a:cs typeface="Arial" charset="0"/>
              </a:rPr>
              <a:t>How to evaluate options</a:t>
            </a:r>
          </a:p>
          <a:p>
            <a:pPr>
              <a:lnSpc>
                <a:spcPct val="90000"/>
              </a:lnSpc>
              <a:spcAft>
                <a:spcPct val="40000"/>
              </a:spcAft>
            </a:pPr>
            <a:r>
              <a:rPr lang="en-GB" altLang="en-US" sz="2800" dirty="0">
                <a:latin typeface="Arial" charset="0"/>
                <a:cs typeface="Arial" charset="0"/>
              </a:rPr>
              <a:t>Simple decision making techniques</a:t>
            </a:r>
          </a:p>
          <a:p>
            <a:pPr>
              <a:lnSpc>
                <a:spcPct val="90000"/>
              </a:lnSpc>
              <a:spcAft>
                <a:spcPct val="40000"/>
              </a:spcAft>
            </a:pPr>
            <a:r>
              <a:rPr lang="en-GB" altLang="en-US" sz="2800" dirty="0">
                <a:latin typeface="Arial" charset="0"/>
                <a:cs typeface="Arial" charset="0"/>
              </a:rPr>
              <a:t>Effective presentation of a case – </a:t>
            </a:r>
            <a:r>
              <a:rPr lang="en-GB" altLang="en-US" sz="2800" dirty="0" err="1">
                <a:latin typeface="Arial" charset="0"/>
                <a:cs typeface="Arial" charset="0"/>
              </a:rPr>
              <a:t>ie</a:t>
            </a:r>
            <a:r>
              <a:rPr lang="en-GB" altLang="en-US" sz="2800" dirty="0">
                <a:latin typeface="Arial" charset="0"/>
                <a:cs typeface="Arial" charset="0"/>
              </a:rPr>
              <a:t>, providing facts and evidence, not just opinion</a:t>
            </a:r>
          </a:p>
          <a:p>
            <a:pPr>
              <a:lnSpc>
                <a:spcPct val="90000"/>
              </a:lnSpc>
              <a:spcAft>
                <a:spcPct val="40000"/>
              </a:spcAft>
            </a:pPr>
            <a:r>
              <a:rPr lang="en-GB" altLang="en-US" sz="2800" dirty="0">
                <a:latin typeface="Arial" charset="0"/>
                <a:cs typeface="Arial" charset="0"/>
              </a:rPr>
              <a:t>Monitoring and review techniques to evaluate outcomes of problem solving activities </a:t>
            </a:r>
          </a:p>
          <a:p>
            <a:pPr marL="0" indent="0">
              <a:lnSpc>
                <a:spcPct val="90000"/>
              </a:lnSpc>
              <a:buNone/>
            </a:pPr>
            <a:endParaRPr lang="en-US" altLang="en-US" sz="2800" dirty="0">
              <a:latin typeface="Arial" charset="0"/>
              <a:cs typeface="Arial" charset="0"/>
            </a:endParaRPr>
          </a:p>
        </p:txBody>
      </p:sp>
      <p:pic>
        <p:nvPicPr>
          <p:cNvPr id="3379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1D0F62-7BB3-4BC4-9E4A-25B77B722AC8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36868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24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24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7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FA2487-2796-4C1B-AE8B-227A67D494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en-US" b="1" dirty="0"/>
              <a:t>Exercise 3</a:t>
            </a:r>
            <a:r>
              <a:rPr lang="en-GB" altLang="en-US" dirty="0"/>
              <a:t>: 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Pairs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– 5 mins</a:t>
            </a:r>
          </a:p>
          <a:p>
            <a:pPr>
              <a:buFontTx/>
              <a:buNone/>
              <a:defRPr/>
            </a:pPr>
            <a:endParaRPr lang="en-GB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None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	Think up a sentence of more than 15 words all beginning with the letter ‘</a:t>
            </a: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49316B4D-128B-4FE2-BE18-E1657A9998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Mental Agility</a:t>
            </a:r>
          </a:p>
        </p:txBody>
      </p:sp>
    </p:spTree>
    <p:extLst>
      <p:ext uri="{BB962C8B-B14F-4D97-AF65-F5344CB8AC3E}">
        <p14:creationId xmlns:p14="http://schemas.microsoft.com/office/powerpoint/2010/main" val="34454625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89467" y="1989139"/>
            <a:ext cx="11192933" cy="4167187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sz="3700" dirty="0">
                <a:latin typeface="Arial" charset="0"/>
                <a:cs typeface="Arial" charset="0"/>
              </a:rPr>
              <a:t>	</a:t>
            </a:r>
            <a:r>
              <a:rPr lang="en-GB" altLang="en-US" sz="3700" b="1" dirty="0">
                <a:latin typeface="Arial" charset="0"/>
                <a:cs typeface="Arial" charset="0"/>
              </a:rPr>
              <a:t>T</a:t>
            </a:r>
            <a:r>
              <a:rPr lang="en-GB" altLang="en-US" sz="3700" dirty="0">
                <a:latin typeface="Arial" charset="0"/>
                <a:cs typeface="Arial" charset="0"/>
              </a:rPr>
              <a:t>revor </a:t>
            </a:r>
            <a:r>
              <a:rPr lang="en-GB" altLang="en-US" sz="3700" b="1" dirty="0">
                <a:latin typeface="Arial" charset="0"/>
                <a:cs typeface="Arial" charset="0"/>
              </a:rPr>
              <a:t>t</a:t>
            </a:r>
            <a:r>
              <a:rPr lang="en-GB" altLang="en-US" sz="3700" dirty="0">
                <a:latin typeface="Arial" charset="0"/>
                <a:cs typeface="Arial" charset="0"/>
              </a:rPr>
              <a:t>ook </a:t>
            </a:r>
            <a:r>
              <a:rPr lang="en-GB" altLang="en-US" sz="3700" b="1" dirty="0">
                <a:latin typeface="Arial" charset="0"/>
                <a:cs typeface="Arial" charset="0"/>
              </a:rPr>
              <a:t>t</a:t>
            </a:r>
            <a:r>
              <a:rPr lang="en-GB" altLang="en-US" sz="3700" dirty="0">
                <a:latin typeface="Arial" charset="0"/>
                <a:cs typeface="Arial" charset="0"/>
              </a:rPr>
              <a:t>he </a:t>
            </a:r>
            <a:r>
              <a:rPr lang="en-GB" altLang="en-US" sz="3700" b="1" dirty="0">
                <a:latin typeface="Arial" charset="0"/>
                <a:cs typeface="Arial" charset="0"/>
              </a:rPr>
              <a:t>t</a:t>
            </a:r>
            <a:r>
              <a:rPr lang="en-GB" altLang="en-US" sz="3700" dirty="0">
                <a:latin typeface="Arial" charset="0"/>
                <a:cs typeface="Arial" charset="0"/>
              </a:rPr>
              <a:t>rouble </a:t>
            </a:r>
            <a:r>
              <a:rPr lang="en-GB" altLang="en-US" sz="3700" b="1" dirty="0">
                <a:latin typeface="Arial" charset="0"/>
                <a:cs typeface="Arial" charset="0"/>
              </a:rPr>
              <a:t>t</a:t>
            </a:r>
            <a:r>
              <a:rPr lang="en-GB" altLang="en-US" sz="3700" dirty="0">
                <a:latin typeface="Arial" charset="0"/>
                <a:cs typeface="Arial" charset="0"/>
              </a:rPr>
              <a:t>o </a:t>
            </a:r>
            <a:r>
              <a:rPr lang="en-GB" altLang="en-US" sz="3700" b="1" dirty="0">
                <a:latin typeface="Arial" charset="0"/>
                <a:cs typeface="Arial" charset="0"/>
              </a:rPr>
              <a:t>t</a:t>
            </a:r>
            <a:r>
              <a:rPr lang="en-GB" altLang="en-US" sz="3700" dirty="0">
                <a:latin typeface="Arial" charset="0"/>
                <a:cs typeface="Arial" charset="0"/>
              </a:rPr>
              <a:t>ake </a:t>
            </a:r>
            <a:r>
              <a:rPr lang="en-GB" altLang="en-US" sz="3700" b="1" dirty="0">
                <a:latin typeface="Arial" charset="0"/>
                <a:cs typeface="Arial" charset="0"/>
              </a:rPr>
              <a:t>t</a:t>
            </a:r>
            <a:r>
              <a:rPr lang="en-GB" altLang="en-US" sz="3700" dirty="0">
                <a:latin typeface="Arial" charset="0"/>
                <a:cs typeface="Arial" charset="0"/>
              </a:rPr>
              <a:t>he </a:t>
            </a:r>
            <a:r>
              <a:rPr lang="en-GB" altLang="en-US" sz="3700" b="1" dirty="0">
                <a:latin typeface="Arial" charset="0"/>
                <a:cs typeface="Arial" charset="0"/>
              </a:rPr>
              <a:t>t</a:t>
            </a:r>
            <a:r>
              <a:rPr lang="en-GB" altLang="en-US" sz="3700" dirty="0">
                <a:latin typeface="Arial" charset="0"/>
                <a:cs typeface="Arial" charset="0"/>
              </a:rPr>
              <a:t>rain </a:t>
            </a:r>
            <a:r>
              <a:rPr lang="en-GB" altLang="en-US" sz="3700" b="1" dirty="0">
                <a:latin typeface="Arial" charset="0"/>
                <a:cs typeface="Arial" charset="0"/>
              </a:rPr>
              <a:t>t</a:t>
            </a:r>
            <a:r>
              <a:rPr lang="en-GB" altLang="en-US" sz="3700" dirty="0">
                <a:latin typeface="Arial" charset="0"/>
                <a:cs typeface="Arial" charset="0"/>
              </a:rPr>
              <a:t>icket </a:t>
            </a:r>
            <a:r>
              <a:rPr lang="en-GB" altLang="en-US" sz="3700" b="1" dirty="0">
                <a:latin typeface="Arial" charset="0"/>
                <a:cs typeface="Arial" charset="0"/>
              </a:rPr>
              <a:t>t</a:t>
            </a:r>
            <a:r>
              <a:rPr lang="en-GB" altLang="en-US" sz="3700" dirty="0">
                <a:latin typeface="Arial" charset="0"/>
                <a:cs typeface="Arial" charset="0"/>
              </a:rPr>
              <a:t>o </a:t>
            </a:r>
            <a:r>
              <a:rPr lang="en-GB" altLang="en-US" sz="3700" b="1" dirty="0">
                <a:latin typeface="Arial" charset="0"/>
                <a:cs typeface="Arial" charset="0"/>
              </a:rPr>
              <a:t>t</a:t>
            </a:r>
            <a:r>
              <a:rPr lang="en-GB" altLang="en-US" sz="3700" dirty="0">
                <a:latin typeface="Arial" charset="0"/>
                <a:cs typeface="Arial" charset="0"/>
              </a:rPr>
              <a:t>he </a:t>
            </a:r>
            <a:r>
              <a:rPr lang="en-GB" altLang="en-US" sz="3700" b="1" dirty="0">
                <a:latin typeface="Arial" charset="0"/>
                <a:cs typeface="Arial" charset="0"/>
              </a:rPr>
              <a:t>t</a:t>
            </a:r>
            <a:r>
              <a:rPr lang="en-GB" altLang="en-US" sz="3700" dirty="0">
                <a:latin typeface="Arial" charset="0"/>
                <a:cs typeface="Arial" charset="0"/>
              </a:rPr>
              <a:t>erminus </a:t>
            </a:r>
            <a:r>
              <a:rPr lang="en-GB" altLang="en-US" sz="3700" b="1" dirty="0">
                <a:latin typeface="Arial" charset="0"/>
                <a:cs typeface="Arial" charset="0"/>
              </a:rPr>
              <a:t>t</a:t>
            </a:r>
            <a:r>
              <a:rPr lang="en-GB" altLang="en-US" sz="3700" dirty="0">
                <a:latin typeface="Arial" charset="0"/>
                <a:cs typeface="Arial" charset="0"/>
              </a:rPr>
              <a:t>o </a:t>
            </a:r>
            <a:r>
              <a:rPr lang="en-GB" altLang="en-US" sz="3700" b="1" dirty="0">
                <a:latin typeface="Arial" charset="0"/>
                <a:cs typeface="Arial" charset="0"/>
              </a:rPr>
              <a:t>t</a:t>
            </a:r>
            <a:r>
              <a:rPr lang="en-GB" altLang="en-US" sz="3700" dirty="0">
                <a:latin typeface="Arial" charset="0"/>
                <a:cs typeface="Arial" charset="0"/>
              </a:rPr>
              <a:t>ransfer </a:t>
            </a:r>
            <a:r>
              <a:rPr lang="en-GB" altLang="en-US" sz="3700" b="1" dirty="0">
                <a:latin typeface="Arial" charset="0"/>
                <a:cs typeface="Arial" charset="0"/>
              </a:rPr>
              <a:t>t</a:t>
            </a:r>
            <a:r>
              <a:rPr lang="en-GB" altLang="en-US" sz="3700" dirty="0">
                <a:latin typeface="Arial" charset="0"/>
                <a:cs typeface="Arial" charset="0"/>
              </a:rPr>
              <a:t>he </a:t>
            </a:r>
            <a:r>
              <a:rPr lang="en-GB" altLang="en-US" sz="3700" b="1" dirty="0">
                <a:latin typeface="Arial" charset="0"/>
                <a:cs typeface="Arial" charset="0"/>
              </a:rPr>
              <a:t>t</a:t>
            </a:r>
            <a:r>
              <a:rPr lang="en-GB" altLang="en-US" sz="3700" dirty="0">
                <a:latin typeface="Arial" charset="0"/>
                <a:cs typeface="Arial" charset="0"/>
              </a:rPr>
              <a:t>rain </a:t>
            </a:r>
            <a:r>
              <a:rPr lang="en-GB" altLang="en-US" sz="3700" b="1" dirty="0">
                <a:latin typeface="Arial" charset="0"/>
                <a:cs typeface="Arial" charset="0"/>
              </a:rPr>
              <a:t>t</a:t>
            </a:r>
            <a:r>
              <a:rPr lang="en-GB" altLang="en-US" sz="3700" dirty="0">
                <a:latin typeface="Arial" charset="0"/>
                <a:cs typeface="Arial" charset="0"/>
              </a:rPr>
              <a:t>ime </a:t>
            </a:r>
            <a:r>
              <a:rPr lang="en-GB" altLang="en-US" sz="3700" b="1" dirty="0">
                <a:latin typeface="Arial" charset="0"/>
                <a:cs typeface="Arial" charset="0"/>
              </a:rPr>
              <a:t>t</a:t>
            </a:r>
            <a:r>
              <a:rPr lang="en-GB" altLang="en-US" sz="3700" dirty="0">
                <a:latin typeface="Arial" charset="0"/>
                <a:cs typeface="Arial" charset="0"/>
              </a:rPr>
              <a:t>o </a:t>
            </a:r>
            <a:r>
              <a:rPr lang="en-GB" altLang="en-US" sz="3700" b="1" dirty="0">
                <a:latin typeface="Arial" charset="0"/>
                <a:cs typeface="Arial" charset="0"/>
              </a:rPr>
              <a:t>t</a:t>
            </a:r>
            <a:r>
              <a:rPr lang="en-GB" altLang="en-US" sz="3700" dirty="0">
                <a:latin typeface="Arial" charset="0"/>
                <a:cs typeface="Arial" charset="0"/>
              </a:rPr>
              <a:t>en </a:t>
            </a:r>
            <a:r>
              <a:rPr lang="en-GB" altLang="en-US" sz="3700" b="1" dirty="0">
                <a:latin typeface="Arial" charset="0"/>
                <a:cs typeface="Arial" charset="0"/>
              </a:rPr>
              <a:t>t</a:t>
            </a:r>
            <a:r>
              <a:rPr lang="en-GB" altLang="en-US" sz="3700" dirty="0">
                <a:latin typeface="Arial" charset="0"/>
                <a:cs typeface="Arial" charset="0"/>
              </a:rPr>
              <a:t>omorrow.</a:t>
            </a:r>
          </a:p>
          <a:p>
            <a:pPr>
              <a:buFontTx/>
              <a:buNone/>
            </a:pPr>
            <a:endParaRPr lang="en-GB" altLang="en-US" sz="3700" dirty="0">
              <a:latin typeface="Arial" charset="0"/>
              <a:cs typeface="Arial" charset="0"/>
            </a:endParaRPr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Mental Agility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– Exercise 3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12228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2566988" y="577851"/>
            <a:ext cx="5905500" cy="4746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Six steps to effective problem solving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idx="1"/>
          </p:nvPr>
        </p:nvSpPr>
        <p:spPr>
          <a:xfrm>
            <a:off x="254000" y="1700213"/>
            <a:ext cx="11734800" cy="4794250"/>
          </a:xfrm>
        </p:spPr>
        <p:txBody>
          <a:bodyPr/>
          <a:lstStyle/>
          <a:p>
            <a:pPr marL="609600" indent="-609600">
              <a:buFont typeface="+mj-lt"/>
              <a:buAutoNum type="arabicPeriod"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Identify the problem</a:t>
            </a:r>
          </a:p>
          <a:p>
            <a:pPr marL="609600" indent="-609600">
              <a:buFont typeface="+mj-lt"/>
              <a:buAutoNum type="arabicPeriod"/>
              <a:defRPr/>
            </a:pPr>
            <a:endParaRPr lang="en-GB" alt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>
              <a:buFont typeface="+mj-lt"/>
              <a:buAutoNum type="arabicPeriod"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Specify the cause, the reasons and the effects</a:t>
            </a:r>
          </a:p>
          <a:p>
            <a:pPr marL="457200" indent="-457200">
              <a:buFont typeface="+mj-lt"/>
              <a:buAutoNum type="arabicPeriod"/>
              <a:defRPr/>
            </a:pPr>
            <a:endParaRPr lang="en-GB" alt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>
              <a:buFont typeface="+mj-lt"/>
              <a:buAutoNum type="arabicPeriod"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Identify possible solutions</a:t>
            </a:r>
          </a:p>
          <a:p>
            <a:pPr marL="609600" indent="-609600">
              <a:buFont typeface="+mj-lt"/>
              <a:buAutoNum type="arabicPeriod"/>
              <a:defRPr/>
            </a:pPr>
            <a:endParaRPr lang="en-GB" alt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>
              <a:buFont typeface="+mj-lt"/>
              <a:buAutoNum type="arabicPeriod"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Evaluate and select the most promising solutions</a:t>
            </a:r>
          </a:p>
          <a:p>
            <a:pPr marL="609600" indent="-609600">
              <a:buFont typeface="+mj-lt"/>
              <a:buAutoNum type="arabicPeriod"/>
              <a:defRPr/>
            </a:pPr>
            <a:endParaRPr lang="en-GB" alt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>
              <a:buFont typeface="+mj-lt"/>
              <a:buAutoNum type="arabicPeriod"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Plan the action, and</a:t>
            </a:r>
          </a:p>
          <a:p>
            <a:pPr marL="609600" indent="-609600">
              <a:buFont typeface="+mj-lt"/>
              <a:buAutoNum type="arabicPeriod"/>
              <a:defRPr/>
            </a:pPr>
            <a:endParaRPr lang="en-GB" alt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>
              <a:buFont typeface="+mj-lt"/>
              <a:buAutoNum type="arabicPeriod"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Action the plan and……monitor</a:t>
            </a:r>
          </a:p>
          <a:p>
            <a:pPr marL="609600" indent="-609600">
              <a:buNone/>
              <a:defRPr/>
            </a:pPr>
            <a:endParaRPr lang="en-GB" altLang="en-US" sz="28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820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77F3F79-FC97-4383-A36A-31ECB07D6726}" type="slidenum">
              <a:rPr lang="en-GB" altLang="en-US" sz="1200"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en-GB" altLang="en-US" sz="1200">
              <a:latin typeface="Arial" charset="0"/>
              <a:cs typeface="Arial" charset="0"/>
            </a:endParaRPr>
          </a:p>
        </p:txBody>
      </p:sp>
      <p:pic>
        <p:nvPicPr>
          <p:cNvPr id="3482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06214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55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55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553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39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5BCC8-4AF2-49D1-8B70-8D7BF4DDAD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Problem Solving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A544F1-7940-4938-986F-7F731EA140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en-US" dirty="0"/>
              <a:t>Scope &amp; Impact</a:t>
            </a:r>
          </a:p>
          <a:p>
            <a:endParaRPr lang="en-GB" dirty="0"/>
          </a:p>
        </p:txBody>
      </p:sp>
      <p:pic>
        <p:nvPicPr>
          <p:cNvPr id="4" name="Picture 2" descr="http://barry-overstreet.com/wp-content/uploads/2013/03/Problem-Solving-Skills.jpg">
            <a:extLst>
              <a:ext uri="{FF2B5EF4-FFF2-40B4-BE49-F238E27FC236}">
                <a16:creationId xmlns:a16="http://schemas.microsoft.com/office/drawing/2014/main" id="{0294B3C6-CE9C-4D15-824C-EBAEC12992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24" y="2434766"/>
            <a:ext cx="2950033" cy="29500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54863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030B5-F457-417D-B19C-2C8A7DAF08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78429"/>
          </a:xfrm>
        </p:spPr>
        <p:txBody>
          <a:bodyPr>
            <a:normAutofit fontScale="90000"/>
          </a:bodyPr>
          <a:lstStyle/>
          <a:p>
            <a:r>
              <a:rPr lang="en-GB" altLang="en-US" b="1" dirty="0"/>
              <a:t>Scope &amp; Impact</a:t>
            </a:r>
            <a:br>
              <a:rPr lang="en-GB" alt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286DE-DA08-44C5-8840-63271ECCDC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133" y="1600201"/>
            <a:ext cx="11717867" cy="3917032"/>
          </a:xfrm>
        </p:spPr>
        <p:txBody>
          <a:bodyPr/>
          <a:lstStyle/>
          <a:p>
            <a:r>
              <a:rPr lang="en-GB" dirty="0"/>
              <a:t>Scope – How wide does the problem reach? Who is affected?</a:t>
            </a:r>
          </a:p>
          <a:p>
            <a:r>
              <a:rPr lang="en-GB" dirty="0"/>
              <a:t>Impact – How are they affected?</a:t>
            </a:r>
          </a:p>
        </p:txBody>
      </p:sp>
      <p:pic>
        <p:nvPicPr>
          <p:cNvPr id="1026" name="Picture 2" descr="Image result for ripples on the pond">
            <a:extLst>
              <a:ext uri="{FF2B5EF4-FFF2-40B4-BE49-F238E27FC236}">
                <a16:creationId xmlns:a16="http://schemas.microsoft.com/office/drawing/2014/main" id="{8FB0D227-7F17-4CE1-B993-8298C72FA5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6533" y="2265070"/>
            <a:ext cx="5215467" cy="3441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92948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Bibliography</a:t>
            </a:r>
          </a:p>
        </p:txBody>
      </p:sp>
      <p:sp>
        <p:nvSpPr>
          <p:cNvPr id="46083" name="Content Placeholder 2"/>
          <p:cNvSpPr>
            <a:spLocks noGrp="1"/>
          </p:cNvSpPr>
          <p:nvPr>
            <p:ph idx="1"/>
          </p:nvPr>
        </p:nvSpPr>
        <p:spPr>
          <a:xfrm>
            <a:off x="372534" y="1484313"/>
            <a:ext cx="9838268" cy="45259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1400" dirty="0"/>
              <a:t>Clegg, B., Birch, P. (2007). Instant Creativity: Simple Techniques to Ignite Innovation &amp; Problem Solving. London: Kogan Page Ltd.</a:t>
            </a:r>
          </a:p>
          <a:p>
            <a:pPr marL="0" indent="0">
              <a:buNone/>
            </a:pPr>
            <a:endParaRPr lang="en-GB" altLang="en-US" sz="1400" dirty="0"/>
          </a:p>
          <a:p>
            <a:pPr marL="0" indent="0">
              <a:buNone/>
            </a:pPr>
            <a:r>
              <a:rPr lang="en-GB" altLang="en-US" sz="1400" dirty="0"/>
              <a:t>Higgins, J. M. (1994). 101 Creative Problem Solving Techniques: The Handbook of New Ideas for Business. Winter Park, Fla: New Management Pub. Co.</a:t>
            </a:r>
          </a:p>
          <a:p>
            <a:pPr marL="0" indent="0">
              <a:buNone/>
            </a:pPr>
            <a:endParaRPr lang="en-GB" altLang="en-US" sz="1400" dirty="0"/>
          </a:p>
          <a:p>
            <a:pPr marL="0" indent="0">
              <a:buNone/>
            </a:pPr>
            <a:r>
              <a:rPr lang="en-GB" altLang="en-US" sz="1400" dirty="0"/>
              <a:t>Kepner, C. H., </a:t>
            </a:r>
            <a:r>
              <a:rPr lang="en-GB" altLang="en-US" sz="1400" dirty="0" err="1"/>
              <a:t>Tregoe</a:t>
            </a:r>
            <a:r>
              <a:rPr lang="en-GB" altLang="en-US" sz="1400" dirty="0"/>
              <a:t>, B.B., (1967). The Rational Manager. New York: McGraw-Hill.</a:t>
            </a:r>
          </a:p>
          <a:p>
            <a:pPr marL="0" indent="0">
              <a:buNone/>
            </a:pPr>
            <a:endParaRPr lang="en-GB" altLang="en-US" sz="1400" dirty="0"/>
          </a:p>
          <a:p>
            <a:pPr marL="0" indent="0">
              <a:buNone/>
            </a:pPr>
            <a:r>
              <a:rPr lang="en-GB" altLang="en-US" sz="1400" dirty="0"/>
              <a:t>Proctor, T. (2005). Creative Problem Solving for Managers: Developing Skills for Decision Making and Innovation. 2nd ed. London: Routledge.</a:t>
            </a:r>
          </a:p>
          <a:p>
            <a:pPr marL="0" indent="0">
              <a:buNone/>
            </a:pPr>
            <a:endParaRPr lang="en-GB" altLang="en-US" sz="1400" dirty="0"/>
          </a:p>
          <a:p>
            <a:pPr marL="0" indent="0">
              <a:buNone/>
            </a:pPr>
            <a:r>
              <a:rPr lang="en-GB" altLang="en-US" sz="1400" dirty="0"/>
              <a:t>Williams, K. (2006). Introducing Management a Development Guide. 3rd ed. Oxford: Butterworth-Heinemann.</a:t>
            </a:r>
          </a:p>
          <a:p>
            <a:pPr marL="0" indent="0">
              <a:buNone/>
            </a:pPr>
            <a:endParaRPr lang="en-GB" altLang="en-US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10B9FD0-59BC-4EDD-A9FD-B3BA5D175BD6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608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67101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F5984-1ADB-4ED5-A333-5F5B7E88E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740" y="274638"/>
            <a:ext cx="8839200" cy="966333"/>
          </a:xfrm>
        </p:spPr>
        <p:txBody>
          <a:bodyPr>
            <a:normAutofit/>
          </a:bodyPr>
          <a:lstStyle/>
          <a:p>
            <a:pPr algn="l"/>
            <a:r>
              <a:rPr lang="en-GB" b="1" dirty="0">
                <a:solidFill>
                  <a:srgbClr val="0070C0"/>
                </a:solidFill>
              </a:rPr>
              <a:t>Further research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BB394B71-B711-408D-B7F5-13684901A7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2527" y="274638"/>
            <a:ext cx="1591733" cy="763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9482C34-22C9-47C8-BBB9-86C6BCD46C08}"/>
              </a:ext>
            </a:extLst>
          </p:cNvPr>
          <p:cNvSpPr/>
          <p:nvPr/>
        </p:nvSpPr>
        <p:spPr>
          <a:xfrm>
            <a:off x="84666" y="2285771"/>
            <a:ext cx="12022667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2800" dirty="0">
                <a:latin typeface="Arial" charset="0"/>
                <a:cs typeface="Arial" charset="0"/>
              </a:rPr>
              <a:t>Define a complex problem in the workplace including its scope and impact     </a:t>
            </a:r>
          </a:p>
          <a:p>
            <a:r>
              <a:rPr lang="en-GB" altLang="en-US" sz="2800" dirty="0">
                <a:latin typeface="Arial" charset="0"/>
                <a:cs typeface="Arial" charset="0"/>
              </a:rPr>
              <a:t>      </a:t>
            </a:r>
          </a:p>
          <a:p>
            <a:endParaRPr lang="en-GB" altLang="en-US" sz="2800" dirty="0">
              <a:latin typeface="Arial" charset="0"/>
              <a:cs typeface="Arial" charset="0"/>
            </a:endParaRPr>
          </a:p>
          <a:p>
            <a:endParaRPr lang="en-GB" altLang="en-US" sz="2800" dirty="0">
              <a:latin typeface="Arial" charset="0"/>
              <a:cs typeface="Arial" charset="0"/>
            </a:endParaRP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4007007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171</TotalTime>
  <Words>717</Words>
  <Application>Microsoft Office PowerPoint</Application>
  <PresentationFormat>Widescreen</PresentationFormat>
  <Paragraphs>150</Paragraphs>
  <Slides>20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Gill Sans MT</vt:lpstr>
      <vt:lpstr>Myriad Pro</vt:lpstr>
      <vt:lpstr>Verdana</vt:lpstr>
      <vt:lpstr>20140311PresentationUWTSDTemplate</vt:lpstr>
      <vt:lpstr> CertHE Skills for the Workplace  Module: BMSK 4004  Problem Solving and Decision Making  Online Session 2</vt:lpstr>
      <vt:lpstr>Problem Categories</vt:lpstr>
      <vt:lpstr>Stages of Creative Problem Solving</vt:lpstr>
      <vt:lpstr>PowerPoint Presentation</vt:lpstr>
      <vt:lpstr>Creative and Analytical Skills</vt:lpstr>
      <vt:lpstr>Exercise 1 - Dots</vt:lpstr>
      <vt:lpstr>Exercise 1 - Dots</vt:lpstr>
      <vt:lpstr>At First Glance</vt:lpstr>
      <vt:lpstr>Mental Agility</vt:lpstr>
      <vt:lpstr>Mental Agility</vt:lpstr>
      <vt:lpstr>The size of the problem</vt:lpstr>
      <vt:lpstr>Problem Solving Models </vt:lpstr>
      <vt:lpstr> Problem Solving Skills</vt:lpstr>
      <vt:lpstr>Mental Agility</vt:lpstr>
      <vt:lpstr>Mental Agility – Exercise 3</vt:lpstr>
      <vt:lpstr>Six steps to effective problem solving</vt:lpstr>
      <vt:lpstr>Problem Solving</vt:lpstr>
      <vt:lpstr>Scope &amp; Impact </vt:lpstr>
      <vt:lpstr>Bibliography</vt:lpstr>
      <vt:lpstr>Further research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BMSK4005</dc:title>
  <dc:creator>Michaela Schriek</dc:creator>
  <cp:lastModifiedBy>Michaela Schriek</cp:lastModifiedBy>
  <cp:revision>18</cp:revision>
  <dcterms:created xsi:type="dcterms:W3CDTF">2017-12-11T18:00:04Z</dcterms:created>
  <dcterms:modified xsi:type="dcterms:W3CDTF">2020-05-05T10:05:14Z</dcterms:modified>
</cp:coreProperties>
</file>