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69"/>
  </p:normalViewPr>
  <p:slideViewPr>
    <p:cSldViewPr snapToGrid="0" snapToObjects="1">
      <p:cViewPr varScale="1">
        <p:scale>
          <a:sx n="102" d="100"/>
          <a:sy n="102" d="100"/>
        </p:scale>
        <p:origin x="192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165598-239E-4114-AF75-1F3A4BD8808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5A487BC-1BFF-4F18-AB83-33E9824001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Benefits: Improved guest experience, efficient data management</a:t>
          </a:r>
        </a:p>
      </dgm:t>
    </dgm:pt>
    <dgm:pt modelId="{9E2CE42D-BBAE-4287-B4BB-C424AC062429}" type="parTrans" cxnId="{73D1876B-A12E-4A97-80BE-470130E39CB8}">
      <dgm:prSet/>
      <dgm:spPr/>
      <dgm:t>
        <a:bodyPr/>
        <a:lstStyle/>
        <a:p>
          <a:endParaRPr lang="en-US"/>
        </a:p>
      </dgm:t>
    </dgm:pt>
    <dgm:pt modelId="{6A751426-460A-4AC6-B62B-DFCAC86EB549}" type="sibTrans" cxnId="{73D1876B-A12E-4A97-80BE-470130E39CB8}">
      <dgm:prSet/>
      <dgm:spPr/>
      <dgm:t>
        <a:bodyPr/>
        <a:lstStyle/>
        <a:p>
          <a:endParaRPr lang="en-US"/>
        </a:p>
      </dgm:t>
    </dgm:pt>
    <dgm:pt modelId="{77D68BEF-0458-48DC-A3BC-494A9FA4E5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Challenges: Data security, potential for technical failures</a:t>
          </a:r>
        </a:p>
      </dgm:t>
    </dgm:pt>
    <dgm:pt modelId="{3E75B6F9-4CE2-4A99-A713-D14E902FC943}" type="parTrans" cxnId="{D2CC72B7-BE4D-4006-AC61-2D12FE8F216F}">
      <dgm:prSet/>
      <dgm:spPr/>
      <dgm:t>
        <a:bodyPr/>
        <a:lstStyle/>
        <a:p>
          <a:endParaRPr lang="en-US"/>
        </a:p>
      </dgm:t>
    </dgm:pt>
    <dgm:pt modelId="{C8B07970-9B79-43F4-AC88-AE2DED7C5B71}" type="sibTrans" cxnId="{D2CC72B7-BE4D-4006-AC61-2D12FE8F216F}">
      <dgm:prSet/>
      <dgm:spPr/>
      <dgm:t>
        <a:bodyPr/>
        <a:lstStyle/>
        <a:p>
          <a:endParaRPr lang="en-US"/>
        </a:p>
      </dgm:t>
    </dgm:pt>
    <dgm:pt modelId="{380267F3-2528-447A-B04E-4CEB413D92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Mitigation Strategies: Staff training, robust data protection policies</a:t>
          </a:r>
        </a:p>
      </dgm:t>
    </dgm:pt>
    <dgm:pt modelId="{7FEDB38E-012B-44A3-87EA-2C7F8F1C1A64}" type="parTrans" cxnId="{0D16A82D-7F94-4144-9688-C8EB1718F10B}">
      <dgm:prSet/>
      <dgm:spPr/>
      <dgm:t>
        <a:bodyPr/>
        <a:lstStyle/>
        <a:p>
          <a:endParaRPr lang="en-US"/>
        </a:p>
      </dgm:t>
    </dgm:pt>
    <dgm:pt modelId="{92B3D916-016B-46E5-A527-B5A2BEC1E951}" type="sibTrans" cxnId="{0D16A82D-7F94-4144-9688-C8EB1718F10B}">
      <dgm:prSet/>
      <dgm:spPr/>
      <dgm:t>
        <a:bodyPr/>
        <a:lstStyle/>
        <a:p>
          <a:endParaRPr lang="en-US"/>
        </a:p>
      </dgm:t>
    </dgm:pt>
    <dgm:pt modelId="{ADB2C125-6508-42E8-9566-F0289EBFC88B}" type="pres">
      <dgm:prSet presAssocID="{76165598-239E-4114-AF75-1F3A4BD88086}" presName="root" presStyleCnt="0">
        <dgm:presLayoutVars>
          <dgm:dir/>
          <dgm:resizeHandles val="exact"/>
        </dgm:presLayoutVars>
      </dgm:prSet>
      <dgm:spPr/>
    </dgm:pt>
    <dgm:pt modelId="{ACF5F7D6-2056-4EF6-AC33-19E8358A5F94}" type="pres">
      <dgm:prSet presAssocID="{45A487BC-1BFF-4F18-AB83-33E98240017F}" presName="compNode" presStyleCnt="0"/>
      <dgm:spPr/>
    </dgm:pt>
    <dgm:pt modelId="{5A586BE7-378D-469C-B7EC-7C70BDE881FC}" type="pres">
      <dgm:prSet presAssocID="{45A487BC-1BFF-4F18-AB83-33E98240017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B21850D-8287-436F-9C22-0ED43A733DAF}" type="pres">
      <dgm:prSet presAssocID="{45A487BC-1BFF-4F18-AB83-33E98240017F}" presName="spaceRect" presStyleCnt="0"/>
      <dgm:spPr/>
    </dgm:pt>
    <dgm:pt modelId="{E40EE5EA-06BA-4C60-991C-4F62A2B62383}" type="pres">
      <dgm:prSet presAssocID="{45A487BC-1BFF-4F18-AB83-33E98240017F}" presName="textRect" presStyleLbl="revTx" presStyleIdx="0" presStyleCnt="3">
        <dgm:presLayoutVars>
          <dgm:chMax val="1"/>
          <dgm:chPref val="1"/>
        </dgm:presLayoutVars>
      </dgm:prSet>
      <dgm:spPr/>
    </dgm:pt>
    <dgm:pt modelId="{2D3BCA9C-0A9E-4363-9747-FFC4E99FCA96}" type="pres">
      <dgm:prSet presAssocID="{6A751426-460A-4AC6-B62B-DFCAC86EB549}" presName="sibTrans" presStyleCnt="0"/>
      <dgm:spPr/>
    </dgm:pt>
    <dgm:pt modelId="{2D26D40F-6398-46B7-AF5D-565032DE7EBD}" type="pres">
      <dgm:prSet presAssocID="{77D68BEF-0458-48DC-A3BC-494A9FA4E503}" presName="compNode" presStyleCnt="0"/>
      <dgm:spPr/>
    </dgm:pt>
    <dgm:pt modelId="{48CB3318-9D8E-4523-BC87-F0ADB9F5FEE6}" type="pres">
      <dgm:prSet presAssocID="{77D68BEF-0458-48DC-A3BC-494A9FA4E5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600BE94E-0B47-4755-8CA6-7573B91757B0}" type="pres">
      <dgm:prSet presAssocID="{77D68BEF-0458-48DC-A3BC-494A9FA4E503}" presName="spaceRect" presStyleCnt="0"/>
      <dgm:spPr/>
    </dgm:pt>
    <dgm:pt modelId="{C68F12D5-5093-4444-BC17-9509FCEDC8CD}" type="pres">
      <dgm:prSet presAssocID="{77D68BEF-0458-48DC-A3BC-494A9FA4E503}" presName="textRect" presStyleLbl="revTx" presStyleIdx="1" presStyleCnt="3">
        <dgm:presLayoutVars>
          <dgm:chMax val="1"/>
          <dgm:chPref val="1"/>
        </dgm:presLayoutVars>
      </dgm:prSet>
      <dgm:spPr/>
    </dgm:pt>
    <dgm:pt modelId="{A1B2D65E-BFCF-4341-BE67-F92DE5A22C2A}" type="pres">
      <dgm:prSet presAssocID="{C8B07970-9B79-43F4-AC88-AE2DED7C5B71}" presName="sibTrans" presStyleCnt="0"/>
      <dgm:spPr/>
    </dgm:pt>
    <dgm:pt modelId="{A6DBD82B-6405-4643-98FA-6B462CF2FD95}" type="pres">
      <dgm:prSet presAssocID="{380267F3-2528-447A-B04E-4CEB413D92B9}" presName="compNode" presStyleCnt="0"/>
      <dgm:spPr/>
    </dgm:pt>
    <dgm:pt modelId="{28D11B3B-B7F6-457C-88A8-BA9AC4515451}" type="pres">
      <dgm:prSet presAssocID="{380267F3-2528-447A-B04E-4CEB413D92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0894B2D-8215-45A9-A58E-CF060A14420A}" type="pres">
      <dgm:prSet presAssocID="{380267F3-2528-447A-B04E-4CEB413D92B9}" presName="spaceRect" presStyleCnt="0"/>
      <dgm:spPr/>
    </dgm:pt>
    <dgm:pt modelId="{C680F43A-101C-4241-BF82-1715B23CAE3F}" type="pres">
      <dgm:prSet presAssocID="{380267F3-2528-447A-B04E-4CEB413D92B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D16A82D-7F94-4144-9688-C8EB1718F10B}" srcId="{76165598-239E-4114-AF75-1F3A4BD88086}" destId="{380267F3-2528-447A-B04E-4CEB413D92B9}" srcOrd="2" destOrd="0" parTransId="{7FEDB38E-012B-44A3-87EA-2C7F8F1C1A64}" sibTransId="{92B3D916-016B-46E5-A527-B5A2BEC1E951}"/>
    <dgm:cxn modelId="{FEBFAE3A-E991-7C4A-954B-73E310E4EAF2}" type="presOf" srcId="{380267F3-2528-447A-B04E-4CEB413D92B9}" destId="{C680F43A-101C-4241-BF82-1715B23CAE3F}" srcOrd="0" destOrd="0" presId="urn:microsoft.com/office/officeart/2018/2/layout/IconLabelList"/>
    <dgm:cxn modelId="{73D1876B-A12E-4A97-80BE-470130E39CB8}" srcId="{76165598-239E-4114-AF75-1F3A4BD88086}" destId="{45A487BC-1BFF-4F18-AB83-33E98240017F}" srcOrd="0" destOrd="0" parTransId="{9E2CE42D-BBAE-4287-B4BB-C424AC062429}" sibTransId="{6A751426-460A-4AC6-B62B-DFCAC86EB549}"/>
    <dgm:cxn modelId="{395AE297-76DD-F34F-B8AC-C3A9D80A0B24}" type="presOf" srcId="{76165598-239E-4114-AF75-1F3A4BD88086}" destId="{ADB2C125-6508-42E8-9566-F0289EBFC88B}" srcOrd="0" destOrd="0" presId="urn:microsoft.com/office/officeart/2018/2/layout/IconLabelList"/>
    <dgm:cxn modelId="{D2CC72B7-BE4D-4006-AC61-2D12FE8F216F}" srcId="{76165598-239E-4114-AF75-1F3A4BD88086}" destId="{77D68BEF-0458-48DC-A3BC-494A9FA4E503}" srcOrd="1" destOrd="0" parTransId="{3E75B6F9-4CE2-4A99-A713-D14E902FC943}" sibTransId="{C8B07970-9B79-43F4-AC88-AE2DED7C5B71}"/>
    <dgm:cxn modelId="{C6D0BED5-3C59-594A-8601-6CE82B5670D1}" type="presOf" srcId="{77D68BEF-0458-48DC-A3BC-494A9FA4E503}" destId="{C68F12D5-5093-4444-BC17-9509FCEDC8CD}" srcOrd="0" destOrd="0" presId="urn:microsoft.com/office/officeart/2018/2/layout/IconLabelList"/>
    <dgm:cxn modelId="{298760FB-4847-0B4B-9E4D-253689792094}" type="presOf" srcId="{45A487BC-1BFF-4F18-AB83-33E98240017F}" destId="{E40EE5EA-06BA-4C60-991C-4F62A2B62383}" srcOrd="0" destOrd="0" presId="urn:microsoft.com/office/officeart/2018/2/layout/IconLabelList"/>
    <dgm:cxn modelId="{A8113740-EAA6-8242-91E6-7ACBFB8A8B57}" type="presParOf" srcId="{ADB2C125-6508-42E8-9566-F0289EBFC88B}" destId="{ACF5F7D6-2056-4EF6-AC33-19E8358A5F94}" srcOrd="0" destOrd="0" presId="urn:microsoft.com/office/officeart/2018/2/layout/IconLabelList"/>
    <dgm:cxn modelId="{ABB7807A-D6D0-8248-AFC8-2BB5640BC4BD}" type="presParOf" srcId="{ACF5F7D6-2056-4EF6-AC33-19E8358A5F94}" destId="{5A586BE7-378D-469C-B7EC-7C70BDE881FC}" srcOrd="0" destOrd="0" presId="urn:microsoft.com/office/officeart/2018/2/layout/IconLabelList"/>
    <dgm:cxn modelId="{5E2E19E1-0418-F841-B9F6-AD60785A5EF4}" type="presParOf" srcId="{ACF5F7D6-2056-4EF6-AC33-19E8358A5F94}" destId="{9B21850D-8287-436F-9C22-0ED43A733DAF}" srcOrd="1" destOrd="0" presId="urn:microsoft.com/office/officeart/2018/2/layout/IconLabelList"/>
    <dgm:cxn modelId="{E8E890EF-AE6A-EF40-9D49-46140C79C626}" type="presParOf" srcId="{ACF5F7D6-2056-4EF6-AC33-19E8358A5F94}" destId="{E40EE5EA-06BA-4C60-991C-4F62A2B62383}" srcOrd="2" destOrd="0" presId="urn:microsoft.com/office/officeart/2018/2/layout/IconLabelList"/>
    <dgm:cxn modelId="{8FDF2BB0-5324-174C-8B61-00A8E240C7C1}" type="presParOf" srcId="{ADB2C125-6508-42E8-9566-F0289EBFC88B}" destId="{2D3BCA9C-0A9E-4363-9747-FFC4E99FCA96}" srcOrd="1" destOrd="0" presId="urn:microsoft.com/office/officeart/2018/2/layout/IconLabelList"/>
    <dgm:cxn modelId="{4A00E062-76B3-3F40-8728-EE4BCA72D50E}" type="presParOf" srcId="{ADB2C125-6508-42E8-9566-F0289EBFC88B}" destId="{2D26D40F-6398-46B7-AF5D-565032DE7EBD}" srcOrd="2" destOrd="0" presId="urn:microsoft.com/office/officeart/2018/2/layout/IconLabelList"/>
    <dgm:cxn modelId="{FA9B8379-A82D-244C-8223-F6F8566E4D7D}" type="presParOf" srcId="{2D26D40F-6398-46B7-AF5D-565032DE7EBD}" destId="{48CB3318-9D8E-4523-BC87-F0ADB9F5FEE6}" srcOrd="0" destOrd="0" presId="urn:microsoft.com/office/officeart/2018/2/layout/IconLabelList"/>
    <dgm:cxn modelId="{C457230F-F342-DE4A-8569-B46435566859}" type="presParOf" srcId="{2D26D40F-6398-46B7-AF5D-565032DE7EBD}" destId="{600BE94E-0B47-4755-8CA6-7573B91757B0}" srcOrd="1" destOrd="0" presId="urn:microsoft.com/office/officeart/2018/2/layout/IconLabelList"/>
    <dgm:cxn modelId="{8CEF7084-B2C9-8046-B4BC-7BA18FC77BCC}" type="presParOf" srcId="{2D26D40F-6398-46B7-AF5D-565032DE7EBD}" destId="{C68F12D5-5093-4444-BC17-9509FCEDC8CD}" srcOrd="2" destOrd="0" presId="urn:microsoft.com/office/officeart/2018/2/layout/IconLabelList"/>
    <dgm:cxn modelId="{FF5B5DB3-7C95-EC45-AECA-A895D31E856F}" type="presParOf" srcId="{ADB2C125-6508-42E8-9566-F0289EBFC88B}" destId="{A1B2D65E-BFCF-4341-BE67-F92DE5A22C2A}" srcOrd="3" destOrd="0" presId="urn:microsoft.com/office/officeart/2018/2/layout/IconLabelList"/>
    <dgm:cxn modelId="{BBBD7D1E-8C92-2543-B67B-51267F22BEE1}" type="presParOf" srcId="{ADB2C125-6508-42E8-9566-F0289EBFC88B}" destId="{A6DBD82B-6405-4643-98FA-6B462CF2FD95}" srcOrd="4" destOrd="0" presId="urn:microsoft.com/office/officeart/2018/2/layout/IconLabelList"/>
    <dgm:cxn modelId="{7152D839-0BB5-C649-BB24-9CAAE07B1953}" type="presParOf" srcId="{A6DBD82B-6405-4643-98FA-6B462CF2FD95}" destId="{28D11B3B-B7F6-457C-88A8-BA9AC4515451}" srcOrd="0" destOrd="0" presId="urn:microsoft.com/office/officeart/2018/2/layout/IconLabelList"/>
    <dgm:cxn modelId="{A86C4B09-7B47-9745-AA46-3D21C21BE16F}" type="presParOf" srcId="{A6DBD82B-6405-4643-98FA-6B462CF2FD95}" destId="{00894B2D-8215-45A9-A58E-CF060A14420A}" srcOrd="1" destOrd="0" presId="urn:microsoft.com/office/officeart/2018/2/layout/IconLabelList"/>
    <dgm:cxn modelId="{8C13E01E-D5E8-2C4B-9669-D157E7CEE150}" type="presParOf" srcId="{A6DBD82B-6405-4643-98FA-6B462CF2FD95}" destId="{C680F43A-101C-4241-BF82-1715B23CAE3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586BE7-378D-469C-B7EC-7C70BDE881FC}">
      <dsp:nvSpPr>
        <dsp:cNvPr id="0" name=""/>
        <dsp:cNvSpPr/>
      </dsp:nvSpPr>
      <dsp:spPr>
        <a:xfrm>
          <a:off x="890763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EE5EA-06BA-4C60-991C-4F62A2B62383}">
      <dsp:nvSpPr>
        <dsp:cNvPr id="0" name=""/>
        <dsp:cNvSpPr/>
      </dsp:nvSpPr>
      <dsp:spPr>
        <a:xfrm>
          <a:off x="291148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Benefits: Improved guest experience, efficient data management</a:t>
          </a:r>
        </a:p>
      </dsp:txBody>
      <dsp:txXfrm>
        <a:off x="291148" y="2456435"/>
        <a:ext cx="2180418" cy="720000"/>
      </dsp:txXfrm>
    </dsp:sp>
    <dsp:sp modelId="{48CB3318-9D8E-4523-BC87-F0ADB9F5FEE6}">
      <dsp:nvSpPr>
        <dsp:cNvPr id="0" name=""/>
        <dsp:cNvSpPr/>
      </dsp:nvSpPr>
      <dsp:spPr>
        <a:xfrm>
          <a:off x="3452755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F12D5-5093-4444-BC17-9509FCEDC8CD}">
      <dsp:nvSpPr>
        <dsp:cNvPr id="0" name=""/>
        <dsp:cNvSpPr/>
      </dsp:nvSpPr>
      <dsp:spPr>
        <a:xfrm>
          <a:off x="2853140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Challenges: Data security, potential for technical failures</a:t>
          </a:r>
        </a:p>
      </dsp:txBody>
      <dsp:txXfrm>
        <a:off x="2853140" y="2456435"/>
        <a:ext cx="2180418" cy="720000"/>
      </dsp:txXfrm>
    </dsp:sp>
    <dsp:sp modelId="{28D11B3B-B7F6-457C-88A8-BA9AC4515451}">
      <dsp:nvSpPr>
        <dsp:cNvPr id="0" name=""/>
        <dsp:cNvSpPr/>
      </dsp:nvSpPr>
      <dsp:spPr>
        <a:xfrm>
          <a:off x="6014747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0F43A-101C-4241-BF82-1715B23CAE3F}">
      <dsp:nvSpPr>
        <dsp:cNvPr id="0" name=""/>
        <dsp:cNvSpPr/>
      </dsp:nvSpPr>
      <dsp:spPr>
        <a:xfrm>
          <a:off x="5415132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Mitigation Strategies: Staff training, robust data protection policies</a:t>
          </a:r>
        </a:p>
      </dsp:txBody>
      <dsp:txXfrm>
        <a:off x="5415132" y="2456435"/>
        <a:ext cx="218041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C91B7A-3EFC-9BF5-29D3-E9AC53D3721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13975" r="9693" b="1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Contemporary Themes in the Hotel and Hospitality Sector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159404"/>
            <a:ext cx="6858000" cy="109839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>
                <a:solidFill>
                  <a:srgbClr val="FFFFFF"/>
                </a:solidFill>
              </a:rPr>
              <a:t>Focus: Digital Transformation in Tourism and Hospitality</a:t>
            </a:r>
          </a:p>
          <a:p>
            <a:pPr>
              <a:lnSpc>
                <a:spcPct val="90000"/>
              </a:lnSpc>
            </a:pPr>
            <a:r>
              <a:rPr lang="en-GB" sz="2200">
                <a:solidFill>
                  <a:srgbClr val="FFFFFF"/>
                </a:solidFill>
              </a:rPr>
              <a:t>Key Theme: Use of AI to enhance guest experiences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ue and white illustration of a factory&#10;&#10;Description automatically generated with medium confidence">
            <a:extLst>
              <a:ext uri="{FF2B5EF4-FFF2-40B4-BE49-F238E27FC236}">
                <a16:creationId xmlns:a16="http://schemas.microsoft.com/office/drawing/2014/main" id="{9ED5C1FE-5442-208A-EB03-C15D6346D9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4" r="2" b="2"/>
          <a:stretch/>
        </p:blipFill>
        <p:spPr>
          <a:xfrm rot="10800000" flipV="1"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Background &amp; Industry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2685" y="4551037"/>
            <a:ext cx="3694808" cy="150993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>
                <a:solidFill>
                  <a:schemeClr val="tx2"/>
                </a:solidFill>
              </a:rPr>
              <a:t>• Hospitality Industry: Significant impact from digital transformation</a:t>
            </a: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chemeClr val="tx2"/>
                </a:solidFill>
              </a:rPr>
              <a:t>• Pandemic Influence: Accelerated adoption of digital technologies</a:t>
            </a: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chemeClr val="tx2"/>
                </a:solidFill>
              </a:rPr>
              <a:t>• Benefits: Enhanced customer experience, operational efficiency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AI in Hospitality</a:t>
            </a:r>
          </a:p>
        </p:txBody>
      </p:sp>
      <p:pic>
        <p:nvPicPr>
          <p:cNvPr id="5" name="Picture 4" descr="A blue and white background with text&#10;&#10;Description automatically generated">
            <a:extLst>
              <a:ext uri="{FF2B5EF4-FFF2-40B4-BE49-F238E27FC236}">
                <a16:creationId xmlns:a16="http://schemas.microsoft.com/office/drawing/2014/main" id="{E577B0C4-76AA-A0B5-D7E4-6FB5B4C1A2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71" r="1" b="1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• AI Applications: Personalized recommendations, automated services</a:t>
            </a:r>
          </a:p>
          <a:p>
            <a:r>
              <a:rPr lang="en-GB" sz="1600"/>
              <a:t>• Examples: Virtual assistants, chatbots for 24/7 customer service</a:t>
            </a:r>
          </a:p>
          <a:p>
            <a:r>
              <a:rPr lang="en-GB" sz="1600"/>
              <a:t>• Advancements: Real-time data analysis for personalized experiences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PESTEL Analysis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• Political: Digital Development Strategies</a:t>
            </a:r>
          </a:p>
          <a:p>
            <a:pPr>
              <a:lnSpc>
                <a:spcPct val="90000"/>
              </a:lnSpc>
            </a:pPr>
            <a:r>
              <a:rPr lang="en-GB" sz="1900"/>
              <a:t>• Economic: Impact on employment and skill requirements</a:t>
            </a:r>
          </a:p>
          <a:p>
            <a:pPr>
              <a:lnSpc>
                <a:spcPct val="90000"/>
              </a:lnSpc>
            </a:pPr>
            <a:r>
              <a:rPr lang="en-GB" sz="1900"/>
              <a:t>• Social: Demand for contactless, convenience-oriented tech</a:t>
            </a:r>
          </a:p>
          <a:p>
            <a:pPr>
              <a:lnSpc>
                <a:spcPct val="90000"/>
              </a:lnSpc>
            </a:pPr>
            <a:r>
              <a:rPr lang="en-GB" sz="1900"/>
              <a:t>• Technological: Growth of self-service options and automation</a:t>
            </a:r>
          </a:p>
        </p:txBody>
      </p:sp>
      <p:pic>
        <p:nvPicPr>
          <p:cNvPr id="5" name="Picture 4" descr="A light bulb with words in the shape of a light bulb&#10;&#10;Description automatically generated">
            <a:extLst>
              <a:ext uri="{FF2B5EF4-FFF2-40B4-BE49-F238E27FC236}">
                <a16:creationId xmlns:a16="http://schemas.microsoft.com/office/drawing/2014/main" id="{ABECAC7C-2C91-A8FA-9028-860FEF8814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55" r="12818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9DEC8F-12BA-1A52-3374-FC464970AF7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15853" r="9148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Benefits &amp; Challenges of AI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B5B8A5-3509-D9AF-C172-9D136AE4C4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63479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Case Examples</a:t>
            </a:r>
          </a:p>
        </p:txBody>
      </p:sp>
      <p:pic>
        <p:nvPicPr>
          <p:cNvPr id="5" name="Picture 4" descr="A person holding a phone&#10;&#10;Description automatically generated">
            <a:extLst>
              <a:ext uri="{FF2B5EF4-FFF2-40B4-BE49-F238E27FC236}">
                <a16:creationId xmlns:a16="http://schemas.microsoft.com/office/drawing/2014/main" id="{DECA11D1-16B5-5C13-19DD-046688E193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532" b="11673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• Premier Inn: Augmented reality city guides</a:t>
            </a:r>
          </a:p>
          <a:p>
            <a:r>
              <a:rPr lang="en-GB" sz="1600"/>
              <a:t>• IHG Hotels: Enhanced digital booking systems</a:t>
            </a:r>
          </a:p>
          <a:p>
            <a:r>
              <a:rPr lang="en-GB" sz="1600"/>
              <a:t>• Mitchells &amp; Butlers: Networked digital solutions for customer experience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2200"/>
              <a:t>Future Recommendations</a:t>
            </a:r>
          </a:p>
        </p:txBody>
      </p:sp>
      <p:pic>
        <p:nvPicPr>
          <p:cNvPr id="5" name="Picture 4" descr="Blue blocks and networks technology background">
            <a:extLst>
              <a:ext uri="{FF2B5EF4-FFF2-40B4-BE49-F238E27FC236}">
                <a16:creationId xmlns:a16="http://schemas.microsoft.com/office/drawing/2014/main" id="{C25E8B47-4F8B-D930-31A5-41CBC68D9A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495" b="7041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• Mobile Integration: Smart room tech, AI-driven guest support</a:t>
            </a:r>
          </a:p>
          <a:p>
            <a:r>
              <a:rPr lang="en-GB" sz="1600"/>
              <a:t>• VR for Customer Service: Virtual concierge and reservations</a:t>
            </a:r>
          </a:p>
          <a:p>
            <a:r>
              <a:rPr lang="en-GB" sz="1600"/>
              <a:t>• Upskilling Staff: Enhancing digital literacy for smooth tech integration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phone&#10;&#10;Description automatically generated">
            <a:extLst>
              <a:ext uri="{FF2B5EF4-FFF2-40B4-BE49-F238E27FC236}">
                <a16:creationId xmlns:a16="http://schemas.microsoft.com/office/drawing/2014/main" id="{95C5390F-5129-7EA9-C531-989A980658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r>
              <a:rPr lang="en-GB" sz="1700"/>
              <a:t>• Summary: AI and digital transformation as growth drivers</a:t>
            </a:r>
          </a:p>
          <a:p>
            <a:r>
              <a:rPr lang="en-GB" sz="1700"/>
              <a:t>• Final Thought: Continued evolution needed to meet customer demands and industry challenges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BE7C47A-2A17-0E3B-DA9F-CE3FAA08DA20}"/>
              </a:ext>
            </a:extLst>
          </p:cNvPr>
          <p:cNvSpPr txBox="1"/>
          <p:nvPr/>
        </p:nvSpPr>
        <p:spPr>
          <a:xfrm>
            <a:off x="1044500" y="2398957"/>
            <a:ext cx="7054999" cy="352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Bisoi, S., Roy, M. and Samal, A. (2020) ‘Impact of artificial intelligence in the hospitality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industry.’ International Journal of Advanced Science and Technology, 29(5), pp.4265-4276.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Available at: https://www.researchgate.net/profile/Mou-Roy-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2/publication/343180745_Impact_of_Artificial_Intelligence_in_the_Hospitality_Industry/links/5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f1a9c8b92851cd5fa421ba3/Impact-of-Artificial-Intelligence-in-the-Hospitality-Industry.pdf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Cisco (2024) Mitchells &amp;amp; Butlers serves up networking success [Online] Available at: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&amp;lt;https://www.cisco.com/site/us/en/about/case-studies-customer-stories/mitchells-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butlers.html#tabs-35d568e0ff-item-194f491212-tab&amp;gt; [Accessed on 30 September 2024]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Conrady, R. and Buck, M. (2012) Trends and issues in global tourism 2012. Springer Science &amp;amp;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Business Media.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Costa, V. and Costa, C. (2022) Sustainability and competitiveness in the hospitality industry.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Hershey, Pennsylvania: Business Science Reference.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Ford, R.C. and Sturman, M.C. (2020) Managing Hospitality Organizations. 2nd Edition. Sage,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</a:rPr>
              <a:t>London.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4C4616-0033-0D75-A14C-97800BB9276C}"/>
              </a:ext>
            </a:extLst>
          </p:cNvPr>
          <p:cNvSpPr txBox="1"/>
          <p:nvPr/>
        </p:nvSpPr>
        <p:spPr>
          <a:xfrm>
            <a:off x="2411796" y="1764407"/>
            <a:ext cx="4320635" cy="23103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93969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471</Words>
  <Application>Microsoft Macintosh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Contemporary Themes in the Hotel and Hospitality Sector</vt:lpstr>
      <vt:lpstr>Background &amp; Industry Impact</vt:lpstr>
      <vt:lpstr>AI in Hospitality</vt:lpstr>
      <vt:lpstr>PESTEL Analysis</vt:lpstr>
      <vt:lpstr>Benefits &amp; Challenges of AI</vt:lpstr>
      <vt:lpstr>Case Examples</vt:lpstr>
      <vt:lpstr>Future Recommendations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feliciaandreea91@gmail.com</cp:lastModifiedBy>
  <cp:revision>5</cp:revision>
  <dcterms:created xsi:type="dcterms:W3CDTF">2013-01-27T09:14:16Z</dcterms:created>
  <dcterms:modified xsi:type="dcterms:W3CDTF">2024-10-16T10:10:46Z</dcterms:modified>
  <cp:category/>
</cp:coreProperties>
</file>