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59" r:id="rId5"/>
    <p:sldId id="260" r:id="rId6"/>
    <p:sldId id="261" r:id="rId7"/>
    <p:sldId id="263" r:id="rId8"/>
    <p:sldId id="596" r:id="rId9"/>
    <p:sldId id="597" r:id="rId10"/>
    <p:sldId id="598" r:id="rId11"/>
    <p:sldId id="262" r:id="rId12"/>
    <p:sldId id="264" r:id="rId13"/>
    <p:sldId id="599" r:id="rId14"/>
    <p:sldId id="266" r:id="rId15"/>
    <p:sldId id="267" r:id="rId16"/>
    <p:sldId id="268" r:id="rId17"/>
    <p:sldId id="600" r:id="rId18"/>
    <p:sldId id="59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81908" autoAdjust="0"/>
  </p:normalViewPr>
  <p:slideViewPr>
    <p:cSldViewPr snapToGrid="0">
      <p:cViewPr varScale="1">
        <p:scale>
          <a:sx n="48" d="100"/>
          <a:sy n="48" d="100"/>
        </p:scale>
        <p:origin x="140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15/04/2026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a:t>
            </a:fld>
            <a:endParaRPr lang="en-GB"/>
          </a:p>
        </p:txBody>
      </p:sp>
    </p:spTree>
    <p:extLst>
      <p:ext uri="{BB962C8B-B14F-4D97-AF65-F5344CB8AC3E}">
        <p14:creationId xmlns:p14="http://schemas.microsoft.com/office/powerpoint/2010/main" val="23506804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Veronica. Today I am presenting my business idea called Easy Vege. This is a healthy meal delivery service for busy workers in London. In this presentation, I will explain what the business does, who the customers are, how the business will run, and how much money we need to start.</a:t>
            </a:r>
          </a:p>
        </p:txBody>
      </p:sp>
      <p:sp>
        <p:nvSpPr>
          <p:cNvPr id="4" name="Slide Number Placeholder 3"/>
          <p:cNvSpPr>
            <a:spLocks noGrp="1"/>
          </p:cNvSpPr>
          <p:nvPr>
            <p:ph type="sldNum" sz="quarter" idx="5"/>
          </p:nvPr>
        </p:nvSpPr>
        <p:spPr/>
        <p:txBody>
          <a:bodyPr/>
          <a:lstStyle/>
          <a:p>
            <a:fld id="{8F9A1913-6DB5-475A-8BAA-6F28904B4740}" type="slidenum">
              <a:rPr lang="en-GB" smtClean="0"/>
              <a:t>2</a:t>
            </a:fld>
            <a:endParaRPr lang="en-GB"/>
          </a:p>
        </p:txBody>
      </p:sp>
    </p:spTree>
    <p:extLst>
      <p:ext uri="{BB962C8B-B14F-4D97-AF65-F5344CB8AC3E}">
        <p14:creationId xmlns:p14="http://schemas.microsoft.com/office/powerpoint/2010/main" val="33123372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main parts of my presentation.</a:t>
            </a:r>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19031719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My goal today is to show that Easy Vege is a simple but strong business idea. Many people in London work long hours and feel tired after work. They want healthy food but do not have time to cook. Easy Vege solves this problem by giving them fresh, plant‑based meals that are already cooked. I will explain how the business works</a:t>
            </a:r>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Easy Vege is a meal delivery service that gives customers healthy, plant‑based meals every week. The meals are cooked fresh and delivered to their home or workplace. Customers only need to heat the food. This saves time and helps them eat better.</a:t>
            </a:r>
            <a:br>
              <a:rPr lang="en-GB" dirty="0"/>
            </a:br>
            <a:r>
              <a:rPr lang="en-GB" dirty="0"/>
              <a:t>Our idea is different from companies like HelloFresh because they give ingredients, but customers still have to cook. With Easy Vege, there is no cooking at all. </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will run the business as a Limited Company. This is safer because if something goes wrong, my personal money is protected. It also looks more professional to banks and suppliers.</a:t>
            </a:r>
            <a:br>
              <a:rPr lang="en-GB" dirty="0"/>
            </a:br>
            <a:r>
              <a:rPr lang="en-GB" dirty="0"/>
              <a:t>The management structure is simple. I will be the manager. I will look for customers, organise the business, and make sure everything runs smoothly.</a:t>
            </a:r>
            <a:br>
              <a:rPr lang="en-GB" dirty="0"/>
            </a:br>
            <a:r>
              <a:rPr lang="en-GB" dirty="0"/>
              <a:t>We will have a chef who cooks the meals and buys ingredients.</a:t>
            </a:r>
            <a:br>
              <a:rPr lang="en-GB" dirty="0"/>
            </a:br>
            <a:r>
              <a:rPr lang="en-GB" dirty="0"/>
              <a:t>We will also have a delivery driver who brings the meals to customers on time.</a:t>
            </a:r>
            <a:br>
              <a:rPr lang="en-GB" dirty="0"/>
            </a:br>
            <a:r>
              <a:rPr lang="en-GB" dirty="0"/>
              <a:t>This small team keeps costs low and makes the business easy to manage</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political factors, food businesses in the UK must follow strict rules. We must follow hygiene rules, allergen rules, and safe cooking rules from the Food Standards Agency. This is important to keep customers safe and avoid fines.</a:t>
            </a:r>
            <a:br>
              <a:rPr lang="en-GB" dirty="0"/>
            </a:br>
            <a:r>
              <a:rPr lang="en-GB" dirty="0"/>
              <a:t>For economic factors, the food delivery market is very big and still growing. Even with the cost‑of‑living crisis, people still pay for convenience. But interest rates are high right now, so loans cost more. This means we must manage money carefully.</a:t>
            </a:r>
            <a:br>
              <a:rPr lang="en-GB" dirty="0"/>
            </a:br>
            <a:endParaRPr lang="en-GB" dirty="0"/>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social factors, more people want to eat healthy food. Plant‑based diets are becoming more popular. Many workers feel tired after work and want quick meals. Easy Vege fits this lifestyle because the meals are ready to eat.</a:t>
            </a:r>
            <a:br>
              <a:rPr lang="en-GB" dirty="0"/>
            </a:br>
            <a:r>
              <a:rPr lang="en-GB" dirty="0"/>
              <a:t>For technological factors, customers like to order food on their phones. Social media is also important for marketing.</a:t>
            </a:r>
            <a:br>
              <a:rPr lang="en-GB" dirty="0"/>
            </a:br>
            <a:r>
              <a:rPr lang="en-GB" dirty="0"/>
              <a:t>AI can help us in two ways:</a:t>
            </a:r>
            <a:br>
              <a:rPr lang="en-GB" dirty="0"/>
            </a:br>
            <a:r>
              <a:rPr lang="en-GB" dirty="0"/>
              <a:t>First, AI can help us suggest meals to customers based on what they like.</a:t>
            </a:r>
            <a:br>
              <a:rPr lang="en-GB" dirty="0"/>
            </a:br>
            <a:r>
              <a:rPr lang="en-GB" dirty="0"/>
              <a:t>Second, AI can help plan delivery routes so the driver can deliver faster.</a:t>
            </a:r>
            <a:br>
              <a:rPr lang="en-GB" dirty="0"/>
            </a:br>
            <a:r>
              <a:rPr lang="en-GB" dirty="0"/>
              <a:t>Technology will help us run the business more smoothly.</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11867469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environmental factors, plant‑based meals are better for the environment because they produce less carbon. We will also use eco‑friendly packaging, which many customers prefer.</a:t>
            </a:r>
            <a:br>
              <a:rPr lang="en-GB" dirty="0"/>
            </a:br>
            <a:r>
              <a:rPr lang="en-GB" dirty="0"/>
              <a:t>For legal factors, we must follow food safety laws, allergen rules, and employment laws. This helps us protect customers and run the business correctly.</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29800165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segmentation, we divide the market into groups. Our groups are busy workers, young professionals, health‑conscious people, and office workers in London.</a:t>
            </a:r>
            <a:br>
              <a:rPr lang="en-GB" dirty="0"/>
            </a:br>
            <a:r>
              <a:rPr lang="en-GB" dirty="0"/>
              <a:t>For targeting, we choose the group we want to focus on. Our main target is workers aged 22 to 50 who want healthy food but do not have time to cook.</a:t>
            </a:r>
            <a:br>
              <a:rPr lang="en-GB" dirty="0"/>
            </a:br>
            <a:r>
              <a:rPr lang="en-GB" dirty="0"/>
              <a:t>For positioning, we want customers to see Easy Vege as simple, healthy, and convenient. Our message is: ‘Easy Vege  healthy meals made simple.’ We offer fully cooked meals that save time and reduce stress.</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41070545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will use four main marketing strategies.</a:t>
            </a:r>
            <a:br>
              <a:rPr lang="en-GB" dirty="0"/>
            </a:br>
            <a:r>
              <a:rPr lang="en-GB" dirty="0"/>
              <a:t>First, social media. We will use Instagram and TikTok to show pictures and videos of our meals. This helps people trust the quality.</a:t>
            </a:r>
            <a:br>
              <a:rPr lang="en-GB" dirty="0"/>
            </a:br>
            <a:r>
              <a:rPr lang="en-GB" dirty="0"/>
              <a:t>Second, partnerships with gyms. People who go to the gym care about health, so this is a good place to find customers.</a:t>
            </a:r>
            <a:br>
              <a:rPr lang="en-GB" dirty="0"/>
            </a:br>
            <a:r>
              <a:rPr lang="en-GB" dirty="0"/>
              <a:t>Third, sampling in office buildings. When workers taste the food, they are more likely to buy a weekly plan.</a:t>
            </a:r>
            <a:br>
              <a:rPr lang="en-GB" dirty="0"/>
            </a:br>
            <a:r>
              <a:rPr lang="en-GB" dirty="0"/>
              <a:t>Fourth, we will buy fresh ingredients from local farmers. This makes the food taste better, supports the community, and is a strong selling point for customers who care about fresh food.</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need £40,000 to start the business. Most of this money will come from a small business loan. The money will help us set up the kitchen, buy equipment, pay staff, and do marketing. The loan helps us start the business even though we do not have savings.</a:t>
            </a:r>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One meal costs £3 to make and we sell it for £8. This gives us £5 profit per meal.</a:t>
            </a:r>
            <a:br>
              <a:rPr lang="en-GB" dirty="0"/>
            </a:br>
            <a:r>
              <a:rPr lang="en-GB" dirty="0"/>
              <a:t>To break even, we must cover our total costs of £18,500.</a:t>
            </a:r>
            <a:br>
              <a:rPr lang="en-GB" dirty="0"/>
            </a:br>
            <a:r>
              <a:rPr lang="en-GB" dirty="0"/>
              <a:t>So we need to sell 3,700 meals per month.</a:t>
            </a:r>
            <a:br>
              <a:rPr lang="en-GB" dirty="0"/>
            </a:br>
            <a:r>
              <a:rPr lang="en-GB" dirty="0"/>
              <a:t>At the start, we will aim for 300 meals per week. As we grow, we will move closer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30343212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our first‑month costs. Staff and packaging cost the most, followed by food and ingredients. We also need advertising so people know about the business. Altogether, our startup cost for the first month is £18,500.</a:t>
            </a:r>
          </a:p>
        </p:txBody>
      </p:sp>
      <p:sp>
        <p:nvSpPr>
          <p:cNvPr id="4" name="Slide Number Placeholder 3"/>
          <p:cNvSpPr>
            <a:spLocks noGrp="1"/>
          </p:cNvSpPr>
          <p:nvPr>
            <p:ph type="sldNum" sz="quarter" idx="5"/>
          </p:nvPr>
        </p:nvSpPr>
        <p:spPr/>
        <p:txBody>
          <a:bodyPr/>
          <a:lstStyle/>
          <a:p>
            <a:fld id="{8F9A1913-6DB5-475A-8BAA-6F28904B4740}" type="slidenum">
              <a:rPr lang="en-GB" smtClean="0"/>
              <a:t>14</a:t>
            </a:fld>
            <a:endParaRPr lang="en-GB"/>
          </a:p>
        </p:txBody>
      </p:sp>
    </p:spTree>
    <p:extLst>
      <p:ext uri="{BB962C8B-B14F-4D97-AF65-F5344CB8AC3E}">
        <p14:creationId xmlns:p14="http://schemas.microsoft.com/office/powerpoint/2010/main" val="9977899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need £40,000 to start the business, mainly through a small loan because we are not using savings or investors. Each meal costs £3 to make and we sell it for £8, giving us £5 profit per meal. To cover our monthly costs of £18,500, we need to sell 3,700 meals a month, which is about 925 meals a week. At the start, our realistic target is 300 meals a week, and we will grow from there.</a:t>
            </a:r>
          </a:p>
        </p:txBody>
      </p:sp>
      <p:sp>
        <p:nvSpPr>
          <p:cNvPr id="4" name="Slide Number Placeholder 3"/>
          <p:cNvSpPr>
            <a:spLocks noGrp="1"/>
          </p:cNvSpPr>
          <p:nvPr>
            <p:ph type="sldNum" sz="quarter" idx="5"/>
          </p:nvPr>
        </p:nvSpPr>
        <p:spPr/>
        <p:txBody>
          <a:bodyPr/>
          <a:lstStyle/>
          <a:p>
            <a:fld id="{8F9A1913-6DB5-475A-8BAA-6F28904B4740}" type="slidenum">
              <a:rPr lang="en-GB" smtClean="0"/>
              <a:t>15</a:t>
            </a:fld>
            <a:endParaRPr lang="en-GB"/>
          </a:p>
        </p:txBody>
      </p:sp>
    </p:spTree>
    <p:extLst>
      <p:ext uri="{BB962C8B-B14F-4D97-AF65-F5344CB8AC3E}">
        <p14:creationId xmlns:p14="http://schemas.microsoft.com/office/powerpoint/2010/main" val="12262502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first three months, we expect to make a loss because the business is still new, but from April we start making profit as more customers order meals. The profit increases each month, and by June we expect to make around £1,500, showing that the business becomes stronger over time.</a:t>
            </a:r>
          </a:p>
        </p:txBody>
      </p:sp>
      <p:sp>
        <p:nvSpPr>
          <p:cNvPr id="4" name="Slide Number Placeholder 3"/>
          <p:cNvSpPr>
            <a:spLocks noGrp="1"/>
          </p:cNvSpPr>
          <p:nvPr>
            <p:ph type="sldNum" sz="quarter" idx="5"/>
          </p:nvPr>
        </p:nvSpPr>
        <p:spPr/>
        <p:txBody>
          <a:bodyPr/>
          <a:lstStyle/>
          <a:p>
            <a:fld id="{8F9A1913-6DB5-475A-8BAA-6F28904B4740}" type="slidenum">
              <a:rPr lang="en-GB" smtClean="0"/>
              <a:t>16</a:t>
            </a:fld>
            <a:endParaRPr lang="en-GB"/>
          </a:p>
        </p:txBody>
      </p:sp>
    </p:spTree>
    <p:extLst>
      <p:ext uri="{BB962C8B-B14F-4D97-AF65-F5344CB8AC3E}">
        <p14:creationId xmlns:p14="http://schemas.microsoft.com/office/powerpoint/2010/main" val="34123302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conclusion, Easy Vege is a strong business idea because it solves a real problem. People want healthy food but do not have time to cook. Our meals are fresh, plant‑based, and ready to eat.</a:t>
            </a:r>
            <a:br>
              <a:rPr lang="en-GB" dirty="0"/>
            </a:br>
            <a:r>
              <a:rPr lang="en-GB" dirty="0"/>
              <a:t>We have a clear target market, simple operations, and strong marketing strategies. With the right funding, the business can grow and succeed.</a:t>
            </a:r>
            <a:br>
              <a:rPr lang="en-GB" dirty="0"/>
            </a:br>
            <a:r>
              <a:rPr lang="en-GB" dirty="0"/>
              <a:t>Thank you for listening.</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17</a:t>
            </a:fld>
            <a:endParaRPr lang="en-GB"/>
          </a:p>
        </p:txBody>
      </p:sp>
    </p:spTree>
    <p:extLst>
      <p:ext uri="{BB962C8B-B14F-4D97-AF65-F5344CB8AC3E}">
        <p14:creationId xmlns:p14="http://schemas.microsoft.com/office/powerpoint/2010/main" val="11915331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15/04/2026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15/04/2026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15/04/2026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15/04/2026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15/04/2026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15/04/2026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15/04/2026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15/04/2026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15/04/2026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15/04/2026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15/04/2026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15/04/2026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639614" y="2273354"/>
            <a:ext cx="9144000" cy="1155646"/>
          </a:xfrm>
        </p:spPr>
        <p:txBody>
          <a:bodyPr>
            <a:normAutofit/>
          </a:bodyPr>
          <a:lstStyle/>
          <a:p>
            <a:r>
              <a:rPr lang="en-GB" sz="5400" b="1" dirty="0">
                <a:solidFill>
                  <a:srgbClr val="00B0F0"/>
                </a:solidFill>
              </a:rPr>
              <a:t>Assessment Task 2</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1524000" y="4102154"/>
            <a:ext cx="9144000" cy="1655762"/>
          </a:xfrm>
        </p:spPr>
        <p:txBody>
          <a:bodyPr/>
          <a:lstStyle/>
          <a:p>
            <a:endParaRPr lang="en-GB" b="1" dirty="0"/>
          </a:p>
        </p:txBody>
      </p:sp>
      <p:sp>
        <p:nvSpPr>
          <p:cNvPr id="4" name="TextBox 3">
            <a:extLst>
              <a:ext uri="{FF2B5EF4-FFF2-40B4-BE49-F238E27FC236}">
                <a16:creationId xmlns:a16="http://schemas.microsoft.com/office/drawing/2014/main" id="{53777F1C-B44B-A193-8A06-0E783FADF3A6}"/>
              </a:ext>
            </a:extLst>
          </p:cNvPr>
          <p:cNvSpPr txBox="1"/>
          <p:nvPr/>
        </p:nvSpPr>
        <p:spPr>
          <a:xfrm>
            <a:off x="1240221" y="519028"/>
            <a:ext cx="9543393" cy="923330"/>
          </a:xfrm>
          <a:prstGeom prst="rect">
            <a:avLst/>
          </a:prstGeom>
          <a:noFill/>
        </p:spPr>
        <p:txBody>
          <a:bodyPr wrap="square" rtlCol="0">
            <a:spAutoFit/>
          </a:bodyPr>
          <a:lstStyle/>
          <a:p>
            <a:pPr algn="ctr"/>
            <a:r>
              <a:rPr lang="en-GB" sz="5400" dirty="0"/>
              <a:t>Enterprise and Entrepreneurship</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838200" y="1416761"/>
            <a:ext cx="10515600" cy="1325563"/>
          </a:xfrm>
        </p:spPr>
        <p:txBody>
          <a:bodyPr/>
          <a:lstStyle/>
          <a:p>
            <a:pPr algn="ctr"/>
            <a:r>
              <a:rPr lang="en-GB" dirty="0"/>
              <a:t>Business Plan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838200" y="3055335"/>
            <a:ext cx="10515600" cy="2672803"/>
          </a:xfrm>
        </p:spPr>
        <p:txBody>
          <a:bodyPr>
            <a:normAutofit fontScale="92500" lnSpcReduction="10000"/>
          </a:bodyPr>
          <a:lstStyle/>
          <a:p>
            <a:r>
              <a:rPr lang="en-GB" dirty="0"/>
              <a:t>Business Plan – Easy Vege</a:t>
            </a:r>
          </a:p>
          <a:p>
            <a:r>
              <a:rPr lang="en-GB" dirty="0"/>
              <a:t>Student Name: Veronica Konadu</a:t>
            </a:r>
          </a:p>
          <a:p>
            <a:r>
              <a:rPr lang="en-GB" dirty="0"/>
              <a:t>Student ID: 2439787</a:t>
            </a:r>
          </a:p>
          <a:p>
            <a:r>
              <a:rPr lang="en-GB" dirty="0"/>
              <a:t>Module: Enterprise &amp; Entrepreneurship</a:t>
            </a:r>
          </a:p>
          <a:p>
            <a:r>
              <a:rPr lang="en-GB" dirty="0"/>
              <a:t>Module Code: LCLM4006</a:t>
            </a:r>
          </a:p>
          <a:p>
            <a:r>
              <a:rPr lang="en-GB" dirty="0"/>
              <a:t>Lecturer: Mr Usman Saidu</a:t>
            </a:r>
          </a:p>
        </p:txBody>
      </p:sp>
      <p:sp>
        <p:nvSpPr>
          <p:cNvPr id="4" name="TextBox 3">
            <a:extLst>
              <a:ext uri="{FF2B5EF4-FFF2-40B4-BE49-F238E27FC236}">
                <a16:creationId xmlns:a16="http://schemas.microsoft.com/office/drawing/2014/main" id="{34A4051A-3539-8A3B-0EEC-8B49820AF427}"/>
              </a:ext>
            </a:extLst>
          </p:cNvPr>
          <p:cNvSpPr txBox="1"/>
          <p:nvPr/>
        </p:nvSpPr>
        <p:spPr>
          <a:xfrm>
            <a:off x="1471448" y="851338"/>
            <a:ext cx="3462615" cy="584775"/>
          </a:xfrm>
          <a:prstGeom prst="rect">
            <a:avLst/>
          </a:prstGeom>
          <a:noFill/>
        </p:spPr>
        <p:txBody>
          <a:bodyPr wrap="none" rtlCol="0">
            <a:spAutoFit/>
          </a:bodyPr>
          <a:lstStyle/>
          <a:p>
            <a:r>
              <a:rPr lang="en-GB" sz="3200" b="1" dirty="0"/>
              <a:t>Slide 1 - cover page</a:t>
            </a:r>
          </a:p>
        </p:txBody>
      </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838200" y="1928557"/>
            <a:ext cx="10515600" cy="4248406"/>
          </a:xfrm>
        </p:spPr>
        <p:txBody>
          <a:bodyPr>
            <a:normAutofit lnSpcReduction="10000"/>
          </a:bodyPr>
          <a:lstStyle/>
          <a:p>
            <a:pPr marL="514350" indent="-514350">
              <a:buFont typeface="+mj-lt"/>
              <a:buAutoNum type="arabicPeriod"/>
            </a:pPr>
            <a:r>
              <a:rPr lang="en-GB" dirty="0"/>
              <a:t> Introduction</a:t>
            </a:r>
          </a:p>
          <a:p>
            <a:pPr marL="514350" indent="-514350">
              <a:buFont typeface="+mj-lt"/>
              <a:buAutoNum type="arabicPeriod"/>
            </a:pPr>
            <a:r>
              <a:rPr lang="en-GB" dirty="0"/>
              <a:t> Overview of the Business Idea</a:t>
            </a:r>
          </a:p>
          <a:p>
            <a:pPr marL="514350" indent="-514350">
              <a:buFont typeface="+mj-lt"/>
              <a:buAutoNum type="arabicPeriod"/>
            </a:pPr>
            <a:r>
              <a:rPr lang="en-GB" dirty="0"/>
              <a:t> Legal Format &amp; Management Structure</a:t>
            </a:r>
          </a:p>
          <a:p>
            <a:pPr marL="514350" indent="-514350">
              <a:buFont typeface="+mj-lt"/>
              <a:buAutoNum type="arabicPeriod"/>
            </a:pPr>
            <a:r>
              <a:rPr lang="en-GB" dirty="0"/>
              <a:t> PESTEL Analysis</a:t>
            </a:r>
          </a:p>
          <a:p>
            <a:pPr marL="514350" indent="-514350">
              <a:buFont typeface="+mj-lt"/>
              <a:buAutoNum type="arabicPeriod"/>
            </a:pPr>
            <a:r>
              <a:rPr lang="en-GB" dirty="0"/>
              <a:t> STP (Segmentation, Targeting, Positioning)</a:t>
            </a:r>
          </a:p>
          <a:p>
            <a:pPr marL="514350" indent="-514350">
              <a:buFont typeface="+mj-lt"/>
              <a:buAutoNum type="arabicPeriod"/>
            </a:pPr>
            <a:r>
              <a:rPr lang="en-GB" dirty="0"/>
              <a:t> Marketing Strategies</a:t>
            </a:r>
          </a:p>
          <a:p>
            <a:pPr marL="514350" indent="-514350">
              <a:buFont typeface="+mj-lt"/>
              <a:buAutoNum type="arabicPeriod"/>
            </a:pPr>
            <a:r>
              <a:rPr lang="en-GB" dirty="0"/>
              <a:t> Funding Requirements &amp; Allocation</a:t>
            </a:r>
          </a:p>
          <a:p>
            <a:pPr marL="514350" indent="-514350">
              <a:buFont typeface="+mj-lt"/>
              <a:buAutoNum type="arabicPeriod"/>
            </a:pPr>
            <a:r>
              <a:rPr lang="en-GB" dirty="0"/>
              <a:t> Financial Forecast &amp; Breakeven</a:t>
            </a:r>
          </a:p>
          <a:p>
            <a:pPr marL="514350" indent="-514350">
              <a:buFont typeface="+mj-lt"/>
              <a:buAutoNum type="arabicPeriod"/>
            </a:pPr>
            <a:r>
              <a:rPr lang="en-GB" dirty="0"/>
              <a:t> Conclusion</a:t>
            </a:r>
          </a:p>
          <a:p>
            <a:endParaRPr lang="en-GB" dirty="0"/>
          </a:p>
        </p:txBody>
      </p:sp>
      <p:sp>
        <p:nvSpPr>
          <p:cNvPr id="4" name="TextBox 3">
            <a:extLst>
              <a:ext uri="{FF2B5EF4-FFF2-40B4-BE49-F238E27FC236}">
                <a16:creationId xmlns:a16="http://schemas.microsoft.com/office/drawing/2014/main" id="{FC814FB2-2CDA-1252-EC0E-5A2D8190D60E}"/>
              </a:ext>
            </a:extLst>
          </p:cNvPr>
          <p:cNvSpPr txBox="1"/>
          <p:nvPr/>
        </p:nvSpPr>
        <p:spPr>
          <a:xfrm>
            <a:off x="1471448" y="851338"/>
            <a:ext cx="4579780" cy="1077218"/>
          </a:xfrm>
          <a:prstGeom prst="rect">
            <a:avLst/>
          </a:prstGeom>
          <a:noFill/>
        </p:spPr>
        <p:txBody>
          <a:bodyPr wrap="none" rtlCol="0">
            <a:spAutoFit/>
          </a:bodyPr>
          <a:lstStyle/>
          <a:p>
            <a:r>
              <a:rPr lang="en-GB" sz="3200" b="1" dirty="0"/>
              <a:t>Slide 2 - </a:t>
            </a:r>
            <a:r>
              <a:rPr lang="en-GB" sz="3200" b="1" i="0" dirty="0">
                <a:effectLst/>
                <a:latin typeface="Söhne"/>
              </a:rPr>
              <a:t>Table of Contents</a:t>
            </a:r>
            <a:endParaRPr lang="en-GB" sz="3200" dirty="0"/>
          </a:p>
          <a:p>
            <a:endParaRPr lang="en-GB" sz="3200" b="1" dirty="0"/>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1880937" y="2643354"/>
            <a:ext cx="8097253" cy="1603375"/>
          </a:xfrm>
        </p:spPr>
        <p:txBody>
          <a:bodyPr/>
          <a:lstStyle/>
          <a:p>
            <a:pPr algn="ctr"/>
            <a:r>
              <a:rPr lang="en-GB" dirty="0"/>
              <a:t>- Introduce yourself</a:t>
            </a:r>
          </a:p>
          <a:p>
            <a:pPr algn="ctr"/>
            <a:r>
              <a:rPr lang="en-GB" dirty="0"/>
              <a:t>- Purpose of presentation</a:t>
            </a:r>
          </a:p>
          <a:p>
            <a:pPr algn="ctr"/>
            <a:r>
              <a:rPr lang="en-GB" dirty="0"/>
              <a:t>- What you aim to show</a:t>
            </a:r>
          </a:p>
          <a:p>
            <a:endParaRPr lang="en-GB" dirty="0"/>
          </a:p>
        </p:txBody>
      </p:sp>
      <p:sp>
        <p:nvSpPr>
          <p:cNvPr id="4" name="TextBox 3">
            <a:extLst>
              <a:ext uri="{FF2B5EF4-FFF2-40B4-BE49-F238E27FC236}">
                <a16:creationId xmlns:a16="http://schemas.microsoft.com/office/drawing/2014/main" id="{37957E82-7305-647C-4919-676C7AE35DAB}"/>
              </a:ext>
            </a:extLst>
          </p:cNvPr>
          <p:cNvSpPr txBox="1"/>
          <p:nvPr/>
        </p:nvSpPr>
        <p:spPr>
          <a:xfrm>
            <a:off x="977461" y="681037"/>
            <a:ext cx="2309478" cy="1077218"/>
          </a:xfrm>
          <a:prstGeom prst="rect">
            <a:avLst/>
          </a:prstGeom>
          <a:noFill/>
        </p:spPr>
        <p:txBody>
          <a:bodyPr wrap="none" rtlCol="0">
            <a:spAutoFit/>
          </a:bodyPr>
          <a:lstStyle/>
          <a:p>
            <a:r>
              <a:rPr lang="en-GB" sz="3200" b="1" i="0" dirty="0">
                <a:effectLst/>
                <a:latin typeface="Söhne"/>
              </a:rPr>
              <a:t>Introduction</a:t>
            </a:r>
            <a:endParaRPr lang="en-GB" sz="3200" dirty="0"/>
          </a:p>
          <a:p>
            <a:endParaRPr lang="en-GB" sz="3200" b="1" dirty="0"/>
          </a:p>
        </p:txBody>
      </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p:txBody>
          <a:bodyPr/>
          <a:lstStyle/>
          <a:p>
            <a:r>
              <a:rPr lang="en-GB" dirty="0"/>
              <a:t>- Fresh plant‑based meals</a:t>
            </a:r>
          </a:p>
          <a:p>
            <a:r>
              <a:rPr lang="en-GB" dirty="0"/>
              <a:t>- Delivered weekly to busy workers</a:t>
            </a:r>
          </a:p>
          <a:p>
            <a:r>
              <a:rPr lang="en-GB" dirty="0"/>
              <a:t>- Meals are fully cooked  - &gt; heat and eat</a:t>
            </a:r>
          </a:p>
          <a:p>
            <a:r>
              <a:rPr lang="en-GB" dirty="0"/>
              <a:t>- Helps people who are tired and have no time to cook</a:t>
            </a:r>
          </a:p>
          <a:p>
            <a:r>
              <a:rPr lang="en-GB" dirty="0"/>
              <a:t>- Clear niche: healthy + convenient + no cooking</a:t>
            </a:r>
          </a:p>
          <a:p>
            <a:endParaRPr lang="en-GB" dirty="0"/>
          </a:p>
        </p:txBody>
      </p:sp>
      <p:sp>
        <p:nvSpPr>
          <p:cNvPr id="4" name="TextBox 3">
            <a:extLst>
              <a:ext uri="{FF2B5EF4-FFF2-40B4-BE49-F238E27FC236}">
                <a16:creationId xmlns:a16="http://schemas.microsoft.com/office/drawing/2014/main" id="{0A16EA78-2872-4151-ACDE-85DE92917660}"/>
              </a:ext>
            </a:extLst>
          </p:cNvPr>
          <p:cNvSpPr txBox="1"/>
          <p:nvPr/>
        </p:nvSpPr>
        <p:spPr>
          <a:xfrm>
            <a:off x="540581" y="609917"/>
            <a:ext cx="7181197" cy="584775"/>
          </a:xfrm>
          <a:prstGeom prst="rect">
            <a:avLst/>
          </a:prstGeom>
          <a:noFill/>
        </p:spPr>
        <p:txBody>
          <a:bodyPr wrap="none" rtlCol="0">
            <a:spAutoFit/>
          </a:bodyPr>
          <a:lstStyle/>
          <a:p>
            <a:r>
              <a:rPr lang="en-GB" sz="3200" b="1" dirty="0"/>
              <a:t>Section 1 - </a:t>
            </a:r>
            <a:r>
              <a:rPr lang="en-GB" sz="3200" b="1" i="0" dirty="0">
                <a:effectLst/>
                <a:latin typeface="Söhne"/>
              </a:rPr>
              <a:t>Overview of the Business Idea</a:t>
            </a:r>
            <a:endParaRPr lang="en-GB" sz="3200" b="1" dirty="0"/>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732064" y="1352096"/>
            <a:ext cx="10515600" cy="4739767"/>
          </a:xfrm>
        </p:spPr>
        <p:txBody>
          <a:bodyPr>
            <a:normAutofit fontScale="92500" lnSpcReduction="10000"/>
          </a:bodyPr>
          <a:lstStyle/>
          <a:p>
            <a:endParaRPr lang="en-GB" dirty="0"/>
          </a:p>
          <a:p>
            <a:pPr marL="514350" indent="-514350">
              <a:buFont typeface="+mj-lt"/>
              <a:buAutoNum type="arabicPeriod"/>
            </a:pPr>
            <a:r>
              <a:rPr lang="en-GB" b="1" u="sng" dirty="0"/>
              <a:t>Legal Format:</a:t>
            </a:r>
          </a:p>
          <a:p>
            <a:pPr marL="514350" indent="-514350">
              <a:buFont typeface="+mj-lt"/>
              <a:buAutoNum type="arabicPeriod"/>
            </a:pPr>
            <a:r>
              <a:rPr lang="en-GB" b="1" dirty="0"/>
              <a:t>- Limited Company (Ltd)</a:t>
            </a:r>
          </a:p>
          <a:p>
            <a:pPr marL="514350" indent="-514350">
              <a:buFont typeface="+mj-lt"/>
              <a:buAutoNum type="arabicPeriod"/>
            </a:pPr>
            <a:r>
              <a:rPr lang="en-GB" b="1" dirty="0"/>
              <a:t>- Protects personal money</a:t>
            </a:r>
          </a:p>
          <a:p>
            <a:pPr marL="514350" indent="-514350">
              <a:buFont typeface="+mj-lt"/>
              <a:buAutoNum type="arabicPeriod"/>
            </a:pPr>
            <a:r>
              <a:rPr lang="en-GB" b="1" dirty="0"/>
              <a:t>- More trust from banks and suppliers</a:t>
            </a:r>
          </a:p>
          <a:p>
            <a:pPr marL="514350" indent="-514350">
              <a:buFont typeface="+mj-lt"/>
              <a:buAutoNum type="arabicPeriod"/>
            </a:pPr>
            <a:r>
              <a:rPr lang="en-GB" b="1" u="sng" dirty="0"/>
              <a:t>Management Structure:</a:t>
            </a:r>
          </a:p>
          <a:p>
            <a:pPr marL="514350" indent="-514350">
              <a:buFont typeface="+mj-lt"/>
              <a:buAutoNum type="arabicPeriod"/>
            </a:pPr>
            <a:r>
              <a:rPr lang="en-GB" b="1" dirty="0"/>
              <a:t>- Manager  runs business, finds customers</a:t>
            </a:r>
          </a:p>
          <a:p>
            <a:pPr marL="514350" indent="-514350">
              <a:buFont typeface="+mj-lt"/>
              <a:buAutoNum type="arabicPeriod"/>
            </a:pPr>
            <a:r>
              <a:rPr lang="en-GB" b="1" dirty="0"/>
              <a:t>- Chef  cooks meals, buys ingredients</a:t>
            </a:r>
          </a:p>
          <a:p>
            <a:pPr marL="514350" indent="-514350">
              <a:buFont typeface="+mj-lt"/>
              <a:buAutoNum type="arabicPeriod"/>
            </a:pPr>
            <a:r>
              <a:rPr lang="en-GB" b="1" dirty="0"/>
              <a:t>- Delivery Driver  delivers meals on time</a:t>
            </a:r>
          </a:p>
          <a:p>
            <a:pPr marL="0" indent="0">
              <a:buNone/>
            </a:pPr>
            <a:br>
              <a:rPr lang="en-GB" dirty="0"/>
            </a:br>
            <a:endParaRPr lang="en-GB" dirty="0"/>
          </a:p>
          <a:p>
            <a:endParaRPr lang="en-GB" dirty="0"/>
          </a:p>
        </p:txBody>
      </p:sp>
      <p:sp>
        <p:nvSpPr>
          <p:cNvPr id="4" name="TextBox 3">
            <a:extLst>
              <a:ext uri="{FF2B5EF4-FFF2-40B4-BE49-F238E27FC236}">
                <a16:creationId xmlns:a16="http://schemas.microsoft.com/office/drawing/2014/main" id="{B64F5224-38DF-9A0E-ED62-37C8785B3FBD}"/>
              </a:ext>
            </a:extLst>
          </p:cNvPr>
          <p:cNvSpPr txBox="1"/>
          <p:nvPr/>
        </p:nvSpPr>
        <p:spPr>
          <a:xfrm>
            <a:off x="838200" y="681037"/>
            <a:ext cx="11030712" cy="1077218"/>
          </a:xfrm>
          <a:prstGeom prst="rect">
            <a:avLst/>
          </a:prstGeom>
          <a:noFill/>
        </p:spPr>
        <p:txBody>
          <a:bodyPr wrap="square" rtlCol="0">
            <a:spAutoFit/>
          </a:bodyPr>
          <a:lstStyle/>
          <a:p>
            <a:r>
              <a:rPr lang="en-GB" sz="3200" b="1" dirty="0"/>
              <a:t>Section 2 - </a:t>
            </a:r>
            <a:r>
              <a:rPr lang="en-GB" sz="3200" dirty="0"/>
              <a:t>Legal Format and Management Structure</a:t>
            </a:r>
          </a:p>
          <a:p>
            <a:endParaRPr lang="en-GB" sz="3200" b="1" dirty="0"/>
          </a:p>
        </p:txBody>
      </p:sp>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838200" y="510760"/>
            <a:ext cx="11030712" cy="584775"/>
          </a:xfrm>
          <a:prstGeom prst="rect">
            <a:avLst/>
          </a:prstGeom>
          <a:noFill/>
        </p:spPr>
        <p:txBody>
          <a:bodyPr wrap="square" rtlCol="0">
            <a:spAutoFit/>
          </a:bodyPr>
          <a:lstStyle/>
          <a:p>
            <a:r>
              <a:rPr lang="en-GB" sz="3200" b="1" dirty="0"/>
              <a:t>Section 3 – </a:t>
            </a:r>
            <a:r>
              <a:rPr lang="en-GB" sz="3200" dirty="0"/>
              <a:t>PESTEL Analysis</a:t>
            </a:r>
            <a:endParaRPr lang="en-GB" sz="3200" b="1" dirty="0"/>
          </a:p>
        </p:txBody>
      </p:sp>
      <p:sp>
        <p:nvSpPr>
          <p:cNvPr id="3" name="TextBox 2">
            <a:extLst>
              <a:ext uri="{FF2B5EF4-FFF2-40B4-BE49-F238E27FC236}">
                <a16:creationId xmlns:a16="http://schemas.microsoft.com/office/drawing/2014/main" id="{85BF6541-B0FA-9297-3DE4-B13C722629AE}"/>
              </a:ext>
            </a:extLst>
          </p:cNvPr>
          <p:cNvSpPr txBox="1"/>
          <p:nvPr/>
        </p:nvSpPr>
        <p:spPr>
          <a:xfrm>
            <a:off x="979081" y="1212112"/>
            <a:ext cx="10637186" cy="4401205"/>
          </a:xfrm>
          <a:prstGeom prst="rect">
            <a:avLst/>
          </a:prstGeom>
          <a:noFill/>
        </p:spPr>
        <p:txBody>
          <a:bodyPr wrap="square" rtlCol="0">
            <a:spAutoFit/>
          </a:bodyPr>
          <a:lstStyle/>
          <a:p>
            <a:r>
              <a:rPr lang="en-GB" altLang="en-US" sz="2800" b="0" u="sng" dirty="0"/>
              <a:t>Political:</a:t>
            </a:r>
          </a:p>
          <a:p>
            <a:r>
              <a:rPr lang="en-GB" altLang="en-US" sz="2800" b="0" dirty="0"/>
              <a:t>- Food hygiene rules from FSA</a:t>
            </a:r>
          </a:p>
          <a:p>
            <a:r>
              <a:rPr lang="en-GB" altLang="en-US" sz="2800" b="0" dirty="0"/>
              <a:t>- Allergen labelling required</a:t>
            </a:r>
          </a:p>
          <a:p>
            <a:r>
              <a:rPr lang="en-GB" altLang="en-US" sz="2800" b="0" dirty="0"/>
              <a:t>- Must follow safe kitchen standards</a:t>
            </a:r>
          </a:p>
          <a:p>
            <a:r>
              <a:rPr lang="en-GB" altLang="en-US" sz="2800" b="0" u="sng" dirty="0"/>
              <a:t>Economic:</a:t>
            </a:r>
          </a:p>
          <a:p>
            <a:r>
              <a:rPr lang="en-GB" altLang="en-US" sz="2800" b="0" dirty="0"/>
              <a:t>- UK food delivery market worth £14.1 billion</a:t>
            </a:r>
          </a:p>
          <a:p>
            <a:r>
              <a:rPr lang="en-GB" altLang="en-US" sz="2800" b="0" dirty="0"/>
              <a:t>- Cost‑of‑living crisis affects spending</a:t>
            </a:r>
          </a:p>
          <a:p>
            <a:r>
              <a:rPr lang="en-GB" altLang="en-US" sz="2800" b="0" dirty="0"/>
              <a:t>- Interest rates are high, so loans cost more</a:t>
            </a:r>
          </a:p>
          <a:p>
            <a:r>
              <a:rPr lang="en-GB" altLang="en-US" sz="2800" b="0" dirty="0"/>
              <a:t>- But people still pay for convenience</a:t>
            </a:r>
          </a:p>
          <a:p>
            <a:endParaRPr lang="en-GB" altLang="en-US" sz="2800" b="0" dirty="0"/>
          </a:p>
        </p:txBody>
      </p:sp>
    </p:spTree>
    <p:extLst>
      <p:ext uri="{BB962C8B-B14F-4D97-AF65-F5344CB8AC3E}">
        <p14:creationId xmlns:p14="http://schemas.microsoft.com/office/powerpoint/2010/main" val="1524246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9A786-F07F-9AD4-C396-F6363AB3E619}"/>
              </a:ext>
            </a:extLst>
          </p:cNvPr>
          <p:cNvSpPr>
            <a:spLocks noGrp="1"/>
          </p:cNvSpPr>
          <p:nvPr>
            <p:ph type="title"/>
          </p:nvPr>
        </p:nvSpPr>
        <p:spPr>
          <a:xfrm>
            <a:off x="838200" y="681037"/>
            <a:ext cx="10515600" cy="789907"/>
          </a:xfrm>
        </p:spPr>
        <p:txBody>
          <a:bodyPr>
            <a:normAutofit fontScale="90000"/>
          </a:bodyPr>
          <a:lstStyle/>
          <a:p>
            <a:r>
              <a:rPr lang="en-GB" sz="3600" b="1" dirty="0"/>
              <a:t>Section 3 </a:t>
            </a:r>
            <a:r>
              <a:rPr lang="en-GB" sz="3600" dirty="0"/>
              <a:t>– PESTEL Analysis</a:t>
            </a:r>
            <a:br>
              <a:rPr lang="en-GB" dirty="0"/>
            </a:br>
            <a:endParaRPr lang="en-GB" dirty="0"/>
          </a:p>
        </p:txBody>
      </p:sp>
      <p:sp>
        <p:nvSpPr>
          <p:cNvPr id="3" name="Content Placeholder 2">
            <a:extLst>
              <a:ext uri="{FF2B5EF4-FFF2-40B4-BE49-F238E27FC236}">
                <a16:creationId xmlns:a16="http://schemas.microsoft.com/office/drawing/2014/main" id="{0A57A995-14DF-693F-02EE-A94A355785A1}"/>
              </a:ext>
            </a:extLst>
          </p:cNvPr>
          <p:cNvSpPr>
            <a:spLocks noGrp="1"/>
          </p:cNvSpPr>
          <p:nvPr>
            <p:ph idx="1"/>
          </p:nvPr>
        </p:nvSpPr>
        <p:spPr>
          <a:xfrm>
            <a:off x="838200" y="1470944"/>
            <a:ext cx="10515600" cy="4351338"/>
          </a:xfrm>
        </p:spPr>
        <p:txBody>
          <a:bodyPr>
            <a:normAutofit lnSpcReduction="10000"/>
          </a:bodyPr>
          <a:lstStyle/>
          <a:p>
            <a:r>
              <a:rPr lang="en-GB" u="sng" dirty="0"/>
              <a:t>Social:</a:t>
            </a:r>
          </a:p>
          <a:p>
            <a:r>
              <a:rPr lang="en-GB" dirty="0"/>
              <a:t>- More people want healthy food</a:t>
            </a:r>
          </a:p>
          <a:p>
            <a:r>
              <a:rPr lang="en-GB" dirty="0"/>
              <a:t>- Plant‑based diets growing</a:t>
            </a:r>
          </a:p>
          <a:p>
            <a:r>
              <a:rPr lang="en-GB" dirty="0"/>
              <a:t>- Workers want fast meals</a:t>
            </a:r>
          </a:p>
          <a:p>
            <a:r>
              <a:rPr lang="en-GB" u="sng" dirty="0"/>
              <a:t>Technological:</a:t>
            </a:r>
          </a:p>
          <a:p>
            <a:r>
              <a:rPr lang="en-GB" dirty="0"/>
              <a:t>- Mobile ordering is essential</a:t>
            </a:r>
          </a:p>
          <a:p>
            <a:r>
              <a:rPr lang="en-GB" dirty="0"/>
              <a:t>- Social media helps marketing</a:t>
            </a:r>
          </a:p>
          <a:p>
            <a:r>
              <a:rPr lang="en-GB" dirty="0"/>
              <a:t>- AI can help personalise menus</a:t>
            </a:r>
          </a:p>
          <a:p>
            <a:r>
              <a:rPr lang="en-GB" dirty="0"/>
              <a:t>- AI can help plan delivery routes</a:t>
            </a:r>
          </a:p>
          <a:p>
            <a:endParaRPr lang="en-GB" dirty="0"/>
          </a:p>
        </p:txBody>
      </p:sp>
    </p:spTree>
    <p:extLst>
      <p:ext uri="{BB962C8B-B14F-4D97-AF65-F5344CB8AC3E}">
        <p14:creationId xmlns:p14="http://schemas.microsoft.com/office/powerpoint/2010/main" val="31008700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EF2CCA-E721-5B5C-55C1-D921FB242E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AFAE3B-5605-9624-3D9C-C3BFF3F62770}"/>
              </a:ext>
            </a:extLst>
          </p:cNvPr>
          <p:cNvSpPr>
            <a:spLocks noGrp="1"/>
          </p:cNvSpPr>
          <p:nvPr>
            <p:ph type="title"/>
          </p:nvPr>
        </p:nvSpPr>
        <p:spPr>
          <a:xfrm>
            <a:off x="838200" y="681037"/>
            <a:ext cx="10515600" cy="789907"/>
          </a:xfrm>
        </p:spPr>
        <p:txBody>
          <a:bodyPr>
            <a:normAutofit fontScale="90000"/>
          </a:bodyPr>
          <a:lstStyle/>
          <a:p>
            <a:r>
              <a:rPr lang="en-GB" sz="3600" b="1" dirty="0"/>
              <a:t>Section 3 </a:t>
            </a:r>
            <a:r>
              <a:rPr lang="en-GB" sz="3600" dirty="0"/>
              <a:t>– PESTEL Analysis</a:t>
            </a:r>
            <a:br>
              <a:rPr lang="en-GB" dirty="0"/>
            </a:br>
            <a:endParaRPr lang="en-GB" dirty="0"/>
          </a:p>
        </p:txBody>
      </p:sp>
      <p:sp>
        <p:nvSpPr>
          <p:cNvPr id="3" name="Content Placeholder 2">
            <a:extLst>
              <a:ext uri="{FF2B5EF4-FFF2-40B4-BE49-F238E27FC236}">
                <a16:creationId xmlns:a16="http://schemas.microsoft.com/office/drawing/2014/main" id="{FE9BBB7F-3E79-E3B0-1704-1C9473FEA896}"/>
              </a:ext>
            </a:extLst>
          </p:cNvPr>
          <p:cNvSpPr>
            <a:spLocks noGrp="1"/>
          </p:cNvSpPr>
          <p:nvPr>
            <p:ph idx="1"/>
          </p:nvPr>
        </p:nvSpPr>
        <p:spPr>
          <a:xfrm>
            <a:off x="838200" y="1470944"/>
            <a:ext cx="10515600" cy="4351338"/>
          </a:xfrm>
        </p:spPr>
        <p:txBody>
          <a:bodyPr>
            <a:normAutofit/>
          </a:bodyPr>
          <a:lstStyle/>
          <a:p>
            <a:r>
              <a:rPr lang="en-GB" u="sng" dirty="0"/>
              <a:t>Environmental:</a:t>
            </a:r>
          </a:p>
          <a:p>
            <a:r>
              <a:rPr lang="en-GB" dirty="0"/>
              <a:t>- Plant‑based meals have lower carbon footprint</a:t>
            </a:r>
          </a:p>
          <a:p>
            <a:r>
              <a:rPr lang="en-GB" dirty="0"/>
              <a:t>- Eco‑friendly packaging expected</a:t>
            </a:r>
          </a:p>
          <a:p>
            <a:r>
              <a:rPr lang="en-GB" dirty="0"/>
              <a:t>- Customers care about sustainability</a:t>
            </a:r>
          </a:p>
          <a:p>
            <a:r>
              <a:rPr lang="en-GB" u="sng" dirty="0"/>
              <a:t>Legal:</a:t>
            </a:r>
          </a:p>
          <a:p>
            <a:r>
              <a:rPr lang="en-GB" dirty="0"/>
              <a:t>- Food safety laws</a:t>
            </a:r>
          </a:p>
          <a:p>
            <a:r>
              <a:rPr lang="en-GB" dirty="0"/>
              <a:t>- Allergen rules</a:t>
            </a:r>
          </a:p>
          <a:p>
            <a:r>
              <a:rPr lang="en-GB" dirty="0"/>
              <a:t>- Employment laws</a:t>
            </a:r>
          </a:p>
          <a:p>
            <a:endParaRPr lang="en-GB" dirty="0"/>
          </a:p>
        </p:txBody>
      </p:sp>
    </p:spTree>
    <p:extLst>
      <p:ext uri="{BB962C8B-B14F-4D97-AF65-F5344CB8AC3E}">
        <p14:creationId xmlns:p14="http://schemas.microsoft.com/office/powerpoint/2010/main" val="15198261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6D29C-14F9-4E3E-7138-B476EC958131}"/>
              </a:ext>
            </a:extLst>
          </p:cNvPr>
          <p:cNvSpPr>
            <a:spLocks noGrp="1"/>
          </p:cNvSpPr>
          <p:nvPr>
            <p:ph type="title"/>
          </p:nvPr>
        </p:nvSpPr>
        <p:spPr/>
        <p:txBody>
          <a:bodyPr/>
          <a:lstStyle/>
          <a:p>
            <a:r>
              <a:rPr lang="en-GB" dirty="0"/>
              <a:t>STP (Segmentation, Targeting, Positioning)</a:t>
            </a:r>
          </a:p>
        </p:txBody>
      </p:sp>
      <p:sp>
        <p:nvSpPr>
          <p:cNvPr id="3" name="Content Placeholder 2">
            <a:extLst>
              <a:ext uri="{FF2B5EF4-FFF2-40B4-BE49-F238E27FC236}">
                <a16:creationId xmlns:a16="http://schemas.microsoft.com/office/drawing/2014/main" id="{3AB69C84-D9C6-FC32-8549-71D17FFC807D}"/>
              </a:ext>
            </a:extLst>
          </p:cNvPr>
          <p:cNvSpPr>
            <a:spLocks noGrp="1"/>
          </p:cNvSpPr>
          <p:nvPr>
            <p:ph idx="1"/>
          </p:nvPr>
        </p:nvSpPr>
        <p:spPr/>
        <p:txBody>
          <a:bodyPr>
            <a:normAutofit fontScale="62500" lnSpcReduction="20000"/>
          </a:bodyPr>
          <a:lstStyle/>
          <a:p>
            <a:r>
              <a:rPr lang="en-GB" u="sng" dirty="0"/>
              <a:t>Segmentation:</a:t>
            </a:r>
          </a:p>
          <a:p>
            <a:r>
              <a:rPr lang="en-GB" dirty="0"/>
              <a:t>- Busy workers</a:t>
            </a:r>
          </a:p>
          <a:p>
            <a:r>
              <a:rPr lang="en-GB" dirty="0"/>
              <a:t>- Health‑conscious people</a:t>
            </a:r>
          </a:p>
          <a:p>
            <a:r>
              <a:rPr lang="en-GB" dirty="0"/>
              <a:t>- Young professionals</a:t>
            </a:r>
          </a:p>
          <a:p>
            <a:r>
              <a:rPr lang="en-GB" dirty="0"/>
              <a:t>- Office workers in London</a:t>
            </a:r>
          </a:p>
          <a:p>
            <a:r>
              <a:rPr lang="en-GB" u="sng" dirty="0"/>
              <a:t>Targeting:</a:t>
            </a:r>
          </a:p>
          <a:p>
            <a:r>
              <a:rPr lang="en-GB" dirty="0"/>
              <a:t>- Workers aged 22–50</a:t>
            </a:r>
          </a:p>
          <a:p>
            <a:r>
              <a:rPr lang="en-GB" dirty="0"/>
              <a:t>- People with no time to cook</a:t>
            </a:r>
          </a:p>
          <a:p>
            <a:r>
              <a:rPr lang="en-GB" dirty="0"/>
              <a:t>- People who want healthy meals</a:t>
            </a:r>
          </a:p>
          <a:p>
            <a:r>
              <a:rPr lang="en-GB" u="sng" dirty="0"/>
              <a:t>Positioning:</a:t>
            </a:r>
          </a:p>
          <a:p>
            <a:r>
              <a:rPr lang="en-GB" dirty="0"/>
              <a:t>- “Easy Vege: Healthy meals made simple.”</a:t>
            </a:r>
          </a:p>
          <a:p>
            <a:r>
              <a:rPr lang="en-GB" dirty="0"/>
              <a:t>- Fully cooked meals — no cooking</a:t>
            </a:r>
          </a:p>
          <a:p>
            <a:r>
              <a:rPr lang="en-GB" dirty="0"/>
              <a:t>- Fresh, plant‑based, convenient</a:t>
            </a:r>
          </a:p>
          <a:p>
            <a:endParaRPr lang="en-GB" dirty="0"/>
          </a:p>
        </p:txBody>
      </p:sp>
    </p:spTree>
    <p:extLst>
      <p:ext uri="{BB962C8B-B14F-4D97-AF65-F5344CB8AC3E}">
        <p14:creationId xmlns:p14="http://schemas.microsoft.com/office/powerpoint/2010/main" val="965596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838200" y="1825625"/>
            <a:ext cx="4697627" cy="4351338"/>
          </a:xfrm>
        </p:spPr>
        <p:txBody>
          <a:bodyPr>
            <a:normAutofit/>
          </a:bodyPr>
          <a:lstStyle/>
          <a:p>
            <a:r>
              <a:rPr lang="en-GB" dirty="0"/>
              <a:t>1. Social Media Marketing</a:t>
            </a:r>
          </a:p>
          <a:p>
            <a:r>
              <a:rPr lang="en-GB" dirty="0"/>
              <a:t>- Instagram &amp; TikTok</a:t>
            </a:r>
          </a:p>
          <a:p>
            <a:r>
              <a:rPr lang="en-GB" dirty="0"/>
              <a:t>- Photos, videos, behind‑the‑scenes</a:t>
            </a:r>
          </a:p>
          <a:p>
            <a:r>
              <a:rPr lang="en-GB" dirty="0"/>
              <a:t>- Build trust and awareness</a:t>
            </a:r>
          </a:p>
          <a:p>
            <a:r>
              <a:rPr lang="en-GB" dirty="0"/>
              <a:t>2. Partnerships with Gyms</a:t>
            </a:r>
          </a:p>
          <a:p>
            <a:r>
              <a:rPr lang="en-GB" dirty="0"/>
              <a:t>- Posters and samples</a:t>
            </a:r>
          </a:p>
          <a:p>
            <a:r>
              <a:rPr lang="en-GB" dirty="0"/>
              <a:t>- Reach health‑focused customers</a:t>
            </a:r>
          </a:p>
          <a:p>
            <a:endParaRPr lang="en-GB" dirty="0"/>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1030712" cy="584775"/>
          </a:xfrm>
          <a:prstGeom prst="rect">
            <a:avLst/>
          </a:prstGeom>
          <a:noFill/>
        </p:spPr>
        <p:txBody>
          <a:bodyPr wrap="square" rtlCol="0">
            <a:spAutoFit/>
          </a:bodyPr>
          <a:lstStyle/>
          <a:p>
            <a:r>
              <a:rPr lang="en-GB" sz="3200" b="1" dirty="0"/>
              <a:t>Section 4 - </a:t>
            </a:r>
            <a:r>
              <a:rPr lang="en-GB" sz="3200" dirty="0"/>
              <a:t>Marketing Strategies</a:t>
            </a:r>
          </a:p>
        </p:txBody>
      </p:sp>
      <p:sp>
        <p:nvSpPr>
          <p:cNvPr id="2" name="Content Placeholder 2">
            <a:extLst>
              <a:ext uri="{FF2B5EF4-FFF2-40B4-BE49-F238E27FC236}">
                <a16:creationId xmlns:a16="http://schemas.microsoft.com/office/drawing/2014/main" id="{A2BD3721-169F-FFA1-CD87-1B92C7B76682}"/>
              </a:ext>
            </a:extLst>
          </p:cNvPr>
          <p:cNvSpPr txBox="1">
            <a:spLocks/>
          </p:cNvSpPr>
          <p:nvPr/>
        </p:nvSpPr>
        <p:spPr>
          <a:xfrm>
            <a:off x="6353556" y="2010977"/>
            <a:ext cx="4339281" cy="4351338"/>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3. Sampling in Office Buildings</a:t>
            </a:r>
          </a:p>
          <a:p>
            <a:r>
              <a:rPr lang="en-GB" dirty="0"/>
              <a:t>- Let workers taste meals</a:t>
            </a:r>
          </a:p>
          <a:p>
            <a:r>
              <a:rPr lang="en-GB" dirty="0"/>
              <a:t>- Increases sign‑ups</a:t>
            </a:r>
          </a:p>
          <a:p>
            <a:endParaRPr lang="en-GB" dirty="0"/>
          </a:p>
          <a:p>
            <a:r>
              <a:rPr lang="en-GB" dirty="0"/>
              <a:t>4. Fresh Ingredients from Local Farmers</a:t>
            </a:r>
          </a:p>
          <a:p>
            <a:r>
              <a:rPr lang="en-GB" dirty="0"/>
              <a:t>- Better taste</a:t>
            </a:r>
          </a:p>
          <a:p>
            <a:r>
              <a:rPr lang="en-GB" dirty="0"/>
              <a:t>- Supports local community</a:t>
            </a:r>
          </a:p>
          <a:p>
            <a:r>
              <a:rPr lang="en-GB" dirty="0"/>
              <a:t>- Strong selling point</a:t>
            </a:r>
          </a:p>
          <a:p>
            <a:pPr marL="0" indent="0">
              <a:buNone/>
            </a:pPr>
            <a:endParaRPr lang="en-GB" dirty="0"/>
          </a:p>
          <a:p>
            <a:pPr marL="0" indent="0">
              <a:buFont typeface="Arial" panose="020B0604020202020204" pitchFamily="34" charset="0"/>
              <a:buNone/>
            </a:pPr>
            <a:r>
              <a:rPr lang="en-GB" dirty="0"/>
              <a:t>.</a:t>
            </a:r>
          </a:p>
          <a:p>
            <a:endParaRPr lang="en-GB" dirty="0"/>
          </a:p>
        </p:txBody>
      </p:sp>
    </p:spTree>
    <p:extLst>
      <p:ext uri="{BB962C8B-B14F-4D97-AF65-F5344CB8AC3E}">
        <p14:creationId xmlns:p14="http://schemas.microsoft.com/office/powerpoint/2010/main" val="14812818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02D8C8-03B0-FF56-CFE5-5F25280332B8}"/>
              </a:ext>
            </a:extLst>
          </p:cNvPr>
          <p:cNvSpPr>
            <a:spLocks noGrp="1"/>
          </p:cNvSpPr>
          <p:nvPr>
            <p:ph idx="1"/>
          </p:nvPr>
        </p:nvSpPr>
        <p:spPr>
          <a:xfrm>
            <a:off x="838200" y="1175112"/>
            <a:ext cx="10515600" cy="4683443"/>
          </a:xfrm>
        </p:spPr>
        <p:txBody>
          <a:bodyPr>
            <a:normAutofit/>
          </a:bodyPr>
          <a:lstStyle/>
          <a:p>
            <a:r>
              <a:rPr lang="en-GB" b="1" dirty="0"/>
              <a:t>Total Funding Needed: £40,000</a:t>
            </a:r>
          </a:p>
          <a:p>
            <a:r>
              <a:rPr lang="en-GB" b="1" dirty="0"/>
              <a:t>Kitchen setup</a:t>
            </a:r>
          </a:p>
          <a:p>
            <a:r>
              <a:rPr lang="en-GB" b="1" dirty="0"/>
              <a:t>Equipment</a:t>
            </a:r>
          </a:p>
          <a:p>
            <a:r>
              <a:rPr lang="en-GB" b="1" dirty="0"/>
              <a:t>Ingredients</a:t>
            </a:r>
          </a:p>
          <a:p>
            <a:r>
              <a:rPr lang="en-GB" b="1" dirty="0"/>
              <a:t>Staff</a:t>
            </a:r>
          </a:p>
          <a:p>
            <a:r>
              <a:rPr lang="en-GB" b="1" dirty="0"/>
              <a:t>Marketing</a:t>
            </a:r>
          </a:p>
          <a:p>
            <a:r>
              <a:rPr lang="en-GB" b="1" dirty="0"/>
              <a:t>Delivery costs</a:t>
            </a:r>
          </a:p>
          <a:p>
            <a:pPr algn="l">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BD088BB7-3F9E-6D74-6077-0A34CDDDE233}"/>
              </a:ext>
            </a:extLst>
          </p:cNvPr>
          <p:cNvSpPr txBox="1"/>
          <p:nvPr/>
        </p:nvSpPr>
        <p:spPr>
          <a:xfrm>
            <a:off x="838200" y="510760"/>
            <a:ext cx="11030712" cy="584775"/>
          </a:xfrm>
          <a:prstGeom prst="rect">
            <a:avLst/>
          </a:prstGeom>
          <a:noFill/>
        </p:spPr>
        <p:txBody>
          <a:bodyPr wrap="square" rtlCol="0">
            <a:spAutoFit/>
          </a:bodyPr>
          <a:lstStyle/>
          <a:p>
            <a:r>
              <a:rPr lang="en-GB" sz="3200" b="1" dirty="0"/>
              <a:t>Section 5 - </a:t>
            </a:r>
            <a:r>
              <a:rPr lang="en-GB" sz="3200" b="1" i="0" dirty="0">
                <a:solidFill>
                  <a:srgbClr val="374151"/>
                </a:solidFill>
                <a:effectLst/>
                <a:latin typeface="Söhne"/>
              </a:rPr>
              <a:t>Funding Requirements and Allocation</a:t>
            </a:r>
            <a:endParaRPr lang="en-GB" sz="3200" b="1" dirty="0"/>
          </a:p>
        </p:txBody>
      </p:sp>
      <p:sp>
        <p:nvSpPr>
          <p:cNvPr id="2" name="TextBox 1">
            <a:extLst>
              <a:ext uri="{FF2B5EF4-FFF2-40B4-BE49-F238E27FC236}">
                <a16:creationId xmlns:a16="http://schemas.microsoft.com/office/drawing/2014/main" id="{8F1A7612-3640-8A46-6C53-23859B0F0D09}"/>
              </a:ext>
            </a:extLst>
          </p:cNvPr>
          <p:cNvSpPr txBox="1"/>
          <p:nvPr/>
        </p:nvSpPr>
        <p:spPr>
          <a:xfrm>
            <a:off x="995063" y="5126537"/>
            <a:ext cx="10716986" cy="369332"/>
          </a:xfrm>
          <a:prstGeom prst="rect">
            <a:avLst/>
          </a:prstGeom>
          <a:noFill/>
        </p:spPr>
        <p:txBody>
          <a:bodyPr wrap="square" rtlCol="0">
            <a:spAutoFit/>
          </a:bodyPr>
          <a:lstStyle/>
          <a:p>
            <a:r>
              <a:rPr lang="en-GB" dirty="0">
                <a:highlight>
                  <a:srgbClr val="FFFF00"/>
                </a:highlight>
              </a:rPr>
              <a:t>Refer to the examples provided in the next three slides, for further information.</a:t>
            </a:r>
          </a:p>
        </p:txBody>
      </p:sp>
    </p:spTree>
    <p:extLst>
      <p:ext uri="{BB962C8B-B14F-4D97-AF65-F5344CB8AC3E}">
        <p14:creationId xmlns:p14="http://schemas.microsoft.com/office/powerpoint/2010/main" val="32783033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D5C6D-B2D5-4181-607A-8983E9E37FEC}"/>
              </a:ext>
            </a:extLst>
          </p:cNvPr>
          <p:cNvSpPr>
            <a:spLocks noGrp="1"/>
          </p:cNvSpPr>
          <p:nvPr>
            <p:ph type="title"/>
          </p:nvPr>
        </p:nvSpPr>
        <p:spPr/>
        <p:txBody>
          <a:bodyPr/>
          <a:lstStyle/>
          <a:p>
            <a:r>
              <a:rPr lang="en-GB" dirty="0"/>
              <a:t>Breakeven Point</a:t>
            </a:r>
          </a:p>
        </p:txBody>
      </p:sp>
      <p:sp>
        <p:nvSpPr>
          <p:cNvPr id="3" name="Content Placeholder 2">
            <a:extLst>
              <a:ext uri="{FF2B5EF4-FFF2-40B4-BE49-F238E27FC236}">
                <a16:creationId xmlns:a16="http://schemas.microsoft.com/office/drawing/2014/main" id="{00864CF5-C0B7-665D-3253-13238FFF7818}"/>
              </a:ext>
            </a:extLst>
          </p:cNvPr>
          <p:cNvSpPr>
            <a:spLocks noGrp="1"/>
          </p:cNvSpPr>
          <p:nvPr>
            <p:ph idx="1"/>
          </p:nvPr>
        </p:nvSpPr>
        <p:spPr/>
        <p:txBody>
          <a:bodyPr/>
          <a:lstStyle/>
          <a:p>
            <a:r>
              <a:rPr lang="en-GB" dirty="0"/>
              <a:t>Cost per meal: £3</a:t>
            </a:r>
          </a:p>
          <a:p>
            <a:r>
              <a:rPr lang="en-GB" dirty="0"/>
              <a:t>Selling price: £8</a:t>
            </a:r>
          </a:p>
          <a:p>
            <a:r>
              <a:rPr lang="en-GB" dirty="0"/>
              <a:t>Profit per meal: £5</a:t>
            </a:r>
          </a:p>
          <a:p>
            <a:r>
              <a:rPr lang="en-GB" dirty="0"/>
              <a:t>Breakeven:</a:t>
            </a:r>
          </a:p>
          <a:p>
            <a:r>
              <a:rPr lang="en-GB" dirty="0"/>
              <a:t>£18,500 ÷ £5 = 3,700 meals per month</a:t>
            </a:r>
          </a:p>
          <a:p>
            <a:r>
              <a:rPr lang="en-GB" dirty="0"/>
              <a:t>= 925 meals per week</a:t>
            </a:r>
          </a:p>
          <a:p>
            <a:r>
              <a:rPr lang="en-GB" dirty="0"/>
              <a:t>Realistic early target:</a:t>
            </a:r>
          </a:p>
          <a:p>
            <a:r>
              <a:rPr lang="en-GB" dirty="0"/>
              <a:t>300 meals per week</a:t>
            </a:r>
          </a:p>
          <a:p>
            <a:endParaRPr lang="en-GB" dirty="0"/>
          </a:p>
        </p:txBody>
      </p:sp>
    </p:spTree>
    <p:extLst>
      <p:ext uri="{BB962C8B-B14F-4D97-AF65-F5344CB8AC3E}">
        <p14:creationId xmlns:p14="http://schemas.microsoft.com/office/powerpoint/2010/main" val="1795143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6" name="Content Placeholder 5">
            <a:extLst>
              <a:ext uri="{FF2B5EF4-FFF2-40B4-BE49-F238E27FC236}">
                <a16:creationId xmlns:a16="http://schemas.microsoft.com/office/drawing/2014/main" id="{E042FD83-EB80-6506-BBC4-3996758B384A}"/>
              </a:ext>
            </a:extLst>
          </p:cNvPr>
          <p:cNvGraphicFramePr>
            <a:graphicFrameLocks noGrp="1"/>
          </p:cNvGraphicFramePr>
          <p:nvPr>
            <p:ph idx="1"/>
            <p:extLst>
              <p:ext uri="{D42A27DB-BD31-4B8C-83A1-F6EECF244321}">
                <p14:modId xmlns:p14="http://schemas.microsoft.com/office/powerpoint/2010/main" val="963130402"/>
              </p:ext>
            </p:extLst>
          </p:nvPr>
        </p:nvGraphicFramePr>
        <p:xfrm>
          <a:off x="1324994" y="845554"/>
          <a:ext cx="8525844" cy="4810659"/>
        </p:xfrm>
        <a:graphic>
          <a:graphicData uri="http://schemas.openxmlformats.org/drawingml/2006/table">
            <a:tbl>
              <a:tblPr firstRow="1" firstCol="1" bandRow="1">
                <a:tableStyleId>{5C22544A-7EE6-4342-B048-85BDC9FD1C3A}</a:tableStyleId>
              </a:tblPr>
              <a:tblGrid>
                <a:gridCol w="4262922">
                  <a:extLst>
                    <a:ext uri="{9D8B030D-6E8A-4147-A177-3AD203B41FA5}">
                      <a16:colId xmlns:a16="http://schemas.microsoft.com/office/drawing/2014/main" val="368001647"/>
                    </a:ext>
                  </a:extLst>
                </a:gridCol>
                <a:gridCol w="4262922">
                  <a:extLst>
                    <a:ext uri="{9D8B030D-6E8A-4147-A177-3AD203B41FA5}">
                      <a16:colId xmlns:a16="http://schemas.microsoft.com/office/drawing/2014/main" val="2162232282"/>
                    </a:ext>
                  </a:extLst>
                </a:gridCol>
              </a:tblGrid>
              <a:tr h="687237">
                <a:tc>
                  <a:txBody>
                    <a:bodyPr/>
                    <a:lstStyle/>
                    <a:p>
                      <a:pPr>
                        <a:lnSpc>
                          <a:spcPct val="115000"/>
                        </a:lnSpc>
                        <a:spcAft>
                          <a:spcPts val="1000"/>
                        </a:spcAft>
                        <a:buNone/>
                      </a:pPr>
                      <a:r>
                        <a:rPr lang="en-US" sz="2800" dirty="0">
                          <a:effectLst/>
                        </a:rPr>
                        <a:t>Category</a:t>
                      </a:r>
                      <a:endParaRPr lang="en-GB" sz="28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800">
                          <a:effectLst/>
                        </a:rPr>
                        <a:t>Cost (£)</a:t>
                      </a:r>
                      <a:endParaRPr lang="en-GB" sz="2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2356750696"/>
                  </a:ext>
                </a:extLst>
              </a:tr>
              <a:tr h="687237">
                <a:tc>
                  <a:txBody>
                    <a:bodyPr/>
                    <a:lstStyle/>
                    <a:p>
                      <a:pPr>
                        <a:lnSpc>
                          <a:spcPct val="115000"/>
                        </a:lnSpc>
                        <a:spcAft>
                          <a:spcPts val="1000"/>
                        </a:spcAft>
                        <a:buNone/>
                      </a:pPr>
                      <a:r>
                        <a:rPr lang="en-US" sz="2800" dirty="0">
                          <a:effectLst/>
                        </a:rPr>
                        <a:t>Kitchen rent</a:t>
                      </a:r>
                      <a:endParaRPr lang="en-GB" sz="28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800">
                          <a:effectLst/>
                        </a:rPr>
                        <a:t>2,500</a:t>
                      </a:r>
                      <a:endParaRPr lang="en-GB" sz="2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3341127834"/>
                  </a:ext>
                </a:extLst>
              </a:tr>
              <a:tr h="687237">
                <a:tc>
                  <a:txBody>
                    <a:bodyPr/>
                    <a:lstStyle/>
                    <a:p>
                      <a:pPr>
                        <a:lnSpc>
                          <a:spcPct val="115000"/>
                        </a:lnSpc>
                        <a:spcAft>
                          <a:spcPts val="1000"/>
                        </a:spcAft>
                        <a:buNone/>
                      </a:pPr>
                      <a:r>
                        <a:rPr lang="en-US" sz="2800">
                          <a:effectLst/>
                        </a:rPr>
                        <a:t>Food &amp; ingredients</a:t>
                      </a:r>
                      <a:endParaRPr lang="en-GB" sz="2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800">
                          <a:effectLst/>
                        </a:rPr>
                        <a:t>4,000</a:t>
                      </a:r>
                      <a:endParaRPr lang="en-GB" sz="2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3856227739"/>
                  </a:ext>
                </a:extLst>
              </a:tr>
              <a:tr h="687237">
                <a:tc>
                  <a:txBody>
                    <a:bodyPr/>
                    <a:lstStyle/>
                    <a:p>
                      <a:pPr>
                        <a:lnSpc>
                          <a:spcPct val="115000"/>
                        </a:lnSpc>
                        <a:spcAft>
                          <a:spcPts val="1000"/>
                        </a:spcAft>
                        <a:buNone/>
                      </a:pPr>
                      <a:r>
                        <a:rPr lang="en-US" sz="2800">
                          <a:effectLst/>
                        </a:rPr>
                        <a:t>Advertising &amp; posters</a:t>
                      </a:r>
                      <a:endParaRPr lang="en-GB" sz="2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800">
                          <a:effectLst/>
                        </a:rPr>
                        <a:t>3,000</a:t>
                      </a:r>
                      <a:endParaRPr lang="en-GB" sz="2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3107811357"/>
                  </a:ext>
                </a:extLst>
              </a:tr>
              <a:tr h="687237">
                <a:tc>
                  <a:txBody>
                    <a:bodyPr/>
                    <a:lstStyle/>
                    <a:p>
                      <a:pPr>
                        <a:lnSpc>
                          <a:spcPct val="115000"/>
                        </a:lnSpc>
                        <a:spcAft>
                          <a:spcPts val="1000"/>
                        </a:spcAft>
                        <a:buNone/>
                      </a:pPr>
                      <a:r>
                        <a:rPr lang="en-US" sz="2800">
                          <a:effectLst/>
                        </a:rPr>
                        <a:t>Staff &amp; packaging</a:t>
                      </a:r>
                      <a:endParaRPr lang="en-GB" sz="2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800">
                          <a:effectLst/>
                        </a:rPr>
                        <a:t>8,000</a:t>
                      </a:r>
                      <a:endParaRPr lang="en-GB" sz="2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133663190"/>
                  </a:ext>
                </a:extLst>
              </a:tr>
              <a:tr h="687237">
                <a:tc>
                  <a:txBody>
                    <a:bodyPr/>
                    <a:lstStyle/>
                    <a:p>
                      <a:pPr>
                        <a:lnSpc>
                          <a:spcPct val="115000"/>
                        </a:lnSpc>
                        <a:spcAft>
                          <a:spcPts val="1000"/>
                        </a:spcAft>
                        <a:buNone/>
                      </a:pPr>
                      <a:r>
                        <a:rPr lang="en-US" sz="2800">
                          <a:effectLst/>
                        </a:rPr>
                        <a:t>Other small costs</a:t>
                      </a:r>
                      <a:endParaRPr lang="en-GB" sz="2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800">
                          <a:effectLst/>
                        </a:rPr>
                        <a:t>1,000</a:t>
                      </a:r>
                      <a:endParaRPr lang="en-GB" sz="2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152304054"/>
                  </a:ext>
                </a:extLst>
              </a:tr>
              <a:tr h="687237">
                <a:tc>
                  <a:txBody>
                    <a:bodyPr/>
                    <a:lstStyle/>
                    <a:p>
                      <a:pPr>
                        <a:lnSpc>
                          <a:spcPct val="115000"/>
                        </a:lnSpc>
                        <a:spcAft>
                          <a:spcPts val="1000"/>
                        </a:spcAft>
                        <a:buNone/>
                      </a:pPr>
                      <a:r>
                        <a:rPr lang="en-US" sz="2800">
                          <a:effectLst/>
                        </a:rPr>
                        <a:t>Total Startup Cost</a:t>
                      </a:r>
                      <a:endParaRPr lang="en-GB" sz="2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800" dirty="0">
                          <a:effectLst/>
                        </a:rPr>
                        <a:t>18,500</a:t>
                      </a:r>
                      <a:endParaRPr lang="en-GB" sz="28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1568458981"/>
                  </a:ext>
                </a:extLst>
              </a:tr>
            </a:tbl>
          </a:graphicData>
        </a:graphic>
      </p:graphicFrame>
      <p:sp>
        <p:nvSpPr>
          <p:cNvPr id="7" name="Rectangle 1">
            <a:extLst>
              <a:ext uri="{FF2B5EF4-FFF2-40B4-BE49-F238E27FC236}">
                <a16:creationId xmlns:a16="http://schemas.microsoft.com/office/drawing/2014/main" id="{5F619495-C6B6-74AC-851B-A2504A0B7245}"/>
              </a:ext>
            </a:extLst>
          </p:cNvPr>
          <p:cNvSpPr>
            <a:spLocks noChangeArrowheads="1"/>
          </p:cNvSpPr>
          <p:nvPr/>
        </p:nvSpPr>
        <p:spPr bwMode="auto">
          <a:xfrm>
            <a:off x="743416" y="120150"/>
            <a:ext cx="3449170" cy="6052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2696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rgbClr val="4F81BD"/>
                </a:solidFill>
                <a:effectLst/>
                <a:latin typeface="Calibri" panose="020F0502020204030204" pitchFamily="34" charset="0"/>
                <a:ea typeface="MS Gothic" panose="020B0609070205080204" pitchFamily="49" charset="-128"/>
                <a:cs typeface="Times New Roman" panose="02020603050405020304" pitchFamily="18" charset="0"/>
              </a:rPr>
              <a:t>1. Startup Expenses</a:t>
            </a:r>
          </a:p>
        </p:txBody>
      </p:sp>
    </p:spTree>
    <p:extLst>
      <p:ext uri="{BB962C8B-B14F-4D97-AF65-F5344CB8AC3E}">
        <p14:creationId xmlns:p14="http://schemas.microsoft.com/office/powerpoint/2010/main" val="37238722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aphicFrame>
        <p:nvGraphicFramePr>
          <p:cNvPr id="2" name="Table 1">
            <a:extLst>
              <a:ext uri="{FF2B5EF4-FFF2-40B4-BE49-F238E27FC236}">
                <a16:creationId xmlns:a16="http://schemas.microsoft.com/office/drawing/2014/main" id="{A9731997-3848-F741-1AED-6E050DC2194F}"/>
              </a:ext>
            </a:extLst>
          </p:cNvPr>
          <p:cNvGraphicFramePr>
            <a:graphicFrameLocks noGrp="1"/>
          </p:cNvGraphicFramePr>
          <p:nvPr>
            <p:extLst>
              <p:ext uri="{D42A27DB-BD31-4B8C-83A1-F6EECF244321}">
                <p14:modId xmlns:p14="http://schemas.microsoft.com/office/powerpoint/2010/main" val="2949739279"/>
              </p:ext>
            </p:extLst>
          </p:nvPr>
        </p:nvGraphicFramePr>
        <p:xfrm>
          <a:off x="5173086" y="265607"/>
          <a:ext cx="6499470" cy="2936403"/>
        </p:xfrm>
        <a:graphic>
          <a:graphicData uri="http://schemas.openxmlformats.org/drawingml/2006/table">
            <a:tbl>
              <a:tblPr firstRow="1" firstCol="1" bandRow="1">
                <a:tableStyleId>{5C22544A-7EE6-4342-B048-85BDC9FD1C3A}</a:tableStyleId>
              </a:tblPr>
              <a:tblGrid>
                <a:gridCol w="2166490">
                  <a:extLst>
                    <a:ext uri="{9D8B030D-6E8A-4147-A177-3AD203B41FA5}">
                      <a16:colId xmlns:a16="http://schemas.microsoft.com/office/drawing/2014/main" val="3744896853"/>
                    </a:ext>
                  </a:extLst>
                </a:gridCol>
                <a:gridCol w="2166490">
                  <a:extLst>
                    <a:ext uri="{9D8B030D-6E8A-4147-A177-3AD203B41FA5}">
                      <a16:colId xmlns:a16="http://schemas.microsoft.com/office/drawing/2014/main" val="69908718"/>
                    </a:ext>
                  </a:extLst>
                </a:gridCol>
                <a:gridCol w="2166490">
                  <a:extLst>
                    <a:ext uri="{9D8B030D-6E8A-4147-A177-3AD203B41FA5}">
                      <a16:colId xmlns:a16="http://schemas.microsoft.com/office/drawing/2014/main" val="3183250904"/>
                    </a:ext>
                  </a:extLst>
                </a:gridCol>
              </a:tblGrid>
              <a:tr h="526469">
                <a:tc>
                  <a:txBody>
                    <a:bodyPr/>
                    <a:lstStyle/>
                    <a:p>
                      <a:pPr>
                        <a:lnSpc>
                          <a:spcPct val="115000"/>
                        </a:lnSpc>
                        <a:spcAft>
                          <a:spcPts val="1000"/>
                        </a:spcAft>
                        <a:buNone/>
                      </a:pPr>
                      <a:r>
                        <a:rPr lang="en-US" sz="2000">
                          <a:effectLst/>
                        </a:rPr>
                        <a:t>Funding Source</a:t>
                      </a:r>
                      <a:endParaRPr lang="en-GB" sz="20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000">
                          <a:effectLst/>
                        </a:rPr>
                        <a:t>Amount (£)</a:t>
                      </a:r>
                      <a:endParaRPr lang="en-GB" sz="20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000">
                          <a:effectLst/>
                        </a:rPr>
                        <a:t>Notes</a:t>
                      </a:r>
                      <a:endParaRPr lang="en-GB" sz="20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2801332519"/>
                  </a:ext>
                </a:extLst>
              </a:tr>
              <a:tr h="526469">
                <a:tc>
                  <a:txBody>
                    <a:bodyPr/>
                    <a:lstStyle/>
                    <a:p>
                      <a:pPr>
                        <a:lnSpc>
                          <a:spcPct val="115000"/>
                        </a:lnSpc>
                        <a:spcAft>
                          <a:spcPts val="1000"/>
                        </a:spcAft>
                        <a:buNone/>
                      </a:pPr>
                      <a:r>
                        <a:rPr lang="en-US" sz="2000" dirty="0">
                          <a:effectLst/>
                        </a:rPr>
                        <a:t>Small business loan</a:t>
                      </a:r>
                      <a:endParaRPr lang="en-GB" sz="20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000">
                          <a:effectLst/>
                        </a:rPr>
                        <a:t>40,000</a:t>
                      </a:r>
                      <a:endParaRPr lang="en-GB" sz="20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000">
                          <a:effectLst/>
                        </a:rPr>
                        <a:t>Main funding source</a:t>
                      </a:r>
                      <a:endParaRPr lang="en-GB" sz="20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189604029"/>
                  </a:ext>
                </a:extLst>
              </a:tr>
              <a:tr h="526469">
                <a:tc>
                  <a:txBody>
                    <a:bodyPr/>
                    <a:lstStyle/>
                    <a:p>
                      <a:pPr>
                        <a:lnSpc>
                          <a:spcPct val="115000"/>
                        </a:lnSpc>
                        <a:spcAft>
                          <a:spcPts val="1000"/>
                        </a:spcAft>
                        <a:buNone/>
                      </a:pPr>
                      <a:r>
                        <a:rPr lang="en-US" sz="2000">
                          <a:effectLst/>
                        </a:rPr>
                        <a:t>Personal savings</a:t>
                      </a:r>
                      <a:endParaRPr lang="en-GB" sz="20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000" dirty="0">
                          <a:effectLst/>
                        </a:rPr>
                        <a:t>0</a:t>
                      </a:r>
                      <a:endParaRPr lang="en-GB" sz="20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000">
                          <a:effectLst/>
                        </a:rPr>
                        <a:t>Not available</a:t>
                      </a:r>
                      <a:endParaRPr lang="en-GB" sz="20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1327244911"/>
                  </a:ext>
                </a:extLst>
              </a:tr>
              <a:tr h="526469">
                <a:tc>
                  <a:txBody>
                    <a:bodyPr/>
                    <a:lstStyle/>
                    <a:p>
                      <a:pPr>
                        <a:lnSpc>
                          <a:spcPct val="115000"/>
                        </a:lnSpc>
                        <a:spcAft>
                          <a:spcPts val="1000"/>
                        </a:spcAft>
                        <a:buNone/>
                      </a:pPr>
                      <a:r>
                        <a:rPr lang="en-US" sz="2000" dirty="0">
                          <a:effectLst/>
                        </a:rPr>
                        <a:t>Investors</a:t>
                      </a:r>
                      <a:endParaRPr lang="en-GB" sz="20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000">
                          <a:effectLst/>
                        </a:rPr>
                        <a:t>0</a:t>
                      </a:r>
                      <a:endParaRPr lang="en-GB" sz="20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000">
                          <a:effectLst/>
                        </a:rPr>
                        <a:t>Not used</a:t>
                      </a:r>
                      <a:endParaRPr lang="en-GB" sz="20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4082550605"/>
                  </a:ext>
                </a:extLst>
              </a:tr>
              <a:tr h="526469">
                <a:tc>
                  <a:txBody>
                    <a:bodyPr/>
                    <a:lstStyle/>
                    <a:p>
                      <a:pPr>
                        <a:lnSpc>
                          <a:spcPct val="115000"/>
                        </a:lnSpc>
                        <a:spcAft>
                          <a:spcPts val="1000"/>
                        </a:spcAft>
                        <a:buNone/>
                      </a:pPr>
                      <a:r>
                        <a:rPr lang="en-US" sz="2000">
                          <a:effectLst/>
                        </a:rPr>
                        <a:t>Total Funding Required</a:t>
                      </a:r>
                      <a:endParaRPr lang="en-GB" sz="20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000">
                          <a:effectLst/>
                        </a:rPr>
                        <a:t>40,000</a:t>
                      </a:r>
                      <a:endParaRPr lang="en-GB" sz="20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000" dirty="0">
                          <a:effectLst/>
                        </a:rPr>
                        <a:t> </a:t>
                      </a:r>
                      <a:endParaRPr lang="en-GB" sz="20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2966295293"/>
                  </a:ext>
                </a:extLst>
              </a:tr>
            </a:tbl>
          </a:graphicData>
        </a:graphic>
      </p:graphicFrame>
      <p:sp>
        <p:nvSpPr>
          <p:cNvPr id="3" name="Rectangle 1">
            <a:extLst>
              <a:ext uri="{FF2B5EF4-FFF2-40B4-BE49-F238E27FC236}">
                <a16:creationId xmlns:a16="http://schemas.microsoft.com/office/drawing/2014/main" id="{8CC76490-BF2A-2080-9836-28311F5A35C7}"/>
              </a:ext>
            </a:extLst>
          </p:cNvPr>
          <p:cNvSpPr>
            <a:spLocks noChangeArrowheads="1"/>
          </p:cNvSpPr>
          <p:nvPr/>
        </p:nvSpPr>
        <p:spPr bwMode="auto">
          <a:xfrm>
            <a:off x="546470" y="265607"/>
            <a:ext cx="4427714" cy="6052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2696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rgbClr val="4F81BD"/>
                </a:solidFill>
                <a:effectLst/>
                <a:latin typeface="Calibri" panose="020F0502020204030204" pitchFamily="34" charset="0"/>
                <a:ea typeface="MS Gothic" panose="020B0609070205080204" pitchFamily="49" charset="-128"/>
                <a:cs typeface="Times New Roman" panose="02020603050405020304" pitchFamily="18" charset="0"/>
              </a:rPr>
              <a:t>2. Funding Required</a:t>
            </a:r>
          </a:p>
        </p:txBody>
      </p:sp>
      <p:graphicFrame>
        <p:nvGraphicFramePr>
          <p:cNvPr id="5" name="Table 4">
            <a:extLst>
              <a:ext uri="{FF2B5EF4-FFF2-40B4-BE49-F238E27FC236}">
                <a16:creationId xmlns:a16="http://schemas.microsoft.com/office/drawing/2014/main" id="{F87BF179-0FFC-D020-1054-DEE9BD25F215}"/>
              </a:ext>
            </a:extLst>
          </p:cNvPr>
          <p:cNvGraphicFramePr>
            <a:graphicFrameLocks noGrp="1"/>
          </p:cNvGraphicFramePr>
          <p:nvPr>
            <p:extLst>
              <p:ext uri="{D42A27DB-BD31-4B8C-83A1-F6EECF244321}">
                <p14:modId xmlns:p14="http://schemas.microsoft.com/office/powerpoint/2010/main" val="3186498023"/>
              </p:ext>
            </p:extLst>
          </p:nvPr>
        </p:nvGraphicFramePr>
        <p:xfrm>
          <a:off x="4974183" y="3467617"/>
          <a:ext cx="6670192" cy="2936400"/>
        </p:xfrm>
        <a:graphic>
          <a:graphicData uri="http://schemas.openxmlformats.org/drawingml/2006/table">
            <a:tbl>
              <a:tblPr firstRow="1" firstCol="1" bandRow="1">
                <a:tableStyleId>{5C22544A-7EE6-4342-B048-85BDC9FD1C3A}</a:tableStyleId>
              </a:tblPr>
              <a:tblGrid>
                <a:gridCol w="3335096">
                  <a:extLst>
                    <a:ext uri="{9D8B030D-6E8A-4147-A177-3AD203B41FA5}">
                      <a16:colId xmlns:a16="http://schemas.microsoft.com/office/drawing/2014/main" val="4187238824"/>
                    </a:ext>
                  </a:extLst>
                </a:gridCol>
                <a:gridCol w="3335096">
                  <a:extLst>
                    <a:ext uri="{9D8B030D-6E8A-4147-A177-3AD203B41FA5}">
                      <a16:colId xmlns:a16="http://schemas.microsoft.com/office/drawing/2014/main" val="2090020064"/>
                    </a:ext>
                  </a:extLst>
                </a:gridCol>
              </a:tblGrid>
              <a:tr h="367050">
                <a:tc>
                  <a:txBody>
                    <a:bodyPr/>
                    <a:lstStyle/>
                    <a:p>
                      <a:pPr>
                        <a:lnSpc>
                          <a:spcPct val="115000"/>
                        </a:lnSpc>
                        <a:spcAft>
                          <a:spcPts val="1000"/>
                        </a:spcAft>
                        <a:buNone/>
                      </a:pPr>
                      <a:r>
                        <a:rPr lang="en-US" sz="1800">
                          <a:effectLst/>
                        </a:rPr>
                        <a:t>Item</a:t>
                      </a:r>
                      <a:endParaRPr lang="en-GB" sz="1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800">
                          <a:effectLst/>
                        </a:rPr>
                        <a:t>Amount</a:t>
                      </a:r>
                      <a:endParaRPr lang="en-GB" sz="1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1932795978"/>
                  </a:ext>
                </a:extLst>
              </a:tr>
              <a:tr h="367050">
                <a:tc>
                  <a:txBody>
                    <a:bodyPr/>
                    <a:lstStyle/>
                    <a:p>
                      <a:pPr>
                        <a:lnSpc>
                          <a:spcPct val="115000"/>
                        </a:lnSpc>
                        <a:spcAft>
                          <a:spcPts val="1000"/>
                        </a:spcAft>
                        <a:buNone/>
                      </a:pPr>
                      <a:r>
                        <a:rPr lang="en-US" sz="1800">
                          <a:effectLst/>
                        </a:rPr>
                        <a:t>Cost per meal</a:t>
                      </a:r>
                      <a:endParaRPr lang="en-GB" sz="1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800">
                          <a:effectLst/>
                        </a:rPr>
                        <a:t>£3.00</a:t>
                      </a:r>
                      <a:endParaRPr lang="en-GB" sz="1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1816493869"/>
                  </a:ext>
                </a:extLst>
              </a:tr>
              <a:tr h="367050">
                <a:tc>
                  <a:txBody>
                    <a:bodyPr/>
                    <a:lstStyle/>
                    <a:p>
                      <a:pPr>
                        <a:lnSpc>
                          <a:spcPct val="115000"/>
                        </a:lnSpc>
                        <a:spcAft>
                          <a:spcPts val="1000"/>
                        </a:spcAft>
                        <a:buNone/>
                      </a:pPr>
                      <a:r>
                        <a:rPr lang="en-US" sz="1800">
                          <a:effectLst/>
                        </a:rPr>
                        <a:t>Selling price</a:t>
                      </a:r>
                      <a:endParaRPr lang="en-GB" sz="1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800">
                          <a:effectLst/>
                        </a:rPr>
                        <a:t>£8.00</a:t>
                      </a:r>
                      <a:endParaRPr lang="en-GB" sz="1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568573186"/>
                  </a:ext>
                </a:extLst>
              </a:tr>
              <a:tr h="367050">
                <a:tc>
                  <a:txBody>
                    <a:bodyPr/>
                    <a:lstStyle/>
                    <a:p>
                      <a:pPr>
                        <a:lnSpc>
                          <a:spcPct val="115000"/>
                        </a:lnSpc>
                        <a:spcAft>
                          <a:spcPts val="1000"/>
                        </a:spcAft>
                        <a:buNone/>
                      </a:pPr>
                      <a:r>
                        <a:rPr lang="en-US" sz="1800">
                          <a:effectLst/>
                        </a:rPr>
                        <a:t>Profit per meal</a:t>
                      </a:r>
                      <a:endParaRPr lang="en-GB" sz="1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800">
                          <a:effectLst/>
                        </a:rPr>
                        <a:t>£5.00</a:t>
                      </a:r>
                      <a:endParaRPr lang="en-GB" sz="1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2111251577"/>
                  </a:ext>
                </a:extLst>
              </a:tr>
              <a:tr h="367050">
                <a:tc>
                  <a:txBody>
                    <a:bodyPr/>
                    <a:lstStyle/>
                    <a:p>
                      <a:pPr>
                        <a:lnSpc>
                          <a:spcPct val="115000"/>
                        </a:lnSpc>
                        <a:spcAft>
                          <a:spcPts val="1000"/>
                        </a:spcAft>
                        <a:buNone/>
                      </a:pPr>
                      <a:r>
                        <a:rPr lang="en-US" sz="1800">
                          <a:effectLst/>
                        </a:rPr>
                        <a:t>Monthly costs</a:t>
                      </a:r>
                      <a:endParaRPr lang="en-GB" sz="1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800">
                          <a:effectLst/>
                        </a:rPr>
                        <a:t>£18,500</a:t>
                      </a:r>
                      <a:endParaRPr lang="en-GB" sz="1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1465038053"/>
                  </a:ext>
                </a:extLst>
              </a:tr>
              <a:tr h="367050">
                <a:tc>
                  <a:txBody>
                    <a:bodyPr/>
                    <a:lstStyle/>
                    <a:p>
                      <a:pPr>
                        <a:lnSpc>
                          <a:spcPct val="115000"/>
                        </a:lnSpc>
                        <a:spcAft>
                          <a:spcPts val="1000"/>
                        </a:spcAft>
                        <a:buNone/>
                      </a:pPr>
                      <a:r>
                        <a:rPr lang="en-US" sz="1800" dirty="0">
                          <a:effectLst/>
                        </a:rPr>
                        <a:t>Meals needed to breakeven</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800">
                          <a:effectLst/>
                        </a:rPr>
                        <a:t>3,700</a:t>
                      </a:r>
                      <a:endParaRPr lang="en-GB" sz="1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963286013"/>
                  </a:ext>
                </a:extLst>
              </a:tr>
              <a:tr h="367050">
                <a:tc>
                  <a:txBody>
                    <a:bodyPr/>
                    <a:lstStyle/>
                    <a:p>
                      <a:pPr>
                        <a:lnSpc>
                          <a:spcPct val="115000"/>
                        </a:lnSpc>
                        <a:spcAft>
                          <a:spcPts val="1000"/>
                        </a:spcAft>
                        <a:buNone/>
                      </a:pPr>
                      <a:r>
                        <a:rPr lang="en-US" sz="1800">
                          <a:effectLst/>
                        </a:rPr>
                        <a:t>Weekly equivalent</a:t>
                      </a:r>
                      <a:endParaRPr lang="en-GB" sz="1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800">
                          <a:effectLst/>
                        </a:rPr>
                        <a:t>925</a:t>
                      </a:r>
                      <a:endParaRPr lang="en-GB" sz="1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2111942085"/>
                  </a:ext>
                </a:extLst>
              </a:tr>
              <a:tr h="367050">
                <a:tc>
                  <a:txBody>
                    <a:bodyPr/>
                    <a:lstStyle/>
                    <a:p>
                      <a:pPr>
                        <a:lnSpc>
                          <a:spcPct val="115000"/>
                        </a:lnSpc>
                        <a:spcAft>
                          <a:spcPts val="1000"/>
                        </a:spcAft>
                        <a:buNone/>
                      </a:pPr>
                      <a:r>
                        <a:rPr lang="en-US" sz="1800">
                          <a:effectLst/>
                        </a:rPr>
                        <a:t>Current realistic target</a:t>
                      </a:r>
                      <a:endParaRPr lang="en-GB" sz="18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1800" dirty="0">
                          <a:effectLst/>
                        </a:rPr>
                        <a:t>300</a:t>
                      </a:r>
                      <a:endParaRPr lang="en-GB" sz="18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2042492223"/>
                  </a:ext>
                </a:extLst>
              </a:tr>
            </a:tbl>
          </a:graphicData>
        </a:graphic>
      </p:graphicFrame>
      <p:sp>
        <p:nvSpPr>
          <p:cNvPr id="6" name="Rectangle 2">
            <a:extLst>
              <a:ext uri="{FF2B5EF4-FFF2-40B4-BE49-F238E27FC236}">
                <a16:creationId xmlns:a16="http://schemas.microsoft.com/office/drawing/2014/main" id="{D5C27516-7CF6-F75D-846E-04E9DDF8C44F}"/>
              </a:ext>
            </a:extLst>
          </p:cNvPr>
          <p:cNvSpPr>
            <a:spLocks noChangeArrowheads="1"/>
          </p:cNvSpPr>
          <p:nvPr/>
        </p:nvSpPr>
        <p:spPr bwMode="auto">
          <a:xfrm>
            <a:off x="708673" y="3697320"/>
            <a:ext cx="3023068" cy="9130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2696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rgbClr val="4F81BD"/>
                </a:solidFill>
                <a:effectLst/>
                <a:latin typeface="Calibri" panose="020F0502020204030204" pitchFamily="34" charset="0"/>
                <a:ea typeface="MS Gothic" panose="020B0609070205080204" pitchFamily="49" charset="-128"/>
                <a:cs typeface="Times New Roman" panose="02020603050405020304" pitchFamily="18" charset="0"/>
              </a:rPr>
              <a:t>3. Breakeven Summary</a:t>
            </a:r>
          </a:p>
        </p:txBody>
      </p:sp>
    </p:spTree>
    <p:extLst>
      <p:ext uri="{BB962C8B-B14F-4D97-AF65-F5344CB8AC3E}">
        <p14:creationId xmlns:p14="http://schemas.microsoft.com/office/powerpoint/2010/main" val="38327271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C895F13B-A6A0-47E2-82A6-F316CAD0016A}"/>
              </a:ext>
            </a:extLst>
          </p:cNvPr>
          <p:cNvSpPr txBox="1"/>
          <p:nvPr/>
        </p:nvSpPr>
        <p:spPr>
          <a:xfrm>
            <a:off x="914399" y="5778266"/>
            <a:ext cx="10257797" cy="646331"/>
          </a:xfrm>
          <a:prstGeom prst="rect">
            <a:avLst/>
          </a:prstGeom>
          <a:noFill/>
        </p:spPr>
        <p:txBody>
          <a:bodyPr wrap="square" rtlCol="0">
            <a:spAutoFit/>
          </a:bodyPr>
          <a:lstStyle/>
          <a:p>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up to the break-even point)</a:t>
            </a:r>
          </a:p>
          <a:p>
            <a:endParaRPr lang="en-GB" dirty="0"/>
          </a:p>
        </p:txBody>
      </p:sp>
      <p:graphicFrame>
        <p:nvGraphicFramePr>
          <p:cNvPr id="2" name="Table 1">
            <a:extLst>
              <a:ext uri="{FF2B5EF4-FFF2-40B4-BE49-F238E27FC236}">
                <a16:creationId xmlns:a16="http://schemas.microsoft.com/office/drawing/2014/main" id="{0526C9FA-2802-644B-766E-19DD35F57BB6}"/>
              </a:ext>
            </a:extLst>
          </p:cNvPr>
          <p:cNvGraphicFramePr>
            <a:graphicFrameLocks noGrp="1"/>
          </p:cNvGraphicFramePr>
          <p:nvPr>
            <p:extLst>
              <p:ext uri="{D42A27DB-BD31-4B8C-83A1-F6EECF244321}">
                <p14:modId xmlns:p14="http://schemas.microsoft.com/office/powerpoint/2010/main" val="2553630028"/>
              </p:ext>
            </p:extLst>
          </p:nvPr>
        </p:nvGraphicFramePr>
        <p:xfrm>
          <a:off x="1705232" y="1470455"/>
          <a:ext cx="7924800" cy="3346789"/>
        </p:xfrm>
        <a:graphic>
          <a:graphicData uri="http://schemas.openxmlformats.org/drawingml/2006/table">
            <a:tbl>
              <a:tblPr firstRow="1" firstCol="1" bandRow="1">
                <a:tableStyleId>{5C22544A-7EE6-4342-B048-85BDC9FD1C3A}</a:tableStyleId>
              </a:tblPr>
              <a:tblGrid>
                <a:gridCol w="1320800">
                  <a:extLst>
                    <a:ext uri="{9D8B030D-6E8A-4147-A177-3AD203B41FA5}">
                      <a16:colId xmlns:a16="http://schemas.microsoft.com/office/drawing/2014/main" val="3950685156"/>
                    </a:ext>
                  </a:extLst>
                </a:gridCol>
                <a:gridCol w="1320800">
                  <a:extLst>
                    <a:ext uri="{9D8B030D-6E8A-4147-A177-3AD203B41FA5}">
                      <a16:colId xmlns:a16="http://schemas.microsoft.com/office/drawing/2014/main" val="4001533267"/>
                    </a:ext>
                  </a:extLst>
                </a:gridCol>
                <a:gridCol w="1320800">
                  <a:extLst>
                    <a:ext uri="{9D8B030D-6E8A-4147-A177-3AD203B41FA5}">
                      <a16:colId xmlns:a16="http://schemas.microsoft.com/office/drawing/2014/main" val="878543277"/>
                    </a:ext>
                  </a:extLst>
                </a:gridCol>
                <a:gridCol w="1320800">
                  <a:extLst>
                    <a:ext uri="{9D8B030D-6E8A-4147-A177-3AD203B41FA5}">
                      <a16:colId xmlns:a16="http://schemas.microsoft.com/office/drawing/2014/main" val="887047366"/>
                    </a:ext>
                  </a:extLst>
                </a:gridCol>
                <a:gridCol w="1320800">
                  <a:extLst>
                    <a:ext uri="{9D8B030D-6E8A-4147-A177-3AD203B41FA5}">
                      <a16:colId xmlns:a16="http://schemas.microsoft.com/office/drawing/2014/main" val="927596073"/>
                    </a:ext>
                  </a:extLst>
                </a:gridCol>
                <a:gridCol w="1320800">
                  <a:extLst>
                    <a:ext uri="{9D8B030D-6E8A-4147-A177-3AD203B41FA5}">
                      <a16:colId xmlns:a16="http://schemas.microsoft.com/office/drawing/2014/main" val="2591969728"/>
                    </a:ext>
                  </a:extLst>
                </a:gridCol>
              </a:tblGrid>
              <a:tr h="858049">
                <a:tc>
                  <a:txBody>
                    <a:bodyPr/>
                    <a:lstStyle/>
                    <a:p>
                      <a:pPr>
                        <a:lnSpc>
                          <a:spcPct val="115000"/>
                        </a:lnSpc>
                        <a:spcAft>
                          <a:spcPts val="1000"/>
                        </a:spcAft>
                        <a:buNone/>
                      </a:pPr>
                      <a:r>
                        <a:rPr lang="en-US" sz="2400" dirty="0">
                          <a:effectLst/>
                        </a:rPr>
                        <a:t>Month</a:t>
                      </a:r>
                      <a:endParaRPr lang="en-GB" sz="24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Fixed Costs (£)</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Variable Costs (£)</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Total Costs (£)</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Revenue (£)</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Profit/Loss (£)</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2251360515"/>
                  </a:ext>
                </a:extLst>
              </a:tr>
              <a:tr h="414790">
                <a:tc>
                  <a:txBody>
                    <a:bodyPr/>
                    <a:lstStyle/>
                    <a:p>
                      <a:pPr>
                        <a:lnSpc>
                          <a:spcPct val="115000"/>
                        </a:lnSpc>
                        <a:spcAft>
                          <a:spcPts val="1000"/>
                        </a:spcAft>
                        <a:buNone/>
                      </a:pPr>
                      <a:r>
                        <a:rPr lang="en-US" sz="2400">
                          <a:effectLst/>
                        </a:rPr>
                        <a:t>January</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5,550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dirty="0">
                          <a:effectLst/>
                        </a:rPr>
                        <a:t>700</a:t>
                      </a:r>
                      <a:endParaRPr lang="en-GB" sz="24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dirty="0">
                          <a:effectLst/>
                        </a:rPr>
                        <a:t>6,250</a:t>
                      </a:r>
                      <a:endParaRPr lang="en-GB" sz="24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3,000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-3,250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4147426187"/>
                  </a:ext>
                </a:extLst>
              </a:tr>
              <a:tr h="414790">
                <a:tc>
                  <a:txBody>
                    <a:bodyPr/>
                    <a:lstStyle/>
                    <a:p>
                      <a:pPr>
                        <a:lnSpc>
                          <a:spcPct val="115000"/>
                        </a:lnSpc>
                        <a:spcAft>
                          <a:spcPts val="1000"/>
                        </a:spcAft>
                        <a:buNone/>
                      </a:pPr>
                      <a:r>
                        <a:rPr lang="en-US" sz="2400">
                          <a:effectLst/>
                        </a:rPr>
                        <a:t>February</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5,550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1,500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7,050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4,500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-2,550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1163069970"/>
                  </a:ext>
                </a:extLst>
              </a:tr>
              <a:tr h="414790">
                <a:tc>
                  <a:txBody>
                    <a:bodyPr/>
                    <a:lstStyle/>
                    <a:p>
                      <a:pPr>
                        <a:lnSpc>
                          <a:spcPct val="115000"/>
                        </a:lnSpc>
                        <a:spcAft>
                          <a:spcPts val="1000"/>
                        </a:spcAft>
                        <a:buNone/>
                      </a:pPr>
                      <a:r>
                        <a:rPr lang="en-US" sz="2400">
                          <a:effectLst/>
                        </a:rPr>
                        <a:t>March</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5,550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1,650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7,200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6,000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-1,200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651846643"/>
                  </a:ext>
                </a:extLst>
              </a:tr>
              <a:tr h="414790">
                <a:tc>
                  <a:txBody>
                    <a:bodyPr/>
                    <a:lstStyle/>
                    <a:p>
                      <a:pPr>
                        <a:lnSpc>
                          <a:spcPct val="115000"/>
                        </a:lnSpc>
                        <a:spcAft>
                          <a:spcPts val="1000"/>
                        </a:spcAft>
                        <a:buNone/>
                      </a:pPr>
                      <a:r>
                        <a:rPr lang="en-US" sz="2400">
                          <a:effectLst/>
                        </a:rPr>
                        <a:t>April</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5,550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2,100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7,650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8,000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350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1375210323"/>
                  </a:ext>
                </a:extLst>
              </a:tr>
              <a:tr h="414790">
                <a:tc>
                  <a:txBody>
                    <a:bodyPr/>
                    <a:lstStyle/>
                    <a:p>
                      <a:pPr>
                        <a:lnSpc>
                          <a:spcPct val="115000"/>
                        </a:lnSpc>
                        <a:spcAft>
                          <a:spcPts val="1000"/>
                        </a:spcAft>
                        <a:buNone/>
                      </a:pPr>
                      <a:r>
                        <a:rPr lang="en-US" sz="2400">
                          <a:effectLst/>
                        </a:rPr>
                        <a:t>May</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5,550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2,100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7,650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8,600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950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4090856904"/>
                  </a:ext>
                </a:extLst>
              </a:tr>
              <a:tr h="414790">
                <a:tc>
                  <a:txBody>
                    <a:bodyPr/>
                    <a:lstStyle/>
                    <a:p>
                      <a:pPr>
                        <a:lnSpc>
                          <a:spcPct val="115000"/>
                        </a:lnSpc>
                        <a:spcAft>
                          <a:spcPts val="1000"/>
                        </a:spcAft>
                        <a:buNone/>
                      </a:pPr>
                      <a:r>
                        <a:rPr lang="en-US" sz="2400">
                          <a:effectLst/>
                        </a:rPr>
                        <a:t>June</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5,550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2,450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8,000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a:effectLst/>
                        </a:rPr>
                        <a:t>9,500</a:t>
                      </a:r>
                      <a:endParaRPr lang="en-GB" sz="240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tc>
                  <a:txBody>
                    <a:bodyPr/>
                    <a:lstStyle/>
                    <a:p>
                      <a:pPr>
                        <a:lnSpc>
                          <a:spcPct val="115000"/>
                        </a:lnSpc>
                        <a:spcAft>
                          <a:spcPts val="1000"/>
                        </a:spcAft>
                        <a:buNone/>
                      </a:pPr>
                      <a:r>
                        <a:rPr lang="en-US" sz="2400" dirty="0">
                          <a:effectLst/>
                        </a:rPr>
                        <a:t>1,500</a:t>
                      </a:r>
                      <a:endParaRPr lang="en-GB" sz="2400" dirty="0">
                        <a:effectLst/>
                        <a:latin typeface="Cambria" panose="02040503050406030204" pitchFamily="18" charset="0"/>
                        <a:ea typeface="MS Mincho" panose="02020609040205080304" pitchFamily="49" charset="-128"/>
                        <a:cs typeface="Times New Roman" panose="02020603050405020304" pitchFamily="18" charset="0"/>
                      </a:endParaRPr>
                    </a:p>
                  </a:txBody>
                  <a:tcPr marL="68580" marR="68580" marT="0" marB="0"/>
                </a:tc>
                <a:extLst>
                  <a:ext uri="{0D108BD9-81ED-4DB2-BD59-A6C34878D82A}">
                    <a16:rowId xmlns:a16="http://schemas.microsoft.com/office/drawing/2014/main" val="4106215275"/>
                  </a:ext>
                </a:extLst>
              </a:tr>
            </a:tbl>
          </a:graphicData>
        </a:graphic>
      </p:graphicFrame>
      <p:sp>
        <p:nvSpPr>
          <p:cNvPr id="3" name="Rectangle 1">
            <a:extLst>
              <a:ext uri="{FF2B5EF4-FFF2-40B4-BE49-F238E27FC236}">
                <a16:creationId xmlns:a16="http://schemas.microsoft.com/office/drawing/2014/main" id="{BA7FFE69-C769-A3C4-782A-F1A421EE496D}"/>
              </a:ext>
            </a:extLst>
          </p:cNvPr>
          <p:cNvSpPr>
            <a:spLocks noChangeArrowheads="1"/>
          </p:cNvSpPr>
          <p:nvPr/>
        </p:nvSpPr>
        <p:spPr bwMode="auto">
          <a:xfrm>
            <a:off x="914399" y="561927"/>
            <a:ext cx="4584653" cy="6052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2696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rgbClr val="4F81BD"/>
                </a:solidFill>
                <a:effectLst/>
                <a:latin typeface="Calibri" panose="020F0502020204030204" pitchFamily="34" charset="0"/>
                <a:ea typeface="MS Gothic" panose="020B0609070205080204" pitchFamily="49" charset="-128"/>
                <a:cs typeface="Times New Roman" panose="02020603050405020304" pitchFamily="18" charset="0"/>
              </a:rPr>
              <a:t>4. 6-Month Financial Forecast</a:t>
            </a:r>
          </a:p>
        </p:txBody>
      </p:sp>
    </p:spTree>
    <p:extLst>
      <p:ext uri="{BB962C8B-B14F-4D97-AF65-F5344CB8AC3E}">
        <p14:creationId xmlns:p14="http://schemas.microsoft.com/office/powerpoint/2010/main" val="3301533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A9B21-FF9C-C176-9C71-C6ECC2F6EE1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60EE94AC-5654-DEF7-6FFF-C2D79EFB587F}"/>
              </a:ext>
            </a:extLst>
          </p:cNvPr>
          <p:cNvSpPr>
            <a:spLocks noGrp="1"/>
          </p:cNvSpPr>
          <p:nvPr>
            <p:ph idx="1"/>
          </p:nvPr>
        </p:nvSpPr>
        <p:spPr/>
        <p:txBody>
          <a:bodyPr/>
          <a:lstStyle/>
          <a:p>
            <a:r>
              <a:rPr lang="en-GB" dirty="0"/>
              <a:t>- Clear target market</a:t>
            </a:r>
          </a:p>
          <a:p>
            <a:r>
              <a:rPr lang="en-GB" dirty="0"/>
              <a:t>- Strong demand for healthy food</a:t>
            </a:r>
          </a:p>
          <a:p>
            <a:r>
              <a:rPr lang="en-GB" dirty="0"/>
              <a:t>- Simple business model</a:t>
            </a:r>
          </a:p>
          <a:p>
            <a:r>
              <a:rPr lang="en-GB" dirty="0"/>
              <a:t>- Fresh ingredients</a:t>
            </a:r>
          </a:p>
          <a:p>
            <a:r>
              <a:rPr lang="en-GB" dirty="0"/>
              <a:t>- Fully cooked meals</a:t>
            </a:r>
          </a:p>
          <a:p>
            <a:r>
              <a:rPr lang="en-GB" dirty="0"/>
              <a:t>- Good potential to grow</a:t>
            </a:r>
          </a:p>
          <a:p>
            <a:endParaRPr lang="en-GB" dirty="0"/>
          </a:p>
        </p:txBody>
      </p:sp>
    </p:spTree>
    <p:extLst>
      <p:ext uri="{BB962C8B-B14F-4D97-AF65-F5344CB8AC3E}">
        <p14:creationId xmlns:p14="http://schemas.microsoft.com/office/powerpoint/2010/main" val="31855574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4411</TotalTime>
  <Words>2057</Words>
  <Application>Microsoft Office PowerPoint</Application>
  <PresentationFormat>Widescreen</PresentationFormat>
  <Paragraphs>253</Paragraphs>
  <Slides>18</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Meiryo</vt:lpstr>
      <vt:lpstr>Aptos</vt:lpstr>
      <vt:lpstr>Arial</vt:lpstr>
      <vt:lpstr>Calibri</vt:lpstr>
      <vt:lpstr>Calibri Light</vt:lpstr>
      <vt:lpstr>Cambria</vt:lpstr>
      <vt:lpstr>Söhne</vt:lpstr>
      <vt:lpstr>Office Theme</vt:lpstr>
      <vt:lpstr>Assessment Task 2</vt:lpstr>
      <vt:lpstr>Business Plan</vt:lpstr>
      <vt:lpstr>PowerPoint Presentation</vt:lpstr>
      <vt:lpstr>PowerPoint Presentation</vt:lpstr>
      <vt:lpstr>PowerPoint Presentation</vt:lpstr>
      <vt:lpstr>PowerPoint Presentation</vt:lpstr>
      <vt:lpstr>PowerPoint Presentation</vt:lpstr>
      <vt:lpstr>Section 3 – PESTEL Analysis </vt:lpstr>
      <vt:lpstr>Section 3 – PESTEL Analysis </vt:lpstr>
      <vt:lpstr>STP (Segmentation, Targeting, Positioning)</vt:lpstr>
      <vt:lpstr>PowerPoint Presentation</vt:lpstr>
      <vt:lpstr>PowerPoint Presentation</vt:lpstr>
      <vt:lpstr>Breakeven Point</vt:lpstr>
      <vt:lpstr>PowerPoint Presentation</vt:lpstr>
      <vt:lpstr>PowerPoint Presentation</vt:lpstr>
      <vt:lpstr>PowerPoint Presentation</vt:lpstr>
      <vt:lpstr>Conclusion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DB</cp:lastModifiedBy>
  <cp:revision>53</cp:revision>
  <dcterms:created xsi:type="dcterms:W3CDTF">2023-07-31T07:37:43Z</dcterms:created>
  <dcterms:modified xsi:type="dcterms:W3CDTF">2026-04-18T18:12:36Z</dcterms:modified>
</cp:coreProperties>
</file>