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95" r:id="rId3"/>
    <p:sldId id="296" r:id="rId4"/>
    <p:sldId id="297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305" r:id="rId13"/>
    <p:sldId id="306" r:id="rId14"/>
    <p:sldId id="307" r:id="rId15"/>
    <p:sldId id="308" r:id="rId16"/>
    <p:sldId id="309" r:id="rId17"/>
    <p:sldId id="310" r:id="rId18"/>
    <p:sldId id="311" r:id="rId19"/>
    <p:sldId id="312" r:id="rId20"/>
    <p:sldId id="313" r:id="rId21"/>
    <p:sldId id="314" r:id="rId22"/>
    <p:sldId id="316" r:id="rId23"/>
    <p:sldId id="315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C5C00F34-8B4C-14FF-E134-68A2D5A73C9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A3D25F32-DF33-390F-DC87-0FDCCF5520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76ACA8C1-44CB-FF2D-25F1-98F5A53515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BEB74D2-A862-4103-947A-100F34A27B0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64972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>
            <a:extLst>
              <a:ext uri="{FF2B5EF4-FFF2-40B4-BE49-F238E27FC236}">
                <a16:creationId xmlns:a16="http://schemas.microsoft.com/office/drawing/2014/main" id="{6E7D29E5-C62C-9B10-47A5-AB147ACDA2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899" name="Notes Placeholder 2">
            <a:extLst>
              <a:ext uri="{FF2B5EF4-FFF2-40B4-BE49-F238E27FC236}">
                <a16:creationId xmlns:a16="http://schemas.microsoft.com/office/drawing/2014/main" id="{C7CE87A2-BAE2-A8B6-3767-076A9439A83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0900" name="Slide Number Placeholder 3">
            <a:extLst>
              <a:ext uri="{FF2B5EF4-FFF2-40B4-BE49-F238E27FC236}">
                <a16:creationId xmlns:a16="http://schemas.microsoft.com/office/drawing/2014/main" id="{6E5A72A6-B3E2-2D45-3557-C1F41F75FA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9967964-EFF4-4B06-88D8-3141087C2465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956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BF05A6D1-375C-F340-97C2-22274F8A22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0E146652-B43E-E780-9CB7-2C1F995674C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8BAB41A1-BA3A-CE39-DFD7-0B2BE05991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3DB14BC-9CC9-410E-9F12-626C988F979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985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7">
            <a:extLst>
              <a:ext uri="{FF2B5EF4-FFF2-40B4-BE49-F238E27FC236}">
                <a16:creationId xmlns:a16="http://schemas.microsoft.com/office/drawing/2014/main" id="{FC4665E5-5148-B71B-5E66-C50707158A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24FE5F-C03E-4EEA-B139-1389CA33CA2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3427" name="Rectangle 7">
            <a:extLst>
              <a:ext uri="{FF2B5EF4-FFF2-40B4-BE49-F238E27FC236}">
                <a16:creationId xmlns:a16="http://schemas.microsoft.com/office/drawing/2014/main" id="{2FD0E490-5844-9D73-7376-D5C545D8813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A0CD5E5F-E199-497F-917F-997E2AACDED2}" type="slidenum">
              <a:rPr lang="en-GB" altLang="en-US">
                <a:latin typeface="Times New Roman" panose="02020603050405020304" pitchFamily="18" charset="0"/>
              </a:rPr>
              <a:pPr algn="r">
                <a:spcBef>
                  <a:spcPct val="0"/>
                </a:spcBef>
              </a:pPr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103428" name="Rectangle 2">
            <a:extLst>
              <a:ext uri="{FF2B5EF4-FFF2-40B4-BE49-F238E27FC236}">
                <a16:creationId xmlns:a16="http://schemas.microsoft.com/office/drawing/2014/main" id="{B6D72B38-EDC3-536C-AAE6-3C7567D65F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3429" name="Rectangle 3">
            <a:extLst>
              <a:ext uri="{FF2B5EF4-FFF2-40B4-BE49-F238E27FC236}">
                <a16:creationId xmlns:a16="http://schemas.microsoft.com/office/drawing/2014/main" id="{A6EB4E8E-595B-230A-2256-52FD650BA1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5993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>
            <a:extLst>
              <a:ext uri="{FF2B5EF4-FFF2-40B4-BE49-F238E27FC236}">
                <a16:creationId xmlns:a16="http://schemas.microsoft.com/office/drawing/2014/main" id="{0252F201-5F5E-C1D7-31EC-F205D93B9E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EE433F-5B1D-4DC2-AF01-0799767577D8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5475" name="Rectangle 7">
            <a:extLst>
              <a:ext uri="{FF2B5EF4-FFF2-40B4-BE49-F238E27FC236}">
                <a16:creationId xmlns:a16="http://schemas.microsoft.com/office/drawing/2014/main" id="{DC75634E-31D9-145F-9F8A-4C19F85A4D4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4165898E-42DE-4B41-B200-C27B621AD617}" type="slidenum">
              <a:rPr lang="en-GB" altLang="en-US">
                <a:latin typeface="Times New Roman" panose="02020603050405020304" pitchFamily="18" charset="0"/>
              </a:rPr>
              <a:pPr algn="r">
                <a:spcBef>
                  <a:spcPct val="0"/>
                </a:spcBef>
              </a:pPr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105476" name="Rectangle 2">
            <a:extLst>
              <a:ext uri="{FF2B5EF4-FFF2-40B4-BE49-F238E27FC236}">
                <a16:creationId xmlns:a16="http://schemas.microsoft.com/office/drawing/2014/main" id="{C152283A-69E2-14DF-0D28-20F4715505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5477" name="Rectangle 3">
            <a:extLst>
              <a:ext uri="{FF2B5EF4-FFF2-40B4-BE49-F238E27FC236}">
                <a16:creationId xmlns:a16="http://schemas.microsoft.com/office/drawing/2014/main" id="{0AF1A336-A838-FBB7-4ED6-64E0A05960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3110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Image Placeholder 1">
            <a:extLst>
              <a:ext uri="{FF2B5EF4-FFF2-40B4-BE49-F238E27FC236}">
                <a16:creationId xmlns:a16="http://schemas.microsoft.com/office/drawing/2014/main" id="{0AE673FD-8E40-28D9-01BA-BB67738323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7523" name="Notes Placeholder 2">
            <a:extLst>
              <a:ext uri="{FF2B5EF4-FFF2-40B4-BE49-F238E27FC236}">
                <a16:creationId xmlns:a16="http://schemas.microsoft.com/office/drawing/2014/main" id="{EA84124F-86C9-1033-127F-45F59CE5D41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07524" name="Slide Number Placeholder 3">
            <a:extLst>
              <a:ext uri="{FF2B5EF4-FFF2-40B4-BE49-F238E27FC236}">
                <a16:creationId xmlns:a16="http://schemas.microsoft.com/office/drawing/2014/main" id="{FA605F09-A34D-ED78-AAC0-D805004AA3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9D0107-DBEC-47FC-9CAB-03D13679F050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745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Slide Image Placeholder 1">
            <a:extLst>
              <a:ext uri="{FF2B5EF4-FFF2-40B4-BE49-F238E27FC236}">
                <a16:creationId xmlns:a16="http://schemas.microsoft.com/office/drawing/2014/main" id="{D70F1514-A95D-8020-C381-AEA36BDF84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3667" name="Notes Placeholder 2">
            <a:extLst>
              <a:ext uri="{FF2B5EF4-FFF2-40B4-BE49-F238E27FC236}">
                <a16:creationId xmlns:a16="http://schemas.microsoft.com/office/drawing/2014/main" id="{EB927FA2-91AE-00D8-92A4-4E97E81F4D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13668" name="Slide Number Placeholder 3">
            <a:extLst>
              <a:ext uri="{FF2B5EF4-FFF2-40B4-BE49-F238E27FC236}">
                <a16:creationId xmlns:a16="http://schemas.microsoft.com/office/drawing/2014/main" id="{D8E2D1C4-4A4A-3C32-1340-17423ECA8C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76703D9-A4FB-49D0-86C9-52F04E89CF2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28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Slide Image Placeholder 1">
            <a:extLst>
              <a:ext uri="{FF2B5EF4-FFF2-40B4-BE49-F238E27FC236}">
                <a16:creationId xmlns:a16="http://schemas.microsoft.com/office/drawing/2014/main" id="{B0461118-D0E7-82C5-75A7-026D7BDC44F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5715" name="Notes Placeholder 2">
            <a:extLst>
              <a:ext uri="{FF2B5EF4-FFF2-40B4-BE49-F238E27FC236}">
                <a16:creationId xmlns:a16="http://schemas.microsoft.com/office/drawing/2014/main" id="{E8B64E79-CB6F-002B-4382-F8527AA4107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15716" name="Slide Number Placeholder 3">
            <a:extLst>
              <a:ext uri="{FF2B5EF4-FFF2-40B4-BE49-F238E27FC236}">
                <a16:creationId xmlns:a16="http://schemas.microsoft.com/office/drawing/2014/main" id="{3F9B82FA-F7DE-9195-6681-B930086541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F5D0C0-B17F-4FE3-B2B2-AEEA884C9E6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54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>
            <a:extLst>
              <a:ext uri="{FF2B5EF4-FFF2-40B4-BE49-F238E27FC236}">
                <a16:creationId xmlns:a16="http://schemas.microsoft.com/office/drawing/2014/main" id="{E6FC3941-ED31-1CD3-1884-900F040AB8B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7763" name="Notes Placeholder 2">
            <a:extLst>
              <a:ext uri="{FF2B5EF4-FFF2-40B4-BE49-F238E27FC236}">
                <a16:creationId xmlns:a16="http://schemas.microsoft.com/office/drawing/2014/main" id="{1A7BB706-42B9-99AD-9D82-6CD0C3F6CAA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17764" name="Slide Number Placeholder 3">
            <a:extLst>
              <a:ext uri="{FF2B5EF4-FFF2-40B4-BE49-F238E27FC236}">
                <a16:creationId xmlns:a16="http://schemas.microsoft.com/office/drawing/2014/main" id="{41674E1A-06D9-DA7E-B913-651628F1F6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12CB456-1BD0-427E-ADE9-64C028026E64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305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lide Image Placeholder 1">
            <a:extLst>
              <a:ext uri="{FF2B5EF4-FFF2-40B4-BE49-F238E27FC236}">
                <a16:creationId xmlns:a16="http://schemas.microsoft.com/office/drawing/2014/main" id="{E1D1A88C-1B81-0BCA-148C-81BC1DC5D8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9811" name="Notes Placeholder 2">
            <a:extLst>
              <a:ext uri="{FF2B5EF4-FFF2-40B4-BE49-F238E27FC236}">
                <a16:creationId xmlns:a16="http://schemas.microsoft.com/office/drawing/2014/main" id="{4B7C1E9C-17A2-BAD6-7A6E-3422A9C017F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19812" name="Slide Number Placeholder 3">
            <a:extLst>
              <a:ext uri="{FF2B5EF4-FFF2-40B4-BE49-F238E27FC236}">
                <a16:creationId xmlns:a16="http://schemas.microsoft.com/office/drawing/2014/main" id="{DB536F40-D028-A45C-6AFD-47184CFC36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E6879E7-0E2C-40A1-9B81-18B0B89BB0FD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14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26729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863F1CC3-9753-9159-BA85-1742BE9AB7B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A7493D-AE85-4A66-BA83-4ED00F47399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1859" name="Rectangle 7">
            <a:extLst>
              <a:ext uri="{FF2B5EF4-FFF2-40B4-BE49-F238E27FC236}">
                <a16:creationId xmlns:a16="http://schemas.microsoft.com/office/drawing/2014/main" id="{1FA69928-B4ED-B776-93DB-EA49E40C92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E64E9051-B8D6-47C6-BDB5-ED7DDFDCA1F9}" type="slidenum">
              <a:rPr lang="en-GB" altLang="en-US">
                <a:latin typeface="Times New Roman" panose="02020603050405020304" pitchFamily="18" charset="0"/>
              </a:rPr>
              <a:pPr algn="r">
                <a:spcBef>
                  <a:spcPct val="0"/>
                </a:spcBef>
              </a:pPr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121860" name="Rectangle 2">
            <a:extLst>
              <a:ext uri="{FF2B5EF4-FFF2-40B4-BE49-F238E27FC236}">
                <a16:creationId xmlns:a16="http://schemas.microsoft.com/office/drawing/2014/main" id="{F17763C1-DA81-F72D-8C5C-FCC9FD57D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61" name="Rectangle 3">
            <a:extLst>
              <a:ext uri="{FF2B5EF4-FFF2-40B4-BE49-F238E27FC236}">
                <a16:creationId xmlns:a16="http://schemas.microsoft.com/office/drawing/2014/main" id="{DB68EE01-55D2-3AED-83CB-A319C858D6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Should India be China?</a:t>
            </a:r>
          </a:p>
        </p:txBody>
      </p:sp>
    </p:spTree>
    <p:extLst>
      <p:ext uri="{BB962C8B-B14F-4D97-AF65-F5344CB8AC3E}">
        <p14:creationId xmlns:p14="http://schemas.microsoft.com/office/powerpoint/2010/main" val="9864882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Slide Image Placeholder 1">
            <a:extLst>
              <a:ext uri="{FF2B5EF4-FFF2-40B4-BE49-F238E27FC236}">
                <a16:creationId xmlns:a16="http://schemas.microsoft.com/office/drawing/2014/main" id="{32BEBB93-2B0A-B199-EFA3-E8DE9ABA86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3907" name="Notes Placeholder 2">
            <a:extLst>
              <a:ext uri="{FF2B5EF4-FFF2-40B4-BE49-F238E27FC236}">
                <a16:creationId xmlns:a16="http://schemas.microsoft.com/office/drawing/2014/main" id="{8880F721-3D1E-0D41-CEAE-D4BE881059F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23908" name="Slide Number Placeholder 3">
            <a:extLst>
              <a:ext uri="{FF2B5EF4-FFF2-40B4-BE49-F238E27FC236}">
                <a16:creationId xmlns:a16="http://schemas.microsoft.com/office/drawing/2014/main" id="{ED11A5A7-98F9-02AB-E678-1B44531F6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2D4FC49-80A3-4F40-BAF3-075A05126885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25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Slide Image Placeholder 1">
            <a:extLst>
              <a:ext uri="{FF2B5EF4-FFF2-40B4-BE49-F238E27FC236}">
                <a16:creationId xmlns:a16="http://schemas.microsoft.com/office/drawing/2014/main" id="{14734A8D-B592-2C35-81B1-EF17BCD763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5955" name="Notes Placeholder 2">
            <a:extLst>
              <a:ext uri="{FF2B5EF4-FFF2-40B4-BE49-F238E27FC236}">
                <a16:creationId xmlns:a16="http://schemas.microsoft.com/office/drawing/2014/main" id="{B14CB097-07B0-BC52-2308-750B8730EE1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25956" name="Slide Number Placeholder 3">
            <a:extLst>
              <a:ext uri="{FF2B5EF4-FFF2-40B4-BE49-F238E27FC236}">
                <a16:creationId xmlns:a16="http://schemas.microsoft.com/office/drawing/2014/main" id="{419638A5-7621-E485-F366-F452E41F42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B8E049C-BB48-4F2E-A2D6-D0FE7A4740BF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529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Slide Image Placeholder 1">
            <a:extLst>
              <a:ext uri="{FF2B5EF4-FFF2-40B4-BE49-F238E27FC236}">
                <a16:creationId xmlns:a16="http://schemas.microsoft.com/office/drawing/2014/main" id="{FB099F56-607B-79AC-00E0-764B236951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8003" name="Notes Placeholder 2">
            <a:extLst>
              <a:ext uri="{FF2B5EF4-FFF2-40B4-BE49-F238E27FC236}">
                <a16:creationId xmlns:a16="http://schemas.microsoft.com/office/drawing/2014/main" id="{4AEF81A5-CF8D-FF84-08F0-ADEA0FA42BF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28004" name="Slide Number Placeholder 3">
            <a:extLst>
              <a:ext uri="{FF2B5EF4-FFF2-40B4-BE49-F238E27FC236}">
                <a16:creationId xmlns:a16="http://schemas.microsoft.com/office/drawing/2014/main" id="{7C804F33-7E64-F4F1-1EC4-46972F1820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AC332B3-5F66-4DD4-9255-D3A1B38933B1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35635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Slide Image Placeholder 1">
            <a:extLst>
              <a:ext uri="{FF2B5EF4-FFF2-40B4-BE49-F238E27FC236}">
                <a16:creationId xmlns:a16="http://schemas.microsoft.com/office/drawing/2014/main" id="{B4254BAA-C988-680E-FBF6-C51E5181B0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0051" name="Notes Placeholder 2">
            <a:extLst>
              <a:ext uri="{FF2B5EF4-FFF2-40B4-BE49-F238E27FC236}">
                <a16:creationId xmlns:a16="http://schemas.microsoft.com/office/drawing/2014/main" id="{883018AF-85AA-F81C-AE0F-FD263FAD870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0052" name="Slide Number Placeholder 3">
            <a:extLst>
              <a:ext uri="{FF2B5EF4-FFF2-40B4-BE49-F238E27FC236}">
                <a16:creationId xmlns:a16="http://schemas.microsoft.com/office/drawing/2014/main" id="{42D86810-422E-ADE2-9C49-EE4F9DC354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12759B8-50EC-4044-BB50-4EC116C87FB1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6709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Slide Image Placeholder 1">
            <a:extLst>
              <a:ext uri="{FF2B5EF4-FFF2-40B4-BE49-F238E27FC236}">
                <a16:creationId xmlns:a16="http://schemas.microsoft.com/office/drawing/2014/main" id="{BE4515DD-C368-6EF4-FB0F-D7D6189115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2099" name="Notes Placeholder 2">
            <a:extLst>
              <a:ext uri="{FF2B5EF4-FFF2-40B4-BE49-F238E27FC236}">
                <a16:creationId xmlns:a16="http://schemas.microsoft.com/office/drawing/2014/main" id="{5F91F11C-ECD2-D7A6-42AF-6E57C060069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2100" name="Slide Number Placeholder 3">
            <a:extLst>
              <a:ext uri="{FF2B5EF4-FFF2-40B4-BE49-F238E27FC236}">
                <a16:creationId xmlns:a16="http://schemas.microsoft.com/office/drawing/2014/main" id="{8CA1484F-ADE1-AD6E-6056-6D0C153DB1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1FFE132-5E72-42BD-85B3-5E7F0D5050A5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8595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Slide Image Placeholder 1">
            <a:extLst>
              <a:ext uri="{FF2B5EF4-FFF2-40B4-BE49-F238E27FC236}">
                <a16:creationId xmlns:a16="http://schemas.microsoft.com/office/drawing/2014/main" id="{590C888C-4B44-083E-9E83-8EDAB4C7C2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4147" name="Notes Placeholder 2">
            <a:extLst>
              <a:ext uri="{FF2B5EF4-FFF2-40B4-BE49-F238E27FC236}">
                <a16:creationId xmlns:a16="http://schemas.microsoft.com/office/drawing/2014/main" id="{5534A09E-E78C-BA4A-8EC8-F06EAA1845C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4148" name="Slide Number Placeholder 3">
            <a:extLst>
              <a:ext uri="{FF2B5EF4-FFF2-40B4-BE49-F238E27FC236}">
                <a16:creationId xmlns:a16="http://schemas.microsoft.com/office/drawing/2014/main" id="{612EACF3-6560-597E-1838-380D57D683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2FEC4AD-C770-4F07-A189-E68227D7F779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280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radingeconomics.com/commodity/crude-oi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smtClean="0"/>
              <a:t>LCBB5008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Introduction &amp; scope of Management Economics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CE069590-96D8-5BD6-64FC-AF986DD247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404664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The subject area of economics</a:t>
            </a:r>
            <a:endParaRPr lang="en-GB" altLang="en-US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5165532C-5E6B-F7F7-2CFB-15F74DBE02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002588" cy="4525962"/>
          </a:xfrm>
        </p:spPr>
        <p:txBody>
          <a:bodyPr rtlCol="0">
            <a:normAutofit/>
          </a:bodyPr>
          <a:lstStyle/>
          <a:p>
            <a:pPr marL="540000" eaLnBrk="1" fontAlgn="auto" hangingPunct="1">
              <a:spcAft>
                <a:spcPts val="0"/>
              </a:spcAft>
              <a:defRPr/>
            </a:pPr>
            <a:r>
              <a:rPr lang="en-GB" dirty="0"/>
              <a:t>Every society faces a trade-off solving three basic problems of daily living</a:t>
            </a:r>
            <a:r>
              <a:rPr lang="en-US" dirty="0"/>
              <a:t>:</a:t>
            </a:r>
          </a:p>
          <a:p>
            <a:pPr marL="540000" eaLnBrk="1" fontAlgn="auto" hangingPunct="1">
              <a:spcAft>
                <a:spcPts val="0"/>
              </a:spcAft>
              <a:defRPr/>
            </a:pPr>
            <a:r>
              <a:rPr lang="en-US" b="1" i="1" dirty="0">
                <a:solidFill>
                  <a:srgbClr val="002060"/>
                </a:solidFill>
              </a:rPr>
              <a:t>what</a:t>
            </a:r>
            <a:r>
              <a:rPr lang="en-US" i="1" dirty="0"/>
              <a:t> </a:t>
            </a:r>
            <a:r>
              <a:rPr lang="en-US" dirty="0"/>
              <a:t>goods and services to produce</a:t>
            </a:r>
          </a:p>
          <a:p>
            <a:pPr marL="540000" eaLnBrk="1" fontAlgn="auto" hangingPunct="1">
              <a:spcAft>
                <a:spcPts val="0"/>
              </a:spcAft>
              <a:defRPr/>
            </a:pPr>
            <a:r>
              <a:rPr lang="en-US" b="1" i="1" dirty="0">
                <a:solidFill>
                  <a:srgbClr val="002060"/>
                </a:solidFill>
              </a:rPr>
              <a:t>how</a:t>
            </a:r>
            <a:r>
              <a:rPr lang="en-US" i="1" dirty="0"/>
              <a:t> </a:t>
            </a:r>
            <a:r>
              <a:rPr lang="en-US" dirty="0"/>
              <a:t>to produce them </a:t>
            </a:r>
          </a:p>
          <a:p>
            <a:pPr marL="540000" eaLnBrk="1" fontAlgn="auto" hangingPunct="1">
              <a:spcAft>
                <a:spcPts val="0"/>
              </a:spcAft>
              <a:defRPr/>
            </a:pPr>
            <a:r>
              <a:rPr lang="en-US" i="1" dirty="0"/>
              <a:t>for </a:t>
            </a:r>
            <a:r>
              <a:rPr lang="en-US" b="1" i="1" dirty="0">
                <a:solidFill>
                  <a:srgbClr val="002060"/>
                </a:solidFill>
              </a:rPr>
              <a:t>whom</a:t>
            </a:r>
            <a:r>
              <a:rPr lang="en-US" i="1" dirty="0"/>
              <a:t> </a:t>
            </a:r>
            <a:r>
              <a:rPr lang="en-US" dirty="0"/>
              <a:t>to produce them		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endParaRPr lang="en-US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4737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33D46631-617B-E5BE-C968-121E8FA259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744" y="332656"/>
            <a:ext cx="8229600" cy="936104"/>
          </a:xfrm>
        </p:spPr>
        <p:txBody>
          <a:bodyPr/>
          <a:lstStyle/>
          <a:p>
            <a:pPr algn="ctr" eaLnBrk="1" hangingPunct="1"/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Definition of economics</a:t>
            </a:r>
            <a:endParaRPr lang="en-GB" altLang="en-US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0F589F6-CBED-4082-D099-6B3173A25A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9250" y="1835150"/>
            <a:ext cx="8002588" cy="3744912"/>
          </a:xfrm>
        </p:spPr>
        <p:txBody>
          <a:bodyPr rtlCol="0">
            <a:normAutofit fontScale="92500" lnSpcReduction="20000"/>
          </a:bodyPr>
          <a:lstStyle/>
          <a:p>
            <a:pPr marL="540000" algn="just" eaLnBrk="1" fontAlgn="auto" hangingPunct="1">
              <a:spcAft>
                <a:spcPts val="0"/>
              </a:spcAft>
              <a:defRPr/>
            </a:pPr>
            <a:r>
              <a:rPr lang="en-GB" dirty="0"/>
              <a:t>Economics analyses what, how and for whom society produces. </a:t>
            </a:r>
          </a:p>
          <a:p>
            <a:pPr marL="540000" algn="just" eaLnBrk="1" fontAlgn="auto" hangingPunct="1">
              <a:spcAft>
                <a:spcPts val="0"/>
              </a:spcAft>
              <a:defRPr/>
            </a:pPr>
            <a:r>
              <a:rPr lang="en-GB" dirty="0"/>
              <a:t>The key economic problem is to reconcile the conflict between people’s virtually unlimited demands with society’s limited ability to produce goods and services to fulfil these demands.</a:t>
            </a:r>
            <a:r>
              <a:rPr lang="en-US" dirty="0"/>
              <a:t>	</a:t>
            </a:r>
          </a:p>
          <a:p>
            <a:pPr marL="540000" algn="just" eaLnBrk="1" fontAlgn="auto" hangingPunct="1">
              <a:spcAft>
                <a:spcPts val="0"/>
              </a:spcAft>
              <a:defRPr/>
            </a:pPr>
            <a:r>
              <a:rPr lang="en-US" dirty="0"/>
              <a:t>Economics therefore is </a:t>
            </a:r>
            <a:r>
              <a:rPr lang="en-GB" i="1" dirty="0"/>
              <a:t>the study of how a society manages its scarce resources.</a:t>
            </a:r>
          </a:p>
          <a:p>
            <a:pPr marL="540000" eaLnBrk="1" fontAlgn="auto" hangingPunct="1">
              <a:spcAft>
                <a:spcPts val="0"/>
              </a:spcAft>
              <a:defRPr/>
            </a:pPr>
            <a:endParaRPr lang="en-US" dirty="0"/>
          </a:p>
          <a:p>
            <a:pPr algn="just" eaLnBrk="1" fontAlgn="auto" hangingPunct="1">
              <a:spcAft>
                <a:spcPts val="0"/>
              </a:spcAft>
              <a:defRPr/>
            </a:pPr>
            <a:endParaRPr lang="en-US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2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52D83B5E-176C-C4E1-3189-819EE1021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069975"/>
            <a:ext cx="7772400" cy="720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000" b="0" cap="none" dirty="0">
                <a:latin typeface="+mn-lt"/>
              </a:rPr>
              <a:t>The price of oil tripled in 1973-74, and doubled again in 1979-80. </a:t>
            </a:r>
            <a:br>
              <a:rPr lang="en-GB" altLang="en-US" sz="2000" b="0" cap="none" dirty="0">
                <a:latin typeface="+mn-lt"/>
              </a:rPr>
            </a:br>
            <a:r>
              <a:rPr lang="en-GB" altLang="en-US" sz="2000" b="0" cap="none" dirty="0">
                <a:latin typeface="+mn-lt"/>
              </a:rPr>
              <a:t>It rose sharply again in 2008 and 2011 with the Arab Spring.</a:t>
            </a:r>
            <a:r>
              <a:rPr lang="en-GB" altLang="en-US" sz="2800" b="0" cap="none" dirty="0"/>
              <a:t/>
            </a:r>
            <a:br>
              <a:rPr lang="en-GB" altLang="en-US" sz="2800" b="0" cap="none" dirty="0"/>
            </a:br>
            <a:r>
              <a:rPr lang="en-GB" altLang="en-US" sz="2800" b="0" cap="none" dirty="0"/>
              <a:t> </a:t>
            </a:r>
            <a:br>
              <a:rPr lang="en-GB" altLang="en-US" sz="2800" b="0" cap="none" dirty="0"/>
            </a:br>
            <a:endParaRPr lang="en-GB" altLang="en-US" sz="2800" b="0" cap="none" dirty="0"/>
          </a:p>
        </p:txBody>
      </p:sp>
      <p:sp>
        <p:nvSpPr>
          <p:cNvPr id="37891" name="Text Placeholder 2">
            <a:extLst>
              <a:ext uri="{FF2B5EF4-FFF2-40B4-BE49-F238E27FC236}">
                <a16:creationId xmlns:a16="http://schemas.microsoft.com/office/drawing/2014/main" id="{08E3426F-F6B9-0DF7-1EB0-B1FE62806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8313" y="-458788"/>
            <a:ext cx="7772400" cy="1500188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2400" b="1" dirty="0">
                <a:solidFill>
                  <a:schemeClr val="tx1"/>
                </a:solidFill>
                <a:latin typeface="+mj-lt"/>
              </a:rPr>
              <a:t>An Example: Oil production</a:t>
            </a:r>
          </a:p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2400" b="1" dirty="0">
                <a:solidFill>
                  <a:schemeClr val="tx1"/>
                </a:solidFill>
                <a:latin typeface="+mj-lt"/>
              </a:rPr>
              <a:t>How, What and For whom to produce</a:t>
            </a:r>
          </a:p>
        </p:txBody>
      </p:sp>
      <p:pic>
        <p:nvPicPr>
          <p:cNvPr id="81924" name="Picture 1">
            <a:extLst>
              <a:ext uri="{FF2B5EF4-FFF2-40B4-BE49-F238E27FC236}">
                <a16:creationId xmlns:a16="http://schemas.microsoft.com/office/drawing/2014/main" id="{EBB6508B-D316-5169-5836-4DA8AFB92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849438"/>
            <a:ext cx="5643562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8681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>
            <a:extLst>
              <a:ext uri="{FF2B5EF4-FFF2-40B4-BE49-F238E27FC236}">
                <a16:creationId xmlns:a16="http://schemas.microsoft.com/office/drawing/2014/main" id="{1A995E7D-4449-8136-FAAF-C299D4AAFB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8888" y="260350"/>
            <a:ext cx="6858000" cy="822325"/>
          </a:xfrm>
        </p:spPr>
        <p:txBody>
          <a:bodyPr/>
          <a:lstStyle/>
          <a:p>
            <a:pPr algn="ctr"/>
            <a:r>
              <a:rPr lang="en-GB" altLang="en-US">
                <a:solidFill>
                  <a:schemeClr val="tx1"/>
                </a:solidFill>
              </a:rPr>
              <a:t>An Example: Oil production</a:t>
            </a:r>
            <a:br>
              <a:rPr lang="en-GB" altLang="en-US">
                <a:solidFill>
                  <a:schemeClr val="tx1"/>
                </a:solidFill>
              </a:rPr>
            </a:br>
            <a:endParaRPr lang="en-GB" altLang="en-US"/>
          </a:p>
        </p:txBody>
      </p:sp>
      <p:pic>
        <p:nvPicPr>
          <p:cNvPr id="82947" name="Content Placeholder 4">
            <a:extLst>
              <a:ext uri="{FF2B5EF4-FFF2-40B4-BE49-F238E27FC236}">
                <a16:creationId xmlns:a16="http://schemas.microsoft.com/office/drawing/2014/main" id="{0AE94FF2-2277-3C32-1BE3-D8FD815389A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844675"/>
            <a:ext cx="6858000" cy="4033838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5D071D8-91C9-F039-0DCE-41BAE5234522}"/>
              </a:ext>
            </a:extLst>
          </p:cNvPr>
          <p:cNvSpPr txBox="1">
            <a:spLocks/>
          </p:cNvSpPr>
          <p:nvPr/>
        </p:nvSpPr>
        <p:spPr bwMode="auto">
          <a:xfrm>
            <a:off x="755650" y="671513"/>
            <a:ext cx="7920038" cy="15494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000" b="0" dirty="0">
                <a:latin typeface="+mn-lt"/>
              </a:rPr>
              <a:t>The price of oil became negative for the first time in April 2020 as the global economy entered a lockdown due to the COVID-19 pandemic, and jumped to over $120 in February 2022 due to the Russian invasion of Ukraine.</a:t>
            </a:r>
            <a:r>
              <a:rPr lang="en-GB" altLang="en-US" sz="2800" b="0" dirty="0"/>
              <a:t/>
            </a:r>
            <a:br>
              <a:rPr lang="en-GB" altLang="en-US" sz="2800" b="0" dirty="0"/>
            </a:br>
            <a:endParaRPr lang="en-GB" altLang="en-US" sz="2800" b="0" dirty="0"/>
          </a:p>
        </p:txBody>
      </p:sp>
      <p:sp>
        <p:nvSpPr>
          <p:cNvPr id="82949" name="TextBox 6">
            <a:extLst>
              <a:ext uri="{FF2B5EF4-FFF2-40B4-BE49-F238E27FC236}">
                <a16:creationId xmlns:a16="http://schemas.microsoft.com/office/drawing/2014/main" id="{8AE4BB7B-E257-6101-6851-6B277B418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7463" y="5878513"/>
            <a:ext cx="3878262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100"/>
              <a:t>Source: </a:t>
            </a:r>
            <a:r>
              <a:rPr lang="en-GB" altLang="en-US" sz="1100">
                <a:hlinkClick r:id="rId3"/>
              </a:rPr>
              <a:t>https://tradingeconomics.com/commodity/crude-oil</a:t>
            </a:r>
            <a:r>
              <a:rPr lang="en-GB" altLang="en-US" sz="11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5687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>
            <a:extLst>
              <a:ext uri="{FF2B5EF4-FFF2-40B4-BE49-F238E27FC236}">
                <a16:creationId xmlns:a16="http://schemas.microsoft.com/office/drawing/2014/main" id="{B3210E85-4594-5E02-F8DD-0B6E13CF1D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800" y="188913"/>
            <a:ext cx="8786813" cy="1295400"/>
          </a:xfrm>
        </p:spPr>
        <p:txBody>
          <a:bodyPr/>
          <a:lstStyle/>
          <a:p>
            <a:pPr algn="ctr" eaLnBrk="1" hangingPunct="1"/>
            <a:r>
              <a:rPr lang="en-GB" altLang="en-US" sz="3200" dirty="0">
                <a:solidFill>
                  <a:schemeClr val="tx1"/>
                </a:solidFill>
              </a:rPr>
              <a:t>Higher oil prices allow us to see</a:t>
            </a:r>
            <a:br>
              <a:rPr lang="en-GB" altLang="en-US" sz="3200" dirty="0">
                <a:solidFill>
                  <a:schemeClr val="tx1"/>
                </a:solidFill>
              </a:rPr>
            </a:br>
            <a:r>
              <a:rPr lang="en-GB" altLang="en-US" sz="3200" dirty="0">
                <a:solidFill>
                  <a:schemeClr val="tx1"/>
                </a:solidFill>
              </a:rPr>
              <a:t>How, What and For Whom to produce</a:t>
            </a:r>
          </a:p>
        </p:txBody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992E0E0C-5D28-1E03-BA72-80AD06CE45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69913" y="2060575"/>
            <a:ext cx="8002587" cy="3059113"/>
          </a:xfrm>
        </p:spPr>
        <p:txBody>
          <a:bodyPr>
            <a:spAutoFit/>
          </a:bodyPr>
          <a:lstStyle/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sz="2400" dirty="0"/>
              <a:t>They make the economy produce in a way that uses less oil (How?).</a:t>
            </a:r>
            <a:r>
              <a:rPr lang="en-GB" altLang="en-US" sz="2400" dirty="0"/>
              <a:t> 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sz="2400" dirty="0"/>
              <a:t>reduce the demand for oil-related commodities encouraging consumers to purchase substitute commodities</a:t>
            </a:r>
            <a:r>
              <a:rPr lang="en-GB" altLang="en-US" sz="2400" dirty="0"/>
              <a:t> (What?).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sz="2400" dirty="0"/>
              <a:t>make the world economy produce more for OPEC and less for the big oil importers (e.g., Germany and Japan) (For Whom?).</a:t>
            </a:r>
            <a:r>
              <a:rPr lang="en-GB" alt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63491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Title 1">
            <a:extLst>
              <a:ext uri="{FF2B5EF4-FFF2-40B4-BE49-F238E27FC236}">
                <a16:creationId xmlns:a16="http://schemas.microsoft.com/office/drawing/2014/main" id="{1EA11ED2-4CF3-A69D-400E-F8CB4C27D5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88913"/>
            <a:ext cx="8229600" cy="1079500"/>
          </a:xfrm>
        </p:spPr>
        <p:txBody>
          <a:bodyPr/>
          <a:lstStyle/>
          <a:p>
            <a:pPr algn="ctr" eaLnBrk="1" hangingPunct="1"/>
            <a:r>
              <a:rPr lang="en-GB" altLang="en-US" sz="3200" dirty="0">
                <a:solidFill>
                  <a:schemeClr val="tx1"/>
                </a:solidFill>
              </a:rPr>
              <a:t>How economists think about choices</a:t>
            </a:r>
          </a:p>
        </p:txBody>
      </p:sp>
      <p:sp>
        <p:nvSpPr>
          <p:cNvPr id="86019" name="Content Placeholder 2">
            <a:extLst>
              <a:ext uri="{FF2B5EF4-FFF2-40B4-BE49-F238E27FC236}">
                <a16:creationId xmlns:a16="http://schemas.microsoft.com/office/drawing/2014/main" id="{6F55146A-D3B2-40A1-5D51-DD52A2D89C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1124744"/>
            <a:ext cx="8064896" cy="4681537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tx1"/>
                </a:solidFill>
              </a:rPr>
              <a:t>In economics, it is assumed that economic agents act </a:t>
            </a:r>
            <a:r>
              <a:rPr lang="en-GB" altLang="en-US" sz="2800" b="1" dirty="0">
                <a:solidFill>
                  <a:schemeClr val="tx1"/>
                </a:solidFill>
              </a:rPr>
              <a:t>rationally</a:t>
            </a:r>
            <a:r>
              <a:rPr lang="en-GB" altLang="en-US" sz="2800" dirty="0">
                <a:solidFill>
                  <a:schemeClr val="tx1"/>
                </a:solidFill>
              </a:rPr>
              <a:t>, i.e., use all the available information when making choices.</a:t>
            </a:r>
          </a:p>
          <a:p>
            <a:pPr eaLnBrk="1" hangingPunct="1"/>
            <a:r>
              <a:rPr lang="en-GB" altLang="en-US" sz="2800" b="1" dirty="0">
                <a:solidFill>
                  <a:schemeClr val="tx1"/>
                </a:solidFill>
              </a:rPr>
              <a:t>Willingness-to-pay</a:t>
            </a:r>
            <a:r>
              <a:rPr lang="en-GB" altLang="en-US" sz="2800" dirty="0">
                <a:solidFill>
                  <a:schemeClr val="tx1"/>
                </a:solidFill>
              </a:rPr>
              <a:t> can be used to quantify the non-monetary costs and benefits of decisions.</a:t>
            </a:r>
          </a:p>
          <a:p>
            <a:pPr eaLnBrk="1" hangingPunct="1"/>
            <a:r>
              <a:rPr lang="en-GB" altLang="en-US" sz="2800" dirty="0">
                <a:solidFill>
                  <a:schemeClr val="tx1"/>
                </a:solidFill>
              </a:rPr>
              <a:t>When resources are scarce all choices have an </a:t>
            </a:r>
            <a:r>
              <a:rPr lang="en-GB" altLang="en-US" sz="2800" b="1" dirty="0">
                <a:solidFill>
                  <a:schemeClr val="tx1"/>
                </a:solidFill>
              </a:rPr>
              <a:t>opportunity cost</a:t>
            </a:r>
            <a:r>
              <a:rPr lang="en-GB" altLang="en-US" sz="2800" dirty="0">
                <a:solidFill>
                  <a:schemeClr val="tx1"/>
                </a:solidFill>
              </a:rPr>
              <a:t>.</a:t>
            </a:r>
          </a:p>
          <a:p>
            <a:pPr eaLnBrk="1" hangingPunct="1"/>
            <a:r>
              <a:rPr lang="en-GB" altLang="en-US" sz="2800" dirty="0">
                <a:solidFill>
                  <a:schemeClr val="tx1"/>
                </a:solidFill>
              </a:rPr>
              <a:t>Economic agents are assumed to respond to </a:t>
            </a:r>
            <a:r>
              <a:rPr lang="en-GB" altLang="en-US" sz="2800" b="1" dirty="0">
                <a:solidFill>
                  <a:schemeClr val="tx1"/>
                </a:solidFill>
              </a:rPr>
              <a:t>incentives</a:t>
            </a:r>
            <a:r>
              <a:rPr lang="en-GB" altLang="en-US" dirty="0">
                <a:solidFill>
                  <a:schemeClr val="tx1"/>
                </a:solidFill>
              </a:rPr>
              <a:t>.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130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39AF0754-09E8-7C8C-D761-CF277273103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07950" y="115888"/>
            <a:ext cx="8172450" cy="865187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</a:rPr>
              <a:t>The production possibility frontier (1)</a:t>
            </a:r>
          </a:p>
        </p:txBody>
      </p:sp>
      <p:pic>
        <p:nvPicPr>
          <p:cNvPr id="10240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DB5F2F48-FDB9-3725-523E-43F0D115C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787525"/>
            <a:ext cx="7058025" cy="328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5847064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B8CD1D6D-E224-7B4C-447A-43424E2B56C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79388" y="188913"/>
            <a:ext cx="8172450" cy="927100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</a:rPr>
              <a:t>The production possibility frontier (2)</a:t>
            </a:r>
          </a:p>
        </p:txBody>
      </p:sp>
      <p:pic>
        <p:nvPicPr>
          <p:cNvPr id="104451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F6D948B5-1634-5E0B-2AD0-3F5CCA9FB7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1722438"/>
            <a:ext cx="6715125" cy="341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42719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AA53EDC0-CCBB-8F05-AD6B-CA324E6F3B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06363"/>
            <a:ext cx="8172450" cy="936625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</a:rPr>
              <a:t>Opportunity cost</a:t>
            </a:r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77FF3D2B-5D3D-AC9D-A23F-B08AD5BE78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8" y="2781300"/>
            <a:ext cx="7993062" cy="1784350"/>
          </a:xfrm>
        </p:spPr>
        <p:txBody>
          <a:bodyPr>
            <a:spAutoFit/>
          </a:bodyPr>
          <a:lstStyle/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</a:rPr>
              <a:t>In the previous figure, suppose we begin at point B with 22 units of food and 8 films. 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</a:rPr>
              <a:t>Moving from </a:t>
            </a:r>
            <a:r>
              <a:rPr lang="en-US" altLang="en-US" i="1" dirty="0">
                <a:solidFill>
                  <a:schemeClr val="tx1"/>
                </a:solidFill>
              </a:rPr>
              <a:t>B </a:t>
            </a:r>
            <a:r>
              <a:rPr lang="en-US" altLang="en-US" dirty="0">
                <a:solidFill>
                  <a:schemeClr val="tx1"/>
                </a:solidFill>
              </a:rPr>
              <a:t>to </a:t>
            </a:r>
            <a:r>
              <a:rPr lang="en-US" altLang="en-US" i="1" dirty="0">
                <a:solidFill>
                  <a:schemeClr val="tx1"/>
                </a:solidFill>
              </a:rPr>
              <a:t>C</a:t>
            </a:r>
            <a:r>
              <a:rPr lang="en-US" altLang="en-US" dirty="0">
                <a:solidFill>
                  <a:schemeClr val="tx1"/>
                </a:solidFill>
              </a:rPr>
              <a:t>, we gain 10 films but lose 5 units of food. 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</a:rPr>
              <a:t>Thus, 5 units of food is the </a:t>
            </a:r>
            <a:r>
              <a:rPr lang="en-US" altLang="en-US" b="1" dirty="0">
                <a:solidFill>
                  <a:schemeClr val="tx1"/>
                </a:solidFill>
              </a:rPr>
              <a:t>opportunity cost</a:t>
            </a:r>
            <a:r>
              <a:rPr lang="en-US" altLang="en-US" dirty="0">
                <a:solidFill>
                  <a:schemeClr val="tx1"/>
                </a:solidFill>
              </a:rPr>
              <a:t> of producing an additional 10 films.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45" name="Rectangle 1">
            <a:extLst>
              <a:ext uri="{FF2B5EF4-FFF2-40B4-BE49-F238E27FC236}">
                <a16:creationId xmlns:a16="http://schemas.microsoft.com/office/drawing/2014/main" id="{603F0BC9-72BC-72C1-88EA-434B8172B3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1268413"/>
            <a:ext cx="8496622" cy="125572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indent="0" eaLnBrk="1" hangingPunct="1">
              <a:lnSpc>
                <a:spcPct val="90000"/>
              </a:lnSpc>
              <a:buClr>
                <a:srgbClr val="92D050"/>
              </a:buClr>
              <a:buFont typeface="Arial" panose="020B0604020202020204" pitchFamily="34" charset="0"/>
              <a:buNone/>
              <a:defRPr/>
            </a:pPr>
            <a:r>
              <a:rPr lang="en-US" altLang="en-US" sz="2800" dirty="0">
                <a:latin typeface="+mn-lt"/>
              </a:rPr>
              <a:t>The </a:t>
            </a:r>
            <a:r>
              <a:rPr lang="en-US" altLang="en-US" sz="2800" b="1" dirty="0">
                <a:latin typeface="+mn-lt"/>
              </a:rPr>
              <a:t>opportunity cost of a good </a:t>
            </a:r>
            <a:r>
              <a:rPr lang="en-US" altLang="en-US" sz="2800" dirty="0">
                <a:latin typeface="+mn-lt"/>
              </a:rPr>
              <a:t>is the quantity of other goods that must be sacrificed </a:t>
            </a:r>
            <a:r>
              <a:rPr lang="en-GB" altLang="en-US" sz="2800" dirty="0">
                <a:latin typeface="+mn-lt"/>
              </a:rPr>
              <a:t>to produce an additional unity of the other good</a:t>
            </a:r>
            <a:r>
              <a:rPr lang="en-US" altLang="en-US" sz="2000" dirty="0">
                <a:latin typeface="+mn-lt"/>
              </a:rPr>
              <a:t>.</a:t>
            </a:r>
            <a:endParaRPr lang="en-GB" alt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24293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>
            <a:extLst>
              <a:ext uri="{FF2B5EF4-FFF2-40B4-BE49-F238E27FC236}">
                <a16:creationId xmlns:a16="http://schemas.microsoft.com/office/drawing/2014/main" id="{211A4A34-1793-998B-0189-991D8FDDC5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8064500" cy="855662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</a:rPr>
              <a:t>Markets and the price mechanism</a:t>
            </a: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C9234B4A-EBE5-CC2B-A8C6-DC2ABA0CA8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268413"/>
            <a:ext cx="7966075" cy="4228850"/>
          </a:xfrm>
        </p:spPr>
        <p:txBody>
          <a:bodyPr rtlCol="0">
            <a:spAutoFit/>
          </a:bodyPr>
          <a:lstStyle/>
          <a:p>
            <a:pPr marL="1588" lvl="1" indent="0" eaLnBrk="1" fontAlgn="auto" hangingPunct="1">
              <a:spcAft>
                <a:spcPts val="0"/>
              </a:spcAft>
              <a:buClr>
                <a:srgbClr val="38AA38"/>
              </a:buClr>
              <a:buFont typeface="Arial" panose="020B0604020202020204" pitchFamily="34" charset="0"/>
              <a:buNone/>
              <a:defRPr/>
            </a:pPr>
            <a:r>
              <a:rPr lang="en-GB" altLang="en-US" dirty="0">
                <a:solidFill>
                  <a:schemeClr val="tx1"/>
                </a:solidFill>
              </a:rPr>
              <a:t>The </a:t>
            </a:r>
            <a:r>
              <a:rPr lang="en-GB" altLang="en-US" b="1" dirty="0">
                <a:solidFill>
                  <a:schemeClr val="tx1"/>
                </a:solidFill>
              </a:rPr>
              <a:t>price mechanism </a:t>
            </a:r>
            <a:r>
              <a:rPr lang="en-GB" altLang="en-US" dirty="0">
                <a:solidFill>
                  <a:schemeClr val="tx1"/>
                </a:solidFill>
              </a:rPr>
              <a:t>ensures that</a:t>
            </a:r>
            <a:r>
              <a:rPr lang="en-GB" altLang="en-US" dirty="0" smtClean="0">
                <a:solidFill>
                  <a:schemeClr val="tx1"/>
                </a:solidFill>
              </a:rPr>
              <a:t>:</a:t>
            </a:r>
            <a:endParaRPr lang="en-GB" altLang="en-US" dirty="0">
              <a:solidFill>
                <a:schemeClr val="tx1"/>
              </a:solidFill>
            </a:endParaRPr>
          </a:p>
          <a:p>
            <a:pPr lvl="1" eaLnBrk="1" fontAlgn="auto" hangingPunct="1">
              <a:spcAft>
                <a:spcPts val="0"/>
              </a:spcAft>
              <a:buClr>
                <a:srgbClr val="38AA38"/>
              </a:buClr>
              <a:buFont typeface="Wingdings" panose="05000000000000000000" pitchFamily="2" charset="2"/>
              <a:buChar char="Ø"/>
              <a:defRPr/>
            </a:pPr>
            <a:r>
              <a:rPr lang="en-GB" altLang="en-US" dirty="0">
                <a:solidFill>
                  <a:schemeClr val="tx1"/>
                </a:solidFill>
              </a:rPr>
              <a:t>households’ decisions about consumption of alternative goods</a:t>
            </a:r>
          </a:p>
          <a:p>
            <a:pPr lvl="1" eaLnBrk="1" fontAlgn="auto" hangingPunct="1">
              <a:spcAft>
                <a:spcPts val="0"/>
              </a:spcAft>
              <a:buClr>
                <a:srgbClr val="38AA38"/>
              </a:buClr>
              <a:buFont typeface="Wingdings" panose="05000000000000000000" pitchFamily="2" charset="2"/>
              <a:buChar char="Ø"/>
              <a:defRPr/>
            </a:pPr>
            <a:r>
              <a:rPr lang="en-GB" altLang="en-US" dirty="0">
                <a:solidFill>
                  <a:schemeClr val="tx1"/>
                </a:solidFill>
              </a:rPr>
              <a:t>firms’ decisions about what and how to produce</a:t>
            </a:r>
          </a:p>
          <a:p>
            <a:pPr lvl="1" eaLnBrk="1" fontAlgn="auto" hangingPunct="1">
              <a:spcAft>
                <a:spcPts val="0"/>
              </a:spcAft>
              <a:buClr>
                <a:srgbClr val="38AA38"/>
              </a:buClr>
              <a:buFont typeface="Wingdings" panose="05000000000000000000" pitchFamily="2" charset="2"/>
              <a:buChar char="Ø"/>
              <a:defRPr/>
            </a:pPr>
            <a:r>
              <a:rPr lang="en-GB" altLang="en-US" dirty="0">
                <a:solidFill>
                  <a:schemeClr val="tx1"/>
                </a:solidFill>
              </a:rPr>
              <a:t>and workers’ decisions about how much and for whom to </a:t>
            </a:r>
            <a:r>
              <a:rPr lang="en-GB" altLang="en-US" dirty="0" smtClean="0">
                <a:solidFill>
                  <a:schemeClr val="tx1"/>
                </a:solidFill>
              </a:rPr>
              <a:t>work are </a:t>
            </a:r>
            <a:r>
              <a:rPr lang="en-GB" altLang="en-US" dirty="0">
                <a:solidFill>
                  <a:schemeClr val="tx1"/>
                </a:solidFill>
              </a:rPr>
              <a:t>all reconciled by providing signals on the relative scarcity of goods and resources.</a:t>
            </a:r>
          </a:p>
        </p:txBody>
      </p:sp>
    </p:spTree>
    <p:extLst>
      <p:ext uri="{BB962C8B-B14F-4D97-AF65-F5344CB8AC3E}">
        <p14:creationId xmlns:p14="http://schemas.microsoft.com/office/powerpoint/2010/main" val="924819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D8246199-665F-E782-C6A9-A4C8E70DBF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8172450" cy="791815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tx1"/>
                </a:solidFill>
                <a:cs typeface="Arial" panose="020B0604020202020204" pitchFamily="34" charset="0"/>
              </a:rPr>
              <a:t>The command economy</a:t>
            </a:r>
          </a:p>
        </p:txBody>
      </p:sp>
      <p:sp>
        <p:nvSpPr>
          <p:cNvPr id="114691" name="Rectangle 3">
            <a:extLst>
              <a:ext uri="{FF2B5EF4-FFF2-40B4-BE49-F238E27FC236}">
                <a16:creationId xmlns:a16="http://schemas.microsoft.com/office/drawing/2014/main" id="{D7B07721-BDA7-181E-7676-AB1677D383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4038" y="980728"/>
            <a:ext cx="7726362" cy="4524315"/>
          </a:xfrm>
        </p:spPr>
        <p:txBody>
          <a:bodyPr>
            <a:spAutoFit/>
          </a:bodyPr>
          <a:lstStyle/>
          <a:p>
            <a:pPr eaLnBrk="1" hangingPunct="1"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Is an alternative to the market economy</a:t>
            </a:r>
            <a:r>
              <a:rPr lang="en-US" altLang="en-US" dirty="0" smtClean="0">
                <a:solidFill>
                  <a:schemeClr val="tx1"/>
                </a:solidFill>
                <a:cs typeface="Arial" panose="020B0604020202020204" pitchFamily="34" charset="0"/>
              </a:rPr>
              <a:t>.</a:t>
            </a:r>
            <a:endParaRPr lang="en-US" altLang="en-US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eaLnBrk="1" hangingPunct="1"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In a command economy, a government planning office decides:</a:t>
            </a:r>
          </a:p>
          <a:p>
            <a:pPr eaLnBrk="1" hangingPunct="1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 </a:t>
            </a:r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what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will be produced, </a:t>
            </a:r>
          </a:p>
          <a:p>
            <a:pPr eaLnBrk="1" hangingPunct="1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 </a:t>
            </a:r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how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it will be produced, </a:t>
            </a:r>
          </a:p>
          <a:p>
            <a:pPr eaLnBrk="1" hangingPunct="1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 and </a:t>
            </a:r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for whom 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it will be produced. </a:t>
            </a:r>
          </a:p>
          <a:p>
            <a:pPr eaLnBrk="1" hangingPunct="1"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Detailed instructions are then issued to households, firms and workers.</a:t>
            </a:r>
            <a:endParaRPr lang="en-GB" altLang="en-US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176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>
            <a:extLst>
              <a:ext uri="{FF2B5EF4-FFF2-40B4-BE49-F238E27FC236}">
                <a16:creationId xmlns:a16="http://schemas.microsoft.com/office/drawing/2014/main" id="{C61868D5-B3EE-2EC4-ECED-DD29471B78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172450" cy="855663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</a:rPr>
              <a:t>The invisible hand</a:t>
            </a:r>
          </a:p>
        </p:txBody>
      </p:sp>
      <p:sp>
        <p:nvSpPr>
          <p:cNvPr id="71684" name="Text Box 5">
            <a:extLst>
              <a:ext uri="{FF2B5EF4-FFF2-40B4-BE49-F238E27FC236}">
                <a16:creationId xmlns:a16="http://schemas.microsoft.com/office/drawing/2014/main" id="{0E288438-933D-32F2-0C7A-6992B5160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517" y="2636912"/>
            <a:ext cx="7848600" cy="2554545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+mn-lt"/>
                <a:cs typeface="Arial" panose="020B0604020202020204" pitchFamily="34" charset="0"/>
              </a:rPr>
              <a:t>In contrast, Adam Smith in the </a:t>
            </a:r>
            <a:r>
              <a:rPr lang="en-US" altLang="en-US" i="1" dirty="0">
                <a:latin typeface="+mn-lt"/>
                <a:cs typeface="Arial" panose="020B0604020202020204" pitchFamily="34" charset="0"/>
              </a:rPr>
              <a:t>Wealth of Nations</a:t>
            </a:r>
            <a:r>
              <a:rPr lang="en-US" altLang="en-US" dirty="0">
                <a:latin typeface="+mn-lt"/>
                <a:cs typeface="Arial" panose="020B0604020202020204" pitchFamily="34" charset="0"/>
              </a:rPr>
              <a:t> (1776) argued that individuals pursuing their self-interest would be led ‘as by an invisible hand’ to do things that are in the interests of society as a whole.</a:t>
            </a:r>
            <a:endParaRPr lang="en-GB" altLang="en-US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71685" name="Text Box 6">
            <a:extLst>
              <a:ext uri="{FF2B5EF4-FFF2-40B4-BE49-F238E27FC236}">
                <a16:creationId xmlns:a16="http://schemas.microsoft.com/office/drawing/2014/main" id="{80584A33-308E-411F-DE4E-3D7D02C4AB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521" y="1268760"/>
            <a:ext cx="7632700" cy="1077218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latin typeface="+mn-lt"/>
                <a:cs typeface="Arial" panose="020B0604020202020204" pitchFamily="34" charset="0"/>
              </a:rPr>
              <a:t>The </a:t>
            </a:r>
            <a:r>
              <a:rPr lang="en-US" altLang="en-US" b="1" dirty="0">
                <a:latin typeface="+mn-lt"/>
                <a:cs typeface="Arial" panose="020B0604020202020204" pitchFamily="34" charset="0"/>
              </a:rPr>
              <a:t>command economy </a:t>
            </a:r>
            <a:r>
              <a:rPr lang="en-US" altLang="en-US" dirty="0">
                <a:latin typeface="+mn-lt"/>
                <a:cs typeface="Arial" panose="020B0604020202020204" pitchFamily="34" charset="0"/>
              </a:rPr>
              <a:t>has tended not to perform well.</a:t>
            </a:r>
            <a:endParaRPr lang="en-GB" altLang="en-US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287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>
            <a:extLst>
              <a:ext uri="{FF2B5EF4-FFF2-40B4-BE49-F238E27FC236}">
                <a16:creationId xmlns:a16="http://schemas.microsoft.com/office/drawing/2014/main" id="{AA0629E7-61B4-CAA7-A276-6BCBACD71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8125" y="188913"/>
            <a:ext cx="8172450" cy="865187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A mixed economy</a:t>
            </a:r>
          </a:p>
        </p:txBody>
      </p:sp>
      <p:sp>
        <p:nvSpPr>
          <p:cNvPr id="118787" name="Rectangle 3">
            <a:extLst>
              <a:ext uri="{FF2B5EF4-FFF2-40B4-BE49-F238E27FC236}">
                <a16:creationId xmlns:a16="http://schemas.microsoft.com/office/drawing/2014/main" id="{81E84B72-9BE2-7921-2A31-B55C54D619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216025"/>
            <a:ext cx="8208590" cy="49688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In a </a:t>
            </a:r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mixed economy 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the government and private sector jointly solve economic problems. 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The government influences decisions through taxation, subsidies, and provision of free services such as </a:t>
            </a:r>
            <a:r>
              <a:rPr lang="en-US" altLang="en-US" dirty="0" err="1">
                <a:solidFill>
                  <a:schemeClr val="tx1"/>
                </a:solidFill>
                <a:cs typeface="Arial" panose="020B0604020202020204" pitchFamily="34" charset="0"/>
              </a:rPr>
              <a:t>defence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and the police. 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It also regulates the extent to which individuals may pursue their own self-interest.</a:t>
            </a:r>
            <a:endParaRPr lang="en-GB" altLang="en-US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157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>
            <a:extLst>
              <a:ext uri="{FF2B5EF4-FFF2-40B4-BE49-F238E27FC236}">
                <a16:creationId xmlns:a16="http://schemas.microsoft.com/office/drawing/2014/main" id="{EF909A20-5D0A-E2A0-7AB3-6FAF8DAAA12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07950" y="177800"/>
            <a:ext cx="8172450" cy="998538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Market orientation</a:t>
            </a:r>
          </a:p>
        </p:txBody>
      </p:sp>
      <p:pic>
        <p:nvPicPr>
          <p:cNvPr id="120835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18431CBF-F147-8D58-7797-0F1F69EDB5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420938"/>
            <a:ext cx="73660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0836" name="TextBox 10">
            <a:extLst>
              <a:ext uri="{FF2B5EF4-FFF2-40B4-BE49-F238E27FC236}">
                <a16:creationId xmlns:a16="http://schemas.microsoft.com/office/drawing/2014/main" id="{41F341C8-5A36-40C1-C520-B7B2935C0D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4138613"/>
            <a:ext cx="12969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b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Figure 1.4</a:t>
            </a:r>
          </a:p>
        </p:txBody>
      </p:sp>
    </p:spTree>
    <p:extLst>
      <p:ext uri="{BB962C8B-B14F-4D97-AF65-F5344CB8AC3E}">
        <p14:creationId xmlns:p14="http://schemas.microsoft.com/office/powerpoint/2010/main" val="350558051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FB049C2E-A964-8E10-17F2-344BE99D61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620713"/>
            <a:ext cx="8172450" cy="865187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Positive and normative economics</a:t>
            </a:r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5BADC55D-2357-4DD7-83F2-4173E951E9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69913" y="1881188"/>
            <a:ext cx="8002587" cy="30956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b="1">
                <a:solidFill>
                  <a:schemeClr val="tx1"/>
                </a:solidFill>
                <a:cs typeface="Arial" panose="020B0604020202020204" pitchFamily="34" charset="0"/>
              </a:rPr>
              <a:t>Positive economics </a:t>
            </a:r>
            <a:r>
              <a:rPr lang="en-US" altLang="en-US">
                <a:solidFill>
                  <a:schemeClr val="tx1"/>
                </a:solidFill>
                <a:cs typeface="Arial" panose="020B0604020202020204" pitchFamily="34" charset="0"/>
              </a:rPr>
              <a:t>studies objective or scientific explanations of how the economy works</a:t>
            </a:r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.</a:t>
            </a:r>
          </a:p>
          <a:p>
            <a:pPr eaLnBrk="1" hangingPunct="1">
              <a:buClr>
                <a:srgbClr val="92D050"/>
              </a:buClr>
            </a:pPr>
            <a:r>
              <a:rPr lang="en-US" altLang="en-US" b="1">
                <a:solidFill>
                  <a:schemeClr val="tx1"/>
                </a:solidFill>
                <a:cs typeface="Arial" panose="020B0604020202020204" pitchFamily="34" charset="0"/>
              </a:rPr>
              <a:t>Normative economics </a:t>
            </a:r>
            <a:r>
              <a:rPr lang="en-US" altLang="en-US">
                <a:solidFill>
                  <a:schemeClr val="tx1"/>
                </a:solidFill>
                <a:cs typeface="Arial" panose="020B0604020202020204" pitchFamily="34" charset="0"/>
              </a:rPr>
              <a:t>offers recommendations based on personal value judgments</a:t>
            </a:r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endParaRPr lang="en-US" altLang="en-US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3815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E91542FD-9AA7-7D57-C84D-9A51BD0FA4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188913"/>
            <a:ext cx="8172450" cy="1152525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Microeconomics</a:t>
            </a:r>
            <a:r>
              <a:rPr lang="en-GB" altLang="en-US">
                <a:solidFill>
                  <a:srgbClr val="3399FF"/>
                </a:solidFill>
                <a:latin typeface="Century Gothic" panose="020B0502020202020204" pitchFamily="34" charset="0"/>
              </a:rPr>
              <a:t/>
            </a:r>
            <a:br>
              <a:rPr lang="en-GB" altLang="en-US">
                <a:solidFill>
                  <a:srgbClr val="3399FF"/>
                </a:solidFill>
                <a:latin typeface="Century Gothic" panose="020B0502020202020204" pitchFamily="34" charset="0"/>
              </a:rPr>
            </a:br>
            <a:endParaRPr lang="en-GB" altLang="en-US">
              <a:solidFill>
                <a:srgbClr val="3399FF"/>
              </a:solidFill>
              <a:latin typeface="Century Gothic" panose="020B0502020202020204" pitchFamily="34" charset="0"/>
            </a:endParaRPr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861D1C7E-EF3E-B3EE-5BDA-F5518D1BBE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69913" y="1700213"/>
            <a:ext cx="8002587" cy="30956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b="1">
                <a:solidFill>
                  <a:schemeClr val="tx1"/>
                </a:solidFill>
                <a:cs typeface="Arial" panose="020B0604020202020204" pitchFamily="34" charset="0"/>
              </a:rPr>
              <a:t>Microeconomics </a:t>
            </a:r>
            <a:r>
              <a:rPr lang="en-US" altLang="en-US">
                <a:solidFill>
                  <a:schemeClr val="tx1"/>
                </a:solidFill>
                <a:cs typeface="Arial" panose="020B0604020202020204" pitchFamily="34" charset="0"/>
              </a:rPr>
              <a:t>offers a detailed treatment of individual decisions about particular commodities.</a:t>
            </a:r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endParaRPr lang="en-US" altLang="en-US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123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42A4B2CE-E503-968B-2F12-A63BB13094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188913"/>
            <a:ext cx="8172450" cy="1152525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</a:rPr>
              <a:t>Macroeconomics</a:t>
            </a:r>
            <a:r>
              <a:rPr lang="en-GB" altLang="en-US">
                <a:solidFill>
                  <a:srgbClr val="3399FF"/>
                </a:solidFill>
                <a:latin typeface="Century Gothic" panose="020B0502020202020204" pitchFamily="34" charset="0"/>
              </a:rPr>
              <a:t/>
            </a:r>
            <a:br>
              <a:rPr lang="en-GB" altLang="en-US">
                <a:solidFill>
                  <a:srgbClr val="3399FF"/>
                </a:solidFill>
                <a:latin typeface="Century Gothic" panose="020B0502020202020204" pitchFamily="34" charset="0"/>
              </a:rPr>
            </a:br>
            <a:endParaRPr lang="en-GB" altLang="en-US">
              <a:solidFill>
                <a:srgbClr val="3399FF"/>
              </a:solidFill>
              <a:latin typeface="Century Gothic" panose="020B0502020202020204" pitchFamily="34" charset="0"/>
            </a:endParaRPr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45B219A1-FB84-03F7-4729-9D5F92EFF6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373188"/>
            <a:ext cx="8002587" cy="3095625"/>
          </a:xfrm>
        </p:spPr>
        <p:txBody>
          <a:bodyPr/>
          <a:lstStyle/>
          <a:p>
            <a:pPr marL="1588" lvl="1" indent="0" eaLnBrk="1" hangingPunct="1">
              <a:buFont typeface="Arial" panose="020B0604020202020204" pitchFamily="34" charset="0"/>
              <a:buNone/>
            </a:pPr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Macroeconomics </a:t>
            </a:r>
            <a:r>
              <a:rPr lang="en-US" altLang="en-US" dirty="0" err="1">
                <a:solidFill>
                  <a:schemeClr val="tx1"/>
                </a:solidFill>
                <a:cs typeface="Arial" panose="020B0604020202020204" pitchFamily="34" charset="0"/>
              </a:rPr>
              <a:t>emphasises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 interactions in the economy as a whole. 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1588" lvl="1" indent="0" eaLnBrk="1" hangingPunct="1">
              <a:buFont typeface="Arial" panose="020B0604020202020204" pitchFamily="34" charset="0"/>
              <a:buNone/>
            </a:pP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It deliberately simplifies the individual building blocks of the analysis in order to retain a manageable analysis of the complete interaction of the economy.</a:t>
            </a:r>
            <a:endParaRPr lang="en-GB" altLang="en-US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Clr>
                <a:srgbClr val="92D050"/>
              </a:buClr>
              <a:buFont typeface="Arial" panose="020B0604020202020204" pitchFamily="34" charset="0"/>
              <a:buChar char="•"/>
            </a:pPr>
            <a:endParaRPr lang="en-GB" altLang="en-US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Clr>
                <a:srgbClr val="92D050"/>
              </a:buClr>
              <a:buFont typeface="Arial" panose="020B0604020202020204" pitchFamily="34" charset="0"/>
              <a:buChar char="•"/>
            </a:pPr>
            <a:endParaRPr lang="en-US" altLang="en-US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6641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>
            <a:extLst>
              <a:ext uri="{FF2B5EF4-FFF2-40B4-BE49-F238E27FC236}">
                <a16:creationId xmlns:a16="http://schemas.microsoft.com/office/drawing/2014/main" id="{24AF0629-086E-0A4E-7C6A-B25863D169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115889"/>
            <a:ext cx="8172450" cy="720824"/>
          </a:xfrm>
        </p:spPr>
        <p:txBody>
          <a:bodyPr/>
          <a:lstStyle/>
          <a:p>
            <a:pPr algn="ctr" eaLnBrk="1" hangingPunct="1"/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Concluding comments (1)</a:t>
            </a:r>
          </a:p>
        </p:txBody>
      </p:sp>
      <p:sp>
        <p:nvSpPr>
          <p:cNvPr id="129027" name="Rectangle 3">
            <a:extLst>
              <a:ext uri="{FF2B5EF4-FFF2-40B4-BE49-F238E27FC236}">
                <a16:creationId xmlns:a16="http://schemas.microsoft.com/office/drawing/2014/main" id="{CAA87211-2880-41DB-7B11-011D059BBD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0538" y="1052736"/>
            <a:ext cx="8113910" cy="48958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92D050"/>
              </a:buClr>
            </a:pP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Economics analyses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what, how and for whom 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society produces.</a:t>
            </a:r>
          </a:p>
          <a:p>
            <a:pPr eaLnBrk="1" hangingPunct="1"/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Rational 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individuals, in making choices, must compare the benefits and the costs associated with those </a:t>
            </a:r>
            <a:r>
              <a:rPr lang="en-GB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choices.</a:t>
            </a:r>
          </a:p>
          <a:p>
            <a:pPr eaLnBrk="1" hangingPunct="1"/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The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production possibility frontier 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(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PPF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) shows the maximum amount of one good that can be produced given the output of another good.</a:t>
            </a:r>
          </a:p>
          <a:p>
            <a:pPr eaLnBrk="1" hangingPunct="1"/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The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opportunity cost 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of an activity is the value of the best alternative that we must sacrifice. It is the slope </a:t>
            </a:r>
            <a:r>
              <a:rPr lang="en-GB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of the PPF.</a:t>
            </a:r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eaLnBrk="1" hangingPunct="1"/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224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7DFDD4B2-D032-6805-FF1F-848B55D34C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198439"/>
            <a:ext cx="8172450" cy="638274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tx1"/>
                </a:solidFill>
                <a:cs typeface="Arial" panose="020B0604020202020204" pitchFamily="34" charset="0"/>
              </a:rPr>
              <a:t>Concluding comments (2)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D69BA7A3-E199-4BF1-6AF0-20D6E19FA0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2125" y="980728"/>
            <a:ext cx="7859713" cy="5040312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If individuals, firms or countries have different opportunity costs of producing a good compared to others, they have a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comparative advantage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.</a:t>
            </a:r>
          </a:p>
          <a:p>
            <a:pPr eaLnBrk="1" hangingPunct="1"/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In a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command economy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, decisions on what, how and for whom are made in a central planning office.</a:t>
            </a:r>
          </a:p>
          <a:p>
            <a:pPr eaLnBrk="1" hangingPunct="1"/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A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free-market economy 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has no government intervention.</a:t>
            </a:r>
          </a:p>
          <a:p>
            <a:pPr eaLnBrk="1" hangingPunct="1"/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Modern economies are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mixed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, relying mainly on the market but with a large dose of government </a:t>
            </a:r>
            <a:r>
              <a:rPr lang="en-GB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intervention.</a:t>
            </a:r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eaLnBrk="1" hangingPunct="1"/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eaLnBrk="1" hangingPunct="1"/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67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>
            <a:extLst>
              <a:ext uri="{FF2B5EF4-FFF2-40B4-BE49-F238E27FC236}">
                <a16:creationId xmlns:a16="http://schemas.microsoft.com/office/drawing/2014/main" id="{65BEEAE9-2F22-0A63-1322-B1162117E3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207963"/>
            <a:ext cx="8172450" cy="84477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tx1"/>
                </a:solidFill>
              </a:rPr>
              <a:t>Concluding comments (3)</a:t>
            </a:r>
          </a:p>
        </p:txBody>
      </p:sp>
      <p:sp>
        <p:nvSpPr>
          <p:cNvPr id="133123" name="Rectangle 3">
            <a:extLst>
              <a:ext uri="{FF2B5EF4-FFF2-40B4-BE49-F238E27FC236}">
                <a16:creationId xmlns:a16="http://schemas.microsoft.com/office/drawing/2014/main" id="{FFB944FF-7E3C-6E87-B199-110D393031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2125" y="1196752"/>
            <a:ext cx="8328347" cy="5040312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Positive economics 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studies how the economy actually behaves.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Normative economics </a:t>
            </a:r>
            <a:r>
              <a:rPr lang="en-GB" altLang="en-US" dirty="0">
                <a:solidFill>
                  <a:schemeClr val="tx1"/>
                </a:solidFill>
                <a:cs typeface="Arial" panose="020B0604020202020204" pitchFamily="34" charset="0"/>
              </a:rPr>
              <a:t>recommends what should be done.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Microeconomics 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offers a detailed analysis of particular activities in the economy.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  <a:cs typeface="Arial" panose="020B0604020202020204" pitchFamily="34" charset="0"/>
              </a:rPr>
              <a:t>Macroeconomics </a:t>
            </a:r>
            <a:r>
              <a:rPr lang="en-US" altLang="en-US" dirty="0">
                <a:solidFill>
                  <a:schemeClr val="tx1"/>
                </a:solidFill>
                <a:cs typeface="Arial" panose="020B0604020202020204" pitchFamily="34" charset="0"/>
              </a:rPr>
              <a:t>emphasizes these interactions at the cost of simplifying the individual building blocks.</a:t>
            </a:r>
          </a:p>
        </p:txBody>
      </p:sp>
    </p:spTree>
    <p:extLst>
      <p:ext uri="{BB962C8B-B14F-4D97-AF65-F5344CB8AC3E}">
        <p14:creationId xmlns:p14="http://schemas.microsoft.com/office/powerpoint/2010/main" val="2097181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E88D4-78A5-EF1E-2C3A-0D5EA5257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76517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GB" sz="3200" dirty="0"/>
              <a:t>Questions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406944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Title 1">
            <a:extLst>
              <a:ext uri="{FF2B5EF4-FFF2-40B4-BE49-F238E27FC236}">
                <a16:creationId xmlns:a16="http://schemas.microsoft.com/office/drawing/2014/main" id="{DD0FDCC4-C7FA-CE8F-7282-E21116185C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0200" y="661988"/>
            <a:ext cx="6858000" cy="822325"/>
          </a:xfrm>
        </p:spPr>
        <p:txBody>
          <a:bodyPr/>
          <a:lstStyle/>
          <a:p>
            <a:pPr algn="ctr"/>
            <a:r>
              <a:rPr lang="en-GB" altLang="en-US" dirty="0"/>
              <a:t>Next </a:t>
            </a:r>
            <a:r>
              <a:rPr lang="en-GB" altLang="en-US" dirty="0" smtClean="0"/>
              <a:t>Session</a:t>
            </a:r>
            <a:r>
              <a:rPr lang="en-GB" altLang="en-US" dirty="0" smtClean="0"/>
              <a:t>:</a:t>
            </a:r>
            <a:endParaRPr lang="en-GB" altLang="en-US" dirty="0"/>
          </a:p>
        </p:txBody>
      </p:sp>
      <p:sp>
        <p:nvSpPr>
          <p:cNvPr id="135171" name="Content Placeholder 2">
            <a:extLst>
              <a:ext uri="{FF2B5EF4-FFF2-40B4-BE49-F238E27FC236}">
                <a16:creationId xmlns:a16="http://schemas.microsoft.com/office/drawing/2014/main" id="{166A64B8-633C-EC23-75AB-ADC49F6C4E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7188" y="1844675"/>
            <a:ext cx="6858000" cy="4351338"/>
          </a:xfrm>
        </p:spPr>
        <p:txBody>
          <a:bodyPr/>
          <a:lstStyle/>
          <a:p>
            <a:r>
              <a:rPr lang="en-GB" altLang="en-US" dirty="0" smtClean="0"/>
              <a:t>Demand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98273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2195</TotalTime>
  <Words>930</Words>
  <Application>Microsoft Office PowerPoint</Application>
  <PresentationFormat>On-screen Show (4:3)</PresentationFormat>
  <Paragraphs>106</Paragraphs>
  <Slides>23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Cambria</vt:lpstr>
      <vt:lpstr>Century Gothic</vt:lpstr>
      <vt:lpstr>Myriad Pro</vt:lpstr>
      <vt:lpstr>Times New Roman</vt:lpstr>
      <vt:lpstr>Verdana</vt:lpstr>
      <vt:lpstr>Wingdings</vt:lpstr>
      <vt:lpstr>20140311PresentationUWTSDTemplate</vt:lpstr>
      <vt:lpstr>LCBB5008</vt:lpstr>
      <vt:lpstr>The subject area of economics</vt:lpstr>
      <vt:lpstr>Definition of economics</vt:lpstr>
      <vt:lpstr>The price of oil tripled in 1973-74, and doubled again in 1979-80.  It rose sharply again in 2008 and 2011 with the Arab Spring.   </vt:lpstr>
      <vt:lpstr>An Example: Oil production </vt:lpstr>
      <vt:lpstr>Higher oil prices allow us to see How, What and For Whom to produce</vt:lpstr>
      <vt:lpstr>How economists think about choices</vt:lpstr>
      <vt:lpstr>The production possibility frontier (1)</vt:lpstr>
      <vt:lpstr>The production possibility frontier (2)</vt:lpstr>
      <vt:lpstr>Opportunity cost</vt:lpstr>
      <vt:lpstr>Markets and the price mechanism</vt:lpstr>
      <vt:lpstr>The command economy</vt:lpstr>
      <vt:lpstr>The invisible hand</vt:lpstr>
      <vt:lpstr>A mixed economy</vt:lpstr>
      <vt:lpstr>Market orientation</vt:lpstr>
      <vt:lpstr>Positive and normative economics</vt:lpstr>
      <vt:lpstr>Microeconomics </vt:lpstr>
      <vt:lpstr>Macroeconomics </vt:lpstr>
      <vt:lpstr>Concluding comments (1)</vt:lpstr>
      <vt:lpstr>Concluding comments (2)</vt:lpstr>
      <vt:lpstr>Concluding comments (3)</vt:lpstr>
      <vt:lpstr>Questions?</vt:lpstr>
      <vt:lpstr>Next Session: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Timothy Osadiya</cp:lastModifiedBy>
  <cp:revision>134</cp:revision>
  <cp:lastPrinted>2018-07-09T15:27:01Z</cp:lastPrinted>
  <dcterms:created xsi:type="dcterms:W3CDTF">2002-10-07T19:43:58Z</dcterms:created>
  <dcterms:modified xsi:type="dcterms:W3CDTF">2023-06-04T14:10:30Z</dcterms:modified>
</cp:coreProperties>
</file>