
<file path=[Content_Types].xml><?xml version="1.0" encoding="utf-8"?>
<Types xmlns="http://schemas.openxmlformats.org/package/2006/content-types">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66" r:id="rId2"/>
    <p:sldId id="267" r:id="rId3"/>
    <p:sldId id="256" r:id="rId4"/>
    <p:sldId id="257" r:id="rId5"/>
    <p:sldId id="268" r:id="rId6"/>
    <p:sldId id="258" r:id="rId7"/>
    <p:sldId id="259" r:id="rId8"/>
    <p:sldId id="260" r:id="rId9"/>
    <p:sldId id="261" r:id="rId10"/>
    <p:sldId id="262" r:id="rId11"/>
    <p:sldId id="263" r:id="rId12"/>
    <p:sldId id="271" r:id="rId13"/>
    <p:sldId id="264" r:id="rId14"/>
    <p:sldId id="265" r:id="rId15"/>
    <p:sldId id="269" r:id="rId16"/>
    <p:sldId id="272" r:id="rId17"/>
  </p:sldIdLst>
  <p:sldSz cx="6858000" cy="9144000" type="screen4x3"/>
  <p:notesSz cx="6858000" cy="9144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F3433"/>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744"/>
  </p:normalViewPr>
  <p:slideViewPr>
    <p:cSldViewPr>
      <p:cViewPr varScale="1">
        <p:scale>
          <a:sx n="89" d="100"/>
          <a:sy n="89" d="100"/>
        </p:scale>
        <p:origin x="3464" y="176"/>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514350" y="2834640"/>
            <a:ext cx="5829300" cy="1920240"/>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028700" y="5120640"/>
            <a:ext cx="4800600" cy="22860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10/19/26</a:t>
            </a:fld>
            <a:endParaRPr lang="en-US"/>
          </a:p>
        </p:txBody>
      </p:sp>
      <p:sp>
        <p:nvSpPr>
          <p:cNvPr id="6" name="Holder 6"/>
          <p:cNvSpPr>
            <a:spLocks noGrp="1"/>
          </p:cNvSpPr>
          <p:nvPr>
            <p:ph type="sldNum" sz="quarter" idx="7"/>
          </p:nvPr>
        </p:nvSpPr>
        <p:spPr/>
        <p:txBody>
          <a:bodyPr lIns="0" tIns="0" rIns="0" bIns="0"/>
          <a:lstStyle>
            <a:lvl1pPr>
              <a:defRPr sz="1200" b="0" i="0">
                <a:solidFill>
                  <a:schemeClr val="tx1"/>
                </a:solidFill>
                <a:latin typeface="Times New Roman"/>
                <a:cs typeface="Times New Roman"/>
              </a:defRPr>
            </a:lvl1pPr>
          </a:lstStyle>
          <a:p>
            <a:pPr marL="12700">
              <a:lnSpc>
                <a:spcPts val="1410"/>
              </a:lnSpc>
            </a:pPr>
            <a:fld id="{81D60167-4931-47E6-BA6A-407CBD079E47}" type="slidenum">
              <a:rPr spc="-25" dirty="0"/>
              <a:t>‹#›</a:t>
            </a:fld>
            <a:endParaRPr spc="-25"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a:lvl1pPr>
          </a:lstStyle>
          <a:p>
            <a:endParaRPr/>
          </a:p>
        </p:txBody>
      </p:sp>
      <p:sp>
        <p:nvSpPr>
          <p:cNvPr id="3" name="Holder 3"/>
          <p:cNvSpPr>
            <a:spLocks noGrp="1"/>
          </p:cNvSpPr>
          <p:nvPr>
            <p:ph type="body" idx="1"/>
          </p:nvPr>
        </p:nvSpPr>
        <p:spPr/>
        <p:txBody>
          <a:bodyPr lIns="0" tIns="0" rIns="0" bIns="0"/>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10/19/26</a:t>
            </a:fld>
            <a:endParaRPr lang="en-US"/>
          </a:p>
        </p:txBody>
      </p:sp>
      <p:sp>
        <p:nvSpPr>
          <p:cNvPr id="6" name="Holder 6"/>
          <p:cNvSpPr>
            <a:spLocks noGrp="1"/>
          </p:cNvSpPr>
          <p:nvPr>
            <p:ph type="sldNum" sz="quarter" idx="7"/>
          </p:nvPr>
        </p:nvSpPr>
        <p:spPr/>
        <p:txBody>
          <a:bodyPr lIns="0" tIns="0" rIns="0" bIns="0"/>
          <a:lstStyle>
            <a:lvl1pPr>
              <a:defRPr sz="1200" b="0" i="0">
                <a:solidFill>
                  <a:schemeClr val="tx1"/>
                </a:solidFill>
                <a:latin typeface="Times New Roman"/>
                <a:cs typeface="Times New Roman"/>
              </a:defRPr>
            </a:lvl1pPr>
          </a:lstStyle>
          <a:p>
            <a:pPr marL="12700">
              <a:lnSpc>
                <a:spcPts val="1410"/>
              </a:lnSpc>
            </a:pPr>
            <a:fld id="{81D60167-4931-47E6-BA6A-407CBD079E47}" type="slidenum">
              <a:rPr spc="-25" dirty="0"/>
              <a:t>‹#›</a:t>
            </a:fld>
            <a:endParaRPr spc="-25"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a:lvl1pPr>
          </a:lstStyle>
          <a:p>
            <a:endParaRPr/>
          </a:p>
        </p:txBody>
      </p:sp>
      <p:sp>
        <p:nvSpPr>
          <p:cNvPr id="3" name="Holder 3"/>
          <p:cNvSpPr>
            <a:spLocks noGrp="1"/>
          </p:cNvSpPr>
          <p:nvPr>
            <p:ph sz="half" idx="2"/>
          </p:nvPr>
        </p:nvSpPr>
        <p:spPr>
          <a:xfrm>
            <a:off x="342900" y="2103120"/>
            <a:ext cx="2983230" cy="603504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3531870" y="2103120"/>
            <a:ext cx="2983230" cy="603504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10/19/26</a:t>
            </a:fld>
            <a:endParaRPr lang="en-US"/>
          </a:p>
        </p:txBody>
      </p:sp>
      <p:sp>
        <p:nvSpPr>
          <p:cNvPr id="7" name="Holder 7"/>
          <p:cNvSpPr>
            <a:spLocks noGrp="1"/>
          </p:cNvSpPr>
          <p:nvPr>
            <p:ph type="sldNum" sz="quarter" idx="7"/>
          </p:nvPr>
        </p:nvSpPr>
        <p:spPr/>
        <p:txBody>
          <a:bodyPr lIns="0" tIns="0" rIns="0" bIns="0"/>
          <a:lstStyle>
            <a:lvl1pPr>
              <a:defRPr sz="1200" b="0" i="0">
                <a:solidFill>
                  <a:schemeClr val="tx1"/>
                </a:solidFill>
                <a:latin typeface="Times New Roman"/>
                <a:cs typeface="Times New Roman"/>
              </a:defRPr>
            </a:lvl1pPr>
          </a:lstStyle>
          <a:p>
            <a:pPr marL="12700">
              <a:lnSpc>
                <a:spcPts val="1410"/>
              </a:lnSpc>
            </a:pPr>
            <a:fld id="{81D60167-4931-47E6-BA6A-407CBD079E47}" type="slidenum">
              <a:rPr spc="-25" dirty="0"/>
              <a:t>‹#›</a:t>
            </a:fld>
            <a:endParaRPr spc="-25"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10/19/26</a:t>
            </a:fld>
            <a:endParaRPr lang="en-US"/>
          </a:p>
        </p:txBody>
      </p:sp>
      <p:sp>
        <p:nvSpPr>
          <p:cNvPr id="5" name="Holder 5"/>
          <p:cNvSpPr>
            <a:spLocks noGrp="1"/>
          </p:cNvSpPr>
          <p:nvPr>
            <p:ph type="sldNum" sz="quarter" idx="7"/>
          </p:nvPr>
        </p:nvSpPr>
        <p:spPr/>
        <p:txBody>
          <a:bodyPr lIns="0" tIns="0" rIns="0" bIns="0"/>
          <a:lstStyle>
            <a:lvl1pPr>
              <a:defRPr sz="1200" b="0" i="0">
                <a:solidFill>
                  <a:schemeClr val="tx1"/>
                </a:solidFill>
                <a:latin typeface="Times New Roman"/>
                <a:cs typeface="Times New Roman"/>
              </a:defRPr>
            </a:lvl1pPr>
          </a:lstStyle>
          <a:p>
            <a:pPr marL="12700">
              <a:lnSpc>
                <a:spcPts val="1410"/>
              </a:lnSpc>
            </a:pPr>
            <a:fld id="{81D60167-4931-47E6-BA6A-407CBD079E47}" type="slidenum">
              <a:rPr spc="-25" dirty="0"/>
              <a:t>‹#›</a:t>
            </a:fld>
            <a:endParaRPr spc="-25"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10/19/26</a:t>
            </a:fld>
            <a:endParaRPr lang="en-US"/>
          </a:p>
        </p:txBody>
      </p:sp>
      <p:sp>
        <p:nvSpPr>
          <p:cNvPr id="4" name="Holder 4"/>
          <p:cNvSpPr>
            <a:spLocks noGrp="1"/>
          </p:cNvSpPr>
          <p:nvPr>
            <p:ph type="sldNum" sz="quarter" idx="7"/>
          </p:nvPr>
        </p:nvSpPr>
        <p:spPr/>
        <p:txBody>
          <a:bodyPr lIns="0" tIns="0" rIns="0" bIns="0"/>
          <a:lstStyle>
            <a:lvl1pPr>
              <a:defRPr sz="1200" b="0" i="0">
                <a:solidFill>
                  <a:schemeClr val="tx1"/>
                </a:solidFill>
                <a:latin typeface="Times New Roman"/>
                <a:cs typeface="Times New Roman"/>
              </a:defRPr>
            </a:lvl1pPr>
          </a:lstStyle>
          <a:p>
            <a:pPr marL="12700">
              <a:lnSpc>
                <a:spcPts val="1410"/>
              </a:lnSpc>
            </a:pPr>
            <a:fld id="{81D60167-4931-47E6-BA6A-407CBD079E47}" type="slidenum">
              <a:rPr spc="-25" dirty="0"/>
              <a:t>‹#›</a:t>
            </a:fld>
            <a:endParaRPr spc="-25" dirty="0"/>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342900" y="365760"/>
            <a:ext cx="6172200" cy="1463040"/>
          </a:xfrm>
          <a:prstGeom prst="rect">
            <a:avLst/>
          </a:prstGeom>
        </p:spPr>
        <p:txBody>
          <a:bodyPr wrap="square" lIns="0" tIns="0" rIns="0" bIns="0">
            <a:spAutoFit/>
          </a:bodyPr>
          <a:lstStyle>
            <a:lvl1pPr>
              <a:defRPr/>
            </a:lvl1pPr>
          </a:lstStyle>
          <a:p>
            <a:endParaRPr/>
          </a:p>
        </p:txBody>
      </p:sp>
      <p:sp>
        <p:nvSpPr>
          <p:cNvPr id="3" name="Holder 3"/>
          <p:cNvSpPr>
            <a:spLocks noGrp="1"/>
          </p:cNvSpPr>
          <p:nvPr>
            <p:ph type="body" idx="1"/>
          </p:nvPr>
        </p:nvSpPr>
        <p:spPr>
          <a:xfrm>
            <a:off x="342900" y="2103120"/>
            <a:ext cx="6172200" cy="603504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a:xfrm>
            <a:off x="2331720" y="8503920"/>
            <a:ext cx="2194560" cy="4572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342900" y="8503920"/>
            <a:ext cx="1577340" cy="4572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10/19/26</a:t>
            </a:fld>
            <a:endParaRPr lang="en-US"/>
          </a:p>
        </p:txBody>
      </p:sp>
      <p:sp>
        <p:nvSpPr>
          <p:cNvPr id="6" name="Holder 6"/>
          <p:cNvSpPr>
            <a:spLocks noGrp="1"/>
          </p:cNvSpPr>
          <p:nvPr>
            <p:ph type="sldNum" sz="quarter" idx="7"/>
          </p:nvPr>
        </p:nvSpPr>
        <p:spPr>
          <a:xfrm>
            <a:off x="6599935" y="8914417"/>
            <a:ext cx="215900" cy="194309"/>
          </a:xfrm>
          <a:prstGeom prst="rect">
            <a:avLst/>
          </a:prstGeom>
        </p:spPr>
        <p:txBody>
          <a:bodyPr wrap="square" lIns="0" tIns="0" rIns="0" bIns="0">
            <a:spAutoFit/>
          </a:bodyPr>
          <a:lstStyle>
            <a:lvl1pPr>
              <a:defRPr sz="1200" b="0" i="0">
                <a:solidFill>
                  <a:schemeClr val="tx1"/>
                </a:solidFill>
                <a:latin typeface="Times New Roman"/>
                <a:cs typeface="Times New Roman"/>
              </a:defRPr>
            </a:lvl1pPr>
          </a:lstStyle>
          <a:p>
            <a:pPr marL="12700">
              <a:lnSpc>
                <a:spcPts val="1410"/>
              </a:lnSpc>
            </a:pPr>
            <a:fld id="{81D60167-4931-47E6-BA6A-407CBD079E47}" type="slidenum">
              <a:rPr spc="-25" dirty="0"/>
              <a:t>‹#›</a:t>
            </a:fld>
            <a:endParaRPr spc="-25"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hyperlink" Target="https://www.pinterest.com/pin/223209725258427588/" TargetMode="External"/><Relationship Id="rId2" Type="http://schemas.openxmlformats.org/officeDocument/2006/relationships/image" Target="../media/image3.jpg"/><Relationship Id="rId1" Type="http://schemas.openxmlformats.org/officeDocument/2006/relationships/slideLayout" Target="../slideLayouts/slideLayout5.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eur01.safelinks.protection.outlook.com/?url=https%3A%2F%2Fwhelf-uwtsd.alma.exlibrisgroup.com%2Fleganto%2Fpublic%2F44WHELF_UWTSD%2Flists%3FcourseCode%3DHPCS4003%26auth%3DSAML&amp;data=05%7C02%7Cffion.jones%40cymru.ac.uk%7C73f879fe400541dceefe08de0cb82cf8%7C4e0f11f9046e45059cb8db2152311e21%7C0%7C0%7C638962182549419797%7CUnknown%7CTWFpbGZsb3d8eyJFbXB0eU1hcGkiOnRydWUsIlYiOiIwLjAuMDAwMCIsIlAiOiJXaW4zMiIsIkFOIjoiTWFpbCIsIldUIjoyfQ%3D%3D%7C0%7C%7C%7C&amp;sdata=6a0vEMF5m3QU6Zta3hxbYthC1YSYpBOiI5hiG2S%2BS%2Fk%3D&amp;reserved=0" TargetMode="External"/><Relationship Id="rId1" Type="http://schemas.openxmlformats.org/officeDocument/2006/relationships/slideLayout" Target="../slideLayouts/slideLayout5.xml"/><Relationship Id="rId4" Type="http://schemas.openxmlformats.org/officeDocument/2006/relationships/image" Target="../media/image16.png"/></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5405891-6CF6-6DCF-1D65-1989E843D393}"/>
              </a:ext>
            </a:extLst>
          </p:cNvPr>
          <p:cNvSpPr txBox="1"/>
          <p:nvPr/>
        </p:nvSpPr>
        <p:spPr>
          <a:xfrm>
            <a:off x="1219200" y="2971800"/>
            <a:ext cx="4876800" cy="2308324"/>
          </a:xfrm>
          <a:prstGeom prst="rect">
            <a:avLst/>
          </a:prstGeom>
          <a:noFill/>
        </p:spPr>
        <p:txBody>
          <a:bodyPr wrap="square" rtlCol="0">
            <a:spAutoFit/>
          </a:bodyPr>
          <a:lstStyle/>
          <a:p>
            <a:pPr algn="ctr"/>
            <a:r>
              <a:rPr lang="en-US" sz="3600" dirty="0"/>
              <a:t>The Early Celts</a:t>
            </a:r>
          </a:p>
          <a:p>
            <a:pPr algn="ctr"/>
            <a:r>
              <a:rPr lang="en-US" sz="3600" dirty="0"/>
              <a:t>Week 3</a:t>
            </a:r>
          </a:p>
          <a:p>
            <a:pPr algn="ctr"/>
            <a:r>
              <a:rPr lang="en-US" sz="3600" dirty="0"/>
              <a:t>The Historical Celts: Characteristics</a:t>
            </a:r>
          </a:p>
        </p:txBody>
      </p:sp>
    </p:spTree>
    <p:extLst>
      <p:ext uri="{BB962C8B-B14F-4D97-AF65-F5344CB8AC3E}">
        <p14:creationId xmlns:p14="http://schemas.microsoft.com/office/powerpoint/2010/main" val="9494338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D2D161E-87FC-EE85-EEF6-0C8E00650C4C}"/>
              </a:ext>
            </a:extLst>
          </p:cNvPr>
          <p:cNvSpPr txBox="1"/>
          <p:nvPr/>
        </p:nvSpPr>
        <p:spPr>
          <a:xfrm>
            <a:off x="266700" y="2209800"/>
            <a:ext cx="6324600" cy="3693319"/>
          </a:xfrm>
          <a:prstGeom prst="rect">
            <a:avLst/>
          </a:prstGeom>
          <a:solidFill>
            <a:srgbClr val="FFC000"/>
          </a:solidFill>
        </p:spPr>
        <p:txBody>
          <a:bodyPr wrap="square" rtlCol="0">
            <a:spAutoFit/>
          </a:bodyPr>
          <a:lstStyle/>
          <a:p>
            <a:r>
              <a:rPr lang="en-GB" dirty="0">
                <a:solidFill>
                  <a:srgbClr val="000000"/>
                </a:solidFill>
                <a:effectLst/>
                <a:latin typeface="Helvetica" pitchFamily="2" charset="0"/>
              </a:rPr>
              <a:t>Week 2: looked at historical references by historians and geographers such as </a:t>
            </a:r>
            <a:r>
              <a:rPr lang="en-GB" dirty="0" err="1">
                <a:solidFill>
                  <a:srgbClr val="000000"/>
                </a:solidFill>
                <a:effectLst/>
                <a:latin typeface="Helvetica" pitchFamily="2" charset="0"/>
              </a:rPr>
              <a:t>Hecataeus</a:t>
            </a:r>
            <a:r>
              <a:rPr lang="en-GB" dirty="0">
                <a:solidFill>
                  <a:srgbClr val="000000"/>
                </a:solidFill>
                <a:effectLst/>
                <a:latin typeface="Helvetica" pitchFamily="2" charset="0"/>
              </a:rPr>
              <a:t> of Miletus (fl. </a:t>
            </a:r>
            <a:r>
              <a:rPr lang="en-GB" i="1" dirty="0">
                <a:solidFill>
                  <a:srgbClr val="000000"/>
                </a:solidFill>
                <a:effectLst/>
                <a:latin typeface="Helvetica" pitchFamily="2" charset="0"/>
              </a:rPr>
              <a:t>c</a:t>
            </a:r>
            <a:r>
              <a:rPr lang="en-GB" dirty="0">
                <a:solidFill>
                  <a:srgbClr val="000000"/>
                </a:solidFill>
                <a:effectLst/>
                <a:latin typeface="Helvetica" pitchFamily="2" charset="0"/>
              </a:rPr>
              <a:t>.500 BC-</a:t>
            </a:r>
            <a:r>
              <a:rPr lang="en-GB" i="1" dirty="0">
                <a:solidFill>
                  <a:srgbClr val="000000"/>
                </a:solidFill>
                <a:effectLst/>
                <a:latin typeface="Helvetica" pitchFamily="2" charset="0"/>
              </a:rPr>
              <a:t>c</a:t>
            </a:r>
            <a:r>
              <a:rPr lang="en-GB" dirty="0">
                <a:solidFill>
                  <a:srgbClr val="000000"/>
                </a:solidFill>
                <a:effectLst/>
                <a:latin typeface="Helvetica" pitchFamily="2" charset="0"/>
              </a:rPr>
              <a:t>.476 BC), </a:t>
            </a:r>
          </a:p>
          <a:p>
            <a:r>
              <a:rPr lang="en-GB" dirty="0">
                <a:solidFill>
                  <a:srgbClr val="000000"/>
                </a:solidFill>
                <a:latin typeface="Helvetica" pitchFamily="2" charset="0"/>
              </a:rPr>
              <a:t>and Herodotus (</a:t>
            </a:r>
            <a:r>
              <a:rPr lang="en-GB" sz="1800" dirty="0">
                <a:latin typeface="Helvetica" pitchFamily="2" charset="0"/>
                <a:cs typeface="Times New Roman"/>
              </a:rPr>
              <a:t>c.485</a:t>
            </a:r>
            <a:r>
              <a:rPr lang="en-GB" sz="1800" spc="-20" dirty="0">
                <a:latin typeface="Helvetica" pitchFamily="2" charset="0"/>
                <a:cs typeface="Times New Roman"/>
              </a:rPr>
              <a:t> </a:t>
            </a:r>
            <a:r>
              <a:rPr lang="en-GB" sz="1800" dirty="0">
                <a:latin typeface="Helvetica" pitchFamily="2" charset="0"/>
                <a:cs typeface="Times New Roman"/>
              </a:rPr>
              <a:t>–</a:t>
            </a:r>
            <a:r>
              <a:rPr lang="en-GB" sz="1800" spc="-25" dirty="0">
                <a:latin typeface="Helvetica" pitchFamily="2" charset="0"/>
                <a:cs typeface="Times New Roman"/>
              </a:rPr>
              <a:t> </a:t>
            </a:r>
            <a:r>
              <a:rPr lang="en-GB" sz="1800" dirty="0">
                <a:latin typeface="Helvetica" pitchFamily="2" charset="0"/>
                <a:cs typeface="Times New Roman"/>
              </a:rPr>
              <a:t>425</a:t>
            </a:r>
            <a:r>
              <a:rPr lang="en-GB" sz="1800" spc="-30" dirty="0">
                <a:latin typeface="Helvetica" pitchFamily="2" charset="0"/>
                <a:cs typeface="Times New Roman"/>
              </a:rPr>
              <a:t> </a:t>
            </a:r>
            <a:r>
              <a:rPr lang="en-GB" sz="1800" dirty="0">
                <a:latin typeface="Helvetica" pitchFamily="2" charset="0"/>
                <a:cs typeface="Times New Roman"/>
              </a:rPr>
              <a:t>BC) </a:t>
            </a:r>
            <a:r>
              <a:rPr lang="en-GB" dirty="0">
                <a:solidFill>
                  <a:srgbClr val="000000"/>
                </a:solidFill>
                <a:latin typeface="Helvetica" pitchFamily="2" charset="0"/>
              </a:rPr>
              <a:t>which help place the Celts in the south of France and south-west of the Iberian peninsula</a:t>
            </a:r>
          </a:p>
          <a:p>
            <a:endParaRPr lang="en-GB" dirty="0">
              <a:solidFill>
                <a:srgbClr val="000000"/>
              </a:solidFill>
              <a:effectLst/>
              <a:latin typeface="Helvetica" pitchFamily="2" charset="0"/>
            </a:endParaRPr>
          </a:p>
          <a:p>
            <a:r>
              <a:rPr lang="en-GB" b="1" dirty="0">
                <a:solidFill>
                  <a:srgbClr val="000000"/>
                </a:solidFill>
                <a:effectLst/>
                <a:latin typeface="Helvetica" pitchFamily="2" charset="0"/>
              </a:rPr>
              <a:t>'These first Greek references were fleeting and devoid of any real detail about the Celts themselves. Once the Celtic tribes began to impinge upon Hellenistic Europe in the fourth century BCE, however, references ballooned</a:t>
            </a:r>
            <a:r>
              <a:rPr lang="en-GB" dirty="0">
                <a:solidFill>
                  <a:srgbClr val="000000"/>
                </a:solidFill>
                <a:effectLst/>
                <a:latin typeface="Helvetica" pitchFamily="2" charset="0"/>
              </a:rPr>
              <a:t>' and the Celts 'began to register as a people who were, above all, bellicose’. (Stewart, pp. 29-30).</a:t>
            </a:r>
          </a:p>
        </p:txBody>
      </p:sp>
    </p:spTree>
    <p:extLst>
      <p:ext uri="{BB962C8B-B14F-4D97-AF65-F5344CB8AC3E}">
        <p14:creationId xmlns:p14="http://schemas.microsoft.com/office/powerpoint/2010/main" val="25381825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1138237" y="681037"/>
            <a:ext cx="4729163" cy="3433763"/>
            <a:chOff x="1138237" y="681037"/>
            <a:chExt cx="4581525" cy="3438525"/>
          </a:xfrm>
        </p:grpSpPr>
        <p:pic>
          <p:nvPicPr>
            <p:cNvPr id="3" name="object 3"/>
            <p:cNvPicPr/>
            <p:nvPr/>
          </p:nvPicPr>
          <p:blipFill>
            <a:blip r:embed="rId2" cstate="print"/>
            <a:stretch>
              <a:fillRect/>
            </a:stretch>
          </p:blipFill>
          <p:spPr>
            <a:xfrm>
              <a:off x="1143000" y="685800"/>
              <a:ext cx="4572000" cy="3429000"/>
            </a:xfrm>
            <a:prstGeom prst="rect">
              <a:avLst/>
            </a:prstGeom>
          </p:spPr>
        </p:pic>
        <p:sp>
          <p:nvSpPr>
            <p:cNvPr id="4" name="object 4"/>
            <p:cNvSpPr/>
            <p:nvPr/>
          </p:nvSpPr>
          <p:spPr>
            <a:xfrm>
              <a:off x="1143000" y="685800"/>
              <a:ext cx="4572000" cy="3429000"/>
            </a:xfrm>
            <a:custGeom>
              <a:avLst/>
              <a:gdLst/>
              <a:ahLst/>
              <a:cxnLst/>
              <a:rect l="l" t="t" r="r" b="b"/>
              <a:pathLst>
                <a:path w="4572000" h="3429000">
                  <a:moveTo>
                    <a:pt x="0" y="3429000"/>
                  </a:moveTo>
                  <a:lnTo>
                    <a:pt x="4572000" y="3429000"/>
                  </a:lnTo>
                  <a:lnTo>
                    <a:pt x="4572000" y="0"/>
                  </a:lnTo>
                  <a:lnTo>
                    <a:pt x="0" y="0"/>
                  </a:lnTo>
                  <a:lnTo>
                    <a:pt x="0" y="3429000"/>
                  </a:lnTo>
                  <a:close/>
                </a:path>
              </a:pathLst>
            </a:custGeom>
            <a:ln w="9525">
              <a:solidFill>
                <a:srgbClr val="000000"/>
              </a:solidFill>
            </a:ln>
          </p:spPr>
          <p:txBody>
            <a:bodyPr wrap="square" lIns="0" tIns="0" rIns="0" bIns="0" rtlCol="0"/>
            <a:lstStyle/>
            <a:p>
              <a:endParaRPr/>
            </a:p>
          </p:txBody>
        </p:sp>
      </p:grpSp>
      <p:sp>
        <p:nvSpPr>
          <p:cNvPr id="5" name="object 5"/>
          <p:cNvSpPr txBox="1"/>
          <p:nvPr/>
        </p:nvSpPr>
        <p:spPr>
          <a:xfrm>
            <a:off x="764844" y="4326153"/>
            <a:ext cx="5407356" cy="4224233"/>
          </a:xfrm>
          <a:prstGeom prst="rect">
            <a:avLst/>
          </a:prstGeom>
        </p:spPr>
        <p:txBody>
          <a:bodyPr vert="horz" wrap="square" lIns="0" tIns="12700" rIns="0" bIns="0" rtlCol="0">
            <a:spAutoFit/>
          </a:bodyPr>
          <a:lstStyle/>
          <a:p>
            <a:pPr marL="12700" marR="9525">
              <a:lnSpc>
                <a:spcPct val="130000"/>
              </a:lnSpc>
              <a:spcBef>
                <a:spcPts val="100"/>
              </a:spcBef>
            </a:pPr>
            <a:r>
              <a:rPr sz="1000" dirty="0">
                <a:latin typeface="Times New Roman"/>
                <a:cs typeface="Times New Roman"/>
              </a:rPr>
              <a:t>Some</a:t>
            </a:r>
            <a:r>
              <a:rPr sz="1000" spc="-30" dirty="0">
                <a:latin typeface="Times New Roman"/>
                <a:cs typeface="Times New Roman"/>
              </a:rPr>
              <a:t> </a:t>
            </a:r>
            <a:r>
              <a:rPr sz="1000" dirty="0">
                <a:latin typeface="Times New Roman"/>
                <a:cs typeface="Times New Roman"/>
              </a:rPr>
              <a:t>classical</a:t>
            </a:r>
            <a:r>
              <a:rPr sz="1000" spc="-10" dirty="0">
                <a:latin typeface="Times New Roman"/>
                <a:cs typeface="Times New Roman"/>
              </a:rPr>
              <a:t> </a:t>
            </a:r>
            <a:r>
              <a:rPr sz="1000" dirty="0">
                <a:latin typeface="Times New Roman"/>
                <a:cs typeface="Times New Roman"/>
              </a:rPr>
              <a:t>sources</a:t>
            </a:r>
            <a:r>
              <a:rPr sz="1000" spc="-35" dirty="0">
                <a:latin typeface="Times New Roman"/>
                <a:cs typeface="Times New Roman"/>
              </a:rPr>
              <a:t> </a:t>
            </a:r>
            <a:r>
              <a:rPr sz="1000" dirty="0">
                <a:latin typeface="Times New Roman"/>
                <a:cs typeface="Times New Roman"/>
              </a:rPr>
              <a:t>(including</a:t>
            </a:r>
            <a:r>
              <a:rPr sz="1000" spc="-15" dirty="0">
                <a:latin typeface="Times New Roman"/>
                <a:cs typeface="Times New Roman"/>
              </a:rPr>
              <a:t> </a:t>
            </a:r>
            <a:r>
              <a:rPr sz="1000" dirty="0">
                <a:latin typeface="Times New Roman"/>
                <a:cs typeface="Times New Roman"/>
              </a:rPr>
              <a:t>some</a:t>
            </a:r>
            <a:r>
              <a:rPr sz="1000" spc="-15" dirty="0">
                <a:latin typeface="Times New Roman"/>
                <a:cs typeface="Times New Roman"/>
              </a:rPr>
              <a:t> </a:t>
            </a:r>
            <a:r>
              <a:rPr sz="1000" dirty="0">
                <a:latin typeface="Times New Roman"/>
                <a:cs typeface="Times New Roman"/>
              </a:rPr>
              <a:t>‘big</a:t>
            </a:r>
            <a:r>
              <a:rPr sz="1000" spc="-35" dirty="0">
                <a:latin typeface="Times New Roman"/>
                <a:cs typeface="Times New Roman"/>
              </a:rPr>
              <a:t> </a:t>
            </a:r>
            <a:r>
              <a:rPr sz="1000" dirty="0">
                <a:latin typeface="Times New Roman"/>
                <a:cs typeface="Times New Roman"/>
              </a:rPr>
              <a:t>hitters’)</a:t>
            </a:r>
            <a:r>
              <a:rPr sz="1000" spc="-10" dirty="0">
                <a:latin typeface="Times New Roman"/>
                <a:cs typeface="Times New Roman"/>
              </a:rPr>
              <a:t> </a:t>
            </a:r>
            <a:r>
              <a:rPr sz="1000" dirty="0">
                <a:latin typeface="Times New Roman"/>
                <a:cs typeface="Times New Roman"/>
              </a:rPr>
              <a:t>refer</a:t>
            </a:r>
            <a:r>
              <a:rPr sz="1000" spc="-20" dirty="0">
                <a:latin typeface="Times New Roman"/>
                <a:cs typeface="Times New Roman"/>
              </a:rPr>
              <a:t> </a:t>
            </a:r>
            <a:r>
              <a:rPr sz="1000" dirty="0">
                <a:latin typeface="Times New Roman"/>
                <a:cs typeface="Times New Roman"/>
              </a:rPr>
              <a:t>in</a:t>
            </a:r>
            <a:r>
              <a:rPr sz="1000" spc="-45" dirty="0">
                <a:latin typeface="Times New Roman"/>
                <a:cs typeface="Times New Roman"/>
              </a:rPr>
              <a:t> </a:t>
            </a:r>
            <a:r>
              <a:rPr sz="1000" dirty="0">
                <a:latin typeface="Times New Roman"/>
                <a:cs typeface="Times New Roman"/>
              </a:rPr>
              <a:t>passing</a:t>
            </a:r>
            <a:r>
              <a:rPr sz="1000" spc="-30" dirty="0">
                <a:latin typeface="Times New Roman"/>
                <a:cs typeface="Times New Roman"/>
              </a:rPr>
              <a:t> </a:t>
            </a:r>
            <a:r>
              <a:rPr sz="1000" dirty="0">
                <a:latin typeface="Times New Roman"/>
                <a:cs typeface="Times New Roman"/>
              </a:rPr>
              <a:t>to</a:t>
            </a:r>
            <a:r>
              <a:rPr sz="1000" spc="-45" dirty="0">
                <a:latin typeface="Times New Roman"/>
                <a:cs typeface="Times New Roman"/>
              </a:rPr>
              <a:t> </a:t>
            </a:r>
            <a:r>
              <a:rPr sz="1000" dirty="0">
                <a:latin typeface="Times New Roman"/>
                <a:cs typeface="Times New Roman"/>
              </a:rPr>
              <a:t>‘characteristics’ of</a:t>
            </a:r>
            <a:r>
              <a:rPr sz="1000" spc="-45" dirty="0">
                <a:latin typeface="Times New Roman"/>
                <a:cs typeface="Times New Roman"/>
              </a:rPr>
              <a:t> </a:t>
            </a:r>
            <a:r>
              <a:rPr sz="1000" dirty="0">
                <a:latin typeface="Times New Roman"/>
                <a:cs typeface="Times New Roman"/>
              </a:rPr>
              <a:t>the</a:t>
            </a:r>
            <a:r>
              <a:rPr sz="1000" spc="-30" dirty="0">
                <a:latin typeface="Times New Roman"/>
                <a:cs typeface="Times New Roman"/>
              </a:rPr>
              <a:t> </a:t>
            </a:r>
            <a:r>
              <a:rPr sz="1000" spc="-10" dirty="0">
                <a:latin typeface="Times New Roman"/>
                <a:cs typeface="Times New Roman"/>
              </a:rPr>
              <a:t>Celts. </a:t>
            </a:r>
            <a:r>
              <a:rPr sz="1000" dirty="0">
                <a:latin typeface="Times New Roman"/>
                <a:cs typeface="Times New Roman"/>
              </a:rPr>
              <a:t>Plato,</a:t>
            </a:r>
            <a:r>
              <a:rPr sz="1000" spc="-45" dirty="0">
                <a:latin typeface="Times New Roman"/>
                <a:cs typeface="Times New Roman"/>
              </a:rPr>
              <a:t> </a:t>
            </a:r>
            <a:r>
              <a:rPr sz="1000" dirty="0">
                <a:latin typeface="Times New Roman"/>
                <a:cs typeface="Times New Roman"/>
              </a:rPr>
              <a:t>for</a:t>
            </a:r>
            <a:r>
              <a:rPr sz="1000" spc="-15" dirty="0">
                <a:latin typeface="Times New Roman"/>
                <a:cs typeface="Times New Roman"/>
              </a:rPr>
              <a:t> </a:t>
            </a:r>
            <a:r>
              <a:rPr sz="1000" dirty="0">
                <a:latin typeface="Times New Roman"/>
                <a:cs typeface="Times New Roman"/>
              </a:rPr>
              <a:t>example,</a:t>
            </a:r>
            <a:r>
              <a:rPr sz="1000" spc="5" dirty="0">
                <a:latin typeface="Times New Roman"/>
                <a:cs typeface="Times New Roman"/>
              </a:rPr>
              <a:t> </a:t>
            </a:r>
            <a:r>
              <a:rPr sz="1000" dirty="0">
                <a:latin typeface="Times New Roman"/>
                <a:cs typeface="Times New Roman"/>
              </a:rPr>
              <a:t>in</a:t>
            </a:r>
            <a:r>
              <a:rPr sz="1000" spc="-25" dirty="0">
                <a:latin typeface="Times New Roman"/>
                <a:cs typeface="Times New Roman"/>
              </a:rPr>
              <a:t> </a:t>
            </a:r>
            <a:r>
              <a:rPr sz="1000" dirty="0">
                <a:latin typeface="Times New Roman"/>
                <a:cs typeface="Times New Roman"/>
              </a:rPr>
              <a:t>his</a:t>
            </a:r>
            <a:r>
              <a:rPr sz="1000" spc="-15" dirty="0">
                <a:latin typeface="Times New Roman"/>
                <a:cs typeface="Times New Roman"/>
              </a:rPr>
              <a:t> </a:t>
            </a:r>
            <a:r>
              <a:rPr sz="1000" i="1" dirty="0">
                <a:latin typeface="Times New Roman"/>
                <a:cs typeface="Times New Roman"/>
              </a:rPr>
              <a:t>Laws</a:t>
            </a:r>
            <a:r>
              <a:rPr sz="1000" dirty="0">
                <a:latin typeface="Times New Roman"/>
                <a:cs typeface="Times New Roman"/>
              </a:rPr>
              <a:t>,</a:t>
            </a:r>
            <a:r>
              <a:rPr sz="1000" spc="-30" dirty="0">
                <a:latin typeface="Times New Roman"/>
                <a:cs typeface="Times New Roman"/>
              </a:rPr>
              <a:t> </a:t>
            </a:r>
            <a:r>
              <a:rPr sz="1000" dirty="0">
                <a:latin typeface="Times New Roman"/>
                <a:cs typeface="Times New Roman"/>
              </a:rPr>
              <a:t>lists</a:t>
            </a:r>
            <a:r>
              <a:rPr sz="1000" spc="-30"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Celts</a:t>
            </a:r>
            <a:r>
              <a:rPr sz="1000" spc="-15" dirty="0">
                <a:latin typeface="Times New Roman"/>
                <a:cs typeface="Times New Roman"/>
              </a:rPr>
              <a:t> </a:t>
            </a:r>
            <a:r>
              <a:rPr sz="1000" dirty="0">
                <a:latin typeface="Times New Roman"/>
                <a:cs typeface="Times New Roman"/>
              </a:rPr>
              <a:t>amongst</a:t>
            </a:r>
            <a:r>
              <a:rPr sz="1000" spc="5" dirty="0">
                <a:latin typeface="Times New Roman"/>
                <a:cs typeface="Times New Roman"/>
              </a:rPr>
              <a:t> </a:t>
            </a:r>
            <a:r>
              <a:rPr sz="1000" dirty="0">
                <a:latin typeface="Times New Roman"/>
                <a:cs typeface="Times New Roman"/>
              </a:rPr>
              <a:t>a</a:t>
            </a:r>
            <a:r>
              <a:rPr sz="1000" spc="-30" dirty="0">
                <a:latin typeface="Times New Roman"/>
                <a:cs typeface="Times New Roman"/>
              </a:rPr>
              <a:t> </a:t>
            </a:r>
            <a:r>
              <a:rPr sz="1000" dirty="0">
                <a:latin typeface="Times New Roman"/>
                <a:cs typeface="Times New Roman"/>
              </a:rPr>
              <a:t>number</a:t>
            </a:r>
            <a:r>
              <a:rPr sz="1000" spc="10" dirty="0">
                <a:latin typeface="Times New Roman"/>
                <a:cs typeface="Times New Roman"/>
              </a:rPr>
              <a:t> </a:t>
            </a:r>
            <a:r>
              <a:rPr sz="1000" dirty="0">
                <a:latin typeface="Times New Roman"/>
                <a:cs typeface="Times New Roman"/>
              </a:rPr>
              <a:t>of</a:t>
            </a:r>
            <a:r>
              <a:rPr sz="1000" spc="-10" dirty="0">
                <a:latin typeface="Times New Roman"/>
                <a:cs typeface="Times New Roman"/>
              </a:rPr>
              <a:t> </a:t>
            </a:r>
            <a:r>
              <a:rPr sz="1000" i="1" dirty="0">
                <a:latin typeface="Times New Roman"/>
                <a:cs typeface="Times New Roman"/>
              </a:rPr>
              <a:t>‘very</a:t>
            </a:r>
            <a:r>
              <a:rPr sz="1000" i="1" spc="-5" dirty="0">
                <a:latin typeface="Times New Roman"/>
                <a:cs typeface="Times New Roman"/>
              </a:rPr>
              <a:t> </a:t>
            </a:r>
            <a:r>
              <a:rPr sz="1000" i="1" dirty="0">
                <a:latin typeface="Times New Roman"/>
                <a:cs typeface="Times New Roman"/>
              </a:rPr>
              <a:t>warlike</a:t>
            </a:r>
            <a:r>
              <a:rPr sz="1000" i="1" spc="-15" dirty="0">
                <a:latin typeface="Times New Roman"/>
                <a:cs typeface="Times New Roman"/>
              </a:rPr>
              <a:t> </a:t>
            </a:r>
            <a:r>
              <a:rPr sz="1000" i="1" dirty="0">
                <a:latin typeface="Times New Roman"/>
                <a:cs typeface="Times New Roman"/>
              </a:rPr>
              <a:t>peoples’</a:t>
            </a:r>
            <a:r>
              <a:rPr sz="1000" i="1" spc="-15" dirty="0">
                <a:latin typeface="Times New Roman"/>
                <a:cs typeface="Times New Roman"/>
              </a:rPr>
              <a:t> </a:t>
            </a:r>
            <a:r>
              <a:rPr sz="1000" dirty="0">
                <a:latin typeface="Times New Roman"/>
                <a:cs typeface="Times New Roman"/>
              </a:rPr>
              <a:t>who</a:t>
            </a:r>
            <a:r>
              <a:rPr sz="1000" spc="-5" dirty="0">
                <a:latin typeface="Times New Roman"/>
                <a:cs typeface="Times New Roman"/>
              </a:rPr>
              <a:t> </a:t>
            </a:r>
            <a:r>
              <a:rPr sz="1000" spc="-10" dirty="0">
                <a:latin typeface="Times New Roman"/>
                <a:cs typeface="Times New Roman"/>
              </a:rPr>
              <a:t>indulge</a:t>
            </a:r>
            <a:endParaRPr sz="1000" dirty="0">
              <a:latin typeface="Times New Roman"/>
              <a:cs typeface="Times New Roman"/>
            </a:endParaRPr>
          </a:p>
          <a:p>
            <a:pPr marL="12700">
              <a:lnSpc>
                <a:spcPct val="100000"/>
              </a:lnSpc>
            </a:pPr>
            <a:r>
              <a:rPr sz="1000" dirty="0">
                <a:latin typeface="Times New Roman"/>
                <a:cs typeface="Times New Roman"/>
              </a:rPr>
              <a:t>in</a:t>
            </a:r>
            <a:r>
              <a:rPr sz="1000" spc="-30" dirty="0">
                <a:latin typeface="Times New Roman"/>
                <a:cs typeface="Times New Roman"/>
              </a:rPr>
              <a:t> </a:t>
            </a:r>
            <a:r>
              <a:rPr sz="1000" i="1" dirty="0">
                <a:latin typeface="Times New Roman"/>
                <a:cs typeface="Times New Roman"/>
              </a:rPr>
              <a:t>‘outright</a:t>
            </a:r>
            <a:r>
              <a:rPr sz="1000" i="1" spc="-35" dirty="0">
                <a:latin typeface="Times New Roman"/>
                <a:cs typeface="Times New Roman"/>
              </a:rPr>
              <a:t> </a:t>
            </a:r>
            <a:r>
              <a:rPr sz="1000" i="1" spc="-10" dirty="0">
                <a:latin typeface="Times New Roman"/>
                <a:cs typeface="Times New Roman"/>
              </a:rPr>
              <a:t>drunkenness’.</a:t>
            </a:r>
            <a:endParaRPr lang="en-GB" sz="1000" i="1" spc="-10" dirty="0">
              <a:latin typeface="Times New Roman"/>
              <a:cs typeface="Times New Roman"/>
            </a:endParaRPr>
          </a:p>
          <a:p>
            <a:pPr marL="12700">
              <a:lnSpc>
                <a:spcPct val="100000"/>
              </a:lnSpc>
            </a:pPr>
            <a:endParaRPr lang="en-GB" sz="1000" i="1" spc="-10" dirty="0">
              <a:latin typeface="Times New Roman"/>
              <a:cs typeface="Times New Roman"/>
            </a:endParaRPr>
          </a:p>
          <a:p>
            <a:pPr marL="12700">
              <a:lnSpc>
                <a:spcPct val="100000"/>
              </a:lnSpc>
              <a:spcBef>
                <a:spcPts val="360"/>
              </a:spcBef>
            </a:pPr>
            <a:endParaRPr lang="en-GB" sz="1000" i="1" spc="-10" dirty="0">
              <a:latin typeface="Times New Roman"/>
              <a:cs typeface="Times New Roman"/>
            </a:endParaRPr>
          </a:p>
          <a:p>
            <a:pPr marL="12700">
              <a:lnSpc>
                <a:spcPct val="100000"/>
              </a:lnSpc>
              <a:spcBef>
                <a:spcPts val="360"/>
              </a:spcBef>
            </a:pPr>
            <a:r>
              <a:rPr sz="1000" dirty="0">
                <a:latin typeface="Times New Roman"/>
                <a:cs typeface="Times New Roman"/>
              </a:rPr>
              <a:t>Plato’s</a:t>
            </a:r>
            <a:r>
              <a:rPr sz="1000" spc="-40" dirty="0">
                <a:latin typeface="Times New Roman"/>
                <a:cs typeface="Times New Roman"/>
              </a:rPr>
              <a:t> </a:t>
            </a:r>
            <a:r>
              <a:rPr sz="1000" dirty="0">
                <a:latin typeface="Times New Roman"/>
                <a:cs typeface="Times New Roman"/>
              </a:rPr>
              <a:t>most</a:t>
            </a:r>
            <a:r>
              <a:rPr sz="1000" spc="-25" dirty="0">
                <a:latin typeface="Times New Roman"/>
                <a:cs typeface="Times New Roman"/>
              </a:rPr>
              <a:t> </a:t>
            </a:r>
            <a:r>
              <a:rPr sz="1000" dirty="0">
                <a:latin typeface="Times New Roman"/>
                <a:cs typeface="Times New Roman"/>
              </a:rPr>
              <a:t>famous student,</a:t>
            </a:r>
            <a:r>
              <a:rPr sz="1000" spc="-25" dirty="0">
                <a:latin typeface="Times New Roman"/>
                <a:cs typeface="Times New Roman"/>
              </a:rPr>
              <a:t> </a:t>
            </a:r>
            <a:r>
              <a:rPr sz="1000" dirty="0">
                <a:latin typeface="Times New Roman"/>
                <a:cs typeface="Times New Roman"/>
              </a:rPr>
              <a:t>Aristotle,</a:t>
            </a:r>
            <a:r>
              <a:rPr sz="1000" spc="-10" dirty="0">
                <a:latin typeface="Times New Roman"/>
                <a:cs typeface="Times New Roman"/>
              </a:rPr>
              <a:t> </a:t>
            </a:r>
            <a:r>
              <a:rPr sz="1000" dirty="0">
                <a:latin typeface="Times New Roman"/>
                <a:cs typeface="Times New Roman"/>
              </a:rPr>
              <a:t>comments in</a:t>
            </a:r>
            <a:r>
              <a:rPr sz="1000" spc="-30" dirty="0">
                <a:latin typeface="Times New Roman"/>
                <a:cs typeface="Times New Roman"/>
              </a:rPr>
              <a:t> </a:t>
            </a:r>
            <a:r>
              <a:rPr sz="1000" dirty="0">
                <a:latin typeface="Times New Roman"/>
                <a:cs typeface="Times New Roman"/>
              </a:rPr>
              <a:t>his</a:t>
            </a:r>
            <a:r>
              <a:rPr sz="1000" spc="-20" dirty="0">
                <a:latin typeface="Times New Roman"/>
                <a:cs typeface="Times New Roman"/>
              </a:rPr>
              <a:t> </a:t>
            </a:r>
            <a:r>
              <a:rPr sz="1000" i="1" dirty="0">
                <a:latin typeface="Times New Roman"/>
                <a:cs typeface="Times New Roman"/>
              </a:rPr>
              <a:t>Politics</a:t>
            </a:r>
            <a:r>
              <a:rPr sz="1000" i="1" spc="-35" dirty="0">
                <a:latin typeface="Times New Roman"/>
                <a:cs typeface="Times New Roman"/>
              </a:rPr>
              <a:t> </a:t>
            </a:r>
            <a:r>
              <a:rPr sz="1000" dirty="0">
                <a:latin typeface="Times New Roman"/>
                <a:cs typeface="Times New Roman"/>
              </a:rPr>
              <a:t>that</a:t>
            </a:r>
            <a:r>
              <a:rPr sz="1000" spc="-25"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i="1" dirty="0">
                <a:latin typeface="Times New Roman"/>
                <a:cs typeface="Times New Roman"/>
              </a:rPr>
              <a:t>Celts</a:t>
            </a:r>
            <a:r>
              <a:rPr sz="1000" i="1" spc="-30" dirty="0">
                <a:latin typeface="Times New Roman"/>
                <a:cs typeface="Times New Roman"/>
              </a:rPr>
              <a:t> </a:t>
            </a:r>
            <a:r>
              <a:rPr sz="1000" i="1" dirty="0">
                <a:latin typeface="Times New Roman"/>
                <a:cs typeface="Times New Roman"/>
              </a:rPr>
              <a:t>‘openly</a:t>
            </a:r>
            <a:r>
              <a:rPr sz="1000" i="1" spc="-35" dirty="0">
                <a:latin typeface="Times New Roman"/>
                <a:cs typeface="Times New Roman"/>
              </a:rPr>
              <a:t> </a:t>
            </a:r>
            <a:r>
              <a:rPr sz="1000" i="1" dirty="0">
                <a:latin typeface="Times New Roman"/>
                <a:cs typeface="Times New Roman"/>
              </a:rPr>
              <a:t>approve</a:t>
            </a:r>
            <a:r>
              <a:rPr sz="1000" i="1" spc="-45" dirty="0">
                <a:latin typeface="Times New Roman"/>
                <a:cs typeface="Times New Roman"/>
              </a:rPr>
              <a:t> </a:t>
            </a:r>
            <a:r>
              <a:rPr sz="1000" i="1" spc="-25" dirty="0">
                <a:latin typeface="Times New Roman"/>
                <a:cs typeface="Times New Roman"/>
              </a:rPr>
              <a:t>of</a:t>
            </a:r>
            <a:endParaRPr sz="1000" dirty="0">
              <a:latin typeface="Times New Roman"/>
              <a:cs typeface="Times New Roman"/>
            </a:endParaRPr>
          </a:p>
          <a:p>
            <a:pPr marL="12700" marR="38735">
              <a:lnSpc>
                <a:spcPct val="100000"/>
              </a:lnSpc>
            </a:pPr>
            <a:r>
              <a:rPr sz="1000" i="1" dirty="0">
                <a:latin typeface="Times New Roman"/>
                <a:cs typeface="Times New Roman"/>
              </a:rPr>
              <a:t>sexual</a:t>
            </a:r>
            <a:r>
              <a:rPr sz="1000" i="1" spc="-30" dirty="0">
                <a:latin typeface="Times New Roman"/>
                <a:cs typeface="Times New Roman"/>
              </a:rPr>
              <a:t> </a:t>
            </a:r>
            <a:r>
              <a:rPr sz="1000" i="1" dirty="0">
                <a:latin typeface="Times New Roman"/>
                <a:cs typeface="Times New Roman"/>
              </a:rPr>
              <a:t>relations</a:t>
            </a:r>
            <a:r>
              <a:rPr sz="1000" i="1" spc="-30" dirty="0">
                <a:latin typeface="Times New Roman"/>
                <a:cs typeface="Times New Roman"/>
              </a:rPr>
              <a:t> </a:t>
            </a:r>
            <a:r>
              <a:rPr sz="1000" i="1" dirty="0">
                <a:latin typeface="Times New Roman"/>
                <a:cs typeface="Times New Roman"/>
              </a:rPr>
              <a:t>between</a:t>
            </a:r>
            <a:r>
              <a:rPr sz="1000" i="1" spc="-10" dirty="0">
                <a:latin typeface="Times New Roman"/>
                <a:cs typeface="Times New Roman"/>
              </a:rPr>
              <a:t> </a:t>
            </a:r>
            <a:r>
              <a:rPr sz="1000" i="1" dirty="0">
                <a:latin typeface="Times New Roman"/>
                <a:cs typeface="Times New Roman"/>
              </a:rPr>
              <a:t>men’</a:t>
            </a:r>
            <a:r>
              <a:rPr sz="1000" i="1" spc="-10" dirty="0">
                <a:latin typeface="Times New Roman"/>
                <a:cs typeface="Times New Roman"/>
              </a:rPr>
              <a:t> </a:t>
            </a:r>
            <a:r>
              <a:rPr sz="1000" dirty="0">
                <a:latin typeface="Times New Roman"/>
                <a:cs typeface="Times New Roman"/>
              </a:rPr>
              <a:t>and</a:t>
            </a:r>
            <a:r>
              <a:rPr sz="1000" spc="-10" dirty="0">
                <a:latin typeface="Times New Roman"/>
                <a:cs typeface="Times New Roman"/>
              </a:rPr>
              <a:t> </a:t>
            </a:r>
            <a:r>
              <a:rPr sz="1000" dirty="0">
                <a:latin typeface="Times New Roman"/>
                <a:cs typeface="Times New Roman"/>
              </a:rPr>
              <a:t>fear nothing</a:t>
            </a:r>
            <a:r>
              <a:rPr sz="1000" spc="-10" dirty="0">
                <a:latin typeface="Times New Roman"/>
                <a:cs typeface="Times New Roman"/>
              </a:rPr>
              <a:t> </a:t>
            </a:r>
            <a:r>
              <a:rPr sz="1000" dirty="0">
                <a:latin typeface="Times New Roman"/>
                <a:cs typeface="Times New Roman"/>
              </a:rPr>
              <a:t>at</a:t>
            </a:r>
            <a:r>
              <a:rPr sz="1000" spc="-25" dirty="0">
                <a:latin typeface="Times New Roman"/>
                <a:cs typeface="Times New Roman"/>
              </a:rPr>
              <a:t> </a:t>
            </a:r>
            <a:r>
              <a:rPr sz="1000" dirty="0">
                <a:latin typeface="Times New Roman"/>
                <a:cs typeface="Times New Roman"/>
              </a:rPr>
              <a:t>all.</a:t>
            </a:r>
            <a:r>
              <a:rPr sz="1000" spc="-25" dirty="0">
                <a:latin typeface="Times New Roman"/>
                <a:cs typeface="Times New Roman"/>
              </a:rPr>
              <a:t> </a:t>
            </a:r>
            <a:r>
              <a:rPr sz="1000" dirty="0">
                <a:latin typeface="Times New Roman"/>
                <a:cs typeface="Times New Roman"/>
              </a:rPr>
              <a:t>This</a:t>
            </a:r>
            <a:r>
              <a:rPr sz="1000" spc="-30" dirty="0">
                <a:latin typeface="Times New Roman"/>
                <a:cs typeface="Times New Roman"/>
              </a:rPr>
              <a:t> </a:t>
            </a:r>
            <a:r>
              <a:rPr sz="1000" dirty="0">
                <a:latin typeface="Times New Roman"/>
                <a:cs typeface="Times New Roman"/>
              </a:rPr>
              <a:t>lack</a:t>
            </a:r>
            <a:r>
              <a:rPr sz="1000" spc="-5" dirty="0">
                <a:latin typeface="Times New Roman"/>
                <a:cs typeface="Times New Roman"/>
              </a:rPr>
              <a:t> </a:t>
            </a:r>
            <a:r>
              <a:rPr sz="1000" dirty="0">
                <a:latin typeface="Times New Roman"/>
                <a:cs typeface="Times New Roman"/>
              </a:rPr>
              <a:t>of</a:t>
            </a:r>
            <a:r>
              <a:rPr sz="1000" spc="-30" dirty="0">
                <a:latin typeface="Times New Roman"/>
                <a:cs typeface="Times New Roman"/>
              </a:rPr>
              <a:t> </a:t>
            </a:r>
            <a:r>
              <a:rPr sz="1000" dirty="0">
                <a:latin typeface="Times New Roman"/>
                <a:cs typeface="Times New Roman"/>
              </a:rPr>
              <a:t>fear,</a:t>
            </a:r>
            <a:r>
              <a:rPr sz="1000" spc="-5" dirty="0">
                <a:latin typeface="Times New Roman"/>
                <a:cs typeface="Times New Roman"/>
              </a:rPr>
              <a:t> </a:t>
            </a:r>
            <a:r>
              <a:rPr sz="1000" dirty="0">
                <a:latin typeface="Times New Roman"/>
                <a:cs typeface="Times New Roman"/>
              </a:rPr>
              <a:t>though, is</a:t>
            </a:r>
            <a:r>
              <a:rPr sz="1000" spc="-30" dirty="0">
                <a:latin typeface="Times New Roman"/>
                <a:cs typeface="Times New Roman"/>
              </a:rPr>
              <a:t> </a:t>
            </a:r>
            <a:r>
              <a:rPr sz="1000" dirty="0">
                <a:latin typeface="Times New Roman"/>
                <a:cs typeface="Times New Roman"/>
              </a:rPr>
              <a:t>put</a:t>
            </a:r>
            <a:r>
              <a:rPr sz="1000" spc="-25" dirty="0">
                <a:latin typeface="Times New Roman"/>
                <a:cs typeface="Times New Roman"/>
              </a:rPr>
              <a:t> </a:t>
            </a:r>
            <a:r>
              <a:rPr sz="1000" dirty="0">
                <a:latin typeface="Times New Roman"/>
                <a:cs typeface="Times New Roman"/>
              </a:rPr>
              <a:t>down</a:t>
            </a:r>
            <a:r>
              <a:rPr sz="1000" spc="-10" dirty="0">
                <a:latin typeface="Times New Roman"/>
                <a:cs typeface="Times New Roman"/>
              </a:rPr>
              <a:t> </a:t>
            </a:r>
            <a:r>
              <a:rPr sz="1000" dirty="0">
                <a:latin typeface="Times New Roman"/>
                <a:cs typeface="Times New Roman"/>
              </a:rPr>
              <a:t>to</a:t>
            </a:r>
            <a:r>
              <a:rPr sz="1000" spc="-20" dirty="0">
                <a:latin typeface="Times New Roman"/>
                <a:cs typeface="Times New Roman"/>
              </a:rPr>
              <a:t> </a:t>
            </a:r>
            <a:r>
              <a:rPr sz="1000" spc="-10" dirty="0">
                <a:latin typeface="Times New Roman"/>
                <a:cs typeface="Times New Roman"/>
              </a:rPr>
              <a:t>reckless </a:t>
            </a:r>
            <a:r>
              <a:rPr sz="1000" dirty="0">
                <a:latin typeface="Times New Roman"/>
                <a:cs typeface="Times New Roman"/>
              </a:rPr>
              <a:t>passion,</a:t>
            </a:r>
            <a:r>
              <a:rPr sz="1000" spc="-25" dirty="0">
                <a:latin typeface="Times New Roman"/>
                <a:cs typeface="Times New Roman"/>
              </a:rPr>
              <a:t> </a:t>
            </a:r>
            <a:r>
              <a:rPr sz="1000" dirty="0">
                <a:latin typeface="Times New Roman"/>
                <a:cs typeface="Times New Roman"/>
              </a:rPr>
              <a:t>rather</a:t>
            </a:r>
            <a:r>
              <a:rPr sz="1000" spc="-15" dirty="0">
                <a:latin typeface="Times New Roman"/>
                <a:cs typeface="Times New Roman"/>
              </a:rPr>
              <a:t> </a:t>
            </a:r>
            <a:r>
              <a:rPr sz="1000" dirty="0">
                <a:latin typeface="Times New Roman"/>
                <a:cs typeface="Times New Roman"/>
              </a:rPr>
              <a:t>than</a:t>
            </a:r>
            <a:r>
              <a:rPr sz="1000" spc="-15" dirty="0">
                <a:latin typeface="Times New Roman"/>
                <a:cs typeface="Times New Roman"/>
              </a:rPr>
              <a:t> </a:t>
            </a:r>
            <a:r>
              <a:rPr sz="1000" spc="-10" dirty="0">
                <a:latin typeface="Times New Roman"/>
                <a:cs typeface="Times New Roman"/>
              </a:rPr>
              <a:t>virtue.</a:t>
            </a:r>
            <a:endParaRPr lang="en-GB" sz="1000" spc="-10" dirty="0">
              <a:latin typeface="Times New Roman"/>
              <a:cs typeface="Times New Roman"/>
            </a:endParaRPr>
          </a:p>
          <a:p>
            <a:pPr marL="12700" marR="38735">
              <a:lnSpc>
                <a:spcPct val="100000"/>
              </a:lnSpc>
            </a:pPr>
            <a:endParaRPr lang="en-GB" sz="1000" spc="-10" dirty="0">
              <a:latin typeface="Times New Roman"/>
              <a:cs typeface="Times New Roman"/>
            </a:endParaRPr>
          </a:p>
          <a:p>
            <a:pPr marL="12700" marR="38735">
              <a:lnSpc>
                <a:spcPct val="100000"/>
              </a:lnSpc>
            </a:pPr>
            <a:endParaRPr sz="1000" dirty="0">
              <a:latin typeface="Times New Roman"/>
              <a:cs typeface="Times New Roman"/>
            </a:endParaRPr>
          </a:p>
          <a:p>
            <a:pPr marL="12700" marR="241935">
              <a:lnSpc>
                <a:spcPct val="100000"/>
              </a:lnSpc>
              <a:spcBef>
                <a:spcPts val="360"/>
              </a:spcBef>
            </a:pPr>
            <a:r>
              <a:rPr sz="1000" dirty="0">
                <a:latin typeface="Times New Roman"/>
                <a:cs typeface="Times New Roman"/>
              </a:rPr>
              <a:t>Ptolemy</a:t>
            </a:r>
            <a:r>
              <a:rPr sz="1000" spc="-15" dirty="0">
                <a:latin typeface="Times New Roman"/>
                <a:cs typeface="Times New Roman"/>
              </a:rPr>
              <a:t> </a:t>
            </a:r>
            <a:r>
              <a:rPr sz="1000" dirty="0">
                <a:latin typeface="Times New Roman"/>
                <a:cs typeface="Times New Roman"/>
              </a:rPr>
              <a:t>I</a:t>
            </a:r>
            <a:r>
              <a:rPr sz="1000" spc="-20" dirty="0">
                <a:latin typeface="Times New Roman"/>
                <a:cs typeface="Times New Roman"/>
              </a:rPr>
              <a:t> </a:t>
            </a:r>
            <a:r>
              <a:rPr sz="1000" dirty="0">
                <a:latin typeface="Times New Roman"/>
                <a:cs typeface="Times New Roman"/>
              </a:rPr>
              <a:t>(via</a:t>
            </a:r>
            <a:r>
              <a:rPr sz="1000" spc="-10" dirty="0">
                <a:latin typeface="Times New Roman"/>
                <a:cs typeface="Times New Roman"/>
              </a:rPr>
              <a:t> </a:t>
            </a:r>
            <a:r>
              <a:rPr sz="1000" dirty="0">
                <a:latin typeface="Times New Roman"/>
                <a:cs typeface="Times New Roman"/>
              </a:rPr>
              <a:t>Strabo)</a:t>
            </a:r>
            <a:r>
              <a:rPr sz="1000" spc="-15" dirty="0">
                <a:latin typeface="Times New Roman"/>
                <a:cs typeface="Times New Roman"/>
              </a:rPr>
              <a:t> </a:t>
            </a:r>
            <a:r>
              <a:rPr sz="1000" dirty="0">
                <a:latin typeface="Times New Roman"/>
                <a:cs typeface="Times New Roman"/>
              </a:rPr>
              <a:t>states</a:t>
            </a:r>
            <a:r>
              <a:rPr sz="1000" spc="-10" dirty="0">
                <a:latin typeface="Times New Roman"/>
                <a:cs typeface="Times New Roman"/>
              </a:rPr>
              <a:t> </a:t>
            </a:r>
            <a:r>
              <a:rPr sz="1000" dirty="0">
                <a:latin typeface="Times New Roman"/>
                <a:cs typeface="Times New Roman"/>
              </a:rPr>
              <a:t>that</a:t>
            </a:r>
            <a:r>
              <a:rPr sz="1000" spc="-10" dirty="0">
                <a:latin typeface="Times New Roman"/>
                <a:cs typeface="Times New Roman"/>
              </a:rPr>
              <a:t> </a:t>
            </a:r>
            <a:r>
              <a:rPr sz="1000" dirty="0">
                <a:latin typeface="Times New Roman"/>
                <a:cs typeface="Times New Roman"/>
              </a:rPr>
              <a:t>the</a:t>
            </a:r>
            <a:r>
              <a:rPr sz="1000" spc="-10" dirty="0">
                <a:latin typeface="Times New Roman"/>
                <a:cs typeface="Times New Roman"/>
              </a:rPr>
              <a:t> </a:t>
            </a:r>
            <a:r>
              <a:rPr sz="1000" dirty="0">
                <a:latin typeface="Times New Roman"/>
                <a:cs typeface="Times New Roman"/>
              </a:rPr>
              <a:t>Celts</a:t>
            </a:r>
            <a:r>
              <a:rPr sz="1000" spc="-5" dirty="0">
                <a:latin typeface="Times New Roman"/>
                <a:cs typeface="Times New Roman"/>
              </a:rPr>
              <a:t> </a:t>
            </a:r>
            <a:r>
              <a:rPr sz="1000" i="1" dirty="0">
                <a:latin typeface="Times New Roman"/>
                <a:cs typeface="Times New Roman"/>
              </a:rPr>
              <a:t>‘fear</a:t>
            </a:r>
            <a:r>
              <a:rPr sz="1000" i="1" spc="-10" dirty="0">
                <a:latin typeface="Times New Roman"/>
                <a:cs typeface="Times New Roman"/>
              </a:rPr>
              <a:t> </a:t>
            </a:r>
            <a:r>
              <a:rPr sz="1000" i="1" dirty="0">
                <a:latin typeface="Times New Roman"/>
                <a:cs typeface="Times New Roman"/>
              </a:rPr>
              <a:t>no</a:t>
            </a:r>
            <a:r>
              <a:rPr sz="1000" i="1" spc="-25" dirty="0">
                <a:latin typeface="Times New Roman"/>
                <a:cs typeface="Times New Roman"/>
              </a:rPr>
              <a:t> </a:t>
            </a:r>
            <a:r>
              <a:rPr sz="1000" i="1" dirty="0">
                <a:latin typeface="Times New Roman"/>
                <a:cs typeface="Times New Roman"/>
              </a:rPr>
              <a:t>one</a:t>
            </a:r>
            <a:r>
              <a:rPr sz="1000" i="1" spc="-30" dirty="0">
                <a:latin typeface="Times New Roman"/>
                <a:cs typeface="Times New Roman"/>
              </a:rPr>
              <a:t> </a:t>
            </a:r>
            <a:r>
              <a:rPr sz="1000" i="1" dirty="0">
                <a:latin typeface="Times New Roman"/>
                <a:cs typeface="Times New Roman"/>
              </a:rPr>
              <a:t>and</a:t>
            </a:r>
            <a:r>
              <a:rPr sz="1000" i="1" spc="-20" dirty="0">
                <a:latin typeface="Times New Roman"/>
                <a:cs typeface="Times New Roman"/>
              </a:rPr>
              <a:t> </a:t>
            </a:r>
            <a:r>
              <a:rPr sz="1000" i="1" dirty="0">
                <a:latin typeface="Times New Roman"/>
                <a:cs typeface="Times New Roman"/>
              </a:rPr>
              <a:t>nothing</a:t>
            </a:r>
            <a:r>
              <a:rPr sz="1000" i="1" spc="-20" dirty="0">
                <a:latin typeface="Times New Roman"/>
                <a:cs typeface="Times New Roman"/>
              </a:rPr>
              <a:t> </a:t>
            </a:r>
            <a:r>
              <a:rPr sz="1000" i="1" dirty="0">
                <a:latin typeface="Times New Roman"/>
                <a:cs typeface="Times New Roman"/>
              </a:rPr>
              <a:t>–</a:t>
            </a:r>
            <a:r>
              <a:rPr sz="1000" i="1" spc="-15" dirty="0">
                <a:latin typeface="Times New Roman"/>
                <a:cs typeface="Times New Roman"/>
              </a:rPr>
              <a:t> </a:t>
            </a:r>
            <a:r>
              <a:rPr sz="1000" i="1" dirty="0">
                <a:latin typeface="Times New Roman"/>
                <a:cs typeface="Times New Roman"/>
              </a:rPr>
              <a:t>except</a:t>
            </a:r>
            <a:r>
              <a:rPr sz="1000" i="1" spc="-5" dirty="0">
                <a:latin typeface="Times New Roman"/>
                <a:cs typeface="Times New Roman"/>
              </a:rPr>
              <a:t> </a:t>
            </a:r>
            <a:r>
              <a:rPr sz="1000" i="1" dirty="0">
                <a:latin typeface="Times New Roman"/>
                <a:cs typeface="Times New Roman"/>
              </a:rPr>
              <a:t>that</a:t>
            </a:r>
            <a:r>
              <a:rPr sz="1000" i="1" spc="-35" dirty="0">
                <a:latin typeface="Times New Roman"/>
                <a:cs typeface="Times New Roman"/>
              </a:rPr>
              <a:t> </a:t>
            </a:r>
            <a:r>
              <a:rPr sz="1000" i="1" dirty="0">
                <a:latin typeface="Times New Roman"/>
                <a:cs typeface="Times New Roman"/>
              </a:rPr>
              <a:t>the</a:t>
            </a:r>
            <a:r>
              <a:rPr sz="1000" i="1" spc="-15" dirty="0">
                <a:latin typeface="Times New Roman"/>
                <a:cs typeface="Times New Roman"/>
              </a:rPr>
              <a:t> </a:t>
            </a:r>
            <a:r>
              <a:rPr sz="1000" i="1" dirty="0">
                <a:latin typeface="Times New Roman"/>
                <a:cs typeface="Times New Roman"/>
              </a:rPr>
              <a:t>sky</a:t>
            </a:r>
            <a:r>
              <a:rPr sz="1000" i="1" spc="-5" dirty="0">
                <a:latin typeface="Times New Roman"/>
                <a:cs typeface="Times New Roman"/>
              </a:rPr>
              <a:t> </a:t>
            </a:r>
            <a:r>
              <a:rPr sz="1000" i="1" dirty="0">
                <a:latin typeface="Times New Roman"/>
                <a:cs typeface="Times New Roman"/>
              </a:rPr>
              <a:t>might</a:t>
            </a:r>
            <a:r>
              <a:rPr sz="1000" i="1" spc="-25" dirty="0">
                <a:latin typeface="Times New Roman"/>
                <a:cs typeface="Times New Roman"/>
              </a:rPr>
              <a:t> </a:t>
            </a:r>
            <a:r>
              <a:rPr sz="1000" i="1" spc="-20" dirty="0">
                <a:latin typeface="Times New Roman"/>
                <a:cs typeface="Times New Roman"/>
              </a:rPr>
              <a:t>fall </a:t>
            </a:r>
            <a:r>
              <a:rPr sz="1000" i="1" dirty="0">
                <a:latin typeface="Times New Roman"/>
                <a:cs typeface="Times New Roman"/>
              </a:rPr>
              <a:t>down</a:t>
            </a:r>
            <a:r>
              <a:rPr sz="1000" i="1" spc="-25" dirty="0">
                <a:latin typeface="Times New Roman"/>
                <a:cs typeface="Times New Roman"/>
              </a:rPr>
              <a:t> </a:t>
            </a:r>
            <a:r>
              <a:rPr sz="1000" i="1" dirty="0">
                <a:latin typeface="Times New Roman"/>
                <a:cs typeface="Times New Roman"/>
              </a:rPr>
              <a:t>on</a:t>
            </a:r>
            <a:r>
              <a:rPr sz="1000" i="1" spc="-10" dirty="0">
                <a:latin typeface="Times New Roman"/>
                <a:cs typeface="Times New Roman"/>
              </a:rPr>
              <a:t> them!’</a:t>
            </a:r>
            <a:endParaRPr lang="en-GB" sz="1000" i="1" spc="-10" dirty="0">
              <a:latin typeface="Times New Roman"/>
              <a:cs typeface="Times New Roman"/>
            </a:endParaRPr>
          </a:p>
          <a:p>
            <a:pPr marL="12700" marR="241935">
              <a:lnSpc>
                <a:spcPct val="100000"/>
              </a:lnSpc>
              <a:spcBef>
                <a:spcPts val="360"/>
              </a:spcBef>
            </a:pPr>
            <a:endParaRPr lang="en-GB" sz="1000" i="1" spc="-10" dirty="0">
              <a:latin typeface="Times New Roman"/>
              <a:cs typeface="Times New Roman"/>
            </a:endParaRPr>
          </a:p>
          <a:p>
            <a:pPr marL="12700" marR="241935">
              <a:lnSpc>
                <a:spcPct val="100000"/>
              </a:lnSpc>
              <a:spcBef>
                <a:spcPts val="360"/>
              </a:spcBef>
            </a:pPr>
            <a:endParaRPr lang="en-GB" sz="1000" i="1" spc="-10" dirty="0">
              <a:latin typeface="Times New Roman"/>
              <a:cs typeface="Times New Roman"/>
            </a:endParaRPr>
          </a:p>
          <a:p>
            <a:pPr marL="12700" marR="241935">
              <a:lnSpc>
                <a:spcPct val="100000"/>
              </a:lnSpc>
              <a:spcBef>
                <a:spcPts val="360"/>
              </a:spcBef>
            </a:pPr>
            <a:endParaRPr sz="1000" dirty="0">
              <a:latin typeface="Times New Roman"/>
              <a:cs typeface="Times New Roman"/>
            </a:endParaRPr>
          </a:p>
          <a:p>
            <a:pPr marL="12700" marR="5080">
              <a:lnSpc>
                <a:spcPct val="100000"/>
              </a:lnSpc>
              <a:spcBef>
                <a:spcPts val="360"/>
              </a:spcBef>
            </a:pPr>
            <a:r>
              <a:rPr sz="1000" dirty="0">
                <a:latin typeface="Times New Roman"/>
                <a:cs typeface="Times New Roman"/>
              </a:rPr>
              <a:t>There</a:t>
            </a:r>
            <a:r>
              <a:rPr sz="1000" spc="-20" dirty="0">
                <a:latin typeface="Times New Roman"/>
                <a:cs typeface="Times New Roman"/>
              </a:rPr>
              <a:t> </a:t>
            </a:r>
            <a:r>
              <a:rPr sz="1000" dirty="0">
                <a:latin typeface="Times New Roman"/>
                <a:cs typeface="Times New Roman"/>
              </a:rPr>
              <a:t>is</a:t>
            </a:r>
            <a:r>
              <a:rPr sz="1000" spc="-30" dirty="0">
                <a:latin typeface="Times New Roman"/>
                <a:cs typeface="Times New Roman"/>
              </a:rPr>
              <a:t> </a:t>
            </a:r>
            <a:r>
              <a:rPr sz="1000" dirty="0">
                <a:latin typeface="Times New Roman"/>
                <a:cs typeface="Times New Roman"/>
              </a:rPr>
              <a:t>nothing</a:t>
            </a:r>
            <a:r>
              <a:rPr sz="1000" spc="-15" dirty="0">
                <a:latin typeface="Times New Roman"/>
                <a:cs typeface="Times New Roman"/>
              </a:rPr>
              <a:t> </a:t>
            </a:r>
            <a:r>
              <a:rPr sz="1000" dirty="0">
                <a:latin typeface="Times New Roman"/>
                <a:cs typeface="Times New Roman"/>
              </a:rPr>
              <a:t>particularly</a:t>
            </a:r>
            <a:r>
              <a:rPr sz="1000" spc="-15" dirty="0">
                <a:latin typeface="Times New Roman"/>
                <a:cs typeface="Times New Roman"/>
              </a:rPr>
              <a:t> </a:t>
            </a:r>
            <a:r>
              <a:rPr sz="1000" dirty="0">
                <a:latin typeface="Times New Roman"/>
                <a:cs typeface="Times New Roman"/>
              </a:rPr>
              <a:t>unusual</a:t>
            </a:r>
            <a:r>
              <a:rPr sz="1000" spc="5" dirty="0">
                <a:latin typeface="Times New Roman"/>
                <a:cs typeface="Times New Roman"/>
              </a:rPr>
              <a:t> </a:t>
            </a:r>
            <a:r>
              <a:rPr sz="1000" dirty="0">
                <a:latin typeface="Times New Roman"/>
                <a:cs typeface="Times New Roman"/>
              </a:rPr>
              <a:t>about</a:t>
            </a:r>
            <a:r>
              <a:rPr sz="1000" spc="-30" dirty="0">
                <a:latin typeface="Times New Roman"/>
                <a:cs typeface="Times New Roman"/>
              </a:rPr>
              <a:t> </a:t>
            </a:r>
            <a:r>
              <a:rPr sz="1000" dirty="0">
                <a:latin typeface="Times New Roman"/>
                <a:cs typeface="Times New Roman"/>
              </a:rPr>
              <a:t>descriptions</a:t>
            </a:r>
            <a:r>
              <a:rPr sz="1000" spc="-15" dirty="0">
                <a:latin typeface="Times New Roman"/>
                <a:cs typeface="Times New Roman"/>
              </a:rPr>
              <a:t> </a:t>
            </a:r>
            <a:r>
              <a:rPr sz="1000" dirty="0">
                <a:latin typeface="Times New Roman"/>
                <a:cs typeface="Times New Roman"/>
              </a:rPr>
              <a:t>of</a:t>
            </a:r>
            <a:r>
              <a:rPr sz="1000" spc="-25" dirty="0">
                <a:latin typeface="Times New Roman"/>
                <a:cs typeface="Times New Roman"/>
              </a:rPr>
              <a:t> </a:t>
            </a:r>
            <a:r>
              <a:rPr sz="1000" dirty="0">
                <a:latin typeface="Times New Roman"/>
                <a:cs typeface="Times New Roman"/>
              </a:rPr>
              <a:t>this</a:t>
            </a:r>
            <a:r>
              <a:rPr sz="1000" spc="-20" dirty="0">
                <a:latin typeface="Times New Roman"/>
                <a:cs typeface="Times New Roman"/>
              </a:rPr>
              <a:t> </a:t>
            </a:r>
            <a:r>
              <a:rPr sz="1000" dirty="0">
                <a:latin typeface="Times New Roman"/>
                <a:cs typeface="Times New Roman"/>
              </a:rPr>
              <a:t>sort.</a:t>
            </a:r>
            <a:r>
              <a:rPr sz="1000" spc="-35" dirty="0">
                <a:latin typeface="Times New Roman"/>
                <a:cs typeface="Times New Roman"/>
              </a:rPr>
              <a:t> </a:t>
            </a:r>
            <a:r>
              <a:rPr sz="1000" dirty="0">
                <a:latin typeface="Times New Roman"/>
                <a:cs typeface="Times New Roman"/>
              </a:rPr>
              <a:t>This</a:t>
            </a:r>
            <a:r>
              <a:rPr sz="1000" spc="-35" dirty="0">
                <a:latin typeface="Times New Roman"/>
                <a:cs typeface="Times New Roman"/>
              </a:rPr>
              <a:t> </a:t>
            </a:r>
            <a:r>
              <a:rPr sz="1000" dirty="0">
                <a:latin typeface="Times New Roman"/>
                <a:cs typeface="Times New Roman"/>
              </a:rPr>
              <a:t>is</a:t>
            </a:r>
            <a:r>
              <a:rPr sz="1000" spc="-30" dirty="0">
                <a:latin typeface="Times New Roman"/>
                <a:cs typeface="Times New Roman"/>
              </a:rPr>
              <a:t> </a:t>
            </a:r>
            <a:r>
              <a:rPr sz="1000" dirty="0">
                <a:latin typeface="Times New Roman"/>
                <a:cs typeface="Times New Roman"/>
              </a:rPr>
              <a:t>a</a:t>
            </a:r>
            <a:r>
              <a:rPr sz="1000" spc="-25" dirty="0">
                <a:latin typeface="Times New Roman"/>
                <a:cs typeface="Times New Roman"/>
              </a:rPr>
              <a:t> </a:t>
            </a:r>
            <a:r>
              <a:rPr sz="1000" dirty="0">
                <a:latin typeface="Times New Roman"/>
                <a:cs typeface="Times New Roman"/>
              </a:rPr>
              <a:t>case</a:t>
            </a:r>
            <a:r>
              <a:rPr sz="1000" spc="-5" dirty="0">
                <a:latin typeface="Times New Roman"/>
                <a:cs typeface="Times New Roman"/>
              </a:rPr>
              <a:t> </a:t>
            </a:r>
            <a:r>
              <a:rPr sz="1000" dirty="0">
                <a:latin typeface="Times New Roman"/>
                <a:cs typeface="Times New Roman"/>
              </a:rPr>
              <a:t>of</a:t>
            </a:r>
            <a:r>
              <a:rPr sz="1000" spc="-25" dirty="0">
                <a:latin typeface="Times New Roman"/>
                <a:cs typeface="Times New Roman"/>
              </a:rPr>
              <a:t> </a:t>
            </a:r>
            <a:r>
              <a:rPr sz="1000" dirty="0">
                <a:latin typeface="Times New Roman"/>
                <a:cs typeface="Times New Roman"/>
              </a:rPr>
              <a:t>seeing</a:t>
            </a:r>
            <a:r>
              <a:rPr sz="1000" spc="-10"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Celts</a:t>
            </a:r>
            <a:r>
              <a:rPr sz="1000" spc="-15" dirty="0">
                <a:latin typeface="Times New Roman"/>
                <a:cs typeface="Times New Roman"/>
              </a:rPr>
              <a:t> </a:t>
            </a:r>
            <a:r>
              <a:rPr sz="1000" spc="-25" dirty="0">
                <a:latin typeface="Times New Roman"/>
                <a:cs typeface="Times New Roman"/>
              </a:rPr>
              <a:t>as </a:t>
            </a:r>
            <a:r>
              <a:rPr sz="1000" dirty="0">
                <a:latin typeface="Times New Roman"/>
                <a:cs typeface="Times New Roman"/>
              </a:rPr>
              <a:t>‘other’</a:t>
            </a:r>
            <a:r>
              <a:rPr sz="1000" spc="-15" dirty="0">
                <a:latin typeface="Times New Roman"/>
                <a:cs typeface="Times New Roman"/>
              </a:rPr>
              <a:t> </a:t>
            </a:r>
            <a:r>
              <a:rPr sz="1000" dirty="0">
                <a:latin typeface="Times New Roman"/>
                <a:cs typeface="Times New Roman"/>
              </a:rPr>
              <a:t>and</a:t>
            </a:r>
            <a:r>
              <a:rPr sz="1000" spc="-15" dirty="0">
                <a:latin typeface="Times New Roman"/>
                <a:cs typeface="Times New Roman"/>
              </a:rPr>
              <a:t> </a:t>
            </a:r>
            <a:r>
              <a:rPr sz="1000" dirty="0">
                <a:latin typeface="Times New Roman"/>
                <a:cs typeface="Times New Roman"/>
              </a:rPr>
              <a:t>drawing</a:t>
            </a:r>
            <a:r>
              <a:rPr sz="1000" spc="-10" dirty="0">
                <a:latin typeface="Times New Roman"/>
                <a:cs typeface="Times New Roman"/>
              </a:rPr>
              <a:t> </a:t>
            </a:r>
            <a:r>
              <a:rPr sz="1000" dirty="0">
                <a:latin typeface="Times New Roman"/>
                <a:cs typeface="Times New Roman"/>
              </a:rPr>
              <a:t>attention</a:t>
            </a:r>
            <a:r>
              <a:rPr sz="1000" spc="-20" dirty="0">
                <a:latin typeface="Times New Roman"/>
                <a:cs typeface="Times New Roman"/>
              </a:rPr>
              <a:t> </a:t>
            </a:r>
            <a:r>
              <a:rPr sz="1000" dirty="0">
                <a:latin typeface="Times New Roman"/>
                <a:cs typeface="Times New Roman"/>
              </a:rPr>
              <a:t>to</a:t>
            </a:r>
            <a:r>
              <a:rPr sz="1000" spc="-40" dirty="0">
                <a:latin typeface="Times New Roman"/>
                <a:cs typeface="Times New Roman"/>
              </a:rPr>
              <a:t> </a:t>
            </a:r>
            <a:r>
              <a:rPr sz="1000" dirty="0">
                <a:latin typeface="Times New Roman"/>
                <a:cs typeface="Times New Roman"/>
              </a:rPr>
              <a:t>their</a:t>
            </a:r>
            <a:r>
              <a:rPr sz="1000" spc="-20" dirty="0">
                <a:latin typeface="Times New Roman"/>
                <a:cs typeface="Times New Roman"/>
              </a:rPr>
              <a:t> </a:t>
            </a:r>
            <a:r>
              <a:rPr sz="1000" spc="-10" dirty="0">
                <a:latin typeface="Times New Roman"/>
                <a:cs typeface="Times New Roman"/>
              </a:rPr>
              <a:t>characteristics,</a:t>
            </a:r>
            <a:r>
              <a:rPr sz="1000" spc="15" dirty="0">
                <a:latin typeface="Times New Roman"/>
                <a:cs typeface="Times New Roman"/>
              </a:rPr>
              <a:t> </a:t>
            </a:r>
            <a:r>
              <a:rPr sz="1000" dirty="0">
                <a:latin typeface="Times New Roman"/>
                <a:cs typeface="Times New Roman"/>
              </a:rPr>
              <a:t>especially</a:t>
            </a:r>
            <a:r>
              <a:rPr sz="1000" spc="-20" dirty="0">
                <a:latin typeface="Times New Roman"/>
                <a:cs typeface="Times New Roman"/>
              </a:rPr>
              <a:t> </a:t>
            </a:r>
            <a:r>
              <a:rPr sz="1000" dirty="0">
                <a:latin typeface="Times New Roman"/>
                <a:cs typeface="Times New Roman"/>
              </a:rPr>
              <a:t>those</a:t>
            </a:r>
            <a:r>
              <a:rPr sz="1000" spc="-20" dirty="0">
                <a:latin typeface="Times New Roman"/>
                <a:cs typeface="Times New Roman"/>
              </a:rPr>
              <a:t> </a:t>
            </a:r>
            <a:r>
              <a:rPr sz="1000" dirty="0">
                <a:latin typeface="Times New Roman"/>
                <a:cs typeface="Times New Roman"/>
              </a:rPr>
              <a:t>considered</a:t>
            </a:r>
            <a:r>
              <a:rPr sz="1000" spc="-5" dirty="0">
                <a:latin typeface="Times New Roman"/>
                <a:cs typeface="Times New Roman"/>
              </a:rPr>
              <a:t> </a:t>
            </a:r>
            <a:r>
              <a:rPr sz="1000" dirty="0">
                <a:latin typeface="Times New Roman"/>
                <a:cs typeface="Times New Roman"/>
              </a:rPr>
              <a:t>barbaric</a:t>
            </a:r>
            <a:r>
              <a:rPr sz="1000" spc="-35" dirty="0">
                <a:latin typeface="Times New Roman"/>
                <a:cs typeface="Times New Roman"/>
              </a:rPr>
              <a:t> </a:t>
            </a:r>
            <a:r>
              <a:rPr sz="1000" spc="-25" dirty="0">
                <a:latin typeface="Times New Roman"/>
                <a:cs typeface="Times New Roman"/>
              </a:rPr>
              <a:t>or</a:t>
            </a:r>
            <a:r>
              <a:rPr sz="1000" spc="500" dirty="0">
                <a:latin typeface="Times New Roman"/>
                <a:cs typeface="Times New Roman"/>
              </a:rPr>
              <a:t> </a:t>
            </a:r>
            <a:r>
              <a:rPr sz="1000" spc="-10" dirty="0">
                <a:latin typeface="Times New Roman"/>
                <a:cs typeface="Times New Roman"/>
              </a:rPr>
              <a:t>uncivilised.</a:t>
            </a:r>
            <a:r>
              <a:rPr sz="1000" spc="-5" dirty="0">
                <a:latin typeface="Times New Roman"/>
                <a:cs typeface="Times New Roman"/>
              </a:rPr>
              <a:t> </a:t>
            </a:r>
            <a:r>
              <a:rPr sz="1000" dirty="0">
                <a:latin typeface="Times New Roman"/>
                <a:cs typeface="Times New Roman"/>
              </a:rPr>
              <a:t>Indeed,</a:t>
            </a:r>
            <a:r>
              <a:rPr sz="1000" spc="-20"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term</a:t>
            </a:r>
            <a:r>
              <a:rPr sz="1000" spc="-20" dirty="0">
                <a:latin typeface="Times New Roman"/>
                <a:cs typeface="Times New Roman"/>
              </a:rPr>
              <a:t> </a:t>
            </a:r>
            <a:r>
              <a:rPr sz="1000" dirty="0">
                <a:latin typeface="Times New Roman"/>
                <a:cs typeface="Times New Roman"/>
              </a:rPr>
              <a:t>‘barbarians’</a:t>
            </a:r>
            <a:r>
              <a:rPr sz="1000" spc="5" dirty="0">
                <a:latin typeface="Times New Roman"/>
                <a:cs typeface="Times New Roman"/>
              </a:rPr>
              <a:t> </a:t>
            </a:r>
            <a:r>
              <a:rPr sz="1000" dirty="0">
                <a:latin typeface="Times New Roman"/>
                <a:cs typeface="Times New Roman"/>
              </a:rPr>
              <a:t>has</a:t>
            </a:r>
            <a:r>
              <a:rPr sz="1000" spc="-15" dirty="0">
                <a:latin typeface="Times New Roman"/>
                <a:cs typeface="Times New Roman"/>
              </a:rPr>
              <a:t> </a:t>
            </a:r>
            <a:r>
              <a:rPr sz="1000" dirty="0">
                <a:latin typeface="Times New Roman"/>
                <a:cs typeface="Times New Roman"/>
              </a:rPr>
              <a:t>its</a:t>
            </a:r>
            <a:r>
              <a:rPr sz="1000" spc="-35" dirty="0">
                <a:latin typeface="Times New Roman"/>
                <a:cs typeface="Times New Roman"/>
              </a:rPr>
              <a:t> </a:t>
            </a:r>
            <a:r>
              <a:rPr sz="1000" dirty="0">
                <a:latin typeface="Times New Roman"/>
                <a:cs typeface="Times New Roman"/>
              </a:rPr>
              <a:t>origins</a:t>
            </a:r>
            <a:r>
              <a:rPr sz="1000" spc="-20" dirty="0">
                <a:latin typeface="Times New Roman"/>
                <a:cs typeface="Times New Roman"/>
              </a:rPr>
              <a:t> </a:t>
            </a:r>
            <a:r>
              <a:rPr sz="1000" dirty="0">
                <a:latin typeface="Times New Roman"/>
                <a:cs typeface="Times New Roman"/>
              </a:rPr>
              <a:t>in</a:t>
            </a:r>
            <a:r>
              <a:rPr sz="1000" spc="-25" dirty="0">
                <a:latin typeface="Times New Roman"/>
                <a:cs typeface="Times New Roman"/>
              </a:rPr>
              <a:t> </a:t>
            </a:r>
            <a:r>
              <a:rPr sz="1000" dirty="0">
                <a:latin typeface="Times New Roman"/>
                <a:cs typeface="Times New Roman"/>
              </a:rPr>
              <a:t>Ancient</a:t>
            </a:r>
            <a:r>
              <a:rPr sz="1000" spc="5" dirty="0">
                <a:latin typeface="Times New Roman"/>
                <a:cs typeface="Times New Roman"/>
              </a:rPr>
              <a:t> </a:t>
            </a:r>
            <a:r>
              <a:rPr sz="1000" dirty="0">
                <a:latin typeface="Times New Roman"/>
                <a:cs typeface="Times New Roman"/>
              </a:rPr>
              <a:t>Greece</a:t>
            </a:r>
            <a:r>
              <a:rPr sz="1000" spc="10" dirty="0">
                <a:latin typeface="Times New Roman"/>
                <a:cs typeface="Times New Roman"/>
              </a:rPr>
              <a:t> </a:t>
            </a:r>
            <a:r>
              <a:rPr sz="1000" dirty="0">
                <a:latin typeface="Times New Roman"/>
                <a:cs typeface="Times New Roman"/>
              </a:rPr>
              <a:t>as</a:t>
            </a:r>
            <a:r>
              <a:rPr sz="1000" spc="-35" dirty="0">
                <a:latin typeface="Times New Roman"/>
                <a:cs typeface="Times New Roman"/>
              </a:rPr>
              <a:t> </a:t>
            </a:r>
            <a:r>
              <a:rPr sz="1000" dirty="0">
                <a:latin typeface="Times New Roman"/>
                <a:cs typeface="Times New Roman"/>
              </a:rPr>
              <a:t>a</a:t>
            </a:r>
            <a:r>
              <a:rPr sz="1000" spc="-10" dirty="0">
                <a:latin typeface="Times New Roman"/>
                <a:cs typeface="Times New Roman"/>
              </a:rPr>
              <a:t> </a:t>
            </a:r>
            <a:r>
              <a:rPr sz="1000" dirty="0">
                <a:latin typeface="Times New Roman"/>
                <a:cs typeface="Times New Roman"/>
              </a:rPr>
              <a:t>term</a:t>
            </a:r>
            <a:r>
              <a:rPr sz="1000" spc="-40" dirty="0">
                <a:latin typeface="Times New Roman"/>
                <a:cs typeface="Times New Roman"/>
              </a:rPr>
              <a:t> </a:t>
            </a:r>
            <a:r>
              <a:rPr sz="1000" dirty="0">
                <a:latin typeface="Times New Roman"/>
                <a:cs typeface="Times New Roman"/>
              </a:rPr>
              <a:t>used</a:t>
            </a:r>
            <a:r>
              <a:rPr sz="1000" spc="-10" dirty="0">
                <a:latin typeface="Times New Roman"/>
                <a:cs typeface="Times New Roman"/>
              </a:rPr>
              <a:t> </a:t>
            </a:r>
            <a:r>
              <a:rPr sz="1000" spc="-25" dirty="0">
                <a:latin typeface="Times New Roman"/>
                <a:cs typeface="Times New Roman"/>
              </a:rPr>
              <a:t>for</a:t>
            </a:r>
            <a:r>
              <a:rPr lang="en-GB" sz="1000" spc="500" dirty="0">
                <a:latin typeface="Times New Roman"/>
                <a:cs typeface="Times New Roman"/>
              </a:rPr>
              <a:t> </a:t>
            </a:r>
            <a:r>
              <a:rPr sz="1000" dirty="0">
                <a:latin typeface="Times New Roman"/>
                <a:cs typeface="Times New Roman"/>
              </a:rPr>
              <a:t>Anatolians</a:t>
            </a:r>
            <a:r>
              <a:rPr sz="1000" spc="-20" dirty="0">
                <a:latin typeface="Times New Roman"/>
                <a:cs typeface="Times New Roman"/>
              </a:rPr>
              <a:t> </a:t>
            </a:r>
            <a:r>
              <a:rPr sz="1000" dirty="0">
                <a:latin typeface="Times New Roman"/>
                <a:cs typeface="Times New Roman"/>
              </a:rPr>
              <a:t>who</a:t>
            </a:r>
            <a:r>
              <a:rPr sz="1000" spc="-10" dirty="0">
                <a:latin typeface="Times New Roman"/>
                <a:cs typeface="Times New Roman"/>
              </a:rPr>
              <a:t> </a:t>
            </a:r>
            <a:r>
              <a:rPr sz="1000" dirty="0">
                <a:latin typeface="Times New Roman"/>
                <a:cs typeface="Times New Roman"/>
              </a:rPr>
              <a:t>made</a:t>
            </a:r>
            <a:r>
              <a:rPr sz="1000" spc="-25" dirty="0">
                <a:latin typeface="Times New Roman"/>
                <a:cs typeface="Times New Roman"/>
              </a:rPr>
              <a:t> </a:t>
            </a:r>
            <a:r>
              <a:rPr sz="1000" dirty="0">
                <a:latin typeface="Times New Roman"/>
                <a:cs typeface="Times New Roman"/>
              </a:rPr>
              <a:t>‘bar</a:t>
            </a:r>
            <a:r>
              <a:rPr sz="1000" spc="-20" dirty="0">
                <a:latin typeface="Times New Roman"/>
                <a:cs typeface="Times New Roman"/>
              </a:rPr>
              <a:t> </a:t>
            </a:r>
            <a:r>
              <a:rPr sz="1000" dirty="0">
                <a:latin typeface="Times New Roman"/>
                <a:cs typeface="Times New Roman"/>
              </a:rPr>
              <a:t>bar’</a:t>
            </a:r>
            <a:r>
              <a:rPr sz="1000" spc="-35" dirty="0">
                <a:latin typeface="Times New Roman"/>
                <a:cs typeface="Times New Roman"/>
              </a:rPr>
              <a:t> </a:t>
            </a:r>
            <a:r>
              <a:rPr sz="1000" dirty="0">
                <a:latin typeface="Times New Roman"/>
                <a:cs typeface="Times New Roman"/>
              </a:rPr>
              <a:t>sounds</a:t>
            </a:r>
            <a:r>
              <a:rPr sz="1000" spc="-30" dirty="0">
                <a:latin typeface="Times New Roman"/>
                <a:cs typeface="Times New Roman"/>
              </a:rPr>
              <a:t> </a:t>
            </a:r>
            <a:r>
              <a:rPr sz="1000" dirty="0">
                <a:latin typeface="Times New Roman"/>
                <a:cs typeface="Times New Roman"/>
              </a:rPr>
              <a:t>when</a:t>
            </a:r>
            <a:r>
              <a:rPr sz="1000" spc="-10" dirty="0">
                <a:latin typeface="Times New Roman"/>
                <a:cs typeface="Times New Roman"/>
              </a:rPr>
              <a:t> </a:t>
            </a:r>
            <a:r>
              <a:rPr sz="1000" dirty="0">
                <a:latin typeface="Times New Roman"/>
                <a:cs typeface="Times New Roman"/>
              </a:rPr>
              <a:t>speaking</a:t>
            </a:r>
            <a:r>
              <a:rPr sz="1000" spc="-30" dirty="0">
                <a:latin typeface="Times New Roman"/>
                <a:cs typeface="Times New Roman"/>
              </a:rPr>
              <a:t> </a:t>
            </a:r>
            <a:r>
              <a:rPr sz="1000" dirty="0">
                <a:latin typeface="Times New Roman"/>
                <a:cs typeface="Times New Roman"/>
              </a:rPr>
              <a:t>their</a:t>
            </a:r>
            <a:r>
              <a:rPr sz="1000" spc="-30" dirty="0">
                <a:latin typeface="Times New Roman"/>
                <a:cs typeface="Times New Roman"/>
              </a:rPr>
              <a:t> </a:t>
            </a:r>
            <a:r>
              <a:rPr sz="1000" dirty="0">
                <a:latin typeface="Times New Roman"/>
                <a:cs typeface="Times New Roman"/>
              </a:rPr>
              <a:t>language.</a:t>
            </a:r>
            <a:r>
              <a:rPr sz="1000" spc="-5" dirty="0">
                <a:latin typeface="Times New Roman"/>
                <a:cs typeface="Times New Roman"/>
              </a:rPr>
              <a:t> </a:t>
            </a:r>
            <a:r>
              <a:rPr sz="1000" dirty="0">
                <a:latin typeface="Times New Roman"/>
                <a:cs typeface="Times New Roman"/>
              </a:rPr>
              <a:t>This</a:t>
            </a:r>
            <a:r>
              <a:rPr sz="1000" spc="-45" dirty="0">
                <a:latin typeface="Times New Roman"/>
                <a:cs typeface="Times New Roman"/>
              </a:rPr>
              <a:t> </a:t>
            </a:r>
            <a:r>
              <a:rPr sz="1000" dirty="0">
                <a:latin typeface="Times New Roman"/>
                <a:cs typeface="Times New Roman"/>
              </a:rPr>
              <a:t>usage</a:t>
            </a:r>
            <a:r>
              <a:rPr sz="1000" spc="-25" dirty="0">
                <a:latin typeface="Times New Roman"/>
                <a:cs typeface="Times New Roman"/>
              </a:rPr>
              <a:t> </a:t>
            </a:r>
            <a:r>
              <a:rPr sz="1000" dirty="0">
                <a:latin typeface="Times New Roman"/>
                <a:cs typeface="Times New Roman"/>
              </a:rPr>
              <a:t>was</a:t>
            </a:r>
            <a:r>
              <a:rPr sz="1000" spc="-15" dirty="0">
                <a:latin typeface="Times New Roman"/>
                <a:cs typeface="Times New Roman"/>
              </a:rPr>
              <a:t> </a:t>
            </a:r>
            <a:r>
              <a:rPr sz="1000" dirty="0">
                <a:latin typeface="Times New Roman"/>
                <a:cs typeface="Times New Roman"/>
              </a:rPr>
              <a:t>then</a:t>
            </a:r>
            <a:r>
              <a:rPr sz="1000" spc="-30" dirty="0">
                <a:latin typeface="Times New Roman"/>
                <a:cs typeface="Times New Roman"/>
              </a:rPr>
              <a:t> </a:t>
            </a:r>
            <a:r>
              <a:rPr sz="1000" dirty="0">
                <a:latin typeface="Times New Roman"/>
                <a:cs typeface="Times New Roman"/>
              </a:rPr>
              <a:t>extended</a:t>
            </a:r>
            <a:r>
              <a:rPr sz="1000" spc="-20" dirty="0">
                <a:latin typeface="Times New Roman"/>
                <a:cs typeface="Times New Roman"/>
              </a:rPr>
              <a:t> </a:t>
            </a:r>
            <a:r>
              <a:rPr sz="1000" spc="-25" dirty="0">
                <a:latin typeface="Times New Roman"/>
                <a:cs typeface="Times New Roman"/>
              </a:rPr>
              <a:t>to </a:t>
            </a:r>
            <a:r>
              <a:rPr sz="1000" dirty="0">
                <a:latin typeface="Times New Roman"/>
                <a:cs typeface="Times New Roman"/>
              </a:rPr>
              <a:t>anyone</a:t>
            </a:r>
            <a:r>
              <a:rPr sz="1000" spc="-15" dirty="0">
                <a:latin typeface="Times New Roman"/>
                <a:cs typeface="Times New Roman"/>
              </a:rPr>
              <a:t> </a:t>
            </a:r>
            <a:r>
              <a:rPr sz="1000" dirty="0">
                <a:latin typeface="Times New Roman"/>
                <a:cs typeface="Times New Roman"/>
              </a:rPr>
              <a:t>who</a:t>
            </a:r>
            <a:r>
              <a:rPr sz="1000" spc="-5" dirty="0">
                <a:latin typeface="Times New Roman"/>
                <a:cs typeface="Times New Roman"/>
              </a:rPr>
              <a:t> </a:t>
            </a:r>
            <a:r>
              <a:rPr sz="1000" dirty="0">
                <a:latin typeface="Times New Roman"/>
                <a:cs typeface="Times New Roman"/>
              </a:rPr>
              <a:t>didn’t</a:t>
            </a:r>
            <a:r>
              <a:rPr sz="1000" spc="-35" dirty="0">
                <a:latin typeface="Times New Roman"/>
                <a:cs typeface="Times New Roman"/>
              </a:rPr>
              <a:t> </a:t>
            </a:r>
            <a:r>
              <a:rPr sz="1000" dirty="0">
                <a:latin typeface="Times New Roman"/>
                <a:cs typeface="Times New Roman"/>
              </a:rPr>
              <a:t>speak</a:t>
            </a:r>
            <a:r>
              <a:rPr sz="1000" spc="-35" dirty="0">
                <a:latin typeface="Times New Roman"/>
                <a:cs typeface="Times New Roman"/>
              </a:rPr>
              <a:t> </a:t>
            </a:r>
            <a:r>
              <a:rPr sz="1000" dirty="0">
                <a:latin typeface="Times New Roman"/>
                <a:cs typeface="Times New Roman"/>
              </a:rPr>
              <a:t>Greek.</a:t>
            </a:r>
            <a:r>
              <a:rPr sz="1000" spc="-20" dirty="0">
                <a:latin typeface="Times New Roman"/>
                <a:cs typeface="Times New Roman"/>
              </a:rPr>
              <a:t> </a:t>
            </a:r>
            <a:r>
              <a:rPr sz="1000" dirty="0">
                <a:latin typeface="Times New Roman"/>
                <a:cs typeface="Times New Roman"/>
              </a:rPr>
              <a:t>The</a:t>
            </a:r>
            <a:r>
              <a:rPr sz="1000" spc="-40" dirty="0">
                <a:latin typeface="Times New Roman"/>
                <a:cs typeface="Times New Roman"/>
              </a:rPr>
              <a:t> </a:t>
            </a:r>
            <a:r>
              <a:rPr sz="1000" dirty="0">
                <a:latin typeface="Times New Roman"/>
                <a:cs typeface="Times New Roman"/>
              </a:rPr>
              <a:t>Romans</a:t>
            </a:r>
            <a:r>
              <a:rPr sz="1000" spc="-15" dirty="0">
                <a:latin typeface="Times New Roman"/>
                <a:cs typeface="Times New Roman"/>
              </a:rPr>
              <a:t> </a:t>
            </a:r>
            <a:r>
              <a:rPr sz="1000" dirty="0">
                <a:latin typeface="Times New Roman"/>
                <a:cs typeface="Times New Roman"/>
              </a:rPr>
              <a:t>likewise used</a:t>
            </a:r>
            <a:r>
              <a:rPr sz="1000" spc="-30"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term</a:t>
            </a:r>
            <a:r>
              <a:rPr sz="1000" spc="-40" dirty="0">
                <a:latin typeface="Times New Roman"/>
                <a:cs typeface="Times New Roman"/>
              </a:rPr>
              <a:t> </a:t>
            </a:r>
            <a:r>
              <a:rPr sz="1000" dirty="0">
                <a:latin typeface="Times New Roman"/>
                <a:cs typeface="Times New Roman"/>
              </a:rPr>
              <a:t>for</a:t>
            </a:r>
            <a:r>
              <a:rPr sz="1000" spc="-25" dirty="0">
                <a:latin typeface="Times New Roman"/>
                <a:cs typeface="Times New Roman"/>
              </a:rPr>
              <a:t> </a:t>
            </a:r>
            <a:r>
              <a:rPr sz="1000" dirty="0">
                <a:latin typeface="Times New Roman"/>
                <a:cs typeface="Times New Roman"/>
              </a:rPr>
              <a:t>anyone</a:t>
            </a:r>
            <a:r>
              <a:rPr sz="1000" spc="-15" dirty="0">
                <a:latin typeface="Times New Roman"/>
                <a:cs typeface="Times New Roman"/>
              </a:rPr>
              <a:t> </a:t>
            </a:r>
            <a:r>
              <a:rPr sz="1000" dirty="0">
                <a:latin typeface="Times New Roman"/>
                <a:cs typeface="Times New Roman"/>
              </a:rPr>
              <a:t>who</a:t>
            </a:r>
            <a:r>
              <a:rPr sz="1000" spc="-5" dirty="0">
                <a:latin typeface="Times New Roman"/>
                <a:cs typeface="Times New Roman"/>
              </a:rPr>
              <a:t> </a:t>
            </a:r>
            <a:r>
              <a:rPr sz="1000" dirty="0">
                <a:latin typeface="Times New Roman"/>
                <a:cs typeface="Times New Roman"/>
              </a:rPr>
              <a:t>was</a:t>
            </a:r>
            <a:r>
              <a:rPr sz="1000" spc="-15" dirty="0">
                <a:latin typeface="Times New Roman"/>
                <a:cs typeface="Times New Roman"/>
              </a:rPr>
              <a:t> </a:t>
            </a:r>
            <a:r>
              <a:rPr sz="1000" dirty="0">
                <a:latin typeface="Times New Roman"/>
                <a:cs typeface="Times New Roman"/>
              </a:rPr>
              <a:t>not</a:t>
            </a:r>
            <a:r>
              <a:rPr sz="1000" spc="-45" dirty="0">
                <a:latin typeface="Times New Roman"/>
                <a:cs typeface="Times New Roman"/>
              </a:rPr>
              <a:t> </a:t>
            </a:r>
            <a:r>
              <a:rPr sz="1000" spc="-10" dirty="0">
                <a:latin typeface="Times New Roman"/>
                <a:cs typeface="Times New Roman"/>
              </a:rPr>
              <a:t>Roman.</a:t>
            </a:r>
            <a:endParaRPr sz="1000" dirty="0">
              <a:latin typeface="Times New Roman"/>
              <a:cs typeface="Times New Roman"/>
            </a:endParaRPr>
          </a:p>
          <a:p>
            <a:pPr marL="12700">
              <a:lnSpc>
                <a:spcPct val="100000"/>
              </a:lnSpc>
            </a:pPr>
            <a:r>
              <a:rPr sz="1000" spc="-20" dirty="0">
                <a:latin typeface="Times New Roman"/>
                <a:cs typeface="Times New Roman"/>
              </a:rPr>
              <a:t>****</a:t>
            </a:r>
            <a:endParaRPr sz="1000" dirty="0">
              <a:latin typeface="Times New Roman"/>
              <a:cs typeface="Times New Roman"/>
            </a:endParaRPr>
          </a:p>
          <a:p>
            <a:pPr>
              <a:lnSpc>
                <a:spcPct val="100000"/>
              </a:lnSpc>
              <a:spcBef>
                <a:spcPts val="1019"/>
              </a:spcBef>
            </a:pPr>
            <a:endParaRPr sz="1000" dirty="0">
              <a:latin typeface="Times New Roman"/>
              <a:cs typeface="Times New Roman"/>
            </a:endParaRPr>
          </a:p>
          <a:p>
            <a:pPr marL="12700" marR="136525">
              <a:lnSpc>
                <a:spcPct val="100000"/>
              </a:lnSpc>
            </a:pPr>
            <a:r>
              <a:rPr sz="800" dirty="0">
                <a:latin typeface="Times New Roman"/>
                <a:cs typeface="Times New Roman"/>
              </a:rPr>
              <a:t>The</a:t>
            </a:r>
            <a:r>
              <a:rPr sz="800" spc="-25" dirty="0">
                <a:latin typeface="Times New Roman"/>
                <a:cs typeface="Times New Roman"/>
              </a:rPr>
              <a:t> </a:t>
            </a:r>
            <a:r>
              <a:rPr sz="800" dirty="0">
                <a:latin typeface="Times New Roman"/>
                <a:cs typeface="Times New Roman"/>
              </a:rPr>
              <a:t>image</a:t>
            </a:r>
            <a:r>
              <a:rPr sz="800" spc="-30" dirty="0">
                <a:latin typeface="Times New Roman"/>
                <a:cs typeface="Times New Roman"/>
              </a:rPr>
              <a:t> </a:t>
            </a:r>
            <a:r>
              <a:rPr sz="800" dirty="0">
                <a:latin typeface="Times New Roman"/>
                <a:cs typeface="Times New Roman"/>
              </a:rPr>
              <a:t>above</a:t>
            </a:r>
            <a:r>
              <a:rPr sz="800" spc="-30" dirty="0">
                <a:latin typeface="Times New Roman"/>
                <a:cs typeface="Times New Roman"/>
              </a:rPr>
              <a:t> </a:t>
            </a:r>
            <a:r>
              <a:rPr sz="800" dirty="0">
                <a:latin typeface="Times New Roman"/>
                <a:cs typeface="Times New Roman"/>
              </a:rPr>
              <a:t>is</a:t>
            </a:r>
            <a:r>
              <a:rPr sz="800" spc="-20" dirty="0">
                <a:latin typeface="Times New Roman"/>
                <a:cs typeface="Times New Roman"/>
              </a:rPr>
              <a:t> </a:t>
            </a:r>
            <a:r>
              <a:rPr sz="800" dirty="0">
                <a:latin typeface="Times New Roman"/>
                <a:cs typeface="Times New Roman"/>
              </a:rPr>
              <a:t>a</a:t>
            </a:r>
            <a:r>
              <a:rPr sz="800" spc="-20" dirty="0">
                <a:latin typeface="Times New Roman"/>
                <a:cs typeface="Times New Roman"/>
              </a:rPr>
              <a:t> </a:t>
            </a:r>
            <a:r>
              <a:rPr sz="800" dirty="0">
                <a:latin typeface="Times New Roman"/>
                <a:cs typeface="Times New Roman"/>
              </a:rPr>
              <a:t>painting</a:t>
            </a:r>
            <a:r>
              <a:rPr sz="800" spc="-50" dirty="0">
                <a:latin typeface="Times New Roman"/>
                <a:cs typeface="Times New Roman"/>
              </a:rPr>
              <a:t> </a:t>
            </a:r>
            <a:r>
              <a:rPr sz="800" dirty="0">
                <a:latin typeface="Times New Roman"/>
                <a:cs typeface="Times New Roman"/>
              </a:rPr>
              <a:t>of</a:t>
            </a:r>
            <a:r>
              <a:rPr sz="800" spc="-15" dirty="0">
                <a:latin typeface="Times New Roman"/>
                <a:cs typeface="Times New Roman"/>
              </a:rPr>
              <a:t> </a:t>
            </a:r>
            <a:r>
              <a:rPr sz="800" dirty="0">
                <a:latin typeface="Times New Roman"/>
                <a:cs typeface="Times New Roman"/>
              </a:rPr>
              <a:t>Plato</a:t>
            </a:r>
            <a:r>
              <a:rPr sz="800" spc="-15" dirty="0">
                <a:latin typeface="Times New Roman"/>
                <a:cs typeface="Times New Roman"/>
              </a:rPr>
              <a:t> </a:t>
            </a:r>
            <a:r>
              <a:rPr sz="800" dirty="0">
                <a:latin typeface="Times New Roman"/>
                <a:cs typeface="Times New Roman"/>
              </a:rPr>
              <a:t>(left)</a:t>
            </a:r>
            <a:r>
              <a:rPr sz="800" spc="-15" dirty="0">
                <a:latin typeface="Times New Roman"/>
                <a:cs typeface="Times New Roman"/>
              </a:rPr>
              <a:t> </a:t>
            </a:r>
            <a:r>
              <a:rPr sz="800" dirty="0">
                <a:latin typeface="Times New Roman"/>
                <a:cs typeface="Times New Roman"/>
              </a:rPr>
              <a:t>and</a:t>
            </a:r>
            <a:r>
              <a:rPr sz="800" spc="-40" dirty="0">
                <a:latin typeface="Times New Roman"/>
                <a:cs typeface="Times New Roman"/>
              </a:rPr>
              <a:t> </a:t>
            </a:r>
            <a:r>
              <a:rPr sz="800" dirty="0">
                <a:latin typeface="Times New Roman"/>
                <a:cs typeface="Times New Roman"/>
              </a:rPr>
              <a:t>Aristotle</a:t>
            </a:r>
            <a:r>
              <a:rPr sz="800" spc="-5" dirty="0">
                <a:latin typeface="Times New Roman"/>
                <a:cs typeface="Times New Roman"/>
              </a:rPr>
              <a:t> </a:t>
            </a:r>
            <a:r>
              <a:rPr sz="800" dirty="0">
                <a:latin typeface="Times New Roman"/>
                <a:cs typeface="Times New Roman"/>
              </a:rPr>
              <a:t>by</a:t>
            </a:r>
            <a:r>
              <a:rPr sz="800" spc="-20" dirty="0">
                <a:latin typeface="Times New Roman"/>
                <a:cs typeface="Times New Roman"/>
              </a:rPr>
              <a:t> </a:t>
            </a:r>
            <a:r>
              <a:rPr sz="800" dirty="0">
                <a:latin typeface="Times New Roman"/>
                <a:cs typeface="Times New Roman"/>
              </a:rPr>
              <a:t>Raphael,</a:t>
            </a:r>
            <a:r>
              <a:rPr sz="800" spc="-25" dirty="0">
                <a:latin typeface="Times New Roman"/>
                <a:cs typeface="Times New Roman"/>
              </a:rPr>
              <a:t> </a:t>
            </a:r>
            <a:r>
              <a:rPr sz="800" dirty="0">
                <a:latin typeface="Times New Roman"/>
                <a:cs typeface="Times New Roman"/>
              </a:rPr>
              <a:t>dated</a:t>
            </a:r>
            <a:r>
              <a:rPr sz="800" spc="-40" dirty="0">
                <a:latin typeface="Times New Roman"/>
                <a:cs typeface="Times New Roman"/>
              </a:rPr>
              <a:t> </a:t>
            </a:r>
            <a:r>
              <a:rPr sz="800" dirty="0">
                <a:latin typeface="Times New Roman"/>
                <a:cs typeface="Times New Roman"/>
              </a:rPr>
              <a:t>to</a:t>
            </a:r>
            <a:r>
              <a:rPr sz="800" spc="-15" dirty="0">
                <a:latin typeface="Times New Roman"/>
                <a:cs typeface="Times New Roman"/>
              </a:rPr>
              <a:t> </a:t>
            </a:r>
            <a:r>
              <a:rPr sz="800" dirty="0">
                <a:latin typeface="Times New Roman"/>
                <a:cs typeface="Times New Roman"/>
              </a:rPr>
              <a:t>1509.</a:t>
            </a:r>
            <a:r>
              <a:rPr sz="800" spc="-50" dirty="0">
                <a:latin typeface="Times New Roman"/>
                <a:cs typeface="Times New Roman"/>
              </a:rPr>
              <a:t> </a:t>
            </a:r>
            <a:r>
              <a:rPr sz="800" dirty="0">
                <a:latin typeface="Times New Roman"/>
                <a:cs typeface="Times New Roman"/>
              </a:rPr>
              <a:t>In</a:t>
            </a:r>
            <a:r>
              <a:rPr sz="800" spc="5" dirty="0">
                <a:latin typeface="Times New Roman"/>
                <a:cs typeface="Times New Roman"/>
              </a:rPr>
              <a:t> </a:t>
            </a:r>
            <a:r>
              <a:rPr sz="800" dirty="0">
                <a:latin typeface="Times New Roman"/>
                <a:cs typeface="Times New Roman"/>
              </a:rPr>
              <a:t>it,</a:t>
            </a:r>
            <a:r>
              <a:rPr sz="800" spc="-20" dirty="0">
                <a:latin typeface="Times New Roman"/>
                <a:cs typeface="Times New Roman"/>
              </a:rPr>
              <a:t> </a:t>
            </a:r>
            <a:r>
              <a:rPr sz="800" dirty="0">
                <a:latin typeface="Times New Roman"/>
                <a:cs typeface="Times New Roman"/>
              </a:rPr>
              <a:t>Plato</a:t>
            </a:r>
            <a:r>
              <a:rPr sz="800" spc="-15" dirty="0">
                <a:latin typeface="Times New Roman"/>
                <a:cs typeface="Times New Roman"/>
              </a:rPr>
              <a:t> </a:t>
            </a:r>
            <a:r>
              <a:rPr sz="800" dirty="0">
                <a:latin typeface="Times New Roman"/>
                <a:cs typeface="Times New Roman"/>
              </a:rPr>
              <a:t>can</a:t>
            </a:r>
            <a:r>
              <a:rPr sz="800" spc="-30" dirty="0">
                <a:latin typeface="Times New Roman"/>
                <a:cs typeface="Times New Roman"/>
              </a:rPr>
              <a:t> </a:t>
            </a:r>
            <a:r>
              <a:rPr sz="800" dirty="0">
                <a:latin typeface="Times New Roman"/>
                <a:cs typeface="Times New Roman"/>
              </a:rPr>
              <a:t>be</a:t>
            </a:r>
            <a:r>
              <a:rPr sz="800" spc="-30" dirty="0">
                <a:latin typeface="Times New Roman"/>
                <a:cs typeface="Times New Roman"/>
              </a:rPr>
              <a:t> </a:t>
            </a:r>
            <a:r>
              <a:rPr sz="800" dirty="0">
                <a:latin typeface="Times New Roman"/>
                <a:cs typeface="Times New Roman"/>
              </a:rPr>
              <a:t>seen</a:t>
            </a:r>
            <a:r>
              <a:rPr sz="800" spc="-15" dirty="0">
                <a:latin typeface="Times New Roman"/>
                <a:cs typeface="Times New Roman"/>
              </a:rPr>
              <a:t> </a:t>
            </a:r>
            <a:r>
              <a:rPr sz="800" dirty="0">
                <a:latin typeface="Times New Roman"/>
                <a:cs typeface="Times New Roman"/>
              </a:rPr>
              <a:t>pointing</a:t>
            </a:r>
            <a:r>
              <a:rPr sz="800" spc="-40" dirty="0">
                <a:latin typeface="Times New Roman"/>
                <a:cs typeface="Times New Roman"/>
              </a:rPr>
              <a:t> </a:t>
            </a:r>
            <a:r>
              <a:rPr sz="800" spc="-10" dirty="0">
                <a:latin typeface="Times New Roman"/>
                <a:cs typeface="Times New Roman"/>
              </a:rPr>
              <a:t>upwards</a:t>
            </a:r>
            <a:r>
              <a:rPr sz="800" spc="500" dirty="0">
                <a:latin typeface="Times New Roman"/>
                <a:cs typeface="Times New Roman"/>
              </a:rPr>
              <a:t> </a:t>
            </a:r>
            <a:r>
              <a:rPr sz="800" dirty="0">
                <a:latin typeface="Times New Roman"/>
                <a:cs typeface="Times New Roman"/>
              </a:rPr>
              <a:t>(towards</a:t>
            </a:r>
            <a:r>
              <a:rPr sz="800" spc="-50" dirty="0">
                <a:latin typeface="Times New Roman"/>
                <a:cs typeface="Times New Roman"/>
              </a:rPr>
              <a:t> </a:t>
            </a:r>
            <a:r>
              <a:rPr sz="800" dirty="0">
                <a:latin typeface="Times New Roman"/>
                <a:cs typeface="Times New Roman"/>
              </a:rPr>
              <a:t>ideals)</a:t>
            </a:r>
            <a:r>
              <a:rPr sz="800" spc="-35" dirty="0">
                <a:latin typeface="Times New Roman"/>
                <a:cs typeface="Times New Roman"/>
              </a:rPr>
              <a:t> </a:t>
            </a:r>
            <a:r>
              <a:rPr sz="800" dirty="0">
                <a:latin typeface="Times New Roman"/>
                <a:cs typeface="Times New Roman"/>
              </a:rPr>
              <a:t>with</a:t>
            </a:r>
            <a:r>
              <a:rPr sz="800" spc="-25" dirty="0">
                <a:latin typeface="Times New Roman"/>
                <a:cs typeface="Times New Roman"/>
              </a:rPr>
              <a:t> </a:t>
            </a:r>
            <a:r>
              <a:rPr sz="800" dirty="0">
                <a:latin typeface="Times New Roman"/>
                <a:cs typeface="Times New Roman"/>
              </a:rPr>
              <a:t>Aristotle</a:t>
            </a:r>
            <a:r>
              <a:rPr sz="800" spc="-20" dirty="0">
                <a:latin typeface="Times New Roman"/>
                <a:cs typeface="Times New Roman"/>
              </a:rPr>
              <a:t> </a:t>
            </a:r>
            <a:r>
              <a:rPr sz="800" dirty="0">
                <a:latin typeface="Times New Roman"/>
                <a:cs typeface="Times New Roman"/>
              </a:rPr>
              <a:t>reaching</a:t>
            </a:r>
            <a:r>
              <a:rPr sz="800" spc="-50" dirty="0">
                <a:latin typeface="Times New Roman"/>
                <a:cs typeface="Times New Roman"/>
              </a:rPr>
              <a:t> </a:t>
            </a:r>
            <a:r>
              <a:rPr sz="800" dirty="0">
                <a:latin typeface="Times New Roman"/>
                <a:cs typeface="Times New Roman"/>
              </a:rPr>
              <a:t>straight</a:t>
            </a:r>
            <a:r>
              <a:rPr sz="800" spc="-40" dirty="0">
                <a:latin typeface="Times New Roman"/>
                <a:cs typeface="Times New Roman"/>
              </a:rPr>
              <a:t> </a:t>
            </a:r>
            <a:r>
              <a:rPr sz="800" dirty="0">
                <a:latin typeface="Times New Roman"/>
                <a:cs typeface="Times New Roman"/>
              </a:rPr>
              <a:t>ahead</a:t>
            </a:r>
            <a:r>
              <a:rPr sz="800" spc="-50" dirty="0">
                <a:latin typeface="Times New Roman"/>
                <a:cs typeface="Times New Roman"/>
              </a:rPr>
              <a:t> </a:t>
            </a:r>
            <a:r>
              <a:rPr sz="800" dirty="0">
                <a:latin typeface="Times New Roman"/>
                <a:cs typeface="Times New Roman"/>
              </a:rPr>
              <a:t>(towards</a:t>
            </a:r>
            <a:r>
              <a:rPr sz="800" spc="-30" dirty="0">
                <a:latin typeface="Times New Roman"/>
                <a:cs typeface="Times New Roman"/>
              </a:rPr>
              <a:t> </a:t>
            </a:r>
            <a:r>
              <a:rPr sz="800" dirty="0">
                <a:latin typeface="Times New Roman"/>
                <a:cs typeface="Times New Roman"/>
              </a:rPr>
              <a:t>the</a:t>
            </a:r>
            <a:r>
              <a:rPr sz="800" spc="-40" dirty="0">
                <a:latin typeface="Times New Roman"/>
                <a:cs typeface="Times New Roman"/>
              </a:rPr>
              <a:t> </a:t>
            </a:r>
            <a:r>
              <a:rPr sz="800" dirty="0">
                <a:latin typeface="Times New Roman"/>
                <a:cs typeface="Times New Roman"/>
              </a:rPr>
              <a:t>physical</a:t>
            </a:r>
            <a:r>
              <a:rPr sz="800" spc="-40" dirty="0">
                <a:latin typeface="Times New Roman"/>
                <a:cs typeface="Times New Roman"/>
              </a:rPr>
              <a:t> </a:t>
            </a:r>
            <a:r>
              <a:rPr sz="800" spc="-10" dirty="0">
                <a:latin typeface="Times New Roman"/>
                <a:cs typeface="Times New Roman"/>
              </a:rPr>
              <a:t>world)</a:t>
            </a:r>
            <a:endParaRPr sz="800" dirty="0">
              <a:latin typeface="Times New Roman"/>
              <a:cs typeface="Times New Roman"/>
            </a:endParaRP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12700">
              <a:lnSpc>
                <a:spcPts val="1410"/>
              </a:lnSpc>
            </a:pPr>
            <a:fld id="{81D60167-4931-47E6-BA6A-407CBD079E47}" type="slidenum">
              <a:rPr spc="-25" dirty="0"/>
              <a:t>3</a:t>
            </a:fld>
            <a:endParaRPr spc="-25" dirty="0"/>
          </a:p>
        </p:txBody>
      </p:sp>
      <p:sp>
        <p:nvSpPr>
          <p:cNvPr id="7" name="TextBox 6">
            <a:extLst>
              <a:ext uri="{FF2B5EF4-FFF2-40B4-BE49-F238E27FC236}">
                <a16:creationId xmlns:a16="http://schemas.microsoft.com/office/drawing/2014/main" id="{9EB89C99-F47A-8A3A-D36F-00B02D9979EA}"/>
              </a:ext>
            </a:extLst>
          </p:cNvPr>
          <p:cNvSpPr txBox="1"/>
          <p:nvPr/>
        </p:nvSpPr>
        <p:spPr>
          <a:xfrm>
            <a:off x="42165" y="8805446"/>
            <a:ext cx="4254500" cy="338554"/>
          </a:xfrm>
          <a:prstGeom prst="rect">
            <a:avLst/>
          </a:prstGeom>
          <a:noFill/>
        </p:spPr>
        <p:txBody>
          <a:bodyPr wrap="square" rtlCol="0">
            <a:spAutoFit/>
          </a:bodyPr>
          <a:lstStyle/>
          <a:p>
            <a:r>
              <a:rPr lang="en-US" sz="800" dirty="0"/>
              <a:t>Par Les Éditions Albert René — https://</a:t>
            </a:r>
            <a:r>
              <a:rPr lang="en-US" sz="800" dirty="0" err="1"/>
              <a:t>asterix.com</a:t>
            </a:r>
            <a:r>
              <a:rPr lang="en-US" sz="800" dirty="0"/>
              <a:t>/la-collection/les-albums/le-</a:t>
            </a:r>
            <a:r>
              <a:rPr lang="en-US" sz="800" dirty="0" err="1"/>
              <a:t>ciel</a:t>
            </a:r>
            <a:r>
              <a:rPr lang="en-US" sz="800" dirty="0"/>
              <a:t>-</a:t>
            </a:r>
            <a:r>
              <a:rPr lang="en-US" sz="800" dirty="0" err="1"/>
              <a:t>lui</a:t>
            </a:r>
            <a:r>
              <a:rPr lang="en-US" sz="800" dirty="0"/>
              <a:t>-</a:t>
            </a:r>
            <a:r>
              <a:rPr lang="en-US" sz="800" dirty="0" err="1"/>
              <a:t>tombe</a:t>
            </a:r>
            <a:r>
              <a:rPr lang="en-US" sz="800" dirty="0"/>
              <a:t>-sur-la-tete/, marque </a:t>
            </a:r>
            <a:r>
              <a:rPr lang="en-US" sz="800" dirty="0" err="1"/>
              <a:t>déposée</a:t>
            </a:r>
            <a:r>
              <a:rPr lang="en-US" sz="800" dirty="0"/>
              <a:t>, https://</a:t>
            </a:r>
            <a:r>
              <a:rPr lang="en-US" sz="800" dirty="0" err="1"/>
              <a:t>fr.wikipedia.org</a:t>
            </a:r>
            <a:r>
              <a:rPr lang="en-US" sz="800" dirty="0"/>
              <a:t>/w/</a:t>
            </a:r>
            <a:r>
              <a:rPr lang="en-US" sz="800" dirty="0" err="1"/>
              <a:t>index.php?curid</a:t>
            </a:r>
            <a:r>
              <a:rPr lang="en-US" sz="800" dirty="0"/>
              <a:t>=16508826</a:t>
            </a:r>
          </a:p>
        </p:txBody>
      </p:sp>
      <p:pic>
        <p:nvPicPr>
          <p:cNvPr id="8" name="Picture 7">
            <a:extLst>
              <a:ext uri="{FF2B5EF4-FFF2-40B4-BE49-F238E27FC236}">
                <a16:creationId xmlns:a16="http://schemas.microsoft.com/office/drawing/2014/main" id="{B381CB1B-5B04-481C-61C4-FCFC309BEA7F}"/>
              </a:ext>
            </a:extLst>
          </p:cNvPr>
          <p:cNvPicPr>
            <a:picLocks noChangeAspect="1"/>
          </p:cNvPicPr>
          <p:nvPr/>
        </p:nvPicPr>
        <p:blipFill>
          <a:blip r:embed="rId3"/>
          <a:stretch>
            <a:fillRect/>
          </a:stretch>
        </p:blipFill>
        <p:spPr>
          <a:xfrm>
            <a:off x="5334900" y="6468041"/>
            <a:ext cx="1372985" cy="413444"/>
          </a:xfrm>
          <a:prstGeom prst="rect">
            <a:avLst/>
          </a:prstGeom>
        </p:spPr>
      </p:pic>
      <p:sp>
        <p:nvSpPr>
          <p:cNvPr id="10" name="TextBox 9">
            <a:extLst>
              <a:ext uri="{FF2B5EF4-FFF2-40B4-BE49-F238E27FC236}">
                <a16:creationId xmlns:a16="http://schemas.microsoft.com/office/drawing/2014/main" id="{B4E2A9B5-A05F-8130-0F7A-CA04708E0B6A}"/>
              </a:ext>
            </a:extLst>
          </p:cNvPr>
          <p:cNvSpPr txBox="1"/>
          <p:nvPr/>
        </p:nvSpPr>
        <p:spPr>
          <a:xfrm>
            <a:off x="1392468" y="4903481"/>
            <a:ext cx="3796221" cy="253916"/>
          </a:xfrm>
          <a:prstGeom prst="rect">
            <a:avLst/>
          </a:prstGeom>
          <a:solidFill>
            <a:schemeClr val="accent6">
              <a:lumMod val="20000"/>
              <a:lumOff val="80000"/>
            </a:schemeClr>
          </a:solidFill>
        </p:spPr>
        <p:txBody>
          <a:bodyPr wrap="square" rtlCol="0">
            <a:spAutoFit/>
          </a:bodyPr>
          <a:lstStyle/>
          <a:p>
            <a:r>
              <a:rPr lang="en-US" sz="1050" dirty="0"/>
              <a:t>Plato: </a:t>
            </a:r>
            <a:r>
              <a:rPr lang="en-GB" sz="1050" dirty="0">
                <a:solidFill>
                  <a:srgbClr val="000000"/>
                </a:solidFill>
                <a:effectLst/>
                <a:latin typeface="Helvetica" pitchFamily="2" charset="0"/>
              </a:rPr>
              <a:t>c. 428/427 – 348/347 BCE, ancient Greek philosopher</a:t>
            </a:r>
          </a:p>
        </p:txBody>
      </p:sp>
      <p:sp>
        <p:nvSpPr>
          <p:cNvPr id="11" name="TextBox 10">
            <a:extLst>
              <a:ext uri="{FF2B5EF4-FFF2-40B4-BE49-F238E27FC236}">
                <a16:creationId xmlns:a16="http://schemas.microsoft.com/office/drawing/2014/main" id="{B1FC2D89-DCD9-B6AE-0AD5-9B18DD9EEC7D}"/>
              </a:ext>
            </a:extLst>
          </p:cNvPr>
          <p:cNvSpPr txBox="1"/>
          <p:nvPr/>
        </p:nvSpPr>
        <p:spPr>
          <a:xfrm>
            <a:off x="1392468" y="5804149"/>
            <a:ext cx="4045536" cy="253916"/>
          </a:xfrm>
          <a:prstGeom prst="rect">
            <a:avLst/>
          </a:prstGeom>
          <a:solidFill>
            <a:schemeClr val="accent6">
              <a:lumMod val="20000"/>
              <a:lumOff val="80000"/>
            </a:schemeClr>
          </a:solidFill>
        </p:spPr>
        <p:txBody>
          <a:bodyPr wrap="square" rtlCol="0">
            <a:spAutoFit/>
          </a:bodyPr>
          <a:lstStyle/>
          <a:p>
            <a:r>
              <a:rPr lang="en-GB" sz="1050" dirty="0">
                <a:solidFill>
                  <a:srgbClr val="000000"/>
                </a:solidFill>
                <a:effectLst/>
                <a:latin typeface="Helvetica" pitchFamily="2" charset="0"/>
              </a:rPr>
              <a:t>Aristotle: 384–322 BC, Ancient Greek philosopher and polymath</a:t>
            </a:r>
          </a:p>
        </p:txBody>
      </p:sp>
      <p:sp>
        <p:nvSpPr>
          <p:cNvPr id="12" name="TextBox 11">
            <a:extLst>
              <a:ext uri="{FF2B5EF4-FFF2-40B4-BE49-F238E27FC236}">
                <a16:creationId xmlns:a16="http://schemas.microsoft.com/office/drawing/2014/main" id="{386568F1-269E-6799-6C34-E11385D3C109}"/>
              </a:ext>
            </a:extLst>
          </p:cNvPr>
          <p:cNvSpPr txBox="1"/>
          <p:nvPr/>
        </p:nvSpPr>
        <p:spPr>
          <a:xfrm>
            <a:off x="187103" y="6465987"/>
            <a:ext cx="4994659" cy="415498"/>
          </a:xfrm>
          <a:prstGeom prst="rect">
            <a:avLst/>
          </a:prstGeom>
          <a:solidFill>
            <a:schemeClr val="accent6">
              <a:lumMod val="20000"/>
              <a:lumOff val="80000"/>
            </a:schemeClr>
          </a:solidFill>
        </p:spPr>
        <p:txBody>
          <a:bodyPr wrap="square" rtlCol="0">
            <a:spAutoFit/>
          </a:bodyPr>
          <a:lstStyle/>
          <a:p>
            <a:r>
              <a:rPr lang="en-GB" sz="1050" dirty="0">
                <a:solidFill>
                  <a:srgbClr val="000000"/>
                </a:solidFill>
                <a:latin typeface="Helvetica" pitchFamily="2" charset="0"/>
              </a:rPr>
              <a:t>Ptolemy I: c</a:t>
            </a:r>
            <a:r>
              <a:rPr lang="en-GB" sz="1050" dirty="0">
                <a:solidFill>
                  <a:srgbClr val="000000"/>
                </a:solidFill>
                <a:effectLst/>
                <a:latin typeface="Helvetica" pitchFamily="2" charset="0"/>
              </a:rPr>
              <a:t>.369/68 BC – January 282 BC, Macedonian Greek general, historian; succeeded Alexander the Great, founding Ptolemaic Kingdom (Egypt)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1138237" y="274093"/>
            <a:ext cx="4581525" cy="3438525"/>
            <a:chOff x="1138237" y="681037"/>
            <a:chExt cx="4581525" cy="3438525"/>
          </a:xfrm>
        </p:grpSpPr>
        <p:pic>
          <p:nvPicPr>
            <p:cNvPr id="3" name="object 3"/>
            <p:cNvPicPr/>
            <p:nvPr/>
          </p:nvPicPr>
          <p:blipFill>
            <a:blip r:embed="rId2" cstate="print"/>
            <a:stretch>
              <a:fillRect/>
            </a:stretch>
          </p:blipFill>
          <p:spPr>
            <a:xfrm>
              <a:off x="1143000" y="685800"/>
              <a:ext cx="4572000" cy="3429000"/>
            </a:xfrm>
            <a:prstGeom prst="rect">
              <a:avLst/>
            </a:prstGeom>
          </p:spPr>
        </p:pic>
        <p:sp>
          <p:nvSpPr>
            <p:cNvPr id="4" name="object 4"/>
            <p:cNvSpPr/>
            <p:nvPr/>
          </p:nvSpPr>
          <p:spPr>
            <a:xfrm>
              <a:off x="1143000" y="685800"/>
              <a:ext cx="4572000" cy="3429000"/>
            </a:xfrm>
            <a:custGeom>
              <a:avLst/>
              <a:gdLst/>
              <a:ahLst/>
              <a:cxnLst/>
              <a:rect l="l" t="t" r="r" b="b"/>
              <a:pathLst>
                <a:path w="4572000" h="3429000">
                  <a:moveTo>
                    <a:pt x="0" y="3429000"/>
                  </a:moveTo>
                  <a:lnTo>
                    <a:pt x="4572000" y="3429000"/>
                  </a:lnTo>
                  <a:lnTo>
                    <a:pt x="4572000" y="0"/>
                  </a:lnTo>
                  <a:lnTo>
                    <a:pt x="0" y="0"/>
                  </a:lnTo>
                  <a:lnTo>
                    <a:pt x="0" y="3429000"/>
                  </a:lnTo>
                  <a:close/>
                </a:path>
              </a:pathLst>
            </a:custGeom>
            <a:ln w="9525">
              <a:solidFill>
                <a:srgbClr val="000000"/>
              </a:solidFill>
            </a:ln>
          </p:spPr>
          <p:txBody>
            <a:bodyPr wrap="square" lIns="0" tIns="0" rIns="0" bIns="0" rtlCol="0"/>
            <a:lstStyle/>
            <a:p>
              <a:endParaRPr/>
            </a:p>
          </p:txBody>
        </p:sp>
      </p:grpSp>
      <p:sp>
        <p:nvSpPr>
          <p:cNvPr id="5" name="object 5"/>
          <p:cNvSpPr txBox="1"/>
          <p:nvPr/>
        </p:nvSpPr>
        <p:spPr>
          <a:xfrm>
            <a:off x="990600" y="4014219"/>
            <a:ext cx="5410200" cy="3520836"/>
          </a:xfrm>
          <a:prstGeom prst="rect">
            <a:avLst/>
          </a:prstGeom>
        </p:spPr>
        <p:txBody>
          <a:bodyPr vert="horz" wrap="square" lIns="0" tIns="12065" rIns="0" bIns="0" rtlCol="0">
            <a:spAutoFit/>
          </a:bodyPr>
          <a:lstStyle/>
          <a:p>
            <a:pPr marL="76200" marR="86360">
              <a:lnSpc>
                <a:spcPct val="100000"/>
              </a:lnSpc>
              <a:spcBef>
                <a:spcPts val="95"/>
              </a:spcBef>
            </a:pPr>
            <a:r>
              <a:rPr sz="1000" i="1" dirty="0">
                <a:latin typeface="Times New Roman"/>
                <a:cs typeface="Times New Roman"/>
              </a:rPr>
              <a:t>‘The</a:t>
            </a:r>
            <a:r>
              <a:rPr sz="1000" i="1" spc="-20" dirty="0">
                <a:latin typeface="Times New Roman"/>
                <a:cs typeface="Times New Roman"/>
              </a:rPr>
              <a:t> </a:t>
            </a:r>
            <a:r>
              <a:rPr sz="1000" i="1" dirty="0">
                <a:latin typeface="Times New Roman"/>
                <a:cs typeface="Times New Roman"/>
              </a:rPr>
              <a:t>Gaesatae</a:t>
            </a:r>
            <a:r>
              <a:rPr sz="1000" i="1" spc="-15" dirty="0">
                <a:latin typeface="Times New Roman"/>
                <a:cs typeface="Times New Roman"/>
              </a:rPr>
              <a:t> </a:t>
            </a:r>
            <a:r>
              <a:rPr sz="1000" dirty="0">
                <a:latin typeface="Times New Roman"/>
                <a:cs typeface="Times New Roman"/>
              </a:rPr>
              <a:t>(Celtic</a:t>
            </a:r>
            <a:r>
              <a:rPr sz="1000" spc="-15" dirty="0">
                <a:latin typeface="Times New Roman"/>
                <a:cs typeface="Times New Roman"/>
              </a:rPr>
              <a:t> </a:t>
            </a:r>
            <a:r>
              <a:rPr sz="1000" dirty="0">
                <a:latin typeface="Times New Roman"/>
                <a:cs typeface="Times New Roman"/>
              </a:rPr>
              <a:t>spearmen)</a:t>
            </a:r>
            <a:r>
              <a:rPr sz="1000" spc="35" dirty="0">
                <a:latin typeface="Times New Roman"/>
                <a:cs typeface="Times New Roman"/>
              </a:rPr>
              <a:t> </a:t>
            </a:r>
            <a:r>
              <a:rPr sz="1000" i="1" dirty="0">
                <a:latin typeface="Times New Roman"/>
                <a:cs typeface="Times New Roman"/>
              </a:rPr>
              <a:t>from</a:t>
            </a:r>
            <a:r>
              <a:rPr sz="1000" i="1" spc="-20" dirty="0">
                <a:latin typeface="Times New Roman"/>
                <a:cs typeface="Times New Roman"/>
              </a:rPr>
              <a:t> </a:t>
            </a:r>
            <a:r>
              <a:rPr sz="1000" i="1" dirty="0">
                <a:latin typeface="Times New Roman"/>
                <a:cs typeface="Times New Roman"/>
              </a:rPr>
              <a:t>conceit</a:t>
            </a:r>
            <a:r>
              <a:rPr sz="1000" i="1" spc="-10" dirty="0">
                <a:latin typeface="Times New Roman"/>
                <a:cs typeface="Times New Roman"/>
              </a:rPr>
              <a:t> </a:t>
            </a:r>
            <a:r>
              <a:rPr sz="1000" i="1" dirty="0">
                <a:latin typeface="Times New Roman"/>
                <a:cs typeface="Times New Roman"/>
              </a:rPr>
              <a:t>and</a:t>
            </a:r>
            <a:r>
              <a:rPr sz="1000" i="1" spc="-30" dirty="0">
                <a:latin typeface="Times New Roman"/>
                <a:cs typeface="Times New Roman"/>
              </a:rPr>
              <a:t> </a:t>
            </a:r>
            <a:r>
              <a:rPr sz="1000" i="1" dirty="0">
                <a:latin typeface="Times New Roman"/>
                <a:cs typeface="Times New Roman"/>
              </a:rPr>
              <a:t>daring</a:t>
            </a:r>
            <a:r>
              <a:rPr sz="1000" i="1" spc="-35" dirty="0">
                <a:latin typeface="Times New Roman"/>
                <a:cs typeface="Times New Roman"/>
              </a:rPr>
              <a:t> </a:t>
            </a:r>
            <a:r>
              <a:rPr sz="1000" i="1" dirty="0">
                <a:latin typeface="Times New Roman"/>
                <a:cs typeface="Times New Roman"/>
              </a:rPr>
              <a:t>threw</a:t>
            </a:r>
            <a:r>
              <a:rPr sz="1000" i="1" spc="-15" dirty="0">
                <a:latin typeface="Times New Roman"/>
                <a:cs typeface="Times New Roman"/>
              </a:rPr>
              <a:t> </a:t>
            </a:r>
            <a:r>
              <a:rPr sz="1000" i="1" dirty="0">
                <a:latin typeface="Times New Roman"/>
                <a:cs typeface="Times New Roman"/>
              </a:rPr>
              <a:t>their</a:t>
            </a:r>
            <a:r>
              <a:rPr sz="1000" i="1" spc="-25" dirty="0">
                <a:latin typeface="Times New Roman"/>
                <a:cs typeface="Times New Roman"/>
              </a:rPr>
              <a:t> </a:t>
            </a:r>
            <a:r>
              <a:rPr sz="1000" i="1" dirty="0">
                <a:latin typeface="Times New Roman"/>
                <a:cs typeface="Times New Roman"/>
              </a:rPr>
              <a:t>clothing</a:t>
            </a:r>
            <a:r>
              <a:rPr sz="1000" i="1" spc="-25" dirty="0">
                <a:latin typeface="Times New Roman"/>
                <a:cs typeface="Times New Roman"/>
              </a:rPr>
              <a:t> </a:t>
            </a:r>
            <a:r>
              <a:rPr sz="1000" i="1" dirty="0">
                <a:latin typeface="Times New Roman"/>
                <a:cs typeface="Times New Roman"/>
              </a:rPr>
              <a:t>off</a:t>
            </a:r>
            <a:r>
              <a:rPr sz="1000" i="1" spc="-35" dirty="0">
                <a:latin typeface="Times New Roman"/>
                <a:cs typeface="Times New Roman"/>
              </a:rPr>
              <a:t> </a:t>
            </a:r>
            <a:r>
              <a:rPr sz="1000" i="1" dirty="0">
                <a:latin typeface="Times New Roman"/>
                <a:cs typeface="Times New Roman"/>
              </a:rPr>
              <a:t>and</a:t>
            </a:r>
            <a:r>
              <a:rPr sz="1000" i="1" spc="-25" dirty="0">
                <a:latin typeface="Times New Roman"/>
                <a:cs typeface="Times New Roman"/>
              </a:rPr>
              <a:t> </a:t>
            </a:r>
            <a:r>
              <a:rPr sz="1000" i="1" dirty="0">
                <a:latin typeface="Times New Roman"/>
                <a:cs typeface="Times New Roman"/>
              </a:rPr>
              <a:t>went</a:t>
            </a:r>
            <a:r>
              <a:rPr sz="1000" i="1" spc="-25" dirty="0">
                <a:latin typeface="Times New Roman"/>
                <a:cs typeface="Times New Roman"/>
              </a:rPr>
              <a:t> </a:t>
            </a:r>
            <a:r>
              <a:rPr sz="1000" i="1" dirty="0">
                <a:latin typeface="Times New Roman"/>
                <a:cs typeface="Times New Roman"/>
              </a:rPr>
              <a:t>out</a:t>
            </a:r>
            <a:r>
              <a:rPr sz="1000" i="1" spc="-35" dirty="0">
                <a:latin typeface="Times New Roman"/>
                <a:cs typeface="Times New Roman"/>
              </a:rPr>
              <a:t> </a:t>
            </a:r>
            <a:r>
              <a:rPr sz="1000" i="1" dirty="0">
                <a:latin typeface="Times New Roman"/>
                <a:cs typeface="Times New Roman"/>
              </a:rPr>
              <a:t>to</a:t>
            </a:r>
            <a:r>
              <a:rPr sz="1000" i="1" spc="-30" dirty="0">
                <a:latin typeface="Times New Roman"/>
                <a:cs typeface="Times New Roman"/>
              </a:rPr>
              <a:t> </a:t>
            </a:r>
            <a:r>
              <a:rPr sz="1000" i="1" spc="-25" dirty="0">
                <a:latin typeface="Times New Roman"/>
                <a:cs typeface="Times New Roman"/>
              </a:rPr>
              <a:t>the </a:t>
            </a:r>
            <a:r>
              <a:rPr sz="1000" i="1" dirty="0">
                <a:latin typeface="Times New Roman"/>
                <a:cs typeface="Times New Roman"/>
              </a:rPr>
              <a:t>front</a:t>
            </a:r>
            <a:r>
              <a:rPr sz="1000" i="1" spc="-35" dirty="0">
                <a:latin typeface="Times New Roman"/>
                <a:cs typeface="Times New Roman"/>
              </a:rPr>
              <a:t> </a:t>
            </a:r>
            <a:r>
              <a:rPr sz="1000" i="1" dirty="0">
                <a:latin typeface="Times New Roman"/>
                <a:cs typeface="Times New Roman"/>
              </a:rPr>
              <a:t>of</a:t>
            </a:r>
            <a:r>
              <a:rPr sz="1000" i="1" spc="-20" dirty="0">
                <a:latin typeface="Times New Roman"/>
                <a:cs typeface="Times New Roman"/>
              </a:rPr>
              <a:t> </a:t>
            </a:r>
            <a:r>
              <a:rPr sz="1000" i="1" dirty="0">
                <a:latin typeface="Times New Roman"/>
                <a:cs typeface="Times New Roman"/>
              </a:rPr>
              <a:t>their</a:t>
            </a:r>
            <a:r>
              <a:rPr sz="1000" i="1" spc="-20" dirty="0">
                <a:latin typeface="Times New Roman"/>
                <a:cs typeface="Times New Roman"/>
              </a:rPr>
              <a:t> </a:t>
            </a:r>
            <a:r>
              <a:rPr sz="1000" i="1" dirty="0">
                <a:latin typeface="Times New Roman"/>
                <a:cs typeface="Times New Roman"/>
              </a:rPr>
              <a:t>army</a:t>
            </a:r>
            <a:r>
              <a:rPr sz="1000" i="1" spc="-5" dirty="0">
                <a:latin typeface="Times New Roman"/>
                <a:cs typeface="Times New Roman"/>
              </a:rPr>
              <a:t> </a:t>
            </a:r>
            <a:r>
              <a:rPr sz="1000" i="1" dirty="0">
                <a:latin typeface="Times New Roman"/>
                <a:cs typeface="Times New Roman"/>
              </a:rPr>
              <a:t>naked,</a:t>
            </a:r>
            <a:r>
              <a:rPr sz="1000" i="1" spc="-25" dirty="0">
                <a:latin typeface="Times New Roman"/>
                <a:cs typeface="Times New Roman"/>
              </a:rPr>
              <a:t> </a:t>
            </a:r>
            <a:r>
              <a:rPr sz="1000" i="1" dirty="0">
                <a:latin typeface="Times New Roman"/>
                <a:cs typeface="Times New Roman"/>
              </a:rPr>
              <a:t>having</a:t>
            </a:r>
            <a:r>
              <a:rPr sz="1000" i="1" spc="-20" dirty="0">
                <a:latin typeface="Times New Roman"/>
                <a:cs typeface="Times New Roman"/>
              </a:rPr>
              <a:t> </a:t>
            </a:r>
            <a:r>
              <a:rPr sz="1000" i="1" dirty="0">
                <a:latin typeface="Times New Roman"/>
                <a:cs typeface="Times New Roman"/>
              </a:rPr>
              <a:t>nothing</a:t>
            </a:r>
            <a:r>
              <a:rPr sz="1000" i="1" spc="-35" dirty="0">
                <a:latin typeface="Times New Roman"/>
                <a:cs typeface="Times New Roman"/>
              </a:rPr>
              <a:t> </a:t>
            </a:r>
            <a:r>
              <a:rPr sz="1000" i="1" dirty="0">
                <a:latin typeface="Times New Roman"/>
                <a:cs typeface="Times New Roman"/>
              </a:rPr>
              <a:t>but</a:t>
            </a:r>
            <a:r>
              <a:rPr sz="1000" i="1" spc="-30" dirty="0">
                <a:latin typeface="Times New Roman"/>
                <a:cs typeface="Times New Roman"/>
              </a:rPr>
              <a:t> </a:t>
            </a:r>
            <a:r>
              <a:rPr sz="1000" i="1" dirty="0">
                <a:latin typeface="Times New Roman"/>
                <a:cs typeface="Times New Roman"/>
              </a:rPr>
              <a:t>their</a:t>
            </a:r>
            <a:r>
              <a:rPr sz="1000" i="1" spc="-20" dirty="0">
                <a:latin typeface="Times New Roman"/>
                <a:cs typeface="Times New Roman"/>
              </a:rPr>
              <a:t> </a:t>
            </a:r>
            <a:r>
              <a:rPr sz="1000" i="1" spc="-10" dirty="0">
                <a:latin typeface="Times New Roman"/>
                <a:cs typeface="Times New Roman"/>
              </a:rPr>
              <a:t>weapons’</a:t>
            </a:r>
            <a:endParaRPr sz="1000" dirty="0">
              <a:latin typeface="Times New Roman"/>
              <a:cs typeface="Times New Roman"/>
            </a:endParaRPr>
          </a:p>
          <a:p>
            <a:pPr marL="76200">
              <a:lnSpc>
                <a:spcPct val="100000"/>
              </a:lnSpc>
              <a:spcBef>
                <a:spcPts val="360"/>
              </a:spcBef>
            </a:pPr>
            <a:r>
              <a:rPr sz="1000" i="1" dirty="0">
                <a:latin typeface="Times New Roman"/>
                <a:cs typeface="Times New Roman"/>
              </a:rPr>
              <a:t>‘The</a:t>
            </a:r>
            <a:r>
              <a:rPr sz="1000" i="1" spc="-25" dirty="0">
                <a:latin typeface="Times New Roman"/>
                <a:cs typeface="Times New Roman"/>
              </a:rPr>
              <a:t> </a:t>
            </a:r>
            <a:r>
              <a:rPr sz="1000" i="1" dirty="0">
                <a:latin typeface="Times New Roman"/>
                <a:cs typeface="Times New Roman"/>
              </a:rPr>
              <a:t>Romans….were</a:t>
            </a:r>
            <a:r>
              <a:rPr sz="1000" i="1" spc="-15" dirty="0">
                <a:latin typeface="Times New Roman"/>
                <a:cs typeface="Times New Roman"/>
              </a:rPr>
              <a:t> </a:t>
            </a:r>
            <a:r>
              <a:rPr sz="1000" i="1" dirty="0">
                <a:latin typeface="Times New Roman"/>
                <a:cs typeface="Times New Roman"/>
              </a:rPr>
              <a:t>greatly</a:t>
            </a:r>
            <a:r>
              <a:rPr sz="1000" i="1" spc="-25" dirty="0">
                <a:latin typeface="Times New Roman"/>
                <a:cs typeface="Times New Roman"/>
              </a:rPr>
              <a:t> </a:t>
            </a:r>
            <a:r>
              <a:rPr sz="1000" i="1" dirty="0">
                <a:latin typeface="Times New Roman"/>
                <a:cs typeface="Times New Roman"/>
              </a:rPr>
              <a:t>disturbed</a:t>
            </a:r>
            <a:r>
              <a:rPr sz="1000" i="1" spc="-25" dirty="0">
                <a:latin typeface="Times New Roman"/>
                <a:cs typeface="Times New Roman"/>
              </a:rPr>
              <a:t> </a:t>
            </a:r>
            <a:r>
              <a:rPr sz="1000" i="1" dirty="0">
                <a:latin typeface="Times New Roman"/>
                <a:cs typeface="Times New Roman"/>
              </a:rPr>
              <a:t>by</a:t>
            </a:r>
            <a:r>
              <a:rPr sz="1000" i="1" spc="-25" dirty="0">
                <a:latin typeface="Times New Roman"/>
                <a:cs typeface="Times New Roman"/>
              </a:rPr>
              <a:t> </a:t>
            </a:r>
            <a:r>
              <a:rPr sz="1000" i="1" dirty="0">
                <a:latin typeface="Times New Roman"/>
                <a:cs typeface="Times New Roman"/>
              </a:rPr>
              <a:t>the</a:t>
            </a:r>
            <a:r>
              <a:rPr sz="1000" i="1" spc="-35" dirty="0">
                <a:latin typeface="Times New Roman"/>
                <a:cs typeface="Times New Roman"/>
              </a:rPr>
              <a:t> </a:t>
            </a:r>
            <a:r>
              <a:rPr sz="1000" i="1" dirty="0">
                <a:latin typeface="Times New Roman"/>
                <a:cs typeface="Times New Roman"/>
              </a:rPr>
              <a:t>ornaments</a:t>
            </a:r>
            <a:r>
              <a:rPr sz="1000" i="1" spc="-35" dirty="0">
                <a:latin typeface="Times New Roman"/>
                <a:cs typeface="Times New Roman"/>
              </a:rPr>
              <a:t> </a:t>
            </a:r>
            <a:r>
              <a:rPr sz="1000" i="1" dirty="0">
                <a:latin typeface="Times New Roman"/>
                <a:cs typeface="Times New Roman"/>
              </a:rPr>
              <a:t>and</a:t>
            </a:r>
            <a:r>
              <a:rPr sz="1000" i="1" spc="-30" dirty="0">
                <a:latin typeface="Times New Roman"/>
                <a:cs typeface="Times New Roman"/>
              </a:rPr>
              <a:t> </a:t>
            </a:r>
            <a:r>
              <a:rPr sz="1000" i="1" dirty="0">
                <a:latin typeface="Times New Roman"/>
                <a:cs typeface="Times New Roman"/>
              </a:rPr>
              <a:t>battle</a:t>
            </a:r>
            <a:r>
              <a:rPr sz="1000" i="1" spc="-30" dirty="0">
                <a:latin typeface="Times New Roman"/>
                <a:cs typeface="Times New Roman"/>
              </a:rPr>
              <a:t> </a:t>
            </a:r>
            <a:r>
              <a:rPr sz="1000" i="1" dirty="0">
                <a:latin typeface="Times New Roman"/>
                <a:cs typeface="Times New Roman"/>
              </a:rPr>
              <a:t>noise</a:t>
            </a:r>
            <a:r>
              <a:rPr sz="1000" i="1" spc="-25" dirty="0">
                <a:latin typeface="Times New Roman"/>
                <a:cs typeface="Times New Roman"/>
              </a:rPr>
              <a:t> </a:t>
            </a:r>
            <a:r>
              <a:rPr sz="1000" i="1" dirty="0">
                <a:latin typeface="Times New Roman"/>
                <a:cs typeface="Times New Roman"/>
              </a:rPr>
              <a:t>of</a:t>
            </a:r>
            <a:r>
              <a:rPr sz="1000" i="1" spc="-35" dirty="0">
                <a:latin typeface="Times New Roman"/>
                <a:cs typeface="Times New Roman"/>
              </a:rPr>
              <a:t> </a:t>
            </a:r>
            <a:r>
              <a:rPr sz="1000" i="1" dirty="0">
                <a:latin typeface="Times New Roman"/>
                <a:cs typeface="Times New Roman"/>
              </a:rPr>
              <a:t>the</a:t>
            </a:r>
            <a:r>
              <a:rPr sz="1000" i="1" spc="-25" dirty="0">
                <a:latin typeface="Times New Roman"/>
                <a:cs typeface="Times New Roman"/>
              </a:rPr>
              <a:t> </a:t>
            </a:r>
            <a:r>
              <a:rPr sz="1000" i="1" spc="-10" dirty="0">
                <a:latin typeface="Times New Roman"/>
                <a:cs typeface="Times New Roman"/>
              </a:rPr>
              <a:t>Celts’</a:t>
            </a:r>
            <a:endParaRPr sz="1000" dirty="0">
              <a:latin typeface="Times New Roman"/>
              <a:cs typeface="Times New Roman"/>
            </a:endParaRPr>
          </a:p>
          <a:p>
            <a:pPr marL="76200" marR="68580">
              <a:lnSpc>
                <a:spcPct val="100000"/>
              </a:lnSpc>
              <a:spcBef>
                <a:spcPts val="360"/>
              </a:spcBef>
            </a:pPr>
            <a:r>
              <a:rPr sz="1000" i="1" dirty="0">
                <a:latin typeface="Times New Roman"/>
                <a:cs typeface="Times New Roman"/>
              </a:rPr>
              <a:t>‘Aneroestus</a:t>
            </a:r>
            <a:r>
              <a:rPr sz="1000" i="1" spc="-5" dirty="0">
                <a:latin typeface="Times New Roman"/>
                <a:cs typeface="Times New Roman"/>
              </a:rPr>
              <a:t> </a:t>
            </a:r>
            <a:r>
              <a:rPr sz="1000" i="1" dirty="0">
                <a:latin typeface="Times New Roman"/>
                <a:cs typeface="Times New Roman"/>
              </a:rPr>
              <a:t>fled</a:t>
            </a:r>
            <a:r>
              <a:rPr sz="1000" i="1" spc="-10" dirty="0">
                <a:latin typeface="Times New Roman"/>
                <a:cs typeface="Times New Roman"/>
              </a:rPr>
              <a:t> </a:t>
            </a:r>
            <a:r>
              <a:rPr sz="1000" i="1" dirty="0">
                <a:latin typeface="Times New Roman"/>
                <a:cs typeface="Times New Roman"/>
              </a:rPr>
              <a:t>with</a:t>
            </a:r>
            <a:r>
              <a:rPr sz="1000" i="1" spc="-30" dirty="0">
                <a:latin typeface="Times New Roman"/>
                <a:cs typeface="Times New Roman"/>
              </a:rPr>
              <a:t> </a:t>
            </a:r>
            <a:r>
              <a:rPr sz="1000" i="1" dirty="0">
                <a:latin typeface="Times New Roman"/>
                <a:cs typeface="Times New Roman"/>
              </a:rPr>
              <a:t>a</a:t>
            </a:r>
            <a:r>
              <a:rPr sz="1000" i="1" spc="-10" dirty="0">
                <a:latin typeface="Times New Roman"/>
                <a:cs typeface="Times New Roman"/>
              </a:rPr>
              <a:t> </a:t>
            </a:r>
            <a:r>
              <a:rPr sz="1000" i="1" dirty="0">
                <a:latin typeface="Times New Roman"/>
                <a:cs typeface="Times New Roman"/>
              </a:rPr>
              <a:t>few</a:t>
            </a:r>
            <a:r>
              <a:rPr sz="1000" i="1" spc="-20" dirty="0">
                <a:latin typeface="Times New Roman"/>
                <a:cs typeface="Times New Roman"/>
              </a:rPr>
              <a:t> </a:t>
            </a:r>
            <a:r>
              <a:rPr sz="1000" i="1" dirty="0">
                <a:latin typeface="Times New Roman"/>
                <a:cs typeface="Times New Roman"/>
              </a:rPr>
              <a:t>followers</a:t>
            </a:r>
            <a:r>
              <a:rPr sz="1000" i="1" spc="-20" dirty="0">
                <a:latin typeface="Times New Roman"/>
                <a:cs typeface="Times New Roman"/>
              </a:rPr>
              <a:t> </a:t>
            </a:r>
            <a:r>
              <a:rPr sz="1000" i="1" dirty="0">
                <a:latin typeface="Times New Roman"/>
                <a:cs typeface="Times New Roman"/>
              </a:rPr>
              <a:t>and</a:t>
            </a:r>
            <a:r>
              <a:rPr sz="1000" i="1" spc="-25" dirty="0">
                <a:latin typeface="Times New Roman"/>
                <a:cs typeface="Times New Roman"/>
              </a:rPr>
              <a:t> </a:t>
            </a:r>
            <a:r>
              <a:rPr sz="1000" i="1" dirty="0">
                <a:latin typeface="Times New Roman"/>
                <a:cs typeface="Times New Roman"/>
              </a:rPr>
              <a:t>joined</a:t>
            </a:r>
            <a:r>
              <a:rPr sz="1000" i="1" spc="-20" dirty="0">
                <a:latin typeface="Times New Roman"/>
                <a:cs typeface="Times New Roman"/>
              </a:rPr>
              <a:t> </a:t>
            </a:r>
            <a:r>
              <a:rPr sz="1000" i="1" dirty="0">
                <a:latin typeface="Times New Roman"/>
                <a:cs typeface="Times New Roman"/>
              </a:rPr>
              <a:t>his</a:t>
            </a:r>
            <a:r>
              <a:rPr sz="1000" i="1" spc="-20" dirty="0">
                <a:latin typeface="Times New Roman"/>
                <a:cs typeface="Times New Roman"/>
              </a:rPr>
              <a:t> </a:t>
            </a:r>
            <a:r>
              <a:rPr sz="1000" i="1" dirty="0">
                <a:latin typeface="Times New Roman"/>
                <a:cs typeface="Times New Roman"/>
              </a:rPr>
              <a:t>people</a:t>
            </a:r>
            <a:r>
              <a:rPr sz="1000" i="1" spc="-15" dirty="0">
                <a:latin typeface="Times New Roman"/>
                <a:cs typeface="Times New Roman"/>
              </a:rPr>
              <a:t> </a:t>
            </a:r>
            <a:r>
              <a:rPr sz="1000" i="1" dirty="0">
                <a:latin typeface="Times New Roman"/>
                <a:cs typeface="Times New Roman"/>
              </a:rPr>
              <a:t>in</a:t>
            </a:r>
            <a:r>
              <a:rPr sz="1000" i="1" spc="-30" dirty="0">
                <a:latin typeface="Times New Roman"/>
                <a:cs typeface="Times New Roman"/>
              </a:rPr>
              <a:t> </a:t>
            </a:r>
            <a:r>
              <a:rPr sz="1000" i="1" dirty="0">
                <a:latin typeface="Times New Roman"/>
                <a:cs typeface="Times New Roman"/>
              </a:rPr>
              <a:t>a</a:t>
            </a:r>
            <a:r>
              <a:rPr sz="1000" i="1" spc="-10" dirty="0">
                <a:latin typeface="Times New Roman"/>
                <a:cs typeface="Times New Roman"/>
              </a:rPr>
              <a:t> </a:t>
            </a:r>
            <a:r>
              <a:rPr sz="1000" i="1" dirty="0">
                <a:latin typeface="Times New Roman"/>
                <a:cs typeface="Times New Roman"/>
              </a:rPr>
              <a:t>place</a:t>
            </a:r>
            <a:r>
              <a:rPr sz="1000" i="1" spc="-15" dirty="0">
                <a:latin typeface="Times New Roman"/>
                <a:cs typeface="Times New Roman"/>
              </a:rPr>
              <a:t> </a:t>
            </a:r>
            <a:r>
              <a:rPr sz="1000" i="1" dirty="0">
                <a:latin typeface="Times New Roman"/>
                <a:cs typeface="Times New Roman"/>
              </a:rPr>
              <a:t>of</a:t>
            </a:r>
            <a:r>
              <a:rPr sz="1000" i="1" spc="-30" dirty="0">
                <a:latin typeface="Times New Roman"/>
                <a:cs typeface="Times New Roman"/>
              </a:rPr>
              <a:t> </a:t>
            </a:r>
            <a:r>
              <a:rPr sz="1000" i="1" dirty="0">
                <a:latin typeface="Times New Roman"/>
                <a:cs typeface="Times New Roman"/>
              </a:rPr>
              <a:t>security.</a:t>
            </a:r>
            <a:r>
              <a:rPr sz="1000" i="1" spc="-10" dirty="0">
                <a:latin typeface="Times New Roman"/>
                <a:cs typeface="Times New Roman"/>
              </a:rPr>
              <a:t> </a:t>
            </a:r>
            <a:r>
              <a:rPr sz="1000" i="1" dirty="0">
                <a:latin typeface="Times New Roman"/>
                <a:cs typeface="Times New Roman"/>
              </a:rPr>
              <a:t>There</a:t>
            </a:r>
            <a:r>
              <a:rPr sz="1000" i="1" spc="-5" dirty="0">
                <a:latin typeface="Times New Roman"/>
                <a:cs typeface="Times New Roman"/>
              </a:rPr>
              <a:t> </a:t>
            </a:r>
            <a:r>
              <a:rPr sz="1000" i="1" dirty="0">
                <a:latin typeface="Times New Roman"/>
                <a:cs typeface="Times New Roman"/>
              </a:rPr>
              <a:t>he</a:t>
            </a:r>
            <a:r>
              <a:rPr sz="1000" i="1" spc="-20" dirty="0">
                <a:latin typeface="Times New Roman"/>
                <a:cs typeface="Times New Roman"/>
              </a:rPr>
              <a:t> </a:t>
            </a:r>
            <a:r>
              <a:rPr sz="1000" i="1" spc="-10" dirty="0">
                <a:latin typeface="Times New Roman"/>
                <a:cs typeface="Times New Roman"/>
              </a:rPr>
              <a:t>committed </a:t>
            </a:r>
            <a:r>
              <a:rPr sz="1000" i="1" dirty="0">
                <a:latin typeface="Times New Roman"/>
                <a:cs typeface="Times New Roman"/>
              </a:rPr>
              <a:t>suicide</a:t>
            </a:r>
            <a:r>
              <a:rPr sz="1000" i="1" spc="-15" dirty="0">
                <a:latin typeface="Times New Roman"/>
                <a:cs typeface="Times New Roman"/>
              </a:rPr>
              <a:t> </a:t>
            </a:r>
            <a:r>
              <a:rPr sz="1000" i="1" dirty="0">
                <a:latin typeface="Times New Roman"/>
                <a:cs typeface="Times New Roman"/>
              </a:rPr>
              <a:t>along</a:t>
            </a:r>
            <a:r>
              <a:rPr sz="1000" i="1" spc="-15" dirty="0">
                <a:latin typeface="Times New Roman"/>
                <a:cs typeface="Times New Roman"/>
              </a:rPr>
              <a:t> </a:t>
            </a:r>
            <a:r>
              <a:rPr sz="1000" i="1" dirty="0">
                <a:latin typeface="Times New Roman"/>
                <a:cs typeface="Times New Roman"/>
              </a:rPr>
              <a:t>with</a:t>
            </a:r>
            <a:r>
              <a:rPr sz="1000" i="1" spc="-25" dirty="0">
                <a:latin typeface="Times New Roman"/>
                <a:cs typeface="Times New Roman"/>
              </a:rPr>
              <a:t> </a:t>
            </a:r>
            <a:r>
              <a:rPr sz="1000" i="1" dirty="0">
                <a:latin typeface="Times New Roman"/>
                <a:cs typeface="Times New Roman"/>
              </a:rPr>
              <a:t>his</a:t>
            </a:r>
            <a:r>
              <a:rPr sz="1000" i="1" spc="-15" dirty="0">
                <a:latin typeface="Times New Roman"/>
                <a:cs typeface="Times New Roman"/>
              </a:rPr>
              <a:t> </a:t>
            </a:r>
            <a:r>
              <a:rPr sz="1000" i="1" spc="-10" dirty="0">
                <a:latin typeface="Times New Roman"/>
                <a:cs typeface="Times New Roman"/>
              </a:rPr>
              <a:t>companions’</a:t>
            </a:r>
            <a:endParaRPr sz="1000" dirty="0">
              <a:latin typeface="Times New Roman"/>
              <a:cs typeface="Times New Roman"/>
            </a:endParaRPr>
          </a:p>
          <a:p>
            <a:pPr marL="76200">
              <a:lnSpc>
                <a:spcPct val="100000"/>
              </a:lnSpc>
              <a:spcBef>
                <a:spcPts val="360"/>
              </a:spcBef>
            </a:pPr>
            <a:r>
              <a:rPr sz="1000" dirty="0">
                <a:latin typeface="Times New Roman"/>
                <a:cs typeface="Times New Roman"/>
              </a:rPr>
              <a:t>The</a:t>
            </a:r>
            <a:r>
              <a:rPr sz="1000" spc="-30" dirty="0">
                <a:latin typeface="Times New Roman"/>
                <a:cs typeface="Times New Roman"/>
              </a:rPr>
              <a:t> </a:t>
            </a:r>
            <a:r>
              <a:rPr sz="1000" dirty="0">
                <a:latin typeface="Times New Roman"/>
                <a:cs typeface="Times New Roman"/>
              </a:rPr>
              <a:t>above</a:t>
            </a:r>
            <a:r>
              <a:rPr sz="1000" spc="-20" dirty="0">
                <a:latin typeface="Times New Roman"/>
                <a:cs typeface="Times New Roman"/>
              </a:rPr>
              <a:t> </a:t>
            </a:r>
            <a:r>
              <a:rPr sz="1000" dirty="0">
                <a:latin typeface="Times New Roman"/>
                <a:cs typeface="Times New Roman"/>
              </a:rPr>
              <a:t>quotes</a:t>
            </a:r>
            <a:r>
              <a:rPr sz="1000" spc="-35" dirty="0">
                <a:latin typeface="Times New Roman"/>
                <a:cs typeface="Times New Roman"/>
              </a:rPr>
              <a:t> </a:t>
            </a:r>
            <a:r>
              <a:rPr sz="1000" dirty="0">
                <a:latin typeface="Times New Roman"/>
                <a:cs typeface="Times New Roman"/>
              </a:rPr>
              <a:t>all</a:t>
            </a:r>
            <a:r>
              <a:rPr sz="1000" spc="-20" dirty="0">
                <a:latin typeface="Times New Roman"/>
                <a:cs typeface="Times New Roman"/>
              </a:rPr>
              <a:t> </a:t>
            </a:r>
            <a:r>
              <a:rPr sz="1000" dirty="0">
                <a:latin typeface="Times New Roman"/>
                <a:cs typeface="Times New Roman"/>
              </a:rPr>
              <a:t>come</a:t>
            </a:r>
            <a:r>
              <a:rPr sz="1000" spc="-5" dirty="0">
                <a:latin typeface="Times New Roman"/>
                <a:cs typeface="Times New Roman"/>
              </a:rPr>
              <a:t> </a:t>
            </a:r>
            <a:r>
              <a:rPr sz="1000" dirty="0">
                <a:latin typeface="Times New Roman"/>
                <a:cs typeface="Times New Roman"/>
              </a:rPr>
              <a:t>from</a:t>
            </a:r>
            <a:r>
              <a:rPr sz="1000" spc="-25" dirty="0">
                <a:latin typeface="Times New Roman"/>
                <a:cs typeface="Times New Roman"/>
              </a:rPr>
              <a:t> </a:t>
            </a:r>
            <a:r>
              <a:rPr sz="1000" dirty="0">
                <a:latin typeface="Times New Roman"/>
                <a:cs typeface="Times New Roman"/>
              </a:rPr>
              <a:t>Polybius</a:t>
            </a:r>
            <a:r>
              <a:rPr sz="1000" spc="-15" dirty="0">
                <a:latin typeface="Times New Roman"/>
                <a:cs typeface="Times New Roman"/>
              </a:rPr>
              <a:t> </a:t>
            </a:r>
            <a:r>
              <a:rPr sz="1000" i="1" dirty="0">
                <a:latin typeface="Times New Roman"/>
                <a:cs typeface="Times New Roman"/>
              </a:rPr>
              <a:t>History</a:t>
            </a:r>
            <a:r>
              <a:rPr sz="1000" dirty="0">
                <a:latin typeface="Times New Roman"/>
                <a:cs typeface="Times New Roman"/>
              </a:rPr>
              <a:t>,</a:t>
            </a:r>
            <a:r>
              <a:rPr sz="1000" spc="-20" dirty="0">
                <a:latin typeface="Times New Roman"/>
                <a:cs typeface="Times New Roman"/>
              </a:rPr>
              <a:t> </a:t>
            </a:r>
            <a:r>
              <a:rPr sz="1000" dirty="0">
                <a:latin typeface="Times New Roman"/>
                <a:cs typeface="Times New Roman"/>
              </a:rPr>
              <a:t>written</a:t>
            </a:r>
            <a:r>
              <a:rPr sz="1000" spc="-10" dirty="0">
                <a:latin typeface="Times New Roman"/>
                <a:cs typeface="Times New Roman"/>
              </a:rPr>
              <a:t> </a:t>
            </a:r>
            <a:r>
              <a:rPr sz="1000" dirty="0">
                <a:latin typeface="Times New Roman"/>
                <a:cs typeface="Times New Roman"/>
              </a:rPr>
              <a:t>in</a:t>
            </a:r>
            <a:r>
              <a:rPr sz="1000" spc="-20"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2</a:t>
            </a:r>
            <a:r>
              <a:rPr sz="975" baseline="25641" dirty="0">
                <a:latin typeface="Times New Roman"/>
                <a:cs typeface="Times New Roman"/>
              </a:rPr>
              <a:t>nd</a:t>
            </a:r>
            <a:r>
              <a:rPr sz="975" spc="82" baseline="25641" dirty="0">
                <a:latin typeface="Times New Roman"/>
                <a:cs typeface="Times New Roman"/>
              </a:rPr>
              <a:t> </a:t>
            </a:r>
            <a:r>
              <a:rPr sz="1000" dirty="0">
                <a:latin typeface="Times New Roman"/>
                <a:cs typeface="Times New Roman"/>
              </a:rPr>
              <a:t>century</a:t>
            </a:r>
            <a:r>
              <a:rPr sz="1000" spc="-15" dirty="0">
                <a:latin typeface="Times New Roman"/>
                <a:cs typeface="Times New Roman"/>
              </a:rPr>
              <a:t> </a:t>
            </a:r>
            <a:r>
              <a:rPr sz="1000" spc="-20" dirty="0">
                <a:latin typeface="Times New Roman"/>
                <a:cs typeface="Times New Roman"/>
              </a:rPr>
              <a:t>BCE.</a:t>
            </a:r>
            <a:endParaRPr lang="en-GB" sz="1000" spc="-20" dirty="0">
              <a:latin typeface="Times New Roman"/>
              <a:cs typeface="Times New Roman"/>
            </a:endParaRPr>
          </a:p>
          <a:p>
            <a:pPr marL="76200">
              <a:lnSpc>
                <a:spcPct val="100000"/>
              </a:lnSpc>
              <a:spcBef>
                <a:spcPts val="360"/>
              </a:spcBef>
            </a:pPr>
            <a:endParaRPr sz="1000" dirty="0">
              <a:latin typeface="Times New Roman"/>
              <a:cs typeface="Times New Roman"/>
            </a:endParaRPr>
          </a:p>
          <a:p>
            <a:pPr marL="76200">
              <a:lnSpc>
                <a:spcPct val="100000"/>
              </a:lnSpc>
              <a:spcBef>
                <a:spcPts val="360"/>
              </a:spcBef>
            </a:pPr>
            <a:r>
              <a:rPr sz="1000" dirty="0">
                <a:latin typeface="Times New Roman"/>
                <a:cs typeface="Times New Roman"/>
              </a:rPr>
              <a:t>They</a:t>
            </a:r>
            <a:r>
              <a:rPr sz="1000" spc="-20" dirty="0">
                <a:latin typeface="Times New Roman"/>
                <a:cs typeface="Times New Roman"/>
              </a:rPr>
              <a:t> </a:t>
            </a:r>
            <a:r>
              <a:rPr sz="1000" dirty="0">
                <a:latin typeface="Times New Roman"/>
                <a:cs typeface="Times New Roman"/>
              </a:rPr>
              <a:t>contain</a:t>
            </a:r>
            <a:r>
              <a:rPr sz="1000" spc="-15" dirty="0">
                <a:latin typeface="Times New Roman"/>
                <a:cs typeface="Times New Roman"/>
              </a:rPr>
              <a:t> </a:t>
            </a:r>
            <a:r>
              <a:rPr sz="1000" dirty="0">
                <a:latin typeface="Times New Roman"/>
                <a:cs typeface="Times New Roman"/>
              </a:rPr>
              <a:t>several</a:t>
            </a:r>
            <a:r>
              <a:rPr sz="1000" spc="10" dirty="0">
                <a:latin typeface="Times New Roman"/>
                <a:cs typeface="Times New Roman"/>
              </a:rPr>
              <a:t> </a:t>
            </a:r>
            <a:r>
              <a:rPr sz="1000" spc="-10" dirty="0">
                <a:latin typeface="Times New Roman"/>
                <a:cs typeface="Times New Roman"/>
              </a:rPr>
              <a:t>‘stereotypical’</a:t>
            </a:r>
            <a:r>
              <a:rPr sz="1000" spc="25" dirty="0">
                <a:latin typeface="Times New Roman"/>
                <a:cs typeface="Times New Roman"/>
              </a:rPr>
              <a:t> </a:t>
            </a:r>
            <a:r>
              <a:rPr sz="1000" dirty="0">
                <a:latin typeface="Times New Roman"/>
                <a:cs typeface="Times New Roman"/>
              </a:rPr>
              <a:t>Celtic</a:t>
            </a:r>
            <a:r>
              <a:rPr sz="1000" spc="-15" dirty="0">
                <a:latin typeface="Times New Roman"/>
                <a:cs typeface="Times New Roman"/>
              </a:rPr>
              <a:t> </a:t>
            </a:r>
            <a:r>
              <a:rPr sz="1000" spc="-10" dirty="0">
                <a:latin typeface="Times New Roman"/>
                <a:cs typeface="Times New Roman"/>
              </a:rPr>
              <a:t>characteristics</a:t>
            </a:r>
            <a:r>
              <a:rPr sz="1000" spc="20" dirty="0">
                <a:latin typeface="Times New Roman"/>
                <a:cs typeface="Times New Roman"/>
              </a:rPr>
              <a:t> </a:t>
            </a:r>
            <a:r>
              <a:rPr sz="1000" dirty="0">
                <a:latin typeface="Times New Roman"/>
                <a:cs typeface="Times New Roman"/>
              </a:rPr>
              <a:t>of</a:t>
            </a:r>
            <a:r>
              <a:rPr sz="1000" spc="-30" dirty="0">
                <a:latin typeface="Times New Roman"/>
                <a:cs typeface="Times New Roman"/>
              </a:rPr>
              <a:t> </a:t>
            </a:r>
            <a:r>
              <a:rPr sz="1000" dirty="0">
                <a:latin typeface="Times New Roman"/>
                <a:cs typeface="Times New Roman"/>
              </a:rPr>
              <a:t>the</a:t>
            </a:r>
            <a:r>
              <a:rPr sz="1000" spc="-5" dirty="0">
                <a:latin typeface="Times New Roman"/>
                <a:cs typeface="Times New Roman"/>
              </a:rPr>
              <a:t> </a:t>
            </a:r>
            <a:r>
              <a:rPr sz="1000" dirty="0">
                <a:latin typeface="Times New Roman"/>
                <a:cs typeface="Times New Roman"/>
              </a:rPr>
              <a:t>‘warlike’</a:t>
            </a:r>
            <a:r>
              <a:rPr sz="1000" spc="25" dirty="0">
                <a:latin typeface="Times New Roman"/>
                <a:cs typeface="Times New Roman"/>
              </a:rPr>
              <a:t> </a:t>
            </a:r>
            <a:r>
              <a:rPr sz="1000" dirty="0">
                <a:latin typeface="Times New Roman"/>
                <a:cs typeface="Times New Roman"/>
              </a:rPr>
              <a:t>Celts</a:t>
            </a:r>
            <a:r>
              <a:rPr sz="1000" spc="-20" dirty="0">
                <a:latin typeface="Times New Roman"/>
                <a:cs typeface="Times New Roman"/>
              </a:rPr>
              <a:t> </a:t>
            </a:r>
            <a:r>
              <a:rPr sz="1000" dirty="0">
                <a:latin typeface="Times New Roman"/>
                <a:cs typeface="Times New Roman"/>
              </a:rPr>
              <a:t>such </a:t>
            </a:r>
            <a:r>
              <a:rPr sz="1000" spc="-25" dirty="0">
                <a:latin typeface="Times New Roman"/>
                <a:cs typeface="Times New Roman"/>
              </a:rPr>
              <a:t>as:</a:t>
            </a:r>
            <a:endParaRPr sz="1000" dirty="0">
              <a:latin typeface="Times New Roman"/>
              <a:cs typeface="Times New Roman"/>
            </a:endParaRPr>
          </a:p>
          <a:p>
            <a:pPr marL="248285" indent="-172085">
              <a:lnSpc>
                <a:spcPct val="100000"/>
              </a:lnSpc>
              <a:spcBef>
                <a:spcPts val="360"/>
              </a:spcBef>
              <a:buFont typeface="Arial"/>
              <a:buChar char="•"/>
              <a:tabLst>
                <a:tab pos="248285" algn="l"/>
              </a:tabLst>
            </a:pPr>
            <a:r>
              <a:rPr sz="1000" dirty="0">
                <a:latin typeface="Times New Roman"/>
                <a:cs typeface="Times New Roman"/>
              </a:rPr>
              <a:t>Going</a:t>
            </a:r>
            <a:r>
              <a:rPr sz="1000" spc="-20" dirty="0">
                <a:latin typeface="Times New Roman"/>
                <a:cs typeface="Times New Roman"/>
              </a:rPr>
              <a:t> </a:t>
            </a:r>
            <a:r>
              <a:rPr sz="1000" dirty="0">
                <a:latin typeface="Times New Roman"/>
                <a:cs typeface="Times New Roman"/>
              </a:rPr>
              <a:t>into</a:t>
            </a:r>
            <a:r>
              <a:rPr sz="1000" spc="-20" dirty="0">
                <a:latin typeface="Times New Roman"/>
                <a:cs typeface="Times New Roman"/>
              </a:rPr>
              <a:t> </a:t>
            </a:r>
            <a:r>
              <a:rPr sz="1000" dirty="0">
                <a:latin typeface="Times New Roman"/>
                <a:cs typeface="Times New Roman"/>
              </a:rPr>
              <a:t>battle</a:t>
            </a:r>
            <a:r>
              <a:rPr sz="1000" spc="-25" dirty="0">
                <a:latin typeface="Times New Roman"/>
                <a:cs typeface="Times New Roman"/>
              </a:rPr>
              <a:t> </a:t>
            </a:r>
            <a:r>
              <a:rPr sz="1000" spc="-20" dirty="0">
                <a:latin typeface="Times New Roman"/>
                <a:cs typeface="Times New Roman"/>
              </a:rPr>
              <a:t>naked</a:t>
            </a:r>
            <a:endParaRPr sz="1000" dirty="0">
              <a:latin typeface="Times New Roman"/>
              <a:cs typeface="Times New Roman"/>
            </a:endParaRPr>
          </a:p>
          <a:p>
            <a:pPr marL="248285" indent="-172085">
              <a:lnSpc>
                <a:spcPct val="100000"/>
              </a:lnSpc>
              <a:spcBef>
                <a:spcPts val="360"/>
              </a:spcBef>
              <a:buFont typeface="Arial"/>
              <a:buChar char="•"/>
              <a:tabLst>
                <a:tab pos="248285" algn="l"/>
              </a:tabLst>
            </a:pPr>
            <a:r>
              <a:rPr sz="1000" dirty="0">
                <a:latin typeface="Times New Roman"/>
                <a:cs typeface="Times New Roman"/>
              </a:rPr>
              <a:t>Making</a:t>
            </a:r>
            <a:r>
              <a:rPr sz="1000" spc="-15" dirty="0">
                <a:latin typeface="Times New Roman"/>
                <a:cs typeface="Times New Roman"/>
              </a:rPr>
              <a:t> </a:t>
            </a:r>
            <a:r>
              <a:rPr sz="1000" dirty="0">
                <a:latin typeface="Times New Roman"/>
                <a:cs typeface="Times New Roman"/>
              </a:rPr>
              <a:t>a</a:t>
            </a:r>
            <a:r>
              <a:rPr sz="1000" spc="-20" dirty="0">
                <a:latin typeface="Times New Roman"/>
                <a:cs typeface="Times New Roman"/>
              </a:rPr>
              <a:t> </a:t>
            </a:r>
            <a:r>
              <a:rPr sz="1000" dirty="0">
                <a:latin typeface="Times New Roman"/>
                <a:cs typeface="Times New Roman"/>
              </a:rPr>
              <a:t>lot</a:t>
            </a:r>
            <a:r>
              <a:rPr sz="1000" spc="-40" dirty="0">
                <a:latin typeface="Times New Roman"/>
                <a:cs typeface="Times New Roman"/>
              </a:rPr>
              <a:t> </a:t>
            </a:r>
            <a:r>
              <a:rPr sz="1000" dirty="0">
                <a:latin typeface="Times New Roman"/>
                <a:cs typeface="Times New Roman"/>
              </a:rPr>
              <a:t>of</a:t>
            </a:r>
            <a:r>
              <a:rPr sz="1000" spc="-35" dirty="0">
                <a:latin typeface="Times New Roman"/>
                <a:cs typeface="Times New Roman"/>
              </a:rPr>
              <a:t> </a:t>
            </a:r>
            <a:r>
              <a:rPr sz="1000" dirty="0">
                <a:latin typeface="Times New Roman"/>
                <a:cs typeface="Times New Roman"/>
              </a:rPr>
              <a:t>noise</a:t>
            </a:r>
            <a:r>
              <a:rPr sz="1000" spc="-15" dirty="0">
                <a:latin typeface="Times New Roman"/>
                <a:cs typeface="Times New Roman"/>
              </a:rPr>
              <a:t> </a:t>
            </a:r>
            <a:r>
              <a:rPr sz="1000" dirty="0">
                <a:latin typeface="Times New Roman"/>
                <a:cs typeface="Times New Roman"/>
              </a:rPr>
              <a:t>when</a:t>
            </a:r>
            <a:r>
              <a:rPr sz="1000" spc="5" dirty="0">
                <a:latin typeface="Times New Roman"/>
                <a:cs typeface="Times New Roman"/>
              </a:rPr>
              <a:t> </a:t>
            </a:r>
            <a:r>
              <a:rPr sz="1000" dirty="0">
                <a:latin typeface="Times New Roman"/>
                <a:cs typeface="Times New Roman"/>
              </a:rPr>
              <a:t>doing</a:t>
            </a:r>
            <a:r>
              <a:rPr sz="1000" spc="-20" dirty="0">
                <a:latin typeface="Times New Roman"/>
                <a:cs typeface="Times New Roman"/>
              </a:rPr>
              <a:t> </a:t>
            </a:r>
            <a:r>
              <a:rPr sz="1000" spc="-25" dirty="0">
                <a:latin typeface="Times New Roman"/>
                <a:cs typeface="Times New Roman"/>
              </a:rPr>
              <a:t>so</a:t>
            </a:r>
            <a:endParaRPr lang="en-GB" sz="1000" spc="-25" dirty="0">
              <a:latin typeface="Times New Roman"/>
              <a:cs typeface="Times New Roman"/>
            </a:endParaRPr>
          </a:p>
          <a:p>
            <a:pPr marL="76200">
              <a:lnSpc>
                <a:spcPct val="100000"/>
              </a:lnSpc>
              <a:spcBef>
                <a:spcPts val="360"/>
              </a:spcBef>
              <a:tabLst>
                <a:tab pos="248285" algn="l"/>
              </a:tabLst>
            </a:pPr>
            <a:endParaRPr lang="en-GB" sz="1000" spc="-25" dirty="0">
              <a:latin typeface="Times New Roman"/>
              <a:cs typeface="Times New Roman"/>
            </a:endParaRPr>
          </a:p>
          <a:p>
            <a:pPr marL="76200">
              <a:lnSpc>
                <a:spcPct val="100000"/>
              </a:lnSpc>
              <a:spcBef>
                <a:spcPts val="360"/>
              </a:spcBef>
              <a:tabLst>
                <a:tab pos="248285" algn="l"/>
              </a:tabLst>
            </a:pPr>
            <a:endParaRPr sz="1000" dirty="0">
              <a:latin typeface="Times New Roman"/>
              <a:cs typeface="Times New Roman"/>
            </a:endParaRPr>
          </a:p>
          <a:p>
            <a:pPr marL="248285" indent="-172085">
              <a:lnSpc>
                <a:spcPct val="100000"/>
              </a:lnSpc>
              <a:spcBef>
                <a:spcPts val="360"/>
              </a:spcBef>
              <a:buFont typeface="Arial"/>
              <a:buChar char="•"/>
              <a:tabLst>
                <a:tab pos="248285" algn="l"/>
              </a:tabLst>
            </a:pPr>
            <a:r>
              <a:rPr sz="1000" dirty="0">
                <a:latin typeface="Times New Roman"/>
                <a:cs typeface="Times New Roman"/>
              </a:rPr>
              <a:t>Committing</a:t>
            </a:r>
            <a:r>
              <a:rPr sz="1000" spc="-10" dirty="0">
                <a:latin typeface="Times New Roman"/>
                <a:cs typeface="Times New Roman"/>
              </a:rPr>
              <a:t> </a:t>
            </a:r>
            <a:r>
              <a:rPr sz="1000" dirty="0">
                <a:latin typeface="Times New Roman"/>
                <a:cs typeface="Times New Roman"/>
              </a:rPr>
              <a:t>suicide</a:t>
            </a:r>
            <a:r>
              <a:rPr sz="1000" spc="-35" dirty="0">
                <a:latin typeface="Times New Roman"/>
                <a:cs typeface="Times New Roman"/>
              </a:rPr>
              <a:t> </a:t>
            </a:r>
            <a:r>
              <a:rPr sz="1000" dirty="0">
                <a:latin typeface="Times New Roman"/>
                <a:cs typeface="Times New Roman"/>
              </a:rPr>
              <a:t>in</a:t>
            </a:r>
            <a:r>
              <a:rPr sz="1000" spc="-35" dirty="0">
                <a:latin typeface="Times New Roman"/>
                <a:cs typeface="Times New Roman"/>
              </a:rPr>
              <a:t> </a:t>
            </a:r>
            <a:r>
              <a:rPr sz="1000" spc="-10" dirty="0">
                <a:latin typeface="Times New Roman"/>
                <a:cs typeface="Times New Roman"/>
              </a:rPr>
              <a:t>defeat</a:t>
            </a:r>
            <a:endParaRPr sz="1000" dirty="0">
              <a:latin typeface="Times New Roman"/>
              <a:cs typeface="Times New Roman"/>
            </a:endParaRPr>
          </a:p>
          <a:p>
            <a:pPr marL="76200" marR="43815">
              <a:lnSpc>
                <a:spcPct val="100000"/>
              </a:lnSpc>
              <a:spcBef>
                <a:spcPts val="360"/>
              </a:spcBef>
            </a:pPr>
            <a:r>
              <a:rPr sz="1000" dirty="0">
                <a:latin typeface="Times New Roman"/>
                <a:cs typeface="Times New Roman"/>
              </a:rPr>
              <a:t>It</a:t>
            </a:r>
            <a:r>
              <a:rPr sz="1000" spc="-35" dirty="0">
                <a:latin typeface="Times New Roman"/>
                <a:cs typeface="Times New Roman"/>
              </a:rPr>
              <a:t> </a:t>
            </a:r>
            <a:r>
              <a:rPr sz="1000" dirty="0">
                <a:latin typeface="Times New Roman"/>
                <a:cs typeface="Times New Roman"/>
              </a:rPr>
              <a:t>should</a:t>
            </a:r>
            <a:r>
              <a:rPr sz="1000" spc="-10" dirty="0">
                <a:latin typeface="Times New Roman"/>
                <a:cs typeface="Times New Roman"/>
              </a:rPr>
              <a:t> </a:t>
            </a:r>
            <a:r>
              <a:rPr sz="1000" dirty="0">
                <a:latin typeface="Times New Roman"/>
                <a:cs typeface="Times New Roman"/>
              </a:rPr>
              <a:t>be</a:t>
            </a:r>
            <a:r>
              <a:rPr sz="1000" spc="-25" dirty="0">
                <a:latin typeface="Times New Roman"/>
                <a:cs typeface="Times New Roman"/>
              </a:rPr>
              <a:t> </a:t>
            </a:r>
            <a:r>
              <a:rPr sz="1000" dirty="0">
                <a:latin typeface="Times New Roman"/>
                <a:cs typeface="Times New Roman"/>
              </a:rPr>
              <a:t>noted</a:t>
            </a:r>
            <a:r>
              <a:rPr sz="1000" spc="-25" dirty="0">
                <a:latin typeface="Times New Roman"/>
                <a:cs typeface="Times New Roman"/>
              </a:rPr>
              <a:t> </a:t>
            </a:r>
            <a:r>
              <a:rPr sz="1000" dirty="0">
                <a:latin typeface="Times New Roman"/>
                <a:cs typeface="Times New Roman"/>
              </a:rPr>
              <a:t>that</a:t>
            </a:r>
            <a:r>
              <a:rPr sz="1000" spc="-15" dirty="0">
                <a:latin typeface="Times New Roman"/>
                <a:cs typeface="Times New Roman"/>
              </a:rPr>
              <a:t> </a:t>
            </a:r>
            <a:r>
              <a:rPr sz="1000" dirty="0">
                <a:latin typeface="Times New Roman"/>
                <a:cs typeface="Times New Roman"/>
              </a:rPr>
              <a:t>not</a:t>
            </a:r>
            <a:r>
              <a:rPr sz="1000" spc="-30" dirty="0">
                <a:latin typeface="Times New Roman"/>
                <a:cs typeface="Times New Roman"/>
              </a:rPr>
              <a:t> </a:t>
            </a:r>
            <a:r>
              <a:rPr sz="1000" dirty="0">
                <a:latin typeface="Times New Roman"/>
                <a:cs typeface="Times New Roman"/>
              </a:rPr>
              <a:t>all</a:t>
            </a:r>
            <a:r>
              <a:rPr sz="1000" spc="-30" dirty="0">
                <a:latin typeface="Times New Roman"/>
                <a:cs typeface="Times New Roman"/>
              </a:rPr>
              <a:t> </a:t>
            </a:r>
            <a:r>
              <a:rPr sz="1000" dirty="0">
                <a:latin typeface="Times New Roman"/>
                <a:cs typeface="Times New Roman"/>
              </a:rPr>
              <a:t>of</a:t>
            </a:r>
            <a:r>
              <a:rPr sz="1000" spc="-20" dirty="0">
                <a:latin typeface="Times New Roman"/>
                <a:cs typeface="Times New Roman"/>
              </a:rPr>
              <a:t> </a:t>
            </a:r>
            <a:r>
              <a:rPr sz="1000" dirty="0">
                <a:latin typeface="Times New Roman"/>
                <a:cs typeface="Times New Roman"/>
              </a:rPr>
              <a:t>the</a:t>
            </a:r>
            <a:r>
              <a:rPr sz="1000" spc="-30" dirty="0">
                <a:latin typeface="Times New Roman"/>
                <a:cs typeface="Times New Roman"/>
              </a:rPr>
              <a:t> </a:t>
            </a:r>
            <a:r>
              <a:rPr sz="1000" dirty="0">
                <a:latin typeface="Times New Roman"/>
                <a:cs typeface="Times New Roman"/>
              </a:rPr>
              <a:t>Celts</a:t>
            </a:r>
            <a:r>
              <a:rPr sz="1000" spc="-15" dirty="0">
                <a:latin typeface="Times New Roman"/>
                <a:cs typeface="Times New Roman"/>
              </a:rPr>
              <a:t> </a:t>
            </a:r>
            <a:r>
              <a:rPr sz="1000" dirty="0">
                <a:latin typeface="Times New Roman"/>
                <a:cs typeface="Times New Roman"/>
              </a:rPr>
              <a:t>went</a:t>
            </a:r>
            <a:r>
              <a:rPr sz="1000" spc="5" dirty="0">
                <a:latin typeface="Times New Roman"/>
                <a:cs typeface="Times New Roman"/>
              </a:rPr>
              <a:t> </a:t>
            </a:r>
            <a:r>
              <a:rPr sz="1000" dirty="0">
                <a:latin typeface="Times New Roman"/>
                <a:cs typeface="Times New Roman"/>
              </a:rPr>
              <a:t>into</a:t>
            </a:r>
            <a:r>
              <a:rPr sz="1000" spc="-20" dirty="0">
                <a:latin typeface="Times New Roman"/>
                <a:cs typeface="Times New Roman"/>
              </a:rPr>
              <a:t> </a:t>
            </a:r>
            <a:r>
              <a:rPr sz="1000" dirty="0">
                <a:latin typeface="Times New Roman"/>
                <a:cs typeface="Times New Roman"/>
              </a:rPr>
              <a:t>battle</a:t>
            </a:r>
            <a:r>
              <a:rPr sz="1000" spc="-20" dirty="0">
                <a:latin typeface="Times New Roman"/>
                <a:cs typeface="Times New Roman"/>
              </a:rPr>
              <a:t> </a:t>
            </a:r>
            <a:r>
              <a:rPr sz="1000" dirty="0">
                <a:latin typeface="Times New Roman"/>
                <a:cs typeface="Times New Roman"/>
              </a:rPr>
              <a:t>naked</a:t>
            </a:r>
            <a:r>
              <a:rPr sz="1000" spc="5" dirty="0">
                <a:latin typeface="Times New Roman"/>
                <a:cs typeface="Times New Roman"/>
              </a:rPr>
              <a:t> </a:t>
            </a:r>
            <a:r>
              <a:rPr sz="1000" dirty="0">
                <a:latin typeface="Times New Roman"/>
                <a:cs typeface="Times New Roman"/>
              </a:rPr>
              <a:t>in</a:t>
            </a:r>
            <a:r>
              <a:rPr sz="1000" spc="-35"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account</a:t>
            </a:r>
            <a:r>
              <a:rPr sz="1000" spc="-5" dirty="0">
                <a:latin typeface="Times New Roman"/>
                <a:cs typeface="Times New Roman"/>
              </a:rPr>
              <a:t> </a:t>
            </a:r>
            <a:r>
              <a:rPr sz="1000" dirty="0">
                <a:latin typeface="Times New Roman"/>
                <a:cs typeface="Times New Roman"/>
              </a:rPr>
              <a:t>of</a:t>
            </a:r>
            <a:r>
              <a:rPr sz="1000" spc="-25"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Gaesatae</a:t>
            </a:r>
            <a:r>
              <a:rPr sz="1000" spc="15" dirty="0">
                <a:latin typeface="Times New Roman"/>
                <a:cs typeface="Times New Roman"/>
              </a:rPr>
              <a:t> </a:t>
            </a:r>
            <a:r>
              <a:rPr sz="1000" spc="-10" dirty="0">
                <a:latin typeface="Times New Roman"/>
                <a:cs typeface="Times New Roman"/>
              </a:rPr>
              <a:t>above. </a:t>
            </a:r>
            <a:r>
              <a:rPr sz="1000" dirty="0">
                <a:latin typeface="Times New Roman"/>
                <a:cs typeface="Times New Roman"/>
              </a:rPr>
              <a:t>The</a:t>
            </a:r>
            <a:r>
              <a:rPr sz="1000" spc="-30" dirty="0">
                <a:latin typeface="Times New Roman"/>
                <a:cs typeface="Times New Roman"/>
              </a:rPr>
              <a:t> </a:t>
            </a:r>
            <a:r>
              <a:rPr sz="1000" dirty="0">
                <a:latin typeface="Times New Roman"/>
                <a:cs typeface="Times New Roman"/>
              </a:rPr>
              <a:t>Insubres</a:t>
            </a:r>
            <a:r>
              <a:rPr sz="1000" spc="-10" dirty="0">
                <a:latin typeface="Times New Roman"/>
                <a:cs typeface="Times New Roman"/>
              </a:rPr>
              <a:t> </a:t>
            </a:r>
            <a:r>
              <a:rPr sz="1000" dirty="0">
                <a:latin typeface="Times New Roman"/>
                <a:cs typeface="Times New Roman"/>
              </a:rPr>
              <a:t>and</a:t>
            </a:r>
            <a:r>
              <a:rPr sz="1000" spc="-15"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Boii</a:t>
            </a:r>
            <a:r>
              <a:rPr sz="1000" spc="-50" dirty="0">
                <a:latin typeface="Times New Roman"/>
                <a:cs typeface="Times New Roman"/>
              </a:rPr>
              <a:t> </a:t>
            </a:r>
            <a:r>
              <a:rPr sz="1000" dirty="0">
                <a:latin typeface="Times New Roman"/>
                <a:cs typeface="Times New Roman"/>
              </a:rPr>
              <a:t>wore ‘pants</a:t>
            </a:r>
            <a:r>
              <a:rPr sz="1000" spc="-10" dirty="0">
                <a:latin typeface="Times New Roman"/>
                <a:cs typeface="Times New Roman"/>
              </a:rPr>
              <a:t> </a:t>
            </a:r>
            <a:r>
              <a:rPr sz="1000" dirty="0">
                <a:latin typeface="Times New Roman"/>
                <a:cs typeface="Times New Roman"/>
              </a:rPr>
              <a:t>(i.e.</a:t>
            </a:r>
            <a:r>
              <a:rPr sz="1000" spc="-30" dirty="0">
                <a:latin typeface="Times New Roman"/>
                <a:cs typeface="Times New Roman"/>
              </a:rPr>
              <a:t> </a:t>
            </a:r>
            <a:r>
              <a:rPr sz="1000" dirty="0">
                <a:latin typeface="Times New Roman"/>
                <a:cs typeface="Times New Roman"/>
              </a:rPr>
              <a:t>trousers)</a:t>
            </a:r>
            <a:r>
              <a:rPr sz="1000" spc="-20" dirty="0">
                <a:latin typeface="Times New Roman"/>
                <a:cs typeface="Times New Roman"/>
              </a:rPr>
              <a:t> </a:t>
            </a:r>
            <a:r>
              <a:rPr sz="1000" dirty="0">
                <a:latin typeface="Times New Roman"/>
                <a:cs typeface="Times New Roman"/>
              </a:rPr>
              <a:t>and</a:t>
            </a:r>
            <a:r>
              <a:rPr sz="1000" spc="-15" dirty="0">
                <a:latin typeface="Times New Roman"/>
                <a:cs typeface="Times New Roman"/>
              </a:rPr>
              <a:t> </a:t>
            </a:r>
            <a:r>
              <a:rPr sz="1000" dirty="0">
                <a:latin typeface="Times New Roman"/>
                <a:cs typeface="Times New Roman"/>
              </a:rPr>
              <a:t>light</a:t>
            </a:r>
            <a:r>
              <a:rPr sz="1000" spc="-20" dirty="0">
                <a:latin typeface="Times New Roman"/>
                <a:cs typeface="Times New Roman"/>
              </a:rPr>
              <a:t> </a:t>
            </a:r>
            <a:r>
              <a:rPr sz="1000" spc="-10" dirty="0">
                <a:latin typeface="Times New Roman"/>
                <a:cs typeface="Times New Roman"/>
              </a:rPr>
              <a:t>cloaks’.</a:t>
            </a:r>
            <a:endParaRPr sz="1000" dirty="0">
              <a:latin typeface="Times New Roman"/>
              <a:cs typeface="Times New Roman"/>
            </a:endParaRPr>
          </a:p>
          <a:p>
            <a:pPr marL="76200" marR="215265">
              <a:lnSpc>
                <a:spcPct val="100000"/>
              </a:lnSpc>
              <a:spcBef>
                <a:spcPts val="360"/>
              </a:spcBef>
            </a:pPr>
            <a:r>
              <a:rPr sz="1000" dirty="0">
                <a:latin typeface="Times New Roman"/>
                <a:cs typeface="Times New Roman"/>
              </a:rPr>
              <a:t>In</a:t>
            </a:r>
            <a:r>
              <a:rPr sz="1000" spc="-25"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following century,</a:t>
            </a:r>
            <a:r>
              <a:rPr sz="1000" spc="15" dirty="0">
                <a:latin typeface="Times New Roman"/>
                <a:cs typeface="Times New Roman"/>
              </a:rPr>
              <a:t> </a:t>
            </a:r>
            <a:r>
              <a:rPr sz="1000" dirty="0">
                <a:latin typeface="Times New Roman"/>
                <a:cs typeface="Times New Roman"/>
              </a:rPr>
              <a:t>Caesar</a:t>
            </a:r>
            <a:r>
              <a:rPr sz="1000" spc="15" dirty="0">
                <a:latin typeface="Times New Roman"/>
                <a:cs typeface="Times New Roman"/>
              </a:rPr>
              <a:t> </a:t>
            </a:r>
            <a:r>
              <a:rPr sz="1000" i="1" dirty="0">
                <a:latin typeface="Times New Roman"/>
                <a:cs typeface="Times New Roman"/>
              </a:rPr>
              <a:t>(De</a:t>
            </a:r>
            <a:r>
              <a:rPr sz="1000" i="1" spc="-5" dirty="0">
                <a:latin typeface="Times New Roman"/>
                <a:cs typeface="Times New Roman"/>
              </a:rPr>
              <a:t> </a:t>
            </a:r>
            <a:r>
              <a:rPr sz="1000" i="1" dirty="0">
                <a:latin typeface="Times New Roman"/>
                <a:cs typeface="Times New Roman"/>
              </a:rPr>
              <a:t>Bello</a:t>
            </a:r>
            <a:r>
              <a:rPr sz="1000" i="1" spc="-15" dirty="0">
                <a:latin typeface="Times New Roman"/>
                <a:cs typeface="Times New Roman"/>
              </a:rPr>
              <a:t> </a:t>
            </a:r>
            <a:r>
              <a:rPr sz="1000" i="1" dirty="0">
                <a:latin typeface="Times New Roman"/>
                <a:cs typeface="Times New Roman"/>
              </a:rPr>
              <a:t>Gallico</a:t>
            </a:r>
            <a:r>
              <a:rPr sz="1000" i="1" spc="-20" dirty="0">
                <a:latin typeface="Times New Roman"/>
                <a:cs typeface="Times New Roman"/>
              </a:rPr>
              <a:t> </a:t>
            </a:r>
            <a:r>
              <a:rPr sz="1000" i="1" dirty="0">
                <a:latin typeface="Times New Roman"/>
                <a:cs typeface="Times New Roman"/>
              </a:rPr>
              <a:t>5.14</a:t>
            </a:r>
            <a:r>
              <a:rPr sz="1000" dirty="0">
                <a:latin typeface="Times New Roman"/>
                <a:cs typeface="Times New Roman"/>
              </a:rPr>
              <a:t>)</a:t>
            </a:r>
            <a:r>
              <a:rPr sz="1000" spc="-45" dirty="0">
                <a:latin typeface="Times New Roman"/>
                <a:cs typeface="Times New Roman"/>
              </a:rPr>
              <a:t> </a:t>
            </a:r>
            <a:r>
              <a:rPr sz="1000" dirty="0">
                <a:latin typeface="Times New Roman"/>
                <a:cs typeface="Times New Roman"/>
              </a:rPr>
              <a:t>adds</a:t>
            </a:r>
            <a:r>
              <a:rPr sz="1000" spc="-30" dirty="0">
                <a:latin typeface="Times New Roman"/>
                <a:cs typeface="Times New Roman"/>
              </a:rPr>
              <a:t> </a:t>
            </a:r>
            <a:r>
              <a:rPr sz="1000" dirty="0">
                <a:latin typeface="Times New Roman"/>
                <a:cs typeface="Times New Roman"/>
              </a:rPr>
              <a:t>that</a:t>
            </a:r>
            <a:r>
              <a:rPr sz="1000" spc="-15" dirty="0">
                <a:latin typeface="Times New Roman"/>
                <a:cs typeface="Times New Roman"/>
              </a:rPr>
              <a:t> </a:t>
            </a:r>
            <a:r>
              <a:rPr sz="1000" dirty="0">
                <a:latin typeface="Times New Roman"/>
                <a:cs typeface="Times New Roman"/>
              </a:rPr>
              <a:t>all</a:t>
            </a:r>
            <a:r>
              <a:rPr sz="1000" spc="-25" dirty="0">
                <a:latin typeface="Times New Roman"/>
                <a:cs typeface="Times New Roman"/>
              </a:rPr>
              <a:t> </a:t>
            </a:r>
            <a:r>
              <a:rPr sz="1000" dirty="0">
                <a:latin typeface="Times New Roman"/>
                <a:cs typeface="Times New Roman"/>
              </a:rPr>
              <a:t>Britons,</a:t>
            </a:r>
            <a:r>
              <a:rPr sz="1000" spc="-30" dirty="0">
                <a:latin typeface="Times New Roman"/>
                <a:cs typeface="Times New Roman"/>
              </a:rPr>
              <a:t> </a:t>
            </a:r>
            <a:r>
              <a:rPr sz="1000" dirty="0">
                <a:latin typeface="Times New Roman"/>
                <a:cs typeface="Times New Roman"/>
              </a:rPr>
              <a:t>i.e.</a:t>
            </a:r>
            <a:r>
              <a:rPr sz="1000" spc="-25" dirty="0">
                <a:latin typeface="Times New Roman"/>
                <a:cs typeface="Times New Roman"/>
              </a:rPr>
              <a:t> </a:t>
            </a:r>
            <a:r>
              <a:rPr sz="1000" dirty="0">
                <a:latin typeface="Times New Roman"/>
                <a:cs typeface="Times New Roman"/>
              </a:rPr>
              <a:t>both</a:t>
            </a:r>
            <a:r>
              <a:rPr sz="1000" spc="-45" dirty="0">
                <a:latin typeface="Times New Roman"/>
                <a:cs typeface="Times New Roman"/>
              </a:rPr>
              <a:t> </a:t>
            </a:r>
            <a:r>
              <a:rPr sz="1000" dirty="0">
                <a:latin typeface="Times New Roman"/>
                <a:cs typeface="Times New Roman"/>
              </a:rPr>
              <a:t>those</a:t>
            </a:r>
            <a:r>
              <a:rPr sz="1000" spc="-15" dirty="0">
                <a:latin typeface="Times New Roman"/>
                <a:cs typeface="Times New Roman"/>
              </a:rPr>
              <a:t> </a:t>
            </a:r>
            <a:r>
              <a:rPr sz="1000" dirty="0">
                <a:latin typeface="Times New Roman"/>
                <a:cs typeface="Times New Roman"/>
              </a:rPr>
              <a:t>of</a:t>
            </a:r>
            <a:r>
              <a:rPr sz="1000" spc="-25" dirty="0">
                <a:latin typeface="Times New Roman"/>
                <a:cs typeface="Times New Roman"/>
              </a:rPr>
              <a:t> the </a:t>
            </a:r>
            <a:r>
              <a:rPr sz="1000" dirty="0">
                <a:latin typeface="Times New Roman"/>
                <a:cs typeface="Times New Roman"/>
              </a:rPr>
              <a:t>coast</a:t>
            </a:r>
            <a:r>
              <a:rPr sz="1000" spc="-10" dirty="0">
                <a:latin typeface="Times New Roman"/>
                <a:cs typeface="Times New Roman"/>
              </a:rPr>
              <a:t> </a:t>
            </a:r>
            <a:r>
              <a:rPr sz="1000" dirty="0">
                <a:latin typeface="Times New Roman"/>
                <a:cs typeface="Times New Roman"/>
              </a:rPr>
              <a:t>and</a:t>
            </a:r>
            <a:r>
              <a:rPr sz="1000" spc="-20" dirty="0">
                <a:latin typeface="Times New Roman"/>
                <a:cs typeface="Times New Roman"/>
              </a:rPr>
              <a:t> </a:t>
            </a:r>
            <a:r>
              <a:rPr sz="1000" dirty="0">
                <a:latin typeface="Times New Roman"/>
                <a:cs typeface="Times New Roman"/>
              </a:rPr>
              <a:t>of</a:t>
            </a:r>
            <a:r>
              <a:rPr sz="1000" spc="-15" dirty="0">
                <a:latin typeface="Times New Roman"/>
                <a:cs typeface="Times New Roman"/>
              </a:rPr>
              <a:t> </a:t>
            </a:r>
            <a:r>
              <a:rPr sz="1000" dirty="0">
                <a:latin typeface="Times New Roman"/>
                <a:cs typeface="Times New Roman"/>
              </a:rPr>
              <a:t>the</a:t>
            </a:r>
            <a:r>
              <a:rPr sz="1000" spc="-10" dirty="0">
                <a:latin typeface="Times New Roman"/>
                <a:cs typeface="Times New Roman"/>
              </a:rPr>
              <a:t> </a:t>
            </a:r>
            <a:r>
              <a:rPr sz="1000" dirty="0">
                <a:latin typeface="Times New Roman"/>
                <a:cs typeface="Times New Roman"/>
              </a:rPr>
              <a:t>interior</a:t>
            </a:r>
            <a:r>
              <a:rPr sz="1000" spc="-5" dirty="0">
                <a:latin typeface="Times New Roman"/>
                <a:cs typeface="Times New Roman"/>
              </a:rPr>
              <a:t> </a:t>
            </a:r>
            <a:r>
              <a:rPr sz="1000" dirty="0">
                <a:latin typeface="Times New Roman"/>
                <a:cs typeface="Times New Roman"/>
              </a:rPr>
              <a:t>‘</a:t>
            </a:r>
            <a:r>
              <a:rPr sz="1000" i="1" dirty="0">
                <a:latin typeface="Times New Roman"/>
                <a:cs typeface="Times New Roman"/>
              </a:rPr>
              <a:t>dye</a:t>
            </a:r>
            <a:r>
              <a:rPr sz="1000" i="1" spc="-5" dirty="0">
                <a:latin typeface="Times New Roman"/>
                <a:cs typeface="Times New Roman"/>
              </a:rPr>
              <a:t> </a:t>
            </a:r>
            <a:r>
              <a:rPr sz="1000" i="1" dirty="0">
                <a:latin typeface="Times New Roman"/>
                <a:cs typeface="Times New Roman"/>
              </a:rPr>
              <a:t>their</a:t>
            </a:r>
            <a:r>
              <a:rPr sz="1000" i="1" spc="-30" dirty="0">
                <a:latin typeface="Times New Roman"/>
                <a:cs typeface="Times New Roman"/>
              </a:rPr>
              <a:t> </a:t>
            </a:r>
            <a:r>
              <a:rPr sz="1000" i="1" dirty="0">
                <a:latin typeface="Times New Roman"/>
                <a:cs typeface="Times New Roman"/>
              </a:rPr>
              <a:t>skin</a:t>
            </a:r>
            <a:r>
              <a:rPr sz="1000" i="1" spc="-10" dirty="0">
                <a:latin typeface="Times New Roman"/>
                <a:cs typeface="Times New Roman"/>
              </a:rPr>
              <a:t> </a:t>
            </a:r>
            <a:r>
              <a:rPr sz="1000" i="1" dirty="0">
                <a:latin typeface="Times New Roman"/>
                <a:cs typeface="Times New Roman"/>
              </a:rPr>
              <a:t>with</a:t>
            </a:r>
            <a:r>
              <a:rPr sz="1000" i="1" spc="-25" dirty="0">
                <a:latin typeface="Times New Roman"/>
                <a:cs typeface="Times New Roman"/>
              </a:rPr>
              <a:t> </a:t>
            </a:r>
            <a:r>
              <a:rPr sz="1000" i="1" dirty="0">
                <a:latin typeface="Times New Roman"/>
                <a:cs typeface="Times New Roman"/>
              </a:rPr>
              <a:t>woad,</a:t>
            </a:r>
            <a:r>
              <a:rPr sz="1000" i="1" spc="-25" dirty="0">
                <a:latin typeface="Times New Roman"/>
                <a:cs typeface="Times New Roman"/>
              </a:rPr>
              <a:t> </a:t>
            </a:r>
            <a:r>
              <a:rPr sz="1000" i="1" dirty="0">
                <a:latin typeface="Times New Roman"/>
                <a:cs typeface="Times New Roman"/>
              </a:rPr>
              <a:t>which</a:t>
            </a:r>
            <a:r>
              <a:rPr sz="1000" i="1" spc="-20" dirty="0">
                <a:latin typeface="Times New Roman"/>
                <a:cs typeface="Times New Roman"/>
              </a:rPr>
              <a:t> </a:t>
            </a:r>
            <a:r>
              <a:rPr sz="1000" i="1" dirty="0">
                <a:latin typeface="Times New Roman"/>
                <a:cs typeface="Times New Roman"/>
              </a:rPr>
              <a:t>gives</a:t>
            </a:r>
            <a:r>
              <a:rPr sz="1000" i="1" spc="-25" dirty="0">
                <a:latin typeface="Times New Roman"/>
                <a:cs typeface="Times New Roman"/>
              </a:rPr>
              <a:t> </a:t>
            </a:r>
            <a:r>
              <a:rPr sz="1000" i="1" dirty="0">
                <a:latin typeface="Times New Roman"/>
                <a:cs typeface="Times New Roman"/>
              </a:rPr>
              <a:t>them</a:t>
            </a:r>
            <a:r>
              <a:rPr sz="1000" i="1" spc="-10" dirty="0">
                <a:latin typeface="Times New Roman"/>
                <a:cs typeface="Times New Roman"/>
              </a:rPr>
              <a:t> </a:t>
            </a:r>
            <a:r>
              <a:rPr sz="1000" i="1" dirty="0">
                <a:latin typeface="Times New Roman"/>
                <a:cs typeface="Times New Roman"/>
              </a:rPr>
              <a:t>a</a:t>
            </a:r>
            <a:r>
              <a:rPr sz="1000" i="1" spc="-25" dirty="0">
                <a:latin typeface="Times New Roman"/>
                <a:cs typeface="Times New Roman"/>
              </a:rPr>
              <a:t> </a:t>
            </a:r>
            <a:r>
              <a:rPr sz="1000" i="1" dirty="0">
                <a:latin typeface="Times New Roman"/>
                <a:cs typeface="Times New Roman"/>
              </a:rPr>
              <a:t>blue</a:t>
            </a:r>
            <a:r>
              <a:rPr sz="1000" i="1" spc="-20" dirty="0">
                <a:latin typeface="Times New Roman"/>
                <a:cs typeface="Times New Roman"/>
              </a:rPr>
              <a:t> </a:t>
            </a:r>
            <a:r>
              <a:rPr sz="1000" i="1" dirty="0">
                <a:latin typeface="Times New Roman"/>
                <a:cs typeface="Times New Roman"/>
              </a:rPr>
              <a:t>colour</a:t>
            </a:r>
            <a:r>
              <a:rPr sz="1000" i="1" spc="-30" dirty="0">
                <a:latin typeface="Times New Roman"/>
                <a:cs typeface="Times New Roman"/>
              </a:rPr>
              <a:t> </a:t>
            </a:r>
            <a:r>
              <a:rPr sz="1000" i="1" dirty="0">
                <a:latin typeface="Times New Roman"/>
                <a:cs typeface="Times New Roman"/>
              </a:rPr>
              <a:t>and</a:t>
            </a:r>
            <a:r>
              <a:rPr sz="1000" i="1" spc="-30" dirty="0">
                <a:latin typeface="Times New Roman"/>
                <a:cs typeface="Times New Roman"/>
              </a:rPr>
              <a:t> </a:t>
            </a:r>
            <a:r>
              <a:rPr sz="1000" i="1" spc="-10" dirty="0">
                <a:latin typeface="Times New Roman"/>
                <a:cs typeface="Times New Roman"/>
              </a:rPr>
              <a:t>fearsome </a:t>
            </a:r>
            <a:r>
              <a:rPr sz="1000" i="1" dirty="0">
                <a:latin typeface="Times New Roman"/>
                <a:cs typeface="Times New Roman"/>
              </a:rPr>
              <a:t>appearance</a:t>
            </a:r>
            <a:r>
              <a:rPr sz="1000" i="1" spc="-20" dirty="0">
                <a:latin typeface="Times New Roman"/>
                <a:cs typeface="Times New Roman"/>
              </a:rPr>
              <a:t> </a:t>
            </a:r>
            <a:r>
              <a:rPr sz="1000" i="1" dirty="0">
                <a:latin typeface="Times New Roman"/>
                <a:cs typeface="Times New Roman"/>
              </a:rPr>
              <a:t>in</a:t>
            </a:r>
            <a:r>
              <a:rPr sz="1000" i="1" spc="-25" dirty="0">
                <a:latin typeface="Times New Roman"/>
                <a:cs typeface="Times New Roman"/>
              </a:rPr>
              <a:t> </a:t>
            </a:r>
            <a:r>
              <a:rPr sz="1000" i="1" dirty="0">
                <a:latin typeface="Times New Roman"/>
                <a:cs typeface="Times New Roman"/>
              </a:rPr>
              <a:t>battle</a:t>
            </a:r>
            <a:r>
              <a:rPr sz="1000" dirty="0">
                <a:latin typeface="Times New Roman"/>
                <a:cs typeface="Times New Roman"/>
              </a:rPr>
              <a:t>’.</a:t>
            </a:r>
            <a:r>
              <a:rPr sz="1000" spc="215" dirty="0">
                <a:latin typeface="Times New Roman"/>
                <a:cs typeface="Times New Roman"/>
              </a:rPr>
              <a:t> </a:t>
            </a:r>
            <a:r>
              <a:rPr sz="1000" spc="-20" dirty="0">
                <a:latin typeface="Times New Roman"/>
                <a:cs typeface="Times New Roman"/>
              </a:rPr>
              <a:t>****</a:t>
            </a:r>
            <a:endParaRPr sz="1000" dirty="0">
              <a:latin typeface="Times New Roman"/>
              <a:cs typeface="Times New Roman"/>
            </a:endParaRPr>
          </a:p>
          <a:p>
            <a:pPr marL="76200">
              <a:lnSpc>
                <a:spcPct val="100000"/>
              </a:lnSpc>
            </a:pPr>
            <a:r>
              <a:rPr lang="en-GB" sz="800" dirty="0">
                <a:latin typeface="Times New Roman"/>
                <a:cs typeface="Times New Roman"/>
              </a:rPr>
              <a:t>		</a:t>
            </a:r>
            <a:r>
              <a:rPr sz="800" dirty="0">
                <a:latin typeface="Times New Roman"/>
                <a:cs typeface="Times New Roman"/>
              </a:rPr>
              <a:t>Image</a:t>
            </a:r>
            <a:r>
              <a:rPr lang="en-GB" sz="800" dirty="0">
                <a:latin typeface="Times New Roman"/>
                <a:cs typeface="Times New Roman"/>
              </a:rPr>
              <a:t> (top)</a:t>
            </a:r>
            <a:r>
              <a:rPr sz="800" spc="-25" dirty="0">
                <a:latin typeface="Times New Roman"/>
                <a:cs typeface="Times New Roman"/>
              </a:rPr>
              <a:t> </a:t>
            </a:r>
            <a:r>
              <a:rPr sz="800" dirty="0">
                <a:latin typeface="Times New Roman"/>
                <a:cs typeface="Times New Roman"/>
              </a:rPr>
              <a:t>from:</a:t>
            </a:r>
            <a:r>
              <a:rPr sz="800" spc="-20" dirty="0">
                <a:latin typeface="Times New Roman"/>
                <a:cs typeface="Times New Roman"/>
              </a:rPr>
              <a:t> </a:t>
            </a:r>
            <a:r>
              <a:rPr sz="800" u="sng" spc="-10" dirty="0">
                <a:solidFill>
                  <a:srgbClr val="009999"/>
                </a:solidFill>
                <a:uFill>
                  <a:solidFill>
                    <a:srgbClr val="009999"/>
                  </a:solidFill>
                </a:uFill>
                <a:latin typeface="Times New Roman"/>
                <a:cs typeface="Times New Roman"/>
                <a:hlinkClick r:id="rId3"/>
              </a:rPr>
              <a:t>https://www.pinterest.com/pin/223209725258427588/</a:t>
            </a:r>
            <a:endParaRPr sz="800" dirty="0">
              <a:latin typeface="Times New Roman"/>
              <a:cs typeface="Times New Roman"/>
            </a:endParaRP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12700">
              <a:lnSpc>
                <a:spcPts val="1410"/>
              </a:lnSpc>
            </a:pPr>
            <a:fld id="{81D60167-4931-47E6-BA6A-407CBD079E47}" type="slidenum">
              <a:rPr spc="-25" dirty="0"/>
              <a:t>4</a:t>
            </a:fld>
            <a:endParaRPr spc="-25" dirty="0"/>
          </a:p>
        </p:txBody>
      </p:sp>
      <p:sp>
        <p:nvSpPr>
          <p:cNvPr id="11" name="TextBox 10">
            <a:extLst>
              <a:ext uri="{FF2B5EF4-FFF2-40B4-BE49-F238E27FC236}">
                <a16:creationId xmlns:a16="http://schemas.microsoft.com/office/drawing/2014/main" id="{0A1D7BA0-24DB-D983-81AD-E38D8C42A9F0}"/>
              </a:ext>
            </a:extLst>
          </p:cNvPr>
          <p:cNvSpPr txBox="1"/>
          <p:nvPr/>
        </p:nvSpPr>
        <p:spPr>
          <a:xfrm>
            <a:off x="3859115" y="8351872"/>
            <a:ext cx="1861747" cy="461665"/>
          </a:xfrm>
          <a:prstGeom prst="rect">
            <a:avLst/>
          </a:prstGeom>
          <a:noFill/>
        </p:spPr>
        <p:txBody>
          <a:bodyPr wrap="square" rtlCol="0">
            <a:spAutoFit/>
          </a:bodyPr>
          <a:lstStyle/>
          <a:p>
            <a:r>
              <a:rPr lang="en-US" sz="600" dirty="0"/>
              <a:t>Frédéric </a:t>
            </a:r>
            <a:r>
              <a:rPr lang="en-US" sz="600" dirty="0" err="1"/>
              <a:t>Neupont</a:t>
            </a:r>
            <a:r>
              <a:rPr lang="en-US" sz="600" dirty="0"/>
              <a:t> au </a:t>
            </a:r>
            <a:r>
              <a:rPr lang="en-US" sz="600" dirty="0" err="1"/>
              <a:t>Muséum</a:t>
            </a:r>
            <a:r>
              <a:rPr lang="en-US" sz="600" dirty="0"/>
              <a:t> du Pastel de Toulouse-</a:t>
            </a:r>
            <a:r>
              <a:rPr lang="en-US" sz="600" dirty="0" err="1"/>
              <a:t>Labège</a:t>
            </a:r>
            <a:r>
              <a:rPr lang="en-US" sz="600" dirty="0"/>
              <a:t>, CC BY-SA 4.0 &lt;https://</a:t>
            </a:r>
            <a:r>
              <a:rPr lang="en-US" sz="600" dirty="0" err="1"/>
              <a:t>creativecommons.org</a:t>
            </a:r>
            <a:r>
              <a:rPr lang="en-US" sz="600" dirty="0"/>
              <a:t>/licenses/by-</a:t>
            </a:r>
            <a:r>
              <a:rPr lang="en-US" sz="600" dirty="0" err="1"/>
              <a:t>sa</a:t>
            </a:r>
            <a:r>
              <a:rPr lang="en-US" sz="600" dirty="0"/>
              <a:t>/4.0&gt;, via Wikimedia Commons</a:t>
            </a:r>
          </a:p>
        </p:txBody>
      </p:sp>
      <p:pic>
        <p:nvPicPr>
          <p:cNvPr id="12" name="Picture 11">
            <a:extLst>
              <a:ext uri="{FF2B5EF4-FFF2-40B4-BE49-F238E27FC236}">
                <a16:creationId xmlns:a16="http://schemas.microsoft.com/office/drawing/2014/main" id="{C9FDC80D-B66E-F538-04E8-27E013BF8205}"/>
              </a:ext>
            </a:extLst>
          </p:cNvPr>
          <p:cNvPicPr>
            <a:picLocks noChangeAspect="1"/>
          </p:cNvPicPr>
          <p:nvPr/>
        </p:nvPicPr>
        <p:blipFill>
          <a:blip r:embed="rId4"/>
          <a:stretch>
            <a:fillRect/>
          </a:stretch>
        </p:blipFill>
        <p:spPr>
          <a:xfrm>
            <a:off x="1690664" y="7673253"/>
            <a:ext cx="1861747" cy="1241164"/>
          </a:xfrm>
          <a:prstGeom prst="rect">
            <a:avLst/>
          </a:prstGeom>
        </p:spPr>
      </p:pic>
      <p:sp>
        <p:nvSpPr>
          <p:cNvPr id="7" name="Oval Callout 6">
            <a:extLst>
              <a:ext uri="{FF2B5EF4-FFF2-40B4-BE49-F238E27FC236}">
                <a16:creationId xmlns:a16="http://schemas.microsoft.com/office/drawing/2014/main" id="{2B4C853E-872B-1D05-FC07-7DF04E09487C}"/>
              </a:ext>
            </a:extLst>
          </p:cNvPr>
          <p:cNvSpPr/>
          <p:nvPr/>
        </p:nvSpPr>
        <p:spPr>
          <a:xfrm>
            <a:off x="5184462" y="5396137"/>
            <a:ext cx="1631373" cy="964745"/>
          </a:xfrm>
          <a:prstGeom prst="wedgeEllipse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00" dirty="0">
                <a:solidFill>
                  <a:schemeClr val="bg1"/>
                </a:solidFill>
                <a:effectLst/>
                <a:latin typeface="Helvetica" pitchFamily="2" charset="0"/>
              </a:rPr>
              <a:t>'fought naked for religious purposes as they believed that it enhanced their martial karma’ (Berresford Ellis, p. 73)</a:t>
            </a:r>
            <a:endParaRPr lang="en-US" dirty="0">
              <a:solidFill>
                <a:schemeClr val="bg1"/>
              </a:solidFill>
            </a:endParaRPr>
          </a:p>
        </p:txBody>
      </p:sp>
      <p:sp>
        <p:nvSpPr>
          <p:cNvPr id="8" name="Sequential Access Storage 7">
            <a:extLst>
              <a:ext uri="{FF2B5EF4-FFF2-40B4-BE49-F238E27FC236}">
                <a16:creationId xmlns:a16="http://schemas.microsoft.com/office/drawing/2014/main" id="{AA78E69D-CCF5-DD86-DCE1-02D517BECCD9}"/>
              </a:ext>
            </a:extLst>
          </p:cNvPr>
          <p:cNvSpPr/>
          <p:nvPr/>
        </p:nvSpPr>
        <p:spPr>
          <a:xfrm>
            <a:off x="31173" y="5779407"/>
            <a:ext cx="1198418" cy="581475"/>
          </a:xfrm>
          <a:prstGeom prst="flowChartMagneticTap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00" dirty="0">
                <a:solidFill>
                  <a:schemeClr val="bg1"/>
                </a:solidFill>
                <a:effectLst/>
                <a:latin typeface="Helvetica" pitchFamily="2" charset="0"/>
              </a:rPr>
              <a:t>Brutus, Cassius, Mark Antony (1C BC)</a:t>
            </a:r>
          </a:p>
        </p:txBody>
      </p:sp>
      <p:sp>
        <p:nvSpPr>
          <p:cNvPr id="9" name="TextBox 8">
            <a:extLst>
              <a:ext uri="{FF2B5EF4-FFF2-40B4-BE49-F238E27FC236}">
                <a16:creationId xmlns:a16="http://schemas.microsoft.com/office/drawing/2014/main" id="{00DF503F-3D25-00C2-9343-E514303BA78F}"/>
              </a:ext>
            </a:extLst>
          </p:cNvPr>
          <p:cNvSpPr txBox="1"/>
          <p:nvPr/>
        </p:nvSpPr>
        <p:spPr>
          <a:xfrm>
            <a:off x="200244" y="8377687"/>
            <a:ext cx="1337068" cy="584775"/>
          </a:xfrm>
          <a:prstGeom prst="rect">
            <a:avLst/>
          </a:prstGeom>
          <a:solidFill>
            <a:schemeClr val="tx2"/>
          </a:solidFill>
        </p:spPr>
        <p:txBody>
          <a:bodyPr wrap="square" rtlCol="0">
            <a:spAutoFit/>
          </a:bodyPr>
          <a:lstStyle/>
          <a:p>
            <a:r>
              <a:rPr lang="en-GB" sz="800" dirty="0" err="1">
                <a:solidFill>
                  <a:schemeClr val="bg1"/>
                </a:solidFill>
                <a:effectLst/>
                <a:latin typeface="Helvetica" pitchFamily="2" charset="0"/>
              </a:rPr>
              <a:t>Isatis</a:t>
            </a:r>
            <a:r>
              <a:rPr lang="en-GB" sz="800" dirty="0">
                <a:solidFill>
                  <a:schemeClr val="bg1"/>
                </a:solidFill>
                <a:effectLst/>
                <a:latin typeface="Helvetica" pitchFamily="2" charset="0"/>
              </a:rPr>
              <a:t> tinctoria, flowering plant from the mustard family used as blue dye and medicinal plant</a:t>
            </a:r>
          </a:p>
        </p:txBody>
      </p:sp>
      <p:sp>
        <p:nvSpPr>
          <p:cNvPr id="10" name="Oval Callout 9">
            <a:extLst>
              <a:ext uri="{FF2B5EF4-FFF2-40B4-BE49-F238E27FC236}">
                <a16:creationId xmlns:a16="http://schemas.microsoft.com/office/drawing/2014/main" id="{35881CCF-FB9C-DDE3-C4FA-8104ABF1FF84}"/>
              </a:ext>
            </a:extLst>
          </p:cNvPr>
          <p:cNvSpPr/>
          <p:nvPr/>
        </p:nvSpPr>
        <p:spPr>
          <a:xfrm>
            <a:off x="5347253" y="1725754"/>
            <a:ext cx="1219200" cy="762000"/>
          </a:xfrm>
          <a:prstGeom prst="wedgeEllipse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latin typeface="Times New Roman"/>
                <a:cs typeface="Times New Roman"/>
              </a:rPr>
              <a:t>Boii</a:t>
            </a:r>
            <a:r>
              <a:rPr lang="en-GB" sz="1200" spc="-50" dirty="0">
                <a:latin typeface="Times New Roman"/>
                <a:cs typeface="Times New Roman"/>
              </a:rPr>
              <a:t> </a:t>
            </a:r>
            <a:r>
              <a:rPr lang="en-GB" sz="1200" dirty="0">
                <a:latin typeface="Times New Roman"/>
                <a:cs typeface="Times New Roman"/>
              </a:rPr>
              <a:t>and</a:t>
            </a:r>
            <a:r>
              <a:rPr lang="en-GB" sz="1200" spc="-20" dirty="0">
                <a:latin typeface="Times New Roman"/>
                <a:cs typeface="Times New Roman"/>
              </a:rPr>
              <a:t> </a:t>
            </a:r>
            <a:r>
              <a:rPr lang="en-GB" sz="1200" dirty="0">
                <a:latin typeface="Times New Roman"/>
                <a:cs typeface="Times New Roman"/>
              </a:rPr>
              <a:t>the</a:t>
            </a:r>
            <a:r>
              <a:rPr lang="en-GB" sz="1200" spc="-15" dirty="0">
                <a:latin typeface="Times New Roman"/>
                <a:cs typeface="Times New Roman"/>
              </a:rPr>
              <a:t> </a:t>
            </a:r>
            <a:r>
              <a:rPr lang="en-GB" sz="1200" dirty="0" err="1">
                <a:latin typeface="Times New Roman"/>
                <a:cs typeface="Times New Roman"/>
              </a:rPr>
              <a:t>Insubres</a:t>
            </a:r>
            <a:r>
              <a:rPr lang="en-GB" sz="1200" dirty="0">
                <a:latin typeface="Times New Roman"/>
                <a:cs typeface="Times New Roman"/>
              </a:rPr>
              <a:t> defeated</a:t>
            </a:r>
            <a:endParaRPr lang="en-US" sz="1200" dirty="0"/>
          </a:p>
        </p:txBody>
      </p:sp>
      <p:sp>
        <p:nvSpPr>
          <p:cNvPr id="14" name="TextBox 13">
            <a:extLst>
              <a:ext uri="{FF2B5EF4-FFF2-40B4-BE49-F238E27FC236}">
                <a16:creationId xmlns:a16="http://schemas.microsoft.com/office/drawing/2014/main" id="{379397ED-4006-D6E9-81AD-5F07243A6924}"/>
              </a:ext>
            </a:extLst>
          </p:cNvPr>
          <p:cNvSpPr txBox="1"/>
          <p:nvPr/>
        </p:nvSpPr>
        <p:spPr>
          <a:xfrm>
            <a:off x="2379027" y="3690274"/>
            <a:ext cx="2099946" cy="276999"/>
          </a:xfrm>
          <a:prstGeom prst="rect">
            <a:avLst/>
          </a:prstGeom>
          <a:solidFill>
            <a:schemeClr val="accent3"/>
          </a:solidFill>
        </p:spPr>
        <p:txBody>
          <a:bodyPr wrap="square" rtlCol="0">
            <a:spAutoFit/>
          </a:bodyPr>
          <a:lstStyle/>
          <a:p>
            <a:r>
              <a:rPr lang="en-GB" sz="1200" dirty="0">
                <a:solidFill>
                  <a:srgbClr val="000000"/>
                </a:solidFill>
                <a:effectLst/>
                <a:latin typeface="Helvetica" pitchFamily="2" charset="0"/>
              </a:rPr>
              <a:t>Polybius (c.200-c.118 BC)</a:t>
            </a:r>
            <a:endParaRPr lang="en-US" sz="1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1D099B5-A8C8-2F54-8B06-8C0026B31962}"/>
              </a:ext>
            </a:extLst>
          </p:cNvPr>
          <p:cNvSpPr txBox="1"/>
          <p:nvPr/>
        </p:nvSpPr>
        <p:spPr>
          <a:xfrm>
            <a:off x="685800" y="1143000"/>
            <a:ext cx="5791200" cy="1446550"/>
          </a:xfrm>
          <a:prstGeom prst="rect">
            <a:avLst/>
          </a:prstGeom>
          <a:solidFill>
            <a:schemeClr val="accent3"/>
          </a:solidFill>
          <a:ln>
            <a:solidFill>
              <a:schemeClr val="tx1"/>
            </a:solidFill>
          </a:ln>
        </p:spPr>
        <p:txBody>
          <a:bodyPr wrap="square" rtlCol="0">
            <a:spAutoFit/>
          </a:bodyPr>
          <a:lstStyle/>
          <a:p>
            <a:pPr algn="ctr"/>
            <a:r>
              <a:rPr lang="en-US" sz="3200" b="1" dirty="0" err="1"/>
              <a:t>Posidonius</a:t>
            </a:r>
            <a:r>
              <a:rPr lang="en-US" sz="3200" dirty="0"/>
              <a:t> (</a:t>
            </a:r>
            <a:r>
              <a:rPr lang="en-GB" sz="3200" dirty="0">
                <a:solidFill>
                  <a:srgbClr val="000000"/>
                </a:solidFill>
                <a:effectLst/>
                <a:latin typeface="Helvetica" pitchFamily="2" charset="0"/>
              </a:rPr>
              <a:t>c.135-c.50 BC), </a:t>
            </a:r>
            <a:r>
              <a:rPr lang="en-GB" sz="2800" dirty="0">
                <a:solidFill>
                  <a:srgbClr val="000000"/>
                </a:solidFill>
                <a:effectLst/>
                <a:latin typeface="Helvetica" pitchFamily="2" charset="0"/>
              </a:rPr>
              <a:t>Greek Stoic philosopher and polymath</a:t>
            </a:r>
            <a:endParaRPr lang="en-US" sz="2800" dirty="0"/>
          </a:p>
        </p:txBody>
      </p:sp>
      <p:sp>
        <p:nvSpPr>
          <p:cNvPr id="3" name="TextBox 2">
            <a:extLst>
              <a:ext uri="{FF2B5EF4-FFF2-40B4-BE49-F238E27FC236}">
                <a16:creationId xmlns:a16="http://schemas.microsoft.com/office/drawing/2014/main" id="{50B862F5-8E83-CB01-07AF-1C09A2D3BC3B}"/>
              </a:ext>
            </a:extLst>
          </p:cNvPr>
          <p:cNvSpPr txBox="1"/>
          <p:nvPr/>
        </p:nvSpPr>
        <p:spPr>
          <a:xfrm>
            <a:off x="866775" y="3124200"/>
            <a:ext cx="5605462" cy="4062651"/>
          </a:xfrm>
          <a:prstGeom prst="rect">
            <a:avLst/>
          </a:prstGeom>
          <a:noFill/>
        </p:spPr>
        <p:txBody>
          <a:bodyPr wrap="square" rtlCol="0">
            <a:spAutoFit/>
          </a:bodyPr>
          <a:lstStyle/>
          <a:p>
            <a:pPr marL="285750" indent="-285750">
              <a:buFont typeface="Wingdings" pitchFamily="2" charset="2"/>
              <a:buChar char="Ø"/>
            </a:pPr>
            <a:r>
              <a:rPr lang="en-GB" sz="1600" dirty="0">
                <a:solidFill>
                  <a:srgbClr val="000000"/>
                </a:solidFill>
                <a:effectLst/>
                <a:latin typeface="Helvetica" pitchFamily="2" charset="0"/>
              </a:rPr>
              <a:t>born </a:t>
            </a:r>
            <a:r>
              <a:rPr lang="en-GB" sz="1600" dirty="0" err="1">
                <a:solidFill>
                  <a:srgbClr val="000000"/>
                </a:solidFill>
                <a:effectLst/>
                <a:latin typeface="Helvetica" pitchFamily="2" charset="0"/>
              </a:rPr>
              <a:t>Apameia</a:t>
            </a:r>
            <a:r>
              <a:rPr lang="en-GB" sz="1600" dirty="0">
                <a:solidFill>
                  <a:srgbClr val="000000"/>
                </a:solidFill>
                <a:effectLst/>
                <a:latin typeface="Helvetica" pitchFamily="2" charset="0"/>
              </a:rPr>
              <a:t>, Syria</a:t>
            </a:r>
          </a:p>
          <a:p>
            <a:pPr marL="285750" indent="-285750">
              <a:buFont typeface="Wingdings" pitchFamily="2" charset="2"/>
              <a:buChar char="Ø"/>
            </a:pPr>
            <a:r>
              <a:rPr lang="en-GB" sz="1600" dirty="0">
                <a:solidFill>
                  <a:srgbClr val="000000"/>
                </a:solidFill>
                <a:effectLst/>
                <a:latin typeface="Helvetica" pitchFamily="2" charset="0"/>
              </a:rPr>
              <a:t>settled in Rhodes</a:t>
            </a:r>
          </a:p>
          <a:p>
            <a:pPr marL="285750" indent="-285750">
              <a:buFont typeface="Wingdings" pitchFamily="2" charset="2"/>
              <a:buChar char="Ø"/>
            </a:pPr>
            <a:r>
              <a:rPr lang="en-GB" sz="1600" dirty="0">
                <a:solidFill>
                  <a:srgbClr val="000000"/>
                </a:solidFill>
                <a:effectLst/>
                <a:latin typeface="Helvetica" pitchFamily="2" charset="0"/>
              </a:rPr>
              <a:t>travels throughout Roman world collecting information for his studies</a:t>
            </a:r>
          </a:p>
          <a:p>
            <a:pPr marL="285750" indent="-285750">
              <a:buFont typeface="Wingdings" pitchFamily="2" charset="2"/>
              <a:buChar char="Ø"/>
            </a:pPr>
            <a:r>
              <a:rPr lang="en-GB" sz="1600" dirty="0">
                <a:solidFill>
                  <a:srgbClr val="000000"/>
                </a:solidFill>
                <a:effectLst/>
                <a:latin typeface="Helvetica" pitchFamily="2" charset="0"/>
              </a:rPr>
              <a:t>Gaul 95-90 BC</a:t>
            </a:r>
          </a:p>
          <a:p>
            <a:pPr marL="285750" indent="-285750">
              <a:buFont typeface="Wingdings" pitchFamily="2" charset="2"/>
              <a:buChar char="Ø"/>
            </a:pPr>
            <a:r>
              <a:rPr lang="en-GB" sz="1600" dirty="0">
                <a:solidFill>
                  <a:srgbClr val="000000"/>
                </a:solidFill>
                <a:effectLst/>
                <a:latin typeface="Helvetica" pitchFamily="2" charset="0"/>
              </a:rPr>
              <a:t>traced Hannibal's journey through the Alps (218 BC, part of 2nd Punic War, i.e. Carthage vs Rome)</a:t>
            </a:r>
          </a:p>
          <a:p>
            <a:endParaRPr lang="en-GB" sz="1600" dirty="0">
              <a:solidFill>
                <a:srgbClr val="000000"/>
              </a:solidFill>
              <a:latin typeface="Helvetica" pitchFamily="2" charset="0"/>
            </a:endParaRPr>
          </a:p>
          <a:p>
            <a:r>
              <a:rPr lang="en-GB" sz="1600" b="1" dirty="0">
                <a:solidFill>
                  <a:srgbClr val="000000"/>
                </a:solidFill>
                <a:effectLst/>
                <a:latin typeface="Helvetica" pitchFamily="2" charset="0"/>
              </a:rPr>
              <a:t>Impartiality and authenticity of his observations?</a:t>
            </a:r>
          </a:p>
          <a:p>
            <a:pPr marL="285750" indent="-285750">
              <a:buFont typeface="Wingdings" pitchFamily="2" charset="2"/>
              <a:buChar char="v"/>
            </a:pPr>
            <a:r>
              <a:rPr lang="en-GB" sz="1600" dirty="0">
                <a:solidFill>
                  <a:srgbClr val="000000"/>
                </a:solidFill>
                <a:effectLst/>
                <a:latin typeface="Helvetica" pitchFamily="2" charset="0"/>
              </a:rPr>
              <a:t>Stoic philosopher believed in idealizing primitive people; simple state versus corruption of civilized world. </a:t>
            </a:r>
          </a:p>
          <a:p>
            <a:pPr marL="285750" indent="-285750">
              <a:buFont typeface="Wingdings" pitchFamily="2" charset="2"/>
              <a:buChar char="v"/>
            </a:pPr>
            <a:r>
              <a:rPr lang="en-GB" sz="1600" dirty="0">
                <a:solidFill>
                  <a:srgbClr val="000000"/>
                </a:solidFill>
                <a:effectLst/>
                <a:latin typeface="Helvetica" pitchFamily="2" charset="0"/>
              </a:rPr>
              <a:t>Notes that he recorded practices from 'former times’</a:t>
            </a:r>
          </a:p>
          <a:p>
            <a:pPr marL="285750" indent="-285750">
              <a:buFont typeface="Wingdings" pitchFamily="2" charset="2"/>
              <a:buChar char="v"/>
            </a:pPr>
            <a:r>
              <a:rPr lang="en-GB" sz="1600" dirty="0">
                <a:solidFill>
                  <a:srgbClr val="000000"/>
                </a:solidFill>
                <a:effectLst/>
                <a:latin typeface="Helvetica" pitchFamily="2" charset="0"/>
              </a:rPr>
              <a:t>Rhodes: access to Pytheas (c.325 BC); but wrote on people of north-western Gaul and Britain from own observations (Cunliffe, </a:t>
            </a:r>
            <a:r>
              <a:rPr lang="en-GB" sz="1600" i="1" dirty="0">
                <a:solidFill>
                  <a:srgbClr val="000000"/>
                </a:solidFill>
                <a:effectLst/>
                <a:latin typeface="Helvetica" pitchFamily="2" charset="0"/>
              </a:rPr>
              <a:t>Druids</a:t>
            </a:r>
            <a:r>
              <a:rPr lang="en-GB" sz="1600" dirty="0">
                <a:solidFill>
                  <a:srgbClr val="000000"/>
                </a:solidFill>
                <a:effectLst/>
                <a:latin typeface="Helvetica" pitchFamily="2" charset="0"/>
              </a:rPr>
              <a:t>, pp. 7-8, 66-7).</a:t>
            </a:r>
          </a:p>
          <a:p>
            <a:endParaRPr lang="en-US" dirty="0"/>
          </a:p>
        </p:txBody>
      </p:sp>
      <p:sp>
        <p:nvSpPr>
          <p:cNvPr id="4" name="TextBox 3">
            <a:extLst>
              <a:ext uri="{FF2B5EF4-FFF2-40B4-BE49-F238E27FC236}">
                <a16:creationId xmlns:a16="http://schemas.microsoft.com/office/drawing/2014/main" id="{A107ECDB-B7BB-D2D7-B3D6-33863D1E4732}"/>
              </a:ext>
            </a:extLst>
          </p:cNvPr>
          <p:cNvSpPr txBox="1"/>
          <p:nvPr/>
        </p:nvSpPr>
        <p:spPr>
          <a:xfrm>
            <a:off x="1981200" y="7010400"/>
            <a:ext cx="4719637" cy="1754326"/>
          </a:xfrm>
          <a:prstGeom prst="rect">
            <a:avLst/>
          </a:prstGeom>
          <a:solidFill>
            <a:srgbClr val="7F3433"/>
          </a:solidFill>
        </p:spPr>
        <p:txBody>
          <a:bodyPr wrap="square" rtlCol="0">
            <a:spAutoFit/>
          </a:bodyPr>
          <a:lstStyle/>
          <a:p>
            <a:r>
              <a:rPr lang="en-US" dirty="0">
                <a:solidFill>
                  <a:schemeClr val="bg1"/>
                </a:solidFill>
              </a:rPr>
              <a:t>Pytheas of Massilia (c.350-306 BC), Greek geographer and explorer: earliest known written account of Britain and its peoples </a:t>
            </a:r>
            <a:r>
              <a:rPr lang="en-US" i="1" dirty="0">
                <a:solidFill>
                  <a:schemeClr val="bg1"/>
                </a:solidFill>
              </a:rPr>
              <a:t>c</a:t>
            </a:r>
            <a:r>
              <a:rPr lang="en-US" dirty="0">
                <a:solidFill>
                  <a:schemeClr val="bg1"/>
                </a:solidFill>
              </a:rPr>
              <a:t>.325-320 BC.</a:t>
            </a:r>
          </a:p>
          <a:p>
            <a:r>
              <a:rPr lang="en-GB" dirty="0">
                <a:solidFill>
                  <a:schemeClr val="bg1"/>
                </a:solidFill>
              </a:rPr>
              <a:t>Strabo claims that Pytheas used the name </a:t>
            </a:r>
            <a:r>
              <a:rPr lang="en-GB" sz="1800" i="1" dirty="0" err="1">
                <a:solidFill>
                  <a:schemeClr val="bg1"/>
                </a:solidFill>
              </a:rPr>
              <a:t>Prettanike</a:t>
            </a:r>
            <a:r>
              <a:rPr lang="en-GB" sz="1800" i="1" dirty="0">
                <a:solidFill>
                  <a:schemeClr val="bg1"/>
                </a:solidFill>
              </a:rPr>
              <a:t> \ </a:t>
            </a:r>
            <a:r>
              <a:rPr lang="en-GB" sz="1800" i="1" dirty="0" err="1">
                <a:solidFill>
                  <a:schemeClr val="bg1"/>
                </a:solidFill>
              </a:rPr>
              <a:t>Bretannikē</a:t>
            </a:r>
            <a:r>
              <a:rPr lang="en-GB" i="1" dirty="0">
                <a:solidFill>
                  <a:schemeClr val="bg1"/>
                </a:solidFill>
              </a:rPr>
              <a:t> </a:t>
            </a:r>
            <a:r>
              <a:rPr lang="en-GB" dirty="0">
                <a:solidFill>
                  <a:schemeClr val="bg1"/>
                </a:solidFill>
              </a:rPr>
              <a:t>to refer to Britain</a:t>
            </a:r>
            <a:endParaRPr lang="en-US" dirty="0">
              <a:solidFill>
                <a:schemeClr val="bg1"/>
              </a:solidFill>
            </a:endParaRPr>
          </a:p>
        </p:txBody>
      </p:sp>
    </p:spTree>
    <p:extLst>
      <p:ext uri="{BB962C8B-B14F-4D97-AF65-F5344CB8AC3E}">
        <p14:creationId xmlns:p14="http://schemas.microsoft.com/office/powerpoint/2010/main" val="19954215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1138237" y="681037"/>
            <a:ext cx="4581525" cy="3438525"/>
            <a:chOff x="1138237" y="681037"/>
            <a:chExt cx="4581525" cy="3438525"/>
          </a:xfrm>
        </p:grpSpPr>
        <p:pic>
          <p:nvPicPr>
            <p:cNvPr id="3" name="object 3"/>
            <p:cNvPicPr/>
            <p:nvPr/>
          </p:nvPicPr>
          <p:blipFill>
            <a:blip r:embed="rId2" cstate="print"/>
            <a:stretch>
              <a:fillRect/>
            </a:stretch>
          </p:blipFill>
          <p:spPr>
            <a:xfrm>
              <a:off x="1143000" y="685800"/>
              <a:ext cx="4572000" cy="3429000"/>
            </a:xfrm>
            <a:prstGeom prst="rect">
              <a:avLst/>
            </a:prstGeom>
          </p:spPr>
        </p:pic>
        <p:sp>
          <p:nvSpPr>
            <p:cNvPr id="4" name="object 4"/>
            <p:cNvSpPr/>
            <p:nvPr/>
          </p:nvSpPr>
          <p:spPr>
            <a:xfrm>
              <a:off x="1143000" y="685800"/>
              <a:ext cx="4572000" cy="3429000"/>
            </a:xfrm>
            <a:custGeom>
              <a:avLst/>
              <a:gdLst/>
              <a:ahLst/>
              <a:cxnLst/>
              <a:rect l="l" t="t" r="r" b="b"/>
              <a:pathLst>
                <a:path w="4572000" h="3429000">
                  <a:moveTo>
                    <a:pt x="0" y="3429000"/>
                  </a:moveTo>
                  <a:lnTo>
                    <a:pt x="4572000" y="3429000"/>
                  </a:lnTo>
                  <a:lnTo>
                    <a:pt x="4572000" y="0"/>
                  </a:lnTo>
                  <a:lnTo>
                    <a:pt x="0" y="0"/>
                  </a:lnTo>
                  <a:lnTo>
                    <a:pt x="0" y="3429000"/>
                  </a:lnTo>
                  <a:close/>
                </a:path>
              </a:pathLst>
            </a:custGeom>
            <a:ln w="9525">
              <a:solidFill>
                <a:srgbClr val="000000"/>
              </a:solidFill>
            </a:ln>
          </p:spPr>
          <p:txBody>
            <a:bodyPr wrap="square" lIns="0" tIns="0" rIns="0" bIns="0" rtlCol="0"/>
            <a:lstStyle/>
            <a:p>
              <a:endParaRPr/>
            </a:p>
          </p:txBody>
        </p:sp>
      </p:grpSp>
      <p:sp>
        <p:nvSpPr>
          <p:cNvPr id="5" name="object 5"/>
          <p:cNvSpPr txBox="1"/>
          <p:nvPr/>
        </p:nvSpPr>
        <p:spPr>
          <a:xfrm>
            <a:off x="726744" y="4326153"/>
            <a:ext cx="5258435" cy="1428115"/>
          </a:xfrm>
          <a:prstGeom prst="rect">
            <a:avLst/>
          </a:prstGeom>
        </p:spPr>
        <p:txBody>
          <a:bodyPr vert="horz" wrap="square" lIns="0" tIns="58419" rIns="0" bIns="0" rtlCol="0">
            <a:spAutoFit/>
          </a:bodyPr>
          <a:lstStyle/>
          <a:p>
            <a:pPr marL="50800">
              <a:lnSpc>
                <a:spcPct val="100000"/>
              </a:lnSpc>
              <a:spcBef>
                <a:spcPts val="459"/>
              </a:spcBef>
            </a:pPr>
            <a:r>
              <a:rPr sz="1000" dirty="0">
                <a:latin typeface="Times New Roman"/>
                <a:cs typeface="Times New Roman"/>
              </a:rPr>
              <a:t>Posidonius</a:t>
            </a:r>
            <a:r>
              <a:rPr sz="1000" spc="-35" dirty="0">
                <a:latin typeface="Times New Roman"/>
                <a:cs typeface="Times New Roman"/>
              </a:rPr>
              <a:t> </a:t>
            </a:r>
            <a:r>
              <a:rPr sz="1000" dirty="0">
                <a:latin typeface="Times New Roman"/>
                <a:cs typeface="Times New Roman"/>
              </a:rPr>
              <a:t>was a</a:t>
            </a:r>
            <a:r>
              <a:rPr sz="1000" spc="-15" dirty="0">
                <a:latin typeface="Times New Roman"/>
                <a:cs typeface="Times New Roman"/>
              </a:rPr>
              <a:t> </a:t>
            </a:r>
            <a:r>
              <a:rPr sz="1000" dirty="0">
                <a:latin typeface="Times New Roman"/>
                <a:cs typeface="Times New Roman"/>
              </a:rPr>
              <a:t>stoic</a:t>
            </a:r>
            <a:r>
              <a:rPr sz="1000" spc="-30" dirty="0">
                <a:latin typeface="Times New Roman"/>
                <a:cs typeface="Times New Roman"/>
              </a:rPr>
              <a:t> </a:t>
            </a:r>
            <a:r>
              <a:rPr sz="1000" dirty="0">
                <a:latin typeface="Times New Roman"/>
                <a:cs typeface="Times New Roman"/>
              </a:rPr>
              <a:t>philosopher</a:t>
            </a:r>
            <a:r>
              <a:rPr sz="1000" spc="-10" dirty="0">
                <a:latin typeface="Times New Roman"/>
                <a:cs typeface="Times New Roman"/>
              </a:rPr>
              <a:t> </a:t>
            </a:r>
            <a:r>
              <a:rPr sz="1000" dirty="0">
                <a:latin typeface="Times New Roman"/>
                <a:cs typeface="Times New Roman"/>
              </a:rPr>
              <a:t>who</a:t>
            </a:r>
            <a:r>
              <a:rPr sz="1000" spc="-5" dirty="0">
                <a:latin typeface="Times New Roman"/>
                <a:cs typeface="Times New Roman"/>
              </a:rPr>
              <a:t> </a:t>
            </a:r>
            <a:r>
              <a:rPr sz="1000" dirty="0">
                <a:latin typeface="Times New Roman"/>
                <a:cs typeface="Times New Roman"/>
              </a:rPr>
              <a:t>lived</a:t>
            </a:r>
            <a:r>
              <a:rPr sz="1000" spc="-10" dirty="0">
                <a:latin typeface="Times New Roman"/>
                <a:cs typeface="Times New Roman"/>
              </a:rPr>
              <a:t> </a:t>
            </a:r>
            <a:r>
              <a:rPr sz="1000" dirty="0">
                <a:latin typeface="Times New Roman"/>
                <a:cs typeface="Times New Roman"/>
              </a:rPr>
              <a:t>between</a:t>
            </a:r>
            <a:r>
              <a:rPr sz="1000" spc="10" dirty="0">
                <a:latin typeface="Times New Roman"/>
                <a:cs typeface="Times New Roman"/>
              </a:rPr>
              <a:t> </a:t>
            </a:r>
            <a:r>
              <a:rPr sz="1000" dirty="0">
                <a:latin typeface="Times New Roman"/>
                <a:cs typeface="Times New Roman"/>
              </a:rPr>
              <a:t>c.</a:t>
            </a:r>
            <a:r>
              <a:rPr sz="1000" spc="-20" dirty="0">
                <a:latin typeface="Times New Roman"/>
                <a:cs typeface="Times New Roman"/>
              </a:rPr>
              <a:t> </a:t>
            </a:r>
            <a:r>
              <a:rPr sz="1000" dirty="0">
                <a:latin typeface="Times New Roman"/>
                <a:cs typeface="Times New Roman"/>
              </a:rPr>
              <a:t>135</a:t>
            </a:r>
            <a:r>
              <a:rPr sz="1000" spc="-10" dirty="0">
                <a:latin typeface="Times New Roman"/>
                <a:cs typeface="Times New Roman"/>
              </a:rPr>
              <a:t> </a:t>
            </a:r>
            <a:r>
              <a:rPr sz="1000" dirty="0">
                <a:latin typeface="Times New Roman"/>
                <a:cs typeface="Times New Roman"/>
              </a:rPr>
              <a:t>–</a:t>
            </a:r>
            <a:r>
              <a:rPr sz="1000" spc="-30" dirty="0">
                <a:latin typeface="Times New Roman"/>
                <a:cs typeface="Times New Roman"/>
              </a:rPr>
              <a:t> </a:t>
            </a:r>
            <a:r>
              <a:rPr sz="1000" dirty="0">
                <a:latin typeface="Times New Roman"/>
                <a:cs typeface="Times New Roman"/>
              </a:rPr>
              <a:t>c.</a:t>
            </a:r>
            <a:r>
              <a:rPr sz="1000" spc="-20" dirty="0">
                <a:latin typeface="Times New Roman"/>
                <a:cs typeface="Times New Roman"/>
              </a:rPr>
              <a:t> </a:t>
            </a:r>
            <a:r>
              <a:rPr sz="1000" dirty="0">
                <a:latin typeface="Times New Roman"/>
                <a:cs typeface="Times New Roman"/>
              </a:rPr>
              <a:t>50</a:t>
            </a:r>
            <a:r>
              <a:rPr sz="1000" spc="-30" dirty="0">
                <a:latin typeface="Times New Roman"/>
                <a:cs typeface="Times New Roman"/>
              </a:rPr>
              <a:t> </a:t>
            </a:r>
            <a:r>
              <a:rPr sz="1000" spc="-20" dirty="0">
                <a:latin typeface="Times New Roman"/>
                <a:cs typeface="Times New Roman"/>
              </a:rPr>
              <a:t>BCE.</a:t>
            </a:r>
            <a:endParaRPr sz="1000" dirty="0">
              <a:latin typeface="Times New Roman"/>
              <a:cs typeface="Times New Roman"/>
            </a:endParaRPr>
          </a:p>
          <a:p>
            <a:pPr marL="50800" marR="17780">
              <a:lnSpc>
                <a:spcPct val="100000"/>
              </a:lnSpc>
              <a:spcBef>
                <a:spcPts val="360"/>
              </a:spcBef>
            </a:pPr>
            <a:r>
              <a:rPr sz="1000" dirty="0">
                <a:latin typeface="Times New Roman"/>
                <a:cs typeface="Times New Roman"/>
              </a:rPr>
              <a:t>In</a:t>
            </a:r>
            <a:r>
              <a:rPr sz="1000" spc="-25" dirty="0">
                <a:latin typeface="Times New Roman"/>
                <a:cs typeface="Times New Roman"/>
              </a:rPr>
              <a:t> </a:t>
            </a:r>
            <a:r>
              <a:rPr sz="1000" dirty="0">
                <a:latin typeface="Times New Roman"/>
                <a:cs typeface="Times New Roman"/>
              </a:rPr>
              <a:t>Gaul,</a:t>
            </a:r>
            <a:r>
              <a:rPr sz="1000" spc="-15" dirty="0">
                <a:latin typeface="Times New Roman"/>
                <a:cs typeface="Times New Roman"/>
              </a:rPr>
              <a:t> </a:t>
            </a:r>
            <a:r>
              <a:rPr sz="1000" dirty="0">
                <a:latin typeface="Times New Roman"/>
                <a:cs typeface="Times New Roman"/>
              </a:rPr>
              <a:t>he</a:t>
            </a:r>
            <a:r>
              <a:rPr sz="1000" spc="-15" dirty="0">
                <a:latin typeface="Times New Roman"/>
                <a:cs typeface="Times New Roman"/>
              </a:rPr>
              <a:t> </a:t>
            </a:r>
            <a:r>
              <a:rPr sz="1000" dirty="0">
                <a:latin typeface="Times New Roman"/>
                <a:cs typeface="Times New Roman"/>
              </a:rPr>
              <a:t>studied</a:t>
            </a:r>
            <a:r>
              <a:rPr sz="1000" spc="-20"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Celts</a:t>
            </a:r>
            <a:r>
              <a:rPr sz="1000" spc="-15" dirty="0">
                <a:latin typeface="Times New Roman"/>
                <a:cs typeface="Times New Roman"/>
              </a:rPr>
              <a:t> </a:t>
            </a:r>
            <a:r>
              <a:rPr sz="1000" dirty="0">
                <a:latin typeface="Times New Roman"/>
                <a:cs typeface="Times New Roman"/>
              </a:rPr>
              <a:t>at</a:t>
            </a:r>
            <a:r>
              <a:rPr sz="1000" spc="-25" dirty="0">
                <a:latin typeface="Times New Roman"/>
                <a:cs typeface="Times New Roman"/>
              </a:rPr>
              <a:t> </a:t>
            </a:r>
            <a:r>
              <a:rPr sz="1000" dirty="0">
                <a:latin typeface="Times New Roman"/>
                <a:cs typeface="Times New Roman"/>
              </a:rPr>
              <a:t>first</a:t>
            </a:r>
            <a:r>
              <a:rPr sz="1000" spc="-20" dirty="0">
                <a:latin typeface="Times New Roman"/>
                <a:cs typeface="Times New Roman"/>
              </a:rPr>
              <a:t> </a:t>
            </a:r>
            <a:r>
              <a:rPr sz="1000" dirty="0">
                <a:latin typeface="Times New Roman"/>
                <a:cs typeface="Times New Roman"/>
              </a:rPr>
              <a:t>hand,</a:t>
            </a:r>
            <a:r>
              <a:rPr sz="1000" spc="-15" dirty="0">
                <a:latin typeface="Times New Roman"/>
                <a:cs typeface="Times New Roman"/>
              </a:rPr>
              <a:t> </a:t>
            </a:r>
            <a:r>
              <a:rPr sz="1000" dirty="0">
                <a:latin typeface="Times New Roman"/>
                <a:cs typeface="Times New Roman"/>
              </a:rPr>
              <a:t>and</a:t>
            </a:r>
            <a:r>
              <a:rPr sz="1000" spc="-10" dirty="0">
                <a:latin typeface="Times New Roman"/>
                <a:cs typeface="Times New Roman"/>
              </a:rPr>
              <a:t> </a:t>
            </a:r>
            <a:r>
              <a:rPr sz="1000" dirty="0">
                <a:latin typeface="Times New Roman"/>
                <a:cs typeface="Times New Roman"/>
              </a:rPr>
              <a:t>wrote</a:t>
            </a:r>
            <a:r>
              <a:rPr sz="1000" spc="5" dirty="0">
                <a:latin typeface="Times New Roman"/>
                <a:cs typeface="Times New Roman"/>
              </a:rPr>
              <a:t> </a:t>
            </a:r>
            <a:r>
              <a:rPr sz="1000" dirty="0">
                <a:latin typeface="Times New Roman"/>
                <a:cs typeface="Times New Roman"/>
              </a:rPr>
              <a:t>about</a:t>
            </a:r>
            <a:r>
              <a:rPr sz="1000" spc="-30" dirty="0">
                <a:latin typeface="Times New Roman"/>
                <a:cs typeface="Times New Roman"/>
              </a:rPr>
              <a:t> </a:t>
            </a:r>
            <a:r>
              <a:rPr sz="1000" dirty="0">
                <a:latin typeface="Times New Roman"/>
                <a:cs typeface="Times New Roman"/>
              </a:rPr>
              <a:t>them</a:t>
            </a:r>
            <a:r>
              <a:rPr sz="1000" spc="-20" dirty="0">
                <a:latin typeface="Times New Roman"/>
                <a:cs typeface="Times New Roman"/>
              </a:rPr>
              <a:t> </a:t>
            </a:r>
            <a:r>
              <a:rPr sz="1000" dirty="0">
                <a:latin typeface="Times New Roman"/>
                <a:cs typeface="Times New Roman"/>
              </a:rPr>
              <a:t>in</a:t>
            </a:r>
            <a:r>
              <a:rPr sz="1000" spc="-20" dirty="0">
                <a:latin typeface="Times New Roman"/>
                <a:cs typeface="Times New Roman"/>
              </a:rPr>
              <a:t> </a:t>
            </a:r>
            <a:r>
              <a:rPr sz="1000" dirty="0">
                <a:latin typeface="Times New Roman"/>
                <a:cs typeface="Times New Roman"/>
              </a:rPr>
              <a:t>his</a:t>
            </a:r>
            <a:r>
              <a:rPr sz="1000" spc="5" dirty="0">
                <a:latin typeface="Times New Roman"/>
                <a:cs typeface="Times New Roman"/>
              </a:rPr>
              <a:t> </a:t>
            </a:r>
            <a:r>
              <a:rPr sz="1000" i="1" dirty="0">
                <a:latin typeface="Times New Roman"/>
                <a:cs typeface="Times New Roman"/>
              </a:rPr>
              <a:t>Histories</a:t>
            </a:r>
            <a:r>
              <a:rPr sz="1000" dirty="0">
                <a:latin typeface="Times New Roman"/>
                <a:cs typeface="Times New Roman"/>
              </a:rPr>
              <a:t>,</a:t>
            </a:r>
            <a:r>
              <a:rPr sz="1000" spc="-20" dirty="0">
                <a:latin typeface="Times New Roman"/>
                <a:cs typeface="Times New Roman"/>
              </a:rPr>
              <a:t> </a:t>
            </a:r>
            <a:r>
              <a:rPr sz="1000" dirty="0">
                <a:latin typeface="Times New Roman"/>
                <a:cs typeface="Times New Roman"/>
              </a:rPr>
              <a:t>especially Book</a:t>
            </a:r>
            <a:r>
              <a:rPr sz="1000" spc="-45" dirty="0">
                <a:latin typeface="Times New Roman"/>
                <a:cs typeface="Times New Roman"/>
              </a:rPr>
              <a:t> </a:t>
            </a:r>
            <a:r>
              <a:rPr sz="1000" spc="-25" dirty="0">
                <a:latin typeface="Times New Roman"/>
                <a:cs typeface="Times New Roman"/>
              </a:rPr>
              <a:t>23. </a:t>
            </a:r>
            <a:r>
              <a:rPr sz="1000" spc="-10" dirty="0">
                <a:latin typeface="Times New Roman"/>
                <a:cs typeface="Times New Roman"/>
              </a:rPr>
              <a:t>Unfortunately,</a:t>
            </a:r>
            <a:r>
              <a:rPr sz="1000" spc="15" dirty="0">
                <a:latin typeface="Times New Roman"/>
                <a:cs typeface="Times New Roman"/>
              </a:rPr>
              <a:t> </a:t>
            </a:r>
            <a:r>
              <a:rPr sz="1000" dirty="0">
                <a:latin typeface="Times New Roman"/>
                <a:cs typeface="Times New Roman"/>
              </a:rPr>
              <a:t>his</a:t>
            </a:r>
            <a:r>
              <a:rPr sz="1000" spc="-20" dirty="0">
                <a:latin typeface="Times New Roman"/>
                <a:cs typeface="Times New Roman"/>
              </a:rPr>
              <a:t> </a:t>
            </a:r>
            <a:r>
              <a:rPr sz="1000" dirty="0">
                <a:latin typeface="Times New Roman"/>
                <a:cs typeface="Times New Roman"/>
              </a:rPr>
              <a:t>work</a:t>
            </a:r>
            <a:r>
              <a:rPr sz="1000" spc="-5" dirty="0">
                <a:latin typeface="Times New Roman"/>
                <a:cs typeface="Times New Roman"/>
              </a:rPr>
              <a:t> </a:t>
            </a:r>
            <a:r>
              <a:rPr sz="1000" dirty="0">
                <a:latin typeface="Times New Roman"/>
                <a:cs typeface="Times New Roman"/>
              </a:rPr>
              <a:t>has</a:t>
            </a:r>
            <a:r>
              <a:rPr sz="1000" spc="-25" dirty="0">
                <a:latin typeface="Times New Roman"/>
                <a:cs typeface="Times New Roman"/>
              </a:rPr>
              <a:t> </a:t>
            </a:r>
            <a:r>
              <a:rPr sz="1000" dirty="0">
                <a:latin typeface="Times New Roman"/>
                <a:cs typeface="Times New Roman"/>
              </a:rPr>
              <a:t>been</a:t>
            </a:r>
            <a:r>
              <a:rPr sz="1000" spc="-20" dirty="0">
                <a:latin typeface="Times New Roman"/>
                <a:cs typeface="Times New Roman"/>
              </a:rPr>
              <a:t> </a:t>
            </a:r>
            <a:r>
              <a:rPr sz="1000" dirty="0">
                <a:latin typeface="Times New Roman"/>
                <a:cs typeface="Times New Roman"/>
              </a:rPr>
              <a:t>lost,</a:t>
            </a:r>
            <a:r>
              <a:rPr sz="1000" spc="-25" dirty="0">
                <a:latin typeface="Times New Roman"/>
                <a:cs typeface="Times New Roman"/>
              </a:rPr>
              <a:t> </a:t>
            </a:r>
            <a:r>
              <a:rPr sz="1000" dirty="0">
                <a:latin typeface="Times New Roman"/>
                <a:cs typeface="Times New Roman"/>
              </a:rPr>
              <a:t>but</a:t>
            </a:r>
            <a:r>
              <a:rPr sz="1000" spc="-35" dirty="0">
                <a:latin typeface="Times New Roman"/>
                <a:cs typeface="Times New Roman"/>
              </a:rPr>
              <a:t> </a:t>
            </a:r>
            <a:r>
              <a:rPr sz="1000" dirty="0">
                <a:latin typeface="Times New Roman"/>
                <a:cs typeface="Times New Roman"/>
              </a:rPr>
              <a:t>several</a:t>
            </a:r>
            <a:r>
              <a:rPr sz="1000" spc="-5" dirty="0">
                <a:latin typeface="Times New Roman"/>
                <a:cs typeface="Times New Roman"/>
              </a:rPr>
              <a:t> </a:t>
            </a:r>
            <a:r>
              <a:rPr sz="1000" dirty="0">
                <a:latin typeface="Times New Roman"/>
                <a:cs typeface="Times New Roman"/>
              </a:rPr>
              <a:t>later</a:t>
            </a:r>
            <a:r>
              <a:rPr sz="1000" spc="-20" dirty="0">
                <a:latin typeface="Times New Roman"/>
                <a:cs typeface="Times New Roman"/>
              </a:rPr>
              <a:t> </a:t>
            </a:r>
            <a:r>
              <a:rPr sz="1000" dirty="0">
                <a:latin typeface="Times New Roman"/>
                <a:cs typeface="Times New Roman"/>
              </a:rPr>
              <a:t>commentators,</a:t>
            </a:r>
            <a:r>
              <a:rPr sz="1000" spc="25" dirty="0">
                <a:latin typeface="Times New Roman"/>
                <a:cs typeface="Times New Roman"/>
              </a:rPr>
              <a:t> </a:t>
            </a:r>
            <a:r>
              <a:rPr sz="1000" dirty="0">
                <a:latin typeface="Times New Roman"/>
                <a:cs typeface="Times New Roman"/>
              </a:rPr>
              <a:t>including</a:t>
            </a:r>
            <a:r>
              <a:rPr sz="1000" spc="15" dirty="0">
                <a:latin typeface="Times New Roman"/>
                <a:cs typeface="Times New Roman"/>
              </a:rPr>
              <a:t> </a:t>
            </a:r>
            <a:r>
              <a:rPr sz="1000" dirty="0">
                <a:latin typeface="Times New Roman"/>
                <a:cs typeface="Times New Roman"/>
              </a:rPr>
              <a:t>Diodorus</a:t>
            </a:r>
            <a:r>
              <a:rPr sz="1000" spc="-30" dirty="0">
                <a:latin typeface="Times New Roman"/>
                <a:cs typeface="Times New Roman"/>
              </a:rPr>
              <a:t> </a:t>
            </a:r>
            <a:r>
              <a:rPr sz="1000" dirty="0">
                <a:latin typeface="Times New Roman"/>
                <a:cs typeface="Times New Roman"/>
              </a:rPr>
              <a:t>(5.25</a:t>
            </a:r>
            <a:r>
              <a:rPr sz="1000" spc="-30" dirty="0">
                <a:latin typeface="Times New Roman"/>
                <a:cs typeface="Times New Roman"/>
              </a:rPr>
              <a:t> </a:t>
            </a:r>
            <a:r>
              <a:rPr sz="1000" dirty="0">
                <a:latin typeface="Times New Roman"/>
                <a:cs typeface="Times New Roman"/>
              </a:rPr>
              <a:t>–</a:t>
            </a:r>
            <a:r>
              <a:rPr sz="1000" spc="-25" dirty="0">
                <a:latin typeface="Times New Roman"/>
                <a:cs typeface="Times New Roman"/>
              </a:rPr>
              <a:t> 32) </a:t>
            </a:r>
            <a:r>
              <a:rPr sz="1000" dirty="0">
                <a:latin typeface="Times New Roman"/>
                <a:cs typeface="Times New Roman"/>
              </a:rPr>
              <a:t>Strabo</a:t>
            </a:r>
            <a:r>
              <a:rPr sz="1000" spc="-15" dirty="0">
                <a:latin typeface="Times New Roman"/>
                <a:cs typeface="Times New Roman"/>
              </a:rPr>
              <a:t> </a:t>
            </a:r>
            <a:r>
              <a:rPr sz="1000" dirty="0">
                <a:latin typeface="Times New Roman"/>
                <a:cs typeface="Times New Roman"/>
              </a:rPr>
              <a:t>(IV.</a:t>
            </a:r>
            <a:r>
              <a:rPr sz="1000" spc="-20" dirty="0">
                <a:latin typeface="Times New Roman"/>
                <a:cs typeface="Times New Roman"/>
              </a:rPr>
              <a:t> </a:t>
            </a:r>
            <a:r>
              <a:rPr sz="1000" dirty="0">
                <a:latin typeface="Times New Roman"/>
                <a:cs typeface="Times New Roman"/>
              </a:rPr>
              <a:t>4.2</a:t>
            </a:r>
            <a:r>
              <a:rPr sz="1000" spc="-10" dirty="0">
                <a:latin typeface="Times New Roman"/>
                <a:cs typeface="Times New Roman"/>
              </a:rPr>
              <a:t> </a:t>
            </a:r>
            <a:r>
              <a:rPr sz="1000" dirty="0">
                <a:latin typeface="Times New Roman"/>
                <a:cs typeface="Times New Roman"/>
              </a:rPr>
              <a:t>–</a:t>
            </a:r>
            <a:r>
              <a:rPr sz="1000" spc="-25" dirty="0">
                <a:latin typeface="Times New Roman"/>
                <a:cs typeface="Times New Roman"/>
              </a:rPr>
              <a:t> </a:t>
            </a:r>
            <a:r>
              <a:rPr sz="1000" dirty="0">
                <a:latin typeface="Times New Roman"/>
                <a:cs typeface="Times New Roman"/>
              </a:rPr>
              <a:t>6)</a:t>
            </a:r>
            <a:r>
              <a:rPr sz="1000" spc="-20" dirty="0">
                <a:latin typeface="Times New Roman"/>
                <a:cs typeface="Times New Roman"/>
              </a:rPr>
              <a:t> </a:t>
            </a:r>
            <a:r>
              <a:rPr sz="1000" dirty="0">
                <a:latin typeface="Times New Roman"/>
                <a:cs typeface="Times New Roman"/>
              </a:rPr>
              <a:t>and Caesar</a:t>
            </a:r>
            <a:r>
              <a:rPr sz="1000" spc="5" dirty="0">
                <a:latin typeface="Times New Roman"/>
                <a:cs typeface="Times New Roman"/>
              </a:rPr>
              <a:t> </a:t>
            </a:r>
            <a:r>
              <a:rPr sz="1000" dirty="0">
                <a:latin typeface="Times New Roman"/>
                <a:cs typeface="Times New Roman"/>
              </a:rPr>
              <a:t>(BG</a:t>
            </a:r>
            <a:r>
              <a:rPr sz="1000" spc="-30" dirty="0">
                <a:latin typeface="Times New Roman"/>
                <a:cs typeface="Times New Roman"/>
              </a:rPr>
              <a:t> </a:t>
            </a:r>
            <a:r>
              <a:rPr sz="1000" dirty="0">
                <a:latin typeface="Times New Roman"/>
                <a:cs typeface="Times New Roman"/>
              </a:rPr>
              <a:t>VI.</a:t>
            </a:r>
            <a:r>
              <a:rPr sz="1000" spc="-15" dirty="0">
                <a:latin typeface="Times New Roman"/>
                <a:cs typeface="Times New Roman"/>
              </a:rPr>
              <a:t> </a:t>
            </a:r>
            <a:r>
              <a:rPr sz="1000" dirty="0">
                <a:latin typeface="Times New Roman"/>
                <a:cs typeface="Times New Roman"/>
              </a:rPr>
              <a:t>11 –</a:t>
            </a:r>
            <a:r>
              <a:rPr sz="1000" spc="-25" dirty="0">
                <a:latin typeface="Times New Roman"/>
                <a:cs typeface="Times New Roman"/>
              </a:rPr>
              <a:t> </a:t>
            </a:r>
            <a:r>
              <a:rPr sz="1000" dirty="0">
                <a:latin typeface="Times New Roman"/>
                <a:cs typeface="Times New Roman"/>
              </a:rPr>
              <a:t>28),</a:t>
            </a:r>
            <a:r>
              <a:rPr sz="1000" spc="-25" dirty="0">
                <a:latin typeface="Times New Roman"/>
                <a:cs typeface="Times New Roman"/>
              </a:rPr>
              <a:t> </a:t>
            </a:r>
            <a:r>
              <a:rPr sz="1000" dirty="0">
                <a:latin typeface="Times New Roman"/>
                <a:cs typeface="Times New Roman"/>
              </a:rPr>
              <a:t>all</a:t>
            </a:r>
            <a:r>
              <a:rPr sz="1000" spc="-20" dirty="0">
                <a:latin typeface="Times New Roman"/>
                <a:cs typeface="Times New Roman"/>
              </a:rPr>
              <a:t> </a:t>
            </a:r>
            <a:r>
              <a:rPr sz="1000" dirty="0">
                <a:latin typeface="Times New Roman"/>
                <a:cs typeface="Times New Roman"/>
              </a:rPr>
              <a:t>make</a:t>
            </a:r>
            <a:r>
              <a:rPr sz="1000" spc="15" dirty="0">
                <a:latin typeface="Times New Roman"/>
                <a:cs typeface="Times New Roman"/>
              </a:rPr>
              <a:t> </a:t>
            </a:r>
            <a:r>
              <a:rPr sz="1000" dirty="0">
                <a:latin typeface="Times New Roman"/>
                <a:cs typeface="Times New Roman"/>
              </a:rPr>
              <a:t>use</a:t>
            </a:r>
            <a:r>
              <a:rPr sz="1000" spc="5" dirty="0">
                <a:latin typeface="Times New Roman"/>
                <a:cs typeface="Times New Roman"/>
              </a:rPr>
              <a:t> </a:t>
            </a:r>
            <a:r>
              <a:rPr sz="1000" dirty="0">
                <a:latin typeface="Times New Roman"/>
                <a:cs typeface="Times New Roman"/>
              </a:rPr>
              <a:t>of</a:t>
            </a:r>
            <a:r>
              <a:rPr sz="1000" spc="-25" dirty="0">
                <a:latin typeface="Times New Roman"/>
                <a:cs typeface="Times New Roman"/>
              </a:rPr>
              <a:t> it.</a:t>
            </a:r>
            <a:endParaRPr sz="1000" dirty="0">
              <a:latin typeface="Times New Roman"/>
              <a:cs typeface="Times New Roman"/>
            </a:endParaRPr>
          </a:p>
          <a:p>
            <a:pPr>
              <a:lnSpc>
                <a:spcPct val="100000"/>
              </a:lnSpc>
              <a:spcBef>
                <a:spcPts val="770"/>
              </a:spcBef>
            </a:pPr>
            <a:endParaRPr sz="1000" dirty="0">
              <a:latin typeface="Times New Roman"/>
              <a:cs typeface="Times New Roman"/>
            </a:endParaRPr>
          </a:p>
          <a:p>
            <a:pPr marL="50800" marR="80010" algn="just">
              <a:lnSpc>
                <a:spcPct val="100000"/>
              </a:lnSpc>
            </a:pPr>
            <a:r>
              <a:rPr sz="1000" dirty="0">
                <a:latin typeface="Times New Roman"/>
                <a:cs typeface="Times New Roman"/>
              </a:rPr>
              <a:t>The</a:t>
            </a:r>
            <a:r>
              <a:rPr sz="1000" spc="-40" dirty="0">
                <a:latin typeface="Times New Roman"/>
                <a:cs typeface="Times New Roman"/>
              </a:rPr>
              <a:t> </a:t>
            </a:r>
            <a:r>
              <a:rPr sz="1000" dirty="0">
                <a:latin typeface="Times New Roman"/>
                <a:cs typeface="Times New Roman"/>
              </a:rPr>
              <a:t>quotes</a:t>
            </a:r>
            <a:r>
              <a:rPr sz="1000" spc="-25" dirty="0">
                <a:latin typeface="Times New Roman"/>
                <a:cs typeface="Times New Roman"/>
              </a:rPr>
              <a:t> </a:t>
            </a:r>
            <a:r>
              <a:rPr sz="1000" dirty="0">
                <a:latin typeface="Times New Roman"/>
                <a:cs typeface="Times New Roman"/>
              </a:rPr>
              <a:t>above</a:t>
            </a:r>
            <a:r>
              <a:rPr sz="1000" spc="-40" dirty="0">
                <a:latin typeface="Times New Roman"/>
                <a:cs typeface="Times New Roman"/>
              </a:rPr>
              <a:t> </a:t>
            </a:r>
            <a:r>
              <a:rPr sz="1000" dirty="0">
                <a:latin typeface="Times New Roman"/>
                <a:cs typeface="Times New Roman"/>
              </a:rPr>
              <a:t>are</a:t>
            </a:r>
            <a:r>
              <a:rPr sz="1000" spc="-25" dirty="0">
                <a:latin typeface="Times New Roman"/>
                <a:cs typeface="Times New Roman"/>
              </a:rPr>
              <a:t> </a:t>
            </a:r>
            <a:r>
              <a:rPr sz="1000" dirty="0">
                <a:latin typeface="Times New Roman"/>
                <a:cs typeface="Times New Roman"/>
              </a:rPr>
              <a:t>all</a:t>
            </a:r>
            <a:r>
              <a:rPr sz="1000" spc="-30" dirty="0">
                <a:latin typeface="Times New Roman"/>
                <a:cs typeface="Times New Roman"/>
              </a:rPr>
              <a:t> </a:t>
            </a:r>
            <a:r>
              <a:rPr sz="1000" dirty="0">
                <a:latin typeface="Times New Roman"/>
                <a:cs typeface="Times New Roman"/>
              </a:rPr>
              <a:t>translations</a:t>
            </a:r>
            <a:r>
              <a:rPr sz="1000" spc="-20" dirty="0">
                <a:latin typeface="Times New Roman"/>
                <a:cs typeface="Times New Roman"/>
              </a:rPr>
              <a:t> </a:t>
            </a:r>
            <a:r>
              <a:rPr sz="1000" dirty="0">
                <a:latin typeface="Times New Roman"/>
                <a:cs typeface="Times New Roman"/>
              </a:rPr>
              <a:t>from</a:t>
            </a:r>
            <a:r>
              <a:rPr sz="1000" spc="-15" dirty="0">
                <a:latin typeface="Times New Roman"/>
                <a:cs typeface="Times New Roman"/>
              </a:rPr>
              <a:t> </a:t>
            </a:r>
            <a:r>
              <a:rPr sz="1000" dirty="0">
                <a:latin typeface="Times New Roman"/>
                <a:cs typeface="Times New Roman"/>
              </a:rPr>
              <a:t>Athenaeus’</a:t>
            </a:r>
            <a:r>
              <a:rPr sz="1000" spc="10" dirty="0">
                <a:latin typeface="Times New Roman"/>
                <a:cs typeface="Times New Roman"/>
              </a:rPr>
              <a:t> </a:t>
            </a:r>
            <a:r>
              <a:rPr sz="1000" i="1" dirty="0">
                <a:latin typeface="Times New Roman"/>
                <a:cs typeface="Times New Roman"/>
              </a:rPr>
              <a:t>Deipnosophistae</a:t>
            </a:r>
            <a:r>
              <a:rPr sz="1000" i="1" spc="-40" dirty="0">
                <a:latin typeface="Times New Roman"/>
                <a:cs typeface="Times New Roman"/>
              </a:rPr>
              <a:t> </a:t>
            </a:r>
            <a:r>
              <a:rPr sz="1000" dirty="0">
                <a:latin typeface="Times New Roman"/>
                <a:cs typeface="Times New Roman"/>
              </a:rPr>
              <a:t>written some</a:t>
            </a:r>
            <a:r>
              <a:rPr sz="1000" spc="-15" dirty="0">
                <a:latin typeface="Times New Roman"/>
                <a:cs typeface="Times New Roman"/>
              </a:rPr>
              <a:t> </a:t>
            </a:r>
            <a:r>
              <a:rPr sz="1000" dirty="0">
                <a:latin typeface="Times New Roman"/>
                <a:cs typeface="Times New Roman"/>
              </a:rPr>
              <a:t>250</a:t>
            </a:r>
            <a:r>
              <a:rPr sz="1000" spc="-55" dirty="0">
                <a:latin typeface="Times New Roman"/>
                <a:cs typeface="Times New Roman"/>
              </a:rPr>
              <a:t> </a:t>
            </a:r>
            <a:r>
              <a:rPr sz="1000" dirty="0">
                <a:latin typeface="Times New Roman"/>
                <a:cs typeface="Times New Roman"/>
              </a:rPr>
              <a:t>years</a:t>
            </a:r>
            <a:r>
              <a:rPr sz="1000" spc="-10" dirty="0">
                <a:latin typeface="Times New Roman"/>
                <a:cs typeface="Times New Roman"/>
              </a:rPr>
              <a:t> after </a:t>
            </a:r>
            <a:r>
              <a:rPr sz="1000" dirty="0">
                <a:latin typeface="Times New Roman"/>
                <a:cs typeface="Times New Roman"/>
              </a:rPr>
              <a:t>Posidonius’</a:t>
            </a:r>
            <a:r>
              <a:rPr sz="1000" spc="-30" dirty="0">
                <a:latin typeface="Times New Roman"/>
                <a:cs typeface="Times New Roman"/>
              </a:rPr>
              <a:t> </a:t>
            </a:r>
            <a:r>
              <a:rPr sz="1000" dirty="0">
                <a:latin typeface="Times New Roman"/>
                <a:cs typeface="Times New Roman"/>
              </a:rPr>
              <a:t>death.</a:t>
            </a:r>
            <a:r>
              <a:rPr sz="1000" spc="-30" dirty="0">
                <a:latin typeface="Times New Roman"/>
                <a:cs typeface="Times New Roman"/>
              </a:rPr>
              <a:t> </a:t>
            </a:r>
            <a:r>
              <a:rPr sz="1000" dirty="0">
                <a:latin typeface="Times New Roman"/>
                <a:cs typeface="Times New Roman"/>
              </a:rPr>
              <a:t>Diodorus,</a:t>
            </a:r>
            <a:r>
              <a:rPr sz="1000" spc="-25" dirty="0">
                <a:latin typeface="Times New Roman"/>
                <a:cs typeface="Times New Roman"/>
              </a:rPr>
              <a:t> </a:t>
            </a:r>
            <a:r>
              <a:rPr sz="1000" dirty="0">
                <a:latin typeface="Times New Roman"/>
                <a:cs typeface="Times New Roman"/>
              </a:rPr>
              <a:t>Caesar</a:t>
            </a:r>
            <a:r>
              <a:rPr sz="1000" spc="-15" dirty="0">
                <a:latin typeface="Times New Roman"/>
                <a:cs typeface="Times New Roman"/>
              </a:rPr>
              <a:t> </a:t>
            </a:r>
            <a:r>
              <a:rPr sz="1000" dirty="0">
                <a:latin typeface="Times New Roman"/>
                <a:cs typeface="Times New Roman"/>
              </a:rPr>
              <a:t>and</a:t>
            </a:r>
            <a:r>
              <a:rPr sz="1000" spc="-30" dirty="0">
                <a:latin typeface="Times New Roman"/>
                <a:cs typeface="Times New Roman"/>
              </a:rPr>
              <a:t> </a:t>
            </a:r>
            <a:r>
              <a:rPr sz="1000" dirty="0">
                <a:latin typeface="Times New Roman"/>
                <a:cs typeface="Times New Roman"/>
              </a:rPr>
              <a:t>Strabo,</a:t>
            </a:r>
            <a:r>
              <a:rPr sz="1000" spc="-35" dirty="0">
                <a:latin typeface="Times New Roman"/>
                <a:cs typeface="Times New Roman"/>
              </a:rPr>
              <a:t> </a:t>
            </a:r>
            <a:r>
              <a:rPr sz="1000" dirty="0">
                <a:latin typeface="Times New Roman"/>
                <a:cs typeface="Times New Roman"/>
              </a:rPr>
              <a:t>however,</a:t>
            </a:r>
            <a:r>
              <a:rPr sz="1000" spc="10" dirty="0">
                <a:latin typeface="Times New Roman"/>
                <a:cs typeface="Times New Roman"/>
              </a:rPr>
              <a:t> </a:t>
            </a:r>
            <a:r>
              <a:rPr sz="1000" dirty="0">
                <a:latin typeface="Times New Roman"/>
                <a:cs typeface="Times New Roman"/>
              </a:rPr>
              <a:t>were</a:t>
            </a:r>
            <a:r>
              <a:rPr sz="1000" spc="-5" dirty="0">
                <a:latin typeface="Times New Roman"/>
                <a:cs typeface="Times New Roman"/>
              </a:rPr>
              <a:t> </a:t>
            </a:r>
            <a:r>
              <a:rPr sz="1000" dirty="0">
                <a:latin typeface="Times New Roman"/>
                <a:cs typeface="Times New Roman"/>
              </a:rPr>
              <a:t>all</a:t>
            </a:r>
            <a:r>
              <a:rPr sz="1000" spc="-30" dirty="0">
                <a:latin typeface="Times New Roman"/>
                <a:cs typeface="Times New Roman"/>
              </a:rPr>
              <a:t> </a:t>
            </a:r>
            <a:r>
              <a:rPr sz="1000" dirty="0">
                <a:latin typeface="Times New Roman"/>
                <a:cs typeface="Times New Roman"/>
              </a:rPr>
              <a:t>much closer</a:t>
            </a:r>
            <a:r>
              <a:rPr sz="1000" spc="-30" dirty="0">
                <a:latin typeface="Times New Roman"/>
                <a:cs typeface="Times New Roman"/>
              </a:rPr>
              <a:t> </a:t>
            </a:r>
            <a:r>
              <a:rPr sz="1000" dirty="0">
                <a:latin typeface="Times New Roman"/>
                <a:cs typeface="Times New Roman"/>
              </a:rPr>
              <a:t>to</a:t>
            </a:r>
            <a:r>
              <a:rPr sz="1000" spc="-30" dirty="0">
                <a:latin typeface="Times New Roman"/>
                <a:cs typeface="Times New Roman"/>
              </a:rPr>
              <a:t> </a:t>
            </a:r>
            <a:r>
              <a:rPr sz="1000" dirty="0">
                <a:latin typeface="Times New Roman"/>
                <a:cs typeface="Times New Roman"/>
              </a:rPr>
              <a:t>his</a:t>
            </a:r>
            <a:r>
              <a:rPr sz="1000" spc="-30" dirty="0">
                <a:latin typeface="Times New Roman"/>
                <a:cs typeface="Times New Roman"/>
              </a:rPr>
              <a:t> </a:t>
            </a:r>
            <a:r>
              <a:rPr sz="1000" dirty="0">
                <a:latin typeface="Times New Roman"/>
                <a:cs typeface="Times New Roman"/>
              </a:rPr>
              <a:t>time</a:t>
            </a:r>
            <a:r>
              <a:rPr sz="1000" spc="-25" dirty="0">
                <a:latin typeface="Times New Roman"/>
                <a:cs typeface="Times New Roman"/>
              </a:rPr>
              <a:t> </a:t>
            </a:r>
            <a:r>
              <a:rPr sz="1000" dirty="0">
                <a:latin typeface="Times New Roman"/>
                <a:cs typeface="Times New Roman"/>
              </a:rPr>
              <a:t>than</a:t>
            </a:r>
            <a:r>
              <a:rPr sz="1000" spc="-20" dirty="0">
                <a:latin typeface="Times New Roman"/>
                <a:cs typeface="Times New Roman"/>
              </a:rPr>
              <a:t> </a:t>
            </a:r>
            <a:r>
              <a:rPr sz="1000" spc="-10" dirty="0">
                <a:latin typeface="Times New Roman"/>
                <a:cs typeface="Times New Roman"/>
              </a:rPr>
              <a:t>this, </a:t>
            </a:r>
            <a:r>
              <a:rPr sz="1000" dirty="0">
                <a:latin typeface="Times New Roman"/>
                <a:cs typeface="Times New Roman"/>
              </a:rPr>
              <a:t>writing</a:t>
            </a:r>
            <a:r>
              <a:rPr sz="1000" spc="5" dirty="0">
                <a:latin typeface="Times New Roman"/>
                <a:cs typeface="Times New Roman"/>
              </a:rPr>
              <a:t> </a:t>
            </a:r>
            <a:r>
              <a:rPr sz="1000" dirty="0">
                <a:latin typeface="Times New Roman"/>
                <a:cs typeface="Times New Roman"/>
              </a:rPr>
              <a:t>in</a:t>
            </a:r>
            <a:r>
              <a:rPr sz="1000" spc="-15" dirty="0">
                <a:latin typeface="Times New Roman"/>
                <a:cs typeface="Times New Roman"/>
              </a:rPr>
              <a:t> </a:t>
            </a:r>
            <a:r>
              <a:rPr sz="1000" dirty="0">
                <a:latin typeface="Times New Roman"/>
                <a:cs typeface="Times New Roman"/>
              </a:rPr>
              <a:t>the</a:t>
            </a:r>
            <a:r>
              <a:rPr sz="1000" spc="-10" dirty="0">
                <a:latin typeface="Times New Roman"/>
                <a:cs typeface="Times New Roman"/>
              </a:rPr>
              <a:t> </a:t>
            </a:r>
            <a:r>
              <a:rPr sz="1000" dirty="0">
                <a:latin typeface="Times New Roman"/>
                <a:cs typeface="Times New Roman"/>
              </a:rPr>
              <a:t>middle</a:t>
            </a:r>
            <a:r>
              <a:rPr sz="1000" spc="-10" dirty="0">
                <a:latin typeface="Times New Roman"/>
                <a:cs typeface="Times New Roman"/>
              </a:rPr>
              <a:t> </a:t>
            </a:r>
            <a:r>
              <a:rPr sz="1000" dirty="0">
                <a:latin typeface="Times New Roman"/>
                <a:cs typeface="Times New Roman"/>
              </a:rPr>
              <a:t>or</a:t>
            </a:r>
            <a:r>
              <a:rPr sz="1000" spc="-30" dirty="0">
                <a:latin typeface="Times New Roman"/>
                <a:cs typeface="Times New Roman"/>
              </a:rPr>
              <a:t> </a:t>
            </a:r>
            <a:r>
              <a:rPr sz="1000" dirty="0">
                <a:latin typeface="Times New Roman"/>
                <a:cs typeface="Times New Roman"/>
              </a:rPr>
              <a:t>later</a:t>
            </a:r>
            <a:r>
              <a:rPr sz="1000" spc="-10" dirty="0">
                <a:latin typeface="Times New Roman"/>
                <a:cs typeface="Times New Roman"/>
              </a:rPr>
              <a:t> </a:t>
            </a:r>
            <a:r>
              <a:rPr sz="1000" dirty="0">
                <a:latin typeface="Times New Roman"/>
                <a:cs typeface="Times New Roman"/>
              </a:rPr>
              <a:t>part</a:t>
            </a:r>
            <a:r>
              <a:rPr sz="1000" spc="-25" dirty="0">
                <a:latin typeface="Times New Roman"/>
                <a:cs typeface="Times New Roman"/>
              </a:rPr>
              <a:t> </a:t>
            </a:r>
            <a:r>
              <a:rPr sz="1000" dirty="0">
                <a:latin typeface="Times New Roman"/>
                <a:cs typeface="Times New Roman"/>
              </a:rPr>
              <a:t>of</a:t>
            </a:r>
            <a:r>
              <a:rPr sz="1000" spc="-15" dirty="0">
                <a:latin typeface="Times New Roman"/>
                <a:cs typeface="Times New Roman"/>
              </a:rPr>
              <a:t> </a:t>
            </a:r>
            <a:r>
              <a:rPr sz="1000" dirty="0">
                <a:latin typeface="Times New Roman"/>
                <a:cs typeface="Times New Roman"/>
              </a:rPr>
              <a:t>the</a:t>
            </a:r>
            <a:r>
              <a:rPr sz="1000" spc="-10" dirty="0">
                <a:latin typeface="Times New Roman"/>
                <a:cs typeface="Times New Roman"/>
              </a:rPr>
              <a:t> </a:t>
            </a:r>
            <a:r>
              <a:rPr sz="1000" dirty="0">
                <a:latin typeface="Times New Roman"/>
                <a:cs typeface="Times New Roman"/>
              </a:rPr>
              <a:t>1</a:t>
            </a:r>
            <a:r>
              <a:rPr sz="975" baseline="25641" dirty="0">
                <a:latin typeface="Times New Roman"/>
                <a:cs typeface="Times New Roman"/>
              </a:rPr>
              <a:t>st</a:t>
            </a:r>
            <a:r>
              <a:rPr sz="975" spc="89" baseline="25641" dirty="0">
                <a:latin typeface="Times New Roman"/>
                <a:cs typeface="Times New Roman"/>
              </a:rPr>
              <a:t> </a:t>
            </a:r>
            <a:r>
              <a:rPr sz="1000" dirty="0">
                <a:latin typeface="Times New Roman"/>
                <a:cs typeface="Times New Roman"/>
              </a:rPr>
              <a:t>century</a:t>
            </a:r>
            <a:r>
              <a:rPr sz="1000" spc="10" dirty="0">
                <a:latin typeface="Times New Roman"/>
                <a:cs typeface="Times New Roman"/>
              </a:rPr>
              <a:t> </a:t>
            </a:r>
            <a:r>
              <a:rPr sz="1000" dirty="0">
                <a:latin typeface="Times New Roman"/>
                <a:cs typeface="Times New Roman"/>
              </a:rPr>
              <a:t>BCE.</a:t>
            </a:r>
            <a:r>
              <a:rPr sz="1000" spc="-30" dirty="0">
                <a:latin typeface="Times New Roman"/>
                <a:cs typeface="Times New Roman"/>
              </a:rPr>
              <a:t> </a:t>
            </a:r>
            <a:r>
              <a:rPr sz="1000" spc="-20" dirty="0">
                <a:latin typeface="Times New Roman"/>
                <a:cs typeface="Times New Roman"/>
              </a:rPr>
              <a:t>****</a:t>
            </a:r>
            <a:endParaRPr sz="1000" dirty="0">
              <a:latin typeface="Times New Roman"/>
              <a:cs typeface="Times New Roman"/>
            </a:endParaRP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12700">
              <a:lnSpc>
                <a:spcPts val="1410"/>
              </a:lnSpc>
            </a:pPr>
            <a:fld id="{81D60167-4931-47E6-BA6A-407CBD079E47}" type="slidenum">
              <a:rPr spc="-25" dirty="0"/>
              <a:t>6</a:t>
            </a:fld>
            <a:endParaRPr spc="-25" dirty="0"/>
          </a:p>
        </p:txBody>
      </p:sp>
      <p:sp>
        <p:nvSpPr>
          <p:cNvPr id="7" name="TextBox 6">
            <a:extLst>
              <a:ext uri="{FF2B5EF4-FFF2-40B4-BE49-F238E27FC236}">
                <a16:creationId xmlns:a16="http://schemas.microsoft.com/office/drawing/2014/main" id="{212B8C3F-503B-B5C0-5637-F3F8B5639E2E}"/>
              </a:ext>
            </a:extLst>
          </p:cNvPr>
          <p:cNvSpPr txBox="1"/>
          <p:nvPr/>
        </p:nvSpPr>
        <p:spPr>
          <a:xfrm>
            <a:off x="858671" y="6096000"/>
            <a:ext cx="4994579" cy="2031325"/>
          </a:xfrm>
          <a:prstGeom prst="rect">
            <a:avLst/>
          </a:prstGeom>
          <a:solidFill>
            <a:schemeClr val="accent3"/>
          </a:solidFill>
        </p:spPr>
        <p:txBody>
          <a:bodyPr wrap="square" rtlCol="0">
            <a:spAutoFit/>
          </a:bodyPr>
          <a:lstStyle/>
          <a:p>
            <a:r>
              <a:rPr lang="en-GB" sz="1400" dirty="0" err="1">
                <a:solidFill>
                  <a:srgbClr val="000000"/>
                </a:solidFill>
                <a:effectLst/>
                <a:latin typeface="Helvetica" pitchFamily="2" charset="0"/>
              </a:rPr>
              <a:t>Athenaeus</a:t>
            </a:r>
            <a:r>
              <a:rPr lang="en-GB" sz="1400" dirty="0">
                <a:solidFill>
                  <a:srgbClr val="000000"/>
                </a:solidFill>
                <a:effectLst/>
                <a:latin typeface="Helvetica" pitchFamily="2" charset="0"/>
              </a:rPr>
              <a:t> of Naucratis (fl. c. end of 2C AD - beginning of 3C AD), Ancient Greek rhetorician and grammarian; </a:t>
            </a:r>
            <a:r>
              <a:rPr lang="en-GB" sz="1400" i="1" dirty="0" err="1">
                <a:solidFill>
                  <a:srgbClr val="000000"/>
                </a:solidFill>
                <a:effectLst/>
                <a:latin typeface="Helvetica" pitchFamily="2" charset="0"/>
              </a:rPr>
              <a:t>Deipnosophistae</a:t>
            </a:r>
            <a:r>
              <a:rPr lang="en-GB" sz="1400" dirty="0">
                <a:solidFill>
                  <a:srgbClr val="000000"/>
                </a:solidFill>
                <a:effectLst/>
                <a:latin typeface="Helvetica" pitchFamily="2" charset="0"/>
              </a:rPr>
              <a:t> ('dinner-table philosophers', 15 extant books, with two books in summary only, and rest complete)</a:t>
            </a:r>
          </a:p>
          <a:p>
            <a:r>
              <a:rPr lang="en-GB" sz="1400" dirty="0" err="1">
                <a:solidFill>
                  <a:srgbClr val="000000"/>
                </a:solidFill>
                <a:effectLst/>
                <a:latin typeface="Helvetica" pitchFamily="2" charset="0"/>
              </a:rPr>
              <a:t>Athaneus</a:t>
            </a:r>
            <a:r>
              <a:rPr lang="en-GB" sz="1400" dirty="0">
                <a:solidFill>
                  <a:srgbClr val="000000"/>
                </a:solidFill>
                <a:effectLst/>
                <a:latin typeface="Helvetica" pitchFamily="2" charset="0"/>
              </a:rPr>
              <a:t> explicitly says he's using </a:t>
            </a:r>
            <a:r>
              <a:rPr lang="en-GB" sz="1400" dirty="0" err="1">
                <a:solidFill>
                  <a:srgbClr val="000000"/>
                </a:solidFill>
                <a:effectLst/>
                <a:latin typeface="Helvetica" pitchFamily="2" charset="0"/>
              </a:rPr>
              <a:t>Posidonius</a:t>
            </a:r>
            <a:r>
              <a:rPr lang="en-GB" sz="1400" dirty="0">
                <a:solidFill>
                  <a:srgbClr val="000000"/>
                </a:solidFill>
                <a:effectLst/>
                <a:latin typeface="Helvetica" pitchFamily="2" charset="0"/>
              </a:rPr>
              <a:t> (23d book of </a:t>
            </a:r>
            <a:r>
              <a:rPr lang="en-GB" sz="1400" dirty="0" err="1">
                <a:solidFill>
                  <a:srgbClr val="000000"/>
                </a:solidFill>
                <a:effectLst/>
                <a:latin typeface="Helvetica" pitchFamily="2" charset="0"/>
              </a:rPr>
              <a:t>Posidonius's</a:t>
            </a:r>
            <a:r>
              <a:rPr lang="en-GB" sz="1400" dirty="0">
                <a:solidFill>
                  <a:srgbClr val="000000"/>
                </a:solidFill>
                <a:effectLst/>
                <a:latin typeface="Helvetica" pitchFamily="2" charset="0"/>
              </a:rPr>
              <a:t> </a:t>
            </a:r>
            <a:r>
              <a:rPr lang="en-GB" sz="1400" i="1" dirty="0">
                <a:solidFill>
                  <a:srgbClr val="000000"/>
                </a:solidFill>
                <a:effectLst/>
                <a:latin typeface="Helvetica" pitchFamily="2" charset="0"/>
              </a:rPr>
              <a:t>Histories</a:t>
            </a:r>
            <a:r>
              <a:rPr lang="en-GB" sz="1400" dirty="0">
                <a:solidFill>
                  <a:srgbClr val="000000"/>
                </a:solidFill>
                <a:effectLst/>
                <a:latin typeface="Helvetica" pitchFamily="2" charset="0"/>
              </a:rPr>
              <a:t>); similarities in Diodorus and Strabo suggesting they also used </a:t>
            </a:r>
            <a:r>
              <a:rPr lang="en-GB" sz="1400" dirty="0" err="1">
                <a:solidFill>
                  <a:srgbClr val="000000"/>
                </a:solidFill>
                <a:effectLst/>
                <a:latin typeface="Helvetica" pitchFamily="2" charset="0"/>
              </a:rPr>
              <a:t>Posidonius</a:t>
            </a:r>
            <a:r>
              <a:rPr lang="en-GB" sz="1400" dirty="0">
                <a:solidFill>
                  <a:srgbClr val="000000"/>
                </a:solidFill>
                <a:effectLst/>
                <a:latin typeface="Helvetica" pitchFamily="2" charset="0"/>
              </a:rPr>
              <a:t>; Caesar different - personal observations possibly mixed in with </a:t>
            </a:r>
            <a:r>
              <a:rPr lang="en-GB" sz="1400" dirty="0" err="1">
                <a:solidFill>
                  <a:srgbClr val="000000"/>
                </a:solidFill>
                <a:effectLst/>
                <a:latin typeface="Helvetica" pitchFamily="2" charset="0"/>
              </a:rPr>
              <a:t>Posidonius</a:t>
            </a:r>
            <a:r>
              <a:rPr lang="en-GB" sz="1400" dirty="0">
                <a:solidFill>
                  <a:srgbClr val="000000"/>
                </a:solidFill>
                <a:effectLst/>
                <a:latin typeface="Helvetica" pitchFamily="2" charset="0"/>
              </a:rPr>
              <a:t> (Cunliffe, </a:t>
            </a:r>
            <a:r>
              <a:rPr lang="en-GB" sz="1400" i="1" dirty="0">
                <a:solidFill>
                  <a:srgbClr val="000000"/>
                </a:solidFill>
                <a:effectLst/>
                <a:latin typeface="Helvetica" pitchFamily="2" charset="0"/>
              </a:rPr>
              <a:t>Druids</a:t>
            </a:r>
            <a:r>
              <a:rPr lang="en-GB" sz="1400" dirty="0">
                <a:solidFill>
                  <a:srgbClr val="000000"/>
                </a:solidFill>
                <a:effectLst/>
                <a:latin typeface="Helvetica" pitchFamily="2" charset="0"/>
              </a:rPr>
              <a:t>, p. 67).</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1138237" y="957865"/>
            <a:ext cx="4271963" cy="3004536"/>
            <a:chOff x="1138237" y="681037"/>
            <a:chExt cx="4581525" cy="3438525"/>
          </a:xfrm>
        </p:grpSpPr>
        <p:pic>
          <p:nvPicPr>
            <p:cNvPr id="3" name="object 3"/>
            <p:cNvPicPr/>
            <p:nvPr/>
          </p:nvPicPr>
          <p:blipFill>
            <a:blip r:embed="rId2" cstate="print"/>
            <a:stretch>
              <a:fillRect/>
            </a:stretch>
          </p:blipFill>
          <p:spPr>
            <a:xfrm>
              <a:off x="1143000" y="685800"/>
              <a:ext cx="4572000" cy="3429000"/>
            </a:xfrm>
            <a:prstGeom prst="rect">
              <a:avLst/>
            </a:prstGeom>
          </p:spPr>
        </p:pic>
        <p:sp>
          <p:nvSpPr>
            <p:cNvPr id="4" name="object 4"/>
            <p:cNvSpPr/>
            <p:nvPr/>
          </p:nvSpPr>
          <p:spPr>
            <a:xfrm>
              <a:off x="1143000" y="685800"/>
              <a:ext cx="4572000" cy="3429000"/>
            </a:xfrm>
            <a:custGeom>
              <a:avLst/>
              <a:gdLst/>
              <a:ahLst/>
              <a:cxnLst/>
              <a:rect l="l" t="t" r="r" b="b"/>
              <a:pathLst>
                <a:path w="4572000" h="3429000">
                  <a:moveTo>
                    <a:pt x="0" y="3429000"/>
                  </a:moveTo>
                  <a:lnTo>
                    <a:pt x="4572000" y="3429000"/>
                  </a:lnTo>
                  <a:lnTo>
                    <a:pt x="4572000" y="0"/>
                  </a:lnTo>
                  <a:lnTo>
                    <a:pt x="0" y="0"/>
                  </a:lnTo>
                  <a:lnTo>
                    <a:pt x="0" y="3429000"/>
                  </a:lnTo>
                  <a:close/>
                </a:path>
              </a:pathLst>
            </a:custGeom>
            <a:ln w="9525">
              <a:solidFill>
                <a:srgbClr val="000000"/>
              </a:solidFill>
            </a:ln>
          </p:spPr>
          <p:txBody>
            <a:bodyPr wrap="square" lIns="0" tIns="0" rIns="0" bIns="0" rtlCol="0"/>
            <a:lstStyle/>
            <a:p>
              <a:endParaRPr/>
            </a:p>
          </p:txBody>
        </p:sp>
      </p:grpSp>
      <p:sp>
        <p:nvSpPr>
          <p:cNvPr id="5" name="object 5"/>
          <p:cNvSpPr txBox="1"/>
          <p:nvPr/>
        </p:nvSpPr>
        <p:spPr>
          <a:xfrm>
            <a:off x="827405" y="3983185"/>
            <a:ext cx="5203190" cy="5127044"/>
          </a:xfrm>
          <a:prstGeom prst="rect">
            <a:avLst/>
          </a:prstGeom>
        </p:spPr>
        <p:txBody>
          <a:bodyPr vert="horz" wrap="square" lIns="0" tIns="58419" rIns="0" bIns="0" rtlCol="0">
            <a:spAutoFit/>
          </a:bodyPr>
          <a:lstStyle/>
          <a:p>
            <a:pPr marL="12700">
              <a:lnSpc>
                <a:spcPct val="100000"/>
              </a:lnSpc>
              <a:spcBef>
                <a:spcPts val="459"/>
              </a:spcBef>
            </a:pPr>
            <a:r>
              <a:rPr sz="1000" dirty="0">
                <a:latin typeface="Times New Roman"/>
                <a:cs typeface="Times New Roman"/>
              </a:rPr>
              <a:t>Here</a:t>
            </a:r>
            <a:r>
              <a:rPr sz="1000" spc="-30" dirty="0">
                <a:latin typeface="Times New Roman"/>
                <a:cs typeface="Times New Roman"/>
              </a:rPr>
              <a:t> </a:t>
            </a:r>
            <a:r>
              <a:rPr sz="1000" dirty="0">
                <a:latin typeface="Times New Roman"/>
                <a:cs typeface="Times New Roman"/>
              </a:rPr>
              <a:t>are</a:t>
            </a:r>
            <a:r>
              <a:rPr sz="1000" spc="-25" dirty="0">
                <a:latin typeface="Times New Roman"/>
                <a:cs typeface="Times New Roman"/>
              </a:rPr>
              <a:t> </a:t>
            </a:r>
            <a:r>
              <a:rPr sz="1000" dirty="0">
                <a:latin typeface="Times New Roman"/>
                <a:cs typeface="Times New Roman"/>
              </a:rPr>
              <a:t>some</a:t>
            </a:r>
            <a:r>
              <a:rPr sz="1000" spc="-10" dirty="0">
                <a:latin typeface="Times New Roman"/>
                <a:cs typeface="Times New Roman"/>
              </a:rPr>
              <a:t> </a:t>
            </a:r>
            <a:r>
              <a:rPr sz="1000" dirty="0">
                <a:latin typeface="Times New Roman"/>
                <a:cs typeface="Times New Roman"/>
              </a:rPr>
              <a:t>of</a:t>
            </a:r>
            <a:r>
              <a:rPr sz="1000" spc="-25" dirty="0">
                <a:latin typeface="Times New Roman"/>
                <a:cs typeface="Times New Roman"/>
              </a:rPr>
              <a:t> </a:t>
            </a:r>
            <a:r>
              <a:rPr sz="1000" dirty="0">
                <a:latin typeface="Times New Roman"/>
                <a:cs typeface="Times New Roman"/>
              </a:rPr>
              <a:t>Diodorus’</a:t>
            </a:r>
            <a:r>
              <a:rPr sz="1000" spc="-30" dirty="0">
                <a:latin typeface="Times New Roman"/>
                <a:cs typeface="Times New Roman"/>
              </a:rPr>
              <a:t> </a:t>
            </a:r>
            <a:r>
              <a:rPr sz="1000" dirty="0">
                <a:latin typeface="Times New Roman"/>
                <a:cs typeface="Times New Roman"/>
              </a:rPr>
              <a:t>comments</a:t>
            </a:r>
            <a:r>
              <a:rPr sz="1000" spc="10" dirty="0">
                <a:latin typeface="Times New Roman"/>
                <a:cs typeface="Times New Roman"/>
              </a:rPr>
              <a:t> </a:t>
            </a:r>
            <a:r>
              <a:rPr sz="1000" dirty="0">
                <a:latin typeface="Times New Roman"/>
                <a:cs typeface="Times New Roman"/>
              </a:rPr>
              <a:t>(in</a:t>
            </a:r>
            <a:r>
              <a:rPr sz="1000" spc="-40" dirty="0">
                <a:latin typeface="Times New Roman"/>
                <a:cs typeface="Times New Roman"/>
              </a:rPr>
              <a:t> </a:t>
            </a:r>
            <a:r>
              <a:rPr sz="1000" spc="-10" dirty="0">
                <a:latin typeface="Times New Roman"/>
                <a:cs typeface="Times New Roman"/>
              </a:rPr>
              <a:t>translation):</a:t>
            </a:r>
            <a:endParaRPr sz="1000" dirty="0">
              <a:latin typeface="Times New Roman"/>
              <a:cs typeface="Times New Roman"/>
            </a:endParaRPr>
          </a:p>
          <a:p>
            <a:pPr marL="12700">
              <a:lnSpc>
                <a:spcPct val="100000"/>
              </a:lnSpc>
              <a:spcBef>
                <a:spcPts val="360"/>
              </a:spcBef>
            </a:pPr>
            <a:r>
              <a:rPr sz="1000" i="1" dirty="0">
                <a:latin typeface="Times New Roman"/>
                <a:cs typeface="Times New Roman"/>
              </a:rPr>
              <a:t>‘They</a:t>
            </a:r>
            <a:r>
              <a:rPr sz="1000" i="1" spc="-15" dirty="0">
                <a:latin typeface="Times New Roman"/>
                <a:cs typeface="Times New Roman"/>
              </a:rPr>
              <a:t> </a:t>
            </a:r>
            <a:r>
              <a:rPr sz="1000" i="1" dirty="0">
                <a:latin typeface="Times New Roman"/>
                <a:cs typeface="Times New Roman"/>
              </a:rPr>
              <a:t>accumulate</a:t>
            </a:r>
            <a:r>
              <a:rPr sz="1000" i="1" spc="-5" dirty="0">
                <a:latin typeface="Times New Roman"/>
                <a:cs typeface="Times New Roman"/>
              </a:rPr>
              <a:t> </a:t>
            </a:r>
            <a:r>
              <a:rPr sz="1000" i="1" dirty="0">
                <a:latin typeface="Times New Roman"/>
                <a:cs typeface="Times New Roman"/>
              </a:rPr>
              <a:t>a</a:t>
            </a:r>
            <a:r>
              <a:rPr sz="1000" i="1" spc="-20" dirty="0">
                <a:latin typeface="Times New Roman"/>
                <a:cs typeface="Times New Roman"/>
              </a:rPr>
              <a:t> </a:t>
            </a:r>
            <a:r>
              <a:rPr sz="1000" i="1" dirty="0">
                <a:latin typeface="Times New Roman"/>
                <a:cs typeface="Times New Roman"/>
              </a:rPr>
              <a:t>large</a:t>
            </a:r>
            <a:r>
              <a:rPr sz="1000" i="1" spc="-10" dirty="0">
                <a:latin typeface="Times New Roman"/>
                <a:cs typeface="Times New Roman"/>
              </a:rPr>
              <a:t> </a:t>
            </a:r>
            <a:r>
              <a:rPr sz="1000" i="1" dirty="0">
                <a:latin typeface="Times New Roman"/>
                <a:cs typeface="Times New Roman"/>
              </a:rPr>
              <a:t>amount</a:t>
            </a:r>
            <a:r>
              <a:rPr sz="1000" i="1" spc="-30" dirty="0">
                <a:latin typeface="Times New Roman"/>
                <a:cs typeface="Times New Roman"/>
              </a:rPr>
              <a:t> </a:t>
            </a:r>
            <a:r>
              <a:rPr sz="1000" i="1" dirty="0">
                <a:latin typeface="Times New Roman"/>
                <a:cs typeface="Times New Roman"/>
              </a:rPr>
              <a:t>of</a:t>
            </a:r>
            <a:r>
              <a:rPr sz="1000" i="1" spc="-25" dirty="0">
                <a:latin typeface="Times New Roman"/>
                <a:cs typeface="Times New Roman"/>
              </a:rPr>
              <a:t> </a:t>
            </a:r>
            <a:r>
              <a:rPr sz="1000" i="1" dirty="0">
                <a:latin typeface="Times New Roman"/>
                <a:cs typeface="Times New Roman"/>
              </a:rPr>
              <a:t>gold,</a:t>
            </a:r>
            <a:r>
              <a:rPr sz="1000" i="1" spc="-25" dirty="0">
                <a:latin typeface="Times New Roman"/>
                <a:cs typeface="Times New Roman"/>
              </a:rPr>
              <a:t> </a:t>
            </a:r>
            <a:r>
              <a:rPr sz="1000" i="1" dirty="0">
                <a:latin typeface="Times New Roman"/>
                <a:cs typeface="Times New Roman"/>
              </a:rPr>
              <a:t>men</a:t>
            </a:r>
            <a:r>
              <a:rPr sz="1000" i="1" spc="-5" dirty="0">
                <a:latin typeface="Times New Roman"/>
                <a:cs typeface="Times New Roman"/>
              </a:rPr>
              <a:t> </a:t>
            </a:r>
            <a:r>
              <a:rPr sz="1000" i="1" dirty="0">
                <a:latin typeface="Times New Roman"/>
                <a:cs typeface="Times New Roman"/>
              </a:rPr>
              <a:t>and</a:t>
            </a:r>
            <a:r>
              <a:rPr sz="1000" i="1" spc="-20" dirty="0">
                <a:latin typeface="Times New Roman"/>
                <a:cs typeface="Times New Roman"/>
              </a:rPr>
              <a:t> </a:t>
            </a:r>
            <a:r>
              <a:rPr sz="1000" i="1" dirty="0">
                <a:latin typeface="Times New Roman"/>
                <a:cs typeface="Times New Roman"/>
              </a:rPr>
              <a:t>women</a:t>
            </a:r>
            <a:r>
              <a:rPr sz="1000" i="1" spc="-10" dirty="0">
                <a:latin typeface="Times New Roman"/>
                <a:cs typeface="Times New Roman"/>
              </a:rPr>
              <a:t> </a:t>
            </a:r>
            <a:r>
              <a:rPr sz="1000" i="1" dirty="0">
                <a:latin typeface="Times New Roman"/>
                <a:cs typeface="Times New Roman"/>
              </a:rPr>
              <a:t>alike use</a:t>
            </a:r>
            <a:r>
              <a:rPr sz="1000" i="1" spc="-10" dirty="0">
                <a:latin typeface="Times New Roman"/>
                <a:cs typeface="Times New Roman"/>
              </a:rPr>
              <a:t> </a:t>
            </a:r>
            <a:r>
              <a:rPr sz="1000" i="1" dirty="0">
                <a:latin typeface="Times New Roman"/>
                <a:cs typeface="Times New Roman"/>
              </a:rPr>
              <a:t>it</a:t>
            </a:r>
            <a:r>
              <a:rPr sz="1000" i="1" spc="-20" dirty="0">
                <a:latin typeface="Times New Roman"/>
                <a:cs typeface="Times New Roman"/>
              </a:rPr>
              <a:t> </a:t>
            </a:r>
            <a:r>
              <a:rPr sz="1000" i="1" dirty="0">
                <a:latin typeface="Times New Roman"/>
                <a:cs typeface="Times New Roman"/>
              </a:rPr>
              <a:t>for</a:t>
            </a:r>
            <a:r>
              <a:rPr sz="1000" i="1" spc="-25" dirty="0">
                <a:latin typeface="Times New Roman"/>
                <a:cs typeface="Times New Roman"/>
              </a:rPr>
              <a:t> </a:t>
            </a:r>
            <a:r>
              <a:rPr sz="1000" i="1" spc="-10" dirty="0">
                <a:latin typeface="Times New Roman"/>
                <a:cs typeface="Times New Roman"/>
              </a:rPr>
              <a:t>decoration’</a:t>
            </a:r>
            <a:endParaRPr sz="1000" dirty="0">
              <a:latin typeface="Times New Roman"/>
              <a:cs typeface="Times New Roman"/>
            </a:endParaRPr>
          </a:p>
          <a:p>
            <a:pPr marL="12700">
              <a:lnSpc>
                <a:spcPct val="100000"/>
              </a:lnSpc>
              <a:spcBef>
                <a:spcPts val="360"/>
              </a:spcBef>
            </a:pPr>
            <a:r>
              <a:rPr sz="1000" i="1" dirty="0">
                <a:latin typeface="Times New Roman"/>
                <a:cs typeface="Times New Roman"/>
              </a:rPr>
              <a:t>‘The</a:t>
            </a:r>
            <a:r>
              <a:rPr sz="1000" i="1" spc="-20" dirty="0">
                <a:latin typeface="Times New Roman"/>
                <a:cs typeface="Times New Roman"/>
              </a:rPr>
              <a:t> </a:t>
            </a:r>
            <a:r>
              <a:rPr sz="1000" i="1" dirty="0">
                <a:latin typeface="Times New Roman"/>
                <a:cs typeface="Times New Roman"/>
              </a:rPr>
              <a:t>Gauls</a:t>
            </a:r>
            <a:r>
              <a:rPr sz="1000" i="1" spc="-20" dirty="0">
                <a:latin typeface="Times New Roman"/>
                <a:cs typeface="Times New Roman"/>
              </a:rPr>
              <a:t> </a:t>
            </a:r>
            <a:r>
              <a:rPr sz="1000" i="1" dirty="0">
                <a:latin typeface="Times New Roman"/>
                <a:cs typeface="Times New Roman"/>
              </a:rPr>
              <a:t>are</a:t>
            </a:r>
            <a:r>
              <a:rPr sz="1000" i="1" spc="-20" dirty="0">
                <a:latin typeface="Times New Roman"/>
                <a:cs typeface="Times New Roman"/>
              </a:rPr>
              <a:t> </a:t>
            </a:r>
            <a:r>
              <a:rPr sz="1000" i="1" dirty="0">
                <a:latin typeface="Times New Roman"/>
                <a:cs typeface="Times New Roman"/>
              </a:rPr>
              <a:t>very tall</a:t>
            </a:r>
            <a:r>
              <a:rPr sz="1000" i="1" spc="-30" dirty="0">
                <a:latin typeface="Times New Roman"/>
                <a:cs typeface="Times New Roman"/>
              </a:rPr>
              <a:t> </a:t>
            </a:r>
            <a:r>
              <a:rPr sz="1000" i="1" dirty="0">
                <a:latin typeface="Times New Roman"/>
                <a:cs typeface="Times New Roman"/>
              </a:rPr>
              <a:t>with</a:t>
            </a:r>
            <a:r>
              <a:rPr sz="1000" i="1" spc="-30" dirty="0">
                <a:latin typeface="Times New Roman"/>
                <a:cs typeface="Times New Roman"/>
              </a:rPr>
              <a:t> </a:t>
            </a:r>
            <a:r>
              <a:rPr sz="1000" i="1" dirty="0">
                <a:latin typeface="Times New Roman"/>
                <a:cs typeface="Times New Roman"/>
              </a:rPr>
              <a:t>white</a:t>
            </a:r>
            <a:r>
              <a:rPr sz="1000" i="1" spc="-5" dirty="0">
                <a:latin typeface="Times New Roman"/>
                <a:cs typeface="Times New Roman"/>
              </a:rPr>
              <a:t> </a:t>
            </a:r>
            <a:r>
              <a:rPr sz="1000" i="1" dirty="0">
                <a:latin typeface="Times New Roman"/>
                <a:cs typeface="Times New Roman"/>
              </a:rPr>
              <a:t>skin</a:t>
            </a:r>
            <a:r>
              <a:rPr sz="1000" i="1" spc="-20" dirty="0">
                <a:latin typeface="Times New Roman"/>
                <a:cs typeface="Times New Roman"/>
              </a:rPr>
              <a:t> </a:t>
            </a:r>
            <a:r>
              <a:rPr sz="1000" i="1" dirty="0">
                <a:latin typeface="Times New Roman"/>
                <a:cs typeface="Times New Roman"/>
              </a:rPr>
              <a:t>and</a:t>
            </a:r>
            <a:r>
              <a:rPr sz="1000" i="1" spc="-25" dirty="0">
                <a:latin typeface="Times New Roman"/>
                <a:cs typeface="Times New Roman"/>
              </a:rPr>
              <a:t> </a:t>
            </a:r>
            <a:r>
              <a:rPr sz="1000" i="1" dirty="0">
                <a:latin typeface="Times New Roman"/>
                <a:cs typeface="Times New Roman"/>
              </a:rPr>
              <a:t>blond</a:t>
            </a:r>
            <a:r>
              <a:rPr sz="1000" i="1" spc="-35" dirty="0">
                <a:latin typeface="Times New Roman"/>
                <a:cs typeface="Times New Roman"/>
              </a:rPr>
              <a:t> </a:t>
            </a:r>
            <a:r>
              <a:rPr sz="1000" i="1" dirty="0">
                <a:latin typeface="Times New Roman"/>
                <a:cs typeface="Times New Roman"/>
              </a:rPr>
              <a:t>hair,</a:t>
            </a:r>
            <a:r>
              <a:rPr sz="1000" i="1" spc="-30" dirty="0">
                <a:latin typeface="Times New Roman"/>
                <a:cs typeface="Times New Roman"/>
              </a:rPr>
              <a:t> </a:t>
            </a:r>
            <a:r>
              <a:rPr sz="1000" i="1" dirty="0">
                <a:latin typeface="Times New Roman"/>
                <a:cs typeface="Times New Roman"/>
              </a:rPr>
              <a:t>not</a:t>
            </a:r>
            <a:r>
              <a:rPr sz="1000" i="1" spc="-30" dirty="0">
                <a:latin typeface="Times New Roman"/>
                <a:cs typeface="Times New Roman"/>
              </a:rPr>
              <a:t> </a:t>
            </a:r>
            <a:r>
              <a:rPr sz="1000" i="1" dirty="0">
                <a:latin typeface="Times New Roman"/>
                <a:cs typeface="Times New Roman"/>
              </a:rPr>
              <a:t>only</a:t>
            </a:r>
            <a:r>
              <a:rPr sz="1000" i="1" spc="-20" dirty="0">
                <a:latin typeface="Times New Roman"/>
                <a:cs typeface="Times New Roman"/>
              </a:rPr>
              <a:t> </a:t>
            </a:r>
            <a:r>
              <a:rPr sz="1000" i="1" dirty="0">
                <a:latin typeface="Times New Roman"/>
                <a:cs typeface="Times New Roman"/>
              </a:rPr>
              <a:t>blond</a:t>
            </a:r>
            <a:r>
              <a:rPr sz="1000" i="1" spc="-40" dirty="0">
                <a:latin typeface="Times New Roman"/>
                <a:cs typeface="Times New Roman"/>
              </a:rPr>
              <a:t> </a:t>
            </a:r>
            <a:r>
              <a:rPr sz="1000" i="1" dirty="0">
                <a:latin typeface="Times New Roman"/>
                <a:cs typeface="Times New Roman"/>
              </a:rPr>
              <a:t>by</a:t>
            </a:r>
            <a:r>
              <a:rPr sz="1000" i="1" spc="-15" dirty="0">
                <a:latin typeface="Times New Roman"/>
                <a:cs typeface="Times New Roman"/>
              </a:rPr>
              <a:t> </a:t>
            </a:r>
            <a:r>
              <a:rPr sz="1000" i="1" dirty="0">
                <a:latin typeface="Times New Roman"/>
                <a:cs typeface="Times New Roman"/>
              </a:rPr>
              <a:t>nature</a:t>
            </a:r>
            <a:r>
              <a:rPr sz="1000" i="1" spc="-20" dirty="0">
                <a:latin typeface="Times New Roman"/>
                <a:cs typeface="Times New Roman"/>
              </a:rPr>
              <a:t> </a:t>
            </a:r>
            <a:r>
              <a:rPr sz="1000" i="1" dirty="0">
                <a:latin typeface="Times New Roman"/>
                <a:cs typeface="Times New Roman"/>
              </a:rPr>
              <a:t>but</a:t>
            </a:r>
            <a:r>
              <a:rPr sz="1000" i="1" spc="-30" dirty="0">
                <a:latin typeface="Times New Roman"/>
                <a:cs typeface="Times New Roman"/>
              </a:rPr>
              <a:t> </a:t>
            </a:r>
            <a:r>
              <a:rPr sz="1000" i="1" dirty="0">
                <a:latin typeface="Times New Roman"/>
                <a:cs typeface="Times New Roman"/>
              </a:rPr>
              <a:t>more</a:t>
            </a:r>
            <a:r>
              <a:rPr sz="1000" i="1" spc="-10" dirty="0">
                <a:latin typeface="Times New Roman"/>
                <a:cs typeface="Times New Roman"/>
              </a:rPr>
              <a:t> </a:t>
            </a:r>
            <a:r>
              <a:rPr sz="1000" i="1" dirty="0">
                <a:latin typeface="Times New Roman"/>
                <a:cs typeface="Times New Roman"/>
              </a:rPr>
              <a:t>so</a:t>
            </a:r>
            <a:r>
              <a:rPr sz="1000" i="1" spc="-25" dirty="0">
                <a:latin typeface="Times New Roman"/>
                <a:cs typeface="Times New Roman"/>
              </a:rPr>
              <a:t> </a:t>
            </a:r>
            <a:r>
              <a:rPr sz="1000" i="1" dirty="0">
                <a:latin typeface="Times New Roman"/>
                <a:cs typeface="Times New Roman"/>
              </a:rPr>
              <a:t>by</a:t>
            </a:r>
            <a:r>
              <a:rPr sz="1000" i="1" spc="-20" dirty="0">
                <a:latin typeface="Times New Roman"/>
                <a:cs typeface="Times New Roman"/>
              </a:rPr>
              <a:t> </a:t>
            </a:r>
            <a:r>
              <a:rPr sz="1000" i="1" spc="-25" dirty="0">
                <a:latin typeface="Times New Roman"/>
                <a:cs typeface="Times New Roman"/>
              </a:rPr>
              <a:t>the</a:t>
            </a:r>
            <a:endParaRPr sz="1000" dirty="0">
              <a:latin typeface="Times New Roman"/>
              <a:cs typeface="Times New Roman"/>
            </a:endParaRPr>
          </a:p>
          <a:p>
            <a:pPr marL="12700">
              <a:lnSpc>
                <a:spcPct val="100000"/>
              </a:lnSpc>
            </a:pPr>
            <a:r>
              <a:rPr sz="1000" i="1" dirty="0">
                <a:latin typeface="Times New Roman"/>
                <a:cs typeface="Times New Roman"/>
              </a:rPr>
              <a:t>artificial</a:t>
            </a:r>
            <a:r>
              <a:rPr sz="1000" i="1" spc="-35" dirty="0">
                <a:latin typeface="Times New Roman"/>
                <a:cs typeface="Times New Roman"/>
              </a:rPr>
              <a:t> </a:t>
            </a:r>
            <a:r>
              <a:rPr sz="1000" i="1" dirty="0">
                <a:latin typeface="Times New Roman"/>
                <a:cs typeface="Times New Roman"/>
              </a:rPr>
              <a:t>means</a:t>
            </a:r>
            <a:r>
              <a:rPr sz="1000" i="1" spc="-10" dirty="0">
                <a:latin typeface="Times New Roman"/>
                <a:cs typeface="Times New Roman"/>
              </a:rPr>
              <a:t> </a:t>
            </a:r>
            <a:r>
              <a:rPr sz="1000" i="1" dirty="0">
                <a:latin typeface="Times New Roman"/>
                <a:cs typeface="Times New Roman"/>
              </a:rPr>
              <a:t>they</a:t>
            </a:r>
            <a:r>
              <a:rPr sz="1000" i="1" spc="-20" dirty="0">
                <a:latin typeface="Times New Roman"/>
                <a:cs typeface="Times New Roman"/>
              </a:rPr>
              <a:t> </a:t>
            </a:r>
            <a:r>
              <a:rPr sz="1000" i="1" dirty="0">
                <a:latin typeface="Times New Roman"/>
                <a:cs typeface="Times New Roman"/>
              </a:rPr>
              <a:t>use to</a:t>
            </a:r>
            <a:r>
              <a:rPr sz="1000" i="1" spc="-25" dirty="0">
                <a:latin typeface="Times New Roman"/>
                <a:cs typeface="Times New Roman"/>
              </a:rPr>
              <a:t> </a:t>
            </a:r>
            <a:r>
              <a:rPr sz="1000" i="1" dirty="0">
                <a:latin typeface="Times New Roman"/>
                <a:cs typeface="Times New Roman"/>
              </a:rPr>
              <a:t>lighten</a:t>
            </a:r>
            <a:r>
              <a:rPr sz="1000" i="1" spc="-25" dirty="0">
                <a:latin typeface="Times New Roman"/>
                <a:cs typeface="Times New Roman"/>
              </a:rPr>
              <a:t> </a:t>
            </a:r>
            <a:r>
              <a:rPr sz="1000" i="1" dirty="0">
                <a:latin typeface="Times New Roman"/>
                <a:cs typeface="Times New Roman"/>
              </a:rPr>
              <a:t>their</a:t>
            </a:r>
            <a:r>
              <a:rPr sz="1000" i="1" spc="-20" dirty="0">
                <a:latin typeface="Times New Roman"/>
                <a:cs typeface="Times New Roman"/>
              </a:rPr>
              <a:t> hair’</a:t>
            </a:r>
            <a:endParaRPr sz="1000" dirty="0">
              <a:latin typeface="Times New Roman"/>
              <a:cs typeface="Times New Roman"/>
            </a:endParaRPr>
          </a:p>
          <a:p>
            <a:pPr marL="12700" marR="59690">
              <a:lnSpc>
                <a:spcPct val="100000"/>
              </a:lnSpc>
              <a:spcBef>
                <a:spcPts val="360"/>
              </a:spcBef>
            </a:pPr>
            <a:r>
              <a:rPr sz="1000" i="1" dirty="0">
                <a:latin typeface="Times New Roman"/>
                <a:cs typeface="Times New Roman"/>
              </a:rPr>
              <a:t>‘Some</a:t>
            </a:r>
            <a:r>
              <a:rPr sz="1000" i="1" spc="-20" dirty="0">
                <a:latin typeface="Times New Roman"/>
                <a:cs typeface="Times New Roman"/>
              </a:rPr>
              <a:t> </a:t>
            </a:r>
            <a:r>
              <a:rPr sz="1000" i="1" dirty="0">
                <a:latin typeface="Times New Roman"/>
                <a:cs typeface="Times New Roman"/>
              </a:rPr>
              <a:t>shave</a:t>
            </a:r>
            <a:r>
              <a:rPr sz="1000" i="1" spc="-5" dirty="0">
                <a:latin typeface="Times New Roman"/>
                <a:cs typeface="Times New Roman"/>
              </a:rPr>
              <a:t> </a:t>
            </a:r>
            <a:r>
              <a:rPr sz="1000" i="1" dirty="0">
                <a:latin typeface="Times New Roman"/>
                <a:cs typeface="Times New Roman"/>
              </a:rPr>
              <a:t>their</a:t>
            </a:r>
            <a:r>
              <a:rPr sz="1000" i="1" spc="-25" dirty="0">
                <a:latin typeface="Times New Roman"/>
                <a:cs typeface="Times New Roman"/>
              </a:rPr>
              <a:t> </a:t>
            </a:r>
            <a:r>
              <a:rPr sz="1000" i="1" dirty="0">
                <a:latin typeface="Times New Roman"/>
                <a:cs typeface="Times New Roman"/>
              </a:rPr>
              <a:t>beards</a:t>
            </a:r>
            <a:r>
              <a:rPr sz="1000" i="1" spc="-25" dirty="0">
                <a:latin typeface="Times New Roman"/>
                <a:cs typeface="Times New Roman"/>
              </a:rPr>
              <a:t> </a:t>
            </a:r>
            <a:r>
              <a:rPr sz="1000" i="1" dirty="0">
                <a:latin typeface="Times New Roman"/>
                <a:cs typeface="Times New Roman"/>
              </a:rPr>
              <a:t>while</a:t>
            </a:r>
            <a:r>
              <a:rPr sz="1000" i="1" spc="-20" dirty="0">
                <a:latin typeface="Times New Roman"/>
                <a:cs typeface="Times New Roman"/>
              </a:rPr>
              <a:t> </a:t>
            </a:r>
            <a:r>
              <a:rPr sz="1000" i="1" dirty="0">
                <a:latin typeface="Times New Roman"/>
                <a:cs typeface="Times New Roman"/>
              </a:rPr>
              <a:t>others</a:t>
            </a:r>
            <a:r>
              <a:rPr sz="1000" i="1" spc="-25" dirty="0">
                <a:latin typeface="Times New Roman"/>
                <a:cs typeface="Times New Roman"/>
              </a:rPr>
              <a:t> </a:t>
            </a:r>
            <a:r>
              <a:rPr sz="1000" i="1" dirty="0">
                <a:latin typeface="Times New Roman"/>
                <a:cs typeface="Times New Roman"/>
              </a:rPr>
              <a:t>allow</a:t>
            </a:r>
            <a:r>
              <a:rPr sz="1000" i="1" spc="-30" dirty="0">
                <a:latin typeface="Times New Roman"/>
                <a:cs typeface="Times New Roman"/>
              </a:rPr>
              <a:t> </a:t>
            </a:r>
            <a:r>
              <a:rPr sz="1000" i="1" dirty="0">
                <a:latin typeface="Times New Roman"/>
                <a:cs typeface="Times New Roman"/>
              </a:rPr>
              <a:t>a</a:t>
            </a:r>
            <a:r>
              <a:rPr sz="1000" i="1" spc="-15" dirty="0">
                <a:latin typeface="Times New Roman"/>
                <a:cs typeface="Times New Roman"/>
              </a:rPr>
              <a:t> </a:t>
            </a:r>
            <a:r>
              <a:rPr sz="1000" i="1" dirty="0">
                <a:latin typeface="Times New Roman"/>
                <a:cs typeface="Times New Roman"/>
              </a:rPr>
              <a:t>short</a:t>
            </a:r>
            <a:r>
              <a:rPr sz="1000" i="1" spc="-35" dirty="0">
                <a:latin typeface="Times New Roman"/>
                <a:cs typeface="Times New Roman"/>
              </a:rPr>
              <a:t> </a:t>
            </a:r>
            <a:r>
              <a:rPr sz="1000" i="1" dirty="0">
                <a:latin typeface="Times New Roman"/>
                <a:cs typeface="Times New Roman"/>
              </a:rPr>
              <a:t>growth,</a:t>
            </a:r>
            <a:r>
              <a:rPr sz="1000" i="1" spc="-25" dirty="0">
                <a:latin typeface="Times New Roman"/>
                <a:cs typeface="Times New Roman"/>
              </a:rPr>
              <a:t> </a:t>
            </a:r>
            <a:r>
              <a:rPr sz="1000" i="1" dirty="0">
                <a:latin typeface="Times New Roman"/>
                <a:cs typeface="Times New Roman"/>
              </a:rPr>
              <a:t>but</a:t>
            </a:r>
            <a:r>
              <a:rPr sz="1000" i="1" spc="-35" dirty="0">
                <a:latin typeface="Times New Roman"/>
                <a:cs typeface="Times New Roman"/>
              </a:rPr>
              <a:t> </a:t>
            </a:r>
            <a:r>
              <a:rPr sz="1000" i="1" dirty="0">
                <a:latin typeface="Times New Roman"/>
                <a:cs typeface="Times New Roman"/>
              </a:rPr>
              <a:t>nobles</a:t>
            </a:r>
            <a:r>
              <a:rPr sz="1000" i="1" spc="-25" dirty="0">
                <a:latin typeface="Times New Roman"/>
                <a:cs typeface="Times New Roman"/>
              </a:rPr>
              <a:t> </a:t>
            </a:r>
            <a:r>
              <a:rPr sz="1000" i="1" dirty="0">
                <a:latin typeface="Times New Roman"/>
                <a:cs typeface="Times New Roman"/>
              </a:rPr>
              <a:t>shave</a:t>
            </a:r>
            <a:r>
              <a:rPr sz="1000" i="1" spc="-20" dirty="0">
                <a:latin typeface="Times New Roman"/>
                <a:cs typeface="Times New Roman"/>
              </a:rPr>
              <a:t> </a:t>
            </a:r>
            <a:r>
              <a:rPr sz="1000" i="1" dirty="0">
                <a:latin typeface="Times New Roman"/>
                <a:cs typeface="Times New Roman"/>
              </a:rPr>
              <a:t>their</a:t>
            </a:r>
            <a:r>
              <a:rPr sz="1000" i="1" spc="-15" dirty="0">
                <a:latin typeface="Times New Roman"/>
                <a:cs typeface="Times New Roman"/>
              </a:rPr>
              <a:t> </a:t>
            </a:r>
            <a:r>
              <a:rPr sz="1000" i="1" dirty="0">
                <a:latin typeface="Times New Roman"/>
                <a:cs typeface="Times New Roman"/>
              </a:rPr>
              <a:t>cheeks</a:t>
            </a:r>
            <a:r>
              <a:rPr sz="1000" i="1" spc="-10" dirty="0">
                <a:latin typeface="Times New Roman"/>
                <a:cs typeface="Times New Roman"/>
              </a:rPr>
              <a:t> </a:t>
            </a:r>
            <a:r>
              <a:rPr sz="1000" i="1" dirty="0">
                <a:latin typeface="Times New Roman"/>
                <a:cs typeface="Times New Roman"/>
              </a:rPr>
              <a:t>and</a:t>
            </a:r>
            <a:r>
              <a:rPr sz="1000" i="1" spc="-20" dirty="0">
                <a:latin typeface="Times New Roman"/>
                <a:cs typeface="Times New Roman"/>
              </a:rPr>
              <a:t> </a:t>
            </a:r>
            <a:r>
              <a:rPr sz="1000" i="1" spc="-10" dirty="0">
                <a:latin typeface="Times New Roman"/>
                <a:cs typeface="Times New Roman"/>
              </a:rPr>
              <a:t>allow </a:t>
            </a:r>
            <a:r>
              <a:rPr sz="1000" i="1" dirty="0">
                <a:latin typeface="Times New Roman"/>
                <a:cs typeface="Times New Roman"/>
              </a:rPr>
              <a:t>the</a:t>
            </a:r>
            <a:r>
              <a:rPr sz="1000" i="1" spc="-20" dirty="0">
                <a:latin typeface="Times New Roman"/>
                <a:cs typeface="Times New Roman"/>
              </a:rPr>
              <a:t> </a:t>
            </a:r>
            <a:r>
              <a:rPr sz="1000" i="1" dirty="0">
                <a:latin typeface="Times New Roman"/>
                <a:cs typeface="Times New Roman"/>
              </a:rPr>
              <a:t>moustache</a:t>
            </a:r>
            <a:r>
              <a:rPr sz="1000" i="1" spc="-15" dirty="0">
                <a:latin typeface="Times New Roman"/>
                <a:cs typeface="Times New Roman"/>
              </a:rPr>
              <a:t> </a:t>
            </a:r>
            <a:r>
              <a:rPr sz="1000" i="1" dirty="0">
                <a:latin typeface="Times New Roman"/>
                <a:cs typeface="Times New Roman"/>
              </a:rPr>
              <a:t>to</a:t>
            </a:r>
            <a:r>
              <a:rPr sz="1000" i="1" spc="-25" dirty="0">
                <a:latin typeface="Times New Roman"/>
                <a:cs typeface="Times New Roman"/>
              </a:rPr>
              <a:t> </a:t>
            </a:r>
            <a:r>
              <a:rPr sz="1000" i="1" dirty="0">
                <a:latin typeface="Times New Roman"/>
                <a:cs typeface="Times New Roman"/>
              </a:rPr>
              <a:t>grow</a:t>
            </a:r>
            <a:r>
              <a:rPr sz="1000" i="1" spc="-20" dirty="0">
                <a:latin typeface="Times New Roman"/>
                <a:cs typeface="Times New Roman"/>
              </a:rPr>
              <a:t> </a:t>
            </a:r>
            <a:r>
              <a:rPr sz="1000" i="1" dirty="0">
                <a:latin typeface="Times New Roman"/>
                <a:cs typeface="Times New Roman"/>
              </a:rPr>
              <a:t>until</a:t>
            </a:r>
            <a:r>
              <a:rPr sz="1000" i="1" spc="-30" dirty="0">
                <a:latin typeface="Times New Roman"/>
                <a:cs typeface="Times New Roman"/>
              </a:rPr>
              <a:t> </a:t>
            </a:r>
            <a:r>
              <a:rPr sz="1000" i="1" dirty="0">
                <a:latin typeface="Times New Roman"/>
                <a:cs typeface="Times New Roman"/>
              </a:rPr>
              <a:t>it</a:t>
            </a:r>
            <a:r>
              <a:rPr sz="1000" i="1" spc="-20" dirty="0">
                <a:latin typeface="Times New Roman"/>
                <a:cs typeface="Times New Roman"/>
              </a:rPr>
              <a:t> </a:t>
            </a:r>
            <a:r>
              <a:rPr sz="1000" i="1" dirty="0">
                <a:latin typeface="Times New Roman"/>
                <a:cs typeface="Times New Roman"/>
              </a:rPr>
              <a:t>covers</a:t>
            </a:r>
            <a:r>
              <a:rPr sz="1000" i="1" spc="-10" dirty="0">
                <a:latin typeface="Times New Roman"/>
                <a:cs typeface="Times New Roman"/>
              </a:rPr>
              <a:t> </a:t>
            </a:r>
            <a:r>
              <a:rPr sz="1000" i="1" dirty="0">
                <a:latin typeface="Times New Roman"/>
                <a:cs typeface="Times New Roman"/>
              </a:rPr>
              <a:t>the</a:t>
            </a:r>
            <a:r>
              <a:rPr sz="1000" i="1" spc="-15" dirty="0">
                <a:latin typeface="Times New Roman"/>
                <a:cs typeface="Times New Roman"/>
              </a:rPr>
              <a:t> </a:t>
            </a:r>
            <a:r>
              <a:rPr sz="1000" i="1" spc="-10" dirty="0">
                <a:latin typeface="Times New Roman"/>
                <a:cs typeface="Times New Roman"/>
              </a:rPr>
              <a:t>mouth’.</a:t>
            </a:r>
            <a:endParaRPr sz="1000" dirty="0">
              <a:latin typeface="Times New Roman"/>
              <a:cs typeface="Times New Roman"/>
            </a:endParaRPr>
          </a:p>
          <a:p>
            <a:pPr marL="12700" marR="780415">
              <a:lnSpc>
                <a:spcPct val="130000"/>
              </a:lnSpc>
            </a:pPr>
            <a:r>
              <a:rPr sz="1000" i="1" dirty="0">
                <a:latin typeface="Times New Roman"/>
                <a:cs typeface="Times New Roman"/>
              </a:rPr>
              <a:t>‘During</a:t>
            </a:r>
            <a:r>
              <a:rPr sz="1000" i="1" spc="-20" dirty="0">
                <a:latin typeface="Times New Roman"/>
                <a:cs typeface="Times New Roman"/>
              </a:rPr>
              <a:t> </a:t>
            </a:r>
            <a:r>
              <a:rPr sz="1000" i="1" dirty="0">
                <a:latin typeface="Times New Roman"/>
                <a:cs typeface="Times New Roman"/>
              </a:rPr>
              <a:t>feasts</a:t>
            </a:r>
            <a:r>
              <a:rPr sz="1000" i="1" spc="-25" dirty="0">
                <a:latin typeface="Times New Roman"/>
                <a:cs typeface="Times New Roman"/>
              </a:rPr>
              <a:t> </a:t>
            </a:r>
            <a:r>
              <a:rPr sz="1000" i="1" dirty="0">
                <a:latin typeface="Times New Roman"/>
                <a:cs typeface="Times New Roman"/>
              </a:rPr>
              <a:t>it</a:t>
            </a:r>
            <a:r>
              <a:rPr sz="1000" i="1" spc="-25" dirty="0">
                <a:latin typeface="Times New Roman"/>
                <a:cs typeface="Times New Roman"/>
              </a:rPr>
              <a:t> </a:t>
            </a:r>
            <a:r>
              <a:rPr sz="1000" i="1" dirty="0">
                <a:latin typeface="Times New Roman"/>
                <a:cs typeface="Times New Roman"/>
              </a:rPr>
              <a:t>is</a:t>
            </a:r>
            <a:r>
              <a:rPr sz="1000" i="1" spc="-25" dirty="0">
                <a:latin typeface="Times New Roman"/>
                <a:cs typeface="Times New Roman"/>
              </a:rPr>
              <a:t> </a:t>
            </a:r>
            <a:r>
              <a:rPr sz="1000" i="1" dirty="0">
                <a:latin typeface="Times New Roman"/>
                <a:cs typeface="Times New Roman"/>
              </a:rPr>
              <a:t>their</a:t>
            </a:r>
            <a:r>
              <a:rPr sz="1000" i="1" spc="-30" dirty="0">
                <a:latin typeface="Times New Roman"/>
                <a:cs typeface="Times New Roman"/>
              </a:rPr>
              <a:t> </a:t>
            </a:r>
            <a:r>
              <a:rPr sz="1000" i="1" dirty="0">
                <a:latin typeface="Times New Roman"/>
                <a:cs typeface="Times New Roman"/>
              </a:rPr>
              <a:t>custom</a:t>
            </a:r>
            <a:r>
              <a:rPr sz="1000" i="1" spc="-20" dirty="0">
                <a:latin typeface="Times New Roman"/>
                <a:cs typeface="Times New Roman"/>
              </a:rPr>
              <a:t> </a:t>
            </a:r>
            <a:r>
              <a:rPr sz="1000" i="1" dirty="0">
                <a:latin typeface="Times New Roman"/>
                <a:cs typeface="Times New Roman"/>
              </a:rPr>
              <a:t>to</a:t>
            </a:r>
            <a:r>
              <a:rPr sz="1000" i="1" spc="-15" dirty="0">
                <a:latin typeface="Times New Roman"/>
                <a:cs typeface="Times New Roman"/>
              </a:rPr>
              <a:t> </a:t>
            </a:r>
            <a:r>
              <a:rPr sz="1000" i="1" dirty="0">
                <a:latin typeface="Times New Roman"/>
                <a:cs typeface="Times New Roman"/>
              </a:rPr>
              <a:t>be</a:t>
            </a:r>
            <a:r>
              <a:rPr sz="1000" i="1" spc="-20" dirty="0">
                <a:latin typeface="Times New Roman"/>
                <a:cs typeface="Times New Roman"/>
              </a:rPr>
              <a:t> </a:t>
            </a:r>
            <a:r>
              <a:rPr sz="1000" i="1" dirty="0">
                <a:latin typeface="Times New Roman"/>
                <a:cs typeface="Times New Roman"/>
              </a:rPr>
              <a:t>provoked</a:t>
            </a:r>
            <a:r>
              <a:rPr sz="1000" i="1" spc="-20" dirty="0">
                <a:latin typeface="Times New Roman"/>
                <a:cs typeface="Times New Roman"/>
              </a:rPr>
              <a:t> </a:t>
            </a:r>
            <a:r>
              <a:rPr sz="1000" i="1" dirty="0">
                <a:latin typeface="Times New Roman"/>
                <a:cs typeface="Times New Roman"/>
              </a:rPr>
              <a:t>by</a:t>
            </a:r>
            <a:r>
              <a:rPr sz="1000" i="1" spc="-20" dirty="0">
                <a:latin typeface="Times New Roman"/>
                <a:cs typeface="Times New Roman"/>
              </a:rPr>
              <a:t> </a:t>
            </a:r>
            <a:r>
              <a:rPr sz="1000" i="1" dirty="0">
                <a:latin typeface="Times New Roman"/>
                <a:cs typeface="Times New Roman"/>
              </a:rPr>
              <a:t>idle</a:t>
            </a:r>
            <a:r>
              <a:rPr sz="1000" i="1" spc="-20" dirty="0">
                <a:latin typeface="Times New Roman"/>
                <a:cs typeface="Times New Roman"/>
              </a:rPr>
              <a:t> </a:t>
            </a:r>
            <a:r>
              <a:rPr sz="1000" i="1" dirty="0">
                <a:latin typeface="Times New Roman"/>
                <a:cs typeface="Times New Roman"/>
              </a:rPr>
              <a:t>comments</a:t>
            </a:r>
            <a:r>
              <a:rPr sz="1000" i="1" spc="-20" dirty="0">
                <a:latin typeface="Times New Roman"/>
                <a:cs typeface="Times New Roman"/>
              </a:rPr>
              <a:t> </a:t>
            </a:r>
            <a:r>
              <a:rPr sz="1000" i="1" dirty="0">
                <a:latin typeface="Times New Roman"/>
                <a:cs typeface="Times New Roman"/>
              </a:rPr>
              <a:t>into</a:t>
            </a:r>
            <a:r>
              <a:rPr sz="1000" i="1" spc="-30" dirty="0">
                <a:latin typeface="Times New Roman"/>
                <a:cs typeface="Times New Roman"/>
              </a:rPr>
              <a:t> </a:t>
            </a:r>
            <a:r>
              <a:rPr sz="1000" i="1" dirty="0">
                <a:latin typeface="Times New Roman"/>
                <a:cs typeface="Times New Roman"/>
              </a:rPr>
              <a:t>heated</a:t>
            </a:r>
            <a:r>
              <a:rPr sz="1000" i="1" spc="-15" dirty="0">
                <a:latin typeface="Times New Roman"/>
                <a:cs typeface="Times New Roman"/>
              </a:rPr>
              <a:t> </a:t>
            </a:r>
            <a:r>
              <a:rPr sz="1000" i="1" spc="-10" dirty="0">
                <a:latin typeface="Times New Roman"/>
                <a:cs typeface="Times New Roman"/>
              </a:rPr>
              <a:t>disputes’ </a:t>
            </a:r>
            <a:r>
              <a:rPr sz="1000" b="1" i="1" dirty="0">
                <a:latin typeface="Times New Roman"/>
                <a:cs typeface="Times New Roman"/>
              </a:rPr>
              <a:t>‘They</a:t>
            </a:r>
            <a:r>
              <a:rPr sz="1000" b="1" i="1" spc="-10" dirty="0">
                <a:latin typeface="Times New Roman"/>
                <a:cs typeface="Times New Roman"/>
              </a:rPr>
              <a:t> </a:t>
            </a:r>
            <a:r>
              <a:rPr sz="1000" b="1" i="1" dirty="0">
                <a:latin typeface="Times New Roman"/>
                <a:cs typeface="Times New Roman"/>
              </a:rPr>
              <a:t>do</a:t>
            </a:r>
            <a:r>
              <a:rPr sz="1000" b="1" i="1" spc="-5" dirty="0">
                <a:latin typeface="Times New Roman"/>
                <a:cs typeface="Times New Roman"/>
              </a:rPr>
              <a:t> </a:t>
            </a:r>
            <a:r>
              <a:rPr sz="1000" b="1" i="1" dirty="0">
                <a:latin typeface="Times New Roman"/>
                <a:cs typeface="Times New Roman"/>
              </a:rPr>
              <a:t>not</a:t>
            </a:r>
            <a:r>
              <a:rPr sz="1000" b="1" i="1" spc="-25" dirty="0">
                <a:latin typeface="Times New Roman"/>
                <a:cs typeface="Times New Roman"/>
              </a:rPr>
              <a:t> </a:t>
            </a:r>
            <a:r>
              <a:rPr sz="1000" b="1" i="1" dirty="0">
                <a:latin typeface="Times New Roman"/>
                <a:cs typeface="Times New Roman"/>
              </a:rPr>
              <a:t>fear</a:t>
            </a:r>
            <a:r>
              <a:rPr sz="1000" b="1" i="1" spc="-15" dirty="0">
                <a:latin typeface="Times New Roman"/>
                <a:cs typeface="Times New Roman"/>
              </a:rPr>
              <a:t> </a:t>
            </a:r>
            <a:r>
              <a:rPr sz="1000" b="1" i="1" spc="-10" dirty="0">
                <a:latin typeface="Times New Roman"/>
                <a:cs typeface="Times New Roman"/>
              </a:rPr>
              <a:t>death’</a:t>
            </a:r>
            <a:r>
              <a:rPr lang="en-GB" sz="1000" b="1" i="1" spc="-10" dirty="0">
                <a:latin typeface="Times New Roman"/>
                <a:cs typeface="Times New Roman"/>
              </a:rPr>
              <a:t> </a:t>
            </a:r>
            <a:endParaRPr sz="1000" b="1" dirty="0">
              <a:latin typeface="Times New Roman"/>
              <a:cs typeface="Times New Roman"/>
            </a:endParaRPr>
          </a:p>
          <a:p>
            <a:pPr marL="12700" marR="132080">
              <a:lnSpc>
                <a:spcPct val="100000"/>
              </a:lnSpc>
              <a:spcBef>
                <a:spcPts val="360"/>
              </a:spcBef>
            </a:pPr>
            <a:r>
              <a:rPr sz="1000" i="1" dirty="0">
                <a:latin typeface="Times New Roman"/>
                <a:cs typeface="Times New Roman"/>
              </a:rPr>
              <a:t>‘In</a:t>
            </a:r>
            <a:r>
              <a:rPr sz="1000" i="1" spc="-15" dirty="0">
                <a:latin typeface="Times New Roman"/>
                <a:cs typeface="Times New Roman"/>
              </a:rPr>
              <a:t> </a:t>
            </a:r>
            <a:r>
              <a:rPr sz="1000" i="1" dirty="0">
                <a:latin typeface="Times New Roman"/>
                <a:cs typeface="Times New Roman"/>
              </a:rPr>
              <a:t>both</a:t>
            </a:r>
            <a:r>
              <a:rPr sz="1000" i="1" spc="-35" dirty="0">
                <a:latin typeface="Times New Roman"/>
                <a:cs typeface="Times New Roman"/>
              </a:rPr>
              <a:t> </a:t>
            </a:r>
            <a:r>
              <a:rPr sz="1000" i="1" dirty="0">
                <a:latin typeface="Times New Roman"/>
                <a:cs typeface="Times New Roman"/>
              </a:rPr>
              <a:t>journey and</a:t>
            </a:r>
            <a:r>
              <a:rPr sz="1000" i="1" spc="-35" dirty="0">
                <a:latin typeface="Times New Roman"/>
                <a:cs typeface="Times New Roman"/>
              </a:rPr>
              <a:t> </a:t>
            </a:r>
            <a:r>
              <a:rPr sz="1000" i="1" dirty="0">
                <a:latin typeface="Times New Roman"/>
                <a:cs typeface="Times New Roman"/>
              </a:rPr>
              <a:t>battles</a:t>
            </a:r>
            <a:r>
              <a:rPr sz="1000" i="1" spc="-20" dirty="0">
                <a:latin typeface="Times New Roman"/>
                <a:cs typeface="Times New Roman"/>
              </a:rPr>
              <a:t> </a:t>
            </a:r>
            <a:r>
              <a:rPr sz="1000" i="1" dirty="0">
                <a:latin typeface="Times New Roman"/>
                <a:cs typeface="Times New Roman"/>
              </a:rPr>
              <a:t>the</a:t>
            </a:r>
            <a:r>
              <a:rPr sz="1000" i="1" spc="5" dirty="0">
                <a:latin typeface="Times New Roman"/>
                <a:cs typeface="Times New Roman"/>
              </a:rPr>
              <a:t> </a:t>
            </a:r>
            <a:r>
              <a:rPr sz="1000" i="1" dirty="0">
                <a:latin typeface="Times New Roman"/>
                <a:cs typeface="Times New Roman"/>
              </a:rPr>
              <a:t>Gauls</a:t>
            </a:r>
            <a:r>
              <a:rPr sz="1000" i="1" spc="-20" dirty="0">
                <a:latin typeface="Times New Roman"/>
                <a:cs typeface="Times New Roman"/>
              </a:rPr>
              <a:t> </a:t>
            </a:r>
            <a:r>
              <a:rPr sz="1000" i="1" dirty="0">
                <a:latin typeface="Times New Roman"/>
                <a:cs typeface="Times New Roman"/>
              </a:rPr>
              <a:t>use</a:t>
            </a:r>
            <a:r>
              <a:rPr sz="1000" i="1" spc="-15" dirty="0">
                <a:latin typeface="Times New Roman"/>
                <a:cs typeface="Times New Roman"/>
              </a:rPr>
              <a:t> </a:t>
            </a:r>
            <a:r>
              <a:rPr sz="1000" i="1" spc="-10" dirty="0">
                <a:latin typeface="Times New Roman"/>
                <a:cs typeface="Times New Roman"/>
              </a:rPr>
              <a:t>two-</a:t>
            </a:r>
            <a:r>
              <a:rPr sz="1000" i="1" dirty="0">
                <a:latin typeface="Times New Roman"/>
                <a:cs typeface="Times New Roman"/>
              </a:rPr>
              <a:t>horse</a:t>
            </a:r>
            <a:r>
              <a:rPr sz="1000" i="1" spc="-15" dirty="0">
                <a:latin typeface="Times New Roman"/>
                <a:cs typeface="Times New Roman"/>
              </a:rPr>
              <a:t> </a:t>
            </a:r>
            <a:r>
              <a:rPr sz="1000" b="1" i="1" dirty="0">
                <a:latin typeface="Times New Roman"/>
                <a:cs typeface="Times New Roman"/>
              </a:rPr>
              <a:t>chariots</a:t>
            </a:r>
            <a:r>
              <a:rPr sz="1000" i="1" spc="-25" dirty="0">
                <a:latin typeface="Times New Roman"/>
                <a:cs typeface="Times New Roman"/>
              </a:rPr>
              <a:t> </a:t>
            </a:r>
            <a:r>
              <a:rPr sz="1000" i="1" dirty="0">
                <a:latin typeface="Times New Roman"/>
                <a:cs typeface="Times New Roman"/>
              </a:rPr>
              <a:t>which</a:t>
            </a:r>
            <a:r>
              <a:rPr sz="1000" i="1" spc="-10" dirty="0">
                <a:latin typeface="Times New Roman"/>
                <a:cs typeface="Times New Roman"/>
              </a:rPr>
              <a:t> </a:t>
            </a:r>
            <a:r>
              <a:rPr sz="1000" i="1" dirty="0">
                <a:latin typeface="Times New Roman"/>
                <a:cs typeface="Times New Roman"/>
              </a:rPr>
              <a:t>carry</a:t>
            </a:r>
            <a:r>
              <a:rPr sz="1000" i="1" spc="-5" dirty="0">
                <a:latin typeface="Times New Roman"/>
                <a:cs typeface="Times New Roman"/>
              </a:rPr>
              <a:t> </a:t>
            </a:r>
            <a:r>
              <a:rPr sz="1000" i="1" dirty="0">
                <a:latin typeface="Times New Roman"/>
                <a:cs typeface="Times New Roman"/>
              </a:rPr>
              <a:t>both</a:t>
            </a:r>
            <a:r>
              <a:rPr sz="1000" i="1" spc="-25" dirty="0">
                <a:latin typeface="Times New Roman"/>
                <a:cs typeface="Times New Roman"/>
              </a:rPr>
              <a:t> </a:t>
            </a:r>
            <a:r>
              <a:rPr sz="1000" i="1" dirty="0">
                <a:latin typeface="Times New Roman"/>
                <a:cs typeface="Times New Roman"/>
              </a:rPr>
              <a:t>the</a:t>
            </a:r>
            <a:r>
              <a:rPr sz="1000" i="1" spc="-20" dirty="0">
                <a:latin typeface="Times New Roman"/>
                <a:cs typeface="Times New Roman"/>
              </a:rPr>
              <a:t> </a:t>
            </a:r>
            <a:r>
              <a:rPr sz="1000" i="1" dirty="0">
                <a:latin typeface="Times New Roman"/>
                <a:cs typeface="Times New Roman"/>
              </a:rPr>
              <a:t>warrior</a:t>
            </a:r>
            <a:r>
              <a:rPr sz="1000" i="1" spc="-20" dirty="0">
                <a:latin typeface="Times New Roman"/>
                <a:cs typeface="Times New Roman"/>
              </a:rPr>
              <a:t> </a:t>
            </a:r>
            <a:r>
              <a:rPr sz="1000" i="1" dirty="0">
                <a:latin typeface="Times New Roman"/>
                <a:cs typeface="Times New Roman"/>
              </a:rPr>
              <a:t>and</a:t>
            </a:r>
            <a:r>
              <a:rPr sz="1000" i="1" spc="-20" dirty="0">
                <a:latin typeface="Times New Roman"/>
                <a:cs typeface="Times New Roman"/>
              </a:rPr>
              <a:t> </a:t>
            </a:r>
            <a:r>
              <a:rPr sz="1000" i="1" spc="-25" dirty="0">
                <a:latin typeface="Times New Roman"/>
                <a:cs typeface="Times New Roman"/>
              </a:rPr>
              <a:t>the </a:t>
            </a:r>
            <a:r>
              <a:rPr sz="1000" i="1" spc="-10" dirty="0">
                <a:latin typeface="Times New Roman"/>
                <a:cs typeface="Times New Roman"/>
              </a:rPr>
              <a:t>charioteer’</a:t>
            </a:r>
            <a:endParaRPr lang="en-GB" sz="1000" i="1" spc="-10" dirty="0">
              <a:latin typeface="Times New Roman"/>
              <a:cs typeface="Times New Roman"/>
            </a:endParaRPr>
          </a:p>
          <a:p>
            <a:pPr marL="12700" marR="132080">
              <a:lnSpc>
                <a:spcPct val="100000"/>
              </a:lnSpc>
              <a:spcBef>
                <a:spcPts val="360"/>
              </a:spcBef>
            </a:pPr>
            <a:endParaRPr lang="en-GB" sz="1000" i="1" spc="-10" dirty="0">
              <a:latin typeface="Times New Roman"/>
              <a:cs typeface="Times New Roman"/>
            </a:endParaRPr>
          </a:p>
          <a:p>
            <a:pPr marL="12700" marR="132080">
              <a:lnSpc>
                <a:spcPct val="100000"/>
              </a:lnSpc>
              <a:spcBef>
                <a:spcPts val="360"/>
              </a:spcBef>
            </a:pPr>
            <a:endParaRPr lang="en-GB" sz="1000" i="1" spc="-10" dirty="0">
              <a:latin typeface="Times New Roman"/>
              <a:cs typeface="Times New Roman"/>
            </a:endParaRPr>
          </a:p>
          <a:p>
            <a:pPr marL="12700" marR="132080">
              <a:lnSpc>
                <a:spcPct val="100000"/>
              </a:lnSpc>
              <a:spcBef>
                <a:spcPts val="360"/>
              </a:spcBef>
            </a:pPr>
            <a:endParaRPr lang="en-GB" sz="1000" i="1" spc="-10" dirty="0">
              <a:latin typeface="Times New Roman"/>
              <a:cs typeface="Times New Roman"/>
            </a:endParaRPr>
          </a:p>
          <a:p>
            <a:pPr marL="12700" marR="132080">
              <a:lnSpc>
                <a:spcPct val="100000"/>
              </a:lnSpc>
              <a:spcBef>
                <a:spcPts val="360"/>
              </a:spcBef>
            </a:pPr>
            <a:endParaRPr sz="1000" dirty="0">
              <a:latin typeface="Times New Roman"/>
              <a:cs typeface="Times New Roman"/>
            </a:endParaRPr>
          </a:p>
          <a:p>
            <a:pPr marL="12700">
              <a:lnSpc>
                <a:spcPct val="100000"/>
              </a:lnSpc>
              <a:spcBef>
                <a:spcPts val="360"/>
              </a:spcBef>
            </a:pPr>
            <a:endParaRPr lang="en-GB" sz="1000" i="1" dirty="0">
              <a:latin typeface="Times New Roman"/>
              <a:cs typeface="Times New Roman"/>
            </a:endParaRPr>
          </a:p>
          <a:p>
            <a:pPr marL="12700">
              <a:lnSpc>
                <a:spcPct val="100000"/>
              </a:lnSpc>
              <a:spcBef>
                <a:spcPts val="360"/>
              </a:spcBef>
            </a:pPr>
            <a:endParaRPr lang="en-GB" sz="1000" i="1" dirty="0">
              <a:latin typeface="Times New Roman"/>
              <a:cs typeface="Times New Roman"/>
            </a:endParaRPr>
          </a:p>
          <a:p>
            <a:pPr marL="12700">
              <a:lnSpc>
                <a:spcPct val="100000"/>
              </a:lnSpc>
              <a:spcBef>
                <a:spcPts val="360"/>
              </a:spcBef>
            </a:pPr>
            <a:endParaRPr lang="en-GB" sz="1000" i="1" dirty="0">
              <a:latin typeface="Times New Roman"/>
              <a:cs typeface="Times New Roman"/>
            </a:endParaRPr>
          </a:p>
          <a:p>
            <a:pPr marL="12700">
              <a:lnSpc>
                <a:spcPct val="100000"/>
              </a:lnSpc>
              <a:spcBef>
                <a:spcPts val="360"/>
              </a:spcBef>
            </a:pPr>
            <a:r>
              <a:rPr sz="1000" i="1" dirty="0">
                <a:latin typeface="Times New Roman"/>
                <a:cs typeface="Times New Roman"/>
              </a:rPr>
              <a:t>‘They</a:t>
            </a:r>
            <a:r>
              <a:rPr sz="1000" i="1" spc="-25" dirty="0">
                <a:latin typeface="Times New Roman"/>
                <a:cs typeface="Times New Roman"/>
              </a:rPr>
              <a:t> </a:t>
            </a:r>
            <a:r>
              <a:rPr sz="1000" b="1" i="1" dirty="0">
                <a:latin typeface="Times New Roman"/>
                <a:cs typeface="Times New Roman"/>
              </a:rPr>
              <a:t>decapitate</a:t>
            </a:r>
            <a:r>
              <a:rPr sz="1000" b="1" i="1" spc="-25" dirty="0">
                <a:latin typeface="Times New Roman"/>
                <a:cs typeface="Times New Roman"/>
              </a:rPr>
              <a:t> </a:t>
            </a:r>
            <a:r>
              <a:rPr sz="1000" b="1" i="1" dirty="0">
                <a:latin typeface="Times New Roman"/>
                <a:cs typeface="Times New Roman"/>
              </a:rPr>
              <a:t>their</a:t>
            </a:r>
            <a:r>
              <a:rPr sz="1000" b="1" i="1" spc="-25" dirty="0">
                <a:latin typeface="Times New Roman"/>
                <a:cs typeface="Times New Roman"/>
              </a:rPr>
              <a:t> </a:t>
            </a:r>
            <a:r>
              <a:rPr sz="1000" b="1" i="1" dirty="0">
                <a:latin typeface="Times New Roman"/>
                <a:cs typeface="Times New Roman"/>
              </a:rPr>
              <a:t>slain</a:t>
            </a:r>
            <a:r>
              <a:rPr sz="1000" b="1" i="1" spc="-20" dirty="0">
                <a:latin typeface="Times New Roman"/>
                <a:cs typeface="Times New Roman"/>
              </a:rPr>
              <a:t> </a:t>
            </a:r>
            <a:r>
              <a:rPr sz="1000" b="1" i="1" dirty="0">
                <a:latin typeface="Times New Roman"/>
                <a:cs typeface="Times New Roman"/>
              </a:rPr>
              <a:t>enemies</a:t>
            </a:r>
            <a:r>
              <a:rPr sz="1000" b="1" i="1" spc="-20" dirty="0">
                <a:latin typeface="Times New Roman"/>
                <a:cs typeface="Times New Roman"/>
              </a:rPr>
              <a:t> </a:t>
            </a:r>
            <a:r>
              <a:rPr sz="1000" i="1" dirty="0">
                <a:latin typeface="Times New Roman"/>
                <a:cs typeface="Times New Roman"/>
              </a:rPr>
              <a:t>and</a:t>
            </a:r>
            <a:r>
              <a:rPr sz="1000" i="1" spc="-25" dirty="0">
                <a:latin typeface="Times New Roman"/>
                <a:cs typeface="Times New Roman"/>
              </a:rPr>
              <a:t> </a:t>
            </a:r>
            <a:r>
              <a:rPr sz="1000" i="1" dirty="0">
                <a:latin typeface="Times New Roman"/>
                <a:cs typeface="Times New Roman"/>
              </a:rPr>
              <a:t>attach</a:t>
            </a:r>
            <a:r>
              <a:rPr sz="1000" i="1" spc="-30" dirty="0">
                <a:latin typeface="Times New Roman"/>
                <a:cs typeface="Times New Roman"/>
              </a:rPr>
              <a:t> </a:t>
            </a:r>
            <a:r>
              <a:rPr sz="1000" i="1" dirty="0">
                <a:latin typeface="Times New Roman"/>
                <a:cs typeface="Times New Roman"/>
              </a:rPr>
              <a:t>the</a:t>
            </a:r>
            <a:r>
              <a:rPr sz="1000" i="1" spc="-20" dirty="0">
                <a:latin typeface="Times New Roman"/>
                <a:cs typeface="Times New Roman"/>
              </a:rPr>
              <a:t> </a:t>
            </a:r>
            <a:r>
              <a:rPr sz="1000" i="1" dirty="0">
                <a:latin typeface="Times New Roman"/>
                <a:cs typeface="Times New Roman"/>
              </a:rPr>
              <a:t>heads</a:t>
            </a:r>
            <a:r>
              <a:rPr sz="1000" i="1" spc="-30" dirty="0">
                <a:latin typeface="Times New Roman"/>
                <a:cs typeface="Times New Roman"/>
              </a:rPr>
              <a:t> </a:t>
            </a:r>
            <a:r>
              <a:rPr sz="1000" i="1" dirty="0">
                <a:latin typeface="Times New Roman"/>
                <a:cs typeface="Times New Roman"/>
              </a:rPr>
              <a:t>to</a:t>
            </a:r>
            <a:r>
              <a:rPr sz="1000" i="1" spc="-30" dirty="0">
                <a:latin typeface="Times New Roman"/>
                <a:cs typeface="Times New Roman"/>
              </a:rPr>
              <a:t> </a:t>
            </a:r>
            <a:r>
              <a:rPr sz="1000" i="1" dirty="0">
                <a:latin typeface="Times New Roman"/>
                <a:cs typeface="Times New Roman"/>
              </a:rPr>
              <a:t>their</a:t>
            </a:r>
            <a:r>
              <a:rPr sz="1000" i="1" spc="-30" dirty="0">
                <a:latin typeface="Times New Roman"/>
                <a:cs typeface="Times New Roman"/>
              </a:rPr>
              <a:t> </a:t>
            </a:r>
            <a:r>
              <a:rPr sz="1000" i="1" dirty="0">
                <a:latin typeface="Times New Roman"/>
                <a:cs typeface="Times New Roman"/>
              </a:rPr>
              <a:t>horses’</a:t>
            </a:r>
            <a:r>
              <a:rPr sz="1000" i="1" spc="-10" dirty="0">
                <a:latin typeface="Times New Roman"/>
                <a:cs typeface="Times New Roman"/>
              </a:rPr>
              <a:t> necks’.</a:t>
            </a:r>
            <a:endParaRPr sz="1000" dirty="0">
              <a:latin typeface="Times New Roman"/>
              <a:cs typeface="Times New Roman"/>
            </a:endParaRPr>
          </a:p>
          <a:p>
            <a:pPr marL="12700" marR="66040">
              <a:lnSpc>
                <a:spcPct val="100000"/>
              </a:lnSpc>
              <a:spcBef>
                <a:spcPts val="360"/>
              </a:spcBef>
            </a:pPr>
            <a:r>
              <a:rPr sz="1000" i="1" dirty="0">
                <a:latin typeface="Times New Roman"/>
                <a:cs typeface="Times New Roman"/>
              </a:rPr>
              <a:t>‘They</a:t>
            </a:r>
            <a:r>
              <a:rPr sz="1000" i="1" spc="-25" dirty="0">
                <a:latin typeface="Times New Roman"/>
                <a:cs typeface="Times New Roman"/>
              </a:rPr>
              <a:t> </a:t>
            </a:r>
            <a:r>
              <a:rPr sz="1000" i="1" dirty="0">
                <a:latin typeface="Times New Roman"/>
                <a:cs typeface="Times New Roman"/>
              </a:rPr>
              <a:t>preserve</a:t>
            </a:r>
            <a:r>
              <a:rPr sz="1000" i="1" spc="10" dirty="0">
                <a:latin typeface="Times New Roman"/>
                <a:cs typeface="Times New Roman"/>
              </a:rPr>
              <a:t> </a:t>
            </a:r>
            <a:r>
              <a:rPr sz="1000" i="1" dirty="0">
                <a:latin typeface="Times New Roman"/>
                <a:cs typeface="Times New Roman"/>
              </a:rPr>
              <a:t>the</a:t>
            </a:r>
            <a:r>
              <a:rPr sz="1000" i="1" spc="-20" dirty="0">
                <a:latin typeface="Times New Roman"/>
                <a:cs typeface="Times New Roman"/>
              </a:rPr>
              <a:t> </a:t>
            </a:r>
            <a:r>
              <a:rPr sz="1000" i="1" dirty="0">
                <a:latin typeface="Times New Roman"/>
                <a:cs typeface="Times New Roman"/>
              </a:rPr>
              <a:t>heads</a:t>
            </a:r>
            <a:r>
              <a:rPr sz="1000" i="1" spc="-40" dirty="0">
                <a:latin typeface="Times New Roman"/>
                <a:cs typeface="Times New Roman"/>
              </a:rPr>
              <a:t> </a:t>
            </a:r>
            <a:r>
              <a:rPr sz="1000" i="1" dirty="0">
                <a:latin typeface="Times New Roman"/>
                <a:cs typeface="Times New Roman"/>
              </a:rPr>
              <a:t>of</a:t>
            </a:r>
            <a:r>
              <a:rPr sz="1000" i="1" spc="-25" dirty="0">
                <a:latin typeface="Times New Roman"/>
                <a:cs typeface="Times New Roman"/>
              </a:rPr>
              <a:t> </a:t>
            </a:r>
            <a:r>
              <a:rPr sz="1000" i="1" dirty="0">
                <a:latin typeface="Times New Roman"/>
                <a:cs typeface="Times New Roman"/>
              </a:rPr>
              <a:t>their</a:t>
            </a:r>
            <a:r>
              <a:rPr sz="1000" i="1" spc="-30" dirty="0">
                <a:latin typeface="Times New Roman"/>
                <a:cs typeface="Times New Roman"/>
              </a:rPr>
              <a:t> </a:t>
            </a:r>
            <a:r>
              <a:rPr sz="1000" i="1" dirty="0">
                <a:latin typeface="Times New Roman"/>
                <a:cs typeface="Times New Roman"/>
              </a:rPr>
              <a:t>most</a:t>
            </a:r>
            <a:r>
              <a:rPr sz="1000" i="1" spc="-25" dirty="0">
                <a:latin typeface="Times New Roman"/>
                <a:cs typeface="Times New Roman"/>
              </a:rPr>
              <a:t> </a:t>
            </a:r>
            <a:r>
              <a:rPr sz="1000" i="1" dirty="0">
                <a:latin typeface="Times New Roman"/>
                <a:cs typeface="Times New Roman"/>
              </a:rPr>
              <a:t>distinguished</a:t>
            </a:r>
            <a:r>
              <a:rPr sz="1000" i="1" spc="-30" dirty="0">
                <a:latin typeface="Times New Roman"/>
                <a:cs typeface="Times New Roman"/>
              </a:rPr>
              <a:t> </a:t>
            </a:r>
            <a:r>
              <a:rPr sz="1000" i="1" dirty="0">
                <a:latin typeface="Times New Roman"/>
                <a:cs typeface="Times New Roman"/>
              </a:rPr>
              <a:t>enemies</a:t>
            </a:r>
            <a:r>
              <a:rPr sz="1000" i="1" spc="-15" dirty="0">
                <a:latin typeface="Times New Roman"/>
                <a:cs typeface="Times New Roman"/>
              </a:rPr>
              <a:t> </a:t>
            </a:r>
            <a:r>
              <a:rPr sz="1000" i="1" dirty="0">
                <a:latin typeface="Times New Roman"/>
                <a:cs typeface="Times New Roman"/>
              </a:rPr>
              <a:t>in</a:t>
            </a:r>
            <a:r>
              <a:rPr sz="1000" i="1" spc="-20" dirty="0">
                <a:latin typeface="Times New Roman"/>
                <a:cs typeface="Times New Roman"/>
              </a:rPr>
              <a:t> </a:t>
            </a:r>
            <a:r>
              <a:rPr sz="1000" i="1" dirty="0">
                <a:latin typeface="Times New Roman"/>
                <a:cs typeface="Times New Roman"/>
              </a:rPr>
              <a:t>cedar</a:t>
            </a:r>
            <a:r>
              <a:rPr sz="1000" i="1" spc="-30" dirty="0">
                <a:latin typeface="Times New Roman"/>
                <a:cs typeface="Times New Roman"/>
              </a:rPr>
              <a:t> </a:t>
            </a:r>
            <a:r>
              <a:rPr sz="1000" i="1" dirty="0">
                <a:latin typeface="Times New Roman"/>
                <a:cs typeface="Times New Roman"/>
              </a:rPr>
              <a:t>oil</a:t>
            </a:r>
            <a:r>
              <a:rPr sz="1000" i="1" spc="-35" dirty="0">
                <a:latin typeface="Times New Roman"/>
                <a:cs typeface="Times New Roman"/>
              </a:rPr>
              <a:t> </a:t>
            </a:r>
            <a:r>
              <a:rPr sz="1000" i="1" dirty="0">
                <a:latin typeface="Times New Roman"/>
                <a:cs typeface="Times New Roman"/>
              </a:rPr>
              <a:t>and</a:t>
            </a:r>
            <a:r>
              <a:rPr sz="1000" i="1" spc="-30" dirty="0">
                <a:latin typeface="Times New Roman"/>
                <a:cs typeface="Times New Roman"/>
              </a:rPr>
              <a:t> </a:t>
            </a:r>
            <a:r>
              <a:rPr sz="1000" i="1" dirty="0">
                <a:latin typeface="Times New Roman"/>
                <a:cs typeface="Times New Roman"/>
              </a:rPr>
              <a:t>store</a:t>
            </a:r>
            <a:r>
              <a:rPr sz="1000" i="1" spc="-10" dirty="0">
                <a:latin typeface="Times New Roman"/>
                <a:cs typeface="Times New Roman"/>
              </a:rPr>
              <a:t> </a:t>
            </a:r>
            <a:r>
              <a:rPr sz="1000" i="1" dirty="0">
                <a:latin typeface="Times New Roman"/>
                <a:cs typeface="Times New Roman"/>
              </a:rPr>
              <a:t>them</a:t>
            </a:r>
            <a:r>
              <a:rPr sz="1000" i="1" spc="-20" dirty="0">
                <a:latin typeface="Times New Roman"/>
                <a:cs typeface="Times New Roman"/>
              </a:rPr>
              <a:t> </a:t>
            </a:r>
            <a:r>
              <a:rPr sz="1000" i="1" dirty="0">
                <a:latin typeface="Times New Roman"/>
                <a:cs typeface="Times New Roman"/>
              </a:rPr>
              <a:t>carefully</a:t>
            </a:r>
            <a:r>
              <a:rPr sz="1000" i="1" spc="-15" dirty="0">
                <a:latin typeface="Times New Roman"/>
                <a:cs typeface="Times New Roman"/>
              </a:rPr>
              <a:t> </a:t>
            </a:r>
            <a:r>
              <a:rPr sz="1000" i="1" spc="-25" dirty="0">
                <a:latin typeface="Times New Roman"/>
                <a:cs typeface="Times New Roman"/>
              </a:rPr>
              <a:t>in </a:t>
            </a:r>
            <a:r>
              <a:rPr sz="1000" i="1" spc="-10" dirty="0">
                <a:latin typeface="Times New Roman"/>
                <a:cs typeface="Times New Roman"/>
              </a:rPr>
              <a:t>chests’</a:t>
            </a:r>
            <a:endParaRPr lang="en-GB" sz="1000" i="1" spc="-10" dirty="0">
              <a:latin typeface="Times New Roman"/>
              <a:cs typeface="Times New Roman"/>
            </a:endParaRPr>
          </a:p>
          <a:p>
            <a:pPr marL="12700" marR="66040">
              <a:spcBef>
                <a:spcPts val="360"/>
              </a:spcBef>
            </a:pPr>
            <a:r>
              <a:rPr lang="en-GB" sz="1000" b="1" dirty="0">
                <a:latin typeface="Times New Roman"/>
                <a:cs typeface="Times New Roman"/>
              </a:rPr>
              <a:t>We</a:t>
            </a:r>
            <a:r>
              <a:rPr lang="en-GB" sz="1000" b="1" spc="-35" dirty="0">
                <a:latin typeface="Times New Roman"/>
                <a:cs typeface="Times New Roman"/>
              </a:rPr>
              <a:t> </a:t>
            </a:r>
            <a:r>
              <a:rPr lang="en-GB" sz="1000" b="1" dirty="0">
                <a:latin typeface="Times New Roman"/>
                <a:cs typeface="Times New Roman"/>
              </a:rPr>
              <a:t>can</a:t>
            </a:r>
            <a:r>
              <a:rPr lang="en-GB" sz="1000" b="1" spc="-20" dirty="0">
                <a:latin typeface="Times New Roman"/>
                <a:cs typeface="Times New Roman"/>
              </a:rPr>
              <a:t> </a:t>
            </a:r>
            <a:r>
              <a:rPr lang="en-GB" sz="1000" b="1" dirty="0">
                <a:latin typeface="Times New Roman"/>
                <a:cs typeface="Times New Roman"/>
              </a:rPr>
              <a:t>be</a:t>
            </a:r>
            <a:r>
              <a:rPr lang="en-GB" sz="1000" b="1" spc="-35" dirty="0">
                <a:latin typeface="Times New Roman"/>
                <a:cs typeface="Times New Roman"/>
              </a:rPr>
              <a:t> </a:t>
            </a:r>
            <a:r>
              <a:rPr lang="en-GB" sz="1000" b="1" dirty="0">
                <a:latin typeface="Times New Roman"/>
                <a:cs typeface="Times New Roman"/>
              </a:rPr>
              <a:t>fairly</a:t>
            </a:r>
            <a:r>
              <a:rPr lang="en-GB" sz="1000" b="1" spc="-10" dirty="0">
                <a:latin typeface="Times New Roman"/>
                <a:cs typeface="Times New Roman"/>
              </a:rPr>
              <a:t> </a:t>
            </a:r>
            <a:r>
              <a:rPr lang="en-GB" sz="1000" b="1" dirty="0">
                <a:latin typeface="Times New Roman"/>
                <a:cs typeface="Times New Roman"/>
              </a:rPr>
              <a:t>sure</a:t>
            </a:r>
            <a:r>
              <a:rPr lang="en-GB" sz="1000" b="1" spc="-20" dirty="0">
                <a:latin typeface="Times New Roman"/>
                <a:cs typeface="Times New Roman"/>
              </a:rPr>
              <a:t> </a:t>
            </a:r>
            <a:r>
              <a:rPr lang="en-GB" sz="1000" b="1" dirty="0">
                <a:latin typeface="Times New Roman"/>
                <a:cs typeface="Times New Roman"/>
              </a:rPr>
              <a:t>that</a:t>
            </a:r>
            <a:r>
              <a:rPr lang="en-GB" sz="1000" b="1" spc="-25" dirty="0">
                <a:latin typeface="Times New Roman"/>
                <a:cs typeface="Times New Roman"/>
              </a:rPr>
              <a:t> </a:t>
            </a:r>
            <a:r>
              <a:rPr lang="en-GB" sz="1000" b="1" dirty="0">
                <a:latin typeface="Times New Roman"/>
                <a:cs typeface="Times New Roman"/>
              </a:rPr>
              <a:t>the</a:t>
            </a:r>
            <a:r>
              <a:rPr lang="en-GB" sz="1000" b="1" spc="-20" dirty="0">
                <a:latin typeface="Times New Roman"/>
                <a:cs typeface="Times New Roman"/>
              </a:rPr>
              <a:t> </a:t>
            </a:r>
            <a:r>
              <a:rPr lang="en-GB" sz="1000" b="1" dirty="0">
                <a:latin typeface="Times New Roman"/>
                <a:cs typeface="Times New Roman"/>
              </a:rPr>
              <a:t>reference</a:t>
            </a:r>
            <a:r>
              <a:rPr lang="en-GB" sz="1000" b="1" spc="20" dirty="0">
                <a:latin typeface="Times New Roman"/>
                <a:cs typeface="Times New Roman"/>
              </a:rPr>
              <a:t> </a:t>
            </a:r>
            <a:r>
              <a:rPr lang="en-GB" sz="1000" b="1" dirty="0">
                <a:latin typeface="Times New Roman"/>
                <a:cs typeface="Times New Roman"/>
              </a:rPr>
              <a:t>to</a:t>
            </a:r>
            <a:r>
              <a:rPr lang="en-GB" sz="1000" b="1" spc="-45" dirty="0">
                <a:latin typeface="Times New Roman"/>
                <a:cs typeface="Times New Roman"/>
              </a:rPr>
              <a:t> </a:t>
            </a:r>
            <a:r>
              <a:rPr lang="en-GB" sz="1000" b="1" dirty="0">
                <a:latin typeface="Times New Roman"/>
                <a:cs typeface="Times New Roman"/>
              </a:rPr>
              <a:t>decapitation</a:t>
            </a:r>
            <a:r>
              <a:rPr lang="en-GB" sz="1000" b="1" spc="-25" dirty="0">
                <a:latin typeface="Times New Roman"/>
                <a:cs typeface="Times New Roman"/>
              </a:rPr>
              <a:t> </a:t>
            </a:r>
            <a:r>
              <a:rPr lang="en-GB" sz="1000" b="1" dirty="0">
                <a:latin typeface="Times New Roman"/>
                <a:cs typeface="Times New Roman"/>
              </a:rPr>
              <a:t>and</a:t>
            </a:r>
            <a:r>
              <a:rPr lang="en-GB" sz="1000" b="1" spc="-20" dirty="0">
                <a:latin typeface="Times New Roman"/>
                <a:cs typeface="Times New Roman"/>
              </a:rPr>
              <a:t> </a:t>
            </a:r>
            <a:r>
              <a:rPr lang="en-GB" sz="1000" b="1" dirty="0">
                <a:latin typeface="Times New Roman"/>
                <a:cs typeface="Times New Roman"/>
              </a:rPr>
              <a:t>preserving</a:t>
            </a:r>
            <a:r>
              <a:rPr lang="en-GB" sz="1000" b="1" spc="-10" dirty="0">
                <a:latin typeface="Times New Roman"/>
                <a:cs typeface="Times New Roman"/>
              </a:rPr>
              <a:t> </a:t>
            </a:r>
            <a:r>
              <a:rPr lang="en-GB" sz="1000" b="1" dirty="0">
                <a:latin typeface="Times New Roman"/>
                <a:cs typeface="Times New Roman"/>
              </a:rPr>
              <a:t>their</a:t>
            </a:r>
            <a:r>
              <a:rPr lang="en-GB" sz="1000" b="1" spc="-20" dirty="0">
                <a:latin typeface="Times New Roman"/>
                <a:cs typeface="Times New Roman"/>
              </a:rPr>
              <a:t> </a:t>
            </a:r>
            <a:r>
              <a:rPr lang="en-GB" sz="1000" b="1" dirty="0">
                <a:latin typeface="Times New Roman"/>
                <a:cs typeface="Times New Roman"/>
              </a:rPr>
              <a:t>enemies’</a:t>
            </a:r>
            <a:r>
              <a:rPr lang="en-GB" sz="1000" b="1" spc="10" dirty="0">
                <a:latin typeface="Times New Roman"/>
                <a:cs typeface="Times New Roman"/>
              </a:rPr>
              <a:t> </a:t>
            </a:r>
            <a:r>
              <a:rPr lang="en-GB" sz="1000" b="1" dirty="0">
                <a:latin typeface="Times New Roman"/>
                <a:cs typeface="Times New Roman"/>
              </a:rPr>
              <a:t>heads</a:t>
            </a:r>
            <a:r>
              <a:rPr lang="en-GB" sz="1000" b="1" spc="-30" dirty="0">
                <a:latin typeface="Times New Roman"/>
                <a:cs typeface="Times New Roman"/>
              </a:rPr>
              <a:t> </a:t>
            </a:r>
            <a:r>
              <a:rPr lang="en-GB" sz="1000" b="1" dirty="0">
                <a:latin typeface="Times New Roman"/>
                <a:cs typeface="Times New Roman"/>
              </a:rPr>
              <a:t>in</a:t>
            </a:r>
            <a:r>
              <a:rPr lang="en-GB" sz="1000" b="1" spc="-25" dirty="0">
                <a:latin typeface="Times New Roman"/>
                <a:cs typeface="Times New Roman"/>
              </a:rPr>
              <a:t> </a:t>
            </a:r>
            <a:r>
              <a:rPr lang="en-GB" sz="1000" b="1" dirty="0">
                <a:latin typeface="Times New Roman"/>
                <a:cs typeface="Times New Roman"/>
              </a:rPr>
              <a:t>oil</a:t>
            </a:r>
            <a:r>
              <a:rPr lang="en-GB" sz="1000" b="1" spc="-50" dirty="0">
                <a:latin typeface="Times New Roman"/>
                <a:cs typeface="Times New Roman"/>
              </a:rPr>
              <a:t> </a:t>
            </a:r>
            <a:r>
              <a:rPr lang="en-GB" sz="1000" b="1" spc="-25" dirty="0">
                <a:latin typeface="Times New Roman"/>
                <a:cs typeface="Times New Roman"/>
              </a:rPr>
              <a:t>was </a:t>
            </a:r>
            <a:r>
              <a:rPr lang="en-GB" sz="1000" b="1" dirty="0">
                <a:latin typeface="Times New Roman"/>
                <a:cs typeface="Times New Roman"/>
              </a:rPr>
              <a:t>first</a:t>
            </a:r>
            <a:r>
              <a:rPr lang="en-GB" sz="1000" b="1" spc="-20" dirty="0">
                <a:latin typeface="Times New Roman"/>
                <a:cs typeface="Times New Roman"/>
              </a:rPr>
              <a:t> </a:t>
            </a:r>
            <a:r>
              <a:rPr lang="en-GB" sz="1000" b="1" dirty="0">
                <a:latin typeface="Times New Roman"/>
                <a:cs typeface="Times New Roman"/>
              </a:rPr>
              <a:t>noted</a:t>
            </a:r>
            <a:r>
              <a:rPr lang="en-GB" sz="1000" b="1" spc="-20" dirty="0">
                <a:latin typeface="Times New Roman"/>
                <a:cs typeface="Times New Roman"/>
              </a:rPr>
              <a:t> </a:t>
            </a:r>
            <a:r>
              <a:rPr lang="en-GB" sz="1000" b="1" dirty="0">
                <a:latin typeface="Times New Roman"/>
                <a:cs typeface="Times New Roman"/>
              </a:rPr>
              <a:t>by</a:t>
            </a:r>
            <a:r>
              <a:rPr lang="en-GB" sz="1000" b="1" spc="-15" dirty="0">
                <a:latin typeface="Times New Roman"/>
                <a:cs typeface="Times New Roman"/>
              </a:rPr>
              <a:t> </a:t>
            </a:r>
            <a:r>
              <a:rPr lang="en-GB" sz="1000" b="1" dirty="0" err="1">
                <a:latin typeface="Times New Roman"/>
                <a:cs typeface="Times New Roman"/>
              </a:rPr>
              <a:t>Posidonius</a:t>
            </a:r>
            <a:r>
              <a:rPr lang="en-GB" sz="1000" b="1" dirty="0">
                <a:latin typeface="Times New Roman"/>
                <a:cs typeface="Times New Roman"/>
              </a:rPr>
              <a:t>.</a:t>
            </a:r>
            <a:r>
              <a:rPr lang="en-GB" sz="1000" b="1" spc="-35" dirty="0">
                <a:latin typeface="Times New Roman"/>
                <a:cs typeface="Times New Roman"/>
              </a:rPr>
              <a:t> </a:t>
            </a:r>
            <a:r>
              <a:rPr lang="en-GB" sz="1000" b="1" dirty="0">
                <a:latin typeface="Times New Roman"/>
                <a:cs typeface="Times New Roman"/>
              </a:rPr>
              <a:t>Strabo</a:t>
            </a:r>
            <a:r>
              <a:rPr lang="en-GB" sz="1000" b="1" spc="-30" dirty="0">
                <a:latin typeface="Times New Roman"/>
                <a:cs typeface="Times New Roman"/>
              </a:rPr>
              <a:t> </a:t>
            </a:r>
            <a:r>
              <a:rPr lang="en-GB" sz="1000" b="1" dirty="0">
                <a:latin typeface="Times New Roman"/>
                <a:cs typeface="Times New Roman"/>
              </a:rPr>
              <a:t>refers</a:t>
            </a:r>
            <a:r>
              <a:rPr lang="en-GB" sz="1000" b="1" spc="5" dirty="0">
                <a:latin typeface="Times New Roman"/>
                <a:cs typeface="Times New Roman"/>
              </a:rPr>
              <a:t> </a:t>
            </a:r>
            <a:r>
              <a:rPr lang="en-GB" sz="1000" b="1" dirty="0">
                <a:latin typeface="Times New Roman"/>
                <a:cs typeface="Times New Roman"/>
              </a:rPr>
              <a:t>to</a:t>
            </a:r>
            <a:r>
              <a:rPr lang="en-GB" sz="1000" b="1" spc="-35" dirty="0">
                <a:latin typeface="Times New Roman"/>
                <a:cs typeface="Times New Roman"/>
              </a:rPr>
              <a:t> </a:t>
            </a:r>
            <a:r>
              <a:rPr lang="en-GB" sz="1000" b="1" dirty="0">
                <a:latin typeface="Times New Roman"/>
                <a:cs typeface="Times New Roman"/>
              </a:rPr>
              <a:t>a</a:t>
            </a:r>
            <a:r>
              <a:rPr lang="en-GB" sz="1000" b="1" spc="-15" dirty="0">
                <a:latin typeface="Times New Roman"/>
                <a:cs typeface="Times New Roman"/>
              </a:rPr>
              <a:t> </a:t>
            </a:r>
            <a:r>
              <a:rPr lang="en-GB" sz="1000" b="1" dirty="0">
                <a:latin typeface="Times New Roman"/>
                <a:cs typeface="Times New Roman"/>
              </a:rPr>
              <a:t>similar practice</a:t>
            </a:r>
            <a:r>
              <a:rPr lang="en-GB" sz="1000" b="1" spc="-20" dirty="0">
                <a:latin typeface="Times New Roman"/>
                <a:cs typeface="Times New Roman"/>
              </a:rPr>
              <a:t> </a:t>
            </a:r>
            <a:r>
              <a:rPr lang="en-GB" sz="1000" b="1" dirty="0">
                <a:latin typeface="Times New Roman"/>
                <a:cs typeface="Times New Roman"/>
              </a:rPr>
              <a:t>and</a:t>
            </a:r>
            <a:r>
              <a:rPr lang="en-GB" sz="1000" b="1" spc="-10" dirty="0">
                <a:latin typeface="Times New Roman"/>
                <a:cs typeface="Times New Roman"/>
              </a:rPr>
              <a:t> </a:t>
            </a:r>
            <a:r>
              <a:rPr lang="en-GB" sz="1000" b="1" dirty="0">
                <a:latin typeface="Times New Roman"/>
                <a:cs typeface="Times New Roman"/>
              </a:rPr>
              <a:t>notes</a:t>
            </a:r>
            <a:r>
              <a:rPr lang="en-GB" sz="1000" b="1" spc="-15" dirty="0">
                <a:latin typeface="Times New Roman"/>
                <a:cs typeface="Times New Roman"/>
              </a:rPr>
              <a:t> </a:t>
            </a:r>
            <a:r>
              <a:rPr lang="en-GB" sz="1000" b="1" dirty="0">
                <a:latin typeface="Times New Roman"/>
                <a:cs typeface="Times New Roman"/>
              </a:rPr>
              <a:t>that</a:t>
            </a:r>
            <a:r>
              <a:rPr lang="en-GB" sz="1000" b="1" spc="10" dirty="0">
                <a:latin typeface="Times New Roman"/>
                <a:cs typeface="Times New Roman"/>
              </a:rPr>
              <a:t> </a:t>
            </a:r>
            <a:r>
              <a:rPr lang="en-GB" sz="1000" b="1" dirty="0" err="1">
                <a:latin typeface="Times New Roman"/>
                <a:cs typeface="Times New Roman"/>
              </a:rPr>
              <a:t>Posidonius</a:t>
            </a:r>
            <a:r>
              <a:rPr lang="en-GB" sz="1000" b="1" spc="-35" dirty="0">
                <a:latin typeface="Times New Roman"/>
                <a:cs typeface="Times New Roman"/>
              </a:rPr>
              <a:t> </a:t>
            </a:r>
            <a:r>
              <a:rPr lang="en-GB" sz="1000" b="1" dirty="0">
                <a:latin typeface="Times New Roman"/>
                <a:cs typeface="Times New Roman"/>
              </a:rPr>
              <a:t>saw</a:t>
            </a:r>
            <a:r>
              <a:rPr lang="en-GB" sz="1000" b="1" spc="-10" dirty="0">
                <a:latin typeface="Times New Roman"/>
                <a:cs typeface="Times New Roman"/>
              </a:rPr>
              <a:t> </a:t>
            </a:r>
            <a:r>
              <a:rPr lang="en-GB" sz="1000" b="1" dirty="0">
                <a:latin typeface="Times New Roman"/>
                <a:cs typeface="Times New Roman"/>
              </a:rPr>
              <a:t>it</a:t>
            </a:r>
            <a:r>
              <a:rPr lang="en-GB" sz="1000" b="1" spc="-30" dirty="0">
                <a:latin typeface="Times New Roman"/>
                <a:cs typeface="Times New Roman"/>
              </a:rPr>
              <a:t> </a:t>
            </a:r>
            <a:r>
              <a:rPr lang="en-GB" sz="1000" b="1" spc="-10" dirty="0">
                <a:latin typeface="Times New Roman"/>
                <a:cs typeface="Times New Roman"/>
              </a:rPr>
              <a:t>himself.</a:t>
            </a:r>
            <a:endParaRPr sz="1000" b="1" dirty="0">
              <a:latin typeface="Times New Roman"/>
              <a:cs typeface="Times New Roman"/>
            </a:endParaRPr>
          </a:p>
          <a:p>
            <a:pPr marL="12700">
              <a:lnSpc>
                <a:spcPct val="100000"/>
              </a:lnSpc>
              <a:spcBef>
                <a:spcPts val="360"/>
              </a:spcBef>
            </a:pPr>
            <a:r>
              <a:rPr sz="1000" i="1" dirty="0">
                <a:latin typeface="Times New Roman"/>
                <a:cs typeface="Times New Roman"/>
              </a:rPr>
              <a:t>‘The</a:t>
            </a:r>
            <a:r>
              <a:rPr sz="1000" i="1" spc="-25" dirty="0">
                <a:latin typeface="Times New Roman"/>
                <a:cs typeface="Times New Roman"/>
              </a:rPr>
              <a:t> </a:t>
            </a:r>
            <a:r>
              <a:rPr sz="1000" i="1" dirty="0">
                <a:latin typeface="Times New Roman"/>
                <a:cs typeface="Times New Roman"/>
              </a:rPr>
              <a:t>Gauls</a:t>
            </a:r>
            <a:r>
              <a:rPr sz="1000" i="1" spc="-25" dirty="0">
                <a:latin typeface="Times New Roman"/>
                <a:cs typeface="Times New Roman"/>
              </a:rPr>
              <a:t> </a:t>
            </a:r>
            <a:r>
              <a:rPr sz="1000" i="1" dirty="0">
                <a:latin typeface="Times New Roman"/>
                <a:cs typeface="Times New Roman"/>
              </a:rPr>
              <a:t>wear</a:t>
            </a:r>
            <a:r>
              <a:rPr sz="1000" i="1" spc="-25" dirty="0">
                <a:latin typeface="Times New Roman"/>
                <a:cs typeface="Times New Roman"/>
              </a:rPr>
              <a:t> </a:t>
            </a:r>
            <a:r>
              <a:rPr sz="1000" i="1" dirty="0">
                <a:latin typeface="Times New Roman"/>
                <a:cs typeface="Times New Roman"/>
              </a:rPr>
              <a:t>stunning</a:t>
            </a:r>
            <a:r>
              <a:rPr sz="1000" i="1" spc="-25" dirty="0">
                <a:latin typeface="Times New Roman"/>
                <a:cs typeface="Times New Roman"/>
              </a:rPr>
              <a:t> </a:t>
            </a:r>
            <a:r>
              <a:rPr sz="1000" i="1" dirty="0">
                <a:latin typeface="Times New Roman"/>
                <a:cs typeface="Times New Roman"/>
              </a:rPr>
              <a:t>clothing</a:t>
            </a:r>
            <a:r>
              <a:rPr sz="1000" i="1" spc="-25" dirty="0">
                <a:latin typeface="Times New Roman"/>
                <a:cs typeface="Times New Roman"/>
              </a:rPr>
              <a:t> </a:t>
            </a:r>
            <a:r>
              <a:rPr sz="1000" i="1" dirty="0">
                <a:latin typeface="Times New Roman"/>
                <a:cs typeface="Times New Roman"/>
              </a:rPr>
              <a:t>–</a:t>
            </a:r>
            <a:r>
              <a:rPr sz="1000" i="1" spc="-20" dirty="0">
                <a:latin typeface="Times New Roman"/>
                <a:cs typeface="Times New Roman"/>
              </a:rPr>
              <a:t> </a:t>
            </a:r>
            <a:r>
              <a:rPr sz="1000" i="1" dirty="0">
                <a:latin typeface="Times New Roman"/>
                <a:cs typeface="Times New Roman"/>
              </a:rPr>
              <a:t>shirts</a:t>
            </a:r>
            <a:r>
              <a:rPr sz="1000" i="1" spc="-30" dirty="0">
                <a:latin typeface="Times New Roman"/>
                <a:cs typeface="Times New Roman"/>
              </a:rPr>
              <a:t> </a:t>
            </a:r>
            <a:r>
              <a:rPr sz="1000" i="1" dirty="0">
                <a:latin typeface="Times New Roman"/>
                <a:cs typeface="Times New Roman"/>
              </a:rPr>
              <a:t>which</a:t>
            </a:r>
            <a:r>
              <a:rPr sz="1000" i="1" spc="-20" dirty="0">
                <a:latin typeface="Times New Roman"/>
                <a:cs typeface="Times New Roman"/>
              </a:rPr>
              <a:t> </a:t>
            </a:r>
            <a:r>
              <a:rPr sz="1000" i="1" dirty="0">
                <a:latin typeface="Times New Roman"/>
                <a:cs typeface="Times New Roman"/>
              </a:rPr>
              <a:t>have</a:t>
            </a:r>
            <a:r>
              <a:rPr sz="1000" i="1" spc="-20" dirty="0">
                <a:latin typeface="Times New Roman"/>
                <a:cs typeface="Times New Roman"/>
              </a:rPr>
              <a:t> </a:t>
            </a:r>
            <a:r>
              <a:rPr sz="1000" i="1" dirty="0">
                <a:latin typeface="Times New Roman"/>
                <a:cs typeface="Times New Roman"/>
              </a:rPr>
              <a:t>been</a:t>
            </a:r>
            <a:r>
              <a:rPr sz="1000" i="1" spc="-20" dirty="0">
                <a:latin typeface="Times New Roman"/>
                <a:cs typeface="Times New Roman"/>
              </a:rPr>
              <a:t> </a:t>
            </a:r>
            <a:r>
              <a:rPr sz="1000" i="1" dirty="0">
                <a:latin typeface="Times New Roman"/>
                <a:cs typeface="Times New Roman"/>
              </a:rPr>
              <a:t>dyed</a:t>
            </a:r>
            <a:r>
              <a:rPr sz="1000" i="1" spc="-20" dirty="0">
                <a:latin typeface="Times New Roman"/>
                <a:cs typeface="Times New Roman"/>
              </a:rPr>
              <a:t> </a:t>
            </a:r>
            <a:r>
              <a:rPr sz="1000" i="1" dirty="0">
                <a:latin typeface="Times New Roman"/>
                <a:cs typeface="Times New Roman"/>
              </a:rPr>
              <a:t>in</a:t>
            </a:r>
            <a:r>
              <a:rPr sz="1000" i="1" spc="-20" dirty="0">
                <a:latin typeface="Times New Roman"/>
                <a:cs typeface="Times New Roman"/>
              </a:rPr>
              <a:t> </a:t>
            </a:r>
            <a:r>
              <a:rPr sz="1000" i="1" dirty="0">
                <a:latin typeface="Times New Roman"/>
                <a:cs typeface="Times New Roman"/>
              </a:rPr>
              <a:t>various</a:t>
            </a:r>
            <a:r>
              <a:rPr sz="1000" i="1" spc="-25" dirty="0">
                <a:latin typeface="Times New Roman"/>
                <a:cs typeface="Times New Roman"/>
              </a:rPr>
              <a:t> </a:t>
            </a:r>
            <a:r>
              <a:rPr sz="1000" i="1" dirty="0">
                <a:latin typeface="Times New Roman"/>
                <a:cs typeface="Times New Roman"/>
              </a:rPr>
              <a:t>colours,</a:t>
            </a:r>
            <a:r>
              <a:rPr sz="1000" i="1" spc="-30" dirty="0">
                <a:latin typeface="Times New Roman"/>
                <a:cs typeface="Times New Roman"/>
              </a:rPr>
              <a:t> </a:t>
            </a:r>
            <a:r>
              <a:rPr sz="1000" i="1" dirty="0">
                <a:latin typeface="Times New Roman"/>
                <a:cs typeface="Times New Roman"/>
              </a:rPr>
              <a:t>and</a:t>
            </a:r>
            <a:r>
              <a:rPr sz="1000" i="1" spc="-30" dirty="0">
                <a:latin typeface="Times New Roman"/>
                <a:cs typeface="Times New Roman"/>
              </a:rPr>
              <a:t> </a:t>
            </a:r>
            <a:r>
              <a:rPr sz="1000" i="1" spc="-10" dirty="0">
                <a:latin typeface="Times New Roman"/>
                <a:cs typeface="Times New Roman"/>
              </a:rPr>
              <a:t>trousers</a:t>
            </a:r>
            <a:endParaRPr sz="1000" dirty="0">
              <a:latin typeface="Times New Roman"/>
              <a:cs typeface="Times New Roman"/>
            </a:endParaRPr>
          </a:p>
          <a:p>
            <a:pPr marL="12700">
              <a:lnSpc>
                <a:spcPct val="100000"/>
              </a:lnSpc>
              <a:spcBef>
                <a:spcPts val="5"/>
              </a:spcBef>
            </a:pPr>
            <a:r>
              <a:rPr sz="1000" i="1" dirty="0">
                <a:latin typeface="Times New Roman"/>
                <a:cs typeface="Times New Roman"/>
              </a:rPr>
              <a:t>which</a:t>
            </a:r>
            <a:r>
              <a:rPr sz="1000" i="1" spc="-15" dirty="0">
                <a:latin typeface="Times New Roman"/>
                <a:cs typeface="Times New Roman"/>
              </a:rPr>
              <a:t> </a:t>
            </a:r>
            <a:r>
              <a:rPr sz="1000" i="1" dirty="0">
                <a:latin typeface="Times New Roman"/>
                <a:cs typeface="Times New Roman"/>
              </a:rPr>
              <a:t>they</a:t>
            </a:r>
            <a:r>
              <a:rPr sz="1000" i="1" spc="-20" dirty="0">
                <a:latin typeface="Times New Roman"/>
                <a:cs typeface="Times New Roman"/>
              </a:rPr>
              <a:t> </a:t>
            </a:r>
            <a:r>
              <a:rPr sz="1000" i="1" dirty="0">
                <a:latin typeface="Times New Roman"/>
                <a:cs typeface="Times New Roman"/>
              </a:rPr>
              <a:t>call</a:t>
            </a:r>
            <a:r>
              <a:rPr sz="1000" i="1" spc="-15" dirty="0">
                <a:latin typeface="Times New Roman"/>
                <a:cs typeface="Times New Roman"/>
              </a:rPr>
              <a:t> </a:t>
            </a:r>
            <a:r>
              <a:rPr sz="1000" i="1" spc="-10" dirty="0">
                <a:latin typeface="Times New Roman"/>
                <a:cs typeface="Times New Roman"/>
              </a:rPr>
              <a:t>bracae’</a:t>
            </a:r>
            <a:endParaRPr sz="1000" dirty="0">
              <a:latin typeface="Times New Roman"/>
              <a:cs typeface="Times New Roman"/>
            </a:endParaRPr>
          </a:p>
          <a:p>
            <a:pPr marL="12700">
              <a:lnSpc>
                <a:spcPct val="100000"/>
              </a:lnSpc>
              <a:spcBef>
                <a:spcPts val="360"/>
              </a:spcBef>
            </a:pPr>
            <a:r>
              <a:rPr sz="1000" i="1" dirty="0">
                <a:latin typeface="Times New Roman"/>
                <a:cs typeface="Times New Roman"/>
              </a:rPr>
              <a:t>‘The</a:t>
            </a:r>
            <a:r>
              <a:rPr sz="1000" i="1" spc="-15" dirty="0">
                <a:latin typeface="Times New Roman"/>
                <a:cs typeface="Times New Roman"/>
              </a:rPr>
              <a:t> </a:t>
            </a:r>
            <a:r>
              <a:rPr sz="1000" i="1" dirty="0">
                <a:latin typeface="Times New Roman"/>
                <a:cs typeface="Times New Roman"/>
              </a:rPr>
              <a:t>women</a:t>
            </a:r>
            <a:r>
              <a:rPr sz="1000" i="1" spc="-5" dirty="0">
                <a:latin typeface="Times New Roman"/>
                <a:cs typeface="Times New Roman"/>
              </a:rPr>
              <a:t> </a:t>
            </a:r>
            <a:r>
              <a:rPr sz="1000" i="1" dirty="0">
                <a:latin typeface="Times New Roman"/>
                <a:cs typeface="Times New Roman"/>
              </a:rPr>
              <a:t>of</a:t>
            </a:r>
            <a:r>
              <a:rPr sz="1000" i="1" spc="-20" dirty="0">
                <a:latin typeface="Times New Roman"/>
                <a:cs typeface="Times New Roman"/>
              </a:rPr>
              <a:t> </a:t>
            </a:r>
            <a:r>
              <a:rPr sz="1000" i="1" dirty="0">
                <a:latin typeface="Times New Roman"/>
                <a:cs typeface="Times New Roman"/>
              </a:rPr>
              <a:t>the Gauls</a:t>
            </a:r>
            <a:r>
              <a:rPr sz="1000" i="1" spc="-20" dirty="0">
                <a:latin typeface="Times New Roman"/>
                <a:cs typeface="Times New Roman"/>
              </a:rPr>
              <a:t> </a:t>
            </a:r>
            <a:r>
              <a:rPr sz="1000" i="1" dirty="0">
                <a:latin typeface="Times New Roman"/>
                <a:cs typeface="Times New Roman"/>
              </a:rPr>
              <a:t>are not</a:t>
            </a:r>
            <a:r>
              <a:rPr sz="1000" i="1" spc="-25" dirty="0">
                <a:latin typeface="Times New Roman"/>
                <a:cs typeface="Times New Roman"/>
              </a:rPr>
              <a:t> </a:t>
            </a:r>
            <a:r>
              <a:rPr sz="1000" i="1" dirty="0">
                <a:latin typeface="Times New Roman"/>
                <a:cs typeface="Times New Roman"/>
              </a:rPr>
              <a:t>only</a:t>
            </a:r>
            <a:r>
              <a:rPr sz="1000" i="1" spc="-20" dirty="0">
                <a:latin typeface="Times New Roman"/>
                <a:cs typeface="Times New Roman"/>
              </a:rPr>
              <a:t> </a:t>
            </a:r>
            <a:r>
              <a:rPr sz="1000" i="1" dirty="0">
                <a:latin typeface="Times New Roman"/>
                <a:cs typeface="Times New Roman"/>
              </a:rPr>
              <a:t>as</a:t>
            </a:r>
            <a:r>
              <a:rPr sz="1000" i="1" spc="-20" dirty="0">
                <a:latin typeface="Times New Roman"/>
                <a:cs typeface="Times New Roman"/>
              </a:rPr>
              <a:t> </a:t>
            </a:r>
            <a:r>
              <a:rPr sz="1000" i="1" dirty="0">
                <a:latin typeface="Times New Roman"/>
                <a:cs typeface="Times New Roman"/>
              </a:rPr>
              <a:t>large</a:t>
            </a:r>
            <a:r>
              <a:rPr sz="1000" i="1" spc="-10" dirty="0">
                <a:latin typeface="Times New Roman"/>
                <a:cs typeface="Times New Roman"/>
              </a:rPr>
              <a:t> </a:t>
            </a:r>
            <a:r>
              <a:rPr sz="1000" i="1" dirty="0">
                <a:latin typeface="Times New Roman"/>
                <a:cs typeface="Times New Roman"/>
              </a:rPr>
              <a:t>as</a:t>
            </a:r>
            <a:r>
              <a:rPr sz="1000" i="1" spc="-15" dirty="0">
                <a:latin typeface="Times New Roman"/>
                <a:cs typeface="Times New Roman"/>
              </a:rPr>
              <a:t> </a:t>
            </a:r>
            <a:r>
              <a:rPr sz="1000" i="1" dirty="0">
                <a:latin typeface="Times New Roman"/>
                <a:cs typeface="Times New Roman"/>
              </a:rPr>
              <a:t>their</a:t>
            </a:r>
            <a:r>
              <a:rPr sz="1000" i="1" spc="-20" dirty="0">
                <a:latin typeface="Times New Roman"/>
                <a:cs typeface="Times New Roman"/>
              </a:rPr>
              <a:t> </a:t>
            </a:r>
            <a:r>
              <a:rPr sz="1000" i="1" dirty="0">
                <a:latin typeface="Times New Roman"/>
                <a:cs typeface="Times New Roman"/>
              </a:rPr>
              <a:t>husbands,</a:t>
            </a:r>
            <a:r>
              <a:rPr sz="1000" i="1" spc="-30" dirty="0">
                <a:latin typeface="Times New Roman"/>
                <a:cs typeface="Times New Roman"/>
              </a:rPr>
              <a:t> </a:t>
            </a:r>
            <a:r>
              <a:rPr sz="1000" i="1" dirty="0">
                <a:latin typeface="Times New Roman"/>
                <a:cs typeface="Times New Roman"/>
              </a:rPr>
              <a:t>but</a:t>
            </a:r>
            <a:r>
              <a:rPr sz="1000" i="1" spc="-25" dirty="0">
                <a:latin typeface="Times New Roman"/>
                <a:cs typeface="Times New Roman"/>
              </a:rPr>
              <a:t> </a:t>
            </a:r>
            <a:r>
              <a:rPr sz="1000" i="1" dirty="0">
                <a:latin typeface="Times New Roman"/>
                <a:cs typeface="Times New Roman"/>
              </a:rPr>
              <a:t>are</a:t>
            </a:r>
            <a:r>
              <a:rPr sz="1000" i="1" spc="5" dirty="0">
                <a:latin typeface="Times New Roman"/>
                <a:cs typeface="Times New Roman"/>
              </a:rPr>
              <a:t> </a:t>
            </a:r>
            <a:r>
              <a:rPr sz="1000" i="1" dirty="0">
                <a:latin typeface="Times New Roman"/>
                <a:cs typeface="Times New Roman"/>
              </a:rPr>
              <a:t>equal</a:t>
            </a:r>
            <a:r>
              <a:rPr sz="1000" i="1" spc="-30" dirty="0">
                <a:latin typeface="Times New Roman"/>
                <a:cs typeface="Times New Roman"/>
              </a:rPr>
              <a:t> </a:t>
            </a:r>
            <a:r>
              <a:rPr sz="1000" i="1" dirty="0">
                <a:latin typeface="Times New Roman"/>
                <a:cs typeface="Times New Roman"/>
              </a:rPr>
              <a:t>to</a:t>
            </a:r>
            <a:r>
              <a:rPr sz="1000" i="1" spc="-20" dirty="0">
                <a:latin typeface="Times New Roman"/>
                <a:cs typeface="Times New Roman"/>
              </a:rPr>
              <a:t> </a:t>
            </a:r>
            <a:r>
              <a:rPr sz="1000" i="1" dirty="0">
                <a:latin typeface="Times New Roman"/>
                <a:cs typeface="Times New Roman"/>
              </a:rPr>
              <a:t>them</a:t>
            </a:r>
            <a:r>
              <a:rPr sz="1000" i="1" spc="5" dirty="0">
                <a:latin typeface="Times New Roman"/>
                <a:cs typeface="Times New Roman"/>
              </a:rPr>
              <a:t> </a:t>
            </a:r>
            <a:r>
              <a:rPr sz="1000" i="1" dirty="0">
                <a:latin typeface="Times New Roman"/>
                <a:cs typeface="Times New Roman"/>
              </a:rPr>
              <a:t>in</a:t>
            </a:r>
            <a:r>
              <a:rPr sz="1000" i="1" spc="-25" dirty="0">
                <a:latin typeface="Times New Roman"/>
                <a:cs typeface="Times New Roman"/>
              </a:rPr>
              <a:t> </a:t>
            </a:r>
            <a:r>
              <a:rPr sz="1000" i="1" spc="-10" dirty="0">
                <a:latin typeface="Times New Roman"/>
                <a:cs typeface="Times New Roman"/>
              </a:rPr>
              <a:t>strength’</a:t>
            </a:r>
            <a:endParaRPr sz="1000" dirty="0">
              <a:latin typeface="Times New Roman"/>
              <a:cs typeface="Times New Roman"/>
            </a:endParaRPr>
          </a:p>
          <a:p>
            <a:pPr marL="12700" marR="5080">
              <a:lnSpc>
                <a:spcPct val="100000"/>
              </a:lnSpc>
            </a:pPr>
            <a:endParaRPr lang="en-GB" sz="1000" dirty="0">
              <a:latin typeface="Times New Roman"/>
              <a:cs typeface="Times New Roman"/>
            </a:endParaRP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12700">
              <a:lnSpc>
                <a:spcPts val="1410"/>
              </a:lnSpc>
            </a:pPr>
            <a:fld id="{81D60167-4931-47E6-BA6A-407CBD079E47}" type="slidenum">
              <a:rPr spc="-25" dirty="0"/>
              <a:t>7</a:t>
            </a:fld>
            <a:endParaRPr spc="-25" dirty="0"/>
          </a:p>
        </p:txBody>
      </p:sp>
      <p:sp>
        <p:nvSpPr>
          <p:cNvPr id="7" name="TextBox 6">
            <a:extLst>
              <a:ext uri="{FF2B5EF4-FFF2-40B4-BE49-F238E27FC236}">
                <a16:creationId xmlns:a16="http://schemas.microsoft.com/office/drawing/2014/main" id="{FD9B8D24-E06E-DB67-4723-01195F49B1D7}"/>
              </a:ext>
            </a:extLst>
          </p:cNvPr>
          <p:cNvSpPr txBox="1"/>
          <p:nvPr/>
        </p:nvSpPr>
        <p:spPr>
          <a:xfrm>
            <a:off x="154685" y="198418"/>
            <a:ext cx="6553200" cy="830997"/>
          </a:xfrm>
          <a:prstGeom prst="rect">
            <a:avLst/>
          </a:prstGeom>
          <a:solidFill>
            <a:srgbClr val="FFC000"/>
          </a:solidFill>
        </p:spPr>
        <p:txBody>
          <a:bodyPr wrap="square" rtlCol="0">
            <a:spAutoFit/>
          </a:bodyPr>
          <a:lstStyle/>
          <a:p>
            <a:r>
              <a:rPr lang="en-GB" sz="1200" b="1" dirty="0" err="1">
                <a:solidFill>
                  <a:srgbClr val="000000"/>
                </a:solidFill>
                <a:effectLst/>
                <a:latin typeface="Helvetica" pitchFamily="2" charset="0"/>
              </a:rPr>
              <a:t>Diodorus</a:t>
            </a:r>
            <a:r>
              <a:rPr lang="en-GB" sz="1200" b="1" dirty="0">
                <a:solidFill>
                  <a:srgbClr val="000000"/>
                </a:solidFill>
                <a:effectLst/>
                <a:latin typeface="Helvetica" pitchFamily="2" charset="0"/>
              </a:rPr>
              <a:t> Siculus</a:t>
            </a:r>
            <a:r>
              <a:rPr lang="en-GB" sz="1200" dirty="0">
                <a:solidFill>
                  <a:srgbClr val="000000"/>
                </a:solidFill>
                <a:effectLst/>
                <a:latin typeface="Helvetica" pitchFamily="2" charset="0"/>
              </a:rPr>
              <a:t> (1C BCE)</a:t>
            </a:r>
          </a:p>
          <a:p>
            <a:r>
              <a:rPr lang="en-GB" sz="1200" dirty="0">
                <a:solidFill>
                  <a:srgbClr val="000000"/>
                </a:solidFill>
                <a:effectLst/>
                <a:latin typeface="Helvetica" pitchFamily="2" charset="0"/>
              </a:rPr>
              <a:t>40 book history of the known world, </a:t>
            </a:r>
            <a:r>
              <a:rPr lang="en-GB" sz="1200" i="1" dirty="0">
                <a:solidFill>
                  <a:srgbClr val="000000"/>
                </a:solidFill>
                <a:effectLst/>
                <a:latin typeface="Helvetica" pitchFamily="2" charset="0"/>
              </a:rPr>
              <a:t>Bibliotheca </a:t>
            </a:r>
            <a:r>
              <a:rPr lang="en-GB" sz="1200" i="1" dirty="0" err="1">
                <a:solidFill>
                  <a:srgbClr val="000000"/>
                </a:solidFill>
                <a:effectLst/>
                <a:latin typeface="Helvetica" pitchFamily="2" charset="0"/>
              </a:rPr>
              <a:t>historica</a:t>
            </a:r>
            <a:r>
              <a:rPr lang="en-GB" sz="1200" dirty="0">
                <a:solidFill>
                  <a:srgbClr val="000000"/>
                </a:solidFill>
                <a:effectLst/>
                <a:latin typeface="Helvetica" pitchFamily="2" charset="0"/>
              </a:rPr>
              <a:t>. References to the Celts around Massalia, Pyrenees and Alps and Galatians in central Europe and as far as Scythia in Book 5 [Cf. WEEK 2]</a:t>
            </a:r>
          </a:p>
        </p:txBody>
      </p:sp>
      <p:sp>
        <p:nvSpPr>
          <p:cNvPr id="9" name="Oval Callout 8">
            <a:extLst>
              <a:ext uri="{FF2B5EF4-FFF2-40B4-BE49-F238E27FC236}">
                <a16:creationId xmlns:a16="http://schemas.microsoft.com/office/drawing/2014/main" id="{56C2311D-58E6-B274-2450-AE34596F3C87}"/>
              </a:ext>
            </a:extLst>
          </p:cNvPr>
          <p:cNvSpPr/>
          <p:nvPr/>
        </p:nvSpPr>
        <p:spPr>
          <a:xfrm>
            <a:off x="5739510" y="4931509"/>
            <a:ext cx="1066800" cy="685800"/>
          </a:xfrm>
          <a:prstGeom prst="wedgeEllipse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00" dirty="0"/>
              <a:t>‘</a:t>
            </a:r>
            <a:r>
              <a:rPr lang="en-US" sz="800" dirty="0" err="1"/>
              <a:t>orbis</a:t>
            </a:r>
            <a:r>
              <a:rPr lang="en-US" sz="800" dirty="0"/>
              <a:t> </a:t>
            </a:r>
            <a:r>
              <a:rPr lang="en-US" sz="800" dirty="0" err="1"/>
              <a:t>alius</a:t>
            </a:r>
            <a:r>
              <a:rPr lang="en-US" sz="800" dirty="0"/>
              <a:t>’, Lucan, ‘Pharsalia’, !C AD</a:t>
            </a:r>
          </a:p>
        </p:txBody>
      </p:sp>
      <p:sp>
        <p:nvSpPr>
          <p:cNvPr id="10" name="Oval Callout 9">
            <a:extLst>
              <a:ext uri="{FF2B5EF4-FFF2-40B4-BE49-F238E27FC236}">
                <a16:creationId xmlns:a16="http://schemas.microsoft.com/office/drawing/2014/main" id="{8FBF98E5-E416-D1E6-8ED2-4A6E7DE39890}"/>
              </a:ext>
            </a:extLst>
          </p:cNvPr>
          <p:cNvSpPr/>
          <p:nvPr/>
        </p:nvSpPr>
        <p:spPr>
          <a:xfrm>
            <a:off x="152400" y="5877357"/>
            <a:ext cx="2018091" cy="1126985"/>
          </a:xfrm>
          <a:prstGeom prst="wedgeEllipseCallout">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dirty="0" err="1">
                <a:solidFill>
                  <a:schemeClr val="bg1"/>
                </a:solidFill>
                <a:effectLst/>
                <a:latin typeface="Helvetica" pitchFamily="2" charset="0"/>
              </a:rPr>
              <a:t>Hochdorf</a:t>
            </a:r>
            <a:r>
              <a:rPr lang="en-GB" sz="1050" dirty="0">
                <a:solidFill>
                  <a:schemeClr val="bg1"/>
                </a:solidFill>
                <a:effectLst/>
                <a:latin typeface="Helvetica" pitchFamily="2" charset="0"/>
              </a:rPr>
              <a:t> prince: lies at western side of tomb, 4-wheeled chariot  to the east</a:t>
            </a:r>
          </a:p>
        </p:txBody>
      </p:sp>
      <p:sp>
        <p:nvSpPr>
          <p:cNvPr id="12" name="TextBox 11">
            <a:extLst>
              <a:ext uri="{FF2B5EF4-FFF2-40B4-BE49-F238E27FC236}">
                <a16:creationId xmlns:a16="http://schemas.microsoft.com/office/drawing/2014/main" id="{09E6D5C1-4E4E-2E96-5855-36F1B0E172CA}"/>
              </a:ext>
            </a:extLst>
          </p:cNvPr>
          <p:cNvSpPr txBox="1"/>
          <p:nvPr/>
        </p:nvSpPr>
        <p:spPr>
          <a:xfrm>
            <a:off x="2268738" y="6490108"/>
            <a:ext cx="2663939" cy="707886"/>
          </a:xfrm>
          <a:prstGeom prst="rect">
            <a:avLst/>
          </a:prstGeom>
          <a:solidFill>
            <a:schemeClr val="accent1"/>
          </a:solidFill>
        </p:spPr>
        <p:txBody>
          <a:bodyPr wrap="square" rtlCol="0">
            <a:spAutoFit/>
          </a:bodyPr>
          <a:lstStyle/>
          <a:p>
            <a:r>
              <a:rPr lang="en-GB" sz="1000" dirty="0">
                <a:solidFill>
                  <a:schemeClr val="bg1"/>
                </a:solidFill>
                <a:effectLst/>
                <a:latin typeface="Helvetica" pitchFamily="2" charset="0"/>
              </a:rPr>
              <a:t>Entremont near </a:t>
            </a:r>
            <a:r>
              <a:rPr lang="en-GB" sz="1000" dirty="0">
                <a:solidFill>
                  <a:schemeClr val="bg1"/>
                </a:solidFill>
                <a:latin typeface="Helvetica" pitchFamily="2" charset="0"/>
              </a:rPr>
              <a:t>Aix-en-Provence, 3-2C BC. </a:t>
            </a:r>
            <a:r>
              <a:rPr lang="en-GB" sz="1000" dirty="0" err="1">
                <a:solidFill>
                  <a:schemeClr val="bg1"/>
                </a:solidFill>
                <a:latin typeface="Helvetica" pitchFamily="2" charset="0"/>
              </a:rPr>
              <a:t>Posidonius</a:t>
            </a:r>
            <a:r>
              <a:rPr lang="en-GB" sz="1000" dirty="0">
                <a:solidFill>
                  <a:schemeClr val="bg1"/>
                </a:solidFill>
                <a:latin typeface="Helvetica" pitchFamily="2" charset="0"/>
              </a:rPr>
              <a:t>, </a:t>
            </a:r>
            <a:r>
              <a:rPr lang="en-GB" sz="1000" dirty="0">
                <a:solidFill>
                  <a:schemeClr val="bg1"/>
                </a:solidFill>
                <a:latin typeface="Helvetica" pitchFamily="2" charset="0"/>
                <a:cs typeface="Times New Roman"/>
              </a:rPr>
              <a:t>c.135</a:t>
            </a:r>
            <a:r>
              <a:rPr lang="en-GB" sz="1000" spc="-10" dirty="0">
                <a:solidFill>
                  <a:schemeClr val="bg1"/>
                </a:solidFill>
                <a:latin typeface="Helvetica" pitchFamily="2" charset="0"/>
                <a:cs typeface="Times New Roman"/>
              </a:rPr>
              <a:t> </a:t>
            </a:r>
            <a:r>
              <a:rPr lang="en-GB" sz="1000" dirty="0">
                <a:solidFill>
                  <a:schemeClr val="bg1"/>
                </a:solidFill>
                <a:latin typeface="Helvetica" pitchFamily="2" charset="0"/>
                <a:cs typeface="Times New Roman"/>
              </a:rPr>
              <a:t>–</a:t>
            </a:r>
            <a:r>
              <a:rPr lang="en-GB" sz="1000" spc="-30" dirty="0">
                <a:solidFill>
                  <a:schemeClr val="bg1"/>
                </a:solidFill>
                <a:latin typeface="Helvetica" pitchFamily="2" charset="0"/>
                <a:cs typeface="Times New Roman"/>
              </a:rPr>
              <a:t> </a:t>
            </a:r>
            <a:r>
              <a:rPr lang="en-GB" sz="1000" dirty="0">
                <a:solidFill>
                  <a:schemeClr val="bg1"/>
                </a:solidFill>
                <a:latin typeface="Helvetica" pitchFamily="2" charset="0"/>
                <a:cs typeface="Times New Roman"/>
              </a:rPr>
              <a:t>c.50</a:t>
            </a:r>
            <a:r>
              <a:rPr lang="en-GB" sz="1000" spc="-30" dirty="0">
                <a:solidFill>
                  <a:schemeClr val="bg1"/>
                </a:solidFill>
                <a:latin typeface="Helvetica" pitchFamily="2" charset="0"/>
                <a:cs typeface="Times New Roman"/>
              </a:rPr>
              <a:t> </a:t>
            </a:r>
            <a:r>
              <a:rPr lang="en-GB" sz="1000" spc="-20" dirty="0">
                <a:solidFill>
                  <a:schemeClr val="bg1"/>
                </a:solidFill>
                <a:latin typeface="Helvetica" pitchFamily="2" charset="0"/>
                <a:cs typeface="Times New Roman"/>
              </a:rPr>
              <a:t>BC.</a:t>
            </a:r>
            <a:endParaRPr lang="en-GB" sz="1000" dirty="0">
              <a:solidFill>
                <a:schemeClr val="bg1"/>
              </a:solidFill>
              <a:latin typeface="Helvetica" pitchFamily="2" charset="0"/>
            </a:endParaRPr>
          </a:p>
          <a:p>
            <a:r>
              <a:rPr lang="en-GB" sz="1000" dirty="0">
                <a:solidFill>
                  <a:schemeClr val="bg1"/>
                </a:solidFill>
                <a:effectLst/>
                <a:latin typeface="Helvetica" pitchFamily="2" charset="0"/>
              </a:rPr>
              <a:t>Perhaps a particular feature of belief in southern Gaul. (Cunliffe, </a:t>
            </a:r>
            <a:r>
              <a:rPr lang="en-GB" sz="1000" i="1" dirty="0">
                <a:solidFill>
                  <a:schemeClr val="bg1"/>
                </a:solidFill>
                <a:effectLst/>
                <a:latin typeface="Helvetica" pitchFamily="2" charset="0"/>
              </a:rPr>
              <a:t>Druids.</a:t>
            </a:r>
            <a:r>
              <a:rPr lang="en-GB" sz="1000" dirty="0">
                <a:solidFill>
                  <a:schemeClr val="bg1"/>
                </a:solidFill>
                <a:effectLst/>
                <a:latin typeface="Helvetica" pitchFamily="2" charset="0"/>
              </a:rPr>
              <a:t>)</a:t>
            </a:r>
          </a:p>
        </p:txBody>
      </p:sp>
      <p:sp>
        <p:nvSpPr>
          <p:cNvPr id="13" name="TextBox 12">
            <a:extLst>
              <a:ext uri="{FF2B5EF4-FFF2-40B4-BE49-F238E27FC236}">
                <a16:creationId xmlns:a16="http://schemas.microsoft.com/office/drawing/2014/main" id="{54AA0149-9968-F0C7-BC9B-BF4035AB7D33}"/>
              </a:ext>
            </a:extLst>
          </p:cNvPr>
          <p:cNvSpPr txBox="1"/>
          <p:nvPr/>
        </p:nvSpPr>
        <p:spPr>
          <a:xfrm>
            <a:off x="-53485" y="8966188"/>
            <a:ext cx="4281055" cy="215444"/>
          </a:xfrm>
          <a:prstGeom prst="rect">
            <a:avLst/>
          </a:prstGeom>
          <a:noFill/>
        </p:spPr>
        <p:txBody>
          <a:bodyPr wrap="square" rtlCol="0">
            <a:spAutoFit/>
          </a:bodyPr>
          <a:lstStyle/>
          <a:p>
            <a:r>
              <a:rPr lang="en-US" sz="800" dirty="0"/>
              <a:t>Mark Landon / Wikimedia Commons / CC-BY-4.0, Public domain, via Wikimedia Commons</a:t>
            </a:r>
          </a:p>
        </p:txBody>
      </p:sp>
      <p:pic>
        <p:nvPicPr>
          <p:cNvPr id="14" name="Picture 13">
            <a:extLst>
              <a:ext uri="{FF2B5EF4-FFF2-40B4-BE49-F238E27FC236}">
                <a16:creationId xmlns:a16="http://schemas.microsoft.com/office/drawing/2014/main" id="{2BAD3AC4-5F9F-34B6-05A9-2E9C33B8E55E}"/>
              </a:ext>
            </a:extLst>
          </p:cNvPr>
          <p:cNvPicPr>
            <a:picLocks noChangeAspect="1"/>
          </p:cNvPicPr>
          <p:nvPr/>
        </p:nvPicPr>
        <p:blipFill>
          <a:blip r:embed="rId3"/>
          <a:stretch>
            <a:fillRect/>
          </a:stretch>
        </p:blipFill>
        <p:spPr>
          <a:xfrm>
            <a:off x="5030924" y="5944401"/>
            <a:ext cx="1674676" cy="1256007"/>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1138237" y="681037"/>
            <a:ext cx="4581525" cy="3438525"/>
            <a:chOff x="1138237" y="681037"/>
            <a:chExt cx="4581525" cy="3438525"/>
          </a:xfrm>
        </p:grpSpPr>
        <p:pic>
          <p:nvPicPr>
            <p:cNvPr id="3" name="object 3"/>
            <p:cNvPicPr/>
            <p:nvPr/>
          </p:nvPicPr>
          <p:blipFill>
            <a:blip r:embed="rId2" cstate="print"/>
            <a:stretch>
              <a:fillRect/>
            </a:stretch>
          </p:blipFill>
          <p:spPr>
            <a:xfrm>
              <a:off x="1143000" y="685800"/>
              <a:ext cx="4572000" cy="3429000"/>
            </a:xfrm>
            <a:prstGeom prst="rect">
              <a:avLst/>
            </a:prstGeom>
          </p:spPr>
        </p:pic>
        <p:sp>
          <p:nvSpPr>
            <p:cNvPr id="4" name="object 4"/>
            <p:cNvSpPr/>
            <p:nvPr/>
          </p:nvSpPr>
          <p:spPr>
            <a:xfrm>
              <a:off x="1143000" y="685800"/>
              <a:ext cx="4572000" cy="3429000"/>
            </a:xfrm>
            <a:custGeom>
              <a:avLst/>
              <a:gdLst/>
              <a:ahLst/>
              <a:cxnLst/>
              <a:rect l="l" t="t" r="r" b="b"/>
              <a:pathLst>
                <a:path w="4572000" h="3429000">
                  <a:moveTo>
                    <a:pt x="0" y="3429000"/>
                  </a:moveTo>
                  <a:lnTo>
                    <a:pt x="4572000" y="3429000"/>
                  </a:lnTo>
                  <a:lnTo>
                    <a:pt x="4572000" y="0"/>
                  </a:lnTo>
                  <a:lnTo>
                    <a:pt x="0" y="0"/>
                  </a:lnTo>
                  <a:lnTo>
                    <a:pt x="0" y="3429000"/>
                  </a:lnTo>
                  <a:close/>
                </a:path>
              </a:pathLst>
            </a:custGeom>
            <a:ln w="9525">
              <a:solidFill>
                <a:srgbClr val="000000"/>
              </a:solidFill>
            </a:ln>
          </p:spPr>
          <p:txBody>
            <a:bodyPr wrap="square" lIns="0" tIns="0" rIns="0" bIns="0" rtlCol="0"/>
            <a:lstStyle/>
            <a:p>
              <a:endParaRPr/>
            </a:p>
          </p:txBody>
        </p:sp>
      </p:grpSp>
      <p:sp>
        <p:nvSpPr>
          <p:cNvPr id="5" name="object 5"/>
          <p:cNvSpPr txBox="1"/>
          <p:nvPr/>
        </p:nvSpPr>
        <p:spPr>
          <a:xfrm>
            <a:off x="764844" y="4372483"/>
            <a:ext cx="5299710" cy="1229360"/>
          </a:xfrm>
          <a:prstGeom prst="rect">
            <a:avLst/>
          </a:prstGeom>
        </p:spPr>
        <p:txBody>
          <a:bodyPr vert="horz" wrap="square" lIns="0" tIns="12065" rIns="0" bIns="0" rtlCol="0">
            <a:spAutoFit/>
          </a:bodyPr>
          <a:lstStyle/>
          <a:p>
            <a:pPr marL="12700" marR="334010">
              <a:lnSpc>
                <a:spcPct val="100000"/>
              </a:lnSpc>
              <a:spcBef>
                <a:spcPts val="95"/>
              </a:spcBef>
            </a:pPr>
            <a:r>
              <a:rPr sz="1000" dirty="0">
                <a:latin typeface="Times New Roman"/>
                <a:cs typeface="Times New Roman"/>
              </a:rPr>
              <a:t>These</a:t>
            </a:r>
            <a:r>
              <a:rPr sz="1000" spc="-25" dirty="0">
                <a:latin typeface="Times New Roman"/>
                <a:cs typeface="Times New Roman"/>
              </a:rPr>
              <a:t> </a:t>
            </a:r>
            <a:r>
              <a:rPr sz="1000" dirty="0">
                <a:latin typeface="Times New Roman"/>
                <a:cs typeface="Times New Roman"/>
              </a:rPr>
              <a:t>points</a:t>
            </a:r>
            <a:r>
              <a:rPr sz="1000" spc="-30" dirty="0">
                <a:latin typeface="Times New Roman"/>
                <a:cs typeface="Times New Roman"/>
              </a:rPr>
              <a:t> </a:t>
            </a:r>
            <a:r>
              <a:rPr sz="1000" dirty="0">
                <a:latin typeface="Times New Roman"/>
                <a:cs typeface="Times New Roman"/>
              </a:rPr>
              <a:t>pay</a:t>
            </a:r>
            <a:r>
              <a:rPr sz="1000" spc="-35" dirty="0">
                <a:latin typeface="Times New Roman"/>
                <a:cs typeface="Times New Roman"/>
              </a:rPr>
              <a:t> </a:t>
            </a:r>
            <a:r>
              <a:rPr sz="1000" dirty="0">
                <a:latin typeface="Times New Roman"/>
                <a:cs typeface="Times New Roman"/>
              </a:rPr>
              <a:t>more</a:t>
            </a:r>
            <a:r>
              <a:rPr sz="1000" spc="-5" dirty="0">
                <a:latin typeface="Times New Roman"/>
                <a:cs typeface="Times New Roman"/>
              </a:rPr>
              <a:t> </a:t>
            </a:r>
            <a:r>
              <a:rPr sz="1000" dirty="0">
                <a:latin typeface="Times New Roman"/>
                <a:cs typeface="Times New Roman"/>
              </a:rPr>
              <a:t>attention</a:t>
            </a:r>
            <a:r>
              <a:rPr sz="1000" spc="-15" dirty="0">
                <a:latin typeface="Times New Roman"/>
                <a:cs typeface="Times New Roman"/>
              </a:rPr>
              <a:t> </a:t>
            </a:r>
            <a:r>
              <a:rPr sz="1000" dirty="0">
                <a:latin typeface="Times New Roman"/>
                <a:cs typeface="Times New Roman"/>
              </a:rPr>
              <a:t>to</a:t>
            </a:r>
            <a:r>
              <a:rPr sz="1000" spc="-40"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social</a:t>
            </a:r>
            <a:r>
              <a:rPr sz="1000" spc="-20" dirty="0">
                <a:latin typeface="Times New Roman"/>
                <a:cs typeface="Times New Roman"/>
              </a:rPr>
              <a:t> </a:t>
            </a:r>
            <a:r>
              <a:rPr sz="1000" dirty="0">
                <a:latin typeface="Times New Roman"/>
                <a:cs typeface="Times New Roman"/>
              </a:rPr>
              <a:t>structure</a:t>
            </a:r>
            <a:r>
              <a:rPr sz="1000" spc="-10" dirty="0">
                <a:latin typeface="Times New Roman"/>
                <a:cs typeface="Times New Roman"/>
              </a:rPr>
              <a:t> </a:t>
            </a:r>
            <a:r>
              <a:rPr sz="1000" dirty="0">
                <a:latin typeface="Times New Roman"/>
                <a:cs typeface="Times New Roman"/>
              </a:rPr>
              <a:t>of</a:t>
            </a:r>
            <a:r>
              <a:rPr sz="1000" spc="-20" dirty="0">
                <a:latin typeface="Times New Roman"/>
                <a:cs typeface="Times New Roman"/>
              </a:rPr>
              <a:t> </a:t>
            </a:r>
            <a:r>
              <a:rPr sz="1000" dirty="0">
                <a:latin typeface="Times New Roman"/>
                <a:cs typeface="Times New Roman"/>
              </a:rPr>
              <a:t>Celtic</a:t>
            </a:r>
            <a:r>
              <a:rPr sz="1000" spc="-25" dirty="0">
                <a:latin typeface="Times New Roman"/>
                <a:cs typeface="Times New Roman"/>
              </a:rPr>
              <a:t> </a:t>
            </a:r>
            <a:r>
              <a:rPr sz="1000" dirty="0">
                <a:latin typeface="Times New Roman"/>
                <a:cs typeface="Times New Roman"/>
              </a:rPr>
              <a:t>society.</a:t>
            </a:r>
            <a:r>
              <a:rPr sz="1000" spc="-5" dirty="0">
                <a:latin typeface="Times New Roman"/>
                <a:cs typeface="Times New Roman"/>
              </a:rPr>
              <a:t> </a:t>
            </a:r>
            <a:r>
              <a:rPr sz="1000" dirty="0">
                <a:latin typeface="Times New Roman"/>
                <a:cs typeface="Times New Roman"/>
              </a:rPr>
              <a:t>According to</a:t>
            </a:r>
            <a:r>
              <a:rPr sz="1000" spc="-40" dirty="0">
                <a:latin typeface="Times New Roman"/>
                <a:cs typeface="Times New Roman"/>
              </a:rPr>
              <a:t> </a:t>
            </a:r>
            <a:r>
              <a:rPr sz="1000" dirty="0">
                <a:latin typeface="Times New Roman"/>
                <a:cs typeface="Times New Roman"/>
              </a:rPr>
              <a:t>Caesar,</a:t>
            </a:r>
            <a:r>
              <a:rPr sz="1000" spc="-5" dirty="0">
                <a:latin typeface="Times New Roman"/>
                <a:cs typeface="Times New Roman"/>
              </a:rPr>
              <a:t> </a:t>
            </a:r>
            <a:r>
              <a:rPr sz="1000" spc="-25" dirty="0">
                <a:latin typeface="Times New Roman"/>
                <a:cs typeface="Times New Roman"/>
              </a:rPr>
              <a:t>the </a:t>
            </a:r>
            <a:r>
              <a:rPr sz="1000" dirty="0">
                <a:latin typeface="Times New Roman"/>
                <a:cs typeface="Times New Roman"/>
              </a:rPr>
              <a:t>Druids</a:t>
            </a:r>
            <a:r>
              <a:rPr sz="1000" spc="-30" dirty="0">
                <a:latin typeface="Times New Roman"/>
                <a:cs typeface="Times New Roman"/>
              </a:rPr>
              <a:t> </a:t>
            </a:r>
            <a:r>
              <a:rPr sz="1000" dirty="0">
                <a:latin typeface="Times New Roman"/>
                <a:cs typeface="Times New Roman"/>
              </a:rPr>
              <a:t>played</a:t>
            </a:r>
            <a:r>
              <a:rPr sz="1000" spc="-15" dirty="0">
                <a:latin typeface="Times New Roman"/>
                <a:cs typeface="Times New Roman"/>
              </a:rPr>
              <a:t> </a:t>
            </a:r>
            <a:r>
              <a:rPr sz="1000" dirty="0">
                <a:latin typeface="Times New Roman"/>
                <a:cs typeface="Times New Roman"/>
              </a:rPr>
              <a:t>a</a:t>
            </a:r>
            <a:r>
              <a:rPr sz="1000" spc="-35" dirty="0">
                <a:latin typeface="Times New Roman"/>
                <a:cs typeface="Times New Roman"/>
              </a:rPr>
              <a:t> </a:t>
            </a:r>
            <a:r>
              <a:rPr sz="1000" dirty="0">
                <a:latin typeface="Times New Roman"/>
                <a:cs typeface="Times New Roman"/>
              </a:rPr>
              <a:t>particularly</a:t>
            </a:r>
            <a:r>
              <a:rPr sz="1000" spc="-30" dirty="0">
                <a:latin typeface="Times New Roman"/>
                <a:cs typeface="Times New Roman"/>
              </a:rPr>
              <a:t> </a:t>
            </a:r>
            <a:r>
              <a:rPr sz="1000" dirty="0">
                <a:latin typeface="Times New Roman"/>
                <a:cs typeface="Times New Roman"/>
              </a:rPr>
              <a:t>important</a:t>
            </a:r>
            <a:r>
              <a:rPr sz="1000" spc="-20" dirty="0">
                <a:latin typeface="Times New Roman"/>
                <a:cs typeface="Times New Roman"/>
              </a:rPr>
              <a:t> </a:t>
            </a:r>
            <a:r>
              <a:rPr sz="1000" dirty="0">
                <a:latin typeface="Times New Roman"/>
                <a:cs typeface="Times New Roman"/>
              </a:rPr>
              <a:t>role</a:t>
            </a:r>
            <a:r>
              <a:rPr sz="1000" spc="-35" dirty="0">
                <a:latin typeface="Times New Roman"/>
                <a:cs typeface="Times New Roman"/>
              </a:rPr>
              <a:t> </a:t>
            </a:r>
            <a:r>
              <a:rPr sz="1000" dirty="0">
                <a:latin typeface="Times New Roman"/>
                <a:cs typeface="Times New Roman"/>
              </a:rPr>
              <a:t>and</a:t>
            </a:r>
            <a:r>
              <a:rPr sz="1000" spc="-25" dirty="0">
                <a:latin typeface="Times New Roman"/>
                <a:cs typeface="Times New Roman"/>
              </a:rPr>
              <a:t> </a:t>
            </a:r>
            <a:r>
              <a:rPr sz="1000" dirty="0">
                <a:latin typeface="Times New Roman"/>
                <a:cs typeface="Times New Roman"/>
              </a:rPr>
              <a:t>subsequently</a:t>
            </a:r>
            <a:r>
              <a:rPr sz="1000" spc="-20" dirty="0">
                <a:latin typeface="Times New Roman"/>
                <a:cs typeface="Times New Roman"/>
              </a:rPr>
              <a:t> </a:t>
            </a:r>
            <a:r>
              <a:rPr sz="1000" dirty="0">
                <a:latin typeface="Times New Roman"/>
                <a:cs typeface="Times New Roman"/>
              </a:rPr>
              <a:t>held</a:t>
            </a:r>
            <a:r>
              <a:rPr sz="1000" spc="-25" dirty="0">
                <a:latin typeface="Times New Roman"/>
                <a:cs typeface="Times New Roman"/>
              </a:rPr>
              <a:t> </a:t>
            </a:r>
            <a:r>
              <a:rPr sz="1000" dirty="0">
                <a:latin typeface="Times New Roman"/>
                <a:cs typeface="Times New Roman"/>
              </a:rPr>
              <a:t>great</a:t>
            </a:r>
            <a:r>
              <a:rPr sz="1000" spc="-30" dirty="0">
                <a:latin typeface="Times New Roman"/>
                <a:cs typeface="Times New Roman"/>
              </a:rPr>
              <a:t> </a:t>
            </a:r>
            <a:r>
              <a:rPr sz="1000" spc="-10" dirty="0">
                <a:latin typeface="Times New Roman"/>
                <a:cs typeface="Times New Roman"/>
              </a:rPr>
              <a:t>status.</a:t>
            </a:r>
            <a:endParaRPr sz="1000" dirty="0">
              <a:latin typeface="Times New Roman"/>
              <a:cs typeface="Times New Roman"/>
            </a:endParaRPr>
          </a:p>
          <a:p>
            <a:pPr marL="12700">
              <a:lnSpc>
                <a:spcPct val="100000"/>
              </a:lnSpc>
              <a:spcBef>
                <a:spcPts val="360"/>
              </a:spcBef>
            </a:pPr>
            <a:r>
              <a:rPr sz="1000" dirty="0">
                <a:latin typeface="Times New Roman"/>
                <a:cs typeface="Times New Roman"/>
              </a:rPr>
              <a:t>Despite</a:t>
            </a:r>
            <a:r>
              <a:rPr sz="1000" spc="-25"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equal</a:t>
            </a:r>
            <a:r>
              <a:rPr sz="1000" spc="-20" dirty="0">
                <a:latin typeface="Times New Roman"/>
                <a:cs typeface="Times New Roman"/>
              </a:rPr>
              <a:t> </a:t>
            </a:r>
            <a:r>
              <a:rPr sz="1000" dirty="0">
                <a:latin typeface="Times New Roman"/>
                <a:cs typeface="Times New Roman"/>
              </a:rPr>
              <a:t>strength</a:t>
            </a:r>
            <a:r>
              <a:rPr sz="1000" spc="-10" dirty="0">
                <a:latin typeface="Times New Roman"/>
                <a:cs typeface="Times New Roman"/>
              </a:rPr>
              <a:t> </a:t>
            </a:r>
            <a:r>
              <a:rPr sz="1000" dirty="0">
                <a:latin typeface="Times New Roman"/>
                <a:cs typeface="Times New Roman"/>
              </a:rPr>
              <a:t>of</a:t>
            </a:r>
            <a:r>
              <a:rPr sz="1000" spc="-40" dirty="0">
                <a:latin typeface="Times New Roman"/>
                <a:cs typeface="Times New Roman"/>
              </a:rPr>
              <a:t> </a:t>
            </a:r>
            <a:r>
              <a:rPr sz="1000" dirty="0">
                <a:latin typeface="Times New Roman"/>
                <a:cs typeface="Times New Roman"/>
              </a:rPr>
              <a:t>the</a:t>
            </a:r>
            <a:r>
              <a:rPr sz="1000" spc="-10" dirty="0">
                <a:latin typeface="Times New Roman"/>
                <a:cs typeface="Times New Roman"/>
              </a:rPr>
              <a:t> </a:t>
            </a:r>
            <a:r>
              <a:rPr sz="1000" dirty="0">
                <a:latin typeface="Times New Roman"/>
                <a:cs typeface="Times New Roman"/>
              </a:rPr>
              <a:t>Gaulish</a:t>
            </a:r>
            <a:r>
              <a:rPr sz="1000" spc="-15" dirty="0">
                <a:latin typeface="Times New Roman"/>
                <a:cs typeface="Times New Roman"/>
              </a:rPr>
              <a:t> </a:t>
            </a:r>
            <a:r>
              <a:rPr sz="1000" dirty="0">
                <a:latin typeface="Times New Roman"/>
                <a:cs typeface="Times New Roman"/>
              </a:rPr>
              <a:t>women</a:t>
            </a:r>
            <a:r>
              <a:rPr sz="1000" spc="15" dirty="0">
                <a:latin typeface="Times New Roman"/>
                <a:cs typeface="Times New Roman"/>
              </a:rPr>
              <a:t> </a:t>
            </a:r>
            <a:r>
              <a:rPr sz="1000" dirty="0">
                <a:latin typeface="Times New Roman"/>
                <a:cs typeface="Times New Roman"/>
              </a:rPr>
              <a:t>referred</a:t>
            </a:r>
            <a:r>
              <a:rPr sz="1000" spc="5" dirty="0">
                <a:latin typeface="Times New Roman"/>
                <a:cs typeface="Times New Roman"/>
              </a:rPr>
              <a:t> </a:t>
            </a:r>
            <a:r>
              <a:rPr sz="1000" dirty="0">
                <a:latin typeface="Times New Roman"/>
                <a:cs typeface="Times New Roman"/>
              </a:rPr>
              <a:t>to</a:t>
            </a:r>
            <a:r>
              <a:rPr sz="1000" spc="-40" dirty="0">
                <a:latin typeface="Times New Roman"/>
                <a:cs typeface="Times New Roman"/>
              </a:rPr>
              <a:t> </a:t>
            </a:r>
            <a:r>
              <a:rPr sz="1000" dirty="0">
                <a:latin typeface="Times New Roman"/>
                <a:cs typeface="Times New Roman"/>
              </a:rPr>
              <a:t>by</a:t>
            </a:r>
            <a:r>
              <a:rPr sz="1000" spc="-30" dirty="0">
                <a:latin typeface="Times New Roman"/>
                <a:cs typeface="Times New Roman"/>
              </a:rPr>
              <a:t> </a:t>
            </a:r>
            <a:r>
              <a:rPr sz="1000" dirty="0">
                <a:latin typeface="Times New Roman"/>
                <a:cs typeface="Times New Roman"/>
              </a:rPr>
              <a:t>Diodorus</a:t>
            </a:r>
            <a:r>
              <a:rPr sz="1000" spc="-30" dirty="0">
                <a:latin typeface="Times New Roman"/>
                <a:cs typeface="Times New Roman"/>
              </a:rPr>
              <a:t> </a:t>
            </a:r>
            <a:r>
              <a:rPr sz="1000" dirty="0">
                <a:latin typeface="Times New Roman"/>
                <a:cs typeface="Times New Roman"/>
              </a:rPr>
              <a:t>(see</a:t>
            </a:r>
            <a:r>
              <a:rPr sz="1000" spc="-10" dirty="0">
                <a:latin typeface="Times New Roman"/>
                <a:cs typeface="Times New Roman"/>
              </a:rPr>
              <a:t> </a:t>
            </a:r>
            <a:r>
              <a:rPr sz="1000" dirty="0">
                <a:latin typeface="Times New Roman"/>
                <a:cs typeface="Times New Roman"/>
              </a:rPr>
              <a:t>previous</a:t>
            </a:r>
            <a:r>
              <a:rPr sz="1000" spc="-25" dirty="0">
                <a:latin typeface="Times New Roman"/>
                <a:cs typeface="Times New Roman"/>
              </a:rPr>
              <a:t> </a:t>
            </a:r>
            <a:r>
              <a:rPr sz="1000" dirty="0">
                <a:latin typeface="Times New Roman"/>
                <a:cs typeface="Times New Roman"/>
              </a:rPr>
              <a:t>slide),</a:t>
            </a:r>
            <a:r>
              <a:rPr sz="1000" spc="-35" dirty="0">
                <a:latin typeface="Times New Roman"/>
                <a:cs typeface="Times New Roman"/>
              </a:rPr>
              <a:t> </a:t>
            </a:r>
            <a:r>
              <a:rPr sz="1000" spc="-20" dirty="0">
                <a:latin typeface="Times New Roman"/>
                <a:cs typeface="Times New Roman"/>
              </a:rPr>
              <a:t>this</a:t>
            </a:r>
            <a:endParaRPr sz="1000" dirty="0">
              <a:latin typeface="Times New Roman"/>
              <a:cs typeface="Times New Roman"/>
            </a:endParaRPr>
          </a:p>
          <a:p>
            <a:pPr marL="12700">
              <a:lnSpc>
                <a:spcPct val="100000"/>
              </a:lnSpc>
            </a:pPr>
            <a:r>
              <a:rPr sz="1000" dirty="0">
                <a:latin typeface="Times New Roman"/>
                <a:cs typeface="Times New Roman"/>
              </a:rPr>
              <a:t>apparently</a:t>
            </a:r>
            <a:r>
              <a:rPr sz="1000" spc="-15" dirty="0">
                <a:latin typeface="Times New Roman"/>
                <a:cs typeface="Times New Roman"/>
              </a:rPr>
              <a:t> </a:t>
            </a:r>
            <a:r>
              <a:rPr sz="1000" dirty="0">
                <a:latin typeface="Times New Roman"/>
                <a:cs typeface="Times New Roman"/>
              </a:rPr>
              <a:t>did</a:t>
            </a:r>
            <a:r>
              <a:rPr sz="1000" spc="-35" dirty="0">
                <a:latin typeface="Times New Roman"/>
                <a:cs typeface="Times New Roman"/>
              </a:rPr>
              <a:t> </a:t>
            </a:r>
            <a:r>
              <a:rPr sz="1000" dirty="0">
                <a:latin typeface="Times New Roman"/>
                <a:cs typeface="Times New Roman"/>
              </a:rPr>
              <a:t>not</a:t>
            </a:r>
            <a:r>
              <a:rPr sz="1000" spc="-30" dirty="0">
                <a:latin typeface="Times New Roman"/>
                <a:cs typeface="Times New Roman"/>
              </a:rPr>
              <a:t> </a:t>
            </a:r>
            <a:r>
              <a:rPr sz="1000" dirty="0">
                <a:latin typeface="Times New Roman"/>
                <a:cs typeface="Times New Roman"/>
              </a:rPr>
              <a:t>extend as</a:t>
            </a:r>
            <a:r>
              <a:rPr sz="1000" spc="-30" dirty="0">
                <a:latin typeface="Times New Roman"/>
                <a:cs typeface="Times New Roman"/>
              </a:rPr>
              <a:t> </a:t>
            </a:r>
            <a:r>
              <a:rPr sz="1000" dirty="0">
                <a:latin typeface="Times New Roman"/>
                <a:cs typeface="Times New Roman"/>
              </a:rPr>
              <a:t>far</a:t>
            </a:r>
            <a:r>
              <a:rPr sz="1000" spc="-5" dirty="0">
                <a:latin typeface="Times New Roman"/>
                <a:cs typeface="Times New Roman"/>
              </a:rPr>
              <a:t> </a:t>
            </a:r>
            <a:r>
              <a:rPr sz="1000" dirty="0">
                <a:latin typeface="Times New Roman"/>
                <a:cs typeface="Times New Roman"/>
              </a:rPr>
              <a:t>as</a:t>
            </a:r>
            <a:r>
              <a:rPr sz="1000" spc="-15" dirty="0">
                <a:latin typeface="Times New Roman"/>
                <a:cs typeface="Times New Roman"/>
              </a:rPr>
              <a:t> </a:t>
            </a:r>
            <a:r>
              <a:rPr sz="1000" dirty="0">
                <a:latin typeface="Times New Roman"/>
                <a:cs typeface="Times New Roman"/>
              </a:rPr>
              <a:t>holding</a:t>
            </a:r>
            <a:r>
              <a:rPr sz="1000" spc="-20" dirty="0">
                <a:latin typeface="Times New Roman"/>
                <a:cs typeface="Times New Roman"/>
              </a:rPr>
              <a:t> </a:t>
            </a:r>
            <a:r>
              <a:rPr sz="1000" dirty="0">
                <a:latin typeface="Times New Roman"/>
                <a:cs typeface="Times New Roman"/>
              </a:rPr>
              <a:t>equal</a:t>
            </a:r>
            <a:r>
              <a:rPr sz="1000" spc="-15" dirty="0">
                <a:latin typeface="Times New Roman"/>
                <a:cs typeface="Times New Roman"/>
              </a:rPr>
              <a:t> </a:t>
            </a:r>
            <a:r>
              <a:rPr sz="1000" dirty="0">
                <a:latin typeface="Times New Roman"/>
                <a:cs typeface="Times New Roman"/>
              </a:rPr>
              <a:t>status</a:t>
            </a:r>
            <a:r>
              <a:rPr sz="1000" spc="-20" dirty="0">
                <a:latin typeface="Times New Roman"/>
                <a:cs typeface="Times New Roman"/>
              </a:rPr>
              <a:t> </a:t>
            </a:r>
            <a:r>
              <a:rPr sz="1000" dirty="0">
                <a:latin typeface="Times New Roman"/>
                <a:cs typeface="Times New Roman"/>
              </a:rPr>
              <a:t>in</a:t>
            </a:r>
            <a:r>
              <a:rPr sz="1000" spc="-20" dirty="0">
                <a:latin typeface="Times New Roman"/>
                <a:cs typeface="Times New Roman"/>
              </a:rPr>
              <a:t> </a:t>
            </a:r>
            <a:r>
              <a:rPr sz="1000" spc="-10" dirty="0">
                <a:latin typeface="Times New Roman"/>
                <a:cs typeface="Times New Roman"/>
              </a:rPr>
              <a:t>society.</a:t>
            </a:r>
            <a:endParaRPr sz="1000" dirty="0">
              <a:latin typeface="Times New Roman"/>
              <a:cs typeface="Times New Roman"/>
            </a:endParaRPr>
          </a:p>
          <a:p>
            <a:pPr>
              <a:lnSpc>
                <a:spcPct val="100000"/>
              </a:lnSpc>
              <a:spcBef>
                <a:spcPts val="770"/>
              </a:spcBef>
            </a:pPr>
            <a:endParaRPr sz="1000" dirty="0">
              <a:latin typeface="Times New Roman"/>
              <a:cs typeface="Times New Roman"/>
            </a:endParaRPr>
          </a:p>
          <a:p>
            <a:pPr marL="12700" marR="5080">
              <a:lnSpc>
                <a:spcPct val="100000"/>
              </a:lnSpc>
            </a:pPr>
            <a:r>
              <a:rPr sz="1000" dirty="0">
                <a:latin typeface="Times New Roman"/>
                <a:cs typeface="Times New Roman"/>
              </a:rPr>
              <a:t>Of</a:t>
            </a:r>
            <a:r>
              <a:rPr sz="1000" spc="-30"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three</a:t>
            </a:r>
            <a:r>
              <a:rPr sz="1000" spc="-15" dirty="0">
                <a:latin typeface="Times New Roman"/>
                <a:cs typeface="Times New Roman"/>
              </a:rPr>
              <a:t> </a:t>
            </a:r>
            <a:r>
              <a:rPr sz="1000" dirty="0">
                <a:latin typeface="Times New Roman"/>
                <a:cs typeface="Times New Roman"/>
              </a:rPr>
              <a:t>writers</a:t>
            </a:r>
            <a:r>
              <a:rPr sz="1000" spc="-5" dirty="0">
                <a:latin typeface="Times New Roman"/>
                <a:cs typeface="Times New Roman"/>
              </a:rPr>
              <a:t> </a:t>
            </a:r>
            <a:r>
              <a:rPr sz="1000" dirty="0">
                <a:latin typeface="Times New Roman"/>
                <a:cs typeface="Times New Roman"/>
              </a:rPr>
              <a:t>from</a:t>
            </a:r>
            <a:r>
              <a:rPr sz="1000" spc="-30" dirty="0">
                <a:latin typeface="Times New Roman"/>
                <a:cs typeface="Times New Roman"/>
              </a:rPr>
              <a:t> </a:t>
            </a:r>
            <a:r>
              <a:rPr sz="1000" dirty="0">
                <a:latin typeface="Times New Roman"/>
                <a:cs typeface="Times New Roman"/>
              </a:rPr>
              <a:t>this</a:t>
            </a:r>
            <a:r>
              <a:rPr sz="1000" spc="-30" dirty="0">
                <a:latin typeface="Times New Roman"/>
                <a:cs typeface="Times New Roman"/>
              </a:rPr>
              <a:t> </a:t>
            </a:r>
            <a:r>
              <a:rPr sz="1000" dirty="0">
                <a:latin typeface="Times New Roman"/>
                <a:cs typeface="Times New Roman"/>
              </a:rPr>
              <a:t>period,</a:t>
            </a:r>
            <a:r>
              <a:rPr sz="1000" spc="-45" dirty="0">
                <a:latin typeface="Times New Roman"/>
                <a:cs typeface="Times New Roman"/>
              </a:rPr>
              <a:t> </a:t>
            </a:r>
            <a:r>
              <a:rPr sz="1000" dirty="0">
                <a:latin typeface="Times New Roman"/>
                <a:cs typeface="Times New Roman"/>
              </a:rPr>
              <a:t>Caesar</a:t>
            </a:r>
            <a:r>
              <a:rPr sz="1000" spc="-10" dirty="0">
                <a:latin typeface="Times New Roman"/>
                <a:cs typeface="Times New Roman"/>
              </a:rPr>
              <a:t> </a:t>
            </a:r>
            <a:r>
              <a:rPr sz="1000" dirty="0">
                <a:latin typeface="Times New Roman"/>
                <a:cs typeface="Times New Roman"/>
              </a:rPr>
              <a:t>would</a:t>
            </a:r>
            <a:r>
              <a:rPr sz="1000" spc="-10" dirty="0">
                <a:latin typeface="Times New Roman"/>
                <a:cs typeface="Times New Roman"/>
              </a:rPr>
              <a:t> </a:t>
            </a:r>
            <a:r>
              <a:rPr sz="1000" dirty="0">
                <a:latin typeface="Times New Roman"/>
                <a:cs typeface="Times New Roman"/>
              </a:rPr>
              <a:t>have</a:t>
            </a:r>
            <a:r>
              <a:rPr sz="1000" spc="-15" dirty="0">
                <a:latin typeface="Times New Roman"/>
                <a:cs typeface="Times New Roman"/>
              </a:rPr>
              <a:t> </a:t>
            </a:r>
            <a:r>
              <a:rPr sz="1000" dirty="0">
                <a:latin typeface="Times New Roman"/>
                <a:cs typeface="Times New Roman"/>
              </a:rPr>
              <a:t>had</a:t>
            </a:r>
            <a:r>
              <a:rPr sz="1000" spc="-20"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benefit</a:t>
            </a:r>
            <a:r>
              <a:rPr sz="1000" spc="-15" dirty="0">
                <a:latin typeface="Times New Roman"/>
                <a:cs typeface="Times New Roman"/>
              </a:rPr>
              <a:t> </a:t>
            </a:r>
            <a:r>
              <a:rPr sz="1000" dirty="0">
                <a:latin typeface="Times New Roman"/>
                <a:cs typeface="Times New Roman"/>
              </a:rPr>
              <a:t>of</a:t>
            </a:r>
            <a:r>
              <a:rPr sz="1000" spc="-30" dirty="0">
                <a:latin typeface="Times New Roman"/>
                <a:cs typeface="Times New Roman"/>
              </a:rPr>
              <a:t> </a:t>
            </a:r>
            <a:r>
              <a:rPr sz="1000" dirty="0">
                <a:latin typeface="Times New Roman"/>
                <a:cs typeface="Times New Roman"/>
              </a:rPr>
              <a:t>spending</a:t>
            </a:r>
            <a:r>
              <a:rPr sz="1000" spc="-20" dirty="0">
                <a:latin typeface="Times New Roman"/>
                <a:cs typeface="Times New Roman"/>
              </a:rPr>
              <a:t> </a:t>
            </a:r>
            <a:r>
              <a:rPr sz="1000" dirty="0">
                <a:latin typeface="Times New Roman"/>
                <a:cs typeface="Times New Roman"/>
              </a:rPr>
              <a:t>more</a:t>
            </a:r>
            <a:r>
              <a:rPr sz="1000" spc="-25" dirty="0">
                <a:latin typeface="Times New Roman"/>
                <a:cs typeface="Times New Roman"/>
              </a:rPr>
              <a:t> </a:t>
            </a:r>
            <a:r>
              <a:rPr sz="1000" dirty="0">
                <a:latin typeface="Times New Roman"/>
                <a:cs typeface="Times New Roman"/>
              </a:rPr>
              <a:t>time</a:t>
            </a:r>
            <a:r>
              <a:rPr sz="1000" spc="-15" dirty="0">
                <a:latin typeface="Times New Roman"/>
                <a:cs typeface="Times New Roman"/>
              </a:rPr>
              <a:t> </a:t>
            </a:r>
            <a:r>
              <a:rPr sz="1000" spc="-10" dirty="0">
                <a:latin typeface="Times New Roman"/>
                <a:cs typeface="Times New Roman"/>
              </a:rPr>
              <a:t>actually </a:t>
            </a:r>
            <a:r>
              <a:rPr sz="1000" dirty="0">
                <a:latin typeface="Times New Roman"/>
                <a:cs typeface="Times New Roman"/>
              </a:rPr>
              <a:t>in</a:t>
            </a:r>
            <a:r>
              <a:rPr sz="1000" spc="-35" dirty="0">
                <a:latin typeface="Times New Roman"/>
                <a:cs typeface="Times New Roman"/>
              </a:rPr>
              <a:t> </a:t>
            </a:r>
            <a:r>
              <a:rPr sz="1000" dirty="0">
                <a:latin typeface="Times New Roman"/>
                <a:cs typeface="Times New Roman"/>
              </a:rPr>
              <a:t>Gaul</a:t>
            </a:r>
            <a:r>
              <a:rPr sz="1000" spc="-10" dirty="0">
                <a:latin typeface="Times New Roman"/>
                <a:cs typeface="Times New Roman"/>
              </a:rPr>
              <a:t> </a:t>
            </a:r>
            <a:r>
              <a:rPr sz="1000" dirty="0">
                <a:latin typeface="Times New Roman"/>
                <a:cs typeface="Times New Roman"/>
              </a:rPr>
              <a:t>in</a:t>
            </a:r>
            <a:r>
              <a:rPr sz="1000" spc="-35"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presence</a:t>
            </a:r>
            <a:r>
              <a:rPr sz="1000" spc="5" dirty="0">
                <a:latin typeface="Times New Roman"/>
                <a:cs typeface="Times New Roman"/>
              </a:rPr>
              <a:t> </a:t>
            </a:r>
            <a:r>
              <a:rPr sz="1000" dirty="0">
                <a:latin typeface="Times New Roman"/>
                <a:cs typeface="Times New Roman"/>
              </a:rPr>
              <a:t>of</a:t>
            </a:r>
            <a:r>
              <a:rPr sz="1000" spc="-35"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people</a:t>
            </a:r>
            <a:r>
              <a:rPr sz="1000" spc="-25" dirty="0">
                <a:latin typeface="Times New Roman"/>
                <a:cs typeface="Times New Roman"/>
              </a:rPr>
              <a:t> </a:t>
            </a:r>
            <a:r>
              <a:rPr sz="1000" dirty="0">
                <a:latin typeface="Times New Roman"/>
                <a:cs typeface="Times New Roman"/>
              </a:rPr>
              <a:t>he</a:t>
            </a:r>
            <a:r>
              <a:rPr sz="1000" spc="-20" dirty="0">
                <a:latin typeface="Times New Roman"/>
                <a:cs typeface="Times New Roman"/>
              </a:rPr>
              <a:t> </a:t>
            </a:r>
            <a:r>
              <a:rPr sz="1000" dirty="0">
                <a:latin typeface="Times New Roman"/>
                <a:cs typeface="Times New Roman"/>
              </a:rPr>
              <a:t>was</a:t>
            </a:r>
            <a:r>
              <a:rPr sz="1000" spc="5" dirty="0">
                <a:latin typeface="Times New Roman"/>
                <a:cs typeface="Times New Roman"/>
              </a:rPr>
              <a:t> </a:t>
            </a:r>
            <a:r>
              <a:rPr sz="1000" dirty="0">
                <a:latin typeface="Times New Roman"/>
                <a:cs typeface="Times New Roman"/>
              </a:rPr>
              <a:t>writing about.</a:t>
            </a:r>
            <a:r>
              <a:rPr sz="1000" spc="-15" dirty="0">
                <a:latin typeface="Times New Roman"/>
                <a:cs typeface="Times New Roman"/>
              </a:rPr>
              <a:t> </a:t>
            </a:r>
            <a:r>
              <a:rPr sz="1000" spc="-20" dirty="0">
                <a:latin typeface="Times New Roman"/>
                <a:cs typeface="Times New Roman"/>
              </a:rPr>
              <a:t>****</a:t>
            </a:r>
            <a:endParaRPr sz="1000" dirty="0">
              <a:latin typeface="Times New Roman"/>
              <a:cs typeface="Times New Roman"/>
            </a:endParaRP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12700">
              <a:lnSpc>
                <a:spcPts val="1410"/>
              </a:lnSpc>
            </a:pPr>
            <a:fld id="{81D60167-4931-47E6-BA6A-407CBD079E47}" type="slidenum">
              <a:rPr spc="-25" dirty="0"/>
              <a:t>8</a:t>
            </a:fld>
            <a:endParaRPr spc="-25" dirty="0"/>
          </a:p>
        </p:txBody>
      </p:sp>
      <p:sp>
        <p:nvSpPr>
          <p:cNvPr id="7" name="TextBox 6">
            <a:extLst>
              <a:ext uri="{FF2B5EF4-FFF2-40B4-BE49-F238E27FC236}">
                <a16:creationId xmlns:a16="http://schemas.microsoft.com/office/drawing/2014/main" id="{F1D6A3BC-CBCC-C408-57CE-743F5849481F}"/>
              </a:ext>
            </a:extLst>
          </p:cNvPr>
          <p:cNvSpPr txBox="1"/>
          <p:nvPr/>
        </p:nvSpPr>
        <p:spPr>
          <a:xfrm>
            <a:off x="533399" y="5859526"/>
            <a:ext cx="6066535" cy="2800767"/>
          </a:xfrm>
          <a:prstGeom prst="rect">
            <a:avLst/>
          </a:prstGeom>
          <a:solidFill>
            <a:srgbClr val="FFC000"/>
          </a:solidFill>
        </p:spPr>
        <p:txBody>
          <a:bodyPr wrap="square" rtlCol="0">
            <a:spAutoFit/>
          </a:bodyPr>
          <a:lstStyle/>
          <a:p>
            <a:r>
              <a:rPr lang="en-GB" sz="1600" dirty="0">
                <a:solidFill>
                  <a:srgbClr val="000000"/>
                </a:solidFill>
                <a:effectLst/>
                <a:latin typeface="Helvetica" pitchFamily="2" charset="0"/>
              </a:rPr>
              <a:t>Book VI’s ethnographic account of </a:t>
            </a:r>
            <a:r>
              <a:rPr lang="en-GB" sz="1600" dirty="0" err="1">
                <a:solidFill>
                  <a:srgbClr val="000000"/>
                </a:solidFill>
                <a:effectLst/>
                <a:latin typeface="Helvetica" pitchFamily="2" charset="0"/>
              </a:rPr>
              <a:t>Gauls</a:t>
            </a:r>
            <a:r>
              <a:rPr lang="en-GB" sz="1600" dirty="0">
                <a:solidFill>
                  <a:srgbClr val="000000"/>
                </a:solidFill>
                <a:effectLst/>
                <a:latin typeface="Helvetica" pitchFamily="2" charset="0"/>
              </a:rPr>
              <a:t> and Germans, possibly added later; 'reads quite differently from the rest and suggests that he may have been consulting texts as he wrote' [including </a:t>
            </a:r>
            <a:r>
              <a:rPr lang="en-GB" sz="1600" dirty="0" err="1">
                <a:solidFill>
                  <a:srgbClr val="000000"/>
                </a:solidFill>
                <a:effectLst/>
                <a:latin typeface="Helvetica" pitchFamily="2" charset="0"/>
              </a:rPr>
              <a:t>Posidonius</a:t>
            </a:r>
            <a:r>
              <a:rPr lang="en-GB" sz="1600" dirty="0">
                <a:solidFill>
                  <a:srgbClr val="000000"/>
                </a:solidFill>
                <a:effectLst/>
                <a:latin typeface="Helvetica" pitchFamily="2" charset="0"/>
              </a:rPr>
              <a:t>] (Cunliffe, </a:t>
            </a:r>
            <a:r>
              <a:rPr lang="en-GB" sz="1600" i="1" dirty="0">
                <a:solidFill>
                  <a:srgbClr val="000000"/>
                </a:solidFill>
                <a:effectLst/>
                <a:latin typeface="Helvetica" pitchFamily="2" charset="0"/>
              </a:rPr>
              <a:t>Druids</a:t>
            </a:r>
            <a:r>
              <a:rPr lang="en-GB" sz="1600" dirty="0">
                <a:solidFill>
                  <a:srgbClr val="000000"/>
                </a:solidFill>
                <a:effectLst/>
                <a:latin typeface="Helvetica" pitchFamily="2" charset="0"/>
              </a:rPr>
              <a:t>, p. 75.)</a:t>
            </a:r>
          </a:p>
          <a:p>
            <a:r>
              <a:rPr lang="en-GB" sz="1600" dirty="0" err="1">
                <a:solidFill>
                  <a:srgbClr val="000000"/>
                </a:solidFill>
                <a:effectLst/>
                <a:latin typeface="Helvetica" pitchFamily="2" charset="0"/>
              </a:rPr>
              <a:t>Momigliano</a:t>
            </a:r>
            <a:r>
              <a:rPr lang="en-GB" sz="1600" dirty="0">
                <a:solidFill>
                  <a:srgbClr val="000000"/>
                </a:solidFill>
                <a:effectLst/>
                <a:latin typeface="Helvetica" pitchFamily="2" charset="0"/>
              </a:rPr>
              <a:t>: Caesar 'went to Gaul with </a:t>
            </a:r>
            <a:r>
              <a:rPr lang="en-GB" sz="1600" dirty="0" err="1">
                <a:solidFill>
                  <a:srgbClr val="000000"/>
                </a:solidFill>
                <a:effectLst/>
                <a:latin typeface="Helvetica" pitchFamily="2" charset="0"/>
              </a:rPr>
              <a:t>Posidonius</a:t>
            </a:r>
            <a:r>
              <a:rPr lang="en-GB" sz="1600" dirty="0">
                <a:solidFill>
                  <a:srgbClr val="000000"/>
                </a:solidFill>
                <a:effectLst/>
                <a:latin typeface="Helvetica" pitchFamily="2" charset="0"/>
              </a:rPr>
              <a:t> in his satchel’</a:t>
            </a:r>
          </a:p>
          <a:p>
            <a:endParaRPr lang="en-GB" sz="1600" dirty="0">
              <a:solidFill>
                <a:srgbClr val="000000"/>
              </a:solidFill>
              <a:latin typeface="Helvetica" pitchFamily="2" charset="0"/>
            </a:endParaRPr>
          </a:p>
          <a:p>
            <a:r>
              <a:rPr lang="en-GB" sz="1600" dirty="0">
                <a:solidFill>
                  <a:srgbClr val="000000"/>
                </a:solidFill>
                <a:effectLst/>
                <a:latin typeface="Helvetica" pitchFamily="2" charset="0"/>
              </a:rPr>
              <a:t>Differences (3 classes of Diodorus and others [bards, druids and </a:t>
            </a:r>
            <a:r>
              <a:rPr lang="en-GB" sz="1600" i="1" dirty="0" err="1">
                <a:solidFill>
                  <a:srgbClr val="000000"/>
                </a:solidFill>
                <a:effectLst/>
                <a:latin typeface="Helvetica" pitchFamily="2" charset="0"/>
              </a:rPr>
              <a:t>vates</a:t>
            </a:r>
            <a:r>
              <a:rPr lang="en-GB" sz="1600" dirty="0">
                <a:solidFill>
                  <a:srgbClr val="000000"/>
                </a:solidFill>
                <a:effectLst/>
                <a:latin typeface="Helvetica" pitchFamily="2" charset="0"/>
              </a:rPr>
              <a:t> (seers/prophets); 2 of Caesar [druids and knights]): ‘perhaps … they wrote about one part of Gaul at one point in time and Julius Caesar about a different part of Gaul at another' (Webster, 8; also Cunliffe, </a:t>
            </a:r>
            <a:r>
              <a:rPr lang="en-GB" sz="1600" i="1" dirty="0">
                <a:solidFill>
                  <a:srgbClr val="000000"/>
                </a:solidFill>
                <a:effectLst/>
                <a:latin typeface="Helvetica" pitchFamily="2" charset="0"/>
              </a:rPr>
              <a:t>Druids</a:t>
            </a:r>
            <a:r>
              <a:rPr lang="en-GB" sz="1600" dirty="0">
                <a:solidFill>
                  <a:srgbClr val="000000"/>
                </a:solidFill>
                <a:effectLst/>
                <a:latin typeface="Helvetica" pitchFamily="2" charset="0"/>
              </a:rPr>
              <a:t>, p. 76).</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1138237" y="609600"/>
            <a:ext cx="4581525" cy="3438525"/>
            <a:chOff x="1138237" y="681037"/>
            <a:chExt cx="4581525" cy="3438525"/>
          </a:xfrm>
        </p:grpSpPr>
        <p:pic>
          <p:nvPicPr>
            <p:cNvPr id="3" name="object 3"/>
            <p:cNvPicPr/>
            <p:nvPr/>
          </p:nvPicPr>
          <p:blipFill>
            <a:blip r:embed="rId2" cstate="print"/>
            <a:stretch>
              <a:fillRect/>
            </a:stretch>
          </p:blipFill>
          <p:spPr>
            <a:xfrm>
              <a:off x="1143000" y="685800"/>
              <a:ext cx="4572000" cy="3429000"/>
            </a:xfrm>
            <a:prstGeom prst="rect">
              <a:avLst/>
            </a:prstGeom>
          </p:spPr>
        </p:pic>
        <p:sp>
          <p:nvSpPr>
            <p:cNvPr id="4" name="object 4"/>
            <p:cNvSpPr/>
            <p:nvPr/>
          </p:nvSpPr>
          <p:spPr>
            <a:xfrm>
              <a:off x="1143000" y="685800"/>
              <a:ext cx="4572000" cy="3429000"/>
            </a:xfrm>
            <a:custGeom>
              <a:avLst/>
              <a:gdLst/>
              <a:ahLst/>
              <a:cxnLst/>
              <a:rect l="l" t="t" r="r" b="b"/>
              <a:pathLst>
                <a:path w="4572000" h="3429000">
                  <a:moveTo>
                    <a:pt x="0" y="3429000"/>
                  </a:moveTo>
                  <a:lnTo>
                    <a:pt x="4572000" y="3429000"/>
                  </a:lnTo>
                  <a:lnTo>
                    <a:pt x="4572000" y="0"/>
                  </a:lnTo>
                  <a:lnTo>
                    <a:pt x="0" y="0"/>
                  </a:lnTo>
                  <a:lnTo>
                    <a:pt x="0" y="3429000"/>
                  </a:lnTo>
                  <a:close/>
                </a:path>
              </a:pathLst>
            </a:custGeom>
            <a:ln w="9525">
              <a:solidFill>
                <a:srgbClr val="000000"/>
              </a:solidFill>
            </a:ln>
          </p:spPr>
          <p:txBody>
            <a:bodyPr wrap="square" lIns="0" tIns="0" rIns="0" bIns="0" rtlCol="0"/>
            <a:lstStyle/>
            <a:p>
              <a:endParaRPr/>
            </a:p>
          </p:txBody>
        </p:sp>
      </p:grpSp>
      <p:sp>
        <p:nvSpPr>
          <p:cNvPr id="5" name="object 5"/>
          <p:cNvSpPr txBox="1"/>
          <p:nvPr/>
        </p:nvSpPr>
        <p:spPr>
          <a:xfrm>
            <a:off x="764844" y="4372483"/>
            <a:ext cx="5267960" cy="4628831"/>
          </a:xfrm>
          <a:prstGeom prst="rect">
            <a:avLst/>
          </a:prstGeom>
        </p:spPr>
        <p:txBody>
          <a:bodyPr vert="horz" wrap="square" lIns="0" tIns="12065" rIns="0" bIns="0" rtlCol="0">
            <a:spAutoFit/>
          </a:bodyPr>
          <a:lstStyle/>
          <a:p>
            <a:pPr marL="12700" marR="97155">
              <a:lnSpc>
                <a:spcPct val="100000"/>
              </a:lnSpc>
              <a:spcBef>
                <a:spcPts val="95"/>
              </a:spcBef>
            </a:pPr>
            <a:r>
              <a:rPr sz="1000" dirty="0">
                <a:latin typeface="Times New Roman"/>
                <a:cs typeface="Times New Roman"/>
              </a:rPr>
              <a:t>It</a:t>
            </a:r>
            <a:r>
              <a:rPr sz="1000" spc="-40" dirty="0">
                <a:latin typeface="Times New Roman"/>
                <a:cs typeface="Times New Roman"/>
              </a:rPr>
              <a:t> </a:t>
            </a:r>
            <a:r>
              <a:rPr sz="1000" dirty="0">
                <a:latin typeface="Times New Roman"/>
                <a:cs typeface="Times New Roman"/>
              </a:rPr>
              <a:t>is</a:t>
            </a:r>
            <a:r>
              <a:rPr sz="1000" spc="-40" dirty="0">
                <a:latin typeface="Times New Roman"/>
                <a:cs typeface="Times New Roman"/>
              </a:rPr>
              <a:t> </a:t>
            </a:r>
            <a:r>
              <a:rPr sz="1000" dirty="0">
                <a:latin typeface="Times New Roman"/>
                <a:cs typeface="Times New Roman"/>
              </a:rPr>
              <a:t>worth</a:t>
            </a:r>
            <a:r>
              <a:rPr sz="1000" spc="-10" dirty="0">
                <a:latin typeface="Times New Roman"/>
                <a:cs typeface="Times New Roman"/>
              </a:rPr>
              <a:t> </a:t>
            </a:r>
            <a:r>
              <a:rPr sz="1000" dirty="0">
                <a:latin typeface="Times New Roman"/>
                <a:cs typeface="Times New Roman"/>
              </a:rPr>
              <a:t>mentioning</a:t>
            </a:r>
            <a:r>
              <a:rPr sz="1000" spc="10" dirty="0">
                <a:latin typeface="Times New Roman"/>
                <a:cs typeface="Times New Roman"/>
              </a:rPr>
              <a:t> </a:t>
            </a:r>
            <a:r>
              <a:rPr sz="1000" dirty="0">
                <a:latin typeface="Times New Roman"/>
                <a:cs typeface="Times New Roman"/>
              </a:rPr>
              <a:t>the</a:t>
            </a:r>
            <a:r>
              <a:rPr sz="1000" spc="-35" dirty="0">
                <a:latin typeface="Times New Roman"/>
                <a:cs typeface="Times New Roman"/>
              </a:rPr>
              <a:t> </a:t>
            </a:r>
            <a:r>
              <a:rPr sz="1000" dirty="0">
                <a:latin typeface="Times New Roman"/>
                <a:cs typeface="Times New Roman"/>
              </a:rPr>
              <a:t>reference</a:t>
            </a:r>
            <a:r>
              <a:rPr sz="1000" spc="20" dirty="0">
                <a:latin typeface="Times New Roman"/>
                <a:cs typeface="Times New Roman"/>
              </a:rPr>
              <a:t> </a:t>
            </a:r>
            <a:r>
              <a:rPr sz="1000" dirty="0">
                <a:latin typeface="Times New Roman"/>
                <a:cs typeface="Times New Roman"/>
              </a:rPr>
              <a:t>to</a:t>
            </a:r>
            <a:r>
              <a:rPr sz="1000" spc="-45"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‘northern</a:t>
            </a:r>
            <a:r>
              <a:rPr sz="1000" spc="-10" dirty="0">
                <a:latin typeface="Times New Roman"/>
                <a:cs typeface="Times New Roman"/>
              </a:rPr>
              <a:t> </a:t>
            </a:r>
            <a:r>
              <a:rPr sz="1000" dirty="0">
                <a:latin typeface="Times New Roman"/>
                <a:cs typeface="Times New Roman"/>
              </a:rPr>
              <a:t>tribes’</a:t>
            </a:r>
            <a:r>
              <a:rPr sz="1000" spc="-20" dirty="0">
                <a:latin typeface="Times New Roman"/>
                <a:cs typeface="Times New Roman"/>
              </a:rPr>
              <a:t> </a:t>
            </a:r>
            <a:r>
              <a:rPr sz="1000" dirty="0">
                <a:latin typeface="Times New Roman"/>
                <a:cs typeface="Times New Roman"/>
              </a:rPr>
              <a:t>here,</a:t>
            </a:r>
            <a:r>
              <a:rPr sz="1000" spc="-20" dirty="0">
                <a:latin typeface="Times New Roman"/>
                <a:cs typeface="Times New Roman"/>
              </a:rPr>
              <a:t> </a:t>
            </a:r>
            <a:r>
              <a:rPr sz="1000" dirty="0">
                <a:latin typeface="Times New Roman"/>
                <a:cs typeface="Times New Roman"/>
              </a:rPr>
              <a:t>as</a:t>
            </a:r>
            <a:r>
              <a:rPr sz="1000" spc="-25" dirty="0">
                <a:latin typeface="Times New Roman"/>
                <a:cs typeface="Times New Roman"/>
              </a:rPr>
              <a:t> </a:t>
            </a:r>
            <a:r>
              <a:rPr sz="1000" dirty="0">
                <a:latin typeface="Times New Roman"/>
                <a:cs typeface="Times New Roman"/>
              </a:rPr>
              <a:t>it</a:t>
            </a:r>
            <a:r>
              <a:rPr sz="1000" spc="-35" dirty="0">
                <a:latin typeface="Times New Roman"/>
                <a:cs typeface="Times New Roman"/>
              </a:rPr>
              <a:t> </a:t>
            </a:r>
            <a:r>
              <a:rPr sz="1000" dirty="0">
                <a:latin typeface="Times New Roman"/>
                <a:cs typeface="Times New Roman"/>
              </a:rPr>
              <a:t>was</a:t>
            </a:r>
            <a:r>
              <a:rPr sz="1000" spc="-10" dirty="0">
                <a:latin typeface="Times New Roman"/>
                <a:cs typeface="Times New Roman"/>
              </a:rPr>
              <a:t> </a:t>
            </a:r>
            <a:r>
              <a:rPr sz="1000" dirty="0">
                <a:latin typeface="Times New Roman"/>
                <a:cs typeface="Times New Roman"/>
              </a:rPr>
              <a:t>a</a:t>
            </a:r>
            <a:r>
              <a:rPr sz="1000" spc="-35" dirty="0">
                <a:latin typeface="Times New Roman"/>
                <a:cs typeface="Times New Roman"/>
              </a:rPr>
              <a:t> </a:t>
            </a:r>
            <a:r>
              <a:rPr sz="1000" dirty="0">
                <a:latin typeface="Times New Roman"/>
                <a:cs typeface="Times New Roman"/>
              </a:rPr>
              <a:t>common</a:t>
            </a:r>
            <a:r>
              <a:rPr sz="1000" spc="-5" dirty="0">
                <a:latin typeface="Times New Roman"/>
                <a:cs typeface="Times New Roman"/>
              </a:rPr>
              <a:t> </a:t>
            </a:r>
            <a:r>
              <a:rPr sz="1000" dirty="0">
                <a:latin typeface="Times New Roman"/>
                <a:cs typeface="Times New Roman"/>
              </a:rPr>
              <a:t>theme</a:t>
            </a:r>
            <a:r>
              <a:rPr sz="1000" spc="-5" dirty="0">
                <a:latin typeface="Times New Roman"/>
                <a:cs typeface="Times New Roman"/>
              </a:rPr>
              <a:t> </a:t>
            </a:r>
            <a:r>
              <a:rPr sz="1000" dirty="0">
                <a:latin typeface="Times New Roman"/>
                <a:cs typeface="Times New Roman"/>
              </a:rPr>
              <a:t>of</a:t>
            </a:r>
            <a:r>
              <a:rPr sz="1000" spc="-30" dirty="0">
                <a:latin typeface="Times New Roman"/>
                <a:cs typeface="Times New Roman"/>
              </a:rPr>
              <a:t> </a:t>
            </a:r>
            <a:r>
              <a:rPr sz="1000" spc="-20" dirty="0">
                <a:latin typeface="Times New Roman"/>
                <a:cs typeface="Times New Roman"/>
              </a:rPr>
              <a:t>both </a:t>
            </a:r>
            <a:r>
              <a:rPr sz="1000" dirty="0">
                <a:latin typeface="Times New Roman"/>
                <a:cs typeface="Times New Roman"/>
              </a:rPr>
              <a:t>Greeks</a:t>
            </a:r>
            <a:r>
              <a:rPr sz="1000" spc="-25" dirty="0">
                <a:latin typeface="Times New Roman"/>
                <a:cs typeface="Times New Roman"/>
              </a:rPr>
              <a:t> </a:t>
            </a:r>
            <a:r>
              <a:rPr sz="1000" dirty="0">
                <a:latin typeface="Times New Roman"/>
                <a:cs typeface="Times New Roman"/>
              </a:rPr>
              <a:t>and</a:t>
            </a:r>
            <a:r>
              <a:rPr sz="1000" spc="-25" dirty="0">
                <a:latin typeface="Times New Roman"/>
                <a:cs typeface="Times New Roman"/>
              </a:rPr>
              <a:t> </a:t>
            </a:r>
            <a:r>
              <a:rPr sz="1000" dirty="0">
                <a:latin typeface="Times New Roman"/>
                <a:cs typeface="Times New Roman"/>
              </a:rPr>
              <a:t>Romans</a:t>
            </a:r>
            <a:r>
              <a:rPr sz="1000" spc="-10" dirty="0">
                <a:latin typeface="Times New Roman"/>
                <a:cs typeface="Times New Roman"/>
              </a:rPr>
              <a:t> </a:t>
            </a:r>
            <a:r>
              <a:rPr sz="1000" dirty="0">
                <a:latin typeface="Times New Roman"/>
                <a:cs typeface="Times New Roman"/>
              </a:rPr>
              <a:t>to</a:t>
            </a:r>
            <a:r>
              <a:rPr sz="1000" spc="-45" dirty="0">
                <a:latin typeface="Times New Roman"/>
                <a:cs typeface="Times New Roman"/>
              </a:rPr>
              <a:t> </a:t>
            </a:r>
            <a:r>
              <a:rPr sz="1000" dirty="0">
                <a:latin typeface="Times New Roman"/>
                <a:cs typeface="Times New Roman"/>
              </a:rPr>
              <a:t>believe</a:t>
            </a:r>
            <a:r>
              <a:rPr sz="1000" spc="-20" dirty="0">
                <a:latin typeface="Times New Roman"/>
                <a:cs typeface="Times New Roman"/>
              </a:rPr>
              <a:t> </a:t>
            </a:r>
            <a:r>
              <a:rPr sz="1000" dirty="0">
                <a:latin typeface="Times New Roman"/>
                <a:cs typeface="Times New Roman"/>
              </a:rPr>
              <a:t>that</a:t>
            </a:r>
            <a:r>
              <a:rPr sz="1000" spc="-25" dirty="0">
                <a:latin typeface="Times New Roman"/>
                <a:cs typeface="Times New Roman"/>
              </a:rPr>
              <a:t> </a:t>
            </a:r>
            <a:r>
              <a:rPr sz="1000" dirty="0">
                <a:latin typeface="Times New Roman"/>
                <a:cs typeface="Times New Roman"/>
              </a:rPr>
              <a:t>civilisation</a:t>
            </a:r>
            <a:r>
              <a:rPr sz="1000" spc="-35" dirty="0">
                <a:latin typeface="Times New Roman"/>
                <a:cs typeface="Times New Roman"/>
              </a:rPr>
              <a:t> </a:t>
            </a:r>
            <a:r>
              <a:rPr sz="1000" dirty="0">
                <a:latin typeface="Times New Roman"/>
                <a:cs typeface="Times New Roman"/>
              </a:rPr>
              <a:t>decreased</a:t>
            </a:r>
            <a:r>
              <a:rPr sz="1000" spc="-15" dirty="0">
                <a:latin typeface="Times New Roman"/>
                <a:cs typeface="Times New Roman"/>
              </a:rPr>
              <a:t> </a:t>
            </a:r>
            <a:r>
              <a:rPr sz="1000" dirty="0">
                <a:latin typeface="Times New Roman"/>
                <a:cs typeface="Times New Roman"/>
              </a:rPr>
              <a:t>the</a:t>
            </a:r>
            <a:r>
              <a:rPr sz="1000" spc="-30" dirty="0">
                <a:latin typeface="Times New Roman"/>
                <a:cs typeface="Times New Roman"/>
              </a:rPr>
              <a:t> </a:t>
            </a:r>
            <a:r>
              <a:rPr sz="1000" dirty="0">
                <a:latin typeface="Times New Roman"/>
                <a:cs typeface="Times New Roman"/>
              </a:rPr>
              <a:t>further one</a:t>
            </a:r>
            <a:r>
              <a:rPr sz="1000" spc="-30" dirty="0">
                <a:latin typeface="Times New Roman"/>
                <a:cs typeface="Times New Roman"/>
              </a:rPr>
              <a:t> </a:t>
            </a:r>
            <a:r>
              <a:rPr sz="1000" dirty="0">
                <a:latin typeface="Times New Roman"/>
                <a:cs typeface="Times New Roman"/>
              </a:rPr>
              <a:t>travelled</a:t>
            </a:r>
            <a:r>
              <a:rPr sz="1000" spc="-25" dirty="0">
                <a:latin typeface="Times New Roman"/>
                <a:cs typeface="Times New Roman"/>
              </a:rPr>
              <a:t> </a:t>
            </a:r>
            <a:r>
              <a:rPr sz="1000" dirty="0">
                <a:latin typeface="Times New Roman"/>
                <a:cs typeface="Times New Roman"/>
              </a:rPr>
              <a:t>from</a:t>
            </a:r>
            <a:r>
              <a:rPr sz="1000" spc="-25" dirty="0">
                <a:latin typeface="Times New Roman"/>
                <a:cs typeface="Times New Roman"/>
              </a:rPr>
              <a:t> </a:t>
            </a:r>
            <a:r>
              <a:rPr sz="1000" dirty="0">
                <a:latin typeface="Times New Roman"/>
                <a:cs typeface="Times New Roman"/>
              </a:rPr>
              <a:t>Greek</a:t>
            </a:r>
            <a:r>
              <a:rPr sz="1000" spc="-25" dirty="0">
                <a:latin typeface="Times New Roman"/>
                <a:cs typeface="Times New Roman"/>
              </a:rPr>
              <a:t> or </a:t>
            </a:r>
            <a:r>
              <a:rPr sz="1000" dirty="0">
                <a:latin typeface="Times New Roman"/>
                <a:cs typeface="Times New Roman"/>
              </a:rPr>
              <a:t>Roman</a:t>
            </a:r>
            <a:r>
              <a:rPr sz="1000" spc="-20" dirty="0">
                <a:latin typeface="Times New Roman"/>
                <a:cs typeface="Times New Roman"/>
              </a:rPr>
              <a:t> </a:t>
            </a:r>
            <a:r>
              <a:rPr sz="1000" dirty="0">
                <a:latin typeface="Times New Roman"/>
                <a:cs typeface="Times New Roman"/>
              </a:rPr>
              <a:t>ways.</a:t>
            </a:r>
            <a:r>
              <a:rPr sz="1000" spc="15" dirty="0">
                <a:latin typeface="Times New Roman"/>
                <a:cs typeface="Times New Roman"/>
              </a:rPr>
              <a:t> </a:t>
            </a:r>
            <a:r>
              <a:rPr sz="1000" dirty="0">
                <a:latin typeface="Times New Roman"/>
                <a:cs typeface="Times New Roman"/>
              </a:rPr>
              <a:t>Caesar,</a:t>
            </a:r>
            <a:r>
              <a:rPr sz="1000" spc="-15" dirty="0">
                <a:latin typeface="Times New Roman"/>
                <a:cs typeface="Times New Roman"/>
              </a:rPr>
              <a:t> </a:t>
            </a:r>
            <a:r>
              <a:rPr sz="1000" dirty="0">
                <a:latin typeface="Times New Roman"/>
                <a:cs typeface="Times New Roman"/>
              </a:rPr>
              <a:t>on</a:t>
            </a:r>
            <a:r>
              <a:rPr sz="1000" spc="-40" dirty="0">
                <a:latin typeface="Times New Roman"/>
                <a:cs typeface="Times New Roman"/>
              </a:rPr>
              <a:t> </a:t>
            </a:r>
            <a:r>
              <a:rPr sz="1000" dirty="0">
                <a:latin typeface="Times New Roman"/>
                <a:cs typeface="Times New Roman"/>
              </a:rPr>
              <a:t>his</a:t>
            </a:r>
            <a:r>
              <a:rPr sz="1000" spc="-30" dirty="0">
                <a:latin typeface="Times New Roman"/>
                <a:cs typeface="Times New Roman"/>
              </a:rPr>
              <a:t> </a:t>
            </a:r>
            <a:r>
              <a:rPr sz="1000" dirty="0">
                <a:latin typeface="Times New Roman"/>
                <a:cs typeface="Times New Roman"/>
              </a:rPr>
              <a:t>invasion</a:t>
            </a:r>
            <a:r>
              <a:rPr sz="1000" spc="-20" dirty="0">
                <a:latin typeface="Times New Roman"/>
                <a:cs typeface="Times New Roman"/>
              </a:rPr>
              <a:t> </a:t>
            </a:r>
            <a:r>
              <a:rPr sz="1000" dirty="0">
                <a:latin typeface="Times New Roman"/>
                <a:cs typeface="Times New Roman"/>
              </a:rPr>
              <a:t>of</a:t>
            </a:r>
            <a:r>
              <a:rPr sz="1000" spc="-45" dirty="0">
                <a:latin typeface="Times New Roman"/>
                <a:cs typeface="Times New Roman"/>
              </a:rPr>
              <a:t> </a:t>
            </a:r>
            <a:r>
              <a:rPr sz="1000" dirty="0">
                <a:latin typeface="Times New Roman"/>
                <a:cs typeface="Times New Roman"/>
              </a:rPr>
              <a:t>Britain,</a:t>
            </a:r>
            <a:r>
              <a:rPr sz="1000" spc="-35" dirty="0">
                <a:latin typeface="Times New Roman"/>
                <a:cs typeface="Times New Roman"/>
              </a:rPr>
              <a:t> </a:t>
            </a:r>
            <a:r>
              <a:rPr sz="1000" dirty="0">
                <a:latin typeface="Times New Roman"/>
                <a:cs typeface="Times New Roman"/>
              </a:rPr>
              <a:t>makes</a:t>
            </a:r>
            <a:r>
              <a:rPr sz="1000" spc="5" dirty="0">
                <a:latin typeface="Times New Roman"/>
                <a:cs typeface="Times New Roman"/>
              </a:rPr>
              <a:t> </a:t>
            </a:r>
            <a:r>
              <a:rPr sz="1000" dirty="0">
                <a:latin typeface="Times New Roman"/>
                <a:cs typeface="Times New Roman"/>
              </a:rPr>
              <a:t>similar</a:t>
            </a:r>
            <a:r>
              <a:rPr sz="1000" spc="-15" dirty="0">
                <a:latin typeface="Times New Roman"/>
                <a:cs typeface="Times New Roman"/>
              </a:rPr>
              <a:t> </a:t>
            </a:r>
            <a:r>
              <a:rPr sz="1000" dirty="0">
                <a:latin typeface="Times New Roman"/>
                <a:cs typeface="Times New Roman"/>
              </a:rPr>
              <a:t>references to</a:t>
            </a:r>
            <a:r>
              <a:rPr sz="1000" spc="-30"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inland</a:t>
            </a:r>
            <a:r>
              <a:rPr sz="1000" spc="-25" dirty="0">
                <a:latin typeface="Times New Roman"/>
                <a:cs typeface="Times New Roman"/>
              </a:rPr>
              <a:t> </a:t>
            </a:r>
            <a:r>
              <a:rPr sz="1000" dirty="0">
                <a:latin typeface="Times New Roman"/>
                <a:cs typeface="Times New Roman"/>
              </a:rPr>
              <a:t>tribes</a:t>
            </a:r>
            <a:r>
              <a:rPr sz="1000" spc="-35" dirty="0">
                <a:latin typeface="Times New Roman"/>
                <a:cs typeface="Times New Roman"/>
              </a:rPr>
              <a:t> </a:t>
            </a:r>
            <a:r>
              <a:rPr sz="1000" spc="-10" dirty="0">
                <a:latin typeface="Times New Roman"/>
                <a:cs typeface="Times New Roman"/>
              </a:rPr>
              <a:t>furthest </a:t>
            </a:r>
            <a:r>
              <a:rPr sz="1000" dirty="0">
                <a:latin typeface="Times New Roman"/>
                <a:cs typeface="Times New Roman"/>
              </a:rPr>
              <a:t>from</a:t>
            </a:r>
            <a:r>
              <a:rPr sz="1000" spc="-30"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coast.</a:t>
            </a:r>
            <a:r>
              <a:rPr sz="1000" spc="-20" dirty="0">
                <a:latin typeface="Times New Roman"/>
                <a:cs typeface="Times New Roman"/>
              </a:rPr>
              <a:t> </a:t>
            </a:r>
            <a:endParaRPr lang="en-GB" sz="1000" spc="-20" dirty="0">
              <a:latin typeface="Times New Roman"/>
              <a:cs typeface="Times New Roman"/>
            </a:endParaRPr>
          </a:p>
          <a:p>
            <a:pPr marL="12700" marR="97155">
              <a:lnSpc>
                <a:spcPct val="100000"/>
              </a:lnSpc>
              <a:spcBef>
                <a:spcPts val="95"/>
              </a:spcBef>
            </a:pPr>
            <a:endParaRPr lang="en-GB" sz="1000" spc="-20" dirty="0">
              <a:latin typeface="Times New Roman"/>
              <a:cs typeface="Times New Roman"/>
            </a:endParaRPr>
          </a:p>
          <a:p>
            <a:pPr marL="12700" marR="97155">
              <a:lnSpc>
                <a:spcPct val="100000"/>
              </a:lnSpc>
              <a:spcBef>
                <a:spcPts val="95"/>
              </a:spcBef>
            </a:pPr>
            <a:endParaRPr lang="en-GB" sz="1000" spc="-20" dirty="0">
              <a:latin typeface="Times New Roman"/>
              <a:cs typeface="Times New Roman"/>
            </a:endParaRPr>
          </a:p>
          <a:p>
            <a:pPr marL="12700" marR="97155">
              <a:lnSpc>
                <a:spcPct val="100000"/>
              </a:lnSpc>
              <a:spcBef>
                <a:spcPts val="95"/>
              </a:spcBef>
            </a:pPr>
            <a:endParaRPr lang="en-GB" sz="1000" spc="-20" dirty="0">
              <a:latin typeface="Times New Roman"/>
              <a:cs typeface="Times New Roman"/>
            </a:endParaRPr>
          </a:p>
          <a:p>
            <a:pPr marL="12700" marR="97155">
              <a:lnSpc>
                <a:spcPct val="100000"/>
              </a:lnSpc>
              <a:spcBef>
                <a:spcPts val="95"/>
              </a:spcBef>
            </a:pPr>
            <a:endParaRPr lang="en-GB" sz="1000" spc="-20" dirty="0">
              <a:latin typeface="Times New Roman"/>
              <a:cs typeface="Times New Roman"/>
            </a:endParaRPr>
          </a:p>
          <a:p>
            <a:pPr marL="12700" marR="97155">
              <a:lnSpc>
                <a:spcPct val="100000"/>
              </a:lnSpc>
              <a:spcBef>
                <a:spcPts val="95"/>
              </a:spcBef>
            </a:pPr>
            <a:endParaRPr lang="en-GB" sz="1000" spc="-20" dirty="0">
              <a:latin typeface="Times New Roman"/>
              <a:cs typeface="Times New Roman"/>
            </a:endParaRPr>
          </a:p>
          <a:p>
            <a:pPr marL="12700" marR="97155">
              <a:lnSpc>
                <a:spcPct val="100000"/>
              </a:lnSpc>
              <a:spcBef>
                <a:spcPts val="95"/>
              </a:spcBef>
            </a:pPr>
            <a:endParaRPr lang="en-GB" sz="1000" spc="-20" dirty="0">
              <a:latin typeface="Times New Roman"/>
              <a:cs typeface="Times New Roman"/>
            </a:endParaRPr>
          </a:p>
          <a:p>
            <a:pPr marL="12700" marR="97155">
              <a:lnSpc>
                <a:spcPct val="100000"/>
              </a:lnSpc>
              <a:spcBef>
                <a:spcPts val="95"/>
              </a:spcBef>
            </a:pPr>
            <a:endParaRPr lang="en-GB" sz="1000" spc="-20" dirty="0">
              <a:latin typeface="Times New Roman"/>
              <a:cs typeface="Times New Roman"/>
            </a:endParaRPr>
          </a:p>
          <a:p>
            <a:pPr marL="12700" marR="97155">
              <a:lnSpc>
                <a:spcPct val="100000"/>
              </a:lnSpc>
              <a:spcBef>
                <a:spcPts val="95"/>
              </a:spcBef>
            </a:pPr>
            <a:r>
              <a:rPr sz="1000" dirty="0">
                <a:latin typeface="Times New Roman"/>
                <a:cs typeface="Times New Roman"/>
              </a:rPr>
              <a:t>The</a:t>
            </a:r>
            <a:r>
              <a:rPr sz="1000" spc="-30" dirty="0">
                <a:latin typeface="Times New Roman"/>
                <a:cs typeface="Times New Roman"/>
              </a:rPr>
              <a:t> </a:t>
            </a:r>
            <a:r>
              <a:rPr sz="1000" dirty="0">
                <a:latin typeface="Times New Roman"/>
                <a:cs typeface="Times New Roman"/>
              </a:rPr>
              <a:t>Irish,</a:t>
            </a:r>
            <a:r>
              <a:rPr sz="1000" spc="-20" dirty="0">
                <a:latin typeface="Times New Roman"/>
                <a:cs typeface="Times New Roman"/>
              </a:rPr>
              <a:t> </a:t>
            </a:r>
            <a:r>
              <a:rPr sz="1000" dirty="0">
                <a:latin typeface="Times New Roman"/>
                <a:cs typeface="Times New Roman"/>
              </a:rPr>
              <a:t>further</a:t>
            </a:r>
            <a:r>
              <a:rPr sz="1000" spc="5" dirty="0">
                <a:latin typeface="Times New Roman"/>
                <a:cs typeface="Times New Roman"/>
              </a:rPr>
              <a:t> </a:t>
            </a:r>
            <a:r>
              <a:rPr sz="1000" dirty="0">
                <a:latin typeface="Times New Roman"/>
                <a:cs typeface="Times New Roman"/>
              </a:rPr>
              <a:t>away</a:t>
            </a:r>
            <a:r>
              <a:rPr sz="1000" spc="5" dirty="0">
                <a:latin typeface="Times New Roman"/>
                <a:cs typeface="Times New Roman"/>
              </a:rPr>
              <a:t> </a:t>
            </a:r>
            <a:r>
              <a:rPr sz="1000" dirty="0">
                <a:latin typeface="Times New Roman"/>
                <a:cs typeface="Times New Roman"/>
              </a:rPr>
              <a:t>still,</a:t>
            </a:r>
            <a:r>
              <a:rPr sz="1000" spc="-40" dirty="0">
                <a:latin typeface="Times New Roman"/>
                <a:cs typeface="Times New Roman"/>
              </a:rPr>
              <a:t> </a:t>
            </a:r>
            <a:r>
              <a:rPr sz="1000" dirty="0">
                <a:latin typeface="Times New Roman"/>
                <a:cs typeface="Times New Roman"/>
              </a:rPr>
              <a:t>were</a:t>
            </a:r>
            <a:r>
              <a:rPr sz="1000" spc="15" dirty="0">
                <a:latin typeface="Times New Roman"/>
                <a:cs typeface="Times New Roman"/>
              </a:rPr>
              <a:t> </a:t>
            </a:r>
            <a:r>
              <a:rPr sz="1000" dirty="0">
                <a:latin typeface="Times New Roman"/>
                <a:cs typeface="Times New Roman"/>
              </a:rPr>
              <a:t>long</a:t>
            </a:r>
            <a:r>
              <a:rPr sz="1000" spc="-35" dirty="0">
                <a:latin typeface="Times New Roman"/>
                <a:cs typeface="Times New Roman"/>
              </a:rPr>
              <a:t> </a:t>
            </a:r>
            <a:r>
              <a:rPr sz="1000" dirty="0">
                <a:latin typeface="Times New Roman"/>
                <a:cs typeface="Times New Roman"/>
              </a:rPr>
              <a:t>held</a:t>
            </a:r>
            <a:r>
              <a:rPr sz="1000" spc="-20" dirty="0">
                <a:latin typeface="Times New Roman"/>
                <a:cs typeface="Times New Roman"/>
              </a:rPr>
              <a:t> </a:t>
            </a:r>
            <a:r>
              <a:rPr sz="1000" dirty="0">
                <a:latin typeface="Times New Roman"/>
                <a:cs typeface="Times New Roman"/>
              </a:rPr>
              <a:t>to</a:t>
            </a:r>
            <a:r>
              <a:rPr sz="1000" spc="-35" dirty="0">
                <a:latin typeface="Times New Roman"/>
                <a:cs typeface="Times New Roman"/>
              </a:rPr>
              <a:t> </a:t>
            </a:r>
            <a:r>
              <a:rPr sz="1000" dirty="0">
                <a:latin typeface="Times New Roman"/>
                <a:cs typeface="Times New Roman"/>
              </a:rPr>
              <a:t>be</a:t>
            </a:r>
            <a:r>
              <a:rPr sz="1000" spc="-30" dirty="0">
                <a:latin typeface="Times New Roman"/>
                <a:cs typeface="Times New Roman"/>
              </a:rPr>
              <a:t> </a:t>
            </a:r>
            <a:r>
              <a:rPr sz="1000" dirty="0">
                <a:latin typeface="Times New Roman"/>
                <a:cs typeface="Times New Roman"/>
              </a:rPr>
              <a:t>cannibals.</a:t>
            </a:r>
            <a:r>
              <a:rPr sz="1000" spc="35" dirty="0">
                <a:latin typeface="Times New Roman"/>
                <a:cs typeface="Times New Roman"/>
              </a:rPr>
              <a:t> </a:t>
            </a:r>
            <a:r>
              <a:rPr sz="1000" dirty="0">
                <a:latin typeface="Times New Roman"/>
                <a:cs typeface="Times New Roman"/>
              </a:rPr>
              <a:t>In</a:t>
            </a:r>
            <a:r>
              <a:rPr sz="1000" spc="-35" dirty="0">
                <a:latin typeface="Times New Roman"/>
                <a:cs typeface="Times New Roman"/>
              </a:rPr>
              <a:t> </a:t>
            </a:r>
            <a:r>
              <a:rPr sz="1000" dirty="0">
                <a:latin typeface="Times New Roman"/>
                <a:cs typeface="Times New Roman"/>
              </a:rPr>
              <a:t>his</a:t>
            </a:r>
            <a:r>
              <a:rPr sz="1000" spc="-20" dirty="0">
                <a:latin typeface="Times New Roman"/>
                <a:cs typeface="Times New Roman"/>
              </a:rPr>
              <a:t> </a:t>
            </a:r>
            <a:r>
              <a:rPr sz="1000" i="1" dirty="0">
                <a:latin typeface="Times New Roman"/>
                <a:cs typeface="Times New Roman"/>
              </a:rPr>
              <a:t>Geography</a:t>
            </a:r>
            <a:r>
              <a:rPr sz="1000" i="1" spc="-25" dirty="0">
                <a:latin typeface="Times New Roman"/>
                <a:cs typeface="Times New Roman"/>
              </a:rPr>
              <a:t> </a:t>
            </a:r>
            <a:r>
              <a:rPr sz="1000" spc="-10" dirty="0">
                <a:latin typeface="Times New Roman"/>
                <a:cs typeface="Times New Roman"/>
              </a:rPr>
              <a:t>(4.5.4) </a:t>
            </a:r>
            <a:r>
              <a:rPr sz="1000" dirty="0">
                <a:latin typeface="Times New Roman"/>
                <a:cs typeface="Times New Roman"/>
              </a:rPr>
              <a:t>Strabo</a:t>
            </a:r>
            <a:r>
              <a:rPr sz="1000" spc="-20" dirty="0">
                <a:latin typeface="Times New Roman"/>
                <a:cs typeface="Times New Roman"/>
              </a:rPr>
              <a:t> </a:t>
            </a:r>
            <a:r>
              <a:rPr sz="1000" dirty="0">
                <a:latin typeface="Times New Roman"/>
                <a:cs typeface="Times New Roman"/>
              </a:rPr>
              <a:t>notes</a:t>
            </a:r>
            <a:r>
              <a:rPr sz="1000" spc="-25" dirty="0">
                <a:latin typeface="Times New Roman"/>
                <a:cs typeface="Times New Roman"/>
              </a:rPr>
              <a:t> </a:t>
            </a:r>
            <a:r>
              <a:rPr sz="1000" dirty="0">
                <a:latin typeface="Times New Roman"/>
                <a:cs typeface="Times New Roman"/>
              </a:rPr>
              <a:t>that</a:t>
            </a:r>
            <a:r>
              <a:rPr sz="1000" spc="-10" dirty="0">
                <a:latin typeface="Times New Roman"/>
                <a:cs typeface="Times New Roman"/>
              </a:rPr>
              <a:t> </a:t>
            </a:r>
            <a:r>
              <a:rPr sz="1000" dirty="0">
                <a:latin typeface="Times New Roman"/>
                <a:cs typeface="Times New Roman"/>
              </a:rPr>
              <a:t>the</a:t>
            </a:r>
            <a:r>
              <a:rPr sz="1000" spc="-10" dirty="0">
                <a:latin typeface="Times New Roman"/>
                <a:cs typeface="Times New Roman"/>
              </a:rPr>
              <a:t> </a:t>
            </a:r>
            <a:r>
              <a:rPr sz="1000" dirty="0">
                <a:latin typeface="Times New Roman"/>
                <a:cs typeface="Times New Roman"/>
              </a:rPr>
              <a:t>Irish</a:t>
            </a:r>
            <a:r>
              <a:rPr sz="1000" spc="-15" dirty="0">
                <a:latin typeface="Times New Roman"/>
                <a:cs typeface="Times New Roman"/>
              </a:rPr>
              <a:t> </a:t>
            </a:r>
            <a:r>
              <a:rPr sz="1000" dirty="0">
                <a:latin typeface="Times New Roman"/>
                <a:cs typeface="Times New Roman"/>
              </a:rPr>
              <a:t>were</a:t>
            </a:r>
            <a:r>
              <a:rPr sz="1000" spc="35" dirty="0">
                <a:latin typeface="Times New Roman"/>
                <a:cs typeface="Times New Roman"/>
              </a:rPr>
              <a:t> </a:t>
            </a:r>
            <a:r>
              <a:rPr sz="1000" i="1" dirty="0">
                <a:latin typeface="Times New Roman"/>
                <a:cs typeface="Times New Roman"/>
              </a:rPr>
              <a:t>‘more</a:t>
            </a:r>
            <a:r>
              <a:rPr sz="1000" i="1" spc="-20" dirty="0">
                <a:latin typeface="Times New Roman"/>
                <a:cs typeface="Times New Roman"/>
              </a:rPr>
              <a:t> </a:t>
            </a:r>
            <a:r>
              <a:rPr sz="1000" i="1" dirty="0">
                <a:latin typeface="Times New Roman"/>
                <a:cs typeface="Times New Roman"/>
              </a:rPr>
              <a:t>savage</a:t>
            </a:r>
            <a:r>
              <a:rPr sz="1000" i="1" spc="-20" dirty="0">
                <a:latin typeface="Times New Roman"/>
                <a:cs typeface="Times New Roman"/>
              </a:rPr>
              <a:t> </a:t>
            </a:r>
            <a:r>
              <a:rPr sz="1000" i="1" dirty="0">
                <a:latin typeface="Times New Roman"/>
                <a:cs typeface="Times New Roman"/>
              </a:rPr>
              <a:t>than</a:t>
            </a:r>
            <a:r>
              <a:rPr sz="1000" i="1" spc="-25" dirty="0">
                <a:latin typeface="Times New Roman"/>
                <a:cs typeface="Times New Roman"/>
              </a:rPr>
              <a:t> </a:t>
            </a:r>
            <a:r>
              <a:rPr sz="1000" i="1" dirty="0">
                <a:latin typeface="Times New Roman"/>
                <a:cs typeface="Times New Roman"/>
              </a:rPr>
              <a:t>the</a:t>
            </a:r>
            <a:r>
              <a:rPr sz="1000" i="1" spc="-20" dirty="0">
                <a:latin typeface="Times New Roman"/>
                <a:cs typeface="Times New Roman"/>
              </a:rPr>
              <a:t> </a:t>
            </a:r>
            <a:r>
              <a:rPr sz="1000" i="1" dirty="0">
                <a:latin typeface="Times New Roman"/>
                <a:cs typeface="Times New Roman"/>
              </a:rPr>
              <a:t>Britons,</a:t>
            </a:r>
            <a:r>
              <a:rPr sz="1000" i="1" spc="-20" dirty="0">
                <a:latin typeface="Times New Roman"/>
                <a:cs typeface="Times New Roman"/>
              </a:rPr>
              <a:t> </a:t>
            </a:r>
            <a:r>
              <a:rPr sz="1000" i="1" dirty="0">
                <a:latin typeface="Times New Roman"/>
                <a:cs typeface="Times New Roman"/>
              </a:rPr>
              <a:t>being</a:t>
            </a:r>
            <a:r>
              <a:rPr sz="1000" i="1" spc="-25" dirty="0">
                <a:latin typeface="Times New Roman"/>
                <a:cs typeface="Times New Roman"/>
              </a:rPr>
              <a:t> </a:t>
            </a:r>
            <a:r>
              <a:rPr sz="1000" i="1" dirty="0">
                <a:latin typeface="Times New Roman"/>
                <a:cs typeface="Times New Roman"/>
              </a:rPr>
              <a:t>cannibals</a:t>
            </a:r>
            <a:r>
              <a:rPr sz="1000" i="1" spc="-35" dirty="0">
                <a:latin typeface="Times New Roman"/>
                <a:cs typeface="Times New Roman"/>
              </a:rPr>
              <a:t> </a:t>
            </a:r>
            <a:r>
              <a:rPr sz="1000" i="1" dirty="0">
                <a:latin typeface="Times New Roman"/>
                <a:cs typeface="Times New Roman"/>
              </a:rPr>
              <a:t>as</a:t>
            </a:r>
            <a:r>
              <a:rPr sz="1000" i="1" spc="-35" dirty="0">
                <a:latin typeface="Times New Roman"/>
                <a:cs typeface="Times New Roman"/>
              </a:rPr>
              <a:t> </a:t>
            </a:r>
            <a:r>
              <a:rPr sz="1000" i="1" dirty="0">
                <a:latin typeface="Times New Roman"/>
                <a:cs typeface="Times New Roman"/>
              </a:rPr>
              <a:t>well</a:t>
            </a:r>
            <a:r>
              <a:rPr sz="1000" i="1" spc="-10" dirty="0">
                <a:latin typeface="Times New Roman"/>
                <a:cs typeface="Times New Roman"/>
              </a:rPr>
              <a:t> </a:t>
            </a:r>
            <a:r>
              <a:rPr sz="1000" i="1" dirty="0">
                <a:latin typeface="Times New Roman"/>
                <a:cs typeface="Times New Roman"/>
              </a:rPr>
              <a:t>as</a:t>
            </a:r>
            <a:r>
              <a:rPr sz="1000" i="1" spc="-25" dirty="0">
                <a:latin typeface="Times New Roman"/>
                <a:cs typeface="Times New Roman"/>
              </a:rPr>
              <a:t> </a:t>
            </a:r>
            <a:r>
              <a:rPr sz="1000" i="1" spc="-10" dirty="0">
                <a:latin typeface="Times New Roman"/>
                <a:cs typeface="Times New Roman"/>
              </a:rPr>
              <a:t>gluttons. </a:t>
            </a:r>
            <a:r>
              <a:rPr sz="1000" i="1" dirty="0">
                <a:latin typeface="Times New Roman"/>
                <a:cs typeface="Times New Roman"/>
              </a:rPr>
              <a:t>Further,</a:t>
            </a:r>
            <a:r>
              <a:rPr sz="1000" i="1" spc="-20" dirty="0">
                <a:latin typeface="Times New Roman"/>
                <a:cs typeface="Times New Roman"/>
              </a:rPr>
              <a:t> </a:t>
            </a:r>
            <a:r>
              <a:rPr sz="1000" i="1" dirty="0">
                <a:latin typeface="Times New Roman"/>
                <a:cs typeface="Times New Roman"/>
              </a:rPr>
              <a:t>they</a:t>
            </a:r>
            <a:r>
              <a:rPr sz="1000" i="1" spc="-20" dirty="0">
                <a:latin typeface="Times New Roman"/>
                <a:cs typeface="Times New Roman"/>
              </a:rPr>
              <a:t> </a:t>
            </a:r>
            <a:r>
              <a:rPr sz="1000" i="1" dirty="0">
                <a:latin typeface="Times New Roman"/>
                <a:cs typeface="Times New Roman"/>
              </a:rPr>
              <a:t>consider</a:t>
            </a:r>
            <a:r>
              <a:rPr sz="1000" i="1" spc="-10" dirty="0">
                <a:latin typeface="Times New Roman"/>
                <a:cs typeface="Times New Roman"/>
              </a:rPr>
              <a:t> </a:t>
            </a:r>
            <a:r>
              <a:rPr sz="1000" i="1" dirty="0">
                <a:latin typeface="Times New Roman"/>
                <a:cs typeface="Times New Roman"/>
              </a:rPr>
              <a:t>it</a:t>
            </a:r>
            <a:r>
              <a:rPr sz="1000" i="1" spc="-35" dirty="0">
                <a:latin typeface="Times New Roman"/>
                <a:cs typeface="Times New Roman"/>
              </a:rPr>
              <a:t> </a:t>
            </a:r>
            <a:r>
              <a:rPr sz="1000" i="1" dirty="0">
                <a:latin typeface="Times New Roman"/>
                <a:cs typeface="Times New Roman"/>
              </a:rPr>
              <a:t>honourable</a:t>
            </a:r>
            <a:r>
              <a:rPr sz="1000" i="1" spc="-30" dirty="0">
                <a:latin typeface="Times New Roman"/>
                <a:cs typeface="Times New Roman"/>
              </a:rPr>
              <a:t> </a:t>
            </a:r>
            <a:r>
              <a:rPr sz="1000" i="1" dirty="0">
                <a:latin typeface="Times New Roman"/>
                <a:cs typeface="Times New Roman"/>
              </a:rPr>
              <a:t>to</a:t>
            </a:r>
            <a:r>
              <a:rPr sz="1000" i="1" spc="-30" dirty="0">
                <a:latin typeface="Times New Roman"/>
                <a:cs typeface="Times New Roman"/>
              </a:rPr>
              <a:t> </a:t>
            </a:r>
            <a:r>
              <a:rPr sz="1000" i="1" dirty="0">
                <a:latin typeface="Times New Roman"/>
                <a:cs typeface="Times New Roman"/>
              </a:rPr>
              <a:t>eat</a:t>
            </a:r>
            <a:r>
              <a:rPr sz="1000" i="1" spc="-20" dirty="0">
                <a:latin typeface="Times New Roman"/>
                <a:cs typeface="Times New Roman"/>
              </a:rPr>
              <a:t> </a:t>
            </a:r>
            <a:r>
              <a:rPr sz="1000" i="1" dirty="0">
                <a:latin typeface="Times New Roman"/>
                <a:cs typeface="Times New Roman"/>
              </a:rPr>
              <a:t>their</a:t>
            </a:r>
            <a:r>
              <a:rPr sz="1000" i="1" spc="-25" dirty="0">
                <a:latin typeface="Times New Roman"/>
                <a:cs typeface="Times New Roman"/>
              </a:rPr>
              <a:t> </a:t>
            </a:r>
            <a:r>
              <a:rPr sz="1000" i="1" dirty="0">
                <a:latin typeface="Times New Roman"/>
                <a:cs typeface="Times New Roman"/>
              </a:rPr>
              <a:t>dead</a:t>
            </a:r>
            <a:r>
              <a:rPr sz="1000" i="1" spc="-25" dirty="0">
                <a:latin typeface="Times New Roman"/>
                <a:cs typeface="Times New Roman"/>
              </a:rPr>
              <a:t> </a:t>
            </a:r>
            <a:r>
              <a:rPr sz="1000" i="1" spc="-10" dirty="0">
                <a:latin typeface="Times New Roman"/>
                <a:cs typeface="Times New Roman"/>
              </a:rPr>
              <a:t>fathers….’</a:t>
            </a:r>
            <a:endParaRPr sz="1000" dirty="0">
              <a:latin typeface="Times New Roman"/>
              <a:cs typeface="Times New Roman"/>
            </a:endParaRPr>
          </a:p>
          <a:p>
            <a:pPr marL="12700">
              <a:lnSpc>
                <a:spcPct val="100000"/>
              </a:lnSpc>
              <a:spcBef>
                <a:spcPts val="360"/>
              </a:spcBef>
            </a:pPr>
            <a:r>
              <a:rPr sz="1000" dirty="0">
                <a:latin typeface="Times New Roman"/>
                <a:cs typeface="Times New Roman"/>
              </a:rPr>
              <a:t>He</a:t>
            </a:r>
            <a:r>
              <a:rPr sz="1000" spc="-5" dirty="0">
                <a:latin typeface="Times New Roman"/>
                <a:cs typeface="Times New Roman"/>
              </a:rPr>
              <a:t> </a:t>
            </a:r>
            <a:r>
              <a:rPr sz="1000" dirty="0">
                <a:latin typeface="Times New Roman"/>
                <a:cs typeface="Times New Roman"/>
              </a:rPr>
              <a:t>does</a:t>
            </a:r>
            <a:r>
              <a:rPr sz="1000" spc="-25" dirty="0">
                <a:latin typeface="Times New Roman"/>
                <a:cs typeface="Times New Roman"/>
              </a:rPr>
              <a:t> </a:t>
            </a:r>
            <a:r>
              <a:rPr sz="1000" dirty="0">
                <a:latin typeface="Times New Roman"/>
                <a:cs typeface="Times New Roman"/>
              </a:rPr>
              <a:t>at</a:t>
            </a:r>
            <a:r>
              <a:rPr sz="1000" spc="-25" dirty="0">
                <a:latin typeface="Times New Roman"/>
                <a:cs typeface="Times New Roman"/>
              </a:rPr>
              <a:t> </a:t>
            </a:r>
            <a:r>
              <a:rPr sz="1000" dirty="0">
                <a:latin typeface="Times New Roman"/>
                <a:cs typeface="Times New Roman"/>
              </a:rPr>
              <a:t>least</a:t>
            </a:r>
            <a:r>
              <a:rPr sz="1000" spc="-5" dirty="0">
                <a:latin typeface="Times New Roman"/>
                <a:cs typeface="Times New Roman"/>
              </a:rPr>
              <a:t> </a:t>
            </a:r>
            <a:r>
              <a:rPr sz="1000" dirty="0">
                <a:latin typeface="Times New Roman"/>
                <a:cs typeface="Times New Roman"/>
              </a:rPr>
              <a:t>add</a:t>
            </a:r>
            <a:r>
              <a:rPr sz="1000" spc="-15" dirty="0">
                <a:latin typeface="Times New Roman"/>
                <a:cs typeface="Times New Roman"/>
              </a:rPr>
              <a:t> </a:t>
            </a:r>
            <a:r>
              <a:rPr sz="1000" dirty="0">
                <a:latin typeface="Times New Roman"/>
                <a:cs typeface="Times New Roman"/>
              </a:rPr>
              <a:t>(ibid)</a:t>
            </a:r>
            <a:r>
              <a:rPr sz="1000" spc="-10" dirty="0">
                <a:latin typeface="Times New Roman"/>
                <a:cs typeface="Times New Roman"/>
              </a:rPr>
              <a:t> </a:t>
            </a:r>
            <a:r>
              <a:rPr sz="1000" i="1" dirty="0">
                <a:latin typeface="Times New Roman"/>
                <a:cs typeface="Times New Roman"/>
              </a:rPr>
              <a:t>‘I</a:t>
            </a:r>
            <a:r>
              <a:rPr sz="1000" i="1" spc="-15" dirty="0">
                <a:latin typeface="Times New Roman"/>
                <a:cs typeface="Times New Roman"/>
              </a:rPr>
              <a:t> </a:t>
            </a:r>
            <a:r>
              <a:rPr sz="1000" i="1" dirty="0">
                <a:latin typeface="Times New Roman"/>
                <a:cs typeface="Times New Roman"/>
              </a:rPr>
              <a:t>say</a:t>
            </a:r>
            <a:r>
              <a:rPr sz="1000" i="1" spc="-20" dirty="0">
                <a:latin typeface="Times New Roman"/>
                <a:cs typeface="Times New Roman"/>
              </a:rPr>
              <a:t> </a:t>
            </a:r>
            <a:r>
              <a:rPr sz="1000" i="1" dirty="0">
                <a:latin typeface="Times New Roman"/>
                <a:cs typeface="Times New Roman"/>
              </a:rPr>
              <a:t>these</a:t>
            </a:r>
            <a:r>
              <a:rPr sz="1000" i="1" spc="-10" dirty="0">
                <a:latin typeface="Times New Roman"/>
                <a:cs typeface="Times New Roman"/>
              </a:rPr>
              <a:t> </a:t>
            </a:r>
            <a:r>
              <a:rPr sz="1000" i="1" dirty="0">
                <a:latin typeface="Times New Roman"/>
                <a:cs typeface="Times New Roman"/>
              </a:rPr>
              <a:t>things</a:t>
            </a:r>
            <a:r>
              <a:rPr sz="1000" i="1" spc="-30" dirty="0">
                <a:latin typeface="Times New Roman"/>
                <a:cs typeface="Times New Roman"/>
              </a:rPr>
              <a:t> </a:t>
            </a:r>
            <a:r>
              <a:rPr sz="1000" i="1" dirty="0">
                <a:latin typeface="Times New Roman"/>
                <a:cs typeface="Times New Roman"/>
              </a:rPr>
              <a:t>not</a:t>
            </a:r>
            <a:r>
              <a:rPr sz="1000" i="1" spc="-35" dirty="0">
                <a:latin typeface="Times New Roman"/>
                <a:cs typeface="Times New Roman"/>
              </a:rPr>
              <a:t> </a:t>
            </a:r>
            <a:r>
              <a:rPr sz="1000" i="1" dirty="0">
                <a:latin typeface="Times New Roman"/>
                <a:cs typeface="Times New Roman"/>
              </a:rPr>
              <a:t>having</a:t>
            </a:r>
            <a:r>
              <a:rPr sz="1000" i="1" spc="-20" dirty="0">
                <a:latin typeface="Times New Roman"/>
                <a:cs typeface="Times New Roman"/>
              </a:rPr>
              <a:t> </a:t>
            </a:r>
            <a:r>
              <a:rPr sz="1000" i="1" dirty="0">
                <a:latin typeface="Times New Roman"/>
                <a:cs typeface="Times New Roman"/>
              </a:rPr>
              <a:t>trustworthy</a:t>
            </a:r>
            <a:r>
              <a:rPr sz="1000" i="1" spc="-20" dirty="0">
                <a:latin typeface="Times New Roman"/>
                <a:cs typeface="Times New Roman"/>
              </a:rPr>
              <a:t> </a:t>
            </a:r>
            <a:r>
              <a:rPr sz="1000" i="1" spc="-10" dirty="0">
                <a:latin typeface="Times New Roman"/>
                <a:cs typeface="Times New Roman"/>
              </a:rPr>
              <a:t>witnesses’</a:t>
            </a:r>
            <a:endParaRPr lang="en-GB" sz="1000" i="1" spc="-10" dirty="0">
              <a:latin typeface="Times New Roman"/>
              <a:cs typeface="Times New Roman"/>
            </a:endParaRPr>
          </a:p>
          <a:p>
            <a:pPr marL="12700">
              <a:lnSpc>
                <a:spcPct val="100000"/>
              </a:lnSpc>
              <a:spcBef>
                <a:spcPts val="360"/>
              </a:spcBef>
            </a:pPr>
            <a:endParaRPr lang="en-GB" sz="1000" i="1" spc="-10" dirty="0">
              <a:latin typeface="Times New Roman"/>
              <a:cs typeface="Times New Roman"/>
            </a:endParaRPr>
          </a:p>
          <a:p>
            <a:pPr marL="12700">
              <a:lnSpc>
                <a:spcPct val="100000"/>
              </a:lnSpc>
              <a:spcBef>
                <a:spcPts val="360"/>
              </a:spcBef>
            </a:pPr>
            <a:endParaRPr lang="en-GB" sz="1000" i="1" spc="-10" dirty="0">
              <a:latin typeface="Times New Roman"/>
              <a:cs typeface="Times New Roman"/>
            </a:endParaRPr>
          </a:p>
          <a:p>
            <a:pPr marL="12700">
              <a:lnSpc>
                <a:spcPct val="100000"/>
              </a:lnSpc>
              <a:spcBef>
                <a:spcPts val="360"/>
              </a:spcBef>
            </a:pPr>
            <a:endParaRPr lang="en-GB" sz="1000" i="1" spc="-10" dirty="0">
              <a:latin typeface="Times New Roman"/>
              <a:cs typeface="Times New Roman"/>
            </a:endParaRPr>
          </a:p>
          <a:p>
            <a:pPr marL="12700">
              <a:lnSpc>
                <a:spcPct val="100000"/>
              </a:lnSpc>
              <a:spcBef>
                <a:spcPts val="360"/>
              </a:spcBef>
            </a:pPr>
            <a:endParaRPr sz="1000" dirty="0">
              <a:latin typeface="Times New Roman"/>
              <a:cs typeface="Times New Roman"/>
            </a:endParaRPr>
          </a:p>
          <a:p>
            <a:pPr marL="12700" marR="95885">
              <a:lnSpc>
                <a:spcPct val="100000"/>
              </a:lnSpc>
              <a:spcBef>
                <a:spcPts val="360"/>
              </a:spcBef>
            </a:pPr>
            <a:r>
              <a:rPr sz="1000" dirty="0">
                <a:latin typeface="Times New Roman"/>
                <a:cs typeface="Times New Roman"/>
              </a:rPr>
              <a:t>This,</a:t>
            </a:r>
            <a:r>
              <a:rPr sz="1000" spc="-35" dirty="0">
                <a:latin typeface="Times New Roman"/>
                <a:cs typeface="Times New Roman"/>
              </a:rPr>
              <a:t> </a:t>
            </a:r>
            <a:r>
              <a:rPr sz="1000" dirty="0">
                <a:latin typeface="Times New Roman"/>
                <a:cs typeface="Times New Roman"/>
              </a:rPr>
              <a:t>though,</a:t>
            </a:r>
            <a:r>
              <a:rPr sz="1000" spc="-20" dirty="0">
                <a:latin typeface="Times New Roman"/>
                <a:cs typeface="Times New Roman"/>
              </a:rPr>
              <a:t> </a:t>
            </a:r>
            <a:r>
              <a:rPr sz="1000" dirty="0">
                <a:latin typeface="Times New Roman"/>
                <a:cs typeface="Times New Roman"/>
              </a:rPr>
              <a:t>raises</a:t>
            </a:r>
            <a:r>
              <a:rPr sz="1000" spc="-10" dirty="0">
                <a:latin typeface="Times New Roman"/>
                <a:cs typeface="Times New Roman"/>
              </a:rPr>
              <a:t> </a:t>
            </a:r>
            <a:r>
              <a:rPr sz="1000" dirty="0">
                <a:latin typeface="Times New Roman"/>
                <a:cs typeface="Times New Roman"/>
              </a:rPr>
              <a:t>some</a:t>
            </a:r>
            <a:r>
              <a:rPr sz="1000" spc="-10" dirty="0">
                <a:latin typeface="Times New Roman"/>
                <a:cs typeface="Times New Roman"/>
              </a:rPr>
              <a:t> </a:t>
            </a:r>
            <a:r>
              <a:rPr sz="1000" dirty="0">
                <a:latin typeface="Times New Roman"/>
                <a:cs typeface="Times New Roman"/>
              </a:rPr>
              <a:t>interesting</a:t>
            </a:r>
            <a:r>
              <a:rPr sz="1000" spc="-5" dirty="0">
                <a:latin typeface="Times New Roman"/>
                <a:cs typeface="Times New Roman"/>
              </a:rPr>
              <a:t> </a:t>
            </a:r>
            <a:r>
              <a:rPr sz="1000" dirty="0">
                <a:latin typeface="Times New Roman"/>
                <a:cs typeface="Times New Roman"/>
              </a:rPr>
              <a:t>points</a:t>
            </a:r>
            <a:r>
              <a:rPr sz="1000" spc="-35" dirty="0">
                <a:latin typeface="Times New Roman"/>
                <a:cs typeface="Times New Roman"/>
              </a:rPr>
              <a:t> </a:t>
            </a:r>
            <a:r>
              <a:rPr sz="1000" dirty="0">
                <a:latin typeface="Times New Roman"/>
                <a:cs typeface="Times New Roman"/>
              </a:rPr>
              <a:t>as</a:t>
            </a:r>
            <a:r>
              <a:rPr sz="1000" spc="-30" dirty="0">
                <a:latin typeface="Times New Roman"/>
                <a:cs typeface="Times New Roman"/>
              </a:rPr>
              <a:t> </a:t>
            </a:r>
            <a:r>
              <a:rPr sz="1000" dirty="0">
                <a:latin typeface="Times New Roman"/>
                <a:cs typeface="Times New Roman"/>
              </a:rPr>
              <a:t>far</a:t>
            </a:r>
            <a:r>
              <a:rPr sz="1000" spc="-10" dirty="0">
                <a:latin typeface="Times New Roman"/>
                <a:cs typeface="Times New Roman"/>
              </a:rPr>
              <a:t> </a:t>
            </a:r>
            <a:r>
              <a:rPr sz="1000" dirty="0">
                <a:latin typeface="Times New Roman"/>
                <a:cs typeface="Times New Roman"/>
              </a:rPr>
              <a:t>as</a:t>
            </a:r>
            <a:r>
              <a:rPr sz="1000" spc="-20" dirty="0">
                <a:latin typeface="Times New Roman"/>
                <a:cs typeface="Times New Roman"/>
              </a:rPr>
              <a:t> </a:t>
            </a:r>
            <a:r>
              <a:rPr sz="1000" dirty="0">
                <a:latin typeface="Times New Roman"/>
                <a:cs typeface="Times New Roman"/>
              </a:rPr>
              <a:t>the</a:t>
            </a:r>
            <a:r>
              <a:rPr sz="1000" spc="-30" dirty="0">
                <a:latin typeface="Times New Roman"/>
                <a:cs typeface="Times New Roman"/>
              </a:rPr>
              <a:t> </a:t>
            </a:r>
            <a:r>
              <a:rPr sz="1000" dirty="0">
                <a:latin typeface="Times New Roman"/>
                <a:cs typeface="Times New Roman"/>
              </a:rPr>
              <a:t>use</a:t>
            </a:r>
            <a:r>
              <a:rPr sz="1000" spc="-10" dirty="0">
                <a:latin typeface="Times New Roman"/>
                <a:cs typeface="Times New Roman"/>
              </a:rPr>
              <a:t> </a:t>
            </a:r>
            <a:r>
              <a:rPr sz="1000" dirty="0">
                <a:latin typeface="Times New Roman"/>
                <a:cs typeface="Times New Roman"/>
              </a:rPr>
              <a:t>of</a:t>
            </a:r>
            <a:r>
              <a:rPr sz="1000" spc="-40" dirty="0">
                <a:latin typeface="Times New Roman"/>
                <a:cs typeface="Times New Roman"/>
              </a:rPr>
              <a:t> </a:t>
            </a:r>
            <a:r>
              <a:rPr sz="1000" dirty="0">
                <a:latin typeface="Times New Roman"/>
                <a:cs typeface="Times New Roman"/>
              </a:rPr>
              <a:t>classical sources</a:t>
            </a:r>
            <a:r>
              <a:rPr sz="1000" spc="-20" dirty="0">
                <a:latin typeface="Times New Roman"/>
                <a:cs typeface="Times New Roman"/>
              </a:rPr>
              <a:t> </a:t>
            </a:r>
            <a:r>
              <a:rPr sz="1000" dirty="0">
                <a:latin typeface="Times New Roman"/>
                <a:cs typeface="Times New Roman"/>
              </a:rPr>
              <a:t>is</a:t>
            </a:r>
            <a:r>
              <a:rPr sz="1000" spc="-35" dirty="0">
                <a:latin typeface="Times New Roman"/>
                <a:cs typeface="Times New Roman"/>
              </a:rPr>
              <a:t> </a:t>
            </a:r>
            <a:r>
              <a:rPr sz="1000" dirty="0">
                <a:latin typeface="Times New Roman"/>
                <a:cs typeface="Times New Roman"/>
              </a:rPr>
              <a:t>concerned. It</a:t>
            </a:r>
            <a:r>
              <a:rPr sz="1000" spc="-30" dirty="0">
                <a:latin typeface="Times New Roman"/>
                <a:cs typeface="Times New Roman"/>
              </a:rPr>
              <a:t> </a:t>
            </a:r>
            <a:r>
              <a:rPr sz="1000" spc="-25" dirty="0">
                <a:latin typeface="Times New Roman"/>
                <a:cs typeface="Times New Roman"/>
              </a:rPr>
              <a:t>has </a:t>
            </a:r>
            <a:r>
              <a:rPr sz="1000" dirty="0">
                <a:latin typeface="Times New Roman"/>
                <a:cs typeface="Times New Roman"/>
              </a:rPr>
              <a:t>already</a:t>
            </a:r>
            <a:r>
              <a:rPr sz="1000" spc="-15" dirty="0">
                <a:latin typeface="Times New Roman"/>
                <a:cs typeface="Times New Roman"/>
              </a:rPr>
              <a:t> </a:t>
            </a:r>
            <a:r>
              <a:rPr sz="1000" dirty="0">
                <a:latin typeface="Times New Roman"/>
                <a:cs typeface="Times New Roman"/>
              </a:rPr>
              <a:t>been</a:t>
            </a:r>
            <a:r>
              <a:rPr sz="1000" spc="-20" dirty="0">
                <a:latin typeface="Times New Roman"/>
                <a:cs typeface="Times New Roman"/>
              </a:rPr>
              <a:t> </a:t>
            </a:r>
            <a:r>
              <a:rPr sz="1000" dirty="0">
                <a:latin typeface="Times New Roman"/>
                <a:cs typeface="Times New Roman"/>
              </a:rPr>
              <a:t>noted</a:t>
            </a:r>
            <a:r>
              <a:rPr sz="1000" spc="-20" dirty="0">
                <a:latin typeface="Times New Roman"/>
                <a:cs typeface="Times New Roman"/>
              </a:rPr>
              <a:t> </a:t>
            </a:r>
            <a:r>
              <a:rPr sz="1000" dirty="0">
                <a:latin typeface="Times New Roman"/>
                <a:cs typeface="Times New Roman"/>
              </a:rPr>
              <a:t>that</a:t>
            </a:r>
            <a:r>
              <a:rPr sz="1000" spc="-15" dirty="0">
                <a:latin typeface="Times New Roman"/>
                <a:cs typeface="Times New Roman"/>
              </a:rPr>
              <a:t> </a:t>
            </a:r>
            <a:r>
              <a:rPr sz="1000" dirty="0">
                <a:latin typeface="Times New Roman"/>
                <a:cs typeface="Times New Roman"/>
              </a:rPr>
              <a:t>‘Celtosceptics’</a:t>
            </a:r>
            <a:r>
              <a:rPr sz="1000" spc="15" dirty="0">
                <a:latin typeface="Times New Roman"/>
                <a:cs typeface="Times New Roman"/>
              </a:rPr>
              <a:t> </a:t>
            </a:r>
            <a:r>
              <a:rPr sz="1000" dirty="0">
                <a:latin typeface="Times New Roman"/>
                <a:cs typeface="Times New Roman"/>
              </a:rPr>
              <a:t>object</a:t>
            </a:r>
            <a:r>
              <a:rPr sz="1000" spc="-40" dirty="0">
                <a:latin typeface="Times New Roman"/>
                <a:cs typeface="Times New Roman"/>
              </a:rPr>
              <a:t> </a:t>
            </a:r>
            <a:r>
              <a:rPr sz="1000" dirty="0">
                <a:latin typeface="Times New Roman"/>
                <a:cs typeface="Times New Roman"/>
              </a:rPr>
              <a:t>to</a:t>
            </a:r>
            <a:r>
              <a:rPr sz="1000" spc="-35" dirty="0">
                <a:latin typeface="Times New Roman"/>
                <a:cs typeface="Times New Roman"/>
              </a:rPr>
              <a:t> </a:t>
            </a:r>
            <a:r>
              <a:rPr sz="1000" dirty="0">
                <a:latin typeface="Times New Roman"/>
                <a:cs typeface="Times New Roman"/>
              </a:rPr>
              <a:t>the</a:t>
            </a:r>
            <a:r>
              <a:rPr sz="1000" spc="-10" dirty="0">
                <a:latin typeface="Times New Roman"/>
                <a:cs typeface="Times New Roman"/>
              </a:rPr>
              <a:t> </a:t>
            </a:r>
            <a:r>
              <a:rPr sz="1000" dirty="0">
                <a:latin typeface="Times New Roman"/>
                <a:cs typeface="Times New Roman"/>
              </a:rPr>
              <a:t>use</a:t>
            </a:r>
            <a:r>
              <a:rPr sz="1000" spc="-10" dirty="0">
                <a:latin typeface="Times New Roman"/>
                <a:cs typeface="Times New Roman"/>
              </a:rPr>
              <a:t> </a:t>
            </a:r>
            <a:r>
              <a:rPr sz="1000" dirty="0">
                <a:latin typeface="Times New Roman"/>
                <a:cs typeface="Times New Roman"/>
              </a:rPr>
              <a:t>of</a:t>
            </a:r>
            <a:r>
              <a:rPr sz="1000" spc="-20" dirty="0">
                <a:latin typeface="Times New Roman"/>
                <a:cs typeface="Times New Roman"/>
              </a:rPr>
              <a:t> </a:t>
            </a:r>
            <a:r>
              <a:rPr sz="1000" dirty="0">
                <a:latin typeface="Times New Roman"/>
                <a:cs typeface="Times New Roman"/>
              </a:rPr>
              <a:t>the</a:t>
            </a:r>
            <a:r>
              <a:rPr sz="1000" spc="-10" dirty="0">
                <a:latin typeface="Times New Roman"/>
                <a:cs typeface="Times New Roman"/>
              </a:rPr>
              <a:t> </a:t>
            </a:r>
            <a:r>
              <a:rPr sz="1000" dirty="0">
                <a:latin typeface="Times New Roman"/>
                <a:cs typeface="Times New Roman"/>
              </a:rPr>
              <a:t>Celtic</a:t>
            </a:r>
            <a:r>
              <a:rPr sz="1000" spc="-15" dirty="0">
                <a:latin typeface="Times New Roman"/>
                <a:cs typeface="Times New Roman"/>
              </a:rPr>
              <a:t> </a:t>
            </a:r>
            <a:r>
              <a:rPr sz="1000" dirty="0">
                <a:latin typeface="Times New Roman"/>
                <a:cs typeface="Times New Roman"/>
              </a:rPr>
              <a:t>label</a:t>
            </a:r>
            <a:r>
              <a:rPr sz="1000" spc="-25" dirty="0">
                <a:latin typeface="Times New Roman"/>
                <a:cs typeface="Times New Roman"/>
              </a:rPr>
              <a:t> </a:t>
            </a:r>
            <a:r>
              <a:rPr sz="1000" dirty="0">
                <a:latin typeface="Times New Roman"/>
                <a:cs typeface="Times New Roman"/>
              </a:rPr>
              <a:t>in</a:t>
            </a:r>
            <a:r>
              <a:rPr sz="1000" spc="-20" dirty="0">
                <a:latin typeface="Times New Roman"/>
                <a:cs typeface="Times New Roman"/>
              </a:rPr>
              <a:t> </a:t>
            </a:r>
            <a:r>
              <a:rPr sz="1000" dirty="0">
                <a:latin typeface="Times New Roman"/>
                <a:cs typeface="Times New Roman"/>
              </a:rPr>
              <a:t>modern</a:t>
            </a:r>
            <a:r>
              <a:rPr sz="1000" spc="-10" dirty="0">
                <a:latin typeface="Times New Roman"/>
                <a:cs typeface="Times New Roman"/>
              </a:rPr>
              <a:t> </a:t>
            </a:r>
            <a:r>
              <a:rPr sz="1000" dirty="0">
                <a:latin typeface="Times New Roman"/>
                <a:cs typeface="Times New Roman"/>
              </a:rPr>
              <a:t>times</a:t>
            </a:r>
            <a:r>
              <a:rPr sz="1000" spc="-10" dirty="0">
                <a:latin typeface="Times New Roman"/>
                <a:cs typeface="Times New Roman"/>
              </a:rPr>
              <a:t> </a:t>
            </a:r>
            <a:r>
              <a:rPr sz="1000" dirty="0">
                <a:latin typeface="Times New Roman"/>
                <a:cs typeface="Times New Roman"/>
              </a:rPr>
              <a:t>as</a:t>
            </a:r>
            <a:r>
              <a:rPr sz="1000" spc="-25" dirty="0">
                <a:latin typeface="Times New Roman"/>
                <a:cs typeface="Times New Roman"/>
              </a:rPr>
              <a:t> no </a:t>
            </a:r>
            <a:r>
              <a:rPr sz="1000" dirty="0">
                <a:latin typeface="Times New Roman"/>
                <a:cs typeface="Times New Roman"/>
              </a:rPr>
              <a:t>classical</a:t>
            </a:r>
            <a:r>
              <a:rPr sz="1000" spc="-15" dirty="0">
                <a:latin typeface="Times New Roman"/>
                <a:cs typeface="Times New Roman"/>
              </a:rPr>
              <a:t> </a:t>
            </a:r>
            <a:r>
              <a:rPr sz="1000" dirty="0">
                <a:latin typeface="Times New Roman"/>
                <a:cs typeface="Times New Roman"/>
              </a:rPr>
              <a:t>source</a:t>
            </a:r>
            <a:r>
              <a:rPr sz="1000" spc="-15" dirty="0">
                <a:latin typeface="Times New Roman"/>
                <a:cs typeface="Times New Roman"/>
              </a:rPr>
              <a:t> </a:t>
            </a:r>
            <a:r>
              <a:rPr sz="1000" dirty="0">
                <a:latin typeface="Times New Roman"/>
                <a:cs typeface="Times New Roman"/>
              </a:rPr>
              <a:t>ever</a:t>
            </a:r>
            <a:r>
              <a:rPr sz="1000" spc="-20" dirty="0">
                <a:latin typeface="Times New Roman"/>
                <a:cs typeface="Times New Roman"/>
              </a:rPr>
              <a:t> </a:t>
            </a:r>
            <a:r>
              <a:rPr sz="1000" dirty="0">
                <a:latin typeface="Times New Roman"/>
                <a:cs typeface="Times New Roman"/>
              </a:rPr>
              <a:t>called</a:t>
            </a:r>
            <a:r>
              <a:rPr sz="1000" spc="-25"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inhabitants</a:t>
            </a:r>
            <a:r>
              <a:rPr sz="1000" spc="-10" dirty="0">
                <a:latin typeface="Times New Roman"/>
                <a:cs typeface="Times New Roman"/>
              </a:rPr>
              <a:t> </a:t>
            </a:r>
            <a:r>
              <a:rPr sz="1000" dirty="0">
                <a:latin typeface="Times New Roman"/>
                <a:cs typeface="Times New Roman"/>
              </a:rPr>
              <a:t>of</a:t>
            </a:r>
            <a:r>
              <a:rPr sz="1000" spc="-40" dirty="0">
                <a:latin typeface="Times New Roman"/>
                <a:cs typeface="Times New Roman"/>
              </a:rPr>
              <a:t> </a:t>
            </a:r>
            <a:r>
              <a:rPr sz="1000" dirty="0">
                <a:latin typeface="Times New Roman"/>
                <a:cs typeface="Times New Roman"/>
              </a:rPr>
              <a:t>Britain</a:t>
            </a:r>
            <a:r>
              <a:rPr sz="1000" spc="-45" dirty="0">
                <a:latin typeface="Times New Roman"/>
                <a:cs typeface="Times New Roman"/>
              </a:rPr>
              <a:t> </a:t>
            </a:r>
            <a:r>
              <a:rPr sz="1000" dirty="0">
                <a:latin typeface="Times New Roman"/>
                <a:cs typeface="Times New Roman"/>
              </a:rPr>
              <a:t>or</a:t>
            </a:r>
            <a:r>
              <a:rPr sz="1000" spc="-35" dirty="0">
                <a:latin typeface="Times New Roman"/>
                <a:cs typeface="Times New Roman"/>
              </a:rPr>
              <a:t> </a:t>
            </a:r>
            <a:r>
              <a:rPr sz="1000" dirty="0">
                <a:latin typeface="Times New Roman"/>
                <a:cs typeface="Times New Roman"/>
              </a:rPr>
              <a:t>Ireland</a:t>
            </a:r>
            <a:r>
              <a:rPr sz="1000" spc="-20" dirty="0">
                <a:latin typeface="Times New Roman"/>
                <a:cs typeface="Times New Roman"/>
              </a:rPr>
              <a:t> </a:t>
            </a:r>
            <a:r>
              <a:rPr sz="1000" dirty="0">
                <a:latin typeface="Times New Roman"/>
                <a:cs typeface="Times New Roman"/>
              </a:rPr>
              <a:t>Celts.</a:t>
            </a:r>
            <a:r>
              <a:rPr sz="1000" spc="-25" dirty="0">
                <a:latin typeface="Times New Roman"/>
                <a:cs typeface="Times New Roman"/>
              </a:rPr>
              <a:t> </a:t>
            </a:r>
            <a:r>
              <a:rPr sz="1000" dirty="0">
                <a:latin typeface="Times New Roman"/>
                <a:cs typeface="Times New Roman"/>
              </a:rPr>
              <a:t>However,</a:t>
            </a:r>
            <a:r>
              <a:rPr sz="1000" spc="5" dirty="0">
                <a:latin typeface="Times New Roman"/>
                <a:cs typeface="Times New Roman"/>
              </a:rPr>
              <a:t> </a:t>
            </a:r>
            <a:r>
              <a:rPr sz="1000" dirty="0">
                <a:latin typeface="Times New Roman"/>
                <a:cs typeface="Times New Roman"/>
              </a:rPr>
              <a:t>we</a:t>
            </a:r>
            <a:r>
              <a:rPr sz="1000" spc="-10" dirty="0">
                <a:latin typeface="Times New Roman"/>
                <a:cs typeface="Times New Roman"/>
              </a:rPr>
              <a:t> </a:t>
            </a:r>
            <a:r>
              <a:rPr sz="1000" dirty="0">
                <a:latin typeface="Times New Roman"/>
                <a:cs typeface="Times New Roman"/>
              </a:rPr>
              <a:t>have</a:t>
            </a:r>
            <a:r>
              <a:rPr sz="1000" spc="-5" dirty="0">
                <a:latin typeface="Times New Roman"/>
                <a:cs typeface="Times New Roman"/>
              </a:rPr>
              <a:t> </a:t>
            </a:r>
            <a:r>
              <a:rPr sz="1000" dirty="0">
                <a:latin typeface="Times New Roman"/>
                <a:cs typeface="Times New Roman"/>
              </a:rPr>
              <a:t>here</a:t>
            </a:r>
            <a:r>
              <a:rPr sz="1000" spc="-30" dirty="0">
                <a:latin typeface="Times New Roman"/>
                <a:cs typeface="Times New Roman"/>
              </a:rPr>
              <a:t> </a:t>
            </a:r>
            <a:r>
              <a:rPr sz="1000" spc="-25" dirty="0">
                <a:latin typeface="Times New Roman"/>
                <a:cs typeface="Times New Roman"/>
              </a:rPr>
              <a:t>an </a:t>
            </a:r>
            <a:r>
              <a:rPr sz="1000" dirty="0">
                <a:latin typeface="Times New Roman"/>
                <a:cs typeface="Times New Roman"/>
              </a:rPr>
              <a:t>example</a:t>
            </a:r>
            <a:r>
              <a:rPr sz="1000" spc="-15" dirty="0">
                <a:latin typeface="Times New Roman"/>
                <a:cs typeface="Times New Roman"/>
              </a:rPr>
              <a:t> </a:t>
            </a:r>
            <a:r>
              <a:rPr sz="1000" dirty="0">
                <a:latin typeface="Times New Roman"/>
                <a:cs typeface="Times New Roman"/>
              </a:rPr>
              <a:t>of</a:t>
            </a:r>
            <a:r>
              <a:rPr sz="1000" spc="-35" dirty="0">
                <a:latin typeface="Times New Roman"/>
                <a:cs typeface="Times New Roman"/>
              </a:rPr>
              <a:t> </a:t>
            </a:r>
            <a:r>
              <a:rPr sz="1000" dirty="0">
                <a:latin typeface="Times New Roman"/>
                <a:cs typeface="Times New Roman"/>
              </a:rPr>
              <a:t>a</a:t>
            </a:r>
            <a:r>
              <a:rPr sz="1000" spc="-40" dirty="0">
                <a:latin typeface="Times New Roman"/>
                <a:cs typeface="Times New Roman"/>
              </a:rPr>
              <a:t> </a:t>
            </a:r>
            <a:r>
              <a:rPr sz="1000" dirty="0">
                <a:latin typeface="Times New Roman"/>
                <a:cs typeface="Times New Roman"/>
              </a:rPr>
              <a:t>classical</a:t>
            </a:r>
            <a:r>
              <a:rPr sz="1000" spc="-15" dirty="0">
                <a:latin typeface="Times New Roman"/>
                <a:cs typeface="Times New Roman"/>
              </a:rPr>
              <a:t> </a:t>
            </a:r>
            <a:r>
              <a:rPr sz="1000" dirty="0">
                <a:latin typeface="Times New Roman"/>
                <a:cs typeface="Times New Roman"/>
              </a:rPr>
              <a:t>source</a:t>
            </a:r>
            <a:r>
              <a:rPr sz="1000" spc="-20" dirty="0">
                <a:latin typeface="Times New Roman"/>
                <a:cs typeface="Times New Roman"/>
              </a:rPr>
              <a:t> </a:t>
            </a:r>
            <a:r>
              <a:rPr sz="1000" dirty="0">
                <a:latin typeface="Times New Roman"/>
                <a:cs typeface="Times New Roman"/>
              </a:rPr>
              <a:t>calling</a:t>
            </a:r>
            <a:r>
              <a:rPr sz="1000" spc="-25" dirty="0">
                <a:latin typeface="Times New Roman"/>
                <a:cs typeface="Times New Roman"/>
              </a:rPr>
              <a:t> </a:t>
            </a:r>
            <a:r>
              <a:rPr sz="1000" dirty="0">
                <a:latin typeface="Times New Roman"/>
                <a:cs typeface="Times New Roman"/>
              </a:rPr>
              <a:t>the</a:t>
            </a:r>
            <a:r>
              <a:rPr sz="1000" spc="-35" dirty="0">
                <a:latin typeface="Times New Roman"/>
                <a:cs typeface="Times New Roman"/>
              </a:rPr>
              <a:t> </a:t>
            </a:r>
            <a:r>
              <a:rPr sz="1000" dirty="0">
                <a:latin typeface="Times New Roman"/>
                <a:cs typeface="Times New Roman"/>
              </a:rPr>
              <a:t>inhabitants</a:t>
            </a:r>
            <a:r>
              <a:rPr sz="1000" spc="-20" dirty="0">
                <a:latin typeface="Times New Roman"/>
                <a:cs typeface="Times New Roman"/>
              </a:rPr>
              <a:t> </a:t>
            </a:r>
            <a:r>
              <a:rPr sz="1000" dirty="0">
                <a:latin typeface="Times New Roman"/>
                <a:cs typeface="Times New Roman"/>
              </a:rPr>
              <a:t>of</a:t>
            </a:r>
            <a:r>
              <a:rPr sz="1000" spc="-35" dirty="0">
                <a:latin typeface="Times New Roman"/>
                <a:cs typeface="Times New Roman"/>
              </a:rPr>
              <a:t> </a:t>
            </a:r>
            <a:r>
              <a:rPr sz="1000" dirty="0">
                <a:latin typeface="Times New Roman"/>
                <a:cs typeface="Times New Roman"/>
              </a:rPr>
              <a:t>Ireland</a:t>
            </a:r>
            <a:r>
              <a:rPr sz="1000" spc="-30" dirty="0">
                <a:latin typeface="Times New Roman"/>
                <a:cs typeface="Times New Roman"/>
              </a:rPr>
              <a:t> </a:t>
            </a:r>
            <a:r>
              <a:rPr sz="1000" dirty="0">
                <a:latin typeface="Times New Roman"/>
                <a:cs typeface="Times New Roman"/>
              </a:rPr>
              <a:t>cannibals.</a:t>
            </a:r>
            <a:r>
              <a:rPr sz="1000" spc="-15" dirty="0">
                <a:latin typeface="Times New Roman"/>
                <a:cs typeface="Times New Roman"/>
              </a:rPr>
              <a:t> </a:t>
            </a:r>
            <a:r>
              <a:rPr sz="1000" dirty="0">
                <a:latin typeface="Times New Roman"/>
                <a:cs typeface="Times New Roman"/>
              </a:rPr>
              <a:t>Presumably, then,</a:t>
            </a:r>
            <a:r>
              <a:rPr sz="1000" spc="-30" dirty="0">
                <a:latin typeface="Times New Roman"/>
                <a:cs typeface="Times New Roman"/>
              </a:rPr>
              <a:t> </a:t>
            </a:r>
            <a:r>
              <a:rPr sz="1000" dirty="0">
                <a:latin typeface="Times New Roman"/>
                <a:cs typeface="Times New Roman"/>
              </a:rPr>
              <a:t>using</a:t>
            </a:r>
            <a:r>
              <a:rPr sz="1000" spc="-25" dirty="0">
                <a:latin typeface="Times New Roman"/>
                <a:cs typeface="Times New Roman"/>
              </a:rPr>
              <a:t> the </a:t>
            </a:r>
            <a:r>
              <a:rPr sz="1000" dirty="0">
                <a:latin typeface="Times New Roman"/>
                <a:cs typeface="Times New Roman"/>
              </a:rPr>
              <a:t>same</a:t>
            </a:r>
            <a:r>
              <a:rPr sz="1000" spc="-5" dirty="0">
                <a:latin typeface="Times New Roman"/>
                <a:cs typeface="Times New Roman"/>
              </a:rPr>
              <a:t> </a:t>
            </a:r>
            <a:r>
              <a:rPr sz="1000" dirty="0">
                <a:latin typeface="Times New Roman"/>
                <a:cs typeface="Times New Roman"/>
              </a:rPr>
              <a:t>logic,</a:t>
            </a:r>
            <a:r>
              <a:rPr sz="1000" spc="-35" dirty="0">
                <a:latin typeface="Times New Roman"/>
                <a:cs typeface="Times New Roman"/>
              </a:rPr>
              <a:t> </a:t>
            </a:r>
            <a:r>
              <a:rPr sz="1000" dirty="0">
                <a:latin typeface="Times New Roman"/>
                <a:cs typeface="Times New Roman"/>
              </a:rPr>
              <a:t>we should</a:t>
            </a:r>
            <a:r>
              <a:rPr sz="1000" spc="-30" dirty="0">
                <a:latin typeface="Times New Roman"/>
                <a:cs typeface="Times New Roman"/>
              </a:rPr>
              <a:t> </a:t>
            </a:r>
            <a:r>
              <a:rPr sz="1000" dirty="0">
                <a:latin typeface="Times New Roman"/>
                <a:cs typeface="Times New Roman"/>
              </a:rPr>
              <a:t>accept</a:t>
            </a:r>
            <a:r>
              <a:rPr sz="1000" spc="-15" dirty="0">
                <a:latin typeface="Times New Roman"/>
                <a:cs typeface="Times New Roman"/>
              </a:rPr>
              <a:t> </a:t>
            </a:r>
            <a:r>
              <a:rPr sz="1000" dirty="0">
                <a:latin typeface="Times New Roman"/>
                <a:cs typeface="Times New Roman"/>
              </a:rPr>
              <a:t>that</a:t>
            </a:r>
            <a:r>
              <a:rPr sz="1000" spc="-25" dirty="0">
                <a:latin typeface="Times New Roman"/>
                <a:cs typeface="Times New Roman"/>
              </a:rPr>
              <a:t> </a:t>
            </a:r>
            <a:r>
              <a:rPr sz="1000" dirty="0">
                <a:latin typeface="Times New Roman"/>
                <a:cs typeface="Times New Roman"/>
              </a:rPr>
              <a:t>this</a:t>
            </a:r>
            <a:r>
              <a:rPr sz="1000" spc="-35" dirty="0">
                <a:latin typeface="Times New Roman"/>
                <a:cs typeface="Times New Roman"/>
              </a:rPr>
              <a:t> </a:t>
            </a:r>
            <a:r>
              <a:rPr sz="1000" dirty="0">
                <a:latin typeface="Times New Roman"/>
                <a:cs typeface="Times New Roman"/>
              </a:rPr>
              <a:t>was</a:t>
            </a:r>
            <a:r>
              <a:rPr sz="1000" spc="-10" dirty="0">
                <a:latin typeface="Times New Roman"/>
                <a:cs typeface="Times New Roman"/>
              </a:rPr>
              <a:t> </a:t>
            </a:r>
            <a:r>
              <a:rPr sz="1000" spc="-20" dirty="0">
                <a:latin typeface="Times New Roman"/>
                <a:cs typeface="Times New Roman"/>
              </a:rPr>
              <a:t>true.</a:t>
            </a:r>
            <a:endParaRPr sz="1000" dirty="0">
              <a:latin typeface="Times New Roman"/>
              <a:cs typeface="Times New Roman"/>
            </a:endParaRPr>
          </a:p>
          <a:p>
            <a:pPr marL="12700" marR="5080">
              <a:lnSpc>
                <a:spcPct val="100000"/>
              </a:lnSpc>
              <a:spcBef>
                <a:spcPts val="360"/>
              </a:spcBef>
            </a:pPr>
            <a:r>
              <a:rPr sz="1000" dirty="0">
                <a:latin typeface="Times New Roman"/>
                <a:cs typeface="Times New Roman"/>
              </a:rPr>
              <a:t>Classical</a:t>
            </a:r>
            <a:r>
              <a:rPr sz="1000" spc="-25" dirty="0">
                <a:latin typeface="Times New Roman"/>
                <a:cs typeface="Times New Roman"/>
              </a:rPr>
              <a:t> </a:t>
            </a:r>
            <a:r>
              <a:rPr sz="1000" dirty="0">
                <a:latin typeface="Times New Roman"/>
                <a:cs typeface="Times New Roman"/>
              </a:rPr>
              <a:t>sources,</a:t>
            </a:r>
            <a:r>
              <a:rPr sz="1000" spc="-25" dirty="0">
                <a:latin typeface="Times New Roman"/>
                <a:cs typeface="Times New Roman"/>
              </a:rPr>
              <a:t> </a:t>
            </a:r>
            <a:r>
              <a:rPr sz="1000" dirty="0">
                <a:latin typeface="Times New Roman"/>
                <a:cs typeface="Times New Roman"/>
              </a:rPr>
              <a:t>like</a:t>
            </a:r>
            <a:r>
              <a:rPr sz="1000" spc="-40" dirty="0">
                <a:latin typeface="Times New Roman"/>
                <a:cs typeface="Times New Roman"/>
              </a:rPr>
              <a:t> </a:t>
            </a:r>
            <a:r>
              <a:rPr sz="1000" dirty="0">
                <a:latin typeface="Times New Roman"/>
                <a:cs typeface="Times New Roman"/>
              </a:rPr>
              <a:t>many</a:t>
            </a:r>
            <a:r>
              <a:rPr sz="1000" spc="-10" dirty="0">
                <a:latin typeface="Times New Roman"/>
                <a:cs typeface="Times New Roman"/>
              </a:rPr>
              <a:t> </a:t>
            </a:r>
            <a:r>
              <a:rPr sz="1000" dirty="0">
                <a:latin typeface="Times New Roman"/>
                <a:cs typeface="Times New Roman"/>
              </a:rPr>
              <a:t>others,</a:t>
            </a:r>
            <a:r>
              <a:rPr sz="1000" spc="-35" dirty="0">
                <a:latin typeface="Times New Roman"/>
                <a:cs typeface="Times New Roman"/>
              </a:rPr>
              <a:t> </a:t>
            </a:r>
            <a:r>
              <a:rPr sz="1000" dirty="0">
                <a:latin typeface="Times New Roman"/>
                <a:cs typeface="Times New Roman"/>
              </a:rPr>
              <a:t>may</a:t>
            </a:r>
            <a:r>
              <a:rPr sz="1000" spc="-30" dirty="0">
                <a:latin typeface="Times New Roman"/>
                <a:cs typeface="Times New Roman"/>
              </a:rPr>
              <a:t> </a:t>
            </a:r>
            <a:r>
              <a:rPr sz="1000" dirty="0">
                <a:latin typeface="Times New Roman"/>
                <a:cs typeface="Times New Roman"/>
              </a:rPr>
              <a:t>contain</a:t>
            </a:r>
            <a:r>
              <a:rPr sz="1000" spc="-30" dirty="0">
                <a:latin typeface="Times New Roman"/>
                <a:cs typeface="Times New Roman"/>
              </a:rPr>
              <a:t> </a:t>
            </a:r>
            <a:r>
              <a:rPr sz="1000" dirty="0">
                <a:latin typeface="Times New Roman"/>
                <a:cs typeface="Times New Roman"/>
              </a:rPr>
              <a:t>bias,</a:t>
            </a:r>
            <a:r>
              <a:rPr sz="1000" spc="-45" dirty="0">
                <a:latin typeface="Times New Roman"/>
                <a:cs typeface="Times New Roman"/>
              </a:rPr>
              <a:t> </a:t>
            </a:r>
            <a:r>
              <a:rPr sz="1000" dirty="0">
                <a:latin typeface="Times New Roman"/>
                <a:cs typeface="Times New Roman"/>
              </a:rPr>
              <a:t>inaccuracies,</a:t>
            </a:r>
            <a:r>
              <a:rPr sz="1000" spc="-5" dirty="0">
                <a:latin typeface="Times New Roman"/>
                <a:cs typeface="Times New Roman"/>
              </a:rPr>
              <a:t> </a:t>
            </a:r>
            <a:r>
              <a:rPr sz="1000" dirty="0">
                <a:latin typeface="Times New Roman"/>
                <a:cs typeface="Times New Roman"/>
              </a:rPr>
              <a:t>inconsistencies, gaps</a:t>
            </a:r>
            <a:r>
              <a:rPr sz="1000" spc="-35" dirty="0">
                <a:latin typeface="Times New Roman"/>
                <a:cs typeface="Times New Roman"/>
              </a:rPr>
              <a:t> </a:t>
            </a:r>
            <a:r>
              <a:rPr sz="1000" dirty="0">
                <a:latin typeface="Times New Roman"/>
                <a:cs typeface="Times New Roman"/>
              </a:rPr>
              <a:t>and</a:t>
            </a:r>
            <a:r>
              <a:rPr sz="1000" spc="-35" dirty="0">
                <a:latin typeface="Times New Roman"/>
                <a:cs typeface="Times New Roman"/>
              </a:rPr>
              <a:t> </a:t>
            </a:r>
            <a:r>
              <a:rPr sz="1000" dirty="0">
                <a:latin typeface="Times New Roman"/>
                <a:cs typeface="Times New Roman"/>
              </a:rPr>
              <a:t>flaws</a:t>
            </a:r>
            <a:r>
              <a:rPr sz="1000" spc="-5" dirty="0">
                <a:latin typeface="Times New Roman"/>
                <a:cs typeface="Times New Roman"/>
              </a:rPr>
              <a:t> </a:t>
            </a:r>
            <a:r>
              <a:rPr sz="1000" spc="-25" dirty="0">
                <a:latin typeface="Times New Roman"/>
                <a:cs typeface="Times New Roman"/>
              </a:rPr>
              <a:t>of </a:t>
            </a:r>
            <a:r>
              <a:rPr sz="1000" dirty="0">
                <a:latin typeface="Times New Roman"/>
                <a:cs typeface="Times New Roman"/>
              </a:rPr>
              <a:t>all</a:t>
            </a:r>
            <a:r>
              <a:rPr sz="1000" spc="-30" dirty="0">
                <a:latin typeface="Times New Roman"/>
                <a:cs typeface="Times New Roman"/>
              </a:rPr>
              <a:t> </a:t>
            </a:r>
            <a:r>
              <a:rPr sz="1000" dirty="0">
                <a:latin typeface="Times New Roman"/>
                <a:cs typeface="Times New Roman"/>
              </a:rPr>
              <a:t>sorts.</a:t>
            </a:r>
            <a:r>
              <a:rPr sz="1000" spc="-30" dirty="0">
                <a:latin typeface="Times New Roman"/>
                <a:cs typeface="Times New Roman"/>
              </a:rPr>
              <a:t> </a:t>
            </a:r>
            <a:r>
              <a:rPr sz="1000" dirty="0">
                <a:latin typeface="Times New Roman"/>
                <a:cs typeface="Times New Roman"/>
              </a:rPr>
              <a:t>This</a:t>
            </a:r>
            <a:r>
              <a:rPr sz="1000" spc="-30" dirty="0">
                <a:latin typeface="Times New Roman"/>
                <a:cs typeface="Times New Roman"/>
              </a:rPr>
              <a:t> </a:t>
            </a:r>
            <a:r>
              <a:rPr sz="1000" dirty="0">
                <a:latin typeface="Times New Roman"/>
                <a:cs typeface="Times New Roman"/>
              </a:rPr>
              <a:t>suggests</a:t>
            </a:r>
            <a:r>
              <a:rPr sz="1000" spc="-5" dirty="0">
                <a:latin typeface="Times New Roman"/>
                <a:cs typeface="Times New Roman"/>
              </a:rPr>
              <a:t> </a:t>
            </a:r>
            <a:r>
              <a:rPr sz="1000" dirty="0">
                <a:latin typeface="Times New Roman"/>
                <a:cs typeface="Times New Roman"/>
              </a:rPr>
              <a:t>that</a:t>
            </a:r>
            <a:r>
              <a:rPr sz="1000" spc="-20" dirty="0">
                <a:latin typeface="Times New Roman"/>
                <a:cs typeface="Times New Roman"/>
              </a:rPr>
              <a:t> </a:t>
            </a:r>
            <a:r>
              <a:rPr sz="1000" dirty="0">
                <a:latin typeface="Times New Roman"/>
                <a:cs typeface="Times New Roman"/>
              </a:rPr>
              <a:t>they</a:t>
            </a:r>
            <a:r>
              <a:rPr sz="1000" spc="-25" dirty="0">
                <a:latin typeface="Times New Roman"/>
                <a:cs typeface="Times New Roman"/>
              </a:rPr>
              <a:t> </a:t>
            </a:r>
            <a:r>
              <a:rPr sz="1000" dirty="0">
                <a:latin typeface="Times New Roman"/>
                <a:cs typeface="Times New Roman"/>
              </a:rPr>
              <a:t>should</a:t>
            </a:r>
            <a:r>
              <a:rPr sz="1000" spc="-15" dirty="0">
                <a:latin typeface="Times New Roman"/>
                <a:cs typeface="Times New Roman"/>
              </a:rPr>
              <a:t> </a:t>
            </a:r>
            <a:r>
              <a:rPr sz="1000" dirty="0">
                <a:latin typeface="Times New Roman"/>
                <a:cs typeface="Times New Roman"/>
              </a:rPr>
              <a:t>be</a:t>
            </a:r>
            <a:r>
              <a:rPr sz="1000" spc="-25" dirty="0">
                <a:latin typeface="Times New Roman"/>
                <a:cs typeface="Times New Roman"/>
              </a:rPr>
              <a:t> </a:t>
            </a:r>
            <a:r>
              <a:rPr sz="1000" dirty="0">
                <a:latin typeface="Times New Roman"/>
                <a:cs typeface="Times New Roman"/>
              </a:rPr>
              <a:t>used</a:t>
            </a:r>
            <a:r>
              <a:rPr sz="1000" spc="-15" dirty="0">
                <a:latin typeface="Times New Roman"/>
                <a:cs typeface="Times New Roman"/>
              </a:rPr>
              <a:t> </a:t>
            </a:r>
            <a:r>
              <a:rPr sz="1000" dirty="0">
                <a:latin typeface="Times New Roman"/>
                <a:cs typeface="Times New Roman"/>
              </a:rPr>
              <a:t>with</a:t>
            </a:r>
            <a:r>
              <a:rPr sz="1000" spc="-10" dirty="0">
                <a:latin typeface="Times New Roman"/>
                <a:cs typeface="Times New Roman"/>
              </a:rPr>
              <a:t> </a:t>
            </a:r>
            <a:r>
              <a:rPr sz="1000" dirty="0">
                <a:latin typeface="Times New Roman"/>
                <a:cs typeface="Times New Roman"/>
              </a:rPr>
              <a:t>caution,</a:t>
            </a:r>
            <a:r>
              <a:rPr sz="1000" spc="-15" dirty="0">
                <a:latin typeface="Times New Roman"/>
                <a:cs typeface="Times New Roman"/>
              </a:rPr>
              <a:t> </a:t>
            </a:r>
            <a:r>
              <a:rPr sz="1000" dirty="0">
                <a:latin typeface="Times New Roman"/>
                <a:cs typeface="Times New Roman"/>
              </a:rPr>
              <a:t>bearing</a:t>
            </a:r>
            <a:r>
              <a:rPr sz="1000" spc="-20" dirty="0">
                <a:latin typeface="Times New Roman"/>
                <a:cs typeface="Times New Roman"/>
              </a:rPr>
              <a:t> </a:t>
            </a:r>
            <a:r>
              <a:rPr sz="1000" dirty="0">
                <a:latin typeface="Times New Roman"/>
                <a:cs typeface="Times New Roman"/>
              </a:rPr>
              <a:t>in</a:t>
            </a:r>
            <a:r>
              <a:rPr sz="1000" spc="-20" dirty="0">
                <a:latin typeface="Times New Roman"/>
                <a:cs typeface="Times New Roman"/>
              </a:rPr>
              <a:t> </a:t>
            </a:r>
            <a:r>
              <a:rPr sz="1000" dirty="0">
                <a:latin typeface="Times New Roman"/>
                <a:cs typeface="Times New Roman"/>
              </a:rPr>
              <a:t>mind</a:t>
            </a:r>
            <a:r>
              <a:rPr sz="1000" spc="-15" dirty="0">
                <a:latin typeface="Times New Roman"/>
                <a:cs typeface="Times New Roman"/>
              </a:rPr>
              <a:t> </a:t>
            </a:r>
            <a:r>
              <a:rPr sz="1000" dirty="0">
                <a:latin typeface="Times New Roman"/>
                <a:cs typeface="Times New Roman"/>
              </a:rPr>
              <a:t>as</a:t>
            </a:r>
            <a:r>
              <a:rPr sz="1000" spc="-20" dirty="0">
                <a:latin typeface="Times New Roman"/>
                <a:cs typeface="Times New Roman"/>
              </a:rPr>
              <a:t> </a:t>
            </a:r>
            <a:r>
              <a:rPr sz="1000" dirty="0">
                <a:latin typeface="Times New Roman"/>
                <a:cs typeface="Times New Roman"/>
              </a:rPr>
              <a:t>much</a:t>
            </a:r>
            <a:r>
              <a:rPr sz="1000" spc="-5" dirty="0">
                <a:latin typeface="Times New Roman"/>
                <a:cs typeface="Times New Roman"/>
              </a:rPr>
              <a:t> </a:t>
            </a:r>
            <a:r>
              <a:rPr sz="1000" dirty="0">
                <a:latin typeface="Times New Roman"/>
                <a:cs typeface="Times New Roman"/>
              </a:rPr>
              <a:t>as</a:t>
            </a:r>
            <a:r>
              <a:rPr sz="1000" spc="-20" dirty="0">
                <a:latin typeface="Times New Roman"/>
                <a:cs typeface="Times New Roman"/>
              </a:rPr>
              <a:t> </a:t>
            </a:r>
            <a:r>
              <a:rPr sz="1000" dirty="0">
                <a:latin typeface="Times New Roman"/>
                <a:cs typeface="Times New Roman"/>
              </a:rPr>
              <a:t>we</a:t>
            </a:r>
            <a:r>
              <a:rPr sz="1000" spc="5" dirty="0">
                <a:latin typeface="Times New Roman"/>
                <a:cs typeface="Times New Roman"/>
              </a:rPr>
              <a:t> </a:t>
            </a:r>
            <a:r>
              <a:rPr sz="1000" dirty="0">
                <a:latin typeface="Times New Roman"/>
                <a:cs typeface="Times New Roman"/>
              </a:rPr>
              <a:t>can</a:t>
            </a:r>
            <a:r>
              <a:rPr sz="1000" spc="-25" dirty="0">
                <a:latin typeface="Times New Roman"/>
                <a:cs typeface="Times New Roman"/>
              </a:rPr>
              <a:t> </a:t>
            </a:r>
            <a:r>
              <a:rPr sz="1000" dirty="0">
                <a:latin typeface="Times New Roman"/>
                <a:cs typeface="Times New Roman"/>
              </a:rPr>
              <a:t>of</a:t>
            </a:r>
            <a:r>
              <a:rPr sz="1000" spc="-25" dirty="0">
                <a:latin typeface="Times New Roman"/>
                <a:cs typeface="Times New Roman"/>
              </a:rPr>
              <a:t> the </a:t>
            </a:r>
            <a:r>
              <a:rPr sz="1000" dirty="0">
                <a:latin typeface="Times New Roman"/>
                <a:cs typeface="Times New Roman"/>
              </a:rPr>
              <a:t>context</a:t>
            </a:r>
            <a:r>
              <a:rPr sz="1000" spc="-15" dirty="0">
                <a:latin typeface="Times New Roman"/>
                <a:cs typeface="Times New Roman"/>
              </a:rPr>
              <a:t> </a:t>
            </a:r>
            <a:r>
              <a:rPr sz="1000" dirty="0">
                <a:latin typeface="Times New Roman"/>
                <a:cs typeface="Times New Roman"/>
              </a:rPr>
              <a:t>of</a:t>
            </a:r>
            <a:r>
              <a:rPr sz="1000" spc="-40"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source.</a:t>
            </a:r>
            <a:r>
              <a:rPr sz="1000" spc="-10" dirty="0">
                <a:latin typeface="Times New Roman"/>
                <a:cs typeface="Times New Roman"/>
              </a:rPr>
              <a:t> </a:t>
            </a:r>
            <a:r>
              <a:rPr sz="1000" dirty="0">
                <a:latin typeface="Times New Roman"/>
                <a:cs typeface="Times New Roman"/>
              </a:rPr>
              <a:t>They</a:t>
            </a:r>
            <a:r>
              <a:rPr sz="1000" spc="-35" dirty="0">
                <a:latin typeface="Times New Roman"/>
                <a:cs typeface="Times New Roman"/>
              </a:rPr>
              <a:t> </a:t>
            </a:r>
            <a:r>
              <a:rPr sz="1000" dirty="0">
                <a:latin typeface="Times New Roman"/>
                <a:cs typeface="Times New Roman"/>
              </a:rPr>
              <a:t>nevertheless</a:t>
            </a:r>
            <a:r>
              <a:rPr sz="1000" spc="15" dirty="0">
                <a:latin typeface="Times New Roman"/>
                <a:cs typeface="Times New Roman"/>
              </a:rPr>
              <a:t> </a:t>
            </a:r>
            <a:r>
              <a:rPr sz="1000" dirty="0">
                <a:latin typeface="Times New Roman"/>
                <a:cs typeface="Times New Roman"/>
              </a:rPr>
              <a:t>must</a:t>
            </a:r>
            <a:r>
              <a:rPr sz="1000" spc="-15" dirty="0">
                <a:latin typeface="Times New Roman"/>
                <a:cs typeface="Times New Roman"/>
              </a:rPr>
              <a:t> </a:t>
            </a:r>
            <a:r>
              <a:rPr sz="1000" dirty="0">
                <a:latin typeface="Times New Roman"/>
                <a:cs typeface="Times New Roman"/>
              </a:rPr>
              <a:t>be</a:t>
            </a:r>
            <a:r>
              <a:rPr sz="1000" spc="-30" dirty="0">
                <a:latin typeface="Times New Roman"/>
                <a:cs typeface="Times New Roman"/>
              </a:rPr>
              <a:t> </a:t>
            </a:r>
            <a:r>
              <a:rPr sz="1000" dirty="0">
                <a:latin typeface="Times New Roman"/>
                <a:cs typeface="Times New Roman"/>
              </a:rPr>
              <a:t>used,</a:t>
            </a:r>
            <a:r>
              <a:rPr sz="1000" spc="-25" dirty="0">
                <a:latin typeface="Times New Roman"/>
                <a:cs typeface="Times New Roman"/>
              </a:rPr>
              <a:t> </a:t>
            </a:r>
            <a:r>
              <a:rPr sz="1000" dirty="0">
                <a:latin typeface="Times New Roman"/>
                <a:cs typeface="Times New Roman"/>
              </a:rPr>
              <a:t>as</a:t>
            </a:r>
            <a:r>
              <a:rPr sz="1000" spc="-35" dirty="0">
                <a:latin typeface="Times New Roman"/>
                <a:cs typeface="Times New Roman"/>
              </a:rPr>
              <a:t> </a:t>
            </a:r>
            <a:r>
              <a:rPr sz="1000" dirty="0">
                <a:latin typeface="Times New Roman"/>
                <a:cs typeface="Times New Roman"/>
              </a:rPr>
              <a:t>they</a:t>
            </a:r>
            <a:r>
              <a:rPr sz="1000" spc="-15" dirty="0">
                <a:latin typeface="Times New Roman"/>
                <a:cs typeface="Times New Roman"/>
              </a:rPr>
              <a:t> </a:t>
            </a:r>
            <a:r>
              <a:rPr sz="1000" dirty="0">
                <a:latin typeface="Times New Roman"/>
                <a:cs typeface="Times New Roman"/>
              </a:rPr>
              <a:t>are</a:t>
            </a:r>
            <a:r>
              <a:rPr sz="1000" spc="-20" dirty="0">
                <a:latin typeface="Times New Roman"/>
                <a:cs typeface="Times New Roman"/>
              </a:rPr>
              <a:t> </a:t>
            </a:r>
            <a:r>
              <a:rPr sz="1000" dirty="0">
                <a:latin typeface="Times New Roman"/>
                <a:cs typeface="Times New Roman"/>
              </a:rPr>
              <a:t>often</a:t>
            </a:r>
            <a:r>
              <a:rPr sz="1000" spc="-20" dirty="0">
                <a:latin typeface="Times New Roman"/>
                <a:cs typeface="Times New Roman"/>
              </a:rPr>
              <a:t> </a:t>
            </a:r>
            <a:r>
              <a:rPr sz="1000" dirty="0">
                <a:latin typeface="Times New Roman"/>
                <a:cs typeface="Times New Roman"/>
              </a:rPr>
              <a:t>all</a:t>
            </a:r>
            <a:r>
              <a:rPr sz="1000" spc="-30" dirty="0">
                <a:latin typeface="Times New Roman"/>
                <a:cs typeface="Times New Roman"/>
              </a:rPr>
              <a:t> </a:t>
            </a:r>
            <a:r>
              <a:rPr sz="1000" dirty="0">
                <a:latin typeface="Times New Roman"/>
                <a:cs typeface="Times New Roman"/>
              </a:rPr>
              <a:t>we</a:t>
            </a:r>
            <a:r>
              <a:rPr sz="1000" spc="-5" dirty="0">
                <a:latin typeface="Times New Roman"/>
                <a:cs typeface="Times New Roman"/>
              </a:rPr>
              <a:t> </a:t>
            </a:r>
            <a:r>
              <a:rPr sz="1000" dirty="0">
                <a:latin typeface="Times New Roman"/>
                <a:cs typeface="Times New Roman"/>
              </a:rPr>
              <a:t>have.</a:t>
            </a:r>
            <a:r>
              <a:rPr sz="1000" spc="-10" dirty="0">
                <a:latin typeface="Times New Roman"/>
                <a:cs typeface="Times New Roman"/>
              </a:rPr>
              <a:t> </a:t>
            </a:r>
            <a:r>
              <a:rPr sz="1000" spc="-20" dirty="0">
                <a:latin typeface="Times New Roman"/>
                <a:cs typeface="Times New Roman"/>
              </a:rPr>
              <a:t>****</a:t>
            </a:r>
            <a:endParaRPr sz="1000" dirty="0">
              <a:latin typeface="Times New Roman"/>
              <a:cs typeface="Times New Roman"/>
            </a:endParaRP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12700">
              <a:lnSpc>
                <a:spcPts val="1410"/>
              </a:lnSpc>
            </a:pPr>
            <a:fld id="{81D60167-4931-47E6-BA6A-407CBD079E47}" type="slidenum">
              <a:rPr spc="-25" dirty="0"/>
              <a:t>9</a:t>
            </a:fld>
            <a:endParaRPr spc="-25" dirty="0"/>
          </a:p>
        </p:txBody>
      </p:sp>
      <p:sp>
        <p:nvSpPr>
          <p:cNvPr id="8" name="TextBox 7">
            <a:extLst>
              <a:ext uri="{FF2B5EF4-FFF2-40B4-BE49-F238E27FC236}">
                <a16:creationId xmlns:a16="http://schemas.microsoft.com/office/drawing/2014/main" id="{2E469427-5A83-72B2-98AD-9642558F79FC}"/>
              </a:ext>
            </a:extLst>
          </p:cNvPr>
          <p:cNvSpPr txBox="1"/>
          <p:nvPr/>
        </p:nvSpPr>
        <p:spPr>
          <a:xfrm>
            <a:off x="1371600" y="5029200"/>
            <a:ext cx="5486400" cy="1015663"/>
          </a:xfrm>
          <a:prstGeom prst="rect">
            <a:avLst/>
          </a:prstGeom>
          <a:solidFill>
            <a:schemeClr val="accent3"/>
          </a:solidFill>
        </p:spPr>
        <p:txBody>
          <a:bodyPr wrap="square" rtlCol="0">
            <a:spAutoFit/>
          </a:bodyPr>
          <a:lstStyle/>
          <a:p>
            <a:r>
              <a:rPr lang="en-GB" sz="1200" dirty="0">
                <a:solidFill>
                  <a:srgbClr val="000000"/>
                </a:solidFill>
                <a:effectLst/>
                <a:latin typeface="Helvetica" pitchFamily="2" charset="0"/>
              </a:rPr>
              <a:t>Caesar, De Bello </a:t>
            </a:r>
            <a:r>
              <a:rPr lang="en-GB" sz="1200" dirty="0" err="1">
                <a:solidFill>
                  <a:srgbClr val="000000"/>
                </a:solidFill>
                <a:effectLst/>
                <a:latin typeface="Helvetica" pitchFamily="2" charset="0"/>
              </a:rPr>
              <a:t>Gallico</a:t>
            </a:r>
            <a:r>
              <a:rPr lang="en-GB" sz="1200" dirty="0">
                <a:solidFill>
                  <a:srgbClr val="000000"/>
                </a:solidFill>
                <a:effectLst/>
                <a:latin typeface="Helvetica" pitchFamily="2" charset="0"/>
              </a:rPr>
              <a:t>, V.14: 'Of all the island's inhabitants, by far the most civilized are those who live in Kent, a region which is entirely coastal. Their way of life is much the same as that of the </a:t>
            </a:r>
            <a:r>
              <a:rPr lang="en-GB" sz="1200" dirty="0" err="1">
                <a:solidFill>
                  <a:srgbClr val="000000"/>
                </a:solidFill>
                <a:effectLst/>
                <a:latin typeface="Helvetica" pitchFamily="2" charset="0"/>
              </a:rPr>
              <a:t>Gauls</a:t>
            </a:r>
            <a:r>
              <a:rPr lang="en-GB" sz="1200" dirty="0">
                <a:solidFill>
                  <a:srgbClr val="000000"/>
                </a:solidFill>
                <a:effectLst/>
                <a:latin typeface="Helvetica" pitchFamily="2" charset="0"/>
              </a:rPr>
              <a:t>. Inland, the people for the most part do not plant corn-crops, but live on milk and meat and clothe themselves in animal skins …</a:t>
            </a:r>
          </a:p>
        </p:txBody>
      </p:sp>
      <p:sp>
        <p:nvSpPr>
          <p:cNvPr id="9" name="TextBox 8">
            <a:extLst>
              <a:ext uri="{FF2B5EF4-FFF2-40B4-BE49-F238E27FC236}">
                <a16:creationId xmlns:a16="http://schemas.microsoft.com/office/drawing/2014/main" id="{F3C55520-FC8F-B109-547B-119DE0BE2B6F}"/>
              </a:ext>
            </a:extLst>
          </p:cNvPr>
          <p:cNvSpPr txBox="1"/>
          <p:nvPr/>
        </p:nvSpPr>
        <p:spPr>
          <a:xfrm>
            <a:off x="914400" y="6926772"/>
            <a:ext cx="5943600" cy="646331"/>
          </a:xfrm>
          <a:prstGeom prst="rect">
            <a:avLst/>
          </a:prstGeom>
          <a:solidFill>
            <a:schemeClr val="accent3"/>
          </a:solidFill>
        </p:spPr>
        <p:txBody>
          <a:bodyPr wrap="square" rtlCol="0">
            <a:spAutoFit/>
          </a:bodyPr>
          <a:lstStyle/>
          <a:p>
            <a:r>
              <a:rPr lang="en-GB" sz="1200" dirty="0">
                <a:solidFill>
                  <a:srgbClr val="000000"/>
                </a:solidFill>
                <a:effectLst/>
                <a:latin typeface="Helvetica" pitchFamily="2" charset="0"/>
              </a:rPr>
              <a:t>Strabo, 'who never went to the island, reported that the inhabitants were cannibals more savage than even the Britons. Ideas like this live long afterlives. The Irish were plagued by accusations of barbarism into the twentieth century’. (Stewart, p. 34.)</a:t>
            </a:r>
          </a:p>
        </p:txBody>
      </p:sp>
      <p:sp>
        <p:nvSpPr>
          <p:cNvPr id="10" name="TextBox 9">
            <a:extLst>
              <a:ext uri="{FF2B5EF4-FFF2-40B4-BE49-F238E27FC236}">
                <a16:creationId xmlns:a16="http://schemas.microsoft.com/office/drawing/2014/main" id="{E5684AE3-5849-416C-1B11-EE6CD8B7AA70}"/>
              </a:ext>
            </a:extLst>
          </p:cNvPr>
          <p:cNvSpPr txBox="1"/>
          <p:nvPr/>
        </p:nvSpPr>
        <p:spPr>
          <a:xfrm>
            <a:off x="5181600" y="838200"/>
            <a:ext cx="1634235" cy="307777"/>
          </a:xfrm>
          <a:prstGeom prst="rect">
            <a:avLst/>
          </a:prstGeom>
          <a:solidFill>
            <a:schemeClr val="accent3"/>
          </a:solidFill>
        </p:spPr>
        <p:txBody>
          <a:bodyPr wrap="square" rtlCol="0">
            <a:spAutoFit/>
          </a:bodyPr>
          <a:lstStyle/>
          <a:p>
            <a:r>
              <a:rPr lang="en-GB" sz="1400" dirty="0">
                <a:latin typeface="Times New Roman"/>
                <a:cs typeface="Times New Roman"/>
              </a:rPr>
              <a:t>c.</a:t>
            </a:r>
            <a:r>
              <a:rPr lang="en-GB" sz="1400" spc="-5" dirty="0">
                <a:latin typeface="Times New Roman"/>
                <a:cs typeface="Times New Roman"/>
              </a:rPr>
              <a:t> </a:t>
            </a:r>
            <a:r>
              <a:rPr lang="en-GB" sz="1400" dirty="0">
                <a:latin typeface="Times New Roman"/>
                <a:cs typeface="Times New Roman"/>
              </a:rPr>
              <a:t>64</a:t>
            </a:r>
            <a:r>
              <a:rPr lang="en-GB" sz="1400" spc="-30" dirty="0">
                <a:latin typeface="Times New Roman"/>
                <a:cs typeface="Times New Roman"/>
              </a:rPr>
              <a:t> </a:t>
            </a:r>
            <a:r>
              <a:rPr lang="en-GB" sz="1400" dirty="0">
                <a:latin typeface="Times New Roman"/>
                <a:cs typeface="Times New Roman"/>
              </a:rPr>
              <a:t>BCE</a:t>
            </a:r>
            <a:r>
              <a:rPr lang="en-GB" sz="1400" spc="-25" dirty="0">
                <a:latin typeface="Times New Roman"/>
                <a:cs typeface="Times New Roman"/>
              </a:rPr>
              <a:t> </a:t>
            </a:r>
            <a:r>
              <a:rPr lang="en-GB" sz="1400" dirty="0">
                <a:latin typeface="Times New Roman"/>
                <a:cs typeface="Times New Roman"/>
              </a:rPr>
              <a:t>–</a:t>
            </a:r>
            <a:r>
              <a:rPr lang="en-GB" sz="1400" spc="-15" dirty="0">
                <a:latin typeface="Times New Roman"/>
                <a:cs typeface="Times New Roman"/>
              </a:rPr>
              <a:t> </a:t>
            </a:r>
            <a:r>
              <a:rPr lang="en-GB" sz="1400" dirty="0">
                <a:latin typeface="Times New Roman"/>
                <a:cs typeface="Times New Roman"/>
              </a:rPr>
              <a:t>24</a:t>
            </a:r>
            <a:r>
              <a:rPr lang="en-GB" sz="1400" spc="-25" dirty="0">
                <a:latin typeface="Times New Roman"/>
                <a:cs typeface="Times New Roman"/>
              </a:rPr>
              <a:t> </a:t>
            </a:r>
            <a:r>
              <a:rPr lang="en-GB" sz="1400" dirty="0">
                <a:latin typeface="Times New Roman"/>
                <a:cs typeface="Times New Roman"/>
              </a:rPr>
              <a:t>CE</a:t>
            </a:r>
            <a:endParaRPr lang="en-US" sz="1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1138237" y="681037"/>
            <a:ext cx="4581525" cy="3438525"/>
            <a:chOff x="1138237" y="681037"/>
            <a:chExt cx="4581525" cy="3438525"/>
          </a:xfrm>
        </p:grpSpPr>
        <p:pic>
          <p:nvPicPr>
            <p:cNvPr id="3" name="object 3"/>
            <p:cNvPicPr/>
            <p:nvPr/>
          </p:nvPicPr>
          <p:blipFill>
            <a:blip r:embed="rId2" cstate="print"/>
            <a:stretch>
              <a:fillRect/>
            </a:stretch>
          </p:blipFill>
          <p:spPr>
            <a:xfrm>
              <a:off x="1143000" y="685800"/>
              <a:ext cx="4572000" cy="3429000"/>
            </a:xfrm>
            <a:prstGeom prst="rect">
              <a:avLst/>
            </a:prstGeom>
          </p:spPr>
        </p:pic>
        <p:sp>
          <p:nvSpPr>
            <p:cNvPr id="4" name="object 4"/>
            <p:cNvSpPr/>
            <p:nvPr/>
          </p:nvSpPr>
          <p:spPr>
            <a:xfrm>
              <a:off x="1143000" y="685800"/>
              <a:ext cx="4572000" cy="3429000"/>
            </a:xfrm>
            <a:custGeom>
              <a:avLst/>
              <a:gdLst/>
              <a:ahLst/>
              <a:cxnLst/>
              <a:rect l="l" t="t" r="r" b="b"/>
              <a:pathLst>
                <a:path w="4572000" h="3429000">
                  <a:moveTo>
                    <a:pt x="0" y="3429000"/>
                  </a:moveTo>
                  <a:lnTo>
                    <a:pt x="4572000" y="3429000"/>
                  </a:lnTo>
                  <a:lnTo>
                    <a:pt x="4572000" y="0"/>
                  </a:lnTo>
                  <a:lnTo>
                    <a:pt x="0" y="0"/>
                  </a:lnTo>
                  <a:lnTo>
                    <a:pt x="0" y="3429000"/>
                  </a:lnTo>
                  <a:close/>
                </a:path>
              </a:pathLst>
            </a:custGeom>
            <a:ln w="9525">
              <a:solidFill>
                <a:srgbClr val="000000"/>
              </a:solidFill>
            </a:ln>
          </p:spPr>
          <p:txBody>
            <a:bodyPr wrap="square" lIns="0" tIns="0" rIns="0" bIns="0" rtlCol="0"/>
            <a:lstStyle/>
            <a:p>
              <a:endParaRPr/>
            </a:p>
          </p:txBody>
        </p:sp>
      </p:grpSp>
      <p:sp>
        <p:nvSpPr>
          <p:cNvPr id="5" name="object 5"/>
          <p:cNvSpPr txBox="1"/>
          <p:nvPr/>
        </p:nvSpPr>
        <p:spPr>
          <a:xfrm>
            <a:off x="847973" y="4175730"/>
            <a:ext cx="5321935" cy="4226157"/>
          </a:xfrm>
          <a:prstGeom prst="rect">
            <a:avLst/>
          </a:prstGeom>
        </p:spPr>
        <p:txBody>
          <a:bodyPr vert="horz" wrap="square" lIns="0" tIns="12065" rIns="0" bIns="0" rtlCol="0">
            <a:spAutoFit/>
          </a:bodyPr>
          <a:lstStyle/>
          <a:p>
            <a:pPr marL="12700" marR="165100" algn="just">
              <a:lnSpc>
                <a:spcPct val="100000"/>
              </a:lnSpc>
              <a:spcBef>
                <a:spcPts val="95"/>
              </a:spcBef>
            </a:pPr>
            <a:r>
              <a:rPr sz="1000" dirty="0">
                <a:latin typeface="Times New Roman"/>
                <a:cs typeface="Times New Roman"/>
              </a:rPr>
              <a:t>There</a:t>
            </a:r>
            <a:r>
              <a:rPr sz="1000" spc="-15" dirty="0">
                <a:latin typeface="Times New Roman"/>
                <a:cs typeface="Times New Roman"/>
              </a:rPr>
              <a:t> </a:t>
            </a:r>
            <a:r>
              <a:rPr sz="1000" dirty="0">
                <a:latin typeface="Times New Roman"/>
                <a:cs typeface="Times New Roman"/>
              </a:rPr>
              <a:t>is</a:t>
            </a:r>
            <a:r>
              <a:rPr sz="1000" spc="-25" dirty="0">
                <a:latin typeface="Times New Roman"/>
                <a:cs typeface="Times New Roman"/>
              </a:rPr>
              <a:t> </a:t>
            </a:r>
            <a:r>
              <a:rPr sz="1000" dirty="0">
                <a:latin typeface="Times New Roman"/>
                <a:cs typeface="Times New Roman"/>
              </a:rPr>
              <a:t>a</a:t>
            </a:r>
            <a:r>
              <a:rPr sz="1000" spc="-25" dirty="0">
                <a:latin typeface="Times New Roman"/>
                <a:cs typeface="Times New Roman"/>
              </a:rPr>
              <a:t> </a:t>
            </a:r>
            <a:r>
              <a:rPr sz="1000" dirty="0">
                <a:latin typeface="Times New Roman"/>
                <a:cs typeface="Times New Roman"/>
              </a:rPr>
              <a:t>seeming</a:t>
            </a:r>
            <a:r>
              <a:rPr sz="1000" spc="15" dirty="0">
                <a:latin typeface="Times New Roman"/>
                <a:cs typeface="Times New Roman"/>
              </a:rPr>
              <a:t> </a:t>
            </a:r>
            <a:r>
              <a:rPr sz="1000" spc="-10" dirty="0">
                <a:latin typeface="Times New Roman"/>
                <a:cs typeface="Times New Roman"/>
              </a:rPr>
              <a:t>contradiction</a:t>
            </a:r>
            <a:r>
              <a:rPr sz="1000" spc="-15" dirty="0">
                <a:latin typeface="Times New Roman"/>
                <a:cs typeface="Times New Roman"/>
              </a:rPr>
              <a:t> </a:t>
            </a:r>
            <a:r>
              <a:rPr sz="1000" dirty="0">
                <a:latin typeface="Times New Roman"/>
                <a:cs typeface="Times New Roman"/>
              </a:rPr>
              <a:t>between</a:t>
            </a:r>
            <a:r>
              <a:rPr sz="1000" spc="30" dirty="0">
                <a:latin typeface="Times New Roman"/>
                <a:cs typeface="Times New Roman"/>
              </a:rPr>
              <a:t> </a:t>
            </a:r>
            <a:r>
              <a:rPr sz="1000" dirty="0">
                <a:latin typeface="Times New Roman"/>
                <a:cs typeface="Times New Roman"/>
              </a:rPr>
              <a:t>Diodorus’</a:t>
            </a:r>
            <a:r>
              <a:rPr sz="1000" spc="-5" dirty="0">
                <a:latin typeface="Times New Roman"/>
                <a:cs typeface="Times New Roman"/>
              </a:rPr>
              <a:t> </a:t>
            </a:r>
            <a:r>
              <a:rPr sz="1000" dirty="0">
                <a:latin typeface="Times New Roman"/>
                <a:cs typeface="Times New Roman"/>
              </a:rPr>
              <a:t>comment</a:t>
            </a:r>
            <a:r>
              <a:rPr sz="1000" spc="15" dirty="0">
                <a:latin typeface="Times New Roman"/>
                <a:cs typeface="Times New Roman"/>
              </a:rPr>
              <a:t> </a:t>
            </a:r>
            <a:r>
              <a:rPr sz="1000" dirty="0">
                <a:latin typeface="Times New Roman"/>
                <a:cs typeface="Times New Roman"/>
              </a:rPr>
              <a:t>that</a:t>
            </a:r>
            <a:r>
              <a:rPr sz="1000" spc="-5" dirty="0">
                <a:latin typeface="Times New Roman"/>
                <a:cs typeface="Times New Roman"/>
              </a:rPr>
              <a:t> </a:t>
            </a:r>
            <a:r>
              <a:rPr sz="1000" i="1" dirty="0">
                <a:latin typeface="Times New Roman"/>
                <a:cs typeface="Times New Roman"/>
              </a:rPr>
              <a:t>‘The</a:t>
            </a:r>
            <a:r>
              <a:rPr sz="1000" i="1" spc="-25" dirty="0">
                <a:latin typeface="Times New Roman"/>
                <a:cs typeface="Times New Roman"/>
              </a:rPr>
              <a:t> </a:t>
            </a:r>
            <a:r>
              <a:rPr sz="1000" i="1" dirty="0">
                <a:latin typeface="Times New Roman"/>
                <a:cs typeface="Times New Roman"/>
              </a:rPr>
              <a:t>women</a:t>
            </a:r>
            <a:r>
              <a:rPr sz="1000" i="1" spc="-15" dirty="0">
                <a:latin typeface="Times New Roman"/>
                <a:cs typeface="Times New Roman"/>
              </a:rPr>
              <a:t> </a:t>
            </a:r>
            <a:r>
              <a:rPr sz="1000" i="1" dirty="0">
                <a:latin typeface="Times New Roman"/>
                <a:cs typeface="Times New Roman"/>
              </a:rPr>
              <a:t>of</a:t>
            </a:r>
            <a:r>
              <a:rPr sz="1000" i="1" spc="-25" dirty="0">
                <a:latin typeface="Times New Roman"/>
                <a:cs typeface="Times New Roman"/>
              </a:rPr>
              <a:t> </a:t>
            </a:r>
            <a:r>
              <a:rPr sz="1000" i="1" dirty="0">
                <a:latin typeface="Times New Roman"/>
                <a:cs typeface="Times New Roman"/>
              </a:rPr>
              <a:t>the</a:t>
            </a:r>
            <a:r>
              <a:rPr sz="1000" i="1" spc="-15" dirty="0">
                <a:latin typeface="Times New Roman"/>
                <a:cs typeface="Times New Roman"/>
              </a:rPr>
              <a:t> </a:t>
            </a:r>
            <a:r>
              <a:rPr sz="1000" i="1" dirty="0">
                <a:latin typeface="Times New Roman"/>
                <a:cs typeface="Times New Roman"/>
              </a:rPr>
              <a:t>Gauls</a:t>
            </a:r>
            <a:r>
              <a:rPr sz="1000" i="1" spc="-35" dirty="0">
                <a:latin typeface="Times New Roman"/>
                <a:cs typeface="Times New Roman"/>
              </a:rPr>
              <a:t> </a:t>
            </a:r>
            <a:r>
              <a:rPr sz="1000" i="1" dirty="0">
                <a:latin typeface="Times New Roman"/>
                <a:cs typeface="Times New Roman"/>
              </a:rPr>
              <a:t>are</a:t>
            </a:r>
            <a:r>
              <a:rPr sz="1000" i="1" spc="-15" dirty="0">
                <a:latin typeface="Times New Roman"/>
                <a:cs typeface="Times New Roman"/>
              </a:rPr>
              <a:t> </a:t>
            </a:r>
            <a:r>
              <a:rPr sz="1000" i="1" spc="-25" dirty="0">
                <a:latin typeface="Times New Roman"/>
                <a:cs typeface="Times New Roman"/>
              </a:rPr>
              <a:t>not </a:t>
            </a:r>
            <a:r>
              <a:rPr sz="1000" i="1" dirty="0">
                <a:latin typeface="Times New Roman"/>
                <a:cs typeface="Times New Roman"/>
              </a:rPr>
              <a:t>only</a:t>
            </a:r>
            <a:r>
              <a:rPr sz="1000" i="1" spc="-20" dirty="0">
                <a:latin typeface="Times New Roman"/>
                <a:cs typeface="Times New Roman"/>
              </a:rPr>
              <a:t> </a:t>
            </a:r>
            <a:r>
              <a:rPr sz="1000" i="1" dirty="0">
                <a:latin typeface="Times New Roman"/>
                <a:cs typeface="Times New Roman"/>
              </a:rPr>
              <a:t>as</a:t>
            </a:r>
            <a:r>
              <a:rPr sz="1000" i="1" spc="-30" dirty="0">
                <a:latin typeface="Times New Roman"/>
                <a:cs typeface="Times New Roman"/>
              </a:rPr>
              <a:t> </a:t>
            </a:r>
            <a:r>
              <a:rPr sz="1000" i="1" dirty="0">
                <a:latin typeface="Times New Roman"/>
                <a:cs typeface="Times New Roman"/>
              </a:rPr>
              <a:t>large</a:t>
            </a:r>
            <a:r>
              <a:rPr sz="1000" i="1" spc="-20" dirty="0">
                <a:latin typeface="Times New Roman"/>
                <a:cs typeface="Times New Roman"/>
              </a:rPr>
              <a:t> </a:t>
            </a:r>
            <a:r>
              <a:rPr sz="1000" i="1" dirty="0">
                <a:latin typeface="Times New Roman"/>
                <a:cs typeface="Times New Roman"/>
              </a:rPr>
              <a:t>as</a:t>
            </a:r>
            <a:r>
              <a:rPr sz="1000" i="1" spc="-20" dirty="0">
                <a:latin typeface="Times New Roman"/>
                <a:cs typeface="Times New Roman"/>
              </a:rPr>
              <a:t> </a:t>
            </a:r>
            <a:r>
              <a:rPr sz="1000" i="1" dirty="0">
                <a:latin typeface="Times New Roman"/>
                <a:cs typeface="Times New Roman"/>
              </a:rPr>
              <a:t>their</a:t>
            </a:r>
            <a:r>
              <a:rPr sz="1000" i="1" spc="-25" dirty="0">
                <a:latin typeface="Times New Roman"/>
                <a:cs typeface="Times New Roman"/>
              </a:rPr>
              <a:t> </a:t>
            </a:r>
            <a:r>
              <a:rPr sz="1000" i="1" dirty="0">
                <a:latin typeface="Times New Roman"/>
                <a:cs typeface="Times New Roman"/>
              </a:rPr>
              <a:t>husbands,</a:t>
            </a:r>
            <a:r>
              <a:rPr sz="1000" i="1" spc="-35" dirty="0">
                <a:latin typeface="Times New Roman"/>
                <a:cs typeface="Times New Roman"/>
              </a:rPr>
              <a:t> </a:t>
            </a:r>
            <a:r>
              <a:rPr sz="1000" i="1" dirty="0">
                <a:latin typeface="Times New Roman"/>
                <a:cs typeface="Times New Roman"/>
              </a:rPr>
              <a:t>but</a:t>
            </a:r>
            <a:r>
              <a:rPr sz="1000" i="1" spc="-25" dirty="0">
                <a:latin typeface="Times New Roman"/>
                <a:cs typeface="Times New Roman"/>
              </a:rPr>
              <a:t> </a:t>
            </a:r>
            <a:r>
              <a:rPr sz="1000" i="1" dirty="0">
                <a:latin typeface="Times New Roman"/>
                <a:cs typeface="Times New Roman"/>
              </a:rPr>
              <a:t>are</a:t>
            </a:r>
            <a:r>
              <a:rPr sz="1000" i="1" spc="-15" dirty="0">
                <a:latin typeface="Times New Roman"/>
                <a:cs typeface="Times New Roman"/>
              </a:rPr>
              <a:t> </a:t>
            </a:r>
            <a:r>
              <a:rPr sz="1000" i="1" dirty="0">
                <a:latin typeface="Times New Roman"/>
                <a:cs typeface="Times New Roman"/>
              </a:rPr>
              <a:t>equal</a:t>
            </a:r>
            <a:r>
              <a:rPr sz="1000" i="1" spc="-30" dirty="0">
                <a:latin typeface="Times New Roman"/>
                <a:cs typeface="Times New Roman"/>
              </a:rPr>
              <a:t> </a:t>
            </a:r>
            <a:r>
              <a:rPr sz="1000" i="1" dirty="0">
                <a:latin typeface="Times New Roman"/>
                <a:cs typeface="Times New Roman"/>
              </a:rPr>
              <a:t>to</a:t>
            </a:r>
            <a:r>
              <a:rPr sz="1000" i="1" spc="-30" dirty="0">
                <a:latin typeface="Times New Roman"/>
                <a:cs typeface="Times New Roman"/>
              </a:rPr>
              <a:t> </a:t>
            </a:r>
            <a:r>
              <a:rPr sz="1000" i="1" dirty="0">
                <a:latin typeface="Times New Roman"/>
                <a:cs typeface="Times New Roman"/>
              </a:rPr>
              <a:t>them</a:t>
            </a:r>
            <a:r>
              <a:rPr sz="1000" i="1" spc="-5" dirty="0">
                <a:latin typeface="Times New Roman"/>
                <a:cs typeface="Times New Roman"/>
              </a:rPr>
              <a:t> </a:t>
            </a:r>
            <a:r>
              <a:rPr sz="1000" i="1" dirty="0">
                <a:latin typeface="Times New Roman"/>
                <a:cs typeface="Times New Roman"/>
              </a:rPr>
              <a:t>in</a:t>
            </a:r>
            <a:r>
              <a:rPr sz="1000" i="1" spc="-25" dirty="0">
                <a:latin typeface="Times New Roman"/>
                <a:cs typeface="Times New Roman"/>
              </a:rPr>
              <a:t> </a:t>
            </a:r>
            <a:r>
              <a:rPr sz="1000" i="1" dirty="0">
                <a:latin typeface="Times New Roman"/>
                <a:cs typeface="Times New Roman"/>
              </a:rPr>
              <a:t>strength’</a:t>
            </a:r>
            <a:r>
              <a:rPr sz="1000" i="1" spc="250" dirty="0">
                <a:latin typeface="Times New Roman"/>
                <a:cs typeface="Times New Roman"/>
              </a:rPr>
              <a:t> </a:t>
            </a:r>
            <a:r>
              <a:rPr sz="1000" dirty="0">
                <a:latin typeface="Times New Roman"/>
                <a:cs typeface="Times New Roman"/>
              </a:rPr>
              <a:t>and Caesar’s</a:t>
            </a:r>
            <a:r>
              <a:rPr sz="1000" spc="15" dirty="0">
                <a:latin typeface="Times New Roman"/>
                <a:cs typeface="Times New Roman"/>
              </a:rPr>
              <a:t> </a:t>
            </a:r>
            <a:r>
              <a:rPr sz="1000" i="1" dirty="0">
                <a:latin typeface="Times New Roman"/>
                <a:cs typeface="Times New Roman"/>
              </a:rPr>
              <a:t>’Men have</a:t>
            </a:r>
            <a:r>
              <a:rPr sz="1000" i="1" spc="-20" dirty="0">
                <a:latin typeface="Times New Roman"/>
                <a:cs typeface="Times New Roman"/>
              </a:rPr>
              <a:t> </a:t>
            </a:r>
            <a:r>
              <a:rPr sz="1000" i="1" dirty="0">
                <a:latin typeface="Times New Roman"/>
                <a:cs typeface="Times New Roman"/>
              </a:rPr>
              <a:t>power</a:t>
            </a:r>
            <a:r>
              <a:rPr sz="1000" i="1" spc="-20" dirty="0">
                <a:latin typeface="Times New Roman"/>
                <a:cs typeface="Times New Roman"/>
              </a:rPr>
              <a:t> </a:t>
            </a:r>
            <a:r>
              <a:rPr sz="1000" i="1" spc="-25" dirty="0">
                <a:latin typeface="Times New Roman"/>
                <a:cs typeface="Times New Roman"/>
              </a:rPr>
              <a:t>of </a:t>
            </a:r>
            <a:r>
              <a:rPr sz="1000" i="1" dirty="0">
                <a:latin typeface="Times New Roman"/>
                <a:cs typeface="Times New Roman"/>
              </a:rPr>
              <a:t>life</a:t>
            </a:r>
            <a:r>
              <a:rPr sz="1000" i="1" spc="-25" dirty="0">
                <a:latin typeface="Times New Roman"/>
                <a:cs typeface="Times New Roman"/>
              </a:rPr>
              <a:t> </a:t>
            </a:r>
            <a:r>
              <a:rPr sz="1000" i="1" dirty="0">
                <a:latin typeface="Times New Roman"/>
                <a:cs typeface="Times New Roman"/>
              </a:rPr>
              <a:t>and</a:t>
            </a:r>
            <a:r>
              <a:rPr sz="1000" i="1" spc="-25" dirty="0">
                <a:latin typeface="Times New Roman"/>
                <a:cs typeface="Times New Roman"/>
              </a:rPr>
              <a:t> </a:t>
            </a:r>
            <a:r>
              <a:rPr sz="1000" i="1" dirty="0">
                <a:latin typeface="Times New Roman"/>
                <a:cs typeface="Times New Roman"/>
              </a:rPr>
              <a:t>death</a:t>
            </a:r>
            <a:r>
              <a:rPr sz="1000" i="1" spc="-25" dirty="0">
                <a:latin typeface="Times New Roman"/>
                <a:cs typeface="Times New Roman"/>
              </a:rPr>
              <a:t> </a:t>
            </a:r>
            <a:r>
              <a:rPr sz="1000" i="1" dirty="0">
                <a:latin typeface="Times New Roman"/>
                <a:cs typeface="Times New Roman"/>
              </a:rPr>
              <a:t>over</a:t>
            </a:r>
            <a:r>
              <a:rPr sz="1000" i="1" spc="-15" dirty="0">
                <a:latin typeface="Times New Roman"/>
                <a:cs typeface="Times New Roman"/>
              </a:rPr>
              <a:t> </a:t>
            </a:r>
            <a:r>
              <a:rPr sz="1000" i="1" dirty="0">
                <a:latin typeface="Times New Roman"/>
                <a:cs typeface="Times New Roman"/>
              </a:rPr>
              <a:t>their</a:t>
            </a:r>
            <a:r>
              <a:rPr sz="1000" i="1" spc="-25" dirty="0">
                <a:latin typeface="Times New Roman"/>
                <a:cs typeface="Times New Roman"/>
              </a:rPr>
              <a:t> </a:t>
            </a:r>
            <a:r>
              <a:rPr sz="1000" i="1" dirty="0">
                <a:latin typeface="Times New Roman"/>
                <a:cs typeface="Times New Roman"/>
              </a:rPr>
              <a:t>wives,</a:t>
            </a:r>
            <a:r>
              <a:rPr sz="1000" i="1" spc="-5" dirty="0">
                <a:latin typeface="Times New Roman"/>
                <a:cs typeface="Times New Roman"/>
              </a:rPr>
              <a:t> </a:t>
            </a:r>
            <a:r>
              <a:rPr sz="1000" i="1" dirty="0">
                <a:latin typeface="Times New Roman"/>
                <a:cs typeface="Times New Roman"/>
              </a:rPr>
              <a:t>as</a:t>
            </a:r>
            <a:r>
              <a:rPr sz="1000" i="1" spc="-25" dirty="0">
                <a:latin typeface="Times New Roman"/>
                <a:cs typeface="Times New Roman"/>
              </a:rPr>
              <a:t> </a:t>
            </a:r>
            <a:r>
              <a:rPr sz="1000" i="1" dirty="0">
                <a:latin typeface="Times New Roman"/>
                <a:cs typeface="Times New Roman"/>
              </a:rPr>
              <a:t>with</a:t>
            </a:r>
            <a:r>
              <a:rPr sz="1000" i="1" spc="-20" dirty="0">
                <a:latin typeface="Times New Roman"/>
                <a:cs typeface="Times New Roman"/>
              </a:rPr>
              <a:t> </a:t>
            </a:r>
            <a:r>
              <a:rPr sz="1000" i="1" dirty="0">
                <a:latin typeface="Times New Roman"/>
                <a:cs typeface="Times New Roman"/>
              </a:rPr>
              <a:t>their</a:t>
            </a:r>
            <a:r>
              <a:rPr sz="1000" i="1" spc="-20" dirty="0">
                <a:latin typeface="Times New Roman"/>
                <a:cs typeface="Times New Roman"/>
              </a:rPr>
              <a:t> </a:t>
            </a:r>
            <a:r>
              <a:rPr sz="1000" i="1" dirty="0">
                <a:latin typeface="Times New Roman"/>
                <a:cs typeface="Times New Roman"/>
              </a:rPr>
              <a:t>children’</a:t>
            </a:r>
            <a:r>
              <a:rPr sz="1000" i="1" spc="-20" dirty="0">
                <a:latin typeface="Times New Roman"/>
                <a:cs typeface="Times New Roman"/>
              </a:rPr>
              <a:t> </a:t>
            </a:r>
            <a:r>
              <a:rPr sz="1000" i="1" spc="-50" dirty="0">
                <a:latin typeface="Times New Roman"/>
                <a:cs typeface="Times New Roman"/>
              </a:rPr>
              <a:t>.</a:t>
            </a:r>
            <a:endParaRPr sz="1000" dirty="0">
              <a:latin typeface="Times New Roman"/>
              <a:cs typeface="Times New Roman"/>
            </a:endParaRPr>
          </a:p>
          <a:p>
            <a:pPr marL="12700" marR="15240">
              <a:lnSpc>
                <a:spcPct val="100000"/>
              </a:lnSpc>
              <a:spcBef>
                <a:spcPts val="360"/>
              </a:spcBef>
            </a:pPr>
            <a:r>
              <a:rPr sz="1000" dirty="0">
                <a:latin typeface="Times New Roman"/>
                <a:cs typeface="Times New Roman"/>
              </a:rPr>
              <a:t>Nevertheless,</a:t>
            </a:r>
            <a:r>
              <a:rPr sz="1000" spc="20" dirty="0">
                <a:latin typeface="Times New Roman"/>
                <a:cs typeface="Times New Roman"/>
              </a:rPr>
              <a:t> </a:t>
            </a:r>
            <a:r>
              <a:rPr sz="1000" dirty="0">
                <a:latin typeface="Times New Roman"/>
                <a:cs typeface="Times New Roman"/>
              </a:rPr>
              <a:t>Onomaris</a:t>
            </a:r>
            <a:r>
              <a:rPr sz="1000" spc="5" dirty="0">
                <a:latin typeface="Times New Roman"/>
                <a:cs typeface="Times New Roman"/>
              </a:rPr>
              <a:t> </a:t>
            </a:r>
            <a:r>
              <a:rPr sz="1000" dirty="0">
                <a:latin typeface="Times New Roman"/>
                <a:cs typeface="Times New Roman"/>
              </a:rPr>
              <a:t>is</a:t>
            </a:r>
            <a:r>
              <a:rPr sz="1000" spc="-30" dirty="0">
                <a:latin typeface="Times New Roman"/>
                <a:cs typeface="Times New Roman"/>
              </a:rPr>
              <a:t> </a:t>
            </a:r>
            <a:r>
              <a:rPr sz="1000" dirty="0">
                <a:latin typeface="Times New Roman"/>
                <a:cs typeface="Times New Roman"/>
              </a:rPr>
              <a:t>referred</a:t>
            </a:r>
            <a:r>
              <a:rPr sz="1000" spc="10" dirty="0">
                <a:latin typeface="Times New Roman"/>
                <a:cs typeface="Times New Roman"/>
              </a:rPr>
              <a:t> </a:t>
            </a:r>
            <a:r>
              <a:rPr sz="1000" dirty="0">
                <a:latin typeface="Times New Roman"/>
                <a:cs typeface="Times New Roman"/>
              </a:rPr>
              <a:t>to</a:t>
            </a:r>
            <a:r>
              <a:rPr sz="1000" spc="-30" dirty="0">
                <a:latin typeface="Times New Roman"/>
                <a:cs typeface="Times New Roman"/>
              </a:rPr>
              <a:t> </a:t>
            </a:r>
            <a:r>
              <a:rPr sz="1000" dirty="0">
                <a:latin typeface="Times New Roman"/>
                <a:cs typeface="Times New Roman"/>
              </a:rPr>
              <a:t>in</a:t>
            </a:r>
            <a:r>
              <a:rPr sz="1000" spc="-35" dirty="0">
                <a:latin typeface="Times New Roman"/>
                <a:cs typeface="Times New Roman"/>
              </a:rPr>
              <a:t> </a:t>
            </a:r>
            <a:r>
              <a:rPr sz="1000" dirty="0">
                <a:latin typeface="Times New Roman"/>
                <a:cs typeface="Times New Roman"/>
              </a:rPr>
              <a:t>the</a:t>
            </a:r>
            <a:r>
              <a:rPr sz="1000" spc="-5" dirty="0">
                <a:latin typeface="Times New Roman"/>
                <a:cs typeface="Times New Roman"/>
              </a:rPr>
              <a:t> </a:t>
            </a:r>
            <a:r>
              <a:rPr sz="1000" i="1" dirty="0">
                <a:latin typeface="Times New Roman"/>
                <a:cs typeface="Times New Roman"/>
              </a:rPr>
              <a:t>Tractatus</a:t>
            </a:r>
            <a:r>
              <a:rPr sz="1000" i="1" spc="-20" dirty="0">
                <a:latin typeface="Times New Roman"/>
                <a:cs typeface="Times New Roman"/>
              </a:rPr>
              <a:t> </a:t>
            </a:r>
            <a:r>
              <a:rPr sz="1000" i="1" dirty="0">
                <a:latin typeface="Times New Roman"/>
                <a:cs typeface="Times New Roman"/>
              </a:rPr>
              <a:t>de</a:t>
            </a:r>
            <a:r>
              <a:rPr sz="1000" i="1" spc="-25" dirty="0">
                <a:latin typeface="Times New Roman"/>
                <a:cs typeface="Times New Roman"/>
              </a:rPr>
              <a:t> </a:t>
            </a:r>
            <a:r>
              <a:rPr sz="1000" i="1" dirty="0">
                <a:latin typeface="Times New Roman"/>
                <a:cs typeface="Times New Roman"/>
              </a:rPr>
              <a:t>Mulieribus</a:t>
            </a:r>
            <a:r>
              <a:rPr sz="1000" i="1" spc="-25" dirty="0">
                <a:latin typeface="Times New Roman"/>
                <a:cs typeface="Times New Roman"/>
              </a:rPr>
              <a:t> </a:t>
            </a:r>
            <a:r>
              <a:rPr sz="1000" i="1" dirty="0">
                <a:latin typeface="Times New Roman"/>
                <a:cs typeface="Times New Roman"/>
              </a:rPr>
              <a:t>Claris</a:t>
            </a:r>
            <a:r>
              <a:rPr sz="1000" i="1" spc="-30" dirty="0">
                <a:latin typeface="Times New Roman"/>
                <a:cs typeface="Times New Roman"/>
              </a:rPr>
              <a:t> </a:t>
            </a:r>
            <a:r>
              <a:rPr sz="1000" i="1" dirty="0">
                <a:latin typeface="Times New Roman"/>
                <a:cs typeface="Times New Roman"/>
              </a:rPr>
              <a:t>in</a:t>
            </a:r>
            <a:r>
              <a:rPr sz="1000" i="1" spc="-20" dirty="0">
                <a:latin typeface="Times New Roman"/>
                <a:cs typeface="Times New Roman"/>
              </a:rPr>
              <a:t> </a:t>
            </a:r>
            <a:r>
              <a:rPr sz="1000" i="1" dirty="0">
                <a:latin typeface="Times New Roman"/>
                <a:cs typeface="Times New Roman"/>
              </a:rPr>
              <a:t>Bello</a:t>
            </a:r>
            <a:r>
              <a:rPr lang="en-GB" sz="1000" i="1" dirty="0">
                <a:latin typeface="Times New Roman"/>
                <a:cs typeface="Times New Roman"/>
              </a:rPr>
              <a:t> [Treatise on Women Famous in War]</a:t>
            </a:r>
            <a:r>
              <a:rPr sz="1000" dirty="0">
                <a:latin typeface="Times New Roman"/>
                <a:cs typeface="Times New Roman"/>
              </a:rPr>
              <a:t>,</a:t>
            </a:r>
            <a:r>
              <a:rPr sz="1000" spc="-25" dirty="0">
                <a:latin typeface="Times New Roman"/>
                <a:cs typeface="Times New Roman"/>
              </a:rPr>
              <a:t> </a:t>
            </a:r>
            <a:r>
              <a:rPr sz="1000" dirty="0">
                <a:latin typeface="Times New Roman"/>
                <a:cs typeface="Times New Roman"/>
              </a:rPr>
              <a:t>an</a:t>
            </a:r>
            <a:r>
              <a:rPr sz="1000" spc="-20" dirty="0">
                <a:latin typeface="Times New Roman"/>
                <a:cs typeface="Times New Roman"/>
              </a:rPr>
              <a:t> </a:t>
            </a:r>
            <a:r>
              <a:rPr sz="1000" spc="-10" dirty="0">
                <a:latin typeface="Times New Roman"/>
                <a:cs typeface="Times New Roman"/>
              </a:rPr>
              <a:t>anonymous </a:t>
            </a:r>
            <a:r>
              <a:rPr sz="1000" dirty="0">
                <a:latin typeface="Times New Roman"/>
                <a:cs typeface="Times New Roman"/>
              </a:rPr>
              <a:t>work in</a:t>
            </a:r>
            <a:r>
              <a:rPr sz="1000" spc="-35" dirty="0">
                <a:latin typeface="Times New Roman"/>
                <a:cs typeface="Times New Roman"/>
              </a:rPr>
              <a:t> </a:t>
            </a:r>
            <a:r>
              <a:rPr sz="1000" dirty="0">
                <a:latin typeface="Times New Roman"/>
                <a:cs typeface="Times New Roman"/>
              </a:rPr>
              <a:t>Greek, but</a:t>
            </a:r>
            <a:r>
              <a:rPr sz="1000" spc="-30" dirty="0">
                <a:latin typeface="Times New Roman"/>
                <a:cs typeface="Times New Roman"/>
              </a:rPr>
              <a:t> </a:t>
            </a:r>
            <a:r>
              <a:rPr sz="1000" dirty="0">
                <a:latin typeface="Times New Roman"/>
                <a:cs typeface="Times New Roman"/>
              </a:rPr>
              <a:t>with a</a:t>
            </a:r>
            <a:r>
              <a:rPr sz="1000" spc="-25" dirty="0">
                <a:latin typeface="Times New Roman"/>
                <a:cs typeface="Times New Roman"/>
              </a:rPr>
              <a:t> </a:t>
            </a:r>
            <a:r>
              <a:rPr sz="1000" dirty="0">
                <a:latin typeface="Times New Roman"/>
                <a:cs typeface="Times New Roman"/>
              </a:rPr>
              <a:t>Latin</a:t>
            </a:r>
            <a:r>
              <a:rPr sz="1000" spc="-10" dirty="0">
                <a:latin typeface="Times New Roman"/>
                <a:cs typeface="Times New Roman"/>
              </a:rPr>
              <a:t> </a:t>
            </a:r>
            <a:r>
              <a:rPr sz="1000" dirty="0">
                <a:latin typeface="Times New Roman"/>
                <a:cs typeface="Times New Roman"/>
              </a:rPr>
              <a:t>title,</a:t>
            </a:r>
            <a:r>
              <a:rPr sz="1000" spc="-20" dirty="0">
                <a:latin typeface="Times New Roman"/>
                <a:cs typeface="Times New Roman"/>
              </a:rPr>
              <a:t> </a:t>
            </a:r>
            <a:r>
              <a:rPr sz="1000" dirty="0">
                <a:latin typeface="Times New Roman"/>
                <a:cs typeface="Times New Roman"/>
              </a:rPr>
              <a:t>where</a:t>
            </a:r>
            <a:r>
              <a:rPr sz="1000" spc="20" dirty="0">
                <a:latin typeface="Times New Roman"/>
                <a:cs typeface="Times New Roman"/>
              </a:rPr>
              <a:t> </a:t>
            </a:r>
            <a:r>
              <a:rPr sz="1000" dirty="0">
                <a:latin typeface="Times New Roman"/>
                <a:cs typeface="Times New Roman"/>
              </a:rPr>
              <a:t>she</a:t>
            </a:r>
            <a:r>
              <a:rPr sz="1000" spc="-15" dirty="0">
                <a:latin typeface="Times New Roman"/>
                <a:cs typeface="Times New Roman"/>
              </a:rPr>
              <a:t> </a:t>
            </a:r>
            <a:r>
              <a:rPr sz="1000" dirty="0">
                <a:latin typeface="Times New Roman"/>
                <a:cs typeface="Times New Roman"/>
              </a:rPr>
              <a:t>is</a:t>
            </a:r>
            <a:r>
              <a:rPr sz="1000" spc="-30" dirty="0">
                <a:latin typeface="Times New Roman"/>
                <a:cs typeface="Times New Roman"/>
              </a:rPr>
              <a:t> </a:t>
            </a:r>
            <a:r>
              <a:rPr sz="1000" dirty="0">
                <a:latin typeface="Times New Roman"/>
                <a:cs typeface="Times New Roman"/>
              </a:rPr>
              <a:t>listed</a:t>
            </a:r>
            <a:r>
              <a:rPr sz="1000" spc="-20" dirty="0">
                <a:latin typeface="Times New Roman"/>
                <a:cs typeface="Times New Roman"/>
              </a:rPr>
              <a:t> </a:t>
            </a:r>
            <a:r>
              <a:rPr sz="1000" dirty="0">
                <a:latin typeface="Times New Roman"/>
                <a:cs typeface="Times New Roman"/>
              </a:rPr>
              <a:t>as</a:t>
            </a:r>
            <a:r>
              <a:rPr sz="1000" spc="-15" dirty="0">
                <a:latin typeface="Times New Roman"/>
                <a:cs typeface="Times New Roman"/>
              </a:rPr>
              <a:t> </a:t>
            </a:r>
            <a:r>
              <a:rPr sz="1000" dirty="0">
                <a:latin typeface="Times New Roman"/>
                <a:cs typeface="Times New Roman"/>
              </a:rPr>
              <a:t>one</a:t>
            </a:r>
            <a:r>
              <a:rPr sz="1000" spc="-15" dirty="0">
                <a:latin typeface="Times New Roman"/>
                <a:cs typeface="Times New Roman"/>
              </a:rPr>
              <a:t> </a:t>
            </a:r>
            <a:r>
              <a:rPr sz="1000" dirty="0">
                <a:latin typeface="Times New Roman"/>
                <a:cs typeface="Times New Roman"/>
              </a:rPr>
              <a:t>of</a:t>
            </a:r>
            <a:r>
              <a:rPr sz="1000" spc="-35" dirty="0">
                <a:latin typeface="Times New Roman"/>
                <a:cs typeface="Times New Roman"/>
              </a:rPr>
              <a:t> </a:t>
            </a:r>
            <a:r>
              <a:rPr sz="1000" dirty="0">
                <a:latin typeface="Times New Roman"/>
                <a:cs typeface="Times New Roman"/>
              </a:rPr>
              <a:t>14</a:t>
            </a:r>
            <a:r>
              <a:rPr sz="1000" spc="-30" dirty="0">
                <a:latin typeface="Times New Roman"/>
                <a:cs typeface="Times New Roman"/>
              </a:rPr>
              <a:t> </a:t>
            </a:r>
            <a:r>
              <a:rPr sz="1000" dirty="0">
                <a:latin typeface="Times New Roman"/>
                <a:cs typeface="Times New Roman"/>
              </a:rPr>
              <a:t>women</a:t>
            </a:r>
            <a:r>
              <a:rPr sz="1000" spc="25" dirty="0">
                <a:latin typeface="Times New Roman"/>
                <a:cs typeface="Times New Roman"/>
              </a:rPr>
              <a:t> </a:t>
            </a:r>
            <a:r>
              <a:rPr sz="1000" dirty="0">
                <a:latin typeface="Times New Roman"/>
                <a:cs typeface="Times New Roman"/>
              </a:rPr>
              <a:t>to</a:t>
            </a:r>
            <a:r>
              <a:rPr sz="1000" spc="-30" dirty="0">
                <a:latin typeface="Times New Roman"/>
                <a:cs typeface="Times New Roman"/>
              </a:rPr>
              <a:t> </a:t>
            </a:r>
            <a:r>
              <a:rPr sz="1000" dirty="0">
                <a:latin typeface="Times New Roman"/>
                <a:cs typeface="Times New Roman"/>
              </a:rPr>
              <a:t>lead</a:t>
            </a:r>
            <a:r>
              <a:rPr sz="1000" spc="-10" dirty="0">
                <a:latin typeface="Times New Roman"/>
                <a:cs typeface="Times New Roman"/>
              </a:rPr>
              <a:t> </a:t>
            </a:r>
            <a:r>
              <a:rPr sz="1000" dirty="0">
                <a:latin typeface="Times New Roman"/>
                <a:cs typeface="Times New Roman"/>
              </a:rPr>
              <a:t>their</a:t>
            </a:r>
            <a:r>
              <a:rPr sz="1000" spc="-10" dirty="0">
                <a:latin typeface="Times New Roman"/>
                <a:cs typeface="Times New Roman"/>
              </a:rPr>
              <a:t> </a:t>
            </a:r>
            <a:r>
              <a:rPr sz="1000" dirty="0">
                <a:latin typeface="Times New Roman"/>
                <a:cs typeface="Times New Roman"/>
              </a:rPr>
              <a:t>people</a:t>
            </a:r>
            <a:r>
              <a:rPr sz="1000" spc="-25" dirty="0">
                <a:latin typeface="Times New Roman"/>
                <a:cs typeface="Times New Roman"/>
              </a:rPr>
              <a:t> in</a:t>
            </a:r>
            <a:r>
              <a:rPr sz="1000" spc="500" dirty="0">
                <a:latin typeface="Times New Roman"/>
                <a:cs typeface="Times New Roman"/>
              </a:rPr>
              <a:t> </a:t>
            </a:r>
            <a:r>
              <a:rPr sz="1000" dirty="0">
                <a:latin typeface="Times New Roman"/>
                <a:cs typeface="Times New Roman"/>
              </a:rPr>
              <a:t>battle</a:t>
            </a:r>
            <a:r>
              <a:rPr sz="1000" spc="-30" dirty="0">
                <a:latin typeface="Times New Roman"/>
                <a:cs typeface="Times New Roman"/>
              </a:rPr>
              <a:t> </a:t>
            </a:r>
            <a:r>
              <a:rPr sz="1000" dirty="0">
                <a:latin typeface="Times New Roman"/>
                <a:cs typeface="Times New Roman"/>
              </a:rPr>
              <a:t>and</a:t>
            </a:r>
            <a:r>
              <a:rPr sz="1000" spc="-15" dirty="0">
                <a:latin typeface="Times New Roman"/>
                <a:cs typeface="Times New Roman"/>
              </a:rPr>
              <a:t> </a:t>
            </a:r>
            <a:r>
              <a:rPr sz="1000" dirty="0">
                <a:latin typeface="Times New Roman"/>
                <a:cs typeface="Times New Roman"/>
              </a:rPr>
              <a:t>elsewhere.</a:t>
            </a:r>
            <a:r>
              <a:rPr sz="1000" spc="25" dirty="0">
                <a:latin typeface="Times New Roman"/>
                <a:cs typeface="Times New Roman"/>
              </a:rPr>
              <a:t> </a:t>
            </a:r>
            <a:r>
              <a:rPr sz="1000" dirty="0">
                <a:latin typeface="Times New Roman"/>
                <a:cs typeface="Times New Roman"/>
              </a:rPr>
              <a:t>She</a:t>
            </a:r>
            <a:r>
              <a:rPr sz="1000" spc="-20" dirty="0">
                <a:latin typeface="Times New Roman"/>
                <a:cs typeface="Times New Roman"/>
              </a:rPr>
              <a:t> </a:t>
            </a:r>
            <a:r>
              <a:rPr sz="1000" dirty="0">
                <a:latin typeface="Times New Roman"/>
                <a:cs typeface="Times New Roman"/>
              </a:rPr>
              <a:t>is</a:t>
            </a:r>
            <a:r>
              <a:rPr sz="1000" spc="-35" dirty="0">
                <a:latin typeface="Times New Roman"/>
                <a:cs typeface="Times New Roman"/>
              </a:rPr>
              <a:t> </a:t>
            </a:r>
            <a:r>
              <a:rPr sz="1000" dirty="0">
                <a:latin typeface="Times New Roman"/>
                <a:cs typeface="Times New Roman"/>
              </a:rPr>
              <a:t>said</a:t>
            </a:r>
            <a:r>
              <a:rPr sz="1000" spc="-20" dirty="0">
                <a:latin typeface="Times New Roman"/>
                <a:cs typeface="Times New Roman"/>
              </a:rPr>
              <a:t> </a:t>
            </a:r>
            <a:r>
              <a:rPr sz="1000" dirty="0">
                <a:latin typeface="Times New Roman"/>
                <a:cs typeface="Times New Roman"/>
              </a:rPr>
              <a:t>to</a:t>
            </a:r>
            <a:r>
              <a:rPr sz="1000" spc="-25" dirty="0">
                <a:latin typeface="Times New Roman"/>
                <a:cs typeface="Times New Roman"/>
              </a:rPr>
              <a:t> </a:t>
            </a:r>
            <a:r>
              <a:rPr sz="1000" dirty="0">
                <a:latin typeface="Times New Roman"/>
                <a:cs typeface="Times New Roman"/>
              </a:rPr>
              <a:t>have</a:t>
            </a:r>
            <a:r>
              <a:rPr sz="1000" spc="-5" dirty="0">
                <a:latin typeface="Times New Roman"/>
                <a:cs typeface="Times New Roman"/>
              </a:rPr>
              <a:t> </a:t>
            </a:r>
            <a:r>
              <a:rPr sz="1000" dirty="0">
                <a:latin typeface="Times New Roman"/>
                <a:cs typeface="Times New Roman"/>
              </a:rPr>
              <a:t>led</a:t>
            </a:r>
            <a:r>
              <a:rPr sz="1000" spc="-25"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Galatians</a:t>
            </a:r>
            <a:r>
              <a:rPr sz="1000" spc="-10" dirty="0">
                <a:latin typeface="Times New Roman"/>
                <a:cs typeface="Times New Roman"/>
              </a:rPr>
              <a:t> </a:t>
            </a:r>
            <a:r>
              <a:rPr sz="1000" dirty="0">
                <a:latin typeface="Times New Roman"/>
                <a:cs typeface="Times New Roman"/>
              </a:rPr>
              <a:t>across</a:t>
            </a:r>
            <a:r>
              <a:rPr sz="1000" spc="-20"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Danube</a:t>
            </a:r>
            <a:r>
              <a:rPr sz="1000" spc="-5" dirty="0">
                <a:latin typeface="Times New Roman"/>
                <a:cs typeface="Times New Roman"/>
              </a:rPr>
              <a:t> </a:t>
            </a:r>
            <a:r>
              <a:rPr sz="1000" dirty="0">
                <a:latin typeface="Times New Roman"/>
                <a:cs typeface="Times New Roman"/>
              </a:rPr>
              <a:t>in</a:t>
            </a:r>
            <a:r>
              <a:rPr sz="1000" spc="-25" dirty="0">
                <a:latin typeface="Times New Roman"/>
                <a:cs typeface="Times New Roman"/>
              </a:rPr>
              <a:t> </a:t>
            </a:r>
            <a:r>
              <a:rPr sz="1000" dirty="0">
                <a:latin typeface="Times New Roman"/>
                <a:cs typeface="Times New Roman"/>
              </a:rPr>
              <a:t>about</a:t>
            </a:r>
            <a:r>
              <a:rPr sz="1000" spc="-35"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fourth</a:t>
            </a:r>
            <a:r>
              <a:rPr sz="1000" spc="-15" dirty="0">
                <a:latin typeface="Times New Roman"/>
                <a:cs typeface="Times New Roman"/>
              </a:rPr>
              <a:t> </a:t>
            </a:r>
            <a:r>
              <a:rPr sz="1000" spc="-10" dirty="0">
                <a:latin typeface="Times New Roman"/>
                <a:cs typeface="Times New Roman"/>
              </a:rPr>
              <a:t>century </a:t>
            </a:r>
            <a:r>
              <a:rPr sz="1000" dirty="0">
                <a:latin typeface="Times New Roman"/>
                <a:cs typeface="Times New Roman"/>
              </a:rPr>
              <a:t>BCE</a:t>
            </a:r>
            <a:r>
              <a:rPr sz="1000" spc="-40" dirty="0">
                <a:latin typeface="Times New Roman"/>
                <a:cs typeface="Times New Roman"/>
              </a:rPr>
              <a:t> </a:t>
            </a:r>
            <a:r>
              <a:rPr sz="1000" dirty="0">
                <a:latin typeface="Times New Roman"/>
                <a:cs typeface="Times New Roman"/>
              </a:rPr>
              <a:t>to</a:t>
            </a:r>
            <a:r>
              <a:rPr sz="1000" spc="-20" dirty="0">
                <a:latin typeface="Times New Roman"/>
                <a:cs typeface="Times New Roman"/>
              </a:rPr>
              <a:t> </a:t>
            </a:r>
            <a:r>
              <a:rPr sz="1000" dirty="0">
                <a:latin typeface="Times New Roman"/>
                <a:cs typeface="Times New Roman"/>
              </a:rPr>
              <a:t>find</a:t>
            </a:r>
            <a:r>
              <a:rPr sz="1000" spc="-15" dirty="0">
                <a:latin typeface="Times New Roman"/>
                <a:cs typeface="Times New Roman"/>
              </a:rPr>
              <a:t> </a:t>
            </a:r>
            <a:r>
              <a:rPr sz="1000" dirty="0">
                <a:latin typeface="Times New Roman"/>
                <a:cs typeface="Times New Roman"/>
              </a:rPr>
              <a:t>new</a:t>
            </a:r>
            <a:r>
              <a:rPr sz="1000" spc="-10" dirty="0">
                <a:latin typeface="Times New Roman"/>
                <a:cs typeface="Times New Roman"/>
              </a:rPr>
              <a:t> </a:t>
            </a:r>
            <a:r>
              <a:rPr sz="1000" dirty="0">
                <a:latin typeface="Times New Roman"/>
                <a:cs typeface="Times New Roman"/>
              </a:rPr>
              <a:t>lands.</a:t>
            </a:r>
            <a:r>
              <a:rPr sz="1000" spc="-20" dirty="0">
                <a:latin typeface="Times New Roman"/>
                <a:cs typeface="Times New Roman"/>
              </a:rPr>
              <a:t> </a:t>
            </a:r>
            <a:r>
              <a:rPr sz="1000" dirty="0">
                <a:latin typeface="Times New Roman"/>
                <a:cs typeface="Times New Roman"/>
              </a:rPr>
              <a:t>It</a:t>
            </a:r>
            <a:r>
              <a:rPr sz="1000" spc="-30" dirty="0">
                <a:latin typeface="Times New Roman"/>
                <a:cs typeface="Times New Roman"/>
              </a:rPr>
              <a:t> </a:t>
            </a:r>
            <a:r>
              <a:rPr sz="1000" dirty="0">
                <a:latin typeface="Times New Roman"/>
                <a:cs typeface="Times New Roman"/>
              </a:rPr>
              <a:t>is</a:t>
            </a:r>
            <a:r>
              <a:rPr sz="1000" spc="-30" dirty="0">
                <a:latin typeface="Times New Roman"/>
                <a:cs typeface="Times New Roman"/>
              </a:rPr>
              <a:t> </a:t>
            </a:r>
            <a:r>
              <a:rPr sz="1000" dirty="0">
                <a:latin typeface="Times New Roman"/>
                <a:cs typeface="Times New Roman"/>
              </a:rPr>
              <a:t>not</a:t>
            </a:r>
            <a:r>
              <a:rPr sz="1000" spc="-35" dirty="0">
                <a:latin typeface="Times New Roman"/>
                <a:cs typeface="Times New Roman"/>
              </a:rPr>
              <a:t> </a:t>
            </a:r>
            <a:r>
              <a:rPr sz="1000" dirty="0">
                <a:latin typeface="Times New Roman"/>
                <a:cs typeface="Times New Roman"/>
              </a:rPr>
              <a:t>known</a:t>
            </a:r>
            <a:r>
              <a:rPr sz="1000" spc="10" dirty="0">
                <a:latin typeface="Times New Roman"/>
                <a:cs typeface="Times New Roman"/>
              </a:rPr>
              <a:t> </a:t>
            </a:r>
            <a:r>
              <a:rPr sz="1000" dirty="0">
                <a:latin typeface="Times New Roman"/>
                <a:cs typeface="Times New Roman"/>
              </a:rPr>
              <a:t>whether</a:t>
            </a:r>
            <a:r>
              <a:rPr sz="1000" spc="35" dirty="0">
                <a:latin typeface="Times New Roman"/>
                <a:cs typeface="Times New Roman"/>
              </a:rPr>
              <a:t> </a:t>
            </a:r>
            <a:r>
              <a:rPr sz="1000" dirty="0">
                <a:latin typeface="Times New Roman"/>
                <a:cs typeface="Times New Roman"/>
              </a:rPr>
              <a:t>she</a:t>
            </a:r>
            <a:r>
              <a:rPr sz="1000" spc="-20" dirty="0">
                <a:latin typeface="Times New Roman"/>
                <a:cs typeface="Times New Roman"/>
              </a:rPr>
              <a:t> </a:t>
            </a:r>
            <a:r>
              <a:rPr sz="1000" dirty="0">
                <a:latin typeface="Times New Roman"/>
                <a:cs typeface="Times New Roman"/>
              </a:rPr>
              <a:t>was a</a:t>
            </a:r>
            <a:r>
              <a:rPr sz="1000" spc="-25" dirty="0">
                <a:latin typeface="Times New Roman"/>
                <a:cs typeface="Times New Roman"/>
              </a:rPr>
              <a:t> </a:t>
            </a:r>
            <a:r>
              <a:rPr sz="1000" dirty="0">
                <a:latin typeface="Times New Roman"/>
                <a:cs typeface="Times New Roman"/>
              </a:rPr>
              <a:t>factual</a:t>
            </a:r>
            <a:r>
              <a:rPr sz="1000" spc="5" dirty="0">
                <a:latin typeface="Times New Roman"/>
                <a:cs typeface="Times New Roman"/>
              </a:rPr>
              <a:t> </a:t>
            </a:r>
            <a:r>
              <a:rPr sz="1000" dirty="0">
                <a:latin typeface="Times New Roman"/>
                <a:cs typeface="Times New Roman"/>
              </a:rPr>
              <a:t>figure</a:t>
            </a:r>
            <a:r>
              <a:rPr sz="1000" spc="5" dirty="0">
                <a:latin typeface="Times New Roman"/>
                <a:cs typeface="Times New Roman"/>
              </a:rPr>
              <a:t> </a:t>
            </a:r>
            <a:r>
              <a:rPr sz="1000" dirty="0">
                <a:latin typeface="Times New Roman"/>
                <a:cs typeface="Times New Roman"/>
              </a:rPr>
              <a:t>or</a:t>
            </a:r>
            <a:r>
              <a:rPr sz="1000" spc="-30" dirty="0">
                <a:latin typeface="Times New Roman"/>
                <a:cs typeface="Times New Roman"/>
              </a:rPr>
              <a:t> </a:t>
            </a:r>
            <a:r>
              <a:rPr sz="1000" dirty="0">
                <a:latin typeface="Times New Roman"/>
                <a:cs typeface="Times New Roman"/>
              </a:rPr>
              <a:t>not,</a:t>
            </a:r>
            <a:r>
              <a:rPr sz="1000" spc="-25" dirty="0">
                <a:latin typeface="Times New Roman"/>
                <a:cs typeface="Times New Roman"/>
              </a:rPr>
              <a:t> </a:t>
            </a:r>
            <a:r>
              <a:rPr sz="1000" dirty="0">
                <a:latin typeface="Times New Roman"/>
                <a:cs typeface="Times New Roman"/>
              </a:rPr>
              <a:t>as</a:t>
            </a:r>
            <a:r>
              <a:rPr sz="1000" spc="-30" dirty="0">
                <a:latin typeface="Times New Roman"/>
                <a:cs typeface="Times New Roman"/>
              </a:rPr>
              <a:t> </a:t>
            </a:r>
            <a:r>
              <a:rPr sz="1000" dirty="0">
                <a:latin typeface="Times New Roman"/>
                <a:cs typeface="Times New Roman"/>
              </a:rPr>
              <a:t>some</a:t>
            </a:r>
            <a:r>
              <a:rPr sz="1000" spc="-5" dirty="0">
                <a:latin typeface="Times New Roman"/>
                <a:cs typeface="Times New Roman"/>
              </a:rPr>
              <a:t> </a:t>
            </a:r>
            <a:r>
              <a:rPr sz="1000" dirty="0">
                <a:latin typeface="Times New Roman"/>
                <a:cs typeface="Times New Roman"/>
              </a:rPr>
              <a:t>of</a:t>
            </a:r>
            <a:r>
              <a:rPr sz="1000" spc="-25"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spc="-25" dirty="0">
                <a:latin typeface="Times New Roman"/>
                <a:cs typeface="Times New Roman"/>
              </a:rPr>
              <a:t>14</a:t>
            </a:r>
            <a:r>
              <a:rPr sz="1000" spc="500" dirty="0">
                <a:latin typeface="Times New Roman"/>
                <a:cs typeface="Times New Roman"/>
              </a:rPr>
              <a:t> </a:t>
            </a:r>
            <a:r>
              <a:rPr sz="1000" dirty="0">
                <a:latin typeface="Times New Roman"/>
                <a:cs typeface="Times New Roman"/>
              </a:rPr>
              <a:t>women are</a:t>
            </a:r>
            <a:r>
              <a:rPr sz="1000" spc="-30" dirty="0">
                <a:latin typeface="Times New Roman"/>
                <a:cs typeface="Times New Roman"/>
              </a:rPr>
              <a:t> </a:t>
            </a:r>
            <a:r>
              <a:rPr sz="1000" dirty="0">
                <a:latin typeface="Times New Roman"/>
                <a:cs typeface="Times New Roman"/>
              </a:rPr>
              <a:t>historical</a:t>
            </a:r>
            <a:r>
              <a:rPr sz="1000" spc="-35" dirty="0">
                <a:latin typeface="Times New Roman"/>
                <a:cs typeface="Times New Roman"/>
              </a:rPr>
              <a:t> </a:t>
            </a:r>
            <a:r>
              <a:rPr sz="1000" dirty="0">
                <a:latin typeface="Times New Roman"/>
                <a:cs typeface="Times New Roman"/>
              </a:rPr>
              <a:t>figures</a:t>
            </a:r>
            <a:r>
              <a:rPr sz="1000" spc="-15" dirty="0">
                <a:latin typeface="Times New Roman"/>
                <a:cs typeface="Times New Roman"/>
              </a:rPr>
              <a:t> </a:t>
            </a:r>
            <a:r>
              <a:rPr sz="1000" dirty="0">
                <a:latin typeface="Times New Roman"/>
                <a:cs typeface="Times New Roman"/>
              </a:rPr>
              <a:t>while</a:t>
            </a:r>
            <a:r>
              <a:rPr sz="1000" spc="-15" dirty="0">
                <a:latin typeface="Times New Roman"/>
                <a:cs typeface="Times New Roman"/>
              </a:rPr>
              <a:t> </a:t>
            </a:r>
            <a:r>
              <a:rPr sz="1000" dirty="0">
                <a:latin typeface="Times New Roman"/>
                <a:cs typeface="Times New Roman"/>
              </a:rPr>
              <a:t>others</a:t>
            </a:r>
            <a:r>
              <a:rPr sz="1000" spc="-30" dirty="0">
                <a:latin typeface="Times New Roman"/>
                <a:cs typeface="Times New Roman"/>
              </a:rPr>
              <a:t> </a:t>
            </a:r>
            <a:r>
              <a:rPr sz="1000" dirty="0">
                <a:latin typeface="Times New Roman"/>
                <a:cs typeface="Times New Roman"/>
              </a:rPr>
              <a:t>are</a:t>
            </a:r>
            <a:r>
              <a:rPr sz="1000" spc="-35" dirty="0">
                <a:latin typeface="Times New Roman"/>
                <a:cs typeface="Times New Roman"/>
              </a:rPr>
              <a:t> </a:t>
            </a:r>
            <a:r>
              <a:rPr sz="1000" spc="-10" dirty="0">
                <a:latin typeface="Times New Roman"/>
                <a:cs typeface="Times New Roman"/>
              </a:rPr>
              <a:t>mythological.</a:t>
            </a:r>
            <a:endParaRPr sz="1000" dirty="0">
              <a:latin typeface="Times New Roman"/>
              <a:cs typeface="Times New Roman"/>
            </a:endParaRPr>
          </a:p>
          <a:p>
            <a:pPr marL="12700" marR="73660" algn="just">
              <a:lnSpc>
                <a:spcPct val="100000"/>
              </a:lnSpc>
              <a:spcBef>
                <a:spcPts val="360"/>
              </a:spcBef>
            </a:pPr>
            <a:r>
              <a:rPr sz="1000" dirty="0">
                <a:latin typeface="Times New Roman"/>
                <a:cs typeface="Times New Roman"/>
              </a:rPr>
              <a:t>Boudicca</a:t>
            </a:r>
            <a:r>
              <a:rPr sz="1000" spc="-30" dirty="0">
                <a:latin typeface="Times New Roman"/>
                <a:cs typeface="Times New Roman"/>
              </a:rPr>
              <a:t> </a:t>
            </a:r>
            <a:r>
              <a:rPr sz="1000" dirty="0">
                <a:latin typeface="Times New Roman"/>
                <a:cs typeface="Times New Roman"/>
              </a:rPr>
              <a:t>and</a:t>
            </a:r>
            <a:r>
              <a:rPr sz="1000" spc="-10" dirty="0">
                <a:latin typeface="Times New Roman"/>
                <a:cs typeface="Times New Roman"/>
              </a:rPr>
              <a:t> </a:t>
            </a:r>
            <a:r>
              <a:rPr sz="1000" dirty="0">
                <a:latin typeface="Times New Roman"/>
                <a:cs typeface="Times New Roman"/>
              </a:rPr>
              <a:t>Cartimandua</a:t>
            </a:r>
            <a:r>
              <a:rPr sz="1000" spc="20" dirty="0">
                <a:latin typeface="Times New Roman"/>
                <a:cs typeface="Times New Roman"/>
              </a:rPr>
              <a:t> </a:t>
            </a:r>
            <a:r>
              <a:rPr sz="1000" dirty="0">
                <a:latin typeface="Times New Roman"/>
                <a:cs typeface="Times New Roman"/>
              </a:rPr>
              <a:t>were</a:t>
            </a:r>
            <a:r>
              <a:rPr sz="1000" spc="15" dirty="0">
                <a:latin typeface="Times New Roman"/>
                <a:cs typeface="Times New Roman"/>
              </a:rPr>
              <a:t> </a:t>
            </a:r>
            <a:r>
              <a:rPr sz="1000" spc="-10" dirty="0">
                <a:latin typeface="Times New Roman"/>
                <a:cs typeface="Times New Roman"/>
              </a:rPr>
              <a:t>contemporaries</a:t>
            </a:r>
            <a:r>
              <a:rPr sz="1000" spc="-5" dirty="0">
                <a:latin typeface="Times New Roman"/>
                <a:cs typeface="Times New Roman"/>
              </a:rPr>
              <a:t> </a:t>
            </a:r>
            <a:r>
              <a:rPr sz="1000" dirty="0">
                <a:latin typeface="Times New Roman"/>
                <a:cs typeface="Times New Roman"/>
              </a:rPr>
              <a:t>in</a:t>
            </a:r>
            <a:r>
              <a:rPr sz="1000" spc="-40" dirty="0">
                <a:latin typeface="Times New Roman"/>
                <a:cs typeface="Times New Roman"/>
              </a:rPr>
              <a:t> </a:t>
            </a:r>
            <a:r>
              <a:rPr sz="1000" dirty="0">
                <a:latin typeface="Times New Roman"/>
                <a:cs typeface="Times New Roman"/>
              </a:rPr>
              <a:t>first</a:t>
            </a:r>
            <a:r>
              <a:rPr sz="1000" spc="-10" dirty="0">
                <a:latin typeface="Times New Roman"/>
                <a:cs typeface="Times New Roman"/>
              </a:rPr>
              <a:t> </a:t>
            </a:r>
            <a:r>
              <a:rPr sz="1000" dirty="0">
                <a:latin typeface="Times New Roman"/>
                <a:cs typeface="Times New Roman"/>
              </a:rPr>
              <a:t>century</a:t>
            </a:r>
            <a:r>
              <a:rPr sz="1000" spc="-5" dirty="0">
                <a:latin typeface="Times New Roman"/>
                <a:cs typeface="Times New Roman"/>
              </a:rPr>
              <a:t> </a:t>
            </a:r>
            <a:r>
              <a:rPr sz="1000" dirty="0">
                <a:latin typeface="Times New Roman"/>
                <a:cs typeface="Times New Roman"/>
              </a:rPr>
              <a:t>Britain.</a:t>
            </a:r>
            <a:r>
              <a:rPr sz="1000" spc="-35" dirty="0">
                <a:latin typeface="Times New Roman"/>
                <a:cs typeface="Times New Roman"/>
              </a:rPr>
              <a:t> </a:t>
            </a:r>
            <a:r>
              <a:rPr sz="1000" dirty="0">
                <a:latin typeface="Times New Roman"/>
                <a:cs typeface="Times New Roman"/>
              </a:rPr>
              <a:t>Boudicca,</a:t>
            </a:r>
            <a:r>
              <a:rPr sz="1000" spc="-25" dirty="0">
                <a:latin typeface="Times New Roman"/>
                <a:cs typeface="Times New Roman"/>
              </a:rPr>
              <a:t> </a:t>
            </a:r>
            <a:r>
              <a:rPr sz="1000" dirty="0">
                <a:latin typeface="Times New Roman"/>
                <a:cs typeface="Times New Roman"/>
              </a:rPr>
              <a:t>queen</a:t>
            </a:r>
            <a:r>
              <a:rPr sz="1000" spc="-15" dirty="0">
                <a:latin typeface="Times New Roman"/>
                <a:cs typeface="Times New Roman"/>
              </a:rPr>
              <a:t> </a:t>
            </a:r>
            <a:r>
              <a:rPr sz="1000" dirty="0">
                <a:latin typeface="Times New Roman"/>
                <a:cs typeface="Times New Roman"/>
              </a:rPr>
              <a:t>of</a:t>
            </a:r>
            <a:r>
              <a:rPr sz="1000" spc="-40"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spc="-10" dirty="0">
                <a:latin typeface="Times New Roman"/>
                <a:cs typeface="Times New Roman"/>
              </a:rPr>
              <a:t>Iceni, </a:t>
            </a:r>
            <a:r>
              <a:rPr sz="1000" dirty="0">
                <a:latin typeface="Times New Roman"/>
                <a:cs typeface="Times New Roman"/>
              </a:rPr>
              <a:t>famously led</a:t>
            </a:r>
            <a:r>
              <a:rPr sz="1000" spc="-25" dirty="0">
                <a:latin typeface="Times New Roman"/>
                <a:cs typeface="Times New Roman"/>
              </a:rPr>
              <a:t> </a:t>
            </a:r>
            <a:r>
              <a:rPr sz="1000" dirty="0">
                <a:latin typeface="Times New Roman"/>
                <a:cs typeface="Times New Roman"/>
              </a:rPr>
              <a:t>an</a:t>
            </a:r>
            <a:r>
              <a:rPr sz="1000" spc="-25" dirty="0">
                <a:latin typeface="Times New Roman"/>
                <a:cs typeface="Times New Roman"/>
              </a:rPr>
              <a:t> </a:t>
            </a:r>
            <a:r>
              <a:rPr sz="1000" dirty="0">
                <a:latin typeface="Times New Roman"/>
                <a:cs typeface="Times New Roman"/>
              </a:rPr>
              <a:t>uprising</a:t>
            </a:r>
            <a:r>
              <a:rPr sz="1000" spc="-15" dirty="0">
                <a:latin typeface="Times New Roman"/>
                <a:cs typeface="Times New Roman"/>
              </a:rPr>
              <a:t> </a:t>
            </a:r>
            <a:r>
              <a:rPr sz="1000" dirty="0">
                <a:latin typeface="Times New Roman"/>
                <a:cs typeface="Times New Roman"/>
              </a:rPr>
              <a:t>against</a:t>
            </a:r>
            <a:r>
              <a:rPr sz="1000" spc="-15"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Romans</a:t>
            </a:r>
            <a:r>
              <a:rPr sz="1000" spc="-5" dirty="0">
                <a:latin typeface="Times New Roman"/>
                <a:cs typeface="Times New Roman"/>
              </a:rPr>
              <a:t> </a:t>
            </a:r>
            <a:r>
              <a:rPr sz="1000" dirty="0">
                <a:latin typeface="Times New Roman"/>
                <a:cs typeface="Times New Roman"/>
              </a:rPr>
              <a:t>in</a:t>
            </a:r>
            <a:r>
              <a:rPr sz="1000" spc="-40" dirty="0">
                <a:latin typeface="Times New Roman"/>
                <a:cs typeface="Times New Roman"/>
              </a:rPr>
              <a:t> </a:t>
            </a:r>
            <a:r>
              <a:rPr sz="1000" dirty="0">
                <a:latin typeface="Times New Roman"/>
                <a:cs typeface="Times New Roman"/>
              </a:rPr>
              <a:t>60/61</a:t>
            </a:r>
            <a:r>
              <a:rPr sz="1000" spc="-35" dirty="0">
                <a:latin typeface="Times New Roman"/>
                <a:cs typeface="Times New Roman"/>
              </a:rPr>
              <a:t> </a:t>
            </a:r>
            <a:r>
              <a:rPr sz="1000" dirty="0">
                <a:latin typeface="Times New Roman"/>
                <a:cs typeface="Times New Roman"/>
              </a:rPr>
              <a:t>CE,</a:t>
            </a:r>
            <a:r>
              <a:rPr sz="1000" spc="-30" dirty="0">
                <a:latin typeface="Times New Roman"/>
                <a:cs typeface="Times New Roman"/>
              </a:rPr>
              <a:t> </a:t>
            </a:r>
            <a:r>
              <a:rPr sz="1000" dirty="0">
                <a:latin typeface="Times New Roman"/>
                <a:cs typeface="Times New Roman"/>
              </a:rPr>
              <a:t>destroying the</a:t>
            </a:r>
            <a:r>
              <a:rPr sz="1000" spc="-35" dirty="0">
                <a:latin typeface="Times New Roman"/>
                <a:cs typeface="Times New Roman"/>
              </a:rPr>
              <a:t> </a:t>
            </a:r>
            <a:r>
              <a:rPr sz="1000" dirty="0">
                <a:latin typeface="Times New Roman"/>
                <a:cs typeface="Times New Roman"/>
              </a:rPr>
              <a:t>three</a:t>
            </a:r>
            <a:r>
              <a:rPr sz="1000" spc="-5" dirty="0">
                <a:latin typeface="Times New Roman"/>
                <a:cs typeface="Times New Roman"/>
              </a:rPr>
              <a:t> </a:t>
            </a:r>
            <a:r>
              <a:rPr sz="1000" dirty="0">
                <a:latin typeface="Times New Roman"/>
                <a:cs typeface="Times New Roman"/>
              </a:rPr>
              <a:t>cities</a:t>
            </a:r>
            <a:r>
              <a:rPr sz="1000" spc="-20" dirty="0">
                <a:latin typeface="Times New Roman"/>
                <a:cs typeface="Times New Roman"/>
              </a:rPr>
              <a:t> </a:t>
            </a:r>
            <a:r>
              <a:rPr sz="1000" dirty="0">
                <a:latin typeface="Times New Roman"/>
                <a:cs typeface="Times New Roman"/>
              </a:rPr>
              <a:t>of</a:t>
            </a:r>
            <a:r>
              <a:rPr sz="1000" spc="5" dirty="0">
                <a:latin typeface="Times New Roman"/>
                <a:cs typeface="Times New Roman"/>
              </a:rPr>
              <a:t> </a:t>
            </a:r>
            <a:r>
              <a:rPr sz="1000" i="1" spc="-10" dirty="0">
                <a:latin typeface="Times New Roman"/>
                <a:cs typeface="Times New Roman"/>
              </a:rPr>
              <a:t>Camolodunum </a:t>
            </a:r>
            <a:r>
              <a:rPr sz="1000" dirty="0">
                <a:latin typeface="Times New Roman"/>
                <a:cs typeface="Times New Roman"/>
              </a:rPr>
              <a:t>(Colchester)</a:t>
            </a:r>
            <a:r>
              <a:rPr sz="1000" spc="-10" dirty="0">
                <a:latin typeface="Times New Roman"/>
                <a:cs typeface="Times New Roman"/>
              </a:rPr>
              <a:t> </a:t>
            </a:r>
            <a:r>
              <a:rPr sz="1000" i="1" dirty="0">
                <a:latin typeface="Times New Roman"/>
                <a:cs typeface="Times New Roman"/>
              </a:rPr>
              <a:t>Verulamium</a:t>
            </a:r>
            <a:r>
              <a:rPr sz="1000" i="1" spc="-20" dirty="0">
                <a:latin typeface="Times New Roman"/>
                <a:cs typeface="Times New Roman"/>
              </a:rPr>
              <a:t> </a:t>
            </a:r>
            <a:r>
              <a:rPr sz="1000" dirty="0">
                <a:latin typeface="Times New Roman"/>
                <a:cs typeface="Times New Roman"/>
              </a:rPr>
              <a:t>(St</a:t>
            </a:r>
            <a:r>
              <a:rPr sz="1000" spc="-50" dirty="0">
                <a:latin typeface="Times New Roman"/>
                <a:cs typeface="Times New Roman"/>
              </a:rPr>
              <a:t> </a:t>
            </a:r>
            <a:r>
              <a:rPr sz="1000" dirty="0">
                <a:latin typeface="Times New Roman"/>
                <a:cs typeface="Times New Roman"/>
              </a:rPr>
              <a:t>Albans)</a:t>
            </a:r>
            <a:r>
              <a:rPr sz="1000" spc="-5" dirty="0">
                <a:latin typeface="Times New Roman"/>
                <a:cs typeface="Times New Roman"/>
              </a:rPr>
              <a:t> </a:t>
            </a:r>
            <a:r>
              <a:rPr sz="1000" dirty="0">
                <a:latin typeface="Times New Roman"/>
                <a:cs typeface="Times New Roman"/>
              </a:rPr>
              <a:t>and</a:t>
            </a:r>
            <a:r>
              <a:rPr sz="1000" spc="-20" dirty="0">
                <a:latin typeface="Times New Roman"/>
                <a:cs typeface="Times New Roman"/>
              </a:rPr>
              <a:t> </a:t>
            </a:r>
            <a:r>
              <a:rPr sz="1000" i="1" dirty="0">
                <a:latin typeface="Times New Roman"/>
                <a:cs typeface="Times New Roman"/>
              </a:rPr>
              <a:t>Londinium</a:t>
            </a:r>
            <a:r>
              <a:rPr sz="1000" i="1" spc="-50" dirty="0">
                <a:latin typeface="Times New Roman"/>
                <a:cs typeface="Times New Roman"/>
              </a:rPr>
              <a:t> </a:t>
            </a:r>
            <a:r>
              <a:rPr sz="1000" dirty="0">
                <a:latin typeface="Times New Roman"/>
                <a:cs typeface="Times New Roman"/>
              </a:rPr>
              <a:t>(London)</a:t>
            </a:r>
            <a:r>
              <a:rPr sz="1000" spc="-20" dirty="0">
                <a:latin typeface="Times New Roman"/>
                <a:cs typeface="Times New Roman"/>
              </a:rPr>
              <a:t> </a:t>
            </a:r>
            <a:r>
              <a:rPr sz="1000" dirty="0">
                <a:latin typeface="Times New Roman"/>
                <a:cs typeface="Times New Roman"/>
              </a:rPr>
              <a:t>in</a:t>
            </a:r>
            <a:r>
              <a:rPr sz="1000" spc="-30" dirty="0">
                <a:latin typeface="Times New Roman"/>
                <a:cs typeface="Times New Roman"/>
              </a:rPr>
              <a:t> </a:t>
            </a:r>
            <a:r>
              <a:rPr sz="1000" dirty="0">
                <a:latin typeface="Times New Roman"/>
                <a:cs typeface="Times New Roman"/>
              </a:rPr>
              <a:t>the</a:t>
            </a:r>
            <a:r>
              <a:rPr sz="1000" spc="-30" dirty="0">
                <a:latin typeface="Times New Roman"/>
                <a:cs typeface="Times New Roman"/>
              </a:rPr>
              <a:t> </a:t>
            </a:r>
            <a:r>
              <a:rPr sz="1000" spc="-10" dirty="0">
                <a:latin typeface="Times New Roman"/>
                <a:cs typeface="Times New Roman"/>
              </a:rPr>
              <a:t>process.</a:t>
            </a:r>
            <a:endParaRPr sz="1000" dirty="0">
              <a:latin typeface="Times New Roman"/>
              <a:cs typeface="Times New Roman"/>
            </a:endParaRPr>
          </a:p>
          <a:p>
            <a:pPr marL="12700" marR="365760">
              <a:lnSpc>
                <a:spcPct val="100000"/>
              </a:lnSpc>
              <a:spcBef>
                <a:spcPts val="360"/>
              </a:spcBef>
            </a:pPr>
            <a:r>
              <a:rPr sz="1000" i="1" dirty="0">
                <a:latin typeface="Times New Roman"/>
                <a:cs typeface="Times New Roman"/>
              </a:rPr>
              <a:t>‘This</a:t>
            </a:r>
            <a:r>
              <a:rPr sz="1000" i="1" spc="-20" dirty="0">
                <a:latin typeface="Times New Roman"/>
                <a:cs typeface="Times New Roman"/>
              </a:rPr>
              <a:t> </a:t>
            </a:r>
            <a:r>
              <a:rPr sz="1000" i="1" dirty="0">
                <a:latin typeface="Times New Roman"/>
                <a:cs typeface="Times New Roman"/>
              </a:rPr>
              <a:t>is</a:t>
            </a:r>
            <a:r>
              <a:rPr sz="1000" i="1" spc="-20" dirty="0">
                <a:latin typeface="Times New Roman"/>
                <a:cs typeface="Times New Roman"/>
              </a:rPr>
              <a:t> </a:t>
            </a:r>
            <a:r>
              <a:rPr sz="1000" i="1" dirty="0">
                <a:latin typeface="Times New Roman"/>
                <a:cs typeface="Times New Roman"/>
              </a:rPr>
              <a:t>not</a:t>
            </a:r>
            <a:r>
              <a:rPr sz="1000" i="1" spc="-30" dirty="0">
                <a:latin typeface="Times New Roman"/>
                <a:cs typeface="Times New Roman"/>
              </a:rPr>
              <a:t> </a:t>
            </a:r>
            <a:r>
              <a:rPr sz="1000" i="1" dirty="0">
                <a:latin typeface="Times New Roman"/>
                <a:cs typeface="Times New Roman"/>
              </a:rPr>
              <a:t>the</a:t>
            </a:r>
            <a:r>
              <a:rPr sz="1000" i="1" spc="-15" dirty="0">
                <a:latin typeface="Times New Roman"/>
                <a:cs typeface="Times New Roman"/>
              </a:rPr>
              <a:t> </a:t>
            </a:r>
            <a:r>
              <a:rPr sz="1000" i="1" dirty="0">
                <a:latin typeface="Times New Roman"/>
                <a:cs typeface="Times New Roman"/>
              </a:rPr>
              <a:t>first</a:t>
            </a:r>
            <a:r>
              <a:rPr sz="1000" i="1" spc="-20" dirty="0">
                <a:latin typeface="Times New Roman"/>
                <a:cs typeface="Times New Roman"/>
              </a:rPr>
              <a:t> </a:t>
            </a:r>
            <a:r>
              <a:rPr sz="1000" i="1" dirty="0">
                <a:latin typeface="Times New Roman"/>
                <a:cs typeface="Times New Roman"/>
              </a:rPr>
              <a:t>time</a:t>
            </a:r>
            <a:r>
              <a:rPr sz="1000" i="1" spc="-15" dirty="0">
                <a:latin typeface="Times New Roman"/>
                <a:cs typeface="Times New Roman"/>
              </a:rPr>
              <a:t> </a:t>
            </a:r>
            <a:r>
              <a:rPr sz="1000" i="1" dirty="0">
                <a:latin typeface="Times New Roman"/>
                <a:cs typeface="Times New Roman"/>
              </a:rPr>
              <a:t>that</a:t>
            </a:r>
            <a:r>
              <a:rPr sz="1000" i="1" spc="-30" dirty="0">
                <a:latin typeface="Times New Roman"/>
                <a:cs typeface="Times New Roman"/>
              </a:rPr>
              <a:t> </a:t>
            </a:r>
            <a:r>
              <a:rPr sz="1000" i="1" dirty="0">
                <a:latin typeface="Times New Roman"/>
                <a:cs typeface="Times New Roman"/>
              </a:rPr>
              <a:t>Britons</a:t>
            </a:r>
            <a:r>
              <a:rPr sz="1000" i="1" spc="-20" dirty="0">
                <a:latin typeface="Times New Roman"/>
                <a:cs typeface="Times New Roman"/>
              </a:rPr>
              <a:t> </a:t>
            </a:r>
            <a:r>
              <a:rPr sz="1000" i="1" dirty="0">
                <a:latin typeface="Times New Roman"/>
                <a:cs typeface="Times New Roman"/>
              </a:rPr>
              <a:t>have</a:t>
            </a:r>
            <a:r>
              <a:rPr sz="1000" i="1" spc="-15" dirty="0">
                <a:latin typeface="Times New Roman"/>
                <a:cs typeface="Times New Roman"/>
              </a:rPr>
              <a:t> </a:t>
            </a:r>
            <a:r>
              <a:rPr sz="1000" i="1" dirty="0">
                <a:latin typeface="Times New Roman"/>
                <a:cs typeface="Times New Roman"/>
              </a:rPr>
              <a:t>been</a:t>
            </a:r>
            <a:r>
              <a:rPr sz="1000" i="1" spc="-10" dirty="0">
                <a:latin typeface="Times New Roman"/>
                <a:cs typeface="Times New Roman"/>
              </a:rPr>
              <a:t> </a:t>
            </a:r>
            <a:r>
              <a:rPr sz="1000" i="1" dirty="0">
                <a:latin typeface="Times New Roman"/>
                <a:cs typeface="Times New Roman"/>
              </a:rPr>
              <a:t>led</a:t>
            </a:r>
            <a:r>
              <a:rPr sz="1000" i="1" spc="-10" dirty="0">
                <a:latin typeface="Times New Roman"/>
                <a:cs typeface="Times New Roman"/>
              </a:rPr>
              <a:t> </a:t>
            </a:r>
            <a:r>
              <a:rPr sz="1000" i="1" dirty="0">
                <a:latin typeface="Times New Roman"/>
                <a:cs typeface="Times New Roman"/>
              </a:rPr>
              <a:t>to</a:t>
            </a:r>
            <a:r>
              <a:rPr sz="1000" i="1" spc="-10" dirty="0">
                <a:latin typeface="Times New Roman"/>
                <a:cs typeface="Times New Roman"/>
              </a:rPr>
              <a:t> </a:t>
            </a:r>
            <a:r>
              <a:rPr sz="1000" i="1" dirty="0">
                <a:latin typeface="Times New Roman"/>
                <a:cs typeface="Times New Roman"/>
              </a:rPr>
              <a:t>battle</a:t>
            </a:r>
            <a:r>
              <a:rPr sz="1000" i="1" spc="-25" dirty="0">
                <a:latin typeface="Times New Roman"/>
                <a:cs typeface="Times New Roman"/>
              </a:rPr>
              <a:t> </a:t>
            </a:r>
            <a:r>
              <a:rPr sz="1000" i="1" dirty="0">
                <a:latin typeface="Times New Roman"/>
                <a:cs typeface="Times New Roman"/>
              </a:rPr>
              <a:t>by</a:t>
            </a:r>
            <a:r>
              <a:rPr sz="1000" i="1" spc="-15" dirty="0">
                <a:latin typeface="Times New Roman"/>
                <a:cs typeface="Times New Roman"/>
              </a:rPr>
              <a:t> </a:t>
            </a:r>
            <a:r>
              <a:rPr sz="1000" i="1" dirty="0">
                <a:latin typeface="Times New Roman"/>
                <a:cs typeface="Times New Roman"/>
              </a:rPr>
              <a:t>a</a:t>
            </a:r>
            <a:r>
              <a:rPr sz="1000" i="1" spc="-10" dirty="0">
                <a:latin typeface="Times New Roman"/>
                <a:cs typeface="Times New Roman"/>
              </a:rPr>
              <a:t> </a:t>
            </a:r>
            <a:r>
              <a:rPr sz="1000" i="1" dirty="0">
                <a:latin typeface="Times New Roman"/>
                <a:cs typeface="Times New Roman"/>
              </a:rPr>
              <a:t>woman,’</a:t>
            </a:r>
            <a:r>
              <a:rPr sz="1000" i="1" spc="15" dirty="0">
                <a:latin typeface="Times New Roman"/>
                <a:cs typeface="Times New Roman"/>
              </a:rPr>
              <a:t> </a:t>
            </a:r>
            <a:r>
              <a:rPr sz="1000" dirty="0">
                <a:latin typeface="Times New Roman"/>
                <a:cs typeface="Times New Roman"/>
              </a:rPr>
              <a:t>records</a:t>
            </a:r>
            <a:r>
              <a:rPr sz="1000" spc="-5" dirty="0">
                <a:latin typeface="Times New Roman"/>
                <a:cs typeface="Times New Roman"/>
              </a:rPr>
              <a:t> </a:t>
            </a:r>
            <a:r>
              <a:rPr sz="1000" dirty="0">
                <a:latin typeface="Times New Roman"/>
                <a:cs typeface="Times New Roman"/>
              </a:rPr>
              <a:t>Tacitus.</a:t>
            </a:r>
            <a:r>
              <a:rPr sz="1000" spc="-15" dirty="0">
                <a:latin typeface="Times New Roman"/>
                <a:cs typeface="Times New Roman"/>
              </a:rPr>
              <a:t> </a:t>
            </a:r>
            <a:r>
              <a:rPr sz="1000" spc="-20" dirty="0">
                <a:latin typeface="Times New Roman"/>
                <a:cs typeface="Times New Roman"/>
              </a:rPr>
              <a:t>(PBE </a:t>
            </a:r>
            <a:r>
              <a:rPr sz="1000" spc="-10" dirty="0">
                <a:latin typeface="Times New Roman"/>
                <a:cs typeface="Times New Roman"/>
              </a:rPr>
              <a:t>L1638-1639)</a:t>
            </a:r>
            <a:endParaRPr sz="1000" dirty="0">
              <a:latin typeface="Times New Roman"/>
              <a:cs typeface="Times New Roman"/>
            </a:endParaRPr>
          </a:p>
          <a:p>
            <a:pPr marL="12700">
              <a:lnSpc>
                <a:spcPct val="100000"/>
              </a:lnSpc>
              <a:spcBef>
                <a:spcPts val="360"/>
              </a:spcBef>
            </a:pPr>
            <a:r>
              <a:rPr sz="1000" dirty="0">
                <a:latin typeface="Times New Roman"/>
                <a:cs typeface="Times New Roman"/>
              </a:rPr>
              <a:t>Cartimandua,</a:t>
            </a:r>
            <a:r>
              <a:rPr sz="1000" spc="5" dirty="0">
                <a:latin typeface="Times New Roman"/>
                <a:cs typeface="Times New Roman"/>
              </a:rPr>
              <a:t> </a:t>
            </a:r>
            <a:r>
              <a:rPr sz="1000" dirty="0">
                <a:latin typeface="Times New Roman"/>
                <a:cs typeface="Times New Roman"/>
              </a:rPr>
              <a:t>on</a:t>
            </a:r>
            <a:r>
              <a:rPr sz="1000" spc="-40"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other</a:t>
            </a:r>
            <a:r>
              <a:rPr sz="1000" spc="-20" dirty="0">
                <a:latin typeface="Times New Roman"/>
                <a:cs typeface="Times New Roman"/>
              </a:rPr>
              <a:t> </a:t>
            </a:r>
            <a:r>
              <a:rPr sz="1000" dirty="0">
                <a:latin typeface="Times New Roman"/>
                <a:cs typeface="Times New Roman"/>
              </a:rPr>
              <a:t>hand,</a:t>
            </a:r>
            <a:r>
              <a:rPr sz="1000" spc="-25" dirty="0">
                <a:latin typeface="Times New Roman"/>
                <a:cs typeface="Times New Roman"/>
              </a:rPr>
              <a:t> </a:t>
            </a:r>
            <a:r>
              <a:rPr sz="1000" dirty="0">
                <a:latin typeface="Times New Roman"/>
                <a:cs typeface="Times New Roman"/>
              </a:rPr>
              <a:t>was</a:t>
            </a:r>
            <a:r>
              <a:rPr sz="1000" spc="-10"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spc="-10" dirty="0">
                <a:latin typeface="Times New Roman"/>
                <a:cs typeface="Times New Roman"/>
              </a:rPr>
              <a:t>pro-</a:t>
            </a:r>
            <a:r>
              <a:rPr sz="1000" dirty="0">
                <a:latin typeface="Times New Roman"/>
                <a:cs typeface="Times New Roman"/>
              </a:rPr>
              <a:t>Roman</a:t>
            </a:r>
            <a:r>
              <a:rPr sz="1000" spc="-10" dirty="0">
                <a:latin typeface="Times New Roman"/>
                <a:cs typeface="Times New Roman"/>
              </a:rPr>
              <a:t> </a:t>
            </a:r>
            <a:r>
              <a:rPr sz="1000" dirty="0">
                <a:latin typeface="Times New Roman"/>
                <a:cs typeface="Times New Roman"/>
              </a:rPr>
              <a:t>queen</a:t>
            </a:r>
            <a:r>
              <a:rPr sz="1000" spc="-20" dirty="0">
                <a:latin typeface="Times New Roman"/>
                <a:cs typeface="Times New Roman"/>
              </a:rPr>
              <a:t> </a:t>
            </a:r>
            <a:r>
              <a:rPr sz="1000" dirty="0">
                <a:latin typeface="Times New Roman"/>
                <a:cs typeface="Times New Roman"/>
              </a:rPr>
              <a:t>of</a:t>
            </a:r>
            <a:r>
              <a:rPr sz="1000" spc="-45"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Brigantes,</a:t>
            </a:r>
            <a:r>
              <a:rPr sz="1000" spc="-10" dirty="0">
                <a:latin typeface="Times New Roman"/>
                <a:cs typeface="Times New Roman"/>
              </a:rPr>
              <a:t> </a:t>
            </a:r>
            <a:r>
              <a:rPr sz="1000" dirty="0">
                <a:latin typeface="Times New Roman"/>
                <a:cs typeface="Times New Roman"/>
              </a:rPr>
              <a:t>who</a:t>
            </a:r>
            <a:r>
              <a:rPr sz="1000" spc="-15" dirty="0">
                <a:latin typeface="Times New Roman"/>
                <a:cs typeface="Times New Roman"/>
              </a:rPr>
              <a:t> </a:t>
            </a:r>
            <a:r>
              <a:rPr sz="1000" dirty="0">
                <a:latin typeface="Times New Roman"/>
                <a:cs typeface="Times New Roman"/>
              </a:rPr>
              <a:t>handed</a:t>
            </a:r>
            <a:r>
              <a:rPr sz="1000" spc="-10" dirty="0">
                <a:latin typeface="Times New Roman"/>
                <a:cs typeface="Times New Roman"/>
              </a:rPr>
              <a:t> </a:t>
            </a:r>
            <a:r>
              <a:rPr sz="1000" dirty="0">
                <a:latin typeface="Times New Roman"/>
                <a:cs typeface="Times New Roman"/>
              </a:rPr>
              <a:t>over</a:t>
            </a:r>
            <a:r>
              <a:rPr sz="1000" spc="-20" dirty="0">
                <a:latin typeface="Times New Roman"/>
                <a:cs typeface="Times New Roman"/>
              </a:rPr>
              <a:t> </a:t>
            </a:r>
            <a:r>
              <a:rPr sz="1000" spc="-25" dirty="0">
                <a:latin typeface="Times New Roman"/>
                <a:cs typeface="Times New Roman"/>
              </a:rPr>
              <a:t>the</a:t>
            </a:r>
            <a:endParaRPr sz="1000" dirty="0">
              <a:latin typeface="Times New Roman"/>
              <a:cs typeface="Times New Roman"/>
            </a:endParaRPr>
          </a:p>
          <a:p>
            <a:pPr marL="12700">
              <a:lnSpc>
                <a:spcPct val="100000"/>
              </a:lnSpc>
            </a:pPr>
            <a:r>
              <a:rPr sz="1000" dirty="0">
                <a:latin typeface="Times New Roman"/>
                <a:cs typeface="Times New Roman"/>
              </a:rPr>
              <a:t>resistance leader</a:t>
            </a:r>
            <a:r>
              <a:rPr sz="1000" spc="-15" dirty="0">
                <a:latin typeface="Times New Roman"/>
                <a:cs typeface="Times New Roman"/>
              </a:rPr>
              <a:t> </a:t>
            </a:r>
            <a:r>
              <a:rPr sz="1000" dirty="0">
                <a:latin typeface="Times New Roman"/>
                <a:cs typeface="Times New Roman"/>
              </a:rPr>
              <a:t>Caratacus</a:t>
            </a:r>
            <a:r>
              <a:rPr sz="1000" spc="5" dirty="0">
                <a:latin typeface="Times New Roman"/>
                <a:cs typeface="Times New Roman"/>
              </a:rPr>
              <a:t> </a:t>
            </a:r>
            <a:r>
              <a:rPr sz="1000" dirty="0">
                <a:latin typeface="Times New Roman"/>
                <a:cs typeface="Times New Roman"/>
              </a:rPr>
              <a:t>in</a:t>
            </a:r>
            <a:r>
              <a:rPr sz="1000" spc="-30" dirty="0">
                <a:latin typeface="Times New Roman"/>
                <a:cs typeface="Times New Roman"/>
              </a:rPr>
              <a:t> </a:t>
            </a:r>
            <a:r>
              <a:rPr sz="1000" dirty="0">
                <a:latin typeface="Times New Roman"/>
                <a:cs typeface="Times New Roman"/>
              </a:rPr>
              <a:t>chains</a:t>
            </a:r>
            <a:r>
              <a:rPr sz="1000" spc="-15" dirty="0">
                <a:latin typeface="Times New Roman"/>
                <a:cs typeface="Times New Roman"/>
              </a:rPr>
              <a:t> </a:t>
            </a:r>
            <a:r>
              <a:rPr sz="1000" dirty="0">
                <a:latin typeface="Times New Roman"/>
                <a:cs typeface="Times New Roman"/>
              </a:rPr>
              <a:t>to</a:t>
            </a:r>
            <a:r>
              <a:rPr sz="1000" spc="-40"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Romans in</a:t>
            </a:r>
            <a:r>
              <a:rPr sz="1000" spc="-40"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year</a:t>
            </a:r>
            <a:r>
              <a:rPr sz="1000" spc="5" dirty="0">
                <a:latin typeface="Times New Roman"/>
                <a:cs typeface="Times New Roman"/>
              </a:rPr>
              <a:t> </a:t>
            </a:r>
            <a:r>
              <a:rPr sz="1000" spc="-25" dirty="0">
                <a:latin typeface="Times New Roman"/>
                <a:cs typeface="Times New Roman"/>
              </a:rPr>
              <a:t>51.</a:t>
            </a:r>
            <a:endParaRPr sz="1000" dirty="0">
              <a:latin typeface="Times New Roman"/>
              <a:cs typeface="Times New Roman"/>
            </a:endParaRPr>
          </a:p>
          <a:p>
            <a:pPr marL="12700" marR="235585">
              <a:lnSpc>
                <a:spcPct val="100000"/>
              </a:lnSpc>
              <a:spcBef>
                <a:spcPts val="365"/>
              </a:spcBef>
            </a:pPr>
            <a:r>
              <a:rPr sz="1000" dirty="0">
                <a:latin typeface="Times New Roman"/>
                <a:cs typeface="Times New Roman"/>
              </a:rPr>
              <a:t>In</a:t>
            </a:r>
            <a:r>
              <a:rPr sz="1000" spc="-35" dirty="0">
                <a:latin typeface="Times New Roman"/>
                <a:cs typeface="Times New Roman"/>
              </a:rPr>
              <a:t> </a:t>
            </a:r>
            <a:r>
              <a:rPr sz="1000" dirty="0">
                <a:latin typeface="Times New Roman"/>
                <a:cs typeface="Times New Roman"/>
              </a:rPr>
              <a:t>addition</a:t>
            </a:r>
            <a:r>
              <a:rPr sz="1000" spc="-55" dirty="0">
                <a:latin typeface="Times New Roman"/>
                <a:cs typeface="Times New Roman"/>
              </a:rPr>
              <a:t> </a:t>
            </a:r>
            <a:r>
              <a:rPr sz="1000" dirty="0">
                <a:latin typeface="Times New Roman"/>
                <a:cs typeface="Times New Roman"/>
              </a:rPr>
              <a:t>to</a:t>
            </a:r>
            <a:r>
              <a:rPr sz="1000" spc="-30" dirty="0">
                <a:latin typeface="Times New Roman"/>
                <a:cs typeface="Times New Roman"/>
              </a:rPr>
              <a:t> </a:t>
            </a:r>
            <a:r>
              <a:rPr sz="1000" dirty="0">
                <a:latin typeface="Times New Roman"/>
                <a:cs typeface="Times New Roman"/>
              </a:rPr>
              <a:t>the</a:t>
            </a:r>
            <a:r>
              <a:rPr sz="1000" spc="-30" dirty="0">
                <a:latin typeface="Times New Roman"/>
                <a:cs typeface="Times New Roman"/>
              </a:rPr>
              <a:t> </a:t>
            </a:r>
            <a:r>
              <a:rPr sz="1000" dirty="0">
                <a:latin typeface="Times New Roman"/>
                <a:cs typeface="Times New Roman"/>
              </a:rPr>
              <a:t>powerful</a:t>
            </a:r>
            <a:r>
              <a:rPr sz="1000" spc="5" dirty="0">
                <a:latin typeface="Times New Roman"/>
                <a:cs typeface="Times New Roman"/>
              </a:rPr>
              <a:t> </a:t>
            </a:r>
            <a:r>
              <a:rPr sz="1000" dirty="0">
                <a:latin typeface="Times New Roman"/>
                <a:cs typeface="Times New Roman"/>
              </a:rPr>
              <a:t>women</a:t>
            </a:r>
            <a:r>
              <a:rPr sz="1000" spc="-5" dirty="0">
                <a:latin typeface="Times New Roman"/>
                <a:cs typeface="Times New Roman"/>
              </a:rPr>
              <a:t> </a:t>
            </a:r>
            <a:r>
              <a:rPr sz="1000" dirty="0">
                <a:latin typeface="Times New Roman"/>
                <a:cs typeface="Times New Roman"/>
              </a:rPr>
              <a:t>recorded</a:t>
            </a:r>
            <a:r>
              <a:rPr sz="1000" spc="-25" dirty="0">
                <a:latin typeface="Times New Roman"/>
                <a:cs typeface="Times New Roman"/>
              </a:rPr>
              <a:t> </a:t>
            </a:r>
            <a:r>
              <a:rPr sz="1000" dirty="0">
                <a:latin typeface="Times New Roman"/>
                <a:cs typeface="Times New Roman"/>
              </a:rPr>
              <a:t>by</a:t>
            </a:r>
            <a:r>
              <a:rPr sz="1000" spc="-40" dirty="0">
                <a:latin typeface="Times New Roman"/>
                <a:cs typeface="Times New Roman"/>
              </a:rPr>
              <a:t> </a:t>
            </a:r>
            <a:r>
              <a:rPr sz="1000" dirty="0">
                <a:latin typeface="Times New Roman"/>
                <a:cs typeface="Times New Roman"/>
              </a:rPr>
              <a:t>historical</a:t>
            </a:r>
            <a:r>
              <a:rPr sz="1000" spc="-30" dirty="0">
                <a:latin typeface="Times New Roman"/>
                <a:cs typeface="Times New Roman"/>
              </a:rPr>
              <a:t> </a:t>
            </a:r>
            <a:r>
              <a:rPr sz="1000" dirty="0">
                <a:latin typeface="Times New Roman"/>
                <a:cs typeface="Times New Roman"/>
              </a:rPr>
              <a:t>sources,</a:t>
            </a:r>
            <a:r>
              <a:rPr sz="1000" spc="-15" dirty="0">
                <a:latin typeface="Times New Roman"/>
                <a:cs typeface="Times New Roman"/>
              </a:rPr>
              <a:t> </a:t>
            </a:r>
            <a:r>
              <a:rPr sz="1000" dirty="0">
                <a:latin typeface="Times New Roman"/>
                <a:cs typeface="Times New Roman"/>
              </a:rPr>
              <a:t>archaeology</a:t>
            </a:r>
            <a:r>
              <a:rPr sz="1000" spc="-10" dirty="0">
                <a:latin typeface="Times New Roman"/>
                <a:cs typeface="Times New Roman"/>
              </a:rPr>
              <a:t> </a:t>
            </a:r>
            <a:r>
              <a:rPr sz="1000" dirty="0">
                <a:latin typeface="Times New Roman"/>
                <a:cs typeface="Times New Roman"/>
              </a:rPr>
              <a:t>provides</a:t>
            </a:r>
            <a:r>
              <a:rPr sz="1000" spc="-30" dirty="0">
                <a:latin typeface="Times New Roman"/>
                <a:cs typeface="Times New Roman"/>
              </a:rPr>
              <a:t> </a:t>
            </a:r>
            <a:r>
              <a:rPr sz="1000" dirty="0">
                <a:latin typeface="Times New Roman"/>
                <a:cs typeface="Times New Roman"/>
              </a:rPr>
              <a:t>us</a:t>
            </a:r>
            <a:r>
              <a:rPr sz="1000" spc="-40" dirty="0">
                <a:latin typeface="Times New Roman"/>
                <a:cs typeface="Times New Roman"/>
              </a:rPr>
              <a:t> </a:t>
            </a:r>
            <a:r>
              <a:rPr sz="1000" dirty="0">
                <a:latin typeface="Times New Roman"/>
                <a:cs typeface="Times New Roman"/>
              </a:rPr>
              <a:t>with</a:t>
            </a:r>
            <a:r>
              <a:rPr sz="1000" spc="-15" dirty="0">
                <a:latin typeface="Times New Roman"/>
                <a:cs typeface="Times New Roman"/>
              </a:rPr>
              <a:t> </a:t>
            </a:r>
            <a:r>
              <a:rPr sz="1000" spc="-25" dirty="0">
                <a:latin typeface="Times New Roman"/>
                <a:cs typeface="Times New Roman"/>
              </a:rPr>
              <a:t>the </a:t>
            </a:r>
            <a:r>
              <a:rPr sz="1000" dirty="0">
                <a:latin typeface="Times New Roman"/>
                <a:cs typeface="Times New Roman"/>
              </a:rPr>
              <a:t>‘princesses’</a:t>
            </a:r>
            <a:r>
              <a:rPr sz="1000" spc="5" dirty="0">
                <a:latin typeface="Times New Roman"/>
                <a:cs typeface="Times New Roman"/>
              </a:rPr>
              <a:t> </a:t>
            </a:r>
            <a:r>
              <a:rPr sz="1000" dirty="0">
                <a:latin typeface="Times New Roman"/>
                <a:cs typeface="Times New Roman"/>
              </a:rPr>
              <a:t>of</a:t>
            </a:r>
            <a:r>
              <a:rPr sz="1000" spc="-40" dirty="0">
                <a:latin typeface="Times New Roman"/>
                <a:cs typeface="Times New Roman"/>
              </a:rPr>
              <a:t> </a:t>
            </a:r>
            <a:r>
              <a:rPr sz="1000" dirty="0">
                <a:latin typeface="Times New Roman"/>
                <a:cs typeface="Times New Roman"/>
              </a:rPr>
              <a:t>Vix,</a:t>
            </a:r>
            <a:r>
              <a:rPr sz="1000" spc="-20" dirty="0">
                <a:latin typeface="Times New Roman"/>
                <a:cs typeface="Times New Roman"/>
              </a:rPr>
              <a:t> </a:t>
            </a:r>
            <a:r>
              <a:rPr sz="1000" dirty="0">
                <a:latin typeface="Times New Roman"/>
                <a:cs typeface="Times New Roman"/>
              </a:rPr>
              <a:t>Waldalgesheim and</a:t>
            </a:r>
            <a:r>
              <a:rPr sz="1000" spc="-30" dirty="0">
                <a:latin typeface="Times New Roman"/>
                <a:cs typeface="Times New Roman"/>
              </a:rPr>
              <a:t> </a:t>
            </a:r>
            <a:r>
              <a:rPr sz="1000" dirty="0">
                <a:latin typeface="Times New Roman"/>
                <a:cs typeface="Times New Roman"/>
              </a:rPr>
              <a:t>Reinheim.</a:t>
            </a:r>
            <a:r>
              <a:rPr sz="1000" spc="10" dirty="0">
                <a:latin typeface="Times New Roman"/>
                <a:cs typeface="Times New Roman"/>
              </a:rPr>
              <a:t> </a:t>
            </a:r>
            <a:r>
              <a:rPr sz="1000" dirty="0">
                <a:latin typeface="Times New Roman"/>
                <a:cs typeface="Times New Roman"/>
              </a:rPr>
              <a:t>The</a:t>
            </a:r>
            <a:r>
              <a:rPr sz="1000" spc="-35" dirty="0">
                <a:latin typeface="Times New Roman"/>
                <a:cs typeface="Times New Roman"/>
              </a:rPr>
              <a:t> </a:t>
            </a:r>
            <a:r>
              <a:rPr sz="1000" dirty="0">
                <a:latin typeface="Times New Roman"/>
                <a:cs typeface="Times New Roman"/>
              </a:rPr>
              <a:t>Vix</a:t>
            </a:r>
            <a:r>
              <a:rPr sz="1000" spc="-30" dirty="0">
                <a:latin typeface="Times New Roman"/>
                <a:cs typeface="Times New Roman"/>
              </a:rPr>
              <a:t> </a:t>
            </a:r>
            <a:r>
              <a:rPr sz="1000" dirty="0">
                <a:latin typeface="Times New Roman"/>
                <a:cs typeface="Times New Roman"/>
              </a:rPr>
              <a:t>Princess</a:t>
            </a:r>
            <a:r>
              <a:rPr sz="1000" spc="-25" dirty="0">
                <a:latin typeface="Times New Roman"/>
                <a:cs typeface="Times New Roman"/>
              </a:rPr>
              <a:t> </a:t>
            </a:r>
            <a:r>
              <a:rPr sz="1000" dirty="0">
                <a:latin typeface="Times New Roman"/>
                <a:cs typeface="Times New Roman"/>
              </a:rPr>
              <a:t>will</a:t>
            </a:r>
            <a:r>
              <a:rPr sz="1000" spc="-20" dirty="0">
                <a:latin typeface="Times New Roman"/>
                <a:cs typeface="Times New Roman"/>
              </a:rPr>
              <a:t> </a:t>
            </a:r>
            <a:r>
              <a:rPr sz="1000" dirty="0">
                <a:latin typeface="Times New Roman"/>
                <a:cs typeface="Times New Roman"/>
              </a:rPr>
              <a:t>be</a:t>
            </a:r>
            <a:r>
              <a:rPr sz="1000" spc="-35" dirty="0">
                <a:latin typeface="Times New Roman"/>
                <a:cs typeface="Times New Roman"/>
              </a:rPr>
              <a:t> </a:t>
            </a:r>
            <a:r>
              <a:rPr sz="1000" dirty="0">
                <a:latin typeface="Times New Roman"/>
                <a:cs typeface="Times New Roman"/>
              </a:rPr>
              <a:t>discussed</a:t>
            </a:r>
            <a:r>
              <a:rPr sz="1000" spc="-10" dirty="0">
                <a:latin typeface="Times New Roman"/>
                <a:cs typeface="Times New Roman"/>
              </a:rPr>
              <a:t> </a:t>
            </a:r>
            <a:r>
              <a:rPr sz="1000" dirty="0">
                <a:latin typeface="Times New Roman"/>
                <a:cs typeface="Times New Roman"/>
              </a:rPr>
              <a:t>later</a:t>
            </a:r>
            <a:r>
              <a:rPr sz="1000" spc="-30" dirty="0">
                <a:latin typeface="Times New Roman"/>
                <a:cs typeface="Times New Roman"/>
              </a:rPr>
              <a:t> </a:t>
            </a:r>
            <a:r>
              <a:rPr sz="1000" dirty="0">
                <a:latin typeface="Times New Roman"/>
                <a:cs typeface="Times New Roman"/>
              </a:rPr>
              <a:t>in</a:t>
            </a:r>
            <a:r>
              <a:rPr sz="1000" spc="-30" dirty="0">
                <a:latin typeface="Times New Roman"/>
                <a:cs typeface="Times New Roman"/>
              </a:rPr>
              <a:t> </a:t>
            </a:r>
            <a:r>
              <a:rPr sz="1000" spc="-25" dirty="0">
                <a:latin typeface="Times New Roman"/>
                <a:cs typeface="Times New Roman"/>
              </a:rPr>
              <a:t>the </a:t>
            </a:r>
            <a:r>
              <a:rPr sz="1000" spc="-10" dirty="0">
                <a:latin typeface="Times New Roman"/>
                <a:cs typeface="Times New Roman"/>
              </a:rPr>
              <a:t>Archaeological</a:t>
            </a:r>
            <a:r>
              <a:rPr sz="1000" spc="80" dirty="0">
                <a:latin typeface="Times New Roman"/>
                <a:cs typeface="Times New Roman"/>
              </a:rPr>
              <a:t> </a:t>
            </a:r>
            <a:r>
              <a:rPr sz="1000" spc="-10" dirty="0">
                <a:latin typeface="Times New Roman"/>
                <a:cs typeface="Times New Roman"/>
              </a:rPr>
              <a:t>Celts.</a:t>
            </a:r>
            <a:endParaRPr lang="en-GB" sz="1000" spc="-10" dirty="0">
              <a:latin typeface="Times New Roman"/>
              <a:cs typeface="Times New Roman"/>
            </a:endParaRPr>
          </a:p>
          <a:p>
            <a:pPr marL="12700" marR="235585">
              <a:lnSpc>
                <a:spcPct val="100000"/>
              </a:lnSpc>
              <a:spcBef>
                <a:spcPts val="365"/>
              </a:spcBef>
            </a:pPr>
            <a:endParaRPr sz="1000" dirty="0">
              <a:latin typeface="Times New Roman"/>
              <a:cs typeface="Times New Roman"/>
            </a:endParaRPr>
          </a:p>
          <a:p>
            <a:pPr marL="12700" marR="5080">
              <a:lnSpc>
                <a:spcPct val="100000"/>
              </a:lnSpc>
              <a:spcBef>
                <a:spcPts val="360"/>
              </a:spcBef>
            </a:pPr>
            <a:r>
              <a:rPr sz="1000" dirty="0">
                <a:latin typeface="Times New Roman"/>
                <a:cs typeface="Times New Roman"/>
              </a:rPr>
              <a:t>Also,</a:t>
            </a:r>
            <a:r>
              <a:rPr sz="1000" spc="-30" dirty="0">
                <a:latin typeface="Times New Roman"/>
                <a:cs typeface="Times New Roman"/>
              </a:rPr>
              <a:t> </a:t>
            </a:r>
            <a:r>
              <a:rPr sz="1000" dirty="0">
                <a:latin typeface="Times New Roman"/>
                <a:cs typeface="Times New Roman"/>
              </a:rPr>
              <a:t>the</a:t>
            </a:r>
            <a:r>
              <a:rPr sz="1000" spc="-30" dirty="0">
                <a:latin typeface="Times New Roman"/>
                <a:cs typeface="Times New Roman"/>
              </a:rPr>
              <a:t> </a:t>
            </a:r>
            <a:r>
              <a:rPr sz="1000" dirty="0">
                <a:latin typeface="Times New Roman"/>
                <a:cs typeface="Times New Roman"/>
              </a:rPr>
              <a:t>right</a:t>
            </a:r>
            <a:r>
              <a:rPr sz="1000" spc="-30" dirty="0">
                <a:latin typeface="Times New Roman"/>
                <a:cs typeface="Times New Roman"/>
              </a:rPr>
              <a:t> </a:t>
            </a:r>
            <a:r>
              <a:rPr sz="1000" dirty="0">
                <a:latin typeface="Times New Roman"/>
                <a:cs typeface="Times New Roman"/>
              </a:rPr>
              <a:t>of</a:t>
            </a:r>
            <a:r>
              <a:rPr sz="1000" spc="-30" dirty="0">
                <a:latin typeface="Times New Roman"/>
                <a:cs typeface="Times New Roman"/>
              </a:rPr>
              <a:t> </a:t>
            </a:r>
            <a:r>
              <a:rPr sz="1000" dirty="0">
                <a:latin typeface="Times New Roman"/>
                <a:cs typeface="Times New Roman"/>
              </a:rPr>
              <a:t>Gaulish</a:t>
            </a:r>
            <a:r>
              <a:rPr sz="1000" spc="-25" dirty="0">
                <a:latin typeface="Times New Roman"/>
                <a:cs typeface="Times New Roman"/>
              </a:rPr>
              <a:t> </a:t>
            </a:r>
            <a:r>
              <a:rPr sz="1000" dirty="0">
                <a:latin typeface="Times New Roman"/>
                <a:cs typeface="Times New Roman"/>
              </a:rPr>
              <a:t>women,</a:t>
            </a:r>
            <a:r>
              <a:rPr sz="1000" spc="5" dirty="0">
                <a:latin typeface="Times New Roman"/>
                <a:cs typeface="Times New Roman"/>
              </a:rPr>
              <a:t> </a:t>
            </a:r>
            <a:r>
              <a:rPr sz="1000" dirty="0">
                <a:latin typeface="Times New Roman"/>
                <a:cs typeface="Times New Roman"/>
              </a:rPr>
              <a:t>unlike</a:t>
            </a:r>
            <a:r>
              <a:rPr sz="1000" spc="-10" dirty="0">
                <a:latin typeface="Times New Roman"/>
                <a:cs typeface="Times New Roman"/>
              </a:rPr>
              <a:t> </a:t>
            </a:r>
            <a:r>
              <a:rPr sz="1000" dirty="0">
                <a:latin typeface="Times New Roman"/>
                <a:cs typeface="Times New Roman"/>
              </a:rPr>
              <a:t>their</a:t>
            </a:r>
            <a:r>
              <a:rPr sz="1000" spc="-35" dirty="0">
                <a:latin typeface="Times New Roman"/>
                <a:cs typeface="Times New Roman"/>
              </a:rPr>
              <a:t> </a:t>
            </a:r>
            <a:r>
              <a:rPr sz="1000" dirty="0">
                <a:latin typeface="Times New Roman"/>
                <a:cs typeface="Times New Roman"/>
              </a:rPr>
              <a:t>Greek</a:t>
            </a:r>
            <a:r>
              <a:rPr sz="1000" spc="-10" dirty="0">
                <a:latin typeface="Times New Roman"/>
                <a:cs typeface="Times New Roman"/>
              </a:rPr>
              <a:t> </a:t>
            </a:r>
            <a:r>
              <a:rPr sz="1000" dirty="0">
                <a:latin typeface="Times New Roman"/>
                <a:cs typeface="Times New Roman"/>
              </a:rPr>
              <a:t>and</a:t>
            </a:r>
            <a:r>
              <a:rPr sz="1000" spc="-35" dirty="0">
                <a:latin typeface="Times New Roman"/>
                <a:cs typeface="Times New Roman"/>
              </a:rPr>
              <a:t> </a:t>
            </a:r>
            <a:r>
              <a:rPr sz="1000" dirty="0">
                <a:latin typeface="Times New Roman"/>
                <a:cs typeface="Times New Roman"/>
              </a:rPr>
              <a:t>Roman</a:t>
            </a:r>
            <a:r>
              <a:rPr sz="1000" spc="-15" dirty="0">
                <a:latin typeface="Times New Roman"/>
                <a:cs typeface="Times New Roman"/>
              </a:rPr>
              <a:t> </a:t>
            </a:r>
            <a:r>
              <a:rPr sz="1000" dirty="0">
                <a:latin typeface="Times New Roman"/>
                <a:cs typeface="Times New Roman"/>
              </a:rPr>
              <a:t>counterparts,</a:t>
            </a:r>
            <a:r>
              <a:rPr sz="1000" spc="-15" dirty="0">
                <a:latin typeface="Times New Roman"/>
                <a:cs typeface="Times New Roman"/>
              </a:rPr>
              <a:t> </a:t>
            </a:r>
            <a:r>
              <a:rPr sz="1000" dirty="0">
                <a:latin typeface="Times New Roman"/>
                <a:cs typeface="Times New Roman"/>
              </a:rPr>
              <a:t>to</a:t>
            </a:r>
            <a:r>
              <a:rPr sz="1000" spc="-45" dirty="0">
                <a:latin typeface="Times New Roman"/>
                <a:cs typeface="Times New Roman"/>
              </a:rPr>
              <a:t> </a:t>
            </a:r>
            <a:r>
              <a:rPr sz="1000" dirty="0">
                <a:latin typeface="Times New Roman"/>
                <a:cs typeface="Times New Roman"/>
              </a:rPr>
              <a:t>inherit</a:t>
            </a:r>
            <a:r>
              <a:rPr sz="1000" spc="-25" dirty="0">
                <a:latin typeface="Times New Roman"/>
                <a:cs typeface="Times New Roman"/>
              </a:rPr>
              <a:t> </a:t>
            </a:r>
            <a:r>
              <a:rPr sz="1000" dirty="0">
                <a:latin typeface="Times New Roman"/>
                <a:cs typeface="Times New Roman"/>
              </a:rPr>
              <a:t>property,</a:t>
            </a:r>
            <a:r>
              <a:rPr sz="1000" spc="-30" dirty="0">
                <a:latin typeface="Times New Roman"/>
                <a:cs typeface="Times New Roman"/>
              </a:rPr>
              <a:t> </a:t>
            </a:r>
            <a:r>
              <a:rPr sz="1000" spc="-25" dirty="0">
                <a:latin typeface="Times New Roman"/>
                <a:cs typeface="Times New Roman"/>
              </a:rPr>
              <a:t>is </a:t>
            </a:r>
            <a:r>
              <a:rPr sz="1000" dirty="0">
                <a:latin typeface="Times New Roman"/>
                <a:cs typeface="Times New Roman"/>
              </a:rPr>
              <a:t>noted</a:t>
            </a:r>
            <a:r>
              <a:rPr sz="1000" spc="-15" dirty="0">
                <a:latin typeface="Times New Roman"/>
                <a:cs typeface="Times New Roman"/>
              </a:rPr>
              <a:t> </a:t>
            </a:r>
            <a:r>
              <a:rPr sz="1000" dirty="0">
                <a:latin typeface="Times New Roman"/>
                <a:cs typeface="Times New Roman"/>
              </a:rPr>
              <a:t>by</a:t>
            </a:r>
            <a:r>
              <a:rPr sz="1000" spc="-20" dirty="0">
                <a:latin typeface="Times New Roman"/>
                <a:cs typeface="Times New Roman"/>
              </a:rPr>
              <a:t> </a:t>
            </a:r>
            <a:r>
              <a:rPr sz="1000" dirty="0">
                <a:latin typeface="Times New Roman"/>
                <a:cs typeface="Times New Roman"/>
              </a:rPr>
              <a:t>Julius</a:t>
            </a:r>
            <a:r>
              <a:rPr sz="1000" spc="-10" dirty="0">
                <a:latin typeface="Times New Roman"/>
                <a:cs typeface="Times New Roman"/>
              </a:rPr>
              <a:t> </a:t>
            </a:r>
            <a:r>
              <a:rPr sz="1000" dirty="0">
                <a:latin typeface="Times New Roman"/>
                <a:cs typeface="Times New Roman"/>
              </a:rPr>
              <a:t>Caesar</a:t>
            </a:r>
            <a:r>
              <a:rPr sz="1000" spc="5" dirty="0">
                <a:latin typeface="Times New Roman"/>
                <a:cs typeface="Times New Roman"/>
              </a:rPr>
              <a:t> </a:t>
            </a:r>
            <a:r>
              <a:rPr sz="1000" dirty="0">
                <a:latin typeface="Times New Roman"/>
                <a:cs typeface="Times New Roman"/>
              </a:rPr>
              <a:t>thus:</a:t>
            </a:r>
            <a:r>
              <a:rPr sz="1000" spc="5" dirty="0">
                <a:latin typeface="Times New Roman"/>
                <a:cs typeface="Times New Roman"/>
              </a:rPr>
              <a:t> </a:t>
            </a:r>
            <a:r>
              <a:rPr sz="1000" i="1" dirty="0">
                <a:latin typeface="Times New Roman"/>
                <a:cs typeface="Times New Roman"/>
              </a:rPr>
              <a:t>“When</a:t>
            </a:r>
            <a:r>
              <a:rPr sz="1000" i="1" spc="10" dirty="0">
                <a:latin typeface="Times New Roman"/>
                <a:cs typeface="Times New Roman"/>
              </a:rPr>
              <a:t> </a:t>
            </a:r>
            <a:r>
              <a:rPr sz="1000" i="1" dirty="0">
                <a:latin typeface="Times New Roman"/>
                <a:cs typeface="Times New Roman"/>
              </a:rPr>
              <a:t>a</a:t>
            </a:r>
            <a:r>
              <a:rPr sz="1000" i="1" spc="-20" dirty="0">
                <a:latin typeface="Times New Roman"/>
                <a:cs typeface="Times New Roman"/>
              </a:rPr>
              <a:t> </a:t>
            </a:r>
            <a:r>
              <a:rPr sz="1000" i="1" dirty="0">
                <a:latin typeface="Times New Roman"/>
                <a:cs typeface="Times New Roman"/>
              </a:rPr>
              <a:t>Gaul</a:t>
            </a:r>
            <a:r>
              <a:rPr sz="1000" i="1" spc="-25" dirty="0">
                <a:latin typeface="Times New Roman"/>
                <a:cs typeface="Times New Roman"/>
              </a:rPr>
              <a:t> </a:t>
            </a:r>
            <a:r>
              <a:rPr sz="1000" i="1" dirty="0">
                <a:latin typeface="Times New Roman"/>
                <a:cs typeface="Times New Roman"/>
              </a:rPr>
              <a:t>marries,</a:t>
            </a:r>
            <a:r>
              <a:rPr sz="1000" i="1" spc="-5" dirty="0">
                <a:latin typeface="Times New Roman"/>
                <a:cs typeface="Times New Roman"/>
              </a:rPr>
              <a:t> </a:t>
            </a:r>
            <a:r>
              <a:rPr sz="1000" i="1" dirty="0">
                <a:latin typeface="Times New Roman"/>
                <a:cs typeface="Times New Roman"/>
              </a:rPr>
              <a:t>he</a:t>
            </a:r>
            <a:r>
              <a:rPr sz="1000" i="1" spc="-20" dirty="0">
                <a:latin typeface="Times New Roman"/>
                <a:cs typeface="Times New Roman"/>
              </a:rPr>
              <a:t> </a:t>
            </a:r>
            <a:r>
              <a:rPr sz="1000" i="1" dirty="0">
                <a:latin typeface="Times New Roman"/>
                <a:cs typeface="Times New Roman"/>
              </a:rPr>
              <a:t>adds</a:t>
            </a:r>
            <a:r>
              <a:rPr sz="1000" i="1" spc="-30" dirty="0">
                <a:latin typeface="Times New Roman"/>
                <a:cs typeface="Times New Roman"/>
              </a:rPr>
              <a:t> </a:t>
            </a:r>
            <a:r>
              <a:rPr sz="1000" i="1" dirty="0">
                <a:latin typeface="Times New Roman"/>
                <a:cs typeface="Times New Roman"/>
              </a:rPr>
              <a:t>to</a:t>
            </a:r>
            <a:r>
              <a:rPr sz="1000" i="1" spc="-25" dirty="0">
                <a:latin typeface="Times New Roman"/>
                <a:cs typeface="Times New Roman"/>
              </a:rPr>
              <a:t> </a:t>
            </a:r>
            <a:r>
              <a:rPr sz="1000" i="1" dirty="0">
                <a:latin typeface="Times New Roman"/>
                <a:cs typeface="Times New Roman"/>
              </a:rPr>
              <a:t>the</a:t>
            </a:r>
            <a:r>
              <a:rPr sz="1000" i="1" spc="-15" dirty="0">
                <a:latin typeface="Times New Roman"/>
                <a:cs typeface="Times New Roman"/>
              </a:rPr>
              <a:t> </a:t>
            </a:r>
            <a:r>
              <a:rPr sz="1000" i="1" dirty="0">
                <a:latin typeface="Times New Roman"/>
                <a:cs typeface="Times New Roman"/>
              </a:rPr>
              <a:t>dowry</a:t>
            </a:r>
            <a:r>
              <a:rPr sz="1000" i="1" spc="-20" dirty="0">
                <a:latin typeface="Times New Roman"/>
                <a:cs typeface="Times New Roman"/>
              </a:rPr>
              <a:t> </a:t>
            </a:r>
            <a:r>
              <a:rPr sz="1000" i="1" dirty="0">
                <a:latin typeface="Times New Roman"/>
                <a:cs typeface="Times New Roman"/>
              </a:rPr>
              <a:t>that</a:t>
            </a:r>
            <a:r>
              <a:rPr sz="1000" i="1" spc="-30" dirty="0">
                <a:latin typeface="Times New Roman"/>
                <a:cs typeface="Times New Roman"/>
              </a:rPr>
              <a:t> </a:t>
            </a:r>
            <a:r>
              <a:rPr sz="1000" i="1" dirty="0">
                <a:latin typeface="Times New Roman"/>
                <a:cs typeface="Times New Roman"/>
              </a:rPr>
              <a:t>his</a:t>
            </a:r>
            <a:r>
              <a:rPr sz="1000" i="1" spc="-20" dirty="0">
                <a:latin typeface="Times New Roman"/>
                <a:cs typeface="Times New Roman"/>
              </a:rPr>
              <a:t> </a:t>
            </a:r>
            <a:r>
              <a:rPr sz="1000" i="1" dirty="0">
                <a:latin typeface="Times New Roman"/>
                <a:cs typeface="Times New Roman"/>
              </a:rPr>
              <a:t>wife</a:t>
            </a:r>
            <a:r>
              <a:rPr sz="1000" i="1" spc="-20" dirty="0">
                <a:latin typeface="Times New Roman"/>
                <a:cs typeface="Times New Roman"/>
              </a:rPr>
              <a:t> </a:t>
            </a:r>
            <a:r>
              <a:rPr sz="1000" i="1" dirty="0">
                <a:latin typeface="Times New Roman"/>
                <a:cs typeface="Times New Roman"/>
              </a:rPr>
              <a:t>brings</a:t>
            </a:r>
            <a:r>
              <a:rPr sz="1000" i="1" spc="-20" dirty="0">
                <a:latin typeface="Times New Roman"/>
                <a:cs typeface="Times New Roman"/>
              </a:rPr>
              <a:t> </a:t>
            </a:r>
            <a:r>
              <a:rPr sz="1000" i="1" dirty="0">
                <a:latin typeface="Times New Roman"/>
                <a:cs typeface="Times New Roman"/>
              </a:rPr>
              <a:t>with</a:t>
            </a:r>
            <a:r>
              <a:rPr sz="1000" i="1" spc="-25" dirty="0">
                <a:latin typeface="Times New Roman"/>
                <a:cs typeface="Times New Roman"/>
              </a:rPr>
              <a:t> </a:t>
            </a:r>
            <a:r>
              <a:rPr sz="1000" i="1" dirty="0">
                <a:latin typeface="Times New Roman"/>
                <a:cs typeface="Times New Roman"/>
              </a:rPr>
              <a:t>her</a:t>
            </a:r>
            <a:r>
              <a:rPr sz="1000" i="1" spc="-25" dirty="0">
                <a:latin typeface="Times New Roman"/>
                <a:cs typeface="Times New Roman"/>
              </a:rPr>
              <a:t> </a:t>
            </a:r>
            <a:r>
              <a:rPr sz="1000" i="1" spc="-50" dirty="0">
                <a:latin typeface="Times New Roman"/>
                <a:cs typeface="Times New Roman"/>
              </a:rPr>
              <a:t>a</a:t>
            </a:r>
            <a:r>
              <a:rPr sz="1000" i="1" dirty="0">
                <a:latin typeface="Times New Roman"/>
                <a:cs typeface="Times New Roman"/>
              </a:rPr>
              <a:t> portion</a:t>
            </a:r>
            <a:r>
              <a:rPr sz="1000" i="1" spc="-20" dirty="0">
                <a:latin typeface="Times New Roman"/>
                <a:cs typeface="Times New Roman"/>
              </a:rPr>
              <a:t> </a:t>
            </a:r>
            <a:r>
              <a:rPr sz="1000" i="1" dirty="0">
                <a:latin typeface="Times New Roman"/>
                <a:cs typeface="Times New Roman"/>
              </a:rPr>
              <a:t>of</a:t>
            </a:r>
            <a:r>
              <a:rPr sz="1000" i="1" spc="-25" dirty="0">
                <a:latin typeface="Times New Roman"/>
                <a:cs typeface="Times New Roman"/>
              </a:rPr>
              <a:t> </a:t>
            </a:r>
            <a:r>
              <a:rPr sz="1000" i="1" dirty="0">
                <a:latin typeface="Times New Roman"/>
                <a:cs typeface="Times New Roman"/>
              </a:rPr>
              <a:t>his</a:t>
            </a:r>
            <a:r>
              <a:rPr sz="1000" i="1" spc="-20" dirty="0">
                <a:latin typeface="Times New Roman"/>
                <a:cs typeface="Times New Roman"/>
              </a:rPr>
              <a:t> </a:t>
            </a:r>
            <a:r>
              <a:rPr sz="1000" i="1" dirty="0">
                <a:latin typeface="Times New Roman"/>
                <a:cs typeface="Times New Roman"/>
              </a:rPr>
              <a:t>own</a:t>
            </a:r>
            <a:r>
              <a:rPr sz="1000" i="1" spc="-15" dirty="0">
                <a:latin typeface="Times New Roman"/>
                <a:cs typeface="Times New Roman"/>
              </a:rPr>
              <a:t> </a:t>
            </a:r>
            <a:r>
              <a:rPr sz="1000" i="1" dirty="0">
                <a:latin typeface="Times New Roman"/>
                <a:cs typeface="Times New Roman"/>
              </a:rPr>
              <a:t>property</a:t>
            </a:r>
            <a:r>
              <a:rPr sz="1000" i="1" spc="-20" dirty="0">
                <a:latin typeface="Times New Roman"/>
                <a:cs typeface="Times New Roman"/>
              </a:rPr>
              <a:t> </a:t>
            </a:r>
            <a:r>
              <a:rPr sz="1000" i="1" dirty="0">
                <a:latin typeface="Times New Roman"/>
                <a:cs typeface="Times New Roman"/>
              </a:rPr>
              <a:t>estimated to</a:t>
            </a:r>
            <a:r>
              <a:rPr sz="1000" i="1" spc="-5" dirty="0">
                <a:latin typeface="Times New Roman"/>
                <a:cs typeface="Times New Roman"/>
              </a:rPr>
              <a:t> </a:t>
            </a:r>
            <a:r>
              <a:rPr sz="1000" i="1" dirty="0">
                <a:latin typeface="Times New Roman"/>
                <a:cs typeface="Times New Roman"/>
              </a:rPr>
              <a:t>be</a:t>
            </a:r>
            <a:r>
              <a:rPr sz="1000" i="1" spc="-15" dirty="0">
                <a:latin typeface="Times New Roman"/>
                <a:cs typeface="Times New Roman"/>
              </a:rPr>
              <a:t> </a:t>
            </a:r>
            <a:r>
              <a:rPr sz="1000" i="1" dirty="0">
                <a:latin typeface="Times New Roman"/>
                <a:cs typeface="Times New Roman"/>
              </a:rPr>
              <a:t>of</a:t>
            </a:r>
            <a:r>
              <a:rPr sz="1000" i="1" spc="-25" dirty="0">
                <a:latin typeface="Times New Roman"/>
                <a:cs typeface="Times New Roman"/>
              </a:rPr>
              <a:t> </a:t>
            </a:r>
            <a:r>
              <a:rPr sz="1000" i="1" dirty="0">
                <a:latin typeface="Times New Roman"/>
                <a:cs typeface="Times New Roman"/>
              </a:rPr>
              <a:t>equal</a:t>
            </a:r>
            <a:r>
              <a:rPr sz="1000" i="1" spc="-25" dirty="0">
                <a:latin typeface="Times New Roman"/>
                <a:cs typeface="Times New Roman"/>
              </a:rPr>
              <a:t> </a:t>
            </a:r>
            <a:r>
              <a:rPr sz="1000" i="1" dirty="0">
                <a:latin typeface="Times New Roman"/>
                <a:cs typeface="Times New Roman"/>
              </a:rPr>
              <a:t>value.</a:t>
            </a:r>
            <a:r>
              <a:rPr sz="1000" i="1" spc="-10" dirty="0">
                <a:latin typeface="Times New Roman"/>
                <a:cs typeface="Times New Roman"/>
              </a:rPr>
              <a:t> </a:t>
            </a:r>
            <a:r>
              <a:rPr sz="1000" i="1" dirty="0">
                <a:latin typeface="Times New Roman"/>
                <a:cs typeface="Times New Roman"/>
              </a:rPr>
              <a:t>A</a:t>
            </a:r>
            <a:r>
              <a:rPr sz="1000" i="1" spc="-15" dirty="0">
                <a:latin typeface="Times New Roman"/>
                <a:cs typeface="Times New Roman"/>
              </a:rPr>
              <a:t> </a:t>
            </a:r>
            <a:r>
              <a:rPr sz="1000" i="1" dirty="0">
                <a:latin typeface="Times New Roman"/>
                <a:cs typeface="Times New Roman"/>
              </a:rPr>
              <a:t>joint</a:t>
            </a:r>
            <a:r>
              <a:rPr sz="1000" i="1" spc="-25" dirty="0">
                <a:latin typeface="Times New Roman"/>
                <a:cs typeface="Times New Roman"/>
              </a:rPr>
              <a:t> </a:t>
            </a:r>
            <a:r>
              <a:rPr sz="1000" i="1" dirty="0">
                <a:latin typeface="Times New Roman"/>
                <a:cs typeface="Times New Roman"/>
              </a:rPr>
              <a:t>account</a:t>
            </a:r>
            <a:r>
              <a:rPr sz="1000" i="1" spc="-25" dirty="0">
                <a:latin typeface="Times New Roman"/>
                <a:cs typeface="Times New Roman"/>
              </a:rPr>
              <a:t> </a:t>
            </a:r>
            <a:r>
              <a:rPr sz="1000" i="1" dirty="0">
                <a:latin typeface="Times New Roman"/>
                <a:cs typeface="Times New Roman"/>
              </a:rPr>
              <a:t>is</a:t>
            </a:r>
            <a:r>
              <a:rPr sz="1000" i="1" spc="-20" dirty="0">
                <a:latin typeface="Times New Roman"/>
                <a:cs typeface="Times New Roman"/>
              </a:rPr>
              <a:t> </a:t>
            </a:r>
            <a:r>
              <a:rPr sz="1000" i="1" dirty="0">
                <a:latin typeface="Times New Roman"/>
                <a:cs typeface="Times New Roman"/>
              </a:rPr>
              <a:t>kept</a:t>
            </a:r>
            <a:r>
              <a:rPr sz="1000" i="1" spc="-5" dirty="0">
                <a:latin typeface="Times New Roman"/>
                <a:cs typeface="Times New Roman"/>
              </a:rPr>
              <a:t> </a:t>
            </a:r>
            <a:r>
              <a:rPr sz="1000" i="1" dirty="0">
                <a:latin typeface="Times New Roman"/>
                <a:cs typeface="Times New Roman"/>
              </a:rPr>
              <a:t>of</a:t>
            </a:r>
            <a:r>
              <a:rPr sz="1000" i="1" spc="-25" dirty="0">
                <a:latin typeface="Times New Roman"/>
                <a:cs typeface="Times New Roman"/>
              </a:rPr>
              <a:t> </a:t>
            </a:r>
            <a:r>
              <a:rPr sz="1000" i="1" dirty="0">
                <a:latin typeface="Times New Roman"/>
                <a:cs typeface="Times New Roman"/>
              </a:rPr>
              <a:t>the</a:t>
            </a:r>
            <a:r>
              <a:rPr sz="1000" i="1" spc="-10" dirty="0">
                <a:latin typeface="Times New Roman"/>
                <a:cs typeface="Times New Roman"/>
              </a:rPr>
              <a:t> </a:t>
            </a:r>
            <a:r>
              <a:rPr sz="1000" i="1" dirty="0">
                <a:latin typeface="Times New Roman"/>
                <a:cs typeface="Times New Roman"/>
              </a:rPr>
              <a:t>whole</a:t>
            </a:r>
            <a:r>
              <a:rPr sz="1000" i="1" spc="-15" dirty="0">
                <a:latin typeface="Times New Roman"/>
                <a:cs typeface="Times New Roman"/>
              </a:rPr>
              <a:t> </a:t>
            </a:r>
            <a:r>
              <a:rPr sz="1000" i="1" spc="-10" dirty="0">
                <a:latin typeface="Times New Roman"/>
                <a:cs typeface="Times New Roman"/>
              </a:rPr>
              <a:t>amount, </a:t>
            </a:r>
            <a:r>
              <a:rPr sz="1000" i="1" dirty="0">
                <a:latin typeface="Times New Roman"/>
                <a:cs typeface="Times New Roman"/>
              </a:rPr>
              <a:t>and</a:t>
            </a:r>
            <a:r>
              <a:rPr sz="1000" i="1" spc="-25" dirty="0">
                <a:latin typeface="Times New Roman"/>
                <a:cs typeface="Times New Roman"/>
              </a:rPr>
              <a:t> </a:t>
            </a:r>
            <a:r>
              <a:rPr sz="1000" i="1" dirty="0">
                <a:latin typeface="Times New Roman"/>
                <a:cs typeface="Times New Roman"/>
              </a:rPr>
              <a:t>the</a:t>
            </a:r>
            <a:r>
              <a:rPr sz="1000" i="1" spc="-15" dirty="0">
                <a:latin typeface="Times New Roman"/>
                <a:cs typeface="Times New Roman"/>
              </a:rPr>
              <a:t> </a:t>
            </a:r>
            <a:r>
              <a:rPr sz="1000" i="1" dirty="0">
                <a:latin typeface="Times New Roman"/>
                <a:cs typeface="Times New Roman"/>
              </a:rPr>
              <a:t>profits</a:t>
            </a:r>
            <a:r>
              <a:rPr sz="1000" i="1" spc="-30" dirty="0">
                <a:latin typeface="Times New Roman"/>
                <a:cs typeface="Times New Roman"/>
              </a:rPr>
              <a:t> </a:t>
            </a:r>
            <a:r>
              <a:rPr sz="1000" i="1" dirty="0">
                <a:latin typeface="Times New Roman"/>
                <a:cs typeface="Times New Roman"/>
              </a:rPr>
              <a:t>which</a:t>
            </a:r>
            <a:r>
              <a:rPr sz="1000" i="1" spc="-15" dirty="0">
                <a:latin typeface="Times New Roman"/>
                <a:cs typeface="Times New Roman"/>
              </a:rPr>
              <a:t> </a:t>
            </a:r>
            <a:r>
              <a:rPr sz="1000" i="1" dirty="0">
                <a:latin typeface="Times New Roman"/>
                <a:cs typeface="Times New Roman"/>
              </a:rPr>
              <a:t>it</a:t>
            </a:r>
            <a:r>
              <a:rPr sz="1000" i="1" spc="-20" dirty="0">
                <a:latin typeface="Times New Roman"/>
                <a:cs typeface="Times New Roman"/>
              </a:rPr>
              <a:t> </a:t>
            </a:r>
            <a:r>
              <a:rPr sz="1000" i="1" dirty="0">
                <a:latin typeface="Times New Roman"/>
                <a:cs typeface="Times New Roman"/>
              </a:rPr>
              <a:t>earns</a:t>
            </a:r>
            <a:r>
              <a:rPr sz="1000" i="1" spc="-20" dirty="0">
                <a:latin typeface="Times New Roman"/>
                <a:cs typeface="Times New Roman"/>
              </a:rPr>
              <a:t> </a:t>
            </a:r>
            <a:r>
              <a:rPr sz="1000" i="1" dirty="0">
                <a:latin typeface="Times New Roman"/>
                <a:cs typeface="Times New Roman"/>
              </a:rPr>
              <a:t>are</a:t>
            </a:r>
            <a:r>
              <a:rPr sz="1000" i="1" spc="-15" dirty="0">
                <a:latin typeface="Times New Roman"/>
                <a:cs typeface="Times New Roman"/>
              </a:rPr>
              <a:t> </a:t>
            </a:r>
            <a:r>
              <a:rPr sz="1000" i="1" dirty="0">
                <a:latin typeface="Times New Roman"/>
                <a:cs typeface="Times New Roman"/>
              </a:rPr>
              <a:t>put</a:t>
            </a:r>
            <a:r>
              <a:rPr sz="1000" i="1" spc="-30" dirty="0">
                <a:latin typeface="Times New Roman"/>
                <a:cs typeface="Times New Roman"/>
              </a:rPr>
              <a:t> </a:t>
            </a:r>
            <a:r>
              <a:rPr sz="1000" i="1" dirty="0">
                <a:latin typeface="Times New Roman"/>
                <a:cs typeface="Times New Roman"/>
              </a:rPr>
              <a:t>aside;</a:t>
            </a:r>
            <a:r>
              <a:rPr sz="1000" i="1" spc="-10" dirty="0">
                <a:latin typeface="Times New Roman"/>
                <a:cs typeface="Times New Roman"/>
              </a:rPr>
              <a:t> </a:t>
            </a:r>
            <a:r>
              <a:rPr sz="1000" i="1" dirty="0">
                <a:latin typeface="Times New Roman"/>
                <a:cs typeface="Times New Roman"/>
              </a:rPr>
              <a:t>and</a:t>
            </a:r>
            <a:r>
              <a:rPr sz="1000" i="1" spc="-20" dirty="0">
                <a:latin typeface="Times New Roman"/>
                <a:cs typeface="Times New Roman"/>
              </a:rPr>
              <a:t> </a:t>
            </a:r>
            <a:r>
              <a:rPr sz="1000" i="1" dirty="0">
                <a:latin typeface="Times New Roman"/>
                <a:cs typeface="Times New Roman"/>
              </a:rPr>
              <a:t>when</a:t>
            </a:r>
            <a:r>
              <a:rPr sz="1000" i="1" spc="-10" dirty="0">
                <a:latin typeface="Times New Roman"/>
                <a:cs typeface="Times New Roman"/>
              </a:rPr>
              <a:t> </a:t>
            </a:r>
            <a:r>
              <a:rPr sz="1000" i="1" dirty="0">
                <a:latin typeface="Times New Roman"/>
                <a:cs typeface="Times New Roman"/>
              </a:rPr>
              <a:t>either</a:t>
            </a:r>
            <a:r>
              <a:rPr sz="1000" i="1" spc="-5" dirty="0">
                <a:latin typeface="Times New Roman"/>
                <a:cs typeface="Times New Roman"/>
              </a:rPr>
              <a:t> </a:t>
            </a:r>
            <a:r>
              <a:rPr sz="1000" i="1" dirty="0">
                <a:latin typeface="Times New Roman"/>
                <a:cs typeface="Times New Roman"/>
              </a:rPr>
              <a:t>dies,</a:t>
            </a:r>
            <a:r>
              <a:rPr sz="1000" i="1" spc="-15" dirty="0">
                <a:latin typeface="Times New Roman"/>
                <a:cs typeface="Times New Roman"/>
              </a:rPr>
              <a:t> </a:t>
            </a:r>
            <a:r>
              <a:rPr sz="1000" i="1" dirty="0">
                <a:latin typeface="Times New Roman"/>
                <a:cs typeface="Times New Roman"/>
              </a:rPr>
              <a:t>the</a:t>
            </a:r>
            <a:r>
              <a:rPr sz="1000" i="1" spc="-20" dirty="0">
                <a:latin typeface="Times New Roman"/>
                <a:cs typeface="Times New Roman"/>
              </a:rPr>
              <a:t> </a:t>
            </a:r>
            <a:r>
              <a:rPr sz="1000" i="1" dirty="0">
                <a:latin typeface="Times New Roman"/>
                <a:cs typeface="Times New Roman"/>
              </a:rPr>
              <a:t>survivor</a:t>
            </a:r>
            <a:r>
              <a:rPr sz="1000" i="1" spc="-5" dirty="0">
                <a:latin typeface="Times New Roman"/>
                <a:cs typeface="Times New Roman"/>
              </a:rPr>
              <a:t> </a:t>
            </a:r>
            <a:r>
              <a:rPr sz="1000" i="1" dirty="0">
                <a:latin typeface="Times New Roman"/>
                <a:cs typeface="Times New Roman"/>
              </a:rPr>
              <a:t>receives</a:t>
            </a:r>
            <a:r>
              <a:rPr sz="1000" i="1" spc="5" dirty="0">
                <a:latin typeface="Times New Roman"/>
                <a:cs typeface="Times New Roman"/>
              </a:rPr>
              <a:t> </a:t>
            </a:r>
            <a:r>
              <a:rPr sz="1000" i="1" dirty="0">
                <a:latin typeface="Times New Roman"/>
                <a:cs typeface="Times New Roman"/>
              </a:rPr>
              <a:t>both</a:t>
            </a:r>
            <a:r>
              <a:rPr sz="1000" i="1" spc="-25" dirty="0">
                <a:latin typeface="Times New Roman"/>
                <a:cs typeface="Times New Roman"/>
              </a:rPr>
              <a:t> </a:t>
            </a:r>
            <a:r>
              <a:rPr sz="1000" i="1" spc="-10" dirty="0">
                <a:latin typeface="Times New Roman"/>
                <a:cs typeface="Times New Roman"/>
              </a:rPr>
              <a:t>shares </a:t>
            </a:r>
            <a:r>
              <a:rPr sz="1000" i="1" dirty="0">
                <a:latin typeface="Times New Roman"/>
                <a:cs typeface="Times New Roman"/>
              </a:rPr>
              <a:t>together</a:t>
            </a:r>
            <a:r>
              <a:rPr sz="1000" i="1" spc="-20" dirty="0">
                <a:latin typeface="Times New Roman"/>
                <a:cs typeface="Times New Roman"/>
              </a:rPr>
              <a:t> </a:t>
            </a:r>
            <a:r>
              <a:rPr sz="1000" i="1" dirty="0">
                <a:latin typeface="Times New Roman"/>
                <a:cs typeface="Times New Roman"/>
              </a:rPr>
              <a:t>with</a:t>
            </a:r>
            <a:r>
              <a:rPr sz="1000" i="1" spc="-25" dirty="0">
                <a:latin typeface="Times New Roman"/>
                <a:cs typeface="Times New Roman"/>
              </a:rPr>
              <a:t> </a:t>
            </a:r>
            <a:r>
              <a:rPr sz="1000" i="1" dirty="0">
                <a:latin typeface="Times New Roman"/>
                <a:cs typeface="Times New Roman"/>
              </a:rPr>
              <a:t>accumulated</a:t>
            </a:r>
            <a:r>
              <a:rPr sz="1000" i="1" spc="-10" dirty="0">
                <a:latin typeface="Times New Roman"/>
                <a:cs typeface="Times New Roman"/>
              </a:rPr>
              <a:t> </a:t>
            </a:r>
            <a:r>
              <a:rPr sz="1000" i="1" dirty="0">
                <a:latin typeface="Times New Roman"/>
                <a:cs typeface="Times New Roman"/>
              </a:rPr>
              <a:t>profits” </a:t>
            </a:r>
            <a:r>
              <a:rPr sz="1000" dirty="0">
                <a:latin typeface="Times New Roman"/>
                <a:cs typeface="Times New Roman"/>
              </a:rPr>
              <a:t>(PBE</a:t>
            </a:r>
            <a:r>
              <a:rPr sz="1000" spc="-30" dirty="0">
                <a:latin typeface="Times New Roman"/>
                <a:cs typeface="Times New Roman"/>
              </a:rPr>
              <a:t> </a:t>
            </a:r>
            <a:r>
              <a:rPr sz="1000" spc="-10" dirty="0">
                <a:latin typeface="Times New Roman"/>
                <a:cs typeface="Times New Roman"/>
              </a:rPr>
              <a:t>L1707-</a:t>
            </a:r>
            <a:r>
              <a:rPr sz="1000" dirty="0">
                <a:latin typeface="Times New Roman"/>
                <a:cs typeface="Times New Roman"/>
              </a:rPr>
              <a:t>1713).</a:t>
            </a:r>
            <a:r>
              <a:rPr sz="1000" spc="-25" dirty="0">
                <a:latin typeface="Times New Roman"/>
                <a:cs typeface="Times New Roman"/>
              </a:rPr>
              <a:t> </a:t>
            </a:r>
            <a:r>
              <a:rPr sz="1000" spc="-20" dirty="0">
                <a:latin typeface="Times New Roman"/>
                <a:cs typeface="Times New Roman"/>
              </a:rPr>
              <a:t>****</a:t>
            </a:r>
            <a:endParaRPr sz="1000" dirty="0">
              <a:latin typeface="Times New Roman"/>
              <a:cs typeface="Times New Roman"/>
            </a:endParaRPr>
          </a:p>
          <a:p>
            <a:pPr marL="12700" algn="just">
              <a:lnSpc>
                <a:spcPct val="100000"/>
              </a:lnSpc>
              <a:spcBef>
                <a:spcPts val="295"/>
              </a:spcBef>
            </a:pPr>
            <a:r>
              <a:rPr sz="800" dirty="0">
                <a:latin typeface="Times New Roman"/>
                <a:cs typeface="Times New Roman"/>
              </a:rPr>
              <a:t>The</a:t>
            </a:r>
            <a:r>
              <a:rPr sz="800" spc="-5" dirty="0">
                <a:latin typeface="Times New Roman"/>
                <a:cs typeface="Times New Roman"/>
              </a:rPr>
              <a:t> </a:t>
            </a:r>
            <a:r>
              <a:rPr sz="800" dirty="0">
                <a:latin typeface="Times New Roman"/>
                <a:cs typeface="Times New Roman"/>
              </a:rPr>
              <a:t>image</a:t>
            </a:r>
            <a:r>
              <a:rPr sz="800" spc="-15" dirty="0">
                <a:latin typeface="Times New Roman"/>
                <a:cs typeface="Times New Roman"/>
              </a:rPr>
              <a:t> </a:t>
            </a:r>
            <a:r>
              <a:rPr sz="800" dirty="0">
                <a:latin typeface="Times New Roman"/>
                <a:cs typeface="Times New Roman"/>
              </a:rPr>
              <a:t>is of John</a:t>
            </a:r>
            <a:r>
              <a:rPr sz="800" spc="5" dirty="0">
                <a:latin typeface="Times New Roman"/>
                <a:cs typeface="Times New Roman"/>
              </a:rPr>
              <a:t> </a:t>
            </a:r>
            <a:r>
              <a:rPr sz="800" dirty="0">
                <a:latin typeface="Times New Roman"/>
                <a:cs typeface="Times New Roman"/>
              </a:rPr>
              <a:t>Opie’s 1793</a:t>
            </a:r>
            <a:r>
              <a:rPr sz="800" spc="-25" dirty="0">
                <a:latin typeface="Times New Roman"/>
                <a:cs typeface="Times New Roman"/>
              </a:rPr>
              <a:t> </a:t>
            </a:r>
            <a:r>
              <a:rPr sz="800" spc="-10" dirty="0">
                <a:latin typeface="Times New Roman"/>
                <a:cs typeface="Times New Roman"/>
              </a:rPr>
              <a:t>painting</a:t>
            </a:r>
            <a:r>
              <a:rPr sz="800" spc="-35" dirty="0">
                <a:latin typeface="Times New Roman"/>
                <a:cs typeface="Times New Roman"/>
              </a:rPr>
              <a:t> </a:t>
            </a:r>
            <a:r>
              <a:rPr sz="800" dirty="0">
                <a:latin typeface="Times New Roman"/>
                <a:cs typeface="Times New Roman"/>
              </a:rPr>
              <a:t>‘Boadicea</a:t>
            </a:r>
            <a:r>
              <a:rPr sz="800" spc="-25" dirty="0">
                <a:latin typeface="Times New Roman"/>
                <a:cs typeface="Times New Roman"/>
              </a:rPr>
              <a:t> </a:t>
            </a:r>
            <a:r>
              <a:rPr sz="800" spc="-10" dirty="0">
                <a:latin typeface="Times New Roman"/>
                <a:cs typeface="Times New Roman"/>
              </a:rPr>
              <a:t>Haranguing</a:t>
            </a:r>
            <a:r>
              <a:rPr sz="800" spc="-30" dirty="0">
                <a:latin typeface="Times New Roman"/>
                <a:cs typeface="Times New Roman"/>
              </a:rPr>
              <a:t> </a:t>
            </a:r>
            <a:r>
              <a:rPr sz="800" dirty="0">
                <a:latin typeface="Times New Roman"/>
                <a:cs typeface="Times New Roman"/>
              </a:rPr>
              <a:t>the</a:t>
            </a:r>
            <a:r>
              <a:rPr sz="800" spc="-15" dirty="0">
                <a:latin typeface="Times New Roman"/>
                <a:cs typeface="Times New Roman"/>
              </a:rPr>
              <a:t> </a:t>
            </a:r>
            <a:r>
              <a:rPr sz="800" spc="-10" dirty="0">
                <a:latin typeface="Times New Roman"/>
                <a:cs typeface="Times New Roman"/>
              </a:rPr>
              <a:t>Britons’.</a:t>
            </a:r>
            <a:endParaRPr sz="800" dirty="0">
              <a:latin typeface="Times New Roman"/>
              <a:cs typeface="Times New Roman"/>
            </a:endParaRP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12700">
              <a:lnSpc>
                <a:spcPts val="1410"/>
              </a:lnSpc>
            </a:pPr>
            <a:fld id="{81D60167-4931-47E6-BA6A-407CBD079E47}" type="slidenum">
              <a:rPr spc="-25" dirty="0"/>
              <a:t>10</a:t>
            </a:fld>
            <a:endParaRPr spc="-25" dirty="0"/>
          </a:p>
        </p:txBody>
      </p:sp>
      <p:sp>
        <p:nvSpPr>
          <p:cNvPr id="7" name="TextBox 6">
            <a:extLst>
              <a:ext uri="{FF2B5EF4-FFF2-40B4-BE49-F238E27FC236}">
                <a16:creationId xmlns:a16="http://schemas.microsoft.com/office/drawing/2014/main" id="{FB257060-3786-3AB6-3242-9BA19353D4CF}"/>
              </a:ext>
            </a:extLst>
          </p:cNvPr>
          <p:cNvSpPr txBox="1"/>
          <p:nvPr/>
        </p:nvSpPr>
        <p:spPr>
          <a:xfrm>
            <a:off x="208974" y="8427759"/>
            <a:ext cx="6599934" cy="646331"/>
          </a:xfrm>
          <a:prstGeom prst="rect">
            <a:avLst/>
          </a:prstGeom>
          <a:solidFill>
            <a:schemeClr val="accent3"/>
          </a:solidFill>
        </p:spPr>
        <p:txBody>
          <a:bodyPr wrap="square" rtlCol="0">
            <a:spAutoFit/>
          </a:bodyPr>
          <a:lstStyle/>
          <a:p>
            <a:r>
              <a:rPr lang="en-GB" sz="900" dirty="0">
                <a:solidFill>
                  <a:srgbClr val="000000"/>
                </a:solidFill>
                <a:effectLst/>
                <a:latin typeface="Helvetica" pitchFamily="2" charset="0"/>
              </a:rPr>
              <a:t>Then the next statement completely turns the fairness &amp; equality agenda on its head: 'Men have the power of life and death over their wives as over their children. When the head of a noble family dies his kinsmen assemble and, if there is any suspicious circumstance surrounding his death, they interrogate his wives [plural, note] as they would slaves'. Text from trans. Hammond (1996), p. 129.</a:t>
            </a:r>
          </a:p>
        </p:txBody>
      </p:sp>
      <p:sp>
        <p:nvSpPr>
          <p:cNvPr id="9" name="TextBox 8">
            <a:extLst>
              <a:ext uri="{FF2B5EF4-FFF2-40B4-BE49-F238E27FC236}">
                <a16:creationId xmlns:a16="http://schemas.microsoft.com/office/drawing/2014/main" id="{84DFEBD8-29C6-5B62-4512-E8C0D9652D5E}"/>
              </a:ext>
            </a:extLst>
          </p:cNvPr>
          <p:cNvSpPr txBox="1"/>
          <p:nvPr/>
        </p:nvSpPr>
        <p:spPr>
          <a:xfrm>
            <a:off x="1941367" y="7202553"/>
            <a:ext cx="4973783" cy="253916"/>
          </a:xfrm>
          <a:prstGeom prst="rect">
            <a:avLst/>
          </a:prstGeom>
          <a:solidFill>
            <a:schemeClr val="accent3"/>
          </a:solidFill>
        </p:spPr>
        <p:txBody>
          <a:bodyPr wrap="square" rtlCol="0">
            <a:spAutoFit/>
          </a:bodyPr>
          <a:lstStyle/>
          <a:p>
            <a:r>
              <a:rPr lang="en-US" sz="1050" dirty="0"/>
              <a:t>Late Hallstatt (c.480BC); middle (330-320BC) and early (</a:t>
            </a:r>
            <a:r>
              <a:rPr lang="en-GB" sz="1050" dirty="0"/>
              <a:t>c.400–370 BC</a:t>
            </a:r>
            <a:r>
              <a:rPr lang="en-US" sz="1050" dirty="0"/>
              <a:t>) La Tène</a:t>
            </a:r>
          </a:p>
        </p:txBody>
      </p:sp>
      <p:sp>
        <p:nvSpPr>
          <p:cNvPr id="10" name="Left Arrow 9">
            <a:extLst>
              <a:ext uri="{FF2B5EF4-FFF2-40B4-BE49-F238E27FC236}">
                <a16:creationId xmlns:a16="http://schemas.microsoft.com/office/drawing/2014/main" id="{37C7FA69-F6DE-1914-14B7-DBC807C041BC}"/>
              </a:ext>
            </a:extLst>
          </p:cNvPr>
          <p:cNvSpPr/>
          <p:nvPr/>
        </p:nvSpPr>
        <p:spPr>
          <a:xfrm>
            <a:off x="5656163" y="1357884"/>
            <a:ext cx="978408" cy="484632"/>
          </a:xfrm>
          <a:prstGeom prst="leftArrow">
            <a:avLst>
              <a:gd name="adj1" fmla="val 50000"/>
              <a:gd name="adj2" fmla="val 55718"/>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dirty="0" err="1"/>
              <a:t>Onomaris</a:t>
            </a:r>
            <a:endParaRPr lang="en-US" sz="1200" dirty="0"/>
          </a:p>
        </p:txBody>
      </p:sp>
      <p:sp>
        <p:nvSpPr>
          <p:cNvPr id="11" name="Left Arrow 10">
            <a:extLst>
              <a:ext uri="{FF2B5EF4-FFF2-40B4-BE49-F238E27FC236}">
                <a16:creationId xmlns:a16="http://schemas.microsoft.com/office/drawing/2014/main" id="{AC4965A2-65C3-8007-A5EF-01A4A0BD6067}"/>
              </a:ext>
            </a:extLst>
          </p:cNvPr>
          <p:cNvSpPr/>
          <p:nvPr/>
        </p:nvSpPr>
        <p:spPr>
          <a:xfrm>
            <a:off x="5562600" y="2329174"/>
            <a:ext cx="1253235" cy="484632"/>
          </a:xfrm>
          <a:prstGeom prst="leftArrow">
            <a:avLst>
              <a:gd name="adj1" fmla="val 50000"/>
              <a:gd name="adj2" fmla="val 55718"/>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dirty="0" err="1"/>
              <a:t>Cartimandua</a:t>
            </a:r>
            <a:endParaRPr lang="en-US" sz="1200" dirty="0"/>
          </a:p>
        </p:txBody>
      </p:sp>
      <p:sp>
        <p:nvSpPr>
          <p:cNvPr id="12" name="Left Arrow 11">
            <a:extLst>
              <a:ext uri="{FF2B5EF4-FFF2-40B4-BE49-F238E27FC236}">
                <a16:creationId xmlns:a16="http://schemas.microsoft.com/office/drawing/2014/main" id="{23AFBC3F-4FE0-D0F2-C046-3150FE5497B4}"/>
              </a:ext>
            </a:extLst>
          </p:cNvPr>
          <p:cNvSpPr/>
          <p:nvPr/>
        </p:nvSpPr>
        <p:spPr>
          <a:xfrm>
            <a:off x="5029200" y="2652810"/>
            <a:ext cx="978408" cy="484632"/>
          </a:xfrm>
          <a:prstGeom prst="leftArrow">
            <a:avLst>
              <a:gd name="adj1" fmla="val 50000"/>
              <a:gd name="adj2" fmla="val 55718"/>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dirty="0"/>
              <a:t>Boudicca</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1138237" y="681037"/>
            <a:ext cx="4581525" cy="3438525"/>
            <a:chOff x="1138237" y="681037"/>
            <a:chExt cx="4581525" cy="3438525"/>
          </a:xfrm>
        </p:grpSpPr>
        <p:pic>
          <p:nvPicPr>
            <p:cNvPr id="3" name="object 3"/>
            <p:cNvPicPr/>
            <p:nvPr/>
          </p:nvPicPr>
          <p:blipFill>
            <a:blip r:embed="rId2" cstate="print"/>
            <a:stretch>
              <a:fillRect/>
            </a:stretch>
          </p:blipFill>
          <p:spPr>
            <a:xfrm>
              <a:off x="1143000" y="685800"/>
              <a:ext cx="4572000" cy="3429000"/>
            </a:xfrm>
            <a:prstGeom prst="rect">
              <a:avLst/>
            </a:prstGeom>
          </p:spPr>
        </p:pic>
        <p:sp>
          <p:nvSpPr>
            <p:cNvPr id="4" name="object 4"/>
            <p:cNvSpPr/>
            <p:nvPr/>
          </p:nvSpPr>
          <p:spPr>
            <a:xfrm>
              <a:off x="1143000" y="685800"/>
              <a:ext cx="4572000" cy="3429000"/>
            </a:xfrm>
            <a:custGeom>
              <a:avLst/>
              <a:gdLst/>
              <a:ahLst/>
              <a:cxnLst/>
              <a:rect l="l" t="t" r="r" b="b"/>
              <a:pathLst>
                <a:path w="4572000" h="3429000">
                  <a:moveTo>
                    <a:pt x="0" y="3429000"/>
                  </a:moveTo>
                  <a:lnTo>
                    <a:pt x="4572000" y="3429000"/>
                  </a:lnTo>
                  <a:lnTo>
                    <a:pt x="4572000" y="0"/>
                  </a:lnTo>
                  <a:lnTo>
                    <a:pt x="0" y="0"/>
                  </a:lnTo>
                  <a:lnTo>
                    <a:pt x="0" y="3429000"/>
                  </a:lnTo>
                  <a:close/>
                </a:path>
              </a:pathLst>
            </a:custGeom>
            <a:ln w="9525">
              <a:solidFill>
                <a:srgbClr val="000000"/>
              </a:solidFill>
            </a:ln>
          </p:spPr>
          <p:txBody>
            <a:bodyPr wrap="square" lIns="0" tIns="0" rIns="0" bIns="0" rtlCol="0"/>
            <a:lstStyle/>
            <a:p>
              <a:endParaRPr/>
            </a:p>
          </p:txBody>
        </p:sp>
      </p:grpSp>
      <p:sp>
        <p:nvSpPr>
          <p:cNvPr id="5" name="object 5"/>
          <p:cNvSpPr txBox="1"/>
          <p:nvPr/>
        </p:nvSpPr>
        <p:spPr>
          <a:xfrm>
            <a:off x="814588" y="4925924"/>
            <a:ext cx="5325745" cy="1089401"/>
          </a:xfrm>
          <a:prstGeom prst="rect">
            <a:avLst/>
          </a:prstGeom>
        </p:spPr>
        <p:txBody>
          <a:bodyPr vert="horz" wrap="square" lIns="0" tIns="12065" rIns="0" bIns="0" rtlCol="0">
            <a:spAutoFit/>
          </a:bodyPr>
          <a:lstStyle/>
          <a:p>
            <a:pPr marL="12700" marR="5080">
              <a:lnSpc>
                <a:spcPct val="100000"/>
              </a:lnSpc>
              <a:spcBef>
                <a:spcPts val="95"/>
              </a:spcBef>
            </a:pPr>
            <a:r>
              <a:rPr sz="1000" dirty="0">
                <a:latin typeface="Times New Roman"/>
                <a:cs typeface="Times New Roman"/>
              </a:rPr>
              <a:t>In</a:t>
            </a:r>
            <a:r>
              <a:rPr sz="1000" spc="-35" dirty="0">
                <a:latin typeface="Times New Roman"/>
                <a:cs typeface="Times New Roman"/>
              </a:rPr>
              <a:t> </a:t>
            </a:r>
            <a:r>
              <a:rPr sz="1000" dirty="0">
                <a:latin typeface="Times New Roman"/>
                <a:cs typeface="Times New Roman"/>
              </a:rPr>
              <a:t>keeping</a:t>
            </a:r>
            <a:r>
              <a:rPr sz="1000" spc="-25" dirty="0">
                <a:latin typeface="Times New Roman"/>
                <a:cs typeface="Times New Roman"/>
              </a:rPr>
              <a:t> </a:t>
            </a:r>
            <a:r>
              <a:rPr sz="1000" dirty="0">
                <a:latin typeface="Times New Roman"/>
                <a:cs typeface="Times New Roman"/>
              </a:rPr>
              <a:t>with</a:t>
            </a:r>
            <a:r>
              <a:rPr sz="1000" spc="-15" dirty="0">
                <a:latin typeface="Times New Roman"/>
                <a:cs typeface="Times New Roman"/>
              </a:rPr>
              <a:t> </a:t>
            </a:r>
            <a:r>
              <a:rPr sz="1000" dirty="0">
                <a:latin typeface="Times New Roman"/>
                <a:cs typeface="Times New Roman"/>
              </a:rPr>
              <a:t>their</a:t>
            </a:r>
            <a:r>
              <a:rPr sz="1000" spc="-25" dirty="0">
                <a:latin typeface="Times New Roman"/>
                <a:cs typeface="Times New Roman"/>
              </a:rPr>
              <a:t> </a:t>
            </a:r>
            <a:r>
              <a:rPr sz="1000" dirty="0">
                <a:latin typeface="Times New Roman"/>
                <a:cs typeface="Times New Roman"/>
              </a:rPr>
              <a:t>view</a:t>
            </a:r>
            <a:r>
              <a:rPr sz="1000" spc="-30" dirty="0">
                <a:latin typeface="Times New Roman"/>
                <a:cs typeface="Times New Roman"/>
              </a:rPr>
              <a:t> </a:t>
            </a:r>
            <a:r>
              <a:rPr sz="1000" dirty="0">
                <a:latin typeface="Times New Roman"/>
                <a:cs typeface="Times New Roman"/>
              </a:rPr>
              <a:t>of</a:t>
            </a:r>
            <a:r>
              <a:rPr sz="1000" spc="-30"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Celts</a:t>
            </a:r>
            <a:r>
              <a:rPr sz="1000" spc="-40" dirty="0">
                <a:latin typeface="Times New Roman"/>
                <a:cs typeface="Times New Roman"/>
              </a:rPr>
              <a:t> </a:t>
            </a:r>
            <a:r>
              <a:rPr sz="1000" dirty="0">
                <a:latin typeface="Times New Roman"/>
                <a:cs typeface="Times New Roman"/>
              </a:rPr>
              <a:t>as</a:t>
            </a:r>
            <a:r>
              <a:rPr sz="1000" spc="-30" dirty="0">
                <a:latin typeface="Times New Roman"/>
                <a:cs typeface="Times New Roman"/>
              </a:rPr>
              <a:t> </a:t>
            </a:r>
            <a:r>
              <a:rPr sz="1000" dirty="0">
                <a:latin typeface="Times New Roman"/>
                <a:cs typeface="Times New Roman"/>
              </a:rPr>
              <a:t>‘other’,</a:t>
            </a:r>
            <a:r>
              <a:rPr sz="1000" spc="-10" dirty="0">
                <a:latin typeface="Times New Roman"/>
                <a:cs typeface="Times New Roman"/>
              </a:rPr>
              <a:t> </a:t>
            </a:r>
            <a:r>
              <a:rPr sz="1000" dirty="0">
                <a:latin typeface="Times New Roman"/>
                <a:cs typeface="Times New Roman"/>
              </a:rPr>
              <a:t>Celtic</a:t>
            </a:r>
            <a:r>
              <a:rPr sz="1000" spc="-25" dirty="0">
                <a:latin typeface="Times New Roman"/>
                <a:cs typeface="Times New Roman"/>
              </a:rPr>
              <a:t> </a:t>
            </a:r>
            <a:r>
              <a:rPr sz="1000" dirty="0">
                <a:latin typeface="Times New Roman"/>
                <a:cs typeface="Times New Roman"/>
              </a:rPr>
              <a:t>women</a:t>
            </a:r>
            <a:r>
              <a:rPr sz="1000" spc="-5" dirty="0">
                <a:latin typeface="Times New Roman"/>
                <a:cs typeface="Times New Roman"/>
              </a:rPr>
              <a:t> </a:t>
            </a:r>
            <a:r>
              <a:rPr sz="1000" dirty="0">
                <a:latin typeface="Times New Roman"/>
                <a:cs typeface="Times New Roman"/>
              </a:rPr>
              <a:t>receive</a:t>
            </a:r>
            <a:r>
              <a:rPr sz="1000" spc="-10" dirty="0">
                <a:latin typeface="Times New Roman"/>
                <a:cs typeface="Times New Roman"/>
              </a:rPr>
              <a:t> </a:t>
            </a:r>
            <a:r>
              <a:rPr sz="1000" dirty="0">
                <a:latin typeface="Times New Roman"/>
                <a:cs typeface="Times New Roman"/>
              </a:rPr>
              <a:t>critical</a:t>
            </a:r>
            <a:r>
              <a:rPr sz="1000" spc="-25" dirty="0">
                <a:latin typeface="Times New Roman"/>
                <a:cs typeface="Times New Roman"/>
              </a:rPr>
              <a:t> </a:t>
            </a:r>
            <a:r>
              <a:rPr sz="1000" dirty="0">
                <a:latin typeface="Times New Roman"/>
                <a:cs typeface="Times New Roman"/>
              </a:rPr>
              <a:t>comments</a:t>
            </a:r>
            <a:r>
              <a:rPr sz="1000" spc="-5" dirty="0">
                <a:latin typeface="Times New Roman"/>
                <a:cs typeface="Times New Roman"/>
              </a:rPr>
              <a:t> </a:t>
            </a:r>
            <a:r>
              <a:rPr sz="1000" dirty="0">
                <a:latin typeface="Times New Roman"/>
                <a:cs typeface="Times New Roman"/>
              </a:rPr>
              <a:t>from</a:t>
            </a:r>
            <a:r>
              <a:rPr sz="1000" spc="-25" dirty="0">
                <a:latin typeface="Times New Roman"/>
                <a:cs typeface="Times New Roman"/>
              </a:rPr>
              <a:t> </a:t>
            </a:r>
            <a:r>
              <a:rPr sz="1000" spc="-10" dirty="0">
                <a:latin typeface="Times New Roman"/>
                <a:cs typeface="Times New Roman"/>
              </a:rPr>
              <a:t>Greek </a:t>
            </a:r>
            <a:r>
              <a:rPr sz="1000" dirty="0">
                <a:latin typeface="Times New Roman"/>
                <a:cs typeface="Times New Roman"/>
              </a:rPr>
              <a:t>and</a:t>
            </a:r>
            <a:r>
              <a:rPr sz="1000" spc="-25" dirty="0">
                <a:latin typeface="Times New Roman"/>
                <a:cs typeface="Times New Roman"/>
              </a:rPr>
              <a:t> </a:t>
            </a:r>
            <a:r>
              <a:rPr sz="1000" dirty="0">
                <a:latin typeface="Times New Roman"/>
                <a:cs typeface="Times New Roman"/>
              </a:rPr>
              <a:t>Roman</a:t>
            </a:r>
            <a:r>
              <a:rPr sz="1000" spc="-15" dirty="0">
                <a:latin typeface="Times New Roman"/>
                <a:cs typeface="Times New Roman"/>
              </a:rPr>
              <a:t> </a:t>
            </a:r>
            <a:r>
              <a:rPr sz="1000" dirty="0">
                <a:latin typeface="Times New Roman"/>
                <a:cs typeface="Times New Roman"/>
              </a:rPr>
              <a:t>authors</a:t>
            </a:r>
            <a:r>
              <a:rPr sz="1000" spc="-15" dirty="0">
                <a:latin typeface="Times New Roman"/>
                <a:cs typeface="Times New Roman"/>
              </a:rPr>
              <a:t> </a:t>
            </a:r>
            <a:r>
              <a:rPr sz="1000" dirty="0">
                <a:latin typeface="Times New Roman"/>
                <a:cs typeface="Times New Roman"/>
              </a:rPr>
              <a:t>for</a:t>
            </a:r>
            <a:r>
              <a:rPr sz="1000" spc="-20" dirty="0">
                <a:latin typeface="Times New Roman"/>
                <a:cs typeface="Times New Roman"/>
              </a:rPr>
              <a:t> </a:t>
            </a:r>
            <a:r>
              <a:rPr sz="1000" dirty="0">
                <a:latin typeface="Times New Roman"/>
                <a:cs typeface="Times New Roman"/>
              </a:rPr>
              <a:t>being</a:t>
            </a:r>
            <a:r>
              <a:rPr sz="1000" spc="-30" dirty="0">
                <a:latin typeface="Times New Roman"/>
                <a:cs typeface="Times New Roman"/>
              </a:rPr>
              <a:t> </a:t>
            </a:r>
            <a:r>
              <a:rPr sz="1000" dirty="0">
                <a:latin typeface="Times New Roman"/>
                <a:cs typeface="Times New Roman"/>
              </a:rPr>
              <a:t>less</a:t>
            </a:r>
            <a:r>
              <a:rPr sz="1000" spc="-30" dirty="0">
                <a:latin typeface="Times New Roman"/>
                <a:cs typeface="Times New Roman"/>
              </a:rPr>
              <a:t> </a:t>
            </a:r>
            <a:r>
              <a:rPr sz="1000" dirty="0">
                <a:latin typeface="Times New Roman"/>
                <a:cs typeface="Times New Roman"/>
              </a:rPr>
              <a:t>feminine</a:t>
            </a:r>
            <a:r>
              <a:rPr sz="1000" spc="10" dirty="0">
                <a:latin typeface="Times New Roman"/>
                <a:cs typeface="Times New Roman"/>
              </a:rPr>
              <a:t> </a:t>
            </a:r>
            <a:r>
              <a:rPr sz="1000" dirty="0">
                <a:latin typeface="Times New Roman"/>
                <a:cs typeface="Times New Roman"/>
              </a:rPr>
              <a:t>than</a:t>
            </a:r>
            <a:r>
              <a:rPr sz="1000" spc="-15" dirty="0">
                <a:latin typeface="Times New Roman"/>
                <a:cs typeface="Times New Roman"/>
              </a:rPr>
              <a:t> </a:t>
            </a:r>
            <a:r>
              <a:rPr sz="1000" dirty="0">
                <a:latin typeface="Times New Roman"/>
                <a:cs typeface="Times New Roman"/>
              </a:rPr>
              <a:t>their</a:t>
            </a:r>
            <a:r>
              <a:rPr sz="1000" spc="-25" dirty="0">
                <a:latin typeface="Times New Roman"/>
                <a:cs typeface="Times New Roman"/>
              </a:rPr>
              <a:t> </a:t>
            </a:r>
            <a:r>
              <a:rPr sz="1000" dirty="0">
                <a:latin typeface="Times New Roman"/>
                <a:cs typeface="Times New Roman"/>
              </a:rPr>
              <a:t>own</a:t>
            </a:r>
            <a:r>
              <a:rPr sz="1000" spc="-20" dirty="0">
                <a:latin typeface="Times New Roman"/>
                <a:cs typeface="Times New Roman"/>
              </a:rPr>
              <a:t> </a:t>
            </a:r>
            <a:r>
              <a:rPr sz="1000" dirty="0">
                <a:latin typeface="Times New Roman"/>
                <a:cs typeface="Times New Roman"/>
              </a:rPr>
              <a:t>women.</a:t>
            </a:r>
            <a:r>
              <a:rPr sz="1000" spc="20" dirty="0">
                <a:latin typeface="Times New Roman"/>
                <a:cs typeface="Times New Roman"/>
              </a:rPr>
              <a:t> </a:t>
            </a:r>
            <a:r>
              <a:rPr sz="1000" dirty="0">
                <a:latin typeface="Times New Roman"/>
                <a:cs typeface="Times New Roman"/>
              </a:rPr>
              <a:t>Here</a:t>
            </a:r>
            <a:r>
              <a:rPr sz="1000" spc="-25" dirty="0">
                <a:latin typeface="Times New Roman"/>
                <a:cs typeface="Times New Roman"/>
              </a:rPr>
              <a:t> </a:t>
            </a:r>
            <a:r>
              <a:rPr sz="1000" dirty="0">
                <a:latin typeface="Times New Roman"/>
                <a:cs typeface="Times New Roman"/>
              </a:rPr>
              <a:t>is</a:t>
            </a:r>
            <a:r>
              <a:rPr sz="1000" spc="-40" dirty="0">
                <a:latin typeface="Times New Roman"/>
                <a:cs typeface="Times New Roman"/>
              </a:rPr>
              <a:t> </a:t>
            </a:r>
            <a:r>
              <a:rPr sz="1000" dirty="0">
                <a:latin typeface="Times New Roman"/>
                <a:cs typeface="Times New Roman"/>
              </a:rPr>
              <a:t>a</a:t>
            </a:r>
            <a:r>
              <a:rPr sz="1000" spc="-25" dirty="0">
                <a:latin typeface="Times New Roman"/>
                <a:cs typeface="Times New Roman"/>
              </a:rPr>
              <a:t> </a:t>
            </a:r>
            <a:r>
              <a:rPr sz="1000" dirty="0">
                <a:latin typeface="Times New Roman"/>
                <a:cs typeface="Times New Roman"/>
              </a:rPr>
              <a:t>quote</a:t>
            </a:r>
            <a:r>
              <a:rPr sz="1000" spc="-30" dirty="0">
                <a:latin typeface="Times New Roman"/>
                <a:cs typeface="Times New Roman"/>
              </a:rPr>
              <a:t> </a:t>
            </a:r>
            <a:r>
              <a:rPr sz="1000" dirty="0">
                <a:latin typeface="Times New Roman"/>
                <a:cs typeface="Times New Roman"/>
              </a:rPr>
              <a:t>from</a:t>
            </a:r>
            <a:r>
              <a:rPr sz="1000" spc="5" dirty="0">
                <a:latin typeface="Times New Roman"/>
                <a:cs typeface="Times New Roman"/>
              </a:rPr>
              <a:t> </a:t>
            </a:r>
            <a:r>
              <a:rPr sz="1000" spc="-10" dirty="0">
                <a:latin typeface="Times New Roman"/>
                <a:cs typeface="Times New Roman"/>
              </a:rPr>
              <a:t>Ammianus </a:t>
            </a:r>
            <a:r>
              <a:rPr sz="1000" dirty="0">
                <a:latin typeface="Times New Roman"/>
                <a:cs typeface="Times New Roman"/>
              </a:rPr>
              <a:t>Marcellinus:</a:t>
            </a:r>
            <a:r>
              <a:rPr sz="1000" spc="15" dirty="0">
                <a:latin typeface="Times New Roman"/>
                <a:cs typeface="Times New Roman"/>
              </a:rPr>
              <a:t> </a:t>
            </a:r>
            <a:r>
              <a:rPr sz="1000" i="1" dirty="0">
                <a:latin typeface="Times New Roman"/>
                <a:cs typeface="Times New Roman"/>
              </a:rPr>
              <a:t>“A</a:t>
            </a:r>
            <a:r>
              <a:rPr sz="1000" i="1" spc="-25" dirty="0">
                <a:latin typeface="Times New Roman"/>
                <a:cs typeface="Times New Roman"/>
              </a:rPr>
              <a:t> </a:t>
            </a:r>
            <a:r>
              <a:rPr sz="1000" i="1" dirty="0">
                <a:latin typeface="Times New Roman"/>
                <a:cs typeface="Times New Roman"/>
              </a:rPr>
              <a:t>whole</a:t>
            </a:r>
            <a:r>
              <a:rPr sz="1000" i="1" spc="-15" dirty="0">
                <a:latin typeface="Times New Roman"/>
                <a:cs typeface="Times New Roman"/>
              </a:rPr>
              <a:t> </a:t>
            </a:r>
            <a:r>
              <a:rPr sz="1000" i="1" dirty="0">
                <a:latin typeface="Times New Roman"/>
                <a:cs typeface="Times New Roman"/>
              </a:rPr>
              <a:t>troop</a:t>
            </a:r>
            <a:r>
              <a:rPr sz="1000" i="1" spc="-20" dirty="0">
                <a:latin typeface="Times New Roman"/>
                <a:cs typeface="Times New Roman"/>
              </a:rPr>
              <a:t> </a:t>
            </a:r>
            <a:r>
              <a:rPr sz="1000" i="1" dirty="0">
                <a:latin typeface="Times New Roman"/>
                <a:cs typeface="Times New Roman"/>
              </a:rPr>
              <a:t>of</a:t>
            </a:r>
            <a:r>
              <a:rPr sz="1000" i="1" spc="-20" dirty="0">
                <a:latin typeface="Times New Roman"/>
                <a:cs typeface="Times New Roman"/>
              </a:rPr>
              <a:t> </a:t>
            </a:r>
            <a:r>
              <a:rPr sz="1000" i="1" dirty="0">
                <a:latin typeface="Times New Roman"/>
                <a:cs typeface="Times New Roman"/>
              </a:rPr>
              <a:t>foreigners</a:t>
            </a:r>
            <a:r>
              <a:rPr sz="1000" i="1" spc="-20" dirty="0">
                <a:latin typeface="Times New Roman"/>
                <a:cs typeface="Times New Roman"/>
              </a:rPr>
              <a:t> </a:t>
            </a:r>
            <a:r>
              <a:rPr sz="1000" i="1" dirty="0">
                <a:latin typeface="Times New Roman"/>
                <a:cs typeface="Times New Roman"/>
              </a:rPr>
              <a:t>would</a:t>
            </a:r>
            <a:r>
              <a:rPr sz="1000" i="1" spc="-25" dirty="0">
                <a:latin typeface="Times New Roman"/>
                <a:cs typeface="Times New Roman"/>
              </a:rPr>
              <a:t> </a:t>
            </a:r>
            <a:r>
              <a:rPr sz="1000" i="1" dirty="0">
                <a:latin typeface="Times New Roman"/>
                <a:cs typeface="Times New Roman"/>
              </a:rPr>
              <a:t>not</a:t>
            </a:r>
            <a:r>
              <a:rPr sz="1000" i="1" spc="-30" dirty="0">
                <a:latin typeface="Times New Roman"/>
                <a:cs typeface="Times New Roman"/>
              </a:rPr>
              <a:t> </a:t>
            </a:r>
            <a:r>
              <a:rPr sz="1000" i="1" dirty="0">
                <a:latin typeface="Times New Roman"/>
                <a:cs typeface="Times New Roman"/>
              </a:rPr>
              <a:t>be</a:t>
            </a:r>
            <a:r>
              <a:rPr sz="1000" i="1" spc="-15" dirty="0">
                <a:latin typeface="Times New Roman"/>
                <a:cs typeface="Times New Roman"/>
              </a:rPr>
              <a:t> </a:t>
            </a:r>
            <a:r>
              <a:rPr sz="1000" i="1" dirty="0">
                <a:latin typeface="Times New Roman"/>
                <a:cs typeface="Times New Roman"/>
              </a:rPr>
              <a:t>able</a:t>
            </a:r>
            <a:r>
              <a:rPr sz="1000" i="1" spc="-15" dirty="0">
                <a:latin typeface="Times New Roman"/>
                <a:cs typeface="Times New Roman"/>
              </a:rPr>
              <a:t> </a:t>
            </a:r>
            <a:r>
              <a:rPr sz="1000" i="1" dirty="0">
                <a:latin typeface="Times New Roman"/>
                <a:cs typeface="Times New Roman"/>
              </a:rPr>
              <a:t>to</a:t>
            </a:r>
            <a:r>
              <a:rPr sz="1000" i="1" spc="-25" dirty="0">
                <a:latin typeface="Times New Roman"/>
                <a:cs typeface="Times New Roman"/>
              </a:rPr>
              <a:t> </a:t>
            </a:r>
            <a:r>
              <a:rPr sz="1000" i="1" dirty="0">
                <a:latin typeface="Times New Roman"/>
                <a:cs typeface="Times New Roman"/>
              </a:rPr>
              <a:t>withstand</a:t>
            </a:r>
            <a:r>
              <a:rPr sz="1000" i="1" spc="-20" dirty="0">
                <a:latin typeface="Times New Roman"/>
                <a:cs typeface="Times New Roman"/>
              </a:rPr>
              <a:t> </a:t>
            </a:r>
            <a:r>
              <a:rPr sz="1000" i="1" dirty="0">
                <a:latin typeface="Times New Roman"/>
                <a:cs typeface="Times New Roman"/>
              </a:rPr>
              <a:t>a</a:t>
            </a:r>
            <a:r>
              <a:rPr sz="1000" i="1" spc="-10" dirty="0">
                <a:latin typeface="Times New Roman"/>
                <a:cs typeface="Times New Roman"/>
              </a:rPr>
              <a:t> </a:t>
            </a:r>
            <a:r>
              <a:rPr sz="1000" i="1" dirty="0">
                <a:latin typeface="Times New Roman"/>
                <a:cs typeface="Times New Roman"/>
              </a:rPr>
              <a:t>single</a:t>
            </a:r>
            <a:r>
              <a:rPr sz="1000" i="1" spc="-25" dirty="0">
                <a:latin typeface="Times New Roman"/>
                <a:cs typeface="Times New Roman"/>
              </a:rPr>
              <a:t> </a:t>
            </a:r>
            <a:r>
              <a:rPr sz="1000" i="1" dirty="0">
                <a:latin typeface="Times New Roman"/>
                <a:cs typeface="Times New Roman"/>
              </a:rPr>
              <a:t>Celt</a:t>
            </a:r>
            <a:r>
              <a:rPr sz="1000" i="1" spc="-10" dirty="0">
                <a:latin typeface="Times New Roman"/>
                <a:cs typeface="Times New Roman"/>
              </a:rPr>
              <a:t> </a:t>
            </a:r>
            <a:r>
              <a:rPr sz="1000" i="1" dirty="0">
                <a:latin typeface="Times New Roman"/>
                <a:cs typeface="Times New Roman"/>
              </a:rPr>
              <a:t>if</a:t>
            </a:r>
            <a:r>
              <a:rPr sz="1000" i="1" spc="-30" dirty="0">
                <a:latin typeface="Times New Roman"/>
                <a:cs typeface="Times New Roman"/>
              </a:rPr>
              <a:t> </a:t>
            </a:r>
            <a:r>
              <a:rPr sz="1000" i="1" dirty="0">
                <a:latin typeface="Times New Roman"/>
                <a:cs typeface="Times New Roman"/>
              </a:rPr>
              <a:t>he</a:t>
            </a:r>
            <a:r>
              <a:rPr sz="1000" i="1" spc="-15" dirty="0">
                <a:latin typeface="Times New Roman"/>
                <a:cs typeface="Times New Roman"/>
              </a:rPr>
              <a:t> </a:t>
            </a:r>
            <a:r>
              <a:rPr sz="1000" i="1" dirty="0">
                <a:latin typeface="Times New Roman"/>
                <a:cs typeface="Times New Roman"/>
              </a:rPr>
              <a:t>called</a:t>
            </a:r>
            <a:r>
              <a:rPr sz="1000" i="1" spc="-10" dirty="0">
                <a:latin typeface="Times New Roman"/>
                <a:cs typeface="Times New Roman"/>
              </a:rPr>
              <a:t> </a:t>
            </a:r>
            <a:r>
              <a:rPr sz="1000" i="1" spc="-25" dirty="0">
                <a:latin typeface="Times New Roman"/>
                <a:cs typeface="Times New Roman"/>
              </a:rPr>
              <a:t>his </a:t>
            </a:r>
            <a:r>
              <a:rPr sz="1000" i="1" dirty="0">
                <a:latin typeface="Times New Roman"/>
                <a:cs typeface="Times New Roman"/>
              </a:rPr>
              <a:t>wife</a:t>
            </a:r>
            <a:r>
              <a:rPr sz="1000" i="1" spc="-20" dirty="0">
                <a:latin typeface="Times New Roman"/>
                <a:cs typeface="Times New Roman"/>
              </a:rPr>
              <a:t> </a:t>
            </a:r>
            <a:r>
              <a:rPr sz="1000" i="1" dirty="0">
                <a:latin typeface="Times New Roman"/>
                <a:cs typeface="Times New Roman"/>
              </a:rPr>
              <a:t>to</a:t>
            </a:r>
            <a:r>
              <a:rPr sz="1000" i="1" spc="-10" dirty="0">
                <a:latin typeface="Times New Roman"/>
                <a:cs typeface="Times New Roman"/>
              </a:rPr>
              <a:t> </a:t>
            </a:r>
            <a:r>
              <a:rPr sz="1000" i="1" dirty="0">
                <a:latin typeface="Times New Roman"/>
                <a:cs typeface="Times New Roman"/>
              </a:rPr>
              <a:t>his</a:t>
            </a:r>
            <a:r>
              <a:rPr sz="1000" i="1" spc="-25" dirty="0">
                <a:latin typeface="Times New Roman"/>
                <a:cs typeface="Times New Roman"/>
              </a:rPr>
              <a:t> </a:t>
            </a:r>
            <a:r>
              <a:rPr sz="1000" i="1" dirty="0">
                <a:latin typeface="Times New Roman"/>
                <a:cs typeface="Times New Roman"/>
              </a:rPr>
              <a:t>assistance.</a:t>
            </a:r>
            <a:r>
              <a:rPr sz="1000" i="1" spc="-10" dirty="0">
                <a:latin typeface="Times New Roman"/>
                <a:cs typeface="Times New Roman"/>
              </a:rPr>
              <a:t> </a:t>
            </a:r>
            <a:r>
              <a:rPr sz="1000" i="1" dirty="0">
                <a:latin typeface="Times New Roman"/>
                <a:cs typeface="Times New Roman"/>
              </a:rPr>
              <a:t>The</a:t>
            </a:r>
            <a:r>
              <a:rPr sz="1000" i="1" spc="-15" dirty="0">
                <a:latin typeface="Times New Roman"/>
                <a:cs typeface="Times New Roman"/>
              </a:rPr>
              <a:t> </a:t>
            </a:r>
            <a:r>
              <a:rPr sz="1000" i="1" dirty="0">
                <a:latin typeface="Times New Roman"/>
                <a:cs typeface="Times New Roman"/>
              </a:rPr>
              <a:t>wife</a:t>
            </a:r>
            <a:r>
              <a:rPr sz="1000" i="1" spc="-15" dirty="0">
                <a:latin typeface="Times New Roman"/>
                <a:cs typeface="Times New Roman"/>
              </a:rPr>
              <a:t> </a:t>
            </a:r>
            <a:r>
              <a:rPr sz="1000" i="1" dirty="0">
                <a:latin typeface="Times New Roman"/>
                <a:cs typeface="Times New Roman"/>
              </a:rPr>
              <a:t>is</a:t>
            </a:r>
            <a:r>
              <a:rPr sz="1000" i="1" spc="-20" dirty="0">
                <a:latin typeface="Times New Roman"/>
                <a:cs typeface="Times New Roman"/>
              </a:rPr>
              <a:t> </a:t>
            </a:r>
            <a:r>
              <a:rPr sz="1000" i="1" dirty="0">
                <a:latin typeface="Times New Roman"/>
                <a:cs typeface="Times New Roman"/>
              </a:rPr>
              <a:t>even more</a:t>
            </a:r>
            <a:r>
              <a:rPr sz="1000" i="1" spc="-5" dirty="0">
                <a:latin typeface="Times New Roman"/>
                <a:cs typeface="Times New Roman"/>
              </a:rPr>
              <a:t> </a:t>
            </a:r>
            <a:r>
              <a:rPr sz="1000" i="1" dirty="0">
                <a:latin typeface="Times New Roman"/>
                <a:cs typeface="Times New Roman"/>
              </a:rPr>
              <a:t>formidable.</a:t>
            </a:r>
            <a:r>
              <a:rPr sz="1000" i="1" spc="-25" dirty="0">
                <a:latin typeface="Times New Roman"/>
                <a:cs typeface="Times New Roman"/>
              </a:rPr>
              <a:t> </a:t>
            </a:r>
            <a:r>
              <a:rPr sz="1000" i="1" dirty="0">
                <a:latin typeface="Times New Roman"/>
                <a:cs typeface="Times New Roman"/>
              </a:rPr>
              <a:t>She</a:t>
            </a:r>
            <a:r>
              <a:rPr sz="1000" i="1" spc="-15" dirty="0">
                <a:latin typeface="Times New Roman"/>
                <a:cs typeface="Times New Roman"/>
              </a:rPr>
              <a:t> </a:t>
            </a:r>
            <a:r>
              <a:rPr sz="1000" i="1" dirty="0">
                <a:latin typeface="Times New Roman"/>
                <a:cs typeface="Times New Roman"/>
              </a:rPr>
              <a:t>is</a:t>
            </a:r>
            <a:r>
              <a:rPr sz="1000" i="1" spc="-20" dirty="0">
                <a:latin typeface="Times New Roman"/>
                <a:cs typeface="Times New Roman"/>
              </a:rPr>
              <a:t> </a:t>
            </a:r>
            <a:r>
              <a:rPr sz="1000" i="1" dirty="0">
                <a:latin typeface="Times New Roman"/>
                <a:cs typeface="Times New Roman"/>
              </a:rPr>
              <a:t>usually</a:t>
            </a:r>
            <a:r>
              <a:rPr sz="1000" i="1" spc="-25" dirty="0">
                <a:latin typeface="Times New Roman"/>
                <a:cs typeface="Times New Roman"/>
              </a:rPr>
              <a:t> </a:t>
            </a:r>
            <a:r>
              <a:rPr sz="1000" i="1" dirty="0">
                <a:latin typeface="Times New Roman"/>
                <a:cs typeface="Times New Roman"/>
              </a:rPr>
              <a:t>very</a:t>
            </a:r>
            <a:r>
              <a:rPr sz="1000" i="1" spc="10" dirty="0">
                <a:latin typeface="Times New Roman"/>
                <a:cs typeface="Times New Roman"/>
              </a:rPr>
              <a:t> </a:t>
            </a:r>
            <a:r>
              <a:rPr sz="1000" i="1" dirty="0">
                <a:latin typeface="Times New Roman"/>
                <a:cs typeface="Times New Roman"/>
              </a:rPr>
              <a:t>strong,</a:t>
            </a:r>
            <a:r>
              <a:rPr sz="1000" i="1" spc="-25" dirty="0">
                <a:latin typeface="Times New Roman"/>
                <a:cs typeface="Times New Roman"/>
              </a:rPr>
              <a:t> </a:t>
            </a:r>
            <a:r>
              <a:rPr sz="1000" i="1" dirty="0">
                <a:latin typeface="Times New Roman"/>
                <a:cs typeface="Times New Roman"/>
              </a:rPr>
              <a:t>and</a:t>
            </a:r>
            <a:r>
              <a:rPr sz="1000" i="1" spc="-20" dirty="0">
                <a:latin typeface="Times New Roman"/>
                <a:cs typeface="Times New Roman"/>
              </a:rPr>
              <a:t> </a:t>
            </a:r>
            <a:r>
              <a:rPr sz="1000" i="1" dirty="0">
                <a:latin typeface="Times New Roman"/>
                <a:cs typeface="Times New Roman"/>
              </a:rPr>
              <a:t>has</a:t>
            </a:r>
            <a:r>
              <a:rPr sz="1000" i="1" spc="-30" dirty="0">
                <a:latin typeface="Times New Roman"/>
                <a:cs typeface="Times New Roman"/>
              </a:rPr>
              <a:t> </a:t>
            </a:r>
            <a:r>
              <a:rPr sz="1000" i="1" dirty="0">
                <a:latin typeface="Times New Roman"/>
                <a:cs typeface="Times New Roman"/>
              </a:rPr>
              <a:t>blue</a:t>
            </a:r>
            <a:r>
              <a:rPr sz="1000" i="1" spc="-15" dirty="0">
                <a:latin typeface="Times New Roman"/>
                <a:cs typeface="Times New Roman"/>
              </a:rPr>
              <a:t> </a:t>
            </a:r>
            <a:r>
              <a:rPr sz="1000" i="1" spc="-10" dirty="0">
                <a:latin typeface="Times New Roman"/>
                <a:cs typeface="Times New Roman"/>
              </a:rPr>
              <a:t>eyes;</a:t>
            </a:r>
            <a:r>
              <a:rPr sz="1000" i="1" spc="500" dirty="0">
                <a:latin typeface="Times New Roman"/>
                <a:cs typeface="Times New Roman"/>
              </a:rPr>
              <a:t> </a:t>
            </a:r>
            <a:r>
              <a:rPr sz="1000" i="1" dirty="0">
                <a:latin typeface="Times New Roman"/>
                <a:cs typeface="Times New Roman"/>
              </a:rPr>
              <a:t>in</a:t>
            </a:r>
            <a:r>
              <a:rPr sz="1000" i="1" spc="-25" dirty="0">
                <a:latin typeface="Times New Roman"/>
                <a:cs typeface="Times New Roman"/>
              </a:rPr>
              <a:t> </a:t>
            </a:r>
            <a:r>
              <a:rPr sz="1000" i="1" dirty="0">
                <a:latin typeface="Times New Roman"/>
                <a:cs typeface="Times New Roman"/>
              </a:rPr>
              <a:t>rage</a:t>
            </a:r>
            <a:r>
              <a:rPr sz="1000" i="1" spc="-15" dirty="0">
                <a:latin typeface="Times New Roman"/>
                <a:cs typeface="Times New Roman"/>
              </a:rPr>
              <a:t> </a:t>
            </a:r>
            <a:r>
              <a:rPr sz="1000" i="1" dirty="0">
                <a:latin typeface="Times New Roman"/>
                <a:cs typeface="Times New Roman"/>
              </a:rPr>
              <a:t>her</a:t>
            </a:r>
            <a:r>
              <a:rPr sz="1000" i="1" spc="-5" dirty="0">
                <a:latin typeface="Times New Roman"/>
                <a:cs typeface="Times New Roman"/>
              </a:rPr>
              <a:t> </a:t>
            </a:r>
            <a:r>
              <a:rPr sz="1000" i="1" dirty="0">
                <a:latin typeface="Times New Roman"/>
                <a:cs typeface="Times New Roman"/>
              </a:rPr>
              <a:t>neck</a:t>
            </a:r>
            <a:r>
              <a:rPr sz="1000" i="1" spc="-5" dirty="0">
                <a:latin typeface="Times New Roman"/>
                <a:cs typeface="Times New Roman"/>
              </a:rPr>
              <a:t> </a:t>
            </a:r>
            <a:r>
              <a:rPr sz="1000" i="1" dirty="0">
                <a:latin typeface="Times New Roman"/>
                <a:cs typeface="Times New Roman"/>
              </a:rPr>
              <a:t>veins</a:t>
            </a:r>
            <a:r>
              <a:rPr sz="1000" i="1" spc="-20" dirty="0">
                <a:latin typeface="Times New Roman"/>
                <a:cs typeface="Times New Roman"/>
              </a:rPr>
              <a:t> </a:t>
            </a:r>
            <a:r>
              <a:rPr sz="1000" i="1" dirty="0">
                <a:latin typeface="Times New Roman"/>
                <a:cs typeface="Times New Roman"/>
              </a:rPr>
              <a:t>swell,</a:t>
            </a:r>
            <a:r>
              <a:rPr sz="1000" i="1" spc="-5" dirty="0">
                <a:latin typeface="Times New Roman"/>
                <a:cs typeface="Times New Roman"/>
              </a:rPr>
              <a:t> </a:t>
            </a:r>
            <a:r>
              <a:rPr sz="1000" i="1" dirty="0">
                <a:latin typeface="Times New Roman"/>
                <a:cs typeface="Times New Roman"/>
              </a:rPr>
              <a:t>she</a:t>
            </a:r>
            <a:r>
              <a:rPr sz="1000" i="1" spc="-15" dirty="0">
                <a:latin typeface="Times New Roman"/>
                <a:cs typeface="Times New Roman"/>
              </a:rPr>
              <a:t> </a:t>
            </a:r>
            <a:r>
              <a:rPr sz="1000" i="1" dirty="0">
                <a:latin typeface="Times New Roman"/>
                <a:cs typeface="Times New Roman"/>
              </a:rPr>
              <a:t>gnashes</a:t>
            </a:r>
            <a:r>
              <a:rPr sz="1000" i="1" spc="-20" dirty="0">
                <a:latin typeface="Times New Roman"/>
                <a:cs typeface="Times New Roman"/>
              </a:rPr>
              <a:t> </a:t>
            </a:r>
            <a:r>
              <a:rPr sz="1000" i="1" dirty="0">
                <a:latin typeface="Times New Roman"/>
                <a:cs typeface="Times New Roman"/>
              </a:rPr>
              <a:t>her</a:t>
            </a:r>
            <a:r>
              <a:rPr sz="1000" i="1" spc="-20" dirty="0">
                <a:latin typeface="Times New Roman"/>
                <a:cs typeface="Times New Roman"/>
              </a:rPr>
              <a:t> </a:t>
            </a:r>
            <a:r>
              <a:rPr sz="1000" i="1" dirty="0">
                <a:latin typeface="Times New Roman"/>
                <a:cs typeface="Times New Roman"/>
              </a:rPr>
              <a:t>teeth,</a:t>
            </a:r>
            <a:r>
              <a:rPr sz="1000" i="1" spc="-15" dirty="0">
                <a:latin typeface="Times New Roman"/>
                <a:cs typeface="Times New Roman"/>
              </a:rPr>
              <a:t> </a:t>
            </a:r>
            <a:r>
              <a:rPr sz="1000" i="1" dirty="0">
                <a:latin typeface="Times New Roman"/>
                <a:cs typeface="Times New Roman"/>
              </a:rPr>
              <a:t>and</a:t>
            </a:r>
            <a:r>
              <a:rPr sz="1000" i="1" spc="-15" dirty="0">
                <a:latin typeface="Times New Roman"/>
                <a:cs typeface="Times New Roman"/>
              </a:rPr>
              <a:t> </a:t>
            </a:r>
            <a:r>
              <a:rPr sz="1000" i="1" dirty="0">
                <a:latin typeface="Times New Roman"/>
                <a:cs typeface="Times New Roman"/>
              </a:rPr>
              <a:t>brandishes</a:t>
            </a:r>
            <a:r>
              <a:rPr sz="1000" i="1" spc="-20" dirty="0">
                <a:latin typeface="Times New Roman"/>
                <a:cs typeface="Times New Roman"/>
              </a:rPr>
              <a:t> </a:t>
            </a:r>
            <a:r>
              <a:rPr sz="1000" i="1" dirty="0">
                <a:latin typeface="Times New Roman"/>
                <a:cs typeface="Times New Roman"/>
              </a:rPr>
              <a:t>her</a:t>
            </a:r>
            <a:r>
              <a:rPr sz="1000" i="1" spc="-20" dirty="0">
                <a:latin typeface="Times New Roman"/>
                <a:cs typeface="Times New Roman"/>
              </a:rPr>
              <a:t> </a:t>
            </a:r>
            <a:r>
              <a:rPr sz="1000" i="1" dirty="0">
                <a:latin typeface="Times New Roman"/>
                <a:cs typeface="Times New Roman"/>
              </a:rPr>
              <a:t>snow-white</a:t>
            </a:r>
            <a:r>
              <a:rPr sz="1000" i="1" spc="-15" dirty="0">
                <a:latin typeface="Times New Roman"/>
                <a:cs typeface="Times New Roman"/>
              </a:rPr>
              <a:t> </a:t>
            </a:r>
            <a:r>
              <a:rPr sz="1000" i="1" dirty="0">
                <a:latin typeface="Times New Roman"/>
                <a:cs typeface="Times New Roman"/>
              </a:rPr>
              <a:t>robust</a:t>
            </a:r>
            <a:r>
              <a:rPr sz="1000" i="1" spc="-30" dirty="0">
                <a:latin typeface="Times New Roman"/>
                <a:cs typeface="Times New Roman"/>
              </a:rPr>
              <a:t> </a:t>
            </a:r>
            <a:r>
              <a:rPr sz="1000" i="1" dirty="0">
                <a:latin typeface="Times New Roman"/>
                <a:cs typeface="Times New Roman"/>
              </a:rPr>
              <a:t>arms.</a:t>
            </a:r>
            <a:r>
              <a:rPr sz="1000" i="1" spc="-15" dirty="0">
                <a:latin typeface="Times New Roman"/>
                <a:cs typeface="Times New Roman"/>
              </a:rPr>
              <a:t> </a:t>
            </a:r>
            <a:r>
              <a:rPr sz="1000" i="1" spc="-25" dirty="0">
                <a:latin typeface="Times New Roman"/>
                <a:cs typeface="Times New Roman"/>
              </a:rPr>
              <a:t>She </a:t>
            </a:r>
            <a:r>
              <a:rPr sz="1000" i="1" dirty="0">
                <a:latin typeface="Times New Roman"/>
                <a:cs typeface="Times New Roman"/>
              </a:rPr>
              <a:t>begins</a:t>
            </a:r>
            <a:r>
              <a:rPr sz="1000" i="1" spc="-25" dirty="0">
                <a:latin typeface="Times New Roman"/>
                <a:cs typeface="Times New Roman"/>
              </a:rPr>
              <a:t> </a:t>
            </a:r>
            <a:r>
              <a:rPr sz="1000" i="1" dirty="0">
                <a:latin typeface="Times New Roman"/>
                <a:cs typeface="Times New Roman"/>
              </a:rPr>
              <a:t>to</a:t>
            </a:r>
            <a:r>
              <a:rPr sz="1000" i="1" spc="-25" dirty="0">
                <a:latin typeface="Times New Roman"/>
                <a:cs typeface="Times New Roman"/>
              </a:rPr>
              <a:t> </a:t>
            </a:r>
            <a:r>
              <a:rPr sz="1000" i="1" dirty="0">
                <a:latin typeface="Times New Roman"/>
                <a:cs typeface="Times New Roman"/>
              </a:rPr>
              <a:t>strike</a:t>
            </a:r>
            <a:r>
              <a:rPr sz="1000" i="1" spc="-5" dirty="0">
                <a:latin typeface="Times New Roman"/>
                <a:cs typeface="Times New Roman"/>
              </a:rPr>
              <a:t> </a:t>
            </a:r>
            <a:r>
              <a:rPr sz="1000" i="1" dirty="0">
                <a:latin typeface="Times New Roman"/>
                <a:cs typeface="Times New Roman"/>
              </a:rPr>
              <a:t>blows</a:t>
            </a:r>
            <a:r>
              <a:rPr sz="1000" i="1" spc="-25" dirty="0">
                <a:latin typeface="Times New Roman"/>
                <a:cs typeface="Times New Roman"/>
              </a:rPr>
              <a:t> </a:t>
            </a:r>
            <a:r>
              <a:rPr sz="1000" i="1" dirty="0">
                <a:latin typeface="Times New Roman"/>
                <a:cs typeface="Times New Roman"/>
              </a:rPr>
              <a:t>mingled</a:t>
            </a:r>
            <a:r>
              <a:rPr sz="1000" i="1" spc="-20" dirty="0">
                <a:latin typeface="Times New Roman"/>
                <a:cs typeface="Times New Roman"/>
              </a:rPr>
              <a:t> </a:t>
            </a:r>
            <a:r>
              <a:rPr sz="1000" i="1" dirty="0">
                <a:latin typeface="Times New Roman"/>
                <a:cs typeface="Times New Roman"/>
              </a:rPr>
              <a:t>with</a:t>
            </a:r>
            <a:r>
              <a:rPr sz="1000" i="1" spc="-20" dirty="0">
                <a:latin typeface="Times New Roman"/>
                <a:cs typeface="Times New Roman"/>
              </a:rPr>
              <a:t> </a:t>
            </a:r>
            <a:r>
              <a:rPr sz="1000" i="1" dirty="0">
                <a:latin typeface="Times New Roman"/>
                <a:cs typeface="Times New Roman"/>
              </a:rPr>
              <a:t>kicks,</a:t>
            </a:r>
            <a:r>
              <a:rPr sz="1000" i="1" spc="-5" dirty="0">
                <a:latin typeface="Times New Roman"/>
                <a:cs typeface="Times New Roman"/>
              </a:rPr>
              <a:t> </a:t>
            </a:r>
            <a:r>
              <a:rPr sz="1000" i="1" dirty="0">
                <a:latin typeface="Times New Roman"/>
                <a:cs typeface="Times New Roman"/>
              </a:rPr>
              <a:t>as</a:t>
            </a:r>
            <a:r>
              <a:rPr sz="1000" i="1" spc="-25" dirty="0">
                <a:latin typeface="Times New Roman"/>
                <a:cs typeface="Times New Roman"/>
              </a:rPr>
              <a:t> </a:t>
            </a:r>
            <a:r>
              <a:rPr sz="1000" i="1" dirty="0">
                <a:latin typeface="Times New Roman"/>
                <a:cs typeface="Times New Roman"/>
              </a:rPr>
              <a:t>if</a:t>
            </a:r>
            <a:r>
              <a:rPr sz="1000" i="1" spc="-20" dirty="0">
                <a:latin typeface="Times New Roman"/>
                <a:cs typeface="Times New Roman"/>
              </a:rPr>
              <a:t> </a:t>
            </a:r>
            <a:r>
              <a:rPr sz="1000" i="1" dirty="0">
                <a:latin typeface="Times New Roman"/>
                <a:cs typeface="Times New Roman"/>
              </a:rPr>
              <a:t>they</a:t>
            </a:r>
            <a:r>
              <a:rPr sz="1000" i="1" spc="-20" dirty="0">
                <a:latin typeface="Times New Roman"/>
                <a:cs typeface="Times New Roman"/>
              </a:rPr>
              <a:t> </a:t>
            </a:r>
            <a:r>
              <a:rPr sz="1000" i="1" dirty="0">
                <a:latin typeface="Times New Roman"/>
                <a:cs typeface="Times New Roman"/>
              </a:rPr>
              <a:t>were</a:t>
            </a:r>
            <a:r>
              <a:rPr sz="1000" i="1" spc="5" dirty="0">
                <a:latin typeface="Times New Roman"/>
                <a:cs typeface="Times New Roman"/>
              </a:rPr>
              <a:t> </a:t>
            </a:r>
            <a:r>
              <a:rPr sz="1000" i="1" dirty="0">
                <a:latin typeface="Times New Roman"/>
                <a:cs typeface="Times New Roman"/>
              </a:rPr>
              <a:t>so</a:t>
            </a:r>
            <a:r>
              <a:rPr sz="1000" i="1" spc="-25" dirty="0">
                <a:latin typeface="Times New Roman"/>
                <a:cs typeface="Times New Roman"/>
              </a:rPr>
              <a:t> </a:t>
            </a:r>
            <a:r>
              <a:rPr sz="1000" i="1" dirty="0">
                <a:latin typeface="Times New Roman"/>
                <a:cs typeface="Times New Roman"/>
              </a:rPr>
              <a:t>many</a:t>
            </a:r>
            <a:r>
              <a:rPr sz="1000" i="1" spc="-15" dirty="0">
                <a:latin typeface="Times New Roman"/>
                <a:cs typeface="Times New Roman"/>
              </a:rPr>
              <a:t> </a:t>
            </a:r>
            <a:r>
              <a:rPr sz="1000" i="1" dirty="0">
                <a:latin typeface="Times New Roman"/>
                <a:cs typeface="Times New Roman"/>
              </a:rPr>
              <a:t>missiles sent</a:t>
            </a:r>
            <a:r>
              <a:rPr sz="1000" i="1" spc="-25" dirty="0">
                <a:latin typeface="Times New Roman"/>
                <a:cs typeface="Times New Roman"/>
              </a:rPr>
              <a:t> </a:t>
            </a:r>
            <a:r>
              <a:rPr sz="1000" i="1" dirty="0">
                <a:latin typeface="Times New Roman"/>
                <a:cs typeface="Times New Roman"/>
              </a:rPr>
              <a:t>from</a:t>
            </a:r>
            <a:r>
              <a:rPr sz="1000" i="1" spc="-15" dirty="0">
                <a:latin typeface="Times New Roman"/>
                <a:cs typeface="Times New Roman"/>
              </a:rPr>
              <a:t> </a:t>
            </a:r>
            <a:r>
              <a:rPr sz="1000" i="1" dirty="0">
                <a:latin typeface="Times New Roman"/>
                <a:cs typeface="Times New Roman"/>
              </a:rPr>
              <a:t>the</a:t>
            </a:r>
            <a:r>
              <a:rPr sz="1000" i="1" spc="-20" dirty="0">
                <a:latin typeface="Times New Roman"/>
                <a:cs typeface="Times New Roman"/>
              </a:rPr>
              <a:t> </a:t>
            </a:r>
            <a:r>
              <a:rPr sz="1000" i="1" dirty="0">
                <a:latin typeface="Times New Roman"/>
                <a:cs typeface="Times New Roman"/>
              </a:rPr>
              <a:t>string</a:t>
            </a:r>
            <a:r>
              <a:rPr sz="1000" i="1" spc="-10" dirty="0">
                <a:latin typeface="Times New Roman"/>
                <a:cs typeface="Times New Roman"/>
              </a:rPr>
              <a:t> </a:t>
            </a:r>
            <a:r>
              <a:rPr sz="1000" i="1" dirty="0">
                <a:latin typeface="Times New Roman"/>
                <a:cs typeface="Times New Roman"/>
              </a:rPr>
              <a:t>of</a:t>
            </a:r>
            <a:r>
              <a:rPr sz="1000" i="1" spc="-35" dirty="0">
                <a:latin typeface="Times New Roman"/>
                <a:cs typeface="Times New Roman"/>
              </a:rPr>
              <a:t> </a:t>
            </a:r>
            <a:r>
              <a:rPr sz="1000" i="1" spc="-50" dirty="0">
                <a:latin typeface="Times New Roman"/>
                <a:cs typeface="Times New Roman"/>
              </a:rPr>
              <a:t>a</a:t>
            </a:r>
            <a:r>
              <a:rPr sz="1000" i="1" dirty="0">
                <a:latin typeface="Times New Roman"/>
                <a:cs typeface="Times New Roman"/>
              </a:rPr>
              <a:t> catapult.”</a:t>
            </a:r>
            <a:r>
              <a:rPr sz="1000" i="1" spc="-55" dirty="0">
                <a:latin typeface="Times New Roman"/>
                <a:cs typeface="Times New Roman"/>
              </a:rPr>
              <a:t> </a:t>
            </a:r>
            <a:r>
              <a:rPr sz="1000" dirty="0">
                <a:latin typeface="Times New Roman"/>
                <a:cs typeface="Times New Roman"/>
              </a:rPr>
              <a:t>(PBE</a:t>
            </a:r>
            <a:r>
              <a:rPr sz="1000" spc="-55" dirty="0">
                <a:latin typeface="Times New Roman"/>
                <a:cs typeface="Times New Roman"/>
              </a:rPr>
              <a:t> </a:t>
            </a:r>
            <a:r>
              <a:rPr sz="1000" spc="-10" dirty="0">
                <a:latin typeface="Times New Roman"/>
                <a:cs typeface="Times New Roman"/>
              </a:rPr>
              <a:t>L1558-</a:t>
            </a:r>
            <a:r>
              <a:rPr sz="1000" dirty="0">
                <a:latin typeface="Times New Roman"/>
                <a:cs typeface="Times New Roman"/>
              </a:rPr>
              <a:t>1564).</a:t>
            </a:r>
            <a:endParaRPr lang="en-GB" sz="1000" spc="-35" dirty="0">
              <a:latin typeface="Times New Roman"/>
              <a:cs typeface="Times New Roman"/>
            </a:endParaRP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12700">
              <a:lnSpc>
                <a:spcPts val="1410"/>
              </a:lnSpc>
            </a:pPr>
            <a:fld id="{81D60167-4931-47E6-BA6A-407CBD079E47}" type="slidenum">
              <a:rPr spc="-25" dirty="0"/>
              <a:t>11</a:t>
            </a:fld>
            <a:endParaRPr spc="-25" dirty="0"/>
          </a:p>
        </p:txBody>
      </p:sp>
      <p:sp>
        <p:nvSpPr>
          <p:cNvPr id="7" name="TextBox 6">
            <a:extLst>
              <a:ext uri="{FF2B5EF4-FFF2-40B4-BE49-F238E27FC236}">
                <a16:creationId xmlns:a16="http://schemas.microsoft.com/office/drawing/2014/main" id="{B9E743C3-84C8-64B4-5D67-BFDCD0A0FDD0}"/>
              </a:ext>
            </a:extLst>
          </p:cNvPr>
          <p:cNvSpPr txBox="1"/>
          <p:nvPr/>
        </p:nvSpPr>
        <p:spPr>
          <a:xfrm>
            <a:off x="559916" y="6275261"/>
            <a:ext cx="5835091" cy="1815882"/>
          </a:xfrm>
          <a:prstGeom prst="rect">
            <a:avLst/>
          </a:prstGeom>
          <a:solidFill>
            <a:schemeClr val="accent3"/>
          </a:solidFill>
          <a:ln>
            <a:solidFill>
              <a:schemeClr val="accent1"/>
            </a:solidFill>
          </a:ln>
        </p:spPr>
        <p:txBody>
          <a:bodyPr wrap="square" rtlCol="0">
            <a:spAutoFit/>
          </a:bodyPr>
          <a:lstStyle/>
          <a:p>
            <a:r>
              <a:rPr lang="en-GB" sz="1600" dirty="0">
                <a:solidFill>
                  <a:srgbClr val="000000"/>
                </a:solidFill>
                <a:effectLst/>
                <a:latin typeface="Helvetica" pitchFamily="2" charset="0"/>
              </a:rPr>
              <a:t>Complimentary sentences following the critique: 'The voices of these women are formidable and threatening, even when they are not angry but being friendly. But all Celtic women, with equal care, keep neat and clean and in some areas, such as among the </a:t>
            </a:r>
            <a:r>
              <a:rPr lang="en-GB" sz="1600" dirty="0" err="1">
                <a:solidFill>
                  <a:srgbClr val="000000"/>
                </a:solidFill>
                <a:effectLst/>
                <a:latin typeface="Helvetica" pitchFamily="2" charset="0"/>
              </a:rPr>
              <a:t>Aquitani</a:t>
            </a:r>
            <a:r>
              <a:rPr lang="en-GB" sz="1600" dirty="0">
                <a:solidFill>
                  <a:srgbClr val="000000"/>
                </a:solidFill>
                <a:effectLst/>
                <a:latin typeface="Helvetica" pitchFamily="2" charset="0"/>
              </a:rPr>
              <a:t>, no woman can be seen, be she never so poor, in soiled or ragged clothing’. Quoted by Beresford Ellis, p. 82.</a:t>
            </a:r>
          </a:p>
        </p:txBody>
      </p:sp>
      <p:sp>
        <p:nvSpPr>
          <p:cNvPr id="8" name="TextBox 7">
            <a:extLst>
              <a:ext uri="{FF2B5EF4-FFF2-40B4-BE49-F238E27FC236}">
                <a16:creationId xmlns:a16="http://schemas.microsoft.com/office/drawing/2014/main" id="{0CDB0629-52E4-8725-7285-68166274DBB6}"/>
              </a:ext>
            </a:extLst>
          </p:cNvPr>
          <p:cNvSpPr txBox="1"/>
          <p:nvPr/>
        </p:nvSpPr>
        <p:spPr>
          <a:xfrm>
            <a:off x="216423" y="4204323"/>
            <a:ext cx="6676746" cy="461665"/>
          </a:xfrm>
          <a:prstGeom prst="rect">
            <a:avLst/>
          </a:prstGeom>
          <a:solidFill>
            <a:schemeClr val="accent3"/>
          </a:solidFill>
          <a:ln>
            <a:solidFill>
              <a:schemeClr val="accent1"/>
            </a:solidFill>
          </a:ln>
        </p:spPr>
        <p:txBody>
          <a:bodyPr wrap="square" rtlCol="0">
            <a:spAutoFit/>
          </a:bodyPr>
          <a:lstStyle/>
          <a:p>
            <a:r>
              <a:rPr lang="en-GB" sz="1200" b="1" dirty="0">
                <a:solidFill>
                  <a:srgbClr val="000000"/>
                </a:solidFill>
                <a:effectLst/>
                <a:latin typeface="Helvetica" pitchFamily="2" charset="0"/>
              </a:rPr>
              <a:t>Ammianus Marcellinus (b. c.330-d. c.391-400), </a:t>
            </a:r>
            <a:r>
              <a:rPr lang="en-GB" sz="1200" dirty="0">
                <a:solidFill>
                  <a:srgbClr val="000000"/>
                </a:solidFill>
                <a:effectLst/>
                <a:latin typeface="Helvetica" pitchFamily="2" charset="0"/>
              </a:rPr>
              <a:t>b. in Syria or Phoenicia; served as both Greek and Roman soldier</a:t>
            </a:r>
            <a:r>
              <a:rPr lang="en-GB" sz="1200" dirty="0">
                <a:solidFill>
                  <a:srgbClr val="000000"/>
                </a:solidFill>
                <a:latin typeface="Helvetica" pitchFamily="2" charset="0"/>
              </a:rPr>
              <a:t>; author of </a:t>
            </a:r>
            <a:r>
              <a:rPr lang="en-GB" sz="1200" i="1" dirty="0">
                <a:solidFill>
                  <a:srgbClr val="000000"/>
                </a:solidFill>
                <a:latin typeface="Helvetica" pitchFamily="2" charset="0"/>
              </a:rPr>
              <a:t>Res gestae</a:t>
            </a:r>
            <a:r>
              <a:rPr lang="en-GB" sz="1200" dirty="0">
                <a:solidFill>
                  <a:srgbClr val="000000"/>
                </a:solidFill>
                <a:latin typeface="Helvetica" pitchFamily="2" charset="0"/>
              </a:rPr>
              <a:t>, history of Rome 96 AD-378 AD.</a:t>
            </a:r>
            <a:endParaRPr lang="en-GB" sz="1200" dirty="0">
              <a:solidFill>
                <a:srgbClr val="000000"/>
              </a:solidFill>
              <a:effectLst/>
              <a:latin typeface="Helvetica" pitchFamily="2"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5"/>
          <p:cNvSpPr txBox="1"/>
          <p:nvPr/>
        </p:nvSpPr>
        <p:spPr>
          <a:xfrm>
            <a:off x="888207" y="4023768"/>
            <a:ext cx="5325745" cy="3079689"/>
          </a:xfrm>
          <a:prstGeom prst="rect">
            <a:avLst/>
          </a:prstGeom>
        </p:spPr>
        <p:txBody>
          <a:bodyPr vert="horz" wrap="square" lIns="0" tIns="12065" rIns="0" bIns="0" rtlCol="0">
            <a:spAutoFit/>
          </a:bodyPr>
          <a:lstStyle/>
          <a:p>
            <a:pPr marL="12700" marR="5080">
              <a:lnSpc>
                <a:spcPct val="100000"/>
              </a:lnSpc>
              <a:spcBef>
                <a:spcPts val="95"/>
              </a:spcBef>
            </a:pPr>
            <a:r>
              <a:rPr sz="1000" dirty="0">
                <a:latin typeface="Times New Roman"/>
                <a:cs typeface="Times New Roman"/>
              </a:rPr>
              <a:t>One</a:t>
            </a:r>
            <a:r>
              <a:rPr sz="1000" spc="-30" dirty="0">
                <a:latin typeface="Times New Roman"/>
                <a:cs typeface="Times New Roman"/>
              </a:rPr>
              <a:t> </a:t>
            </a:r>
            <a:r>
              <a:rPr sz="1000" dirty="0">
                <a:latin typeface="Times New Roman"/>
                <a:cs typeface="Times New Roman"/>
              </a:rPr>
              <a:t>woman</a:t>
            </a:r>
            <a:r>
              <a:rPr sz="1000" spc="10" dirty="0">
                <a:latin typeface="Times New Roman"/>
                <a:cs typeface="Times New Roman"/>
              </a:rPr>
              <a:t> </a:t>
            </a:r>
            <a:r>
              <a:rPr sz="1000" dirty="0">
                <a:latin typeface="Times New Roman"/>
                <a:cs typeface="Times New Roman"/>
              </a:rPr>
              <a:t>who</a:t>
            </a:r>
            <a:r>
              <a:rPr sz="1000" spc="-15" dirty="0">
                <a:latin typeface="Times New Roman"/>
                <a:cs typeface="Times New Roman"/>
              </a:rPr>
              <a:t> </a:t>
            </a:r>
            <a:r>
              <a:rPr sz="1000" dirty="0">
                <a:latin typeface="Times New Roman"/>
                <a:cs typeface="Times New Roman"/>
              </a:rPr>
              <a:t>was</a:t>
            </a:r>
            <a:r>
              <a:rPr sz="1000" spc="-10" dirty="0">
                <a:latin typeface="Times New Roman"/>
                <a:cs typeface="Times New Roman"/>
              </a:rPr>
              <a:t> </a:t>
            </a:r>
            <a:r>
              <a:rPr sz="1000" dirty="0">
                <a:latin typeface="Times New Roman"/>
                <a:cs typeface="Times New Roman"/>
              </a:rPr>
              <a:t>both</a:t>
            </a:r>
            <a:r>
              <a:rPr sz="1000" spc="-45" dirty="0">
                <a:latin typeface="Times New Roman"/>
                <a:cs typeface="Times New Roman"/>
              </a:rPr>
              <a:t> </a:t>
            </a:r>
            <a:r>
              <a:rPr sz="1000" dirty="0">
                <a:latin typeface="Times New Roman"/>
                <a:cs typeface="Times New Roman"/>
              </a:rPr>
              <a:t>formidable</a:t>
            </a:r>
            <a:r>
              <a:rPr sz="1000" spc="-10" dirty="0">
                <a:latin typeface="Times New Roman"/>
                <a:cs typeface="Times New Roman"/>
              </a:rPr>
              <a:t> </a:t>
            </a:r>
            <a:r>
              <a:rPr sz="1000" dirty="0">
                <a:latin typeface="Times New Roman"/>
                <a:cs typeface="Times New Roman"/>
              </a:rPr>
              <a:t>and</a:t>
            </a:r>
            <a:r>
              <a:rPr sz="1000" spc="-30" dirty="0">
                <a:latin typeface="Times New Roman"/>
                <a:cs typeface="Times New Roman"/>
              </a:rPr>
              <a:t> </a:t>
            </a:r>
            <a:r>
              <a:rPr sz="1000" dirty="0">
                <a:latin typeface="Times New Roman"/>
                <a:cs typeface="Times New Roman"/>
              </a:rPr>
              <a:t>feminine,</a:t>
            </a:r>
            <a:r>
              <a:rPr sz="1000" spc="10" dirty="0">
                <a:latin typeface="Times New Roman"/>
                <a:cs typeface="Times New Roman"/>
              </a:rPr>
              <a:t> </a:t>
            </a:r>
            <a:r>
              <a:rPr sz="1000" dirty="0">
                <a:latin typeface="Times New Roman"/>
                <a:cs typeface="Times New Roman"/>
              </a:rPr>
              <a:t>being</a:t>
            </a:r>
            <a:r>
              <a:rPr sz="1000" spc="-30" dirty="0">
                <a:latin typeface="Times New Roman"/>
                <a:cs typeface="Times New Roman"/>
              </a:rPr>
              <a:t> </a:t>
            </a:r>
            <a:r>
              <a:rPr sz="1000" dirty="0">
                <a:latin typeface="Times New Roman"/>
                <a:cs typeface="Times New Roman"/>
              </a:rPr>
              <a:t>described</a:t>
            </a:r>
            <a:r>
              <a:rPr sz="1000" spc="-25" dirty="0">
                <a:latin typeface="Times New Roman"/>
                <a:cs typeface="Times New Roman"/>
              </a:rPr>
              <a:t> by </a:t>
            </a:r>
            <a:r>
              <a:rPr sz="1000" dirty="0">
                <a:latin typeface="Times New Roman"/>
                <a:cs typeface="Times New Roman"/>
              </a:rPr>
              <a:t>Livy</a:t>
            </a:r>
            <a:r>
              <a:rPr sz="1000" spc="-25" dirty="0">
                <a:latin typeface="Times New Roman"/>
                <a:cs typeface="Times New Roman"/>
              </a:rPr>
              <a:t> </a:t>
            </a:r>
            <a:r>
              <a:rPr sz="1000" dirty="0">
                <a:latin typeface="Times New Roman"/>
                <a:cs typeface="Times New Roman"/>
              </a:rPr>
              <a:t>as</a:t>
            </a:r>
            <a:r>
              <a:rPr sz="1000" spc="-25" dirty="0">
                <a:latin typeface="Times New Roman"/>
                <a:cs typeface="Times New Roman"/>
              </a:rPr>
              <a:t> </a:t>
            </a:r>
            <a:r>
              <a:rPr sz="1000" dirty="0">
                <a:latin typeface="Times New Roman"/>
                <a:cs typeface="Times New Roman"/>
              </a:rPr>
              <a:t>exceptionally</a:t>
            </a:r>
            <a:r>
              <a:rPr sz="1000" spc="200" dirty="0">
                <a:latin typeface="Times New Roman"/>
                <a:cs typeface="Times New Roman"/>
              </a:rPr>
              <a:t> </a:t>
            </a:r>
            <a:r>
              <a:rPr sz="1000" dirty="0">
                <a:latin typeface="Times New Roman"/>
                <a:cs typeface="Times New Roman"/>
              </a:rPr>
              <a:t>beautiful,</a:t>
            </a:r>
            <a:r>
              <a:rPr sz="1000" spc="-5" dirty="0">
                <a:latin typeface="Times New Roman"/>
                <a:cs typeface="Times New Roman"/>
              </a:rPr>
              <a:t> </a:t>
            </a:r>
            <a:r>
              <a:rPr sz="1000" dirty="0">
                <a:latin typeface="Times New Roman"/>
                <a:cs typeface="Times New Roman"/>
              </a:rPr>
              <a:t>was</a:t>
            </a:r>
            <a:r>
              <a:rPr sz="1000" spc="5" dirty="0">
                <a:latin typeface="Times New Roman"/>
                <a:cs typeface="Times New Roman"/>
              </a:rPr>
              <a:t> </a:t>
            </a:r>
            <a:r>
              <a:rPr sz="1000" dirty="0">
                <a:latin typeface="Times New Roman"/>
                <a:cs typeface="Times New Roman"/>
              </a:rPr>
              <a:t>Chiomara,</a:t>
            </a:r>
            <a:r>
              <a:rPr sz="1000" spc="-5"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Galatian</a:t>
            </a:r>
            <a:r>
              <a:rPr sz="1000" spc="-20" dirty="0">
                <a:latin typeface="Times New Roman"/>
                <a:cs typeface="Times New Roman"/>
              </a:rPr>
              <a:t> </a:t>
            </a:r>
            <a:r>
              <a:rPr sz="1000" dirty="0">
                <a:latin typeface="Times New Roman"/>
                <a:cs typeface="Times New Roman"/>
              </a:rPr>
              <a:t>wife</a:t>
            </a:r>
            <a:r>
              <a:rPr sz="1000" spc="5" dirty="0">
                <a:latin typeface="Times New Roman"/>
                <a:cs typeface="Times New Roman"/>
              </a:rPr>
              <a:t> </a:t>
            </a:r>
            <a:r>
              <a:rPr sz="1000" dirty="0">
                <a:latin typeface="Times New Roman"/>
                <a:cs typeface="Times New Roman"/>
              </a:rPr>
              <a:t>of</a:t>
            </a:r>
            <a:r>
              <a:rPr sz="1000" spc="-35" dirty="0">
                <a:latin typeface="Times New Roman"/>
                <a:cs typeface="Times New Roman"/>
              </a:rPr>
              <a:t> </a:t>
            </a:r>
            <a:r>
              <a:rPr sz="1000" dirty="0">
                <a:latin typeface="Times New Roman"/>
                <a:cs typeface="Times New Roman"/>
              </a:rPr>
              <a:t>Ortiagon,</a:t>
            </a:r>
            <a:r>
              <a:rPr sz="1000" spc="-10" dirty="0">
                <a:latin typeface="Times New Roman"/>
                <a:cs typeface="Times New Roman"/>
              </a:rPr>
              <a:t> </a:t>
            </a:r>
            <a:r>
              <a:rPr sz="1000" dirty="0">
                <a:latin typeface="Times New Roman"/>
                <a:cs typeface="Times New Roman"/>
              </a:rPr>
              <a:t>leader</a:t>
            </a:r>
            <a:r>
              <a:rPr sz="1000" spc="-20" dirty="0">
                <a:latin typeface="Times New Roman"/>
                <a:cs typeface="Times New Roman"/>
              </a:rPr>
              <a:t> </a:t>
            </a:r>
            <a:r>
              <a:rPr sz="1000" dirty="0">
                <a:latin typeface="Times New Roman"/>
                <a:cs typeface="Times New Roman"/>
              </a:rPr>
              <a:t>of</a:t>
            </a:r>
            <a:r>
              <a:rPr sz="1000" spc="-35"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spc="-10" dirty="0">
                <a:latin typeface="Times New Roman"/>
                <a:cs typeface="Times New Roman"/>
              </a:rPr>
              <a:t>Tectosages. </a:t>
            </a:r>
            <a:r>
              <a:rPr sz="1000" dirty="0">
                <a:latin typeface="Times New Roman"/>
                <a:cs typeface="Times New Roman"/>
              </a:rPr>
              <a:t>During</a:t>
            </a:r>
            <a:r>
              <a:rPr sz="1000" spc="-20"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Galatian</a:t>
            </a:r>
            <a:r>
              <a:rPr sz="1000" spc="-20" dirty="0">
                <a:latin typeface="Times New Roman"/>
                <a:cs typeface="Times New Roman"/>
              </a:rPr>
              <a:t> </a:t>
            </a:r>
            <a:r>
              <a:rPr sz="1000" dirty="0">
                <a:latin typeface="Times New Roman"/>
                <a:cs typeface="Times New Roman"/>
              </a:rPr>
              <a:t>War</a:t>
            </a:r>
            <a:r>
              <a:rPr sz="1000" spc="-15" dirty="0">
                <a:latin typeface="Times New Roman"/>
                <a:cs typeface="Times New Roman"/>
              </a:rPr>
              <a:t> </a:t>
            </a:r>
            <a:r>
              <a:rPr sz="1000" dirty="0">
                <a:latin typeface="Times New Roman"/>
                <a:cs typeface="Times New Roman"/>
              </a:rPr>
              <a:t>of</a:t>
            </a:r>
            <a:r>
              <a:rPr sz="1000" spc="-30" dirty="0">
                <a:latin typeface="Times New Roman"/>
                <a:cs typeface="Times New Roman"/>
              </a:rPr>
              <a:t> </a:t>
            </a:r>
            <a:r>
              <a:rPr sz="1000" dirty="0">
                <a:latin typeface="Times New Roman"/>
                <a:cs typeface="Times New Roman"/>
              </a:rPr>
              <a:t>189</a:t>
            </a:r>
            <a:r>
              <a:rPr sz="1000" spc="-45" dirty="0">
                <a:latin typeface="Times New Roman"/>
                <a:cs typeface="Times New Roman"/>
              </a:rPr>
              <a:t> </a:t>
            </a:r>
            <a:r>
              <a:rPr sz="1000" dirty="0">
                <a:latin typeface="Times New Roman"/>
                <a:cs typeface="Times New Roman"/>
              </a:rPr>
              <a:t>BCE,</a:t>
            </a:r>
            <a:r>
              <a:rPr sz="1000" spc="-15" dirty="0">
                <a:latin typeface="Times New Roman"/>
                <a:cs typeface="Times New Roman"/>
              </a:rPr>
              <a:t> </a:t>
            </a:r>
            <a:r>
              <a:rPr sz="1000" dirty="0">
                <a:latin typeface="Times New Roman"/>
                <a:cs typeface="Times New Roman"/>
              </a:rPr>
              <a:t>Chiomara</a:t>
            </a:r>
            <a:r>
              <a:rPr sz="1000" spc="5" dirty="0">
                <a:latin typeface="Times New Roman"/>
                <a:cs typeface="Times New Roman"/>
              </a:rPr>
              <a:t> </a:t>
            </a:r>
            <a:r>
              <a:rPr sz="1000" dirty="0">
                <a:latin typeface="Times New Roman"/>
                <a:cs typeface="Times New Roman"/>
              </a:rPr>
              <a:t>was</a:t>
            </a:r>
            <a:r>
              <a:rPr sz="1000" spc="-5" dirty="0">
                <a:latin typeface="Times New Roman"/>
                <a:cs typeface="Times New Roman"/>
              </a:rPr>
              <a:t> </a:t>
            </a:r>
            <a:r>
              <a:rPr sz="1000" dirty="0">
                <a:latin typeface="Times New Roman"/>
                <a:cs typeface="Times New Roman"/>
              </a:rPr>
              <a:t>taken</a:t>
            </a:r>
            <a:r>
              <a:rPr sz="1000" spc="-15" dirty="0">
                <a:latin typeface="Times New Roman"/>
                <a:cs typeface="Times New Roman"/>
              </a:rPr>
              <a:t> </a:t>
            </a:r>
            <a:r>
              <a:rPr sz="1000" dirty="0">
                <a:latin typeface="Times New Roman"/>
                <a:cs typeface="Times New Roman"/>
              </a:rPr>
              <a:t>captive</a:t>
            </a:r>
            <a:r>
              <a:rPr sz="1000" spc="-20" dirty="0">
                <a:latin typeface="Times New Roman"/>
                <a:cs typeface="Times New Roman"/>
              </a:rPr>
              <a:t> </a:t>
            </a:r>
            <a:r>
              <a:rPr sz="1000" dirty="0">
                <a:latin typeface="Times New Roman"/>
                <a:cs typeface="Times New Roman"/>
              </a:rPr>
              <a:t>where</a:t>
            </a:r>
            <a:r>
              <a:rPr sz="1000" spc="10" dirty="0">
                <a:latin typeface="Times New Roman"/>
                <a:cs typeface="Times New Roman"/>
              </a:rPr>
              <a:t> </a:t>
            </a:r>
            <a:r>
              <a:rPr sz="1000" dirty="0">
                <a:latin typeface="Times New Roman"/>
                <a:cs typeface="Times New Roman"/>
              </a:rPr>
              <a:t>she</a:t>
            </a:r>
            <a:r>
              <a:rPr sz="1000" spc="-5" dirty="0">
                <a:latin typeface="Times New Roman"/>
                <a:cs typeface="Times New Roman"/>
              </a:rPr>
              <a:t> </a:t>
            </a:r>
            <a:r>
              <a:rPr sz="1000" dirty="0">
                <a:latin typeface="Times New Roman"/>
                <a:cs typeface="Times New Roman"/>
              </a:rPr>
              <a:t>was</a:t>
            </a:r>
            <a:r>
              <a:rPr sz="1000" spc="-5" dirty="0">
                <a:latin typeface="Times New Roman"/>
                <a:cs typeface="Times New Roman"/>
              </a:rPr>
              <a:t> </a:t>
            </a:r>
            <a:r>
              <a:rPr sz="1000" dirty="0">
                <a:latin typeface="Times New Roman"/>
                <a:cs typeface="Times New Roman"/>
              </a:rPr>
              <a:t>raped</a:t>
            </a:r>
            <a:r>
              <a:rPr sz="1000" spc="-30" dirty="0">
                <a:latin typeface="Times New Roman"/>
                <a:cs typeface="Times New Roman"/>
              </a:rPr>
              <a:t> </a:t>
            </a:r>
            <a:r>
              <a:rPr sz="1000" dirty="0">
                <a:latin typeface="Times New Roman"/>
                <a:cs typeface="Times New Roman"/>
              </a:rPr>
              <a:t>by</a:t>
            </a:r>
            <a:r>
              <a:rPr sz="1000" spc="-35" dirty="0">
                <a:latin typeface="Times New Roman"/>
                <a:cs typeface="Times New Roman"/>
              </a:rPr>
              <a:t> </a:t>
            </a:r>
            <a:r>
              <a:rPr sz="1000" dirty="0">
                <a:latin typeface="Times New Roman"/>
                <a:cs typeface="Times New Roman"/>
              </a:rPr>
              <a:t>a</a:t>
            </a:r>
            <a:r>
              <a:rPr sz="1000" spc="-30" dirty="0">
                <a:latin typeface="Times New Roman"/>
                <a:cs typeface="Times New Roman"/>
              </a:rPr>
              <a:t> </a:t>
            </a:r>
            <a:r>
              <a:rPr sz="1000" spc="-10" dirty="0">
                <a:latin typeface="Times New Roman"/>
                <a:cs typeface="Times New Roman"/>
              </a:rPr>
              <a:t>Roman </a:t>
            </a:r>
            <a:r>
              <a:rPr sz="1000" dirty="0">
                <a:latin typeface="Times New Roman"/>
                <a:cs typeface="Times New Roman"/>
              </a:rPr>
              <a:t>centurion</a:t>
            </a:r>
            <a:r>
              <a:rPr sz="1000" spc="-25" dirty="0">
                <a:latin typeface="Times New Roman"/>
                <a:cs typeface="Times New Roman"/>
              </a:rPr>
              <a:t> </a:t>
            </a:r>
            <a:r>
              <a:rPr sz="1000" dirty="0">
                <a:latin typeface="Times New Roman"/>
                <a:cs typeface="Times New Roman"/>
              </a:rPr>
              <a:t>who then</a:t>
            </a:r>
            <a:r>
              <a:rPr sz="1000" spc="-15" dirty="0">
                <a:latin typeface="Times New Roman"/>
                <a:cs typeface="Times New Roman"/>
              </a:rPr>
              <a:t> </a:t>
            </a:r>
            <a:r>
              <a:rPr sz="1000" dirty="0">
                <a:latin typeface="Times New Roman"/>
                <a:cs typeface="Times New Roman"/>
              </a:rPr>
              <a:t>demanded</a:t>
            </a:r>
            <a:r>
              <a:rPr sz="1000" spc="-10" dirty="0">
                <a:latin typeface="Times New Roman"/>
                <a:cs typeface="Times New Roman"/>
              </a:rPr>
              <a:t> </a:t>
            </a:r>
            <a:r>
              <a:rPr sz="1000" dirty="0">
                <a:latin typeface="Times New Roman"/>
                <a:cs typeface="Times New Roman"/>
              </a:rPr>
              <a:t>a</a:t>
            </a:r>
            <a:r>
              <a:rPr sz="1000" spc="-25" dirty="0">
                <a:latin typeface="Times New Roman"/>
                <a:cs typeface="Times New Roman"/>
              </a:rPr>
              <a:t> </a:t>
            </a:r>
            <a:r>
              <a:rPr sz="1000" dirty="0">
                <a:latin typeface="Times New Roman"/>
                <a:cs typeface="Times New Roman"/>
              </a:rPr>
              <a:t>ransom</a:t>
            </a:r>
            <a:r>
              <a:rPr sz="1000" spc="-30" dirty="0">
                <a:latin typeface="Times New Roman"/>
                <a:cs typeface="Times New Roman"/>
              </a:rPr>
              <a:t> </a:t>
            </a:r>
            <a:r>
              <a:rPr sz="1000" dirty="0">
                <a:latin typeface="Times New Roman"/>
                <a:cs typeface="Times New Roman"/>
              </a:rPr>
              <a:t>for</a:t>
            </a:r>
            <a:r>
              <a:rPr sz="1000" spc="-20" dirty="0">
                <a:latin typeface="Times New Roman"/>
                <a:cs typeface="Times New Roman"/>
              </a:rPr>
              <a:t> </a:t>
            </a:r>
            <a:r>
              <a:rPr sz="1000" dirty="0">
                <a:latin typeface="Times New Roman"/>
                <a:cs typeface="Times New Roman"/>
              </a:rPr>
              <a:t>her</a:t>
            </a:r>
            <a:r>
              <a:rPr sz="1000" spc="-25" dirty="0">
                <a:latin typeface="Times New Roman"/>
                <a:cs typeface="Times New Roman"/>
              </a:rPr>
              <a:t> </a:t>
            </a:r>
            <a:r>
              <a:rPr sz="1000" dirty="0">
                <a:latin typeface="Times New Roman"/>
                <a:cs typeface="Times New Roman"/>
              </a:rPr>
              <a:t>return</a:t>
            </a:r>
            <a:r>
              <a:rPr sz="1000" spc="-20" dirty="0">
                <a:latin typeface="Times New Roman"/>
                <a:cs typeface="Times New Roman"/>
              </a:rPr>
              <a:t> </a:t>
            </a:r>
            <a:r>
              <a:rPr sz="1000" dirty="0">
                <a:latin typeface="Times New Roman"/>
                <a:cs typeface="Times New Roman"/>
              </a:rPr>
              <a:t>to</a:t>
            </a:r>
            <a:r>
              <a:rPr sz="1000" spc="-45" dirty="0">
                <a:latin typeface="Times New Roman"/>
                <a:cs typeface="Times New Roman"/>
              </a:rPr>
              <a:t> </a:t>
            </a:r>
            <a:r>
              <a:rPr sz="1000" dirty="0">
                <a:latin typeface="Times New Roman"/>
                <a:cs typeface="Times New Roman"/>
              </a:rPr>
              <a:t>her</a:t>
            </a:r>
            <a:r>
              <a:rPr sz="1000" spc="-20" dirty="0">
                <a:latin typeface="Times New Roman"/>
                <a:cs typeface="Times New Roman"/>
              </a:rPr>
              <a:t> </a:t>
            </a:r>
            <a:r>
              <a:rPr sz="1000" dirty="0">
                <a:latin typeface="Times New Roman"/>
                <a:cs typeface="Times New Roman"/>
              </a:rPr>
              <a:t>people.</a:t>
            </a:r>
            <a:r>
              <a:rPr sz="1000" spc="-35" dirty="0">
                <a:latin typeface="Times New Roman"/>
                <a:cs typeface="Times New Roman"/>
              </a:rPr>
              <a:t> </a:t>
            </a:r>
            <a:r>
              <a:rPr sz="1000" dirty="0">
                <a:latin typeface="Times New Roman"/>
                <a:cs typeface="Times New Roman"/>
              </a:rPr>
              <a:t>When</a:t>
            </a:r>
            <a:r>
              <a:rPr sz="1000" spc="-15"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ransom</a:t>
            </a:r>
            <a:r>
              <a:rPr sz="1000" spc="-30" dirty="0">
                <a:latin typeface="Times New Roman"/>
                <a:cs typeface="Times New Roman"/>
              </a:rPr>
              <a:t> </a:t>
            </a:r>
            <a:r>
              <a:rPr sz="1000" dirty="0">
                <a:latin typeface="Times New Roman"/>
                <a:cs typeface="Times New Roman"/>
              </a:rPr>
              <a:t>was being</a:t>
            </a:r>
            <a:r>
              <a:rPr sz="1000" spc="-30" dirty="0">
                <a:latin typeface="Times New Roman"/>
                <a:cs typeface="Times New Roman"/>
              </a:rPr>
              <a:t> </a:t>
            </a:r>
            <a:r>
              <a:rPr sz="1000" spc="-20" dirty="0">
                <a:latin typeface="Times New Roman"/>
                <a:cs typeface="Times New Roman"/>
              </a:rPr>
              <a:t>paid </a:t>
            </a:r>
            <a:r>
              <a:rPr sz="1000" dirty="0">
                <a:latin typeface="Times New Roman"/>
                <a:cs typeface="Times New Roman"/>
              </a:rPr>
              <a:t>and</a:t>
            </a:r>
            <a:r>
              <a:rPr sz="1000" spc="-20"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centurion</a:t>
            </a:r>
            <a:r>
              <a:rPr sz="1000" spc="-20" dirty="0">
                <a:latin typeface="Times New Roman"/>
                <a:cs typeface="Times New Roman"/>
              </a:rPr>
              <a:t> </a:t>
            </a:r>
            <a:r>
              <a:rPr sz="1000" dirty="0">
                <a:latin typeface="Times New Roman"/>
                <a:cs typeface="Times New Roman"/>
              </a:rPr>
              <a:t>counting</a:t>
            </a:r>
            <a:r>
              <a:rPr sz="1000" spc="-5" dirty="0">
                <a:latin typeface="Times New Roman"/>
                <a:cs typeface="Times New Roman"/>
              </a:rPr>
              <a:t> </a:t>
            </a:r>
            <a:r>
              <a:rPr sz="1000" dirty="0">
                <a:latin typeface="Times New Roman"/>
                <a:cs typeface="Times New Roman"/>
              </a:rPr>
              <a:t>his</a:t>
            </a:r>
            <a:r>
              <a:rPr sz="1000" spc="-40" dirty="0">
                <a:latin typeface="Times New Roman"/>
                <a:cs typeface="Times New Roman"/>
              </a:rPr>
              <a:t> </a:t>
            </a:r>
            <a:r>
              <a:rPr sz="1000" dirty="0">
                <a:latin typeface="Times New Roman"/>
                <a:cs typeface="Times New Roman"/>
              </a:rPr>
              <a:t>gold,</a:t>
            </a:r>
            <a:r>
              <a:rPr sz="1000" spc="-15" dirty="0">
                <a:latin typeface="Times New Roman"/>
                <a:cs typeface="Times New Roman"/>
              </a:rPr>
              <a:t> </a:t>
            </a:r>
            <a:r>
              <a:rPr sz="1000" dirty="0">
                <a:latin typeface="Times New Roman"/>
                <a:cs typeface="Times New Roman"/>
              </a:rPr>
              <a:t>Chiomara</a:t>
            </a:r>
            <a:r>
              <a:rPr sz="1000" spc="5" dirty="0">
                <a:latin typeface="Times New Roman"/>
                <a:cs typeface="Times New Roman"/>
              </a:rPr>
              <a:t> </a:t>
            </a:r>
            <a:r>
              <a:rPr sz="1000" dirty="0">
                <a:latin typeface="Times New Roman"/>
                <a:cs typeface="Times New Roman"/>
              </a:rPr>
              <a:t>ordered</a:t>
            </a:r>
            <a:r>
              <a:rPr sz="1000" spc="-30" dirty="0">
                <a:latin typeface="Times New Roman"/>
                <a:cs typeface="Times New Roman"/>
              </a:rPr>
              <a:t> </a:t>
            </a:r>
            <a:r>
              <a:rPr sz="1000" dirty="0">
                <a:latin typeface="Times New Roman"/>
                <a:cs typeface="Times New Roman"/>
              </a:rPr>
              <a:t>her</a:t>
            </a:r>
            <a:r>
              <a:rPr sz="1000" spc="-20" dirty="0">
                <a:latin typeface="Times New Roman"/>
                <a:cs typeface="Times New Roman"/>
              </a:rPr>
              <a:t> </a:t>
            </a:r>
            <a:r>
              <a:rPr sz="1000" dirty="0">
                <a:latin typeface="Times New Roman"/>
                <a:cs typeface="Times New Roman"/>
              </a:rPr>
              <a:t>people</a:t>
            </a:r>
            <a:r>
              <a:rPr sz="1000" spc="-30" dirty="0">
                <a:latin typeface="Times New Roman"/>
                <a:cs typeface="Times New Roman"/>
              </a:rPr>
              <a:t> </a:t>
            </a:r>
            <a:r>
              <a:rPr sz="1000" dirty="0">
                <a:latin typeface="Times New Roman"/>
                <a:cs typeface="Times New Roman"/>
              </a:rPr>
              <a:t>to</a:t>
            </a:r>
            <a:r>
              <a:rPr sz="1000" spc="-45" dirty="0">
                <a:latin typeface="Times New Roman"/>
                <a:cs typeface="Times New Roman"/>
              </a:rPr>
              <a:t> </a:t>
            </a:r>
            <a:r>
              <a:rPr sz="1000" dirty="0">
                <a:latin typeface="Times New Roman"/>
                <a:cs typeface="Times New Roman"/>
              </a:rPr>
              <a:t>cut</a:t>
            </a:r>
            <a:r>
              <a:rPr sz="1000" spc="-20" dirty="0">
                <a:latin typeface="Times New Roman"/>
                <a:cs typeface="Times New Roman"/>
              </a:rPr>
              <a:t> </a:t>
            </a:r>
            <a:r>
              <a:rPr sz="1000" dirty="0">
                <a:latin typeface="Times New Roman"/>
                <a:cs typeface="Times New Roman"/>
              </a:rPr>
              <a:t>off</a:t>
            </a:r>
            <a:r>
              <a:rPr sz="1000" spc="-20" dirty="0">
                <a:latin typeface="Times New Roman"/>
                <a:cs typeface="Times New Roman"/>
              </a:rPr>
              <a:t> </a:t>
            </a:r>
            <a:r>
              <a:rPr sz="1000" dirty="0">
                <a:latin typeface="Times New Roman"/>
                <a:cs typeface="Times New Roman"/>
              </a:rPr>
              <a:t>his</a:t>
            </a:r>
            <a:r>
              <a:rPr sz="1000" spc="-30" dirty="0">
                <a:latin typeface="Times New Roman"/>
                <a:cs typeface="Times New Roman"/>
              </a:rPr>
              <a:t> </a:t>
            </a:r>
            <a:r>
              <a:rPr sz="1000" dirty="0">
                <a:latin typeface="Times New Roman"/>
                <a:cs typeface="Times New Roman"/>
              </a:rPr>
              <a:t>head,</a:t>
            </a:r>
            <a:r>
              <a:rPr sz="1000" spc="-25" dirty="0">
                <a:latin typeface="Times New Roman"/>
                <a:cs typeface="Times New Roman"/>
              </a:rPr>
              <a:t> </a:t>
            </a:r>
            <a:r>
              <a:rPr sz="1000" dirty="0">
                <a:latin typeface="Times New Roman"/>
                <a:cs typeface="Times New Roman"/>
              </a:rPr>
              <a:t>which</a:t>
            </a:r>
            <a:r>
              <a:rPr sz="1000" spc="5" dirty="0">
                <a:latin typeface="Times New Roman"/>
                <a:cs typeface="Times New Roman"/>
              </a:rPr>
              <a:t> </a:t>
            </a:r>
            <a:r>
              <a:rPr sz="1000" dirty="0">
                <a:latin typeface="Times New Roman"/>
                <a:cs typeface="Times New Roman"/>
              </a:rPr>
              <a:t>she</a:t>
            </a:r>
            <a:r>
              <a:rPr sz="1000" spc="-25" dirty="0">
                <a:latin typeface="Times New Roman"/>
                <a:cs typeface="Times New Roman"/>
              </a:rPr>
              <a:t> </a:t>
            </a:r>
            <a:r>
              <a:rPr sz="1000" spc="-20" dirty="0">
                <a:latin typeface="Times New Roman"/>
                <a:cs typeface="Times New Roman"/>
              </a:rPr>
              <a:t>then </a:t>
            </a:r>
            <a:r>
              <a:rPr sz="1000" dirty="0">
                <a:latin typeface="Times New Roman"/>
                <a:cs typeface="Times New Roman"/>
              </a:rPr>
              <a:t>carried</a:t>
            </a:r>
            <a:r>
              <a:rPr sz="1000" spc="-30" dirty="0">
                <a:latin typeface="Times New Roman"/>
                <a:cs typeface="Times New Roman"/>
              </a:rPr>
              <a:t> </a:t>
            </a:r>
            <a:r>
              <a:rPr sz="1000" dirty="0">
                <a:latin typeface="Times New Roman"/>
                <a:cs typeface="Times New Roman"/>
              </a:rPr>
              <a:t>back</a:t>
            </a:r>
            <a:r>
              <a:rPr sz="1000" spc="-30" dirty="0">
                <a:latin typeface="Times New Roman"/>
                <a:cs typeface="Times New Roman"/>
              </a:rPr>
              <a:t> </a:t>
            </a:r>
            <a:r>
              <a:rPr sz="1000" dirty="0">
                <a:latin typeface="Times New Roman"/>
                <a:cs typeface="Times New Roman"/>
              </a:rPr>
              <a:t>to</a:t>
            </a:r>
            <a:r>
              <a:rPr sz="1000" spc="-35" dirty="0">
                <a:latin typeface="Times New Roman"/>
                <a:cs typeface="Times New Roman"/>
              </a:rPr>
              <a:t> </a:t>
            </a:r>
            <a:r>
              <a:rPr sz="1000" dirty="0">
                <a:latin typeface="Times New Roman"/>
                <a:cs typeface="Times New Roman"/>
              </a:rPr>
              <a:t>her</a:t>
            </a:r>
            <a:r>
              <a:rPr sz="1000" spc="-25" dirty="0">
                <a:latin typeface="Times New Roman"/>
                <a:cs typeface="Times New Roman"/>
              </a:rPr>
              <a:t> </a:t>
            </a:r>
            <a:r>
              <a:rPr sz="1000" dirty="0">
                <a:latin typeface="Times New Roman"/>
                <a:cs typeface="Times New Roman"/>
              </a:rPr>
              <a:t>husband</a:t>
            </a:r>
            <a:r>
              <a:rPr sz="1000" spc="-15" dirty="0">
                <a:latin typeface="Times New Roman"/>
                <a:cs typeface="Times New Roman"/>
              </a:rPr>
              <a:t> </a:t>
            </a:r>
            <a:r>
              <a:rPr sz="1000" dirty="0">
                <a:latin typeface="Times New Roman"/>
                <a:cs typeface="Times New Roman"/>
              </a:rPr>
              <a:t>wrapped</a:t>
            </a:r>
            <a:r>
              <a:rPr sz="1000" spc="-15" dirty="0">
                <a:latin typeface="Times New Roman"/>
                <a:cs typeface="Times New Roman"/>
              </a:rPr>
              <a:t> </a:t>
            </a:r>
            <a:r>
              <a:rPr sz="1000" dirty="0">
                <a:latin typeface="Times New Roman"/>
                <a:cs typeface="Times New Roman"/>
              </a:rPr>
              <a:t>in</a:t>
            </a:r>
            <a:r>
              <a:rPr sz="1000" spc="-35" dirty="0">
                <a:latin typeface="Times New Roman"/>
                <a:cs typeface="Times New Roman"/>
              </a:rPr>
              <a:t> </a:t>
            </a:r>
            <a:r>
              <a:rPr sz="1000" dirty="0">
                <a:latin typeface="Times New Roman"/>
                <a:cs typeface="Times New Roman"/>
              </a:rPr>
              <a:t>her</a:t>
            </a:r>
            <a:r>
              <a:rPr sz="1000" spc="-25" dirty="0">
                <a:latin typeface="Times New Roman"/>
                <a:cs typeface="Times New Roman"/>
              </a:rPr>
              <a:t> </a:t>
            </a:r>
            <a:r>
              <a:rPr sz="1000" dirty="0">
                <a:latin typeface="Times New Roman"/>
                <a:cs typeface="Times New Roman"/>
              </a:rPr>
              <a:t>dress.</a:t>
            </a:r>
            <a:r>
              <a:rPr sz="1000" spc="-35" dirty="0">
                <a:latin typeface="Times New Roman"/>
                <a:cs typeface="Times New Roman"/>
              </a:rPr>
              <a:t> </a:t>
            </a:r>
            <a:r>
              <a:rPr sz="1000" dirty="0">
                <a:latin typeface="Times New Roman"/>
                <a:cs typeface="Times New Roman"/>
              </a:rPr>
              <a:t>Plutarch</a:t>
            </a:r>
            <a:r>
              <a:rPr sz="1000" spc="-35" dirty="0">
                <a:latin typeface="Times New Roman"/>
                <a:cs typeface="Times New Roman"/>
              </a:rPr>
              <a:t> </a:t>
            </a:r>
            <a:r>
              <a:rPr sz="1000" dirty="0">
                <a:latin typeface="Times New Roman"/>
                <a:cs typeface="Times New Roman"/>
              </a:rPr>
              <a:t>records</a:t>
            </a:r>
            <a:r>
              <a:rPr sz="1000" spc="-30" dirty="0">
                <a:latin typeface="Times New Roman"/>
                <a:cs typeface="Times New Roman"/>
              </a:rPr>
              <a:t> </a:t>
            </a:r>
            <a:r>
              <a:rPr sz="1000" dirty="0">
                <a:latin typeface="Times New Roman"/>
                <a:cs typeface="Times New Roman"/>
              </a:rPr>
              <a:t>the</a:t>
            </a:r>
            <a:r>
              <a:rPr sz="1000" spc="-30" dirty="0">
                <a:latin typeface="Times New Roman"/>
                <a:cs typeface="Times New Roman"/>
              </a:rPr>
              <a:t> </a:t>
            </a:r>
            <a:r>
              <a:rPr sz="1000" dirty="0">
                <a:latin typeface="Times New Roman"/>
                <a:cs typeface="Times New Roman"/>
              </a:rPr>
              <a:t>following</a:t>
            </a:r>
            <a:r>
              <a:rPr sz="1000" spc="-5" dirty="0">
                <a:latin typeface="Times New Roman"/>
                <a:cs typeface="Times New Roman"/>
              </a:rPr>
              <a:t> </a:t>
            </a:r>
            <a:r>
              <a:rPr sz="1000" dirty="0">
                <a:latin typeface="Times New Roman"/>
                <a:cs typeface="Times New Roman"/>
              </a:rPr>
              <a:t>conversation</a:t>
            </a:r>
            <a:r>
              <a:rPr sz="1000" spc="-10" dirty="0">
                <a:latin typeface="Times New Roman"/>
                <a:cs typeface="Times New Roman"/>
              </a:rPr>
              <a:t> between </a:t>
            </a:r>
            <a:r>
              <a:rPr sz="1000" dirty="0">
                <a:latin typeface="Times New Roman"/>
                <a:cs typeface="Times New Roman"/>
              </a:rPr>
              <a:t>man</a:t>
            </a:r>
            <a:r>
              <a:rPr sz="1000" spc="10" dirty="0">
                <a:latin typeface="Times New Roman"/>
                <a:cs typeface="Times New Roman"/>
              </a:rPr>
              <a:t> </a:t>
            </a:r>
            <a:r>
              <a:rPr sz="1000" dirty="0">
                <a:latin typeface="Times New Roman"/>
                <a:cs typeface="Times New Roman"/>
              </a:rPr>
              <a:t>and</a:t>
            </a:r>
            <a:r>
              <a:rPr sz="1000" spc="-15" dirty="0">
                <a:latin typeface="Times New Roman"/>
                <a:cs typeface="Times New Roman"/>
              </a:rPr>
              <a:t> </a:t>
            </a:r>
            <a:r>
              <a:rPr sz="1000" dirty="0">
                <a:latin typeface="Times New Roman"/>
                <a:cs typeface="Times New Roman"/>
              </a:rPr>
              <a:t>wife:</a:t>
            </a:r>
            <a:r>
              <a:rPr sz="1000" spc="30" dirty="0">
                <a:latin typeface="Times New Roman"/>
                <a:cs typeface="Times New Roman"/>
              </a:rPr>
              <a:t> </a:t>
            </a:r>
            <a:r>
              <a:rPr sz="1000" i="1" dirty="0">
                <a:latin typeface="Times New Roman"/>
                <a:cs typeface="Times New Roman"/>
              </a:rPr>
              <a:t>"A</a:t>
            </a:r>
            <a:r>
              <a:rPr sz="1000" i="1" spc="-25" dirty="0">
                <a:latin typeface="Times New Roman"/>
                <a:cs typeface="Times New Roman"/>
              </a:rPr>
              <a:t> </a:t>
            </a:r>
            <a:r>
              <a:rPr sz="1000" i="1" dirty="0">
                <a:latin typeface="Times New Roman"/>
                <a:cs typeface="Times New Roman"/>
              </a:rPr>
              <a:t>noble</a:t>
            </a:r>
            <a:r>
              <a:rPr sz="1000" i="1" spc="-25" dirty="0">
                <a:latin typeface="Times New Roman"/>
                <a:cs typeface="Times New Roman"/>
              </a:rPr>
              <a:t> </a:t>
            </a:r>
            <a:r>
              <a:rPr sz="1000" i="1" dirty="0">
                <a:latin typeface="Times New Roman"/>
                <a:cs typeface="Times New Roman"/>
              </a:rPr>
              <a:t>thing,</a:t>
            </a:r>
            <a:r>
              <a:rPr sz="1000" i="1" spc="-25" dirty="0">
                <a:latin typeface="Times New Roman"/>
                <a:cs typeface="Times New Roman"/>
              </a:rPr>
              <a:t> </a:t>
            </a:r>
            <a:r>
              <a:rPr sz="1000" i="1" dirty="0">
                <a:latin typeface="Times New Roman"/>
                <a:cs typeface="Times New Roman"/>
              </a:rPr>
              <a:t>dear</a:t>
            </a:r>
            <a:r>
              <a:rPr sz="1000" i="1" spc="-20" dirty="0">
                <a:latin typeface="Times New Roman"/>
                <a:cs typeface="Times New Roman"/>
              </a:rPr>
              <a:t> </a:t>
            </a:r>
            <a:r>
              <a:rPr sz="1000" i="1" dirty="0">
                <a:latin typeface="Times New Roman"/>
                <a:cs typeface="Times New Roman"/>
              </a:rPr>
              <a:t>wife,</a:t>
            </a:r>
            <a:r>
              <a:rPr sz="1000" i="1" spc="-20" dirty="0">
                <a:latin typeface="Times New Roman"/>
                <a:cs typeface="Times New Roman"/>
              </a:rPr>
              <a:t> </a:t>
            </a:r>
            <a:r>
              <a:rPr sz="1000" i="1" dirty="0">
                <a:latin typeface="Times New Roman"/>
                <a:cs typeface="Times New Roman"/>
              </a:rPr>
              <a:t>is</a:t>
            </a:r>
            <a:r>
              <a:rPr sz="1000" i="1" spc="-20" dirty="0">
                <a:latin typeface="Times New Roman"/>
                <a:cs typeface="Times New Roman"/>
              </a:rPr>
              <a:t> </a:t>
            </a:r>
            <a:r>
              <a:rPr sz="1000" i="1" dirty="0">
                <a:latin typeface="Times New Roman"/>
                <a:cs typeface="Times New Roman"/>
              </a:rPr>
              <a:t>fidelity."</a:t>
            </a:r>
            <a:r>
              <a:rPr sz="1000" i="1" spc="-5" dirty="0">
                <a:latin typeface="Times New Roman"/>
                <a:cs typeface="Times New Roman"/>
              </a:rPr>
              <a:t> </a:t>
            </a:r>
            <a:r>
              <a:rPr sz="1000" i="1" dirty="0">
                <a:latin typeface="Times New Roman"/>
                <a:cs typeface="Times New Roman"/>
              </a:rPr>
              <a:t>"Yes,"</a:t>
            </a:r>
            <a:r>
              <a:rPr sz="1000" i="1" spc="-20" dirty="0">
                <a:latin typeface="Times New Roman"/>
                <a:cs typeface="Times New Roman"/>
              </a:rPr>
              <a:t> </a:t>
            </a:r>
            <a:r>
              <a:rPr sz="1000" i="1" dirty="0">
                <a:latin typeface="Times New Roman"/>
                <a:cs typeface="Times New Roman"/>
              </a:rPr>
              <a:t>said</a:t>
            </a:r>
            <a:r>
              <a:rPr sz="1000" i="1" spc="-25" dirty="0">
                <a:latin typeface="Times New Roman"/>
                <a:cs typeface="Times New Roman"/>
              </a:rPr>
              <a:t> </a:t>
            </a:r>
            <a:r>
              <a:rPr sz="1000" i="1" dirty="0">
                <a:latin typeface="Times New Roman"/>
                <a:cs typeface="Times New Roman"/>
              </a:rPr>
              <a:t>she,</a:t>
            </a:r>
            <a:r>
              <a:rPr sz="1000" i="1" spc="-10" dirty="0">
                <a:latin typeface="Times New Roman"/>
                <a:cs typeface="Times New Roman"/>
              </a:rPr>
              <a:t> </a:t>
            </a:r>
            <a:r>
              <a:rPr sz="1000" i="1" dirty="0">
                <a:latin typeface="Times New Roman"/>
                <a:cs typeface="Times New Roman"/>
              </a:rPr>
              <a:t>"but</a:t>
            </a:r>
            <a:r>
              <a:rPr sz="1000" i="1" spc="-30" dirty="0">
                <a:latin typeface="Times New Roman"/>
                <a:cs typeface="Times New Roman"/>
              </a:rPr>
              <a:t> </a:t>
            </a:r>
            <a:r>
              <a:rPr sz="1000" i="1" dirty="0">
                <a:latin typeface="Times New Roman"/>
                <a:cs typeface="Times New Roman"/>
              </a:rPr>
              <a:t>it</a:t>
            </a:r>
            <a:r>
              <a:rPr sz="1000" i="1" spc="-30" dirty="0">
                <a:latin typeface="Times New Roman"/>
                <a:cs typeface="Times New Roman"/>
              </a:rPr>
              <a:t> </a:t>
            </a:r>
            <a:r>
              <a:rPr sz="1000" i="1" dirty="0">
                <a:latin typeface="Times New Roman"/>
                <a:cs typeface="Times New Roman"/>
              </a:rPr>
              <a:t>is</a:t>
            </a:r>
            <a:r>
              <a:rPr sz="1000" i="1" spc="-25" dirty="0">
                <a:latin typeface="Times New Roman"/>
                <a:cs typeface="Times New Roman"/>
              </a:rPr>
              <a:t> </a:t>
            </a:r>
            <a:r>
              <a:rPr sz="1000" i="1" dirty="0">
                <a:latin typeface="Times New Roman"/>
                <a:cs typeface="Times New Roman"/>
              </a:rPr>
              <a:t>a</a:t>
            </a:r>
            <a:r>
              <a:rPr sz="1000" i="1" spc="-10" dirty="0">
                <a:latin typeface="Times New Roman"/>
                <a:cs typeface="Times New Roman"/>
              </a:rPr>
              <a:t> </a:t>
            </a:r>
            <a:r>
              <a:rPr sz="1000" i="1" dirty="0">
                <a:latin typeface="Times New Roman"/>
                <a:cs typeface="Times New Roman"/>
              </a:rPr>
              <a:t>nobler</a:t>
            </a:r>
            <a:r>
              <a:rPr sz="1000" i="1" spc="-30" dirty="0">
                <a:latin typeface="Times New Roman"/>
                <a:cs typeface="Times New Roman"/>
              </a:rPr>
              <a:t> </a:t>
            </a:r>
            <a:r>
              <a:rPr sz="1000" i="1" dirty="0">
                <a:latin typeface="Times New Roman"/>
                <a:cs typeface="Times New Roman"/>
              </a:rPr>
              <a:t>thing</a:t>
            </a:r>
            <a:r>
              <a:rPr sz="1000" i="1" spc="-20" dirty="0">
                <a:latin typeface="Times New Roman"/>
                <a:cs typeface="Times New Roman"/>
              </a:rPr>
              <a:t> </a:t>
            </a:r>
            <a:r>
              <a:rPr sz="1000" i="1" dirty="0">
                <a:latin typeface="Times New Roman"/>
                <a:cs typeface="Times New Roman"/>
              </a:rPr>
              <a:t>that</a:t>
            </a:r>
            <a:r>
              <a:rPr sz="1000" i="1" spc="-35" dirty="0">
                <a:latin typeface="Times New Roman"/>
                <a:cs typeface="Times New Roman"/>
              </a:rPr>
              <a:t> </a:t>
            </a:r>
            <a:r>
              <a:rPr sz="1000" i="1" spc="-20" dirty="0">
                <a:latin typeface="Times New Roman"/>
                <a:cs typeface="Times New Roman"/>
              </a:rPr>
              <a:t>only </a:t>
            </a:r>
            <a:r>
              <a:rPr sz="1000" i="1" dirty="0">
                <a:latin typeface="Times New Roman"/>
                <a:cs typeface="Times New Roman"/>
              </a:rPr>
              <a:t>one</a:t>
            </a:r>
            <a:r>
              <a:rPr sz="1000" i="1" spc="-15" dirty="0">
                <a:latin typeface="Times New Roman"/>
                <a:cs typeface="Times New Roman"/>
              </a:rPr>
              <a:t> </a:t>
            </a:r>
            <a:r>
              <a:rPr sz="1000" i="1" dirty="0">
                <a:latin typeface="Times New Roman"/>
                <a:cs typeface="Times New Roman"/>
              </a:rPr>
              <a:t>man</a:t>
            </a:r>
            <a:r>
              <a:rPr sz="1000" i="1" spc="-20" dirty="0">
                <a:latin typeface="Times New Roman"/>
                <a:cs typeface="Times New Roman"/>
              </a:rPr>
              <a:t> </a:t>
            </a:r>
            <a:r>
              <a:rPr sz="1000" i="1" dirty="0">
                <a:latin typeface="Times New Roman"/>
                <a:cs typeface="Times New Roman"/>
              </a:rPr>
              <a:t>be</a:t>
            </a:r>
            <a:r>
              <a:rPr sz="1000" i="1" spc="-10" dirty="0">
                <a:latin typeface="Times New Roman"/>
                <a:cs typeface="Times New Roman"/>
              </a:rPr>
              <a:t> </a:t>
            </a:r>
            <a:r>
              <a:rPr sz="1000" i="1" dirty="0">
                <a:latin typeface="Times New Roman"/>
                <a:cs typeface="Times New Roman"/>
              </a:rPr>
              <a:t>alive</a:t>
            </a:r>
            <a:r>
              <a:rPr sz="1000" i="1" spc="-5" dirty="0">
                <a:latin typeface="Times New Roman"/>
                <a:cs typeface="Times New Roman"/>
              </a:rPr>
              <a:t> </a:t>
            </a:r>
            <a:r>
              <a:rPr sz="1000" i="1" dirty="0">
                <a:latin typeface="Times New Roman"/>
                <a:cs typeface="Times New Roman"/>
              </a:rPr>
              <a:t>who</a:t>
            </a:r>
            <a:r>
              <a:rPr sz="1000" i="1" spc="-15" dirty="0">
                <a:latin typeface="Times New Roman"/>
                <a:cs typeface="Times New Roman"/>
              </a:rPr>
              <a:t> </a:t>
            </a:r>
            <a:r>
              <a:rPr sz="1000" i="1" dirty="0">
                <a:latin typeface="Times New Roman"/>
                <a:cs typeface="Times New Roman"/>
              </a:rPr>
              <a:t>has</a:t>
            </a:r>
            <a:r>
              <a:rPr sz="1000" i="1" spc="-30" dirty="0">
                <a:latin typeface="Times New Roman"/>
                <a:cs typeface="Times New Roman"/>
              </a:rPr>
              <a:t> </a:t>
            </a:r>
            <a:r>
              <a:rPr sz="1000" i="1" dirty="0">
                <a:latin typeface="Times New Roman"/>
                <a:cs typeface="Times New Roman"/>
              </a:rPr>
              <a:t>been intimate</a:t>
            </a:r>
            <a:r>
              <a:rPr sz="1000" i="1" spc="-20" dirty="0">
                <a:latin typeface="Times New Roman"/>
                <a:cs typeface="Times New Roman"/>
              </a:rPr>
              <a:t> </a:t>
            </a:r>
            <a:r>
              <a:rPr sz="1000" i="1" dirty="0">
                <a:latin typeface="Times New Roman"/>
                <a:cs typeface="Times New Roman"/>
              </a:rPr>
              <a:t>with</a:t>
            </a:r>
            <a:r>
              <a:rPr sz="1000" i="1" spc="-15" dirty="0">
                <a:latin typeface="Times New Roman"/>
                <a:cs typeface="Times New Roman"/>
              </a:rPr>
              <a:t> </a:t>
            </a:r>
            <a:r>
              <a:rPr sz="1000" i="1" spc="-20" dirty="0">
                <a:latin typeface="Times New Roman"/>
                <a:cs typeface="Times New Roman"/>
              </a:rPr>
              <a:t>me."</a:t>
            </a:r>
            <a:endParaRPr sz="1000" dirty="0">
              <a:latin typeface="Times New Roman"/>
              <a:cs typeface="Times New Roman"/>
            </a:endParaRPr>
          </a:p>
          <a:p>
            <a:pPr marL="12700" marR="12700">
              <a:lnSpc>
                <a:spcPct val="100000"/>
              </a:lnSpc>
              <a:spcBef>
                <a:spcPts val="360"/>
              </a:spcBef>
            </a:pPr>
            <a:r>
              <a:rPr sz="1000" dirty="0">
                <a:latin typeface="Times New Roman"/>
                <a:cs typeface="Times New Roman"/>
              </a:rPr>
              <a:t>Plutarch</a:t>
            </a:r>
            <a:r>
              <a:rPr sz="1000" spc="-35" dirty="0">
                <a:latin typeface="Times New Roman"/>
                <a:cs typeface="Times New Roman"/>
              </a:rPr>
              <a:t> </a:t>
            </a:r>
            <a:r>
              <a:rPr sz="1000" dirty="0">
                <a:latin typeface="Times New Roman"/>
                <a:cs typeface="Times New Roman"/>
              </a:rPr>
              <a:t>also</a:t>
            </a:r>
            <a:r>
              <a:rPr sz="1000" spc="-40" dirty="0">
                <a:latin typeface="Times New Roman"/>
                <a:cs typeface="Times New Roman"/>
              </a:rPr>
              <a:t> </a:t>
            </a:r>
            <a:r>
              <a:rPr sz="1000" dirty="0">
                <a:latin typeface="Times New Roman"/>
                <a:cs typeface="Times New Roman"/>
              </a:rPr>
              <a:t>tells</a:t>
            </a:r>
            <a:r>
              <a:rPr sz="1000" spc="-35" dirty="0">
                <a:latin typeface="Times New Roman"/>
                <a:cs typeface="Times New Roman"/>
              </a:rPr>
              <a:t> </a:t>
            </a:r>
            <a:r>
              <a:rPr sz="1000" dirty="0">
                <a:latin typeface="Times New Roman"/>
                <a:cs typeface="Times New Roman"/>
              </a:rPr>
              <a:t>the</a:t>
            </a:r>
            <a:r>
              <a:rPr sz="1000" spc="-40" dirty="0">
                <a:latin typeface="Times New Roman"/>
                <a:cs typeface="Times New Roman"/>
              </a:rPr>
              <a:t> </a:t>
            </a:r>
            <a:r>
              <a:rPr sz="1000" dirty="0">
                <a:latin typeface="Times New Roman"/>
                <a:cs typeface="Times New Roman"/>
              </a:rPr>
              <a:t>story</a:t>
            </a:r>
            <a:r>
              <a:rPr sz="1000" spc="-35" dirty="0">
                <a:latin typeface="Times New Roman"/>
                <a:cs typeface="Times New Roman"/>
              </a:rPr>
              <a:t> </a:t>
            </a:r>
            <a:r>
              <a:rPr sz="1000" dirty="0">
                <a:latin typeface="Times New Roman"/>
                <a:cs typeface="Times New Roman"/>
              </a:rPr>
              <a:t>of</a:t>
            </a:r>
            <a:r>
              <a:rPr sz="1000" spc="-20" dirty="0">
                <a:latin typeface="Times New Roman"/>
                <a:cs typeface="Times New Roman"/>
              </a:rPr>
              <a:t> </a:t>
            </a:r>
            <a:r>
              <a:rPr sz="1000" dirty="0">
                <a:latin typeface="Times New Roman"/>
                <a:cs typeface="Times New Roman"/>
              </a:rPr>
              <a:t>Camma, another</a:t>
            </a:r>
            <a:r>
              <a:rPr sz="1000" spc="-15" dirty="0">
                <a:latin typeface="Times New Roman"/>
                <a:cs typeface="Times New Roman"/>
              </a:rPr>
              <a:t> </a:t>
            </a:r>
            <a:r>
              <a:rPr sz="1000" dirty="0">
                <a:latin typeface="Times New Roman"/>
                <a:cs typeface="Times New Roman"/>
              </a:rPr>
              <a:t>Galatian</a:t>
            </a:r>
            <a:r>
              <a:rPr sz="1000" spc="-25" dirty="0">
                <a:latin typeface="Times New Roman"/>
                <a:cs typeface="Times New Roman"/>
              </a:rPr>
              <a:t> </a:t>
            </a:r>
            <a:r>
              <a:rPr sz="1000" dirty="0">
                <a:latin typeface="Times New Roman"/>
                <a:cs typeface="Times New Roman"/>
              </a:rPr>
              <a:t>heroine,</a:t>
            </a:r>
            <a:r>
              <a:rPr sz="1000" spc="-30" dirty="0">
                <a:latin typeface="Times New Roman"/>
                <a:cs typeface="Times New Roman"/>
              </a:rPr>
              <a:t> </a:t>
            </a:r>
            <a:r>
              <a:rPr sz="1000" dirty="0">
                <a:latin typeface="Times New Roman"/>
                <a:cs typeface="Times New Roman"/>
              </a:rPr>
              <a:t>whose</a:t>
            </a:r>
            <a:r>
              <a:rPr sz="1000" spc="5" dirty="0">
                <a:latin typeface="Times New Roman"/>
                <a:cs typeface="Times New Roman"/>
              </a:rPr>
              <a:t> </a:t>
            </a:r>
            <a:r>
              <a:rPr sz="1000" dirty="0">
                <a:latin typeface="Times New Roman"/>
                <a:cs typeface="Times New Roman"/>
              </a:rPr>
              <a:t>husband</a:t>
            </a:r>
            <a:r>
              <a:rPr sz="1000" spc="5" dirty="0">
                <a:latin typeface="Times New Roman"/>
                <a:cs typeface="Times New Roman"/>
              </a:rPr>
              <a:t> </a:t>
            </a:r>
            <a:r>
              <a:rPr sz="1000" dirty="0">
                <a:latin typeface="Times New Roman"/>
                <a:cs typeface="Times New Roman"/>
              </a:rPr>
              <a:t>Sinatus,</a:t>
            </a:r>
            <a:r>
              <a:rPr sz="1000" spc="-35" dirty="0">
                <a:latin typeface="Times New Roman"/>
                <a:cs typeface="Times New Roman"/>
              </a:rPr>
              <a:t> </a:t>
            </a:r>
            <a:r>
              <a:rPr sz="1000" dirty="0">
                <a:latin typeface="Times New Roman"/>
                <a:cs typeface="Times New Roman"/>
              </a:rPr>
              <a:t>was</a:t>
            </a:r>
            <a:r>
              <a:rPr sz="1000" spc="-10" dirty="0">
                <a:latin typeface="Times New Roman"/>
                <a:cs typeface="Times New Roman"/>
              </a:rPr>
              <a:t> murdered </a:t>
            </a:r>
            <a:r>
              <a:rPr sz="1000" dirty="0">
                <a:latin typeface="Times New Roman"/>
                <a:cs typeface="Times New Roman"/>
              </a:rPr>
              <a:t>by</a:t>
            </a:r>
            <a:r>
              <a:rPr sz="1000" spc="-45" dirty="0">
                <a:latin typeface="Times New Roman"/>
                <a:cs typeface="Times New Roman"/>
              </a:rPr>
              <a:t> </a:t>
            </a:r>
            <a:r>
              <a:rPr sz="1000" dirty="0">
                <a:latin typeface="Times New Roman"/>
                <a:cs typeface="Times New Roman"/>
              </a:rPr>
              <a:t>a</a:t>
            </a:r>
            <a:r>
              <a:rPr sz="1000" spc="-35" dirty="0">
                <a:latin typeface="Times New Roman"/>
                <a:cs typeface="Times New Roman"/>
              </a:rPr>
              <a:t> </a:t>
            </a:r>
            <a:r>
              <a:rPr sz="1000" dirty="0">
                <a:latin typeface="Times New Roman"/>
                <a:cs typeface="Times New Roman"/>
              </a:rPr>
              <a:t>rival</a:t>
            </a:r>
            <a:r>
              <a:rPr sz="1000" spc="-25" dirty="0">
                <a:latin typeface="Times New Roman"/>
                <a:cs typeface="Times New Roman"/>
              </a:rPr>
              <a:t> </a:t>
            </a:r>
            <a:r>
              <a:rPr sz="1000" dirty="0">
                <a:latin typeface="Times New Roman"/>
                <a:cs typeface="Times New Roman"/>
              </a:rPr>
              <a:t>for</a:t>
            </a:r>
            <a:r>
              <a:rPr sz="1000" spc="-25" dirty="0">
                <a:latin typeface="Times New Roman"/>
                <a:cs typeface="Times New Roman"/>
              </a:rPr>
              <a:t> </a:t>
            </a:r>
            <a:r>
              <a:rPr sz="1000" dirty="0">
                <a:latin typeface="Times New Roman"/>
                <a:cs typeface="Times New Roman"/>
              </a:rPr>
              <a:t>her</a:t>
            </a:r>
            <a:r>
              <a:rPr sz="1000" spc="-20" dirty="0">
                <a:latin typeface="Times New Roman"/>
                <a:cs typeface="Times New Roman"/>
              </a:rPr>
              <a:t> </a:t>
            </a:r>
            <a:r>
              <a:rPr sz="1000" dirty="0">
                <a:latin typeface="Times New Roman"/>
                <a:cs typeface="Times New Roman"/>
              </a:rPr>
              <a:t>affections called</a:t>
            </a:r>
            <a:r>
              <a:rPr sz="1000" spc="-10" dirty="0">
                <a:latin typeface="Times New Roman"/>
                <a:cs typeface="Times New Roman"/>
              </a:rPr>
              <a:t> </a:t>
            </a:r>
            <a:r>
              <a:rPr sz="1000" dirty="0">
                <a:latin typeface="Times New Roman"/>
                <a:cs typeface="Times New Roman"/>
              </a:rPr>
              <a:t>Sinorix</a:t>
            </a:r>
            <a:r>
              <a:rPr sz="1000" spc="-30" dirty="0">
                <a:latin typeface="Times New Roman"/>
                <a:cs typeface="Times New Roman"/>
              </a:rPr>
              <a:t> </a:t>
            </a:r>
            <a:r>
              <a:rPr sz="1000" dirty="0">
                <a:latin typeface="Times New Roman"/>
                <a:cs typeface="Times New Roman"/>
              </a:rPr>
              <a:t>(King</a:t>
            </a:r>
            <a:r>
              <a:rPr sz="1000" spc="-30" dirty="0">
                <a:latin typeface="Times New Roman"/>
                <a:cs typeface="Times New Roman"/>
              </a:rPr>
              <a:t> </a:t>
            </a:r>
            <a:r>
              <a:rPr sz="1000" dirty="0">
                <a:latin typeface="Times New Roman"/>
                <a:cs typeface="Times New Roman"/>
              </a:rPr>
              <a:t>of</a:t>
            </a:r>
            <a:r>
              <a:rPr sz="1000" spc="-35" dirty="0">
                <a:latin typeface="Times New Roman"/>
                <a:cs typeface="Times New Roman"/>
              </a:rPr>
              <a:t> </a:t>
            </a:r>
            <a:r>
              <a:rPr sz="1000" dirty="0">
                <a:latin typeface="Times New Roman"/>
                <a:cs typeface="Times New Roman"/>
              </a:rPr>
              <a:t>Storms).</a:t>
            </a:r>
            <a:r>
              <a:rPr sz="1000" spc="-15" dirty="0">
                <a:latin typeface="Times New Roman"/>
                <a:cs typeface="Times New Roman"/>
              </a:rPr>
              <a:t> </a:t>
            </a:r>
            <a:r>
              <a:rPr sz="1000" dirty="0">
                <a:latin typeface="Times New Roman"/>
                <a:cs typeface="Times New Roman"/>
              </a:rPr>
              <a:t>Camma</a:t>
            </a:r>
            <a:r>
              <a:rPr sz="1000" spc="15" dirty="0">
                <a:latin typeface="Times New Roman"/>
                <a:cs typeface="Times New Roman"/>
              </a:rPr>
              <a:t> </a:t>
            </a:r>
            <a:r>
              <a:rPr sz="1000" dirty="0">
                <a:latin typeface="Times New Roman"/>
                <a:cs typeface="Times New Roman"/>
              </a:rPr>
              <a:t>came</a:t>
            </a:r>
            <a:r>
              <a:rPr sz="1000" spc="-15" dirty="0">
                <a:latin typeface="Times New Roman"/>
                <a:cs typeface="Times New Roman"/>
              </a:rPr>
              <a:t> </a:t>
            </a:r>
            <a:r>
              <a:rPr sz="1000" dirty="0">
                <a:latin typeface="Times New Roman"/>
                <a:cs typeface="Times New Roman"/>
              </a:rPr>
              <a:t>under</a:t>
            </a:r>
            <a:r>
              <a:rPr sz="1000" spc="-10" dirty="0">
                <a:latin typeface="Times New Roman"/>
                <a:cs typeface="Times New Roman"/>
              </a:rPr>
              <a:t> </a:t>
            </a:r>
            <a:r>
              <a:rPr sz="1000" dirty="0">
                <a:latin typeface="Times New Roman"/>
                <a:cs typeface="Times New Roman"/>
              </a:rPr>
              <a:t>pressure</a:t>
            </a:r>
            <a:r>
              <a:rPr sz="1000" spc="-15" dirty="0">
                <a:latin typeface="Times New Roman"/>
                <a:cs typeface="Times New Roman"/>
              </a:rPr>
              <a:t> </a:t>
            </a:r>
            <a:r>
              <a:rPr sz="1000" dirty="0">
                <a:latin typeface="Times New Roman"/>
                <a:cs typeface="Times New Roman"/>
              </a:rPr>
              <a:t>from</a:t>
            </a:r>
            <a:r>
              <a:rPr sz="1000" spc="-30" dirty="0">
                <a:latin typeface="Times New Roman"/>
                <a:cs typeface="Times New Roman"/>
              </a:rPr>
              <a:t> </a:t>
            </a:r>
            <a:r>
              <a:rPr sz="1000" spc="-25" dirty="0">
                <a:latin typeface="Times New Roman"/>
                <a:cs typeface="Times New Roman"/>
              </a:rPr>
              <a:t>her </a:t>
            </a:r>
            <a:r>
              <a:rPr sz="1000" dirty="0">
                <a:latin typeface="Times New Roman"/>
                <a:cs typeface="Times New Roman"/>
              </a:rPr>
              <a:t>family</a:t>
            </a:r>
            <a:r>
              <a:rPr sz="1000" spc="-10" dirty="0">
                <a:latin typeface="Times New Roman"/>
                <a:cs typeface="Times New Roman"/>
              </a:rPr>
              <a:t> </a:t>
            </a:r>
            <a:r>
              <a:rPr sz="1000" dirty="0">
                <a:latin typeface="Times New Roman"/>
                <a:cs typeface="Times New Roman"/>
              </a:rPr>
              <a:t>to</a:t>
            </a:r>
            <a:r>
              <a:rPr sz="1000" spc="-45" dirty="0">
                <a:latin typeface="Times New Roman"/>
                <a:cs typeface="Times New Roman"/>
              </a:rPr>
              <a:t> </a:t>
            </a:r>
            <a:r>
              <a:rPr sz="1000" dirty="0">
                <a:latin typeface="Times New Roman"/>
                <a:cs typeface="Times New Roman"/>
              </a:rPr>
              <a:t>marry</a:t>
            </a:r>
            <a:r>
              <a:rPr sz="1000" spc="-5" dirty="0">
                <a:latin typeface="Times New Roman"/>
                <a:cs typeface="Times New Roman"/>
              </a:rPr>
              <a:t> </a:t>
            </a:r>
            <a:r>
              <a:rPr sz="1000" dirty="0">
                <a:latin typeface="Times New Roman"/>
                <a:cs typeface="Times New Roman"/>
              </a:rPr>
              <a:t>him</a:t>
            </a:r>
            <a:r>
              <a:rPr sz="1000" spc="-30" dirty="0">
                <a:latin typeface="Times New Roman"/>
                <a:cs typeface="Times New Roman"/>
              </a:rPr>
              <a:t> </a:t>
            </a:r>
            <a:r>
              <a:rPr sz="1000" dirty="0">
                <a:latin typeface="Times New Roman"/>
                <a:cs typeface="Times New Roman"/>
              </a:rPr>
              <a:t>and</a:t>
            </a:r>
            <a:r>
              <a:rPr sz="1000" spc="-30" dirty="0">
                <a:latin typeface="Times New Roman"/>
                <a:cs typeface="Times New Roman"/>
              </a:rPr>
              <a:t> </a:t>
            </a:r>
            <a:r>
              <a:rPr sz="1000" dirty="0">
                <a:latin typeface="Times New Roman"/>
                <a:cs typeface="Times New Roman"/>
              </a:rPr>
              <a:t>eventually agreed.</a:t>
            </a:r>
            <a:r>
              <a:rPr sz="1000" spc="-10" dirty="0">
                <a:latin typeface="Times New Roman"/>
                <a:cs typeface="Times New Roman"/>
              </a:rPr>
              <a:t> </a:t>
            </a:r>
            <a:r>
              <a:rPr sz="1000" dirty="0">
                <a:latin typeface="Times New Roman"/>
                <a:cs typeface="Times New Roman"/>
              </a:rPr>
              <a:t>Drinking</a:t>
            </a:r>
            <a:r>
              <a:rPr sz="1000" spc="-10" dirty="0">
                <a:latin typeface="Times New Roman"/>
                <a:cs typeface="Times New Roman"/>
              </a:rPr>
              <a:t> </a:t>
            </a:r>
            <a:r>
              <a:rPr sz="1000" dirty="0">
                <a:latin typeface="Times New Roman"/>
                <a:cs typeface="Times New Roman"/>
              </a:rPr>
              <a:t>from</a:t>
            </a:r>
            <a:r>
              <a:rPr sz="1000" spc="-30"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same</a:t>
            </a:r>
            <a:r>
              <a:rPr sz="1000" spc="-5" dirty="0">
                <a:latin typeface="Times New Roman"/>
                <a:cs typeface="Times New Roman"/>
              </a:rPr>
              <a:t> </a:t>
            </a:r>
            <a:r>
              <a:rPr sz="1000" dirty="0">
                <a:latin typeface="Times New Roman"/>
                <a:cs typeface="Times New Roman"/>
              </a:rPr>
              <a:t>cup</a:t>
            </a:r>
            <a:r>
              <a:rPr sz="1000" spc="-30" dirty="0">
                <a:latin typeface="Times New Roman"/>
                <a:cs typeface="Times New Roman"/>
              </a:rPr>
              <a:t> </a:t>
            </a:r>
            <a:r>
              <a:rPr sz="1000" dirty="0">
                <a:latin typeface="Times New Roman"/>
                <a:cs typeface="Times New Roman"/>
              </a:rPr>
              <a:t>was</a:t>
            </a:r>
            <a:r>
              <a:rPr sz="1000" spc="-5" dirty="0">
                <a:latin typeface="Times New Roman"/>
                <a:cs typeface="Times New Roman"/>
              </a:rPr>
              <a:t> </a:t>
            </a:r>
            <a:r>
              <a:rPr sz="1000" dirty="0">
                <a:latin typeface="Times New Roman"/>
                <a:cs typeface="Times New Roman"/>
              </a:rPr>
              <a:t>a</a:t>
            </a:r>
            <a:r>
              <a:rPr sz="1000" spc="-25" dirty="0">
                <a:latin typeface="Times New Roman"/>
                <a:cs typeface="Times New Roman"/>
              </a:rPr>
              <a:t> </a:t>
            </a:r>
            <a:r>
              <a:rPr sz="1000" dirty="0">
                <a:latin typeface="Times New Roman"/>
                <a:cs typeface="Times New Roman"/>
              </a:rPr>
              <a:t>tradition</a:t>
            </a:r>
            <a:r>
              <a:rPr sz="1000" spc="-40" dirty="0">
                <a:latin typeface="Times New Roman"/>
                <a:cs typeface="Times New Roman"/>
              </a:rPr>
              <a:t> </a:t>
            </a:r>
            <a:r>
              <a:rPr sz="1000" dirty="0">
                <a:latin typeface="Times New Roman"/>
                <a:cs typeface="Times New Roman"/>
              </a:rPr>
              <a:t>at</a:t>
            </a:r>
            <a:r>
              <a:rPr sz="1000" spc="-30" dirty="0">
                <a:latin typeface="Times New Roman"/>
                <a:cs typeface="Times New Roman"/>
              </a:rPr>
              <a:t> </a:t>
            </a:r>
            <a:r>
              <a:rPr sz="1000" spc="-10" dirty="0">
                <a:latin typeface="Times New Roman"/>
                <a:cs typeface="Times New Roman"/>
              </a:rPr>
              <a:t>weddings,</a:t>
            </a:r>
            <a:r>
              <a:rPr sz="1000" spc="500" dirty="0">
                <a:latin typeface="Times New Roman"/>
                <a:cs typeface="Times New Roman"/>
              </a:rPr>
              <a:t> </a:t>
            </a:r>
            <a:r>
              <a:rPr sz="1000" dirty="0">
                <a:latin typeface="Times New Roman"/>
                <a:cs typeface="Times New Roman"/>
              </a:rPr>
              <a:t>and</a:t>
            </a:r>
            <a:r>
              <a:rPr sz="1000" spc="-25" dirty="0">
                <a:latin typeface="Times New Roman"/>
                <a:cs typeface="Times New Roman"/>
              </a:rPr>
              <a:t> </a:t>
            </a:r>
            <a:r>
              <a:rPr sz="1000" dirty="0">
                <a:latin typeface="Times New Roman"/>
                <a:cs typeface="Times New Roman"/>
              </a:rPr>
              <a:t>so</a:t>
            </a:r>
            <a:r>
              <a:rPr sz="1000" spc="-40" dirty="0">
                <a:latin typeface="Times New Roman"/>
                <a:cs typeface="Times New Roman"/>
              </a:rPr>
              <a:t> </a:t>
            </a:r>
            <a:r>
              <a:rPr sz="1000" dirty="0">
                <a:latin typeface="Times New Roman"/>
                <a:cs typeface="Times New Roman"/>
              </a:rPr>
              <a:t>Camma</a:t>
            </a:r>
            <a:r>
              <a:rPr sz="1000" spc="20" dirty="0">
                <a:latin typeface="Times New Roman"/>
                <a:cs typeface="Times New Roman"/>
              </a:rPr>
              <a:t> </a:t>
            </a:r>
            <a:r>
              <a:rPr sz="1000" dirty="0">
                <a:latin typeface="Times New Roman"/>
                <a:cs typeface="Times New Roman"/>
              </a:rPr>
              <a:t>poisoned</a:t>
            </a:r>
            <a:r>
              <a:rPr sz="1000" spc="-30" dirty="0">
                <a:latin typeface="Times New Roman"/>
                <a:cs typeface="Times New Roman"/>
              </a:rPr>
              <a:t> </a:t>
            </a:r>
            <a:r>
              <a:rPr sz="1000" dirty="0">
                <a:latin typeface="Times New Roman"/>
                <a:cs typeface="Times New Roman"/>
              </a:rPr>
              <a:t>their</a:t>
            </a:r>
            <a:r>
              <a:rPr sz="1000" spc="-30" dirty="0">
                <a:latin typeface="Times New Roman"/>
                <a:cs typeface="Times New Roman"/>
              </a:rPr>
              <a:t> </a:t>
            </a:r>
            <a:r>
              <a:rPr sz="1000" dirty="0">
                <a:latin typeface="Times New Roman"/>
                <a:cs typeface="Times New Roman"/>
              </a:rPr>
              <a:t>wine,</a:t>
            </a:r>
            <a:r>
              <a:rPr sz="1000" spc="10" dirty="0">
                <a:latin typeface="Times New Roman"/>
                <a:cs typeface="Times New Roman"/>
              </a:rPr>
              <a:t> </a:t>
            </a:r>
            <a:r>
              <a:rPr sz="1000" dirty="0">
                <a:latin typeface="Times New Roman"/>
                <a:cs typeface="Times New Roman"/>
              </a:rPr>
              <a:t>knowing that</a:t>
            </a:r>
            <a:r>
              <a:rPr sz="1000" spc="-25" dirty="0">
                <a:latin typeface="Times New Roman"/>
                <a:cs typeface="Times New Roman"/>
              </a:rPr>
              <a:t> </a:t>
            </a:r>
            <a:r>
              <a:rPr sz="1000" dirty="0">
                <a:latin typeface="Times New Roman"/>
                <a:cs typeface="Times New Roman"/>
              </a:rPr>
              <a:t>she</a:t>
            </a:r>
            <a:r>
              <a:rPr sz="1000" spc="-30" dirty="0">
                <a:latin typeface="Times New Roman"/>
                <a:cs typeface="Times New Roman"/>
              </a:rPr>
              <a:t> </a:t>
            </a:r>
            <a:r>
              <a:rPr sz="1000" dirty="0">
                <a:latin typeface="Times New Roman"/>
                <a:cs typeface="Times New Roman"/>
              </a:rPr>
              <a:t>would</a:t>
            </a:r>
            <a:r>
              <a:rPr sz="1000" spc="-10" dirty="0">
                <a:latin typeface="Times New Roman"/>
                <a:cs typeface="Times New Roman"/>
              </a:rPr>
              <a:t> </a:t>
            </a:r>
            <a:r>
              <a:rPr sz="1000" dirty="0">
                <a:latin typeface="Times New Roman"/>
                <a:cs typeface="Times New Roman"/>
              </a:rPr>
              <a:t>die,</a:t>
            </a:r>
            <a:r>
              <a:rPr sz="1000" spc="-35" dirty="0">
                <a:latin typeface="Times New Roman"/>
                <a:cs typeface="Times New Roman"/>
              </a:rPr>
              <a:t> </a:t>
            </a:r>
            <a:r>
              <a:rPr sz="1000" dirty="0">
                <a:latin typeface="Times New Roman"/>
                <a:cs typeface="Times New Roman"/>
              </a:rPr>
              <a:t>but</a:t>
            </a:r>
            <a:r>
              <a:rPr sz="1000" spc="-40" dirty="0">
                <a:latin typeface="Times New Roman"/>
                <a:cs typeface="Times New Roman"/>
              </a:rPr>
              <a:t> </a:t>
            </a:r>
            <a:r>
              <a:rPr sz="1000" dirty="0">
                <a:latin typeface="Times New Roman"/>
                <a:cs typeface="Times New Roman"/>
              </a:rPr>
              <a:t>so</a:t>
            </a:r>
            <a:r>
              <a:rPr sz="1000" spc="-30" dirty="0">
                <a:latin typeface="Times New Roman"/>
                <a:cs typeface="Times New Roman"/>
              </a:rPr>
              <a:t> </a:t>
            </a:r>
            <a:r>
              <a:rPr sz="1000" dirty="0">
                <a:latin typeface="Times New Roman"/>
                <a:cs typeface="Times New Roman"/>
              </a:rPr>
              <a:t>would</a:t>
            </a:r>
            <a:r>
              <a:rPr sz="1000" spc="20" dirty="0">
                <a:latin typeface="Times New Roman"/>
                <a:cs typeface="Times New Roman"/>
              </a:rPr>
              <a:t> </a:t>
            </a:r>
            <a:r>
              <a:rPr sz="1000" dirty="0">
                <a:latin typeface="Times New Roman"/>
                <a:cs typeface="Times New Roman"/>
              </a:rPr>
              <a:t>Sinorix.</a:t>
            </a:r>
            <a:r>
              <a:rPr sz="1000" spc="-30" dirty="0">
                <a:latin typeface="Times New Roman"/>
                <a:cs typeface="Times New Roman"/>
              </a:rPr>
              <a:t> </a:t>
            </a:r>
            <a:r>
              <a:rPr sz="1000" dirty="0">
                <a:latin typeface="Times New Roman"/>
                <a:cs typeface="Times New Roman"/>
              </a:rPr>
              <a:t>The</a:t>
            </a:r>
            <a:r>
              <a:rPr sz="1000" spc="-30" dirty="0">
                <a:latin typeface="Times New Roman"/>
                <a:cs typeface="Times New Roman"/>
              </a:rPr>
              <a:t> </a:t>
            </a:r>
            <a:r>
              <a:rPr sz="1000" spc="-10" dirty="0">
                <a:latin typeface="Times New Roman"/>
                <a:cs typeface="Times New Roman"/>
              </a:rPr>
              <a:t>following, </a:t>
            </a:r>
            <a:r>
              <a:rPr sz="1000" dirty="0">
                <a:latin typeface="Times New Roman"/>
                <a:cs typeface="Times New Roman"/>
              </a:rPr>
              <a:t>according</a:t>
            </a:r>
            <a:r>
              <a:rPr sz="1000" spc="-10" dirty="0">
                <a:latin typeface="Times New Roman"/>
                <a:cs typeface="Times New Roman"/>
              </a:rPr>
              <a:t> </a:t>
            </a:r>
            <a:r>
              <a:rPr sz="1000" dirty="0">
                <a:latin typeface="Times New Roman"/>
                <a:cs typeface="Times New Roman"/>
              </a:rPr>
              <a:t>to</a:t>
            </a:r>
            <a:r>
              <a:rPr sz="1000" spc="-30" dirty="0">
                <a:latin typeface="Times New Roman"/>
                <a:cs typeface="Times New Roman"/>
              </a:rPr>
              <a:t> </a:t>
            </a:r>
            <a:r>
              <a:rPr sz="1000" dirty="0">
                <a:latin typeface="Times New Roman"/>
                <a:cs typeface="Times New Roman"/>
              </a:rPr>
              <a:t>Plutarch,</a:t>
            </a:r>
            <a:r>
              <a:rPr sz="1000" spc="-15" dirty="0">
                <a:latin typeface="Times New Roman"/>
                <a:cs typeface="Times New Roman"/>
              </a:rPr>
              <a:t> </a:t>
            </a:r>
            <a:r>
              <a:rPr sz="1000" dirty="0">
                <a:latin typeface="Times New Roman"/>
                <a:cs typeface="Times New Roman"/>
              </a:rPr>
              <a:t>are</a:t>
            </a:r>
            <a:r>
              <a:rPr sz="1000" spc="-10" dirty="0">
                <a:latin typeface="Times New Roman"/>
                <a:cs typeface="Times New Roman"/>
              </a:rPr>
              <a:t> </a:t>
            </a:r>
            <a:r>
              <a:rPr sz="1000" dirty="0">
                <a:latin typeface="Times New Roman"/>
                <a:cs typeface="Times New Roman"/>
              </a:rPr>
              <a:t>her</a:t>
            </a:r>
            <a:r>
              <a:rPr sz="1000" spc="-10" dirty="0">
                <a:latin typeface="Times New Roman"/>
                <a:cs typeface="Times New Roman"/>
              </a:rPr>
              <a:t> </a:t>
            </a:r>
            <a:r>
              <a:rPr sz="1000" dirty="0">
                <a:latin typeface="Times New Roman"/>
                <a:cs typeface="Times New Roman"/>
              </a:rPr>
              <a:t>last</a:t>
            </a:r>
            <a:r>
              <a:rPr sz="1000" spc="-10" dirty="0">
                <a:latin typeface="Times New Roman"/>
                <a:cs typeface="Times New Roman"/>
              </a:rPr>
              <a:t> </a:t>
            </a:r>
            <a:r>
              <a:rPr sz="1000" dirty="0">
                <a:latin typeface="Times New Roman"/>
                <a:cs typeface="Times New Roman"/>
              </a:rPr>
              <a:t>words:</a:t>
            </a:r>
            <a:r>
              <a:rPr sz="1000" spc="245" dirty="0">
                <a:latin typeface="Times New Roman"/>
                <a:cs typeface="Times New Roman"/>
              </a:rPr>
              <a:t> </a:t>
            </a:r>
            <a:r>
              <a:rPr sz="1000" i="1" dirty="0">
                <a:latin typeface="Times New Roman"/>
                <a:cs typeface="Times New Roman"/>
              </a:rPr>
              <a:t>"I</a:t>
            </a:r>
            <a:r>
              <a:rPr sz="1000" i="1" spc="-30" dirty="0">
                <a:latin typeface="Times New Roman"/>
                <a:cs typeface="Times New Roman"/>
              </a:rPr>
              <a:t> </a:t>
            </a:r>
            <a:r>
              <a:rPr sz="1000" i="1" dirty="0">
                <a:latin typeface="Times New Roman"/>
                <a:cs typeface="Times New Roman"/>
              </a:rPr>
              <a:t>call</a:t>
            </a:r>
            <a:r>
              <a:rPr sz="1000" i="1" spc="-25" dirty="0">
                <a:latin typeface="Times New Roman"/>
                <a:cs typeface="Times New Roman"/>
              </a:rPr>
              <a:t> </a:t>
            </a:r>
            <a:r>
              <a:rPr sz="1000" i="1" dirty="0">
                <a:latin typeface="Times New Roman"/>
                <a:cs typeface="Times New Roman"/>
              </a:rPr>
              <a:t>you</a:t>
            </a:r>
            <a:r>
              <a:rPr sz="1000" i="1" spc="-25" dirty="0">
                <a:latin typeface="Times New Roman"/>
                <a:cs typeface="Times New Roman"/>
              </a:rPr>
              <a:t> </a:t>
            </a:r>
            <a:r>
              <a:rPr sz="1000" i="1" dirty="0">
                <a:latin typeface="Times New Roman"/>
                <a:cs typeface="Times New Roman"/>
              </a:rPr>
              <a:t>to</a:t>
            </a:r>
            <a:r>
              <a:rPr sz="1000" i="1" spc="-20" dirty="0">
                <a:latin typeface="Times New Roman"/>
                <a:cs typeface="Times New Roman"/>
              </a:rPr>
              <a:t> </a:t>
            </a:r>
            <a:r>
              <a:rPr sz="1000" i="1" dirty="0">
                <a:latin typeface="Times New Roman"/>
                <a:cs typeface="Times New Roman"/>
              </a:rPr>
              <a:t>witness,</a:t>
            </a:r>
            <a:r>
              <a:rPr sz="1000" i="1" spc="-20" dirty="0">
                <a:latin typeface="Times New Roman"/>
                <a:cs typeface="Times New Roman"/>
              </a:rPr>
              <a:t> </a:t>
            </a:r>
            <a:r>
              <a:rPr sz="1000" i="1" dirty="0">
                <a:latin typeface="Times New Roman"/>
                <a:cs typeface="Times New Roman"/>
              </a:rPr>
              <a:t>goddess</a:t>
            </a:r>
            <a:r>
              <a:rPr sz="1000" i="1" spc="-25" dirty="0">
                <a:latin typeface="Times New Roman"/>
                <a:cs typeface="Times New Roman"/>
              </a:rPr>
              <a:t> </a:t>
            </a:r>
            <a:r>
              <a:rPr sz="1000" i="1" dirty="0">
                <a:latin typeface="Times New Roman"/>
                <a:cs typeface="Times New Roman"/>
              </a:rPr>
              <a:t>most</a:t>
            </a:r>
            <a:r>
              <a:rPr sz="1000" i="1" spc="-25" dirty="0">
                <a:latin typeface="Times New Roman"/>
                <a:cs typeface="Times New Roman"/>
              </a:rPr>
              <a:t> </a:t>
            </a:r>
            <a:r>
              <a:rPr sz="1000" i="1" dirty="0">
                <a:latin typeface="Times New Roman"/>
                <a:cs typeface="Times New Roman"/>
              </a:rPr>
              <a:t>revered, that</a:t>
            </a:r>
            <a:r>
              <a:rPr sz="1000" i="1" spc="-35" dirty="0">
                <a:latin typeface="Times New Roman"/>
                <a:cs typeface="Times New Roman"/>
              </a:rPr>
              <a:t> </a:t>
            </a:r>
            <a:r>
              <a:rPr sz="1000" i="1" dirty="0">
                <a:latin typeface="Times New Roman"/>
                <a:cs typeface="Times New Roman"/>
              </a:rPr>
              <a:t>for</a:t>
            </a:r>
            <a:r>
              <a:rPr sz="1000" i="1" spc="-30" dirty="0">
                <a:latin typeface="Times New Roman"/>
                <a:cs typeface="Times New Roman"/>
              </a:rPr>
              <a:t> </a:t>
            </a:r>
            <a:r>
              <a:rPr sz="1000" i="1" dirty="0">
                <a:latin typeface="Times New Roman"/>
                <a:cs typeface="Times New Roman"/>
              </a:rPr>
              <a:t>the</a:t>
            </a:r>
            <a:r>
              <a:rPr sz="1000" i="1" spc="-20" dirty="0">
                <a:latin typeface="Times New Roman"/>
                <a:cs typeface="Times New Roman"/>
              </a:rPr>
              <a:t> sake </a:t>
            </a:r>
            <a:r>
              <a:rPr sz="1000" i="1" dirty="0">
                <a:latin typeface="Times New Roman"/>
                <a:cs typeface="Times New Roman"/>
              </a:rPr>
              <a:t>of</a:t>
            </a:r>
            <a:r>
              <a:rPr sz="1000" i="1" spc="-30" dirty="0">
                <a:latin typeface="Times New Roman"/>
                <a:cs typeface="Times New Roman"/>
              </a:rPr>
              <a:t> </a:t>
            </a:r>
            <a:r>
              <a:rPr sz="1000" i="1" dirty="0">
                <a:latin typeface="Times New Roman"/>
                <a:cs typeface="Times New Roman"/>
              </a:rPr>
              <a:t>this</a:t>
            </a:r>
            <a:r>
              <a:rPr sz="1000" i="1" spc="-15" dirty="0">
                <a:latin typeface="Times New Roman"/>
                <a:cs typeface="Times New Roman"/>
              </a:rPr>
              <a:t> </a:t>
            </a:r>
            <a:r>
              <a:rPr sz="1000" i="1" dirty="0">
                <a:latin typeface="Times New Roman"/>
                <a:cs typeface="Times New Roman"/>
              </a:rPr>
              <a:t>day</a:t>
            </a:r>
            <a:r>
              <a:rPr sz="1000" i="1" spc="-10" dirty="0">
                <a:latin typeface="Times New Roman"/>
                <a:cs typeface="Times New Roman"/>
              </a:rPr>
              <a:t> </a:t>
            </a:r>
            <a:r>
              <a:rPr sz="1000" i="1" dirty="0">
                <a:latin typeface="Times New Roman"/>
                <a:cs typeface="Times New Roman"/>
              </a:rPr>
              <a:t>I</a:t>
            </a:r>
            <a:r>
              <a:rPr sz="1000" i="1" spc="-5" dirty="0">
                <a:latin typeface="Times New Roman"/>
                <a:cs typeface="Times New Roman"/>
              </a:rPr>
              <a:t> </a:t>
            </a:r>
            <a:r>
              <a:rPr sz="1000" i="1" dirty="0">
                <a:latin typeface="Times New Roman"/>
                <a:cs typeface="Times New Roman"/>
              </a:rPr>
              <a:t>have</a:t>
            </a:r>
            <a:r>
              <a:rPr sz="1000" i="1" spc="-10" dirty="0">
                <a:latin typeface="Times New Roman"/>
                <a:cs typeface="Times New Roman"/>
              </a:rPr>
              <a:t> </a:t>
            </a:r>
            <a:r>
              <a:rPr sz="1000" i="1" dirty="0">
                <a:latin typeface="Times New Roman"/>
                <a:cs typeface="Times New Roman"/>
              </a:rPr>
              <a:t>lived</a:t>
            </a:r>
            <a:r>
              <a:rPr sz="1000" i="1" spc="-5" dirty="0">
                <a:latin typeface="Times New Roman"/>
                <a:cs typeface="Times New Roman"/>
              </a:rPr>
              <a:t> </a:t>
            </a:r>
            <a:r>
              <a:rPr sz="1000" i="1" dirty="0">
                <a:latin typeface="Times New Roman"/>
                <a:cs typeface="Times New Roman"/>
              </a:rPr>
              <a:t>on</a:t>
            </a:r>
            <a:r>
              <a:rPr sz="1000" i="1" spc="-15" dirty="0">
                <a:latin typeface="Times New Roman"/>
                <a:cs typeface="Times New Roman"/>
              </a:rPr>
              <a:t> </a:t>
            </a:r>
            <a:r>
              <a:rPr sz="1000" i="1" dirty="0">
                <a:latin typeface="Times New Roman"/>
                <a:cs typeface="Times New Roman"/>
              </a:rPr>
              <a:t>after</a:t>
            </a:r>
            <a:r>
              <a:rPr sz="1000" i="1" spc="-20" dirty="0">
                <a:latin typeface="Times New Roman"/>
                <a:cs typeface="Times New Roman"/>
              </a:rPr>
              <a:t> </a:t>
            </a:r>
            <a:r>
              <a:rPr sz="1000" i="1" dirty="0">
                <a:latin typeface="Times New Roman"/>
                <a:cs typeface="Times New Roman"/>
              </a:rPr>
              <a:t>the</a:t>
            </a:r>
            <a:r>
              <a:rPr sz="1000" i="1" spc="-10" dirty="0">
                <a:latin typeface="Times New Roman"/>
                <a:cs typeface="Times New Roman"/>
              </a:rPr>
              <a:t> </a:t>
            </a:r>
            <a:r>
              <a:rPr sz="1000" i="1" dirty="0">
                <a:latin typeface="Times New Roman"/>
                <a:cs typeface="Times New Roman"/>
              </a:rPr>
              <a:t>murder of</a:t>
            </a:r>
            <a:r>
              <a:rPr sz="1000" i="1" spc="-5" dirty="0">
                <a:latin typeface="Times New Roman"/>
                <a:cs typeface="Times New Roman"/>
              </a:rPr>
              <a:t> </a:t>
            </a:r>
            <a:r>
              <a:rPr sz="1000" i="1" dirty="0">
                <a:latin typeface="Times New Roman"/>
                <a:cs typeface="Times New Roman"/>
              </a:rPr>
              <a:t>Sinatus,</a:t>
            </a:r>
            <a:r>
              <a:rPr sz="1000" i="1" spc="-20" dirty="0">
                <a:latin typeface="Times New Roman"/>
                <a:cs typeface="Times New Roman"/>
              </a:rPr>
              <a:t> </a:t>
            </a:r>
            <a:r>
              <a:rPr sz="1000" i="1" dirty="0">
                <a:latin typeface="Times New Roman"/>
                <a:cs typeface="Times New Roman"/>
              </a:rPr>
              <a:t>and</a:t>
            </a:r>
            <a:r>
              <a:rPr sz="1000" i="1" spc="-15" dirty="0">
                <a:latin typeface="Times New Roman"/>
                <a:cs typeface="Times New Roman"/>
              </a:rPr>
              <a:t> </a:t>
            </a:r>
            <a:r>
              <a:rPr sz="1000" i="1" dirty="0">
                <a:latin typeface="Times New Roman"/>
                <a:cs typeface="Times New Roman"/>
              </a:rPr>
              <a:t>during</a:t>
            </a:r>
            <a:r>
              <a:rPr sz="1000" i="1" spc="-30" dirty="0">
                <a:latin typeface="Times New Roman"/>
                <a:cs typeface="Times New Roman"/>
              </a:rPr>
              <a:t> </a:t>
            </a:r>
            <a:r>
              <a:rPr sz="1000" i="1" dirty="0">
                <a:latin typeface="Times New Roman"/>
                <a:cs typeface="Times New Roman"/>
              </a:rPr>
              <a:t>all</a:t>
            </a:r>
            <a:r>
              <a:rPr sz="1000" i="1" spc="-15" dirty="0">
                <a:latin typeface="Times New Roman"/>
                <a:cs typeface="Times New Roman"/>
              </a:rPr>
              <a:t> </a:t>
            </a:r>
            <a:r>
              <a:rPr sz="1000" i="1" dirty="0">
                <a:latin typeface="Times New Roman"/>
                <a:cs typeface="Times New Roman"/>
              </a:rPr>
              <a:t>that</a:t>
            </a:r>
            <a:r>
              <a:rPr sz="1000" i="1" spc="-30" dirty="0">
                <a:latin typeface="Times New Roman"/>
                <a:cs typeface="Times New Roman"/>
              </a:rPr>
              <a:t> </a:t>
            </a:r>
            <a:r>
              <a:rPr sz="1000" i="1" dirty="0">
                <a:latin typeface="Times New Roman"/>
                <a:cs typeface="Times New Roman"/>
              </a:rPr>
              <a:t>time</a:t>
            </a:r>
            <a:r>
              <a:rPr sz="1000" i="1" spc="-10" dirty="0">
                <a:latin typeface="Times New Roman"/>
                <a:cs typeface="Times New Roman"/>
              </a:rPr>
              <a:t> </a:t>
            </a:r>
            <a:r>
              <a:rPr sz="1000" i="1" dirty="0">
                <a:latin typeface="Times New Roman"/>
                <a:cs typeface="Times New Roman"/>
              </a:rPr>
              <a:t>I</a:t>
            </a:r>
            <a:r>
              <a:rPr sz="1000" i="1" spc="10" dirty="0">
                <a:latin typeface="Times New Roman"/>
                <a:cs typeface="Times New Roman"/>
              </a:rPr>
              <a:t> </a:t>
            </a:r>
            <a:r>
              <a:rPr sz="1000" i="1" dirty="0">
                <a:latin typeface="Times New Roman"/>
                <a:cs typeface="Times New Roman"/>
              </a:rPr>
              <a:t>have derived</a:t>
            </a:r>
            <a:r>
              <a:rPr sz="1000" i="1" spc="-5" dirty="0">
                <a:latin typeface="Times New Roman"/>
                <a:cs typeface="Times New Roman"/>
              </a:rPr>
              <a:t> </a:t>
            </a:r>
            <a:r>
              <a:rPr sz="1000" i="1" spc="-25" dirty="0">
                <a:latin typeface="Times New Roman"/>
                <a:cs typeface="Times New Roman"/>
              </a:rPr>
              <a:t>no</a:t>
            </a:r>
            <a:r>
              <a:rPr sz="1000" i="1" spc="500" dirty="0">
                <a:latin typeface="Times New Roman"/>
                <a:cs typeface="Times New Roman"/>
              </a:rPr>
              <a:t> </a:t>
            </a:r>
            <a:r>
              <a:rPr sz="1000" i="1" dirty="0">
                <a:latin typeface="Times New Roman"/>
                <a:cs typeface="Times New Roman"/>
              </a:rPr>
              <a:t>comfort</a:t>
            </a:r>
            <a:r>
              <a:rPr sz="1000" i="1" spc="-20" dirty="0">
                <a:latin typeface="Times New Roman"/>
                <a:cs typeface="Times New Roman"/>
              </a:rPr>
              <a:t> </a:t>
            </a:r>
            <a:r>
              <a:rPr sz="1000" i="1" dirty="0">
                <a:latin typeface="Times New Roman"/>
                <a:cs typeface="Times New Roman"/>
              </a:rPr>
              <a:t>from</a:t>
            </a:r>
            <a:r>
              <a:rPr sz="1000" i="1" spc="-15" dirty="0">
                <a:latin typeface="Times New Roman"/>
                <a:cs typeface="Times New Roman"/>
              </a:rPr>
              <a:t> </a:t>
            </a:r>
            <a:r>
              <a:rPr sz="1000" i="1" dirty="0">
                <a:latin typeface="Times New Roman"/>
                <a:cs typeface="Times New Roman"/>
              </a:rPr>
              <a:t>life</a:t>
            </a:r>
            <a:r>
              <a:rPr sz="1000" i="1" spc="-20" dirty="0">
                <a:latin typeface="Times New Roman"/>
                <a:cs typeface="Times New Roman"/>
              </a:rPr>
              <a:t> </a:t>
            </a:r>
            <a:r>
              <a:rPr sz="1000" i="1" dirty="0">
                <a:latin typeface="Times New Roman"/>
                <a:cs typeface="Times New Roman"/>
              </a:rPr>
              <a:t>save only</a:t>
            </a:r>
            <a:r>
              <a:rPr sz="1000" i="1" spc="-15" dirty="0">
                <a:latin typeface="Times New Roman"/>
                <a:cs typeface="Times New Roman"/>
              </a:rPr>
              <a:t> </a:t>
            </a:r>
            <a:r>
              <a:rPr sz="1000" i="1" dirty="0">
                <a:latin typeface="Times New Roman"/>
                <a:cs typeface="Times New Roman"/>
              </a:rPr>
              <a:t>the</a:t>
            </a:r>
            <a:r>
              <a:rPr sz="1000" i="1" spc="-15" dirty="0">
                <a:latin typeface="Times New Roman"/>
                <a:cs typeface="Times New Roman"/>
              </a:rPr>
              <a:t> </a:t>
            </a:r>
            <a:r>
              <a:rPr sz="1000" i="1" dirty="0">
                <a:latin typeface="Times New Roman"/>
                <a:cs typeface="Times New Roman"/>
              </a:rPr>
              <a:t>hope</a:t>
            </a:r>
            <a:r>
              <a:rPr sz="1000" i="1" spc="-20" dirty="0">
                <a:latin typeface="Times New Roman"/>
                <a:cs typeface="Times New Roman"/>
              </a:rPr>
              <a:t> </a:t>
            </a:r>
            <a:r>
              <a:rPr sz="1000" i="1" dirty="0">
                <a:latin typeface="Times New Roman"/>
                <a:cs typeface="Times New Roman"/>
              </a:rPr>
              <a:t>of</a:t>
            </a:r>
            <a:r>
              <a:rPr sz="1000" i="1" spc="-30" dirty="0">
                <a:latin typeface="Times New Roman"/>
                <a:cs typeface="Times New Roman"/>
              </a:rPr>
              <a:t> </a:t>
            </a:r>
            <a:r>
              <a:rPr sz="1000" i="1" dirty="0">
                <a:latin typeface="Times New Roman"/>
                <a:cs typeface="Times New Roman"/>
              </a:rPr>
              <a:t>justice; and</a:t>
            </a:r>
            <a:r>
              <a:rPr sz="1000" i="1" spc="-20" dirty="0">
                <a:latin typeface="Times New Roman"/>
                <a:cs typeface="Times New Roman"/>
              </a:rPr>
              <a:t> </a:t>
            </a:r>
            <a:r>
              <a:rPr sz="1000" i="1" dirty="0">
                <a:latin typeface="Times New Roman"/>
                <a:cs typeface="Times New Roman"/>
              </a:rPr>
              <a:t>now</a:t>
            </a:r>
            <a:r>
              <a:rPr sz="1000" i="1" spc="-30" dirty="0">
                <a:latin typeface="Times New Roman"/>
                <a:cs typeface="Times New Roman"/>
              </a:rPr>
              <a:t> </a:t>
            </a:r>
            <a:r>
              <a:rPr sz="1000" i="1" dirty="0">
                <a:latin typeface="Times New Roman"/>
                <a:cs typeface="Times New Roman"/>
              </a:rPr>
              <a:t>that</a:t>
            </a:r>
            <a:r>
              <a:rPr sz="1000" i="1" spc="-25" dirty="0">
                <a:latin typeface="Times New Roman"/>
                <a:cs typeface="Times New Roman"/>
              </a:rPr>
              <a:t> </a:t>
            </a:r>
            <a:r>
              <a:rPr sz="1000" i="1" dirty="0">
                <a:latin typeface="Times New Roman"/>
                <a:cs typeface="Times New Roman"/>
              </a:rPr>
              <a:t>justice</a:t>
            </a:r>
            <a:r>
              <a:rPr sz="1000" i="1" spc="-5" dirty="0">
                <a:latin typeface="Times New Roman"/>
                <a:cs typeface="Times New Roman"/>
              </a:rPr>
              <a:t> </a:t>
            </a:r>
            <a:r>
              <a:rPr sz="1000" i="1" dirty="0">
                <a:latin typeface="Times New Roman"/>
                <a:cs typeface="Times New Roman"/>
              </a:rPr>
              <a:t>is</a:t>
            </a:r>
            <a:r>
              <a:rPr sz="1000" i="1" spc="-20" dirty="0">
                <a:latin typeface="Times New Roman"/>
                <a:cs typeface="Times New Roman"/>
              </a:rPr>
              <a:t> </a:t>
            </a:r>
            <a:r>
              <a:rPr sz="1000" i="1" dirty="0">
                <a:latin typeface="Times New Roman"/>
                <a:cs typeface="Times New Roman"/>
              </a:rPr>
              <a:t>mine,</a:t>
            </a:r>
            <a:r>
              <a:rPr sz="1000" i="1" spc="-10" dirty="0">
                <a:latin typeface="Times New Roman"/>
                <a:cs typeface="Times New Roman"/>
              </a:rPr>
              <a:t> </a:t>
            </a:r>
            <a:r>
              <a:rPr sz="1000" i="1" dirty="0">
                <a:latin typeface="Times New Roman"/>
                <a:cs typeface="Times New Roman"/>
              </a:rPr>
              <a:t>I</a:t>
            </a:r>
            <a:r>
              <a:rPr sz="1000" i="1" spc="30" dirty="0">
                <a:latin typeface="Times New Roman"/>
                <a:cs typeface="Times New Roman"/>
              </a:rPr>
              <a:t> </a:t>
            </a:r>
            <a:r>
              <a:rPr sz="1000" i="1" dirty="0">
                <a:latin typeface="Times New Roman"/>
                <a:cs typeface="Times New Roman"/>
              </a:rPr>
              <a:t>go</a:t>
            </a:r>
            <a:r>
              <a:rPr sz="1000" i="1" spc="-20" dirty="0">
                <a:latin typeface="Times New Roman"/>
                <a:cs typeface="Times New Roman"/>
              </a:rPr>
              <a:t> </a:t>
            </a:r>
            <a:r>
              <a:rPr sz="1000" i="1" dirty="0">
                <a:latin typeface="Times New Roman"/>
                <a:cs typeface="Times New Roman"/>
              </a:rPr>
              <a:t>down</a:t>
            </a:r>
            <a:r>
              <a:rPr sz="1000" i="1" spc="-20" dirty="0">
                <a:latin typeface="Times New Roman"/>
                <a:cs typeface="Times New Roman"/>
              </a:rPr>
              <a:t> </a:t>
            </a:r>
            <a:r>
              <a:rPr sz="1000" i="1" dirty="0">
                <a:latin typeface="Times New Roman"/>
                <a:cs typeface="Times New Roman"/>
              </a:rPr>
              <a:t>to</a:t>
            </a:r>
            <a:r>
              <a:rPr sz="1000" i="1" spc="-10" dirty="0">
                <a:latin typeface="Times New Roman"/>
                <a:cs typeface="Times New Roman"/>
              </a:rPr>
              <a:t> </a:t>
            </a:r>
            <a:r>
              <a:rPr sz="1000" i="1" dirty="0">
                <a:latin typeface="Times New Roman"/>
                <a:cs typeface="Times New Roman"/>
              </a:rPr>
              <a:t>my</a:t>
            </a:r>
            <a:r>
              <a:rPr sz="1000" i="1" spc="-15" dirty="0">
                <a:latin typeface="Times New Roman"/>
                <a:cs typeface="Times New Roman"/>
              </a:rPr>
              <a:t> </a:t>
            </a:r>
            <a:r>
              <a:rPr sz="1000" i="1" spc="-10" dirty="0">
                <a:latin typeface="Times New Roman"/>
                <a:cs typeface="Times New Roman"/>
              </a:rPr>
              <a:t>husband. </a:t>
            </a:r>
            <a:r>
              <a:rPr sz="1000" i="1" dirty="0">
                <a:latin typeface="Times New Roman"/>
                <a:cs typeface="Times New Roman"/>
              </a:rPr>
              <a:t>But</a:t>
            </a:r>
            <a:r>
              <a:rPr sz="1000" i="1" spc="-30" dirty="0">
                <a:latin typeface="Times New Roman"/>
                <a:cs typeface="Times New Roman"/>
              </a:rPr>
              <a:t> </a:t>
            </a:r>
            <a:r>
              <a:rPr sz="1000" i="1" dirty="0">
                <a:latin typeface="Times New Roman"/>
                <a:cs typeface="Times New Roman"/>
              </a:rPr>
              <a:t>as</a:t>
            </a:r>
            <a:r>
              <a:rPr sz="1000" i="1" spc="-20" dirty="0">
                <a:latin typeface="Times New Roman"/>
                <a:cs typeface="Times New Roman"/>
              </a:rPr>
              <a:t> </a:t>
            </a:r>
            <a:r>
              <a:rPr sz="1000" i="1" dirty="0">
                <a:latin typeface="Times New Roman"/>
                <a:cs typeface="Times New Roman"/>
              </a:rPr>
              <a:t>for</a:t>
            </a:r>
            <a:r>
              <a:rPr sz="1000" i="1" spc="-20" dirty="0">
                <a:latin typeface="Times New Roman"/>
                <a:cs typeface="Times New Roman"/>
              </a:rPr>
              <a:t> </a:t>
            </a:r>
            <a:r>
              <a:rPr sz="1000" i="1" dirty="0">
                <a:latin typeface="Times New Roman"/>
                <a:cs typeface="Times New Roman"/>
              </a:rPr>
              <a:t>you,</a:t>
            </a:r>
            <a:r>
              <a:rPr sz="1000" i="1" spc="-20" dirty="0">
                <a:latin typeface="Times New Roman"/>
                <a:cs typeface="Times New Roman"/>
              </a:rPr>
              <a:t> </a:t>
            </a:r>
            <a:r>
              <a:rPr sz="1000" i="1" dirty="0">
                <a:latin typeface="Times New Roman"/>
                <a:cs typeface="Times New Roman"/>
              </a:rPr>
              <a:t>wickedest of</a:t>
            </a:r>
            <a:r>
              <a:rPr sz="1000" i="1" spc="-15" dirty="0">
                <a:latin typeface="Times New Roman"/>
                <a:cs typeface="Times New Roman"/>
              </a:rPr>
              <a:t> </a:t>
            </a:r>
            <a:r>
              <a:rPr sz="1000" i="1" dirty="0">
                <a:latin typeface="Times New Roman"/>
                <a:cs typeface="Times New Roman"/>
              </a:rPr>
              <a:t>all</a:t>
            </a:r>
            <a:r>
              <a:rPr sz="1000" i="1" spc="-30" dirty="0">
                <a:latin typeface="Times New Roman"/>
                <a:cs typeface="Times New Roman"/>
              </a:rPr>
              <a:t> </a:t>
            </a:r>
            <a:r>
              <a:rPr sz="1000" i="1" dirty="0">
                <a:latin typeface="Times New Roman"/>
                <a:cs typeface="Times New Roman"/>
              </a:rPr>
              <a:t>men,</a:t>
            </a:r>
            <a:r>
              <a:rPr sz="1000" i="1" spc="-15" dirty="0">
                <a:latin typeface="Times New Roman"/>
                <a:cs typeface="Times New Roman"/>
              </a:rPr>
              <a:t> </a:t>
            </a:r>
            <a:r>
              <a:rPr sz="1000" i="1" dirty="0">
                <a:latin typeface="Times New Roman"/>
                <a:cs typeface="Times New Roman"/>
              </a:rPr>
              <a:t>let</a:t>
            </a:r>
            <a:r>
              <a:rPr sz="1000" i="1" spc="-15" dirty="0">
                <a:latin typeface="Times New Roman"/>
                <a:cs typeface="Times New Roman"/>
              </a:rPr>
              <a:t> </a:t>
            </a:r>
            <a:r>
              <a:rPr sz="1000" i="1" dirty="0">
                <a:latin typeface="Times New Roman"/>
                <a:cs typeface="Times New Roman"/>
              </a:rPr>
              <a:t>your</a:t>
            </a:r>
            <a:r>
              <a:rPr sz="1000" i="1" spc="-20" dirty="0">
                <a:latin typeface="Times New Roman"/>
                <a:cs typeface="Times New Roman"/>
              </a:rPr>
              <a:t> </a:t>
            </a:r>
            <a:r>
              <a:rPr sz="1000" i="1" dirty="0">
                <a:latin typeface="Times New Roman"/>
                <a:cs typeface="Times New Roman"/>
              </a:rPr>
              <a:t>relatives</a:t>
            </a:r>
            <a:r>
              <a:rPr sz="1000" i="1" spc="5" dirty="0">
                <a:latin typeface="Times New Roman"/>
                <a:cs typeface="Times New Roman"/>
              </a:rPr>
              <a:t> </a:t>
            </a:r>
            <a:r>
              <a:rPr sz="1000" i="1" dirty="0">
                <a:latin typeface="Times New Roman"/>
                <a:cs typeface="Times New Roman"/>
              </a:rPr>
              <a:t>make ready</a:t>
            </a:r>
            <a:r>
              <a:rPr sz="1000" i="1" spc="-10" dirty="0">
                <a:latin typeface="Times New Roman"/>
                <a:cs typeface="Times New Roman"/>
              </a:rPr>
              <a:t> </a:t>
            </a:r>
            <a:r>
              <a:rPr sz="1000" i="1" dirty="0">
                <a:latin typeface="Times New Roman"/>
                <a:cs typeface="Times New Roman"/>
              </a:rPr>
              <a:t>a</a:t>
            </a:r>
            <a:r>
              <a:rPr sz="1000" i="1" spc="-10" dirty="0">
                <a:latin typeface="Times New Roman"/>
                <a:cs typeface="Times New Roman"/>
              </a:rPr>
              <a:t> </a:t>
            </a:r>
            <a:r>
              <a:rPr sz="1000" i="1" dirty="0">
                <a:latin typeface="Times New Roman"/>
                <a:cs typeface="Times New Roman"/>
              </a:rPr>
              <a:t>tomb</a:t>
            </a:r>
            <a:r>
              <a:rPr sz="1000" i="1" spc="-20" dirty="0">
                <a:latin typeface="Times New Roman"/>
                <a:cs typeface="Times New Roman"/>
              </a:rPr>
              <a:t> </a:t>
            </a:r>
            <a:r>
              <a:rPr sz="1000" i="1" dirty="0">
                <a:latin typeface="Times New Roman"/>
                <a:cs typeface="Times New Roman"/>
              </a:rPr>
              <a:t>instead</a:t>
            </a:r>
            <a:r>
              <a:rPr sz="1000" i="1" spc="-10" dirty="0">
                <a:latin typeface="Times New Roman"/>
                <a:cs typeface="Times New Roman"/>
              </a:rPr>
              <a:t> </a:t>
            </a:r>
            <a:r>
              <a:rPr sz="1000" i="1" dirty="0">
                <a:latin typeface="Times New Roman"/>
                <a:cs typeface="Times New Roman"/>
              </a:rPr>
              <a:t>of</a:t>
            </a:r>
            <a:r>
              <a:rPr sz="1000" i="1" spc="-30" dirty="0">
                <a:latin typeface="Times New Roman"/>
                <a:cs typeface="Times New Roman"/>
              </a:rPr>
              <a:t> </a:t>
            </a:r>
            <a:r>
              <a:rPr sz="1000" i="1" dirty="0">
                <a:latin typeface="Times New Roman"/>
                <a:cs typeface="Times New Roman"/>
              </a:rPr>
              <a:t>a</a:t>
            </a:r>
            <a:r>
              <a:rPr sz="1000" i="1" spc="-10" dirty="0">
                <a:latin typeface="Times New Roman"/>
                <a:cs typeface="Times New Roman"/>
              </a:rPr>
              <a:t> </a:t>
            </a:r>
            <a:r>
              <a:rPr sz="1000" i="1" dirty="0">
                <a:latin typeface="Times New Roman"/>
                <a:cs typeface="Times New Roman"/>
              </a:rPr>
              <a:t>bridal</a:t>
            </a:r>
            <a:r>
              <a:rPr sz="1000" i="1" spc="-35" dirty="0">
                <a:latin typeface="Times New Roman"/>
                <a:cs typeface="Times New Roman"/>
              </a:rPr>
              <a:t> </a:t>
            </a:r>
            <a:r>
              <a:rPr sz="1000" i="1" spc="-10" dirty="0">
                <a:latin typeface="Times New Roman"/>
                <a:cs typeface="Times New Roman"/>
              </a:rPr>
              <a:t>chamber </a:t>
            </a:r>
            <a:r>
              <a:rPr sz="1000" i="1" dirty="0">
                <a:latin typeface="Times New Roman"/>
                <a:cs typeface="Times New Roman"/>
              </a:rPr>
              <a:t>and</a:t>
            </a:r>
            <a:r>
              <a:rPr sz="1000" i="1" spc="-35" dirty="0">
                <a:latin typeface="Times New Roman"/>
                <a:cs typeface="Times New Roman"/>
              </a:rPr>
              <a:t> </a:t>
            </a:r>
            <a:r>
              <a:rPr sz="1000" i="1" dirty="0">
                <a:latin typeface="Times New Roman"/>
                <a:cs typeface="Times New Roman"/>
              </a:rPr>
              <a:t>a</a:t>
            </a:r>
            <a:r>
              <a:rPr sz="1000" i="1" spc="-30" dirty="0">
                <a:latin typeface="Times New Roman"/>
                <a:cs typeface="Times New Roman"/>
              </a:rPr>
              <a:t> </a:t>
            </a:r>
            <a:r>
              <a:rPr sz="1000" i="1" dirty="0">
                <a:latin typeface="Times New Roman"/>
                <a:cs typeface="Times New Roman"/>
              </a:rPr>
              <a:t>wedding."</a:t>
            </a:r>
            <a:r>
              <a:rPr sz="1000" i="1" spc="195" dirty="0">
                <a:latin typeface="Times New Roman"/>
                <a:cs typeface="Times New Roman"/>
              </a:rPr>
              <a:t> </a:t>
            </a:r>
            <a:r>
              <a:rPr sz="1000" i="1" dirty="0">
                <a:latin typeface="Times New Roman"/>
                <a:cs typeface="Times New Roman"/>
              </a:rPr>
              <a:t>****</a:t>
            </a:r>
            <a:r>
              <a:rPr sz="1000" i="1" spc="-30" dirty="0">
                <a:latin typeface="Times New Roman"/>
                <a:cs typeface="Times New Roman"/>
              </a:rPr>
              <a:t> </a:t>
            </a:r>
            <a:r>
              <a:rPr sz="1000" dirty="0">
                <a:latin typeface="Times New Roman"/>
                <a:cs typeface="Times New Roman"/>
              </a:rPr>
              <a:t>(Plutarch,</a:t>
            </a:r>
            <a:r>
              <a:rPr sz="1000" spc="-20" dirty="0">
                <a:latin typeface="Times New Roman"/>
                <a:cs typeface="Times New Roman"/>
              </a:rPr>
              <a:t> </a:t>
            </a:r>
            <a:r>
              <a:rPr sz="1000" dirty="0">
                <a:latin typeface="Times New Roman"/>
                <a:cs typeface="Times New Roman"/>
              </a:rPr>
              <a:t>On</a:t>
            </a:r>
            <a:r>
              <a:rPr sz="1000" spc="-20"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Bravery</a:t>
            </a:r>
            <a:r>
              <a:rPr sz="1000" spc="-25" dirty="0">
                <a:latin typeface="Times New Roman"/>
                <a:cs typeface="Times New Roman"/>
              </a:rPr>
              <a:t> </a:t>
            </a:r>
            <a:r>
              <a:rPr sz="1000" dirty="0">
                <a:latin typeface="Times New Roman"/>
                <a:cs typeface="Times New Roman"/>
              </a:rPr>
              <a:t>of</a:t>
            </a:r>
            <a:r>
              <a:rPr sz="1000" spc="-20" dirty="0">
                <a:latin typeface="Times New Roman"/>
                <a:cs typeface="Times New Roman"/>
              </a:rPr>
              <a:t> </a:t>
            </a:r>
            <a:r>
              <a:rPr sz="1000" dirty="0">
                <a:latin typeface="Times New Roman"/>
                <a:cs typeface="Times New Roman"/>
              </a:rPr>
              <a:t>Women</a:t>
            </a:r>
            <a:r>
              <a:rPr sz="1000" spc="210" dirty="0">
                <a:latin typeface="Times New Roman"/>
                <a:cs typeface="Times New Roman"/>
              </a:rPr>
              <a:t> </a:t>
            </a:r>
            <a:r>
              <a:rPr sz="1000" dirty="0">
                <a:latin typeface="Times New Roman"/>
                <a:cs typeface="Times New Roman"/>
              </a:rPr>
              <a:t>xx</a:t>
            </a:r>
            <a:r>
              <a:rPr sz="1000" spc="-20" dirty="0">
                <a:latin typeface="Times New Roman"/>
                <a:cs typeface="Times New Roman"/>
              </a:rPr>
              <a:t> </a:t>
            </a:r>
            <a:r>
              <a:rPr sz="1000" dirty="0">
                <a:latin typeface="Times New Roman"/>
                <a:cs typeface="Times New Roman"/>
              </a:rPr>
              <a:t>(Camma)</a:t>
            </a:r>
            <a:r>
              <a:rPr sz="1000" spc="25" dirty="0">
                <a:latin typeface="Times New Roman"/>
                <a:cs typeface="Times New Roman"/>
              </a:rPr>
              <a:t> </a:t>
            </a:r>
            <a:r>
              <a:rPr sz="1000" dirty="0">
                <a:latin typeface="Times New Roman"/>
                <a:cs typeface="Times New Roman"/>
              </a:rPr>
              <a:t>and</a:t>
            </a:r>
            <a:r>
              <a:rPr sz="1000" spc="-15" dirty="0">
                <a:latin typeface="Times New Roman"/>
                <a:cs typeface="Times New Roman"/>
              </a:rPr>
              <a:t> </a:t>
            </a:r>
            <a:r>
              <a:rPr sz="1000" dirty="0">
                <a:latin typeface="Times New Roman"/>
                <a:cs typeface="Times New Roman"/>
              </a:rPr>
              <a:t>xxii</a:t>
            </a:r>
            <a:r>
              <a:rPr sz="1000" spc="-20" dirty="0">
                <a:latin typeface="Times New Roman"/>
                <a:cs typeface="Times New Roman"/>
              </a:rPr>
              <a:t> </a:t>
            </a:r>
            <a:r>
              <a:rPr sz="1000" dirty="0">
                <a:latin typeface="Times New Roman"/>
                <a:cs typeface="Times New Roman"/>
              </a:rPr>
              <a:t>(Chiomara)</a:t>
            </a:r>
            <a:r>
              <a:rPr sz="1000" spc="5" dirty="0">
                <a:latin typeface="Times New Roman"/>
                <a:cs typeface="Times New Roman"/>
              </a:rPr>
              <a:t> </a:t>
            </a:r>
            <a:r>
              <a:rPr sz="1000" spc="-25" dirty="0">
                <a:latin typeface="Times New Roman"/>
                <a:cs typeface="Times New Roman"/>
              </a:rPr>
              <a:t>in </a:t>
            </a:r>
            <a:r>
              <a:rPr sz="1000" i="1" dirty="0">
                <a:latin typeface="Times New Roman"/>
                <a:cs typeface="Times New Roman"/>
              </a:rPr>
              <a:t>Moralia</a:t>
            </a:r>
            <a:r>
              <a:rPr sz="1000" i="1" spc="-5" dirty="0">
                <a:latin typeface="Times New Roman"/>
                <a:cs typeface="Times New Roman"/>
              </a:rPr>
              <a:t> </a:t>
            </a:r>
            <a:r>
              <a:rPr sz="1000" dirty="0">
                <a:latin typeface="Times New Roman"/>
                <a:cs typeface="Times New Roman"/>
              </a:rPr>
              <a:t>vol</a:t>
            </a:r>
            <a:r>
              <a:rPr sz="1000" spc="-10" dirty="0">
                <a:latin typeface="Times New Roman"/>
                <a:cs typeface="Times New Roman"/>
              </a:rPr>
              <a:t> </a:t>
            </a:r>
            <a:r>
              <a:rPr sz="1000" dirty="0">
                <a:latin typeface="Times New Roman"/>
                <a:cs typeface="Times New Roman"/>
              </a:rPr>
              <a:t>III) </a:t>
            </a:r>
            <a:r>
              <a:rPr sz="800" dirty="0">
                <a:latin typeface="Times New Roman"/>
                <a:cs typeface="Times New Roman"/>
              </a:rPr>
              <a:t>Image of</a:t>
            </a:r>
            <a:r>
              <a:rPr sz="800" spc="-10" dirty="0">
                <a:latin typeface="Times New Roman"/>
                <a:cs typeface="Times New Roman"/>
              </a:rPr>
              <a:t> </a:t>
            </a:r>
            <a:r>
              <a:rPr sz="800" dirty="0">
                <a:latin typeface="Times New Roman"/>
                <a:cs typeface="Times New Roman"/>
              </a:rPr>
              <a:t>Woodcut</a:t>
            </a:r>
            <a:r>
              <a:rPr sz="800" spc="-10" dirty="0">
                <a:latin typeface="Times New Roman"/>
                <a:cs typeface="Times New Roman"/>
              </a:rPr>
              <a:t> illustration</a:t>
            </a:r>
            <a:r>
              <a:rPr sz="800" spc="-25" dirty="0">
                <a:latin typeface="Times New Roman"/>
                <a:cs typeface="Times New Roman"/>
              </a:rPr>
              <a:t> </a:t>
            </a:r>
            <a:r>
              <a:rPr sz="800" dirty="0">
                <a:latin typeface="Times New Roman"/>
                <a:cs typeface="Times New Roman"/>
              </a:rPr>
              <a:t>of</a:t>
            </a:r>
            <a:r>
              <a:rPr sz="800" spc="5" dirty="0">
                <a:latin typeface="Times New Roman"/>
                <a:cs typeface="Times New Roman"/>
              </a:rPr>
              <a:t> </a:t>
            </a:r>
            <a:r>
              <a:rPr sz="800" dirty="0">
                <a:latin typeface="Times New Roman"/>
                <a:cs typeface="Times New Roman"/>
              </a:rPr>
              <a:t>Chiomara,</a:t>
            </a:r>
            <a:r>
              <a:rPr sz="800" spc="-35" dirty="0">
                <a:latin typeface="Times New Roman"/>
                <a:cs typeface="Times New Roman"/>
              </a:rPr>
              <a:t> </a:t>
            </a:r>
            <a:r>
              <a:rPr sz="800" dirty="0">
                <a:latin typeface="Times New Roman"/>
                <a:cs typeface="Times New Roman"/>
              </a:rPr>
              <a:t>wife</a:t>
            </a:r>
            <a:r>
              <a:rPr sz="800" spc="-15" dirty="0">
                <a:latin typeface="Times New Roman"/>
                <a:cs typeface="Times New Roman"/>
              </a:rPr>
              <a:t> </a:t>
            </a:r>
            <a:r>
              <a:rPr sz="800" dirty="0">
                <a:latin typeface="Times New Roman"/>
                <a:cs typeface="Times New Roman"/>
              </a:rPr>
              <a:t>of</a:t>
            </a:r>
            <a:r>
              <a:rPr sz="800" spc="-5" dirty="0">
                <a:latin typeface="Times New Roman"/>
                <a:cs typeface="Times New Roman"/>
              </a:rPr>
              <a:t> </a:t>
            </a:r>
            <a:r>
              <a:rPr sz="800" dirty="0">
                <a:latin typeface="Times New Roman"/>
                <a:cs typeface="Times New Roman"/>
              </a:rPr>
              <a:t>Orgiagon</a:t>
            </a:r>
            <a:r>
              <a:rPr sz="800" spc="-10" dirty="0">
                <a:latin typeface="Times New Roman"/>
                <a:cs typeface="Times New Roman"/>
              </a:rPr>
              <a:t> </a:t>
            </a:r>
            <a:r>
              <a:rPr sz="800" dirty="0">
                <a:latin typeface="Times New Roman"/>
                <a:cs typeface="Times New Roman"/>
              </a:rPr>
              <a:t>of</a:t>
            </a:r>
            <a:r>
              <a:rPr sz="800" spc="-15" dirty="0">
                <a:latin typeface="Times New Roman"/>
                <a:cs typeface="Times New Roman"/>
              </a:rPr>
              <a:t> </a:t>
            </a:r>
            <a:r>
              <a:rPr sz="800" dirty="0">
                <a:latin typeface="Times New Roman"/>
                <a:cs typeface="Times New Roman"/>
              </a:rPr>
              <a:t>Galatia,</a:t>
            </a:r>
            <a:r>
              <a:rPr sz="800" spc="-25" dirty="0">
                <a:latin typeface="Times New Roman"/>
                <a:cs typeface="Times New Roman"/>
              </a:rPr>
              <a:t> </a:t>
            </a:r>
            <a:r>
              <a:rPr sz="800" dirty="0">
                <a:latin typeface="Times New Roman"/>
                <a:cs typeface="Times New Roman"/>
              </a:rPr>
              <a:t>from</a:t>
            </a:r>
            <a:r>
              <a:rPr sz="800" spc="-15" dirty="0">
                <a:latin typeface="Times New Roman"/>
                <a:cs typeface="Times New Roman"/>
              </a:rPr>
              <a:t> </a:t>
            </a:r>
            <a:r>
              <a:rPr sz="800" dirty="0">
                <a:latin typeface="Times New Roman"/>
                <a:cs typeface="Times New Roman"/>
              </a:rPr>
              <a:t>an</a:t>
            </a:r>
            <a:r>
              <a:rPr sz="800" spc="-10" dirty="0">
                <a:latin typeface="Times New Roman"/>
                <a:cs typeface="Times New Roman"/>
              </a:rPr>
              <a:t> incunable</a:t>
            </a:r>
            <a:r>
              <a:rPr sz="800" spc="-35" dirty="0">
                <a:latin typeface="Times New Roman"/>
                <a:cs typeface="Times New Roman"/>
              </a:rPr>
              <a:t> </a:t>
            </a:r>
            <a:r>
              <a:rPr sz="800" spc="-10" dirty="0">
                <a:latin typeface="Times New Roman"/>
                <a:cs typeface="Times New Roman"/>
              </a:rPr>
              <a:t>German</a:t>
            </a:r>
            <a:r>
              <a:rPr sz="800" spc="500" dirty="0">
                <a:latin typeface="Times New Roman"/>
                <a:cs typeface="Times New Roman"/>
              </a:rPr>
              <a:t> </a:t>
            </a:r>
            <a:r>
              <a:rPr sz="800" spc="-10" dirty="0">
                <a:latin typeface="Times New Roman"/>
                <a:cs typeface="Times New Roman"/>
              </a:rPr>
              <a:t>translation</a:t>
            </a:r>
            <a:r>
              <a:rPr sz="800" spc="-30" dirty="0">
                <a:latin typeface="Times New Roman"/>
                <a:cs typeface="Times New Roman"/>
              </a:rPr>
              <a:t> </a:t>
            </a:r>
            <a:r>
              <a:rPr sz="800" dirty="0">
                <a:latin typeface="Times New Roman"/>
                <a:cs typeface="Times New Roman"/>
              </a:rPr>
              <a:t>by</a:t>
            </a:r>
            <a:r>
              <a:rPr sz="800" spc="-15" dirty="0">
                <a:latin typeface="Times New Roman"/>
                <a:cs typeface="Times New Roman"/>
              </a:rPr>
              <a:t> </a:t>
            </a:r>
            <a:r>
              <a:rPr sz="800" dirty="0">
                <a:latin typeface="Times New Roman"/>
                <a:cs typeface="Times New Roman"/>
              </a:rPr>
              <a:t>Heinrich</a:t>
            </a:r>
            <a:r>
              <a:rPr sz="800" spc="-15" dirty="0">
                <a:latin typeface="Times New Roman"/>
                <a:cs typeface="Times New Roman"/>
              </a:rPr>
              <a:t> </a:t>
            </a:r>
            <a:r>
              <a:rPr sz="800" dirty="0">
                <a:latin typeface="Times New Roman"/>
                <a:cs typeface="Times New Roman"/>
              </a:rPr>
              <a:t>Steinhöwel</a:t>
            </a:r>
            <a:r>
              <a:rPr sz="800" spc="15" dirty="0">
                <a:latin typeface="Times New Roman"/>
                <a:cs typeface="Times New Roman"/>
              </a:rPr>
              <a:t> </a:t>
            </a:r>
            <a:r>
              <a:rPr sz="800" dirty="0">
                <a:latin typeface="Times New Roman"/>
                <a:cs typeface="Times New Roman"/>
              </a:rPr>
              <a:t>of</a:t>
            </a:r>
            <a:r>
              <a:rPr sz="800" spc="-5" dirty="0">
                <a:latin typeface="Times New Roman"/>
                <a:cs typeface="Times New Roman"/>
              </a:rPr>
              <a:t> </a:t>
            </a:r>
            <a:r>
              <a:rPr sz="800" spc="-10" dirty="0">
                <a:latin typeface="Times New Roman"/>
                <a:cs typeface="Times New Roman"/>
              </a:rPr>
              <a:t>Giovanni</a:t>
            </a:r>
            <a:r>
              <a:rPr sz="800" spc="-15" dirty="0">
                <a:latin typeface="Times New Roman"/>
                <a:cs typeface="Times New Roman"/>
              </a:rPr>
              <a:t> </a:t>
            </a:r>
            <a:r>
              <a:rPr sz="800" spc="-10" dirty="0">
                <a:latin typeface="Times New Roman"/>
                <a:cs typeface="Times New Roman"/>
              </a:rPr>
              <a:t>Boccaccio's</a:t>
            </a:r>
            <a:r>
              <a:rPr sz="800" spc="-25" dirty="0">
                <a:latin typeface="Times New Roman"/>
                <a:cs typeface="Times New Roman"/>
              </a:rPr>
              <a:t> </a:t>
            </a:r>
            <a:r>
              <a:rPr sz="800" dirty="0">
                <a:latin typeface="Times New Roman"/>
                <a:cs typeface="Times New Roman"/>
              </a:rPr>
              <a:t>De</a:t>
            </a:r>
            <a:r>
              <a:rPr sz="800" spc="-10" dirty="0">
                <a:latin typeface="Times New Roman"/>
                <a:cs typeface="Times New Roman"/>
              </a:rPr>
              <a:t> </a:t>
            </a:r>
            <a:r>
              <a:rPr sz="800" dirty="0">
                <a:latin typeface="Times New Roman"/>
                <a:cs typeface="Times New Roman"/>
              </a:rPr>
              <a:t>mulieribus</a:t>
            </a:r>
            <a:r>
              <a:rPr sz="800" spc="-15" dirty="0">
                <a:latin typeface="Times New Roman"/>
                <a:cs typeface="Times New Roman"/>
              </a:rPr>
              <a:t> </a:t>
            </a:r>
            <a:r>
              <a:rPr sz="800" dirty="0">
                <a:latin typeface="Times New Roman"/>
                <a:cs typeface="Times New Roman"/>
              </a:rPr>
              <a:t>claris,</a:t>
            </a:r>
            <a:r>
              <a:rPr sz="800" spc="-10" dirty="0">
                <a:latin typeface="Times New Roman"/>
                <a:cs typeface="Times New Roman"/>
              </a:rPr>
              <a:t> </a:t>
            </a:r>
            <a:r>
              <a:rPr sz="800" dirty="0">
                <a:latin typeface="Times New Roman"/>
                <a:cs typeface="Times New Roman"/>
              </a:rPr>
              <a:t>printed</a:t>
            </a:r>
            <a:r>
              <a:rPr sz="800" spc="-30" dirty="0">
                <a:latin typeface="Times New Roman"/>
                <a:cs typeface="Times New Roman"/>
              </a:rPr>
              <a:t> </a:t>
            </a:r>
            <a:r>
              <a:rPr sz="800" dirty="0">
                <a:latin typeface="Times New Roman"/>
                <a:cs typeface="Times New Roman"/>
              </a:rPr>
              <a:t>by</a:t>
            </a:r>
            <a:r>
              <a:rPr sz="800" spc="-10" dirty="0">
                <a:latin typeface="Times New Roman"/>
                <a:cs typeface="Times New Roman"/>
              </a:rPr>
              <a:t> </a:t>
            </a:r>
            <a:r>
              <a:rPr sz="800" dirty="0">
                <a:latin typeface="Times New Roman"/>
                <a:cs typeface="Times New Roman"/>
              </a:rPr>
              <a:t>Johannes</a:t>
            </a:r>
            <a:r>
              <a:rPr sz="800" spc="-20" dirty="0">
                <a:latin typeface="Times New Roman"/>
                <a:cs typeface="Times New Roman"/>
              </a:rPr>
              <a:t> </a:t>
            </a:r>
            <a:r>
              <a:rPr sz="800" dirty="0">
                <a:latin typeface="Times New Roman"/>
                <a:cs typeface="Times New Roman"/>
              </a:rPr>
              <a:t>Zainer</a:t>
            </a:r>
            <a:r>
              <a:rPr sz="800" spc="-5" dirty="0">
                <a:latin typeface="Times New Roman"/>
                <a:cs typeface="Times New Roman"/>
              </a:rPr>
              <a:t> </a:t>
            </a:r>
            <a:r>
              <a:rPr sz="800" dirty="0">
                <a:latin typeface="Times New Roman"/>
                <a:cs typeface="Times New Roman"/>
              </a:rPr>
              <a:t>at</a:t>
            </a:r>
            <a:r>
              <a:rPr sz="800" spc="-5" dirty="0">
                <a:latin typeface="Times New Roman"/>
                <a:cs typeface="Times New Roman"/>
              </a:rPr>
              <a:t> </a:t>
            </a:r>
            <a:r>
              <a:rPr sz="800" dirty="0">
                <a:latin typeface="Times New Roman"/>
                <a:cs typeface="Times New Roman"/>
              </a:rPr>
              <a:t>Ulm ca.</a:t>
            </a:r>
            <a:r>
              <a:rPr sz="800" spc="-15" dirty="0">
                <a:latin typeface="Times New Roman"/>
                <a:cs typeface="Times New Roman"/>
              </a:rPr>
              <a:t> </a:t>
            </a:r>
            <a:r>
              <a:rPr sz="800" spc="-10" dirty="0">
                <a:latin typeface="Times New Roman"/>
                <a:cs typeface="Times New Roman"/>
              </a:rPr>
              <a:t>1474,</a:t>
            </a:r>
            <a:r>
              <a:rPr sz="800" spc="500" dirty="0">
                <a:latin typeface="Times New Roman"/>
                <a:cs typeface="Times New Roman"/>
              </a:rPr>
              <a:t> </a:t>
            </a:r>
            <a:r>
              <a:rPr sz="800" spc="-10" dirty="0">
                <a:latin typeface="Times New Roman"/>
                <a:cs typeface="Times New Roman"/>
              </a:rPr>
              <a:t>reproduced</a:t>
            </a:r>
            <a:r>
              <a:rPr sz="800" spc="-25" dirty="0">
                <a:latin typeface="Times New Roman"/>
                <a:cs typeface="Times New Roman"/>
              </a:rPr>
              <a:t> </a:t>
            </a:r>
            <a:r>
              <a:rPr sz="800" dirty="0">
                <a:latin typeface="Times New Roman"/>
                <a:cs typeface="Times New Roman"/>
              </a:rPr>
              <a:t>courtesy</a:t>
            </a:r>
            <a:r>
              <a:rPr sz="800" spc="-25" dirty="0">
                <a:latin typeface="Times New Roman"/>
                <a:cs typeface="Times New Roman"/>
              </a:rPr>
              <a:t> </a:t>
            </a:r>
            <a:r>
              <a:rPr sz="800" dirty="0">
                <a:latin typeface="Times New Roman"/>
                <a:cs typeface="Times New Roman"/>
              </a:rPr>
              <a:t>of</a:t>
            </a:r>
            <a:r>
              <a:rPr sz="800" spc="15" dirty="0">
                <a:latin typeface="Times New Roman"/>
                <a:cs typeface="Times New Roman"/>
              </a:rPr>
              <a:t> </a:t>
            </a:r>
            <a:r>
              <a:rPr sz="800" dirty="0">
                <a:latin typeface="Times New Roman"/>
                <a:cs typeface="Times New Roman"/>
              </a:rPr>
              <a:t>kladcat</a:t>
            </a:r>
            <a:r>
              <a:rPr sz="800" spc="-30" dirty="0">
                <a:latin typeface="Times New Roman"/>
                <a:cs typeface="Times New Roman"/>
              </a:rPr>
              <a:t> </a:t>
            </a:r>
            <a:r>
              <a:rPr sz="800" dirty="0">
                <a:latin typeface="Times New Roman"/>
                <a:cs typeface="Times New Roman"/>
              </a:rPr>
              <a:t>under</a:t>
            </a:r>
            <a:r>
              <a:rPr sz="800" spc="-20" dirty="0">
                <a:latin typeface="Times New Roman"/>
                <a:cs typeface="Times New Roman"/>
              </a:rPr>
              <a:t> </a:t>
            </a:r>
            <a:r>
              <a:rPr sz="800" dirty="0">
                <a:latin typeface="Times New Roman"/>
                <a:cs typeface="Times New Roman"/>
              </a:rPr>
              <a:t>Creative</a:t>
            </a:r>
            <a:r>
              <a:rPr sz="800" spc="-10" dirty="0">
                <a:latin typeface="Times New Roman"/>
                <a:cs typeface="Times New Roman"/>
              </a:rPr>
              <a:t> </a:t>
            </a:r>
            <a:r>
              <a:rPr sz="800" dirty="0">
                <a:latin typeface="Times New Roman"/>
                <a:cs typeface="Times New Roman"/>
              </a:rPr>
              <a:t>Commons</a:t>
            </a:r>
            <a:r>
              <a:rPr sz="800" spc="5" dirty="0">
                <a:latin typeface="Times New Roman"/>
                <a:cs typeface="Times New Roman"/>
              </a:rPr>
              <a:t> </a:t>
            </a:r>
            <a:r>
              <a:rPr sz="800" spc="-10" dirty="0">
                <a:latin typeface="Times New Roman"/>
                <a:cs typeface="Times New Roman"/>
              </a:rPr>
              <a:t>Attribution</a:t>
            </a:r>
            <a:r>
              <a:rPr sz="800" spc="-20" dirty="0">
                <a:latin typeface="Times New Roman"/>
                <a:cs typeface="Times New Roman"/>
              </a:rPr>
              <a:t> </a:t>
            </a:r>
            <a:r>
              <a:rPr sz="800" dirty="0">
                <a:latin typeface="Times New Roman"/>
                <a:cs typeface="Times New Roman"/>
              </a:rPr>
              <a:t>2.0</a:t>
            </a:r>
            <a:r>
              <a:rPr sz="800" spc="-15" dirty="0">
                <a:latin typeface="Times New Roman"/>
                <a:cs typeface="Times New Roman"/>
              </a:rPr>
              <a:t> </a:t>
            </a:r>
            <a:r>
              <a:rPr sz="800" spc="-10" dirty="0">
                <a:latin typeface="Times New Roman"/>
                <a:cs typeface="Times New Roman"/>
              </a:rPr>
              <a:t>Generic</a:t>
            </a:r>
            <a:endParaRPr sz="800" dirty="0">
              <a:latin typeface="Times New Roman"/>
              <a:cs typeface="Times New Roman"/>
            </a:endParaRP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12700">
              <a:lnSpc>
                <a:spcPts val="1410"/>
              </a:lnSpc>
            </a:pPr>
            <a:fld id="{81D60167-4931-47E6-BA6A-407CBD079E47}" type="slidenum">
              <a:rPr spc="-25" dirty="0"/>
              <a:t>12</a:t>
            </a:fld>
            <a:endParaRPr spc="-25" dirty="0"/>
          </a:p>
        </p:txBody>
      </p:sp>
      <p:sp>
        <p:nvSpPr>
          <p:cNvPr id="7" name="TextBox 6">
            <a:extLst>
              <a:ext uri="{FF2B5EF4-FFF2-40B4-BE49-F238E27FC236}">
                <a16:creationId xmlns:a16="http://schemas.microsoft.com/office/drawing/2014/main" id="{1448256C-6DAD-1C96-81FF-631712E308B2}"/>
              </a:ext>
            </a:extLst>
          </p:cNvPr>
          <p:cNvSpPr txBox="1"/>
          <p:nvPr/>
        </p:nvSpPr>
        <p:spPr>
          <a:xfrm>
            <a:off x="888207" y="7278469"/>
            <a:ext cx="5257800" cy="923330"/>
          </a:xfrm>
          <a:prstGeom prst="rect">
            <a:avLst/>
          </a:prstGeom>
          <a:solidFill>
            <a:schemeClr val="accent3"/>
          </a:solidFill>
        </p:spPr>
        <p:txBody>
          <a:bodyPr wrap="square" rtlCol="0">
            <a:spAutoFit/>
          </a:bodyPr>
          <a:lstStyle/>
          <a:p>
            <a:r>
              <a:rPr lang="en-US" dirty="0"/>
              <a:t>Livy: 64/59 BC-17 AD</a:t>
            </a:r>
          </a:p>
          <a:p>
            <a:r>
              <a:rPr lang="en-US" dirty="0"/>
              <a:t>Plutarch: Greek </a:t>
            </a:r>
            <a:r>
              <a:rPr lang="en-GB" dirty="0">
                <a:solidFill>
                  <a:srgbClr val="000000"/>
                </a:solidFill>
                <a:effectLst/>
                <a:latin typeface="Helvetica" pitchFamily="2" charset="0"/>
              </a:rPr>
              <a:t>biographer, philosopher and essayist, </a:t>
            </a:r>
            <a:r>
              <a:rPr lang="en-GB" i="1" dirty="0">
                <a:solidFill>
                  <a:srgbClr val="000000"/>
                </a:solidFill>
                <a:effectLst/>
                <a:latin typeface="Helvetica" pitchFamily="2" charset="0"/>
              </a:rPr>
              <a:t>c</a:t>
            </a:r>
            <a:r>
              <a:rPr lang="en-GB" dirty="0">
                <a:solidFill>
                  <a:srgbClr val="000000"/>
                </a:solidFill>
                <a:effectLst/>
                <a:latin typeface="Helvetica" pitchFamily="2" charset="0"/>
              </a:rPr>
              <a:t>.45-120 AD</a:t>
            </a:r>
          </a:p>
        </p:txBody>
      </p:sp>
      <p:sp>
        <p:nvSpPr>
          <p:cNvPr id="10" name="TextBox 9">
            <a:extLst>
              <a:ext uri="{FF2B5EF4-FFF2-40B4-BE49-F238E27FC236}">
                <a16:creationId xmlns:a16="http://schemas.microsoft.com/office/drawing/2014/main" id="{22ED9EFD-DEE8-FA87-7097-9CF5D094DFD5}"/>
              </a:ext>
            </a:extLst>
          </p:cNvPr>
          <p:cNvSpPr txBox="1"/>
          <p:nvPr/>
        </p:nvSpPr>
        <p:spPr>
          <a:xfrm>
            <a:off x="853571" y="533400"/>
            <a:ext cx="5559927" cy="3016210"/>
          </a:xfrm>
          <a:prstGeom prst="rect">
            <a:avLst/>
          </a:prstGeom>
          <a:solidFill>
            <a:schemeClr val="tx1">
              <a:lumMod val="50000"/>
              <a:lumOff val="50000"/>
            </a:schemeClr>
          </a:solidFill>
        </p:spPr>
        <p:txBody>
          <a:bodyPr wrap="square" rtlCol="0">
            <a:spAutoFit/>
          </a:bodyPr>
          <a:lstStyle/>
          <a:p>
            <a:pPr algn="ctr"/>
            <a:r>
              <a:rPr lang="en-US" sz="3200" dirty="0">
                <a:solidFill>
                  <a:srgbClr val="FFFF00"/>
                </a:solidFill>
              </a:rPr>
              <a:t>Strong Women</a:t>
            </a:r>
          </a:p>
          <a:p>
            <a:pPr algn="ctr"/>
            <a:endParaRPr lang="en-US" dirty="0">
              <a:solidFill>
                <a:srgbClr val="FFFF00"/>
              </a:solidFill>
            </a:endParaRPr>
          </a:p>
          <a:p>
            <a:pPr marL="457200" indent="-457200">
              <a:buFont typeface="Wingdings" pitchFamily="2" charset="2"/>
              <a:buChar char="Ø"/>
            </a:pPr>
            <a:r>
              <a:rPr lang="en-US" dirty="0" err="1">
                <a:solidFill>
                  <a:srgbClr val="FFFF00"/>
                </a:solidFill>
              </a:rPr>
              <a:t>Chiomara</a:t>
            </a:r>
            <a:endParaRPr lang="en-US" dirty="0">
              <a:solidFill>
                <a:srgbClr val="FFFF00"/>
              </a:solidFill>
            </a:endParaRPr>
          </a:p>
          <a:p>
            <a:pPr marL="457200" indent="-457200">
              <a:buFont typeface="Wingdings" pitchFamily="2" charset="2"/>
              <a:buChar char="Ø"/>
            </a:pPr>
            <a:r>
              <a:rPr lang="en-US" dirty="0" err="1">
                <a:solidFill>
                  <a:srgbClr val="FFFF00"/>
                </a:solidFill>
              </a:rPr>
              <a:t>Camma</a:t>
            </a:r>
            <a:endParaRPr lang="en-US" dirty="0">
              <a:solidFill>
                <a:srgbClr val="FFFF00"/>
              </a:solidFill>
            </a:endParaRPr>
          </a:p>
          <a:p>
            <a:endParaRPr lang="en-US" dirty="0">
              <a:solidFill>
                <a:srgbClr val="FFFF00"/>
              </a:solidFill>
            </a:endParaRPr>
          </a:p>
          <a:p>
            <a:endParaRPr lang="en-US" dirty="0">
              <a:solidFill>
                <a:srgbClr val="FFFF00"/>
              </a:solidFill>
            </a:endParaRPr>
          </a:p>
          <a:p>
            <a:endParaRPr lang="en-US" dirty="0">
              <a:solidFill>
                <a:srgbClr val="FFFF00"/>
              </a:solidFill>
            </a:endParaRPr>
          </a:p>
          <a:p>
            <a:endParaRPr lang="en-US" dirty="0">
              <a:solidFill>
                <a:srgbClr val="FFFF00"/>
              </a:solidFill>
            </a:endParaRPr>
          </a:p>
          <a:p>
            <a:endParaRPr lang="en-US" sz="3200" dirty="0">
              <a:solidFill>
                <a:srgbClr val="FFFF00"/>
              </a:solidFill>
            </a:endParaRPr>
          </a:p>
        </p:txBody>
      </p:sp>
      <p:pic>
        <p:nvPicPr>
          <p:cNvPr id="9" name="Picture 8">
            <a:extLst>
              <a:ext uri="{FF2B5EF4-FFF2-40B4-BE49-F238E27FC236}">
                <a16:creationId xmlns:a16="http://schemas.microsoft.com/office/drawing/2014/main" id="{03370B26-D3DA-3D76-8F0B-F3B0FA5C4E09}"/>
              </a:ext>
            </a:extLst>
          </p:cNvPr>
          <p:cNvPicPr>
            <a:picLocks noChangeAspect="1"/>
          </p:cNvPicPr>
          <p:nvPr/>
        </p:nvPicPr>
        <p:blipFill>
          <a:blip r:embed="rId2"/>
          <a:stretch>
            <a:fillRect/>
          </a:stretch>
        </p:blipFill>
        <p:spPr>
          <a:xfrm>
            <a:off x="2916079" y="1219200"/>
            <a:ext cx="1270000" cy="2159000"/>
          </a:xfrm>
          <a:prstGeom prst="rect">
            <a:avLst/>
          </a:prstGeom>
        </p:spPr>
      </p:pic>
    </p:spTree>
    <p:extLst>
      <p:ext uri="{BB962C8B-B14F-4D97-AF65-F5344CB8AC3E}">
        <p14:creationId xmlns:p14="http://schemas.microsoft.com/office/powerpoint/2010/main" val="14566684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198293" y="749197"/>
            <a:ext cx="4581525" cy="3438525"/>
            <a:chOff x="1138237" y="681037"/>
            <a:chExt cx="4581525" cy="3438525"/>
          </a:xfrm>
        </p:grpSpPr>
        <p:pic>
          <p:nvPicPr>
            <p:cNvPr id="3" name="object 3"/>
            <p:cNvPicPr/>
            <p:nvPr/>
          </p:nvPicPr>
          <p:blipFill>
            <a:blip r:embed="rId2" cstate="print"/>
            <a:stretch>
              <a:fillRect/>
            </a:stretch>
          </p:blipFill>
          <p:spPr>
            <a:xfrm>
              <a:off x="1143000" y="685800"/>
              <a:ext cx="4572000" cy="3429000"/>
            </a:xfrm>
            <a:prstGeom prst="rect">
              <a:avLst/>
            </a:prstGeom>
          </p:spPr>
        </p:pic>
        <p:sp>
          <p:nvSpPr>
            <p:cNvPr id="4" name="object 4"/>
            <p:cNvSpPr/>
            <p:nvPr/>
          </p:nvSpPr>
          <p:spPr>
            <a:xfrm>
              <a:off x="1143000" y="685800"/>
              <a:ext cx="4572000" cy="3429000"/>
            </a:xfrm>
            <a:custGeom>
              <a:avLst/>
              <a:gdLst/>
              <a:ahLst/>
              <a:cxnLst/>
              <a:rect l="l" t="t" r="r" b="b"/>
              <a:pathLst>
                <a:path w="4572000" h="3429000">
                  <a:moveTo>
                    <a:pt x="0" y="3429000"/>
                  </a:moveTo>
                  <a:lnTo>
                    <a:pt x="4572000" y="3429000"/>
                  </a:lnTo>
                  <a:lnTo>
                    <a:pt x="4572000" y="0"/>
                  </a:lnTo>
                  <a:lnTo>
                    <a:pt x="0" y="0"/>
                  </a:lnTo>
                  <a:lnTo>
                    <a:pt x="0" y="3429000"/>
                  </a:lnTo>
                  <a:close/>
                </a:path>
              </a:pathLst>
            </a:custGeom>
            <a:ln w="9525">
              <a:solidFill>
                <a:srgbClr val="000000"/>
              </a:solidFill>
            </a:ln>
          </p:spPr>
          <p:txBody>
            <a:bodyPr wrap="square" lIns="0" tIns="0" rIns="0" bIns="0" rtlCol="0"/>
            <a:lstStyle/>
            <a:p>
              <a:endParaRPr/>
            </a:p>
          </p:txBody>
        </p:sp>
      </p:grpSp>
      <p:sp>
        <p:nvSpPr>
          <p:cNvPr id="5" name="object 5"/>
          <p:cNvSpPr txBox="1"/>
          <p:nvPr/>
        </p:nvSpPr>
        <p:spPr>
          <a:xfrm>
            <a:off x="203056" y="4340011"/>
            <a:ext cx="5320665" cy="4050029"/>
          </a:xfrm>
          <a:prstGeom prst="rect">
            <a:avLst/>
          </a:prstGeom>
        </p:spPr>
        <p:txBody>
          <a:bodyPr vert="horz" wrap="square" lIns="0" tIns="12065" rIns="0" bIns="0" rtlCol="0">
            <a:spAutoFit/>
          </a:bodyPr>
          <a:lstStyle/>
          <a:p>
            <a:pPr marL="12700" marR="5080">
              <a:lnSpc>
                <a:spcPct val="100000"/>
              </a:lnSpc>
              <a:spcBef>
                <a:spcPts val="95"/>
              </a:spcBef>
            </a:pP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Druids</a:t>
            </a:r>
            <a:r>
              <a:rPr sz="1000" spc="-20" dirty="0">
                <a:latin typeface="Times New Roman"/>
                <a:cs typeface="Times New Roman"/>
              </a:rPr>
              <a:t> </a:t>
            </a:r>
            <a:r>
              <a:rPr sz="1000" dirty="0">
                <a:latin typeface="Times New Roman"/>
                <a:cs typeface="Times New Roman"/>
              </a:rPr>
              <a:t>are</a:t>
            </a:r>
            <a:r>
              <a:rPr sz="1000" spc="-10" dirty="0">
                <a:latin typeface="Times New Roman"/>
                <a:cs typeface="Times New Roman"/>
              </a:rPr>
              <a:t> </a:t>
            </a:r>
            <a:r>
              <a:rPr sz="1000" dirty="0">
                <a:latin typeface="Times New Roman"/>
                <a:cs typeface="Times New Roman"/>
              </a:rPr>
              <a:t>said</a:t>
            </a:r>
            <a:r>
              <a:rPr sz="1000" spc="-20" dirty="0">
                <a:latin typeface="Times New Roman"/>
                <a:cs typeface="Times New Roman"/>
              </a:rPr>
              <a:t> </a:t>
            </a:r>
            <a:r>
              <a:rPr sz="1000" dirty="0">
                <a:latin typeface="Times New Roman"/>
                <a:cs typeface="Times New Roman"/>
              </a:rPr>
              <a:t>to</a:t>
            </a:r>
            <a:r>
              <a:rPr sz="1000" spc="-20" dirty="0">
                <a:latin typeface="Times New Roman"/>
                <a:cs typeface="Times New Roman"/>
              </a:rPr>
              <a:t> </a:t>
            </a:r>
            <a:r>
              <a:rPr sz="1000" dirty="0">
                <a:latin typeface="Times New Roman"/>
                <a:cs typeface="Times New Roman"/>
              </a:rPr>
              <a:t>be</a:t>
            </a:r>
            <a:r>
              <a:rPr sz="1000" spc="-20" dirty="0">
                <a:latin typeface="Times New Roman"/>
                <a:cs typeface="Times New Roman"/>
              </a:rPr>
              <a:t> </a:t>
            </a:r>
            <a:r>
              <a:rPr sz="1000" dirty="0">
                <a:latin typeface="Times New Roman"/>
                <a:cs typeface="Times New Roman"/>
              </a:rPr>
              <a:t>part</a:t>
            </a:r>
            <a:r>
              <a:rPr sz="1000" spc="-30" dirty="0">
                <a:latin typeface="Times New Roman"/>
                <a:cs typeface="Times New Roman"/>
              </a:rPr>
              <a:t> </a:t>
            </a:r>
            <a:r>
              <a:rPr sz="1000" dirty="0">
                <a:latin typeface="Times New Roman"/>
                <a:cs typeface="Times New Roman"/>
              </a:rPr>
              <a:t>of</a:t>
            </a:r>
            <a:r>
              <a:rPr sz="1000" spc="-35" dirty="0">
                <a:latin typeface="Times New Roman"/>
                <a:cs typeface="Times New Roman"/>
              </a:rPr>
              <a:t> </a:t>
            </a:r>
            <a:r>
              <a:rPr sz="1000" dirty="0">
                <a:latin typeface="Times New Roman"/>
                <a:cs typeface="Times New Roman"/>
              </a:rPr>
              <a:t>the</a:t>
            </a:r>
            <a:r>
              <a:rPr sz="1000" spc="-10" dirty="0">
                <a:latin typeface="Times New Roman"/>
                <a:cs typeface="Times New Roman"/>
              </a:rPr>
              <a:t> </a:t>
            </a:r>
            <a:r>
              <a:rPr sz="1000" dirty="0">
                <a:latin typeface="Times New Roman"/>
                <a:cs typeface="Times New Roman"/>
              </a:rPr>
              <a:t>‘intellectual’</a:t>
            </a:r>
            <a:r>
              <a:rPr sz="1000" spc="25" dirty="0">
                <a:latin typeface="Times New Roman"/>
                <a:cs typeface="Times New Roman"/>
              </a:rPr>
              <a:t> </a:t>
            </a:r>
            <a:r>
              <a:rPr sz="1000" dirty="0">
                <a:latin typeface="Times New Roman"/>
                <a:cs typeface="Times New Roman"/>
              </a:rPr>
              <a:t>class</a:t>
            </a:r>
            <a:r>
              <a:rPr sz="1000" spc="-20" dirty="0">
                <a:latin typeface="Times New Roman"/>
                <a:cs typeface="Times New Roman"/>
              </a:rPr>
              <a:t> </a:t>
            </a:r>
            <a:r>
              <a:rPr sz="1000" dirty="0">
                <a:latin typeface="Times New Roman"/>
                <a:cs typeface="Times New Roman"/>
              </a:rPr>
              <a:t>of</a:t>
            </a:r>
            <a:r>
              <a:rPr sz="1000" spc="-20" dirty="0">
                <a:latin typeface="Times New Roman"/>
                <a:cs typeface="Times New Roman"/>
              </a:rPr>
              <a:t> </a:t>
            </a:r>
            <a:r>
              <a:rPr sz="1000" dirty="0">
                <a:latin typeface="Times New Roman"/>
                <a:cs typeface="Times New Roman"/>
              </a:rPr>
              <a:t>Celtic</a:t>
            </a:r>
            <a:r>
              <a:rPr sz="1000" spc="-15" dirty="0">
                <a:latin typeface="Times New Roman"/>
                <a:cs typeface="Times New Roman"/>
              </a:rPr>
              <a:t> </a:t>
            </a:r>
            <a:r>
              <a:rPr sz="1000" dirty="0">
                <a:latin typeface="Times New Roman"/>
                <a:cs typeface="Times New Roman"/>
              </a:rPr>
              <a:t>life,</a:t>
            </a:r>
            <a:r>
              <a:rPr sz="1000" spc="-10" dirty="0">
                <a:latin typeface="Times New Roman"/>
                <a:cs typeface="Times New Roman"/>
              </a:rPr>
              <a:t> </a:t>
            </a:r>
            <a:r>
              <a:rPr sz="1000" dirty="0">
                <a:latin typeface="Times New Roman"/>
                <a:cs typeface="Times New Roman"/>
              </a:rPr>
              <a:t>along</a:t>
            </a:r>
            <a:r>
              <a:rPr sz="1000" spc="-20" dirty="0">
                <a:latin typeface="Times New Roman"/>
                <a:cs typeface="Times New Roman"/>
              </a:rPr>
              <a:t> </a:t>
            </a:r>
            <a:r>
              <a:rPr sz="1000" dirty="0">
                <a:latin typeface="Times New Roman"/>
                <a:cs typeface="Times New Roman"/>
              </a:rPr>
              <a:t>with the</a:t>
            </a:r>
            <a:r>
              <a:rPr sz="1000" spc="-10" dirty="0">
                <a:latin typeface="Times New Roman"/>
                <a:cs typeface="Times New Roman"/>
              </a:rPr>
              <a:t> </a:t>
            </a:r>
            <a:r>
              <a:rPr sz="1000" dirty="0">
                <a:latin typeface="Times New Roman"/>
                <a:cs typeface="Times New Roman"/>
              </a:rPr>
              <a:t>Bards</a:t>
            </a:r>
            <a:r>
              <a:rPr sz="1000" spc="-40" dirty="0">
                <a:latin typeface="Times New Roman"/>
                <a:cs typeface="Times New Roman"/>
              </a:rPr>
              <a:t> </a:t>
            </a:r>
            <a:r>
              <a:rPr sz="1000" dirty="0">
                <a:latin typeface="Times New Roman"/>
                <a:cs typeface="Times New Roman"/>
              </a:rPr>
              <a:t>and</a:t>
            </a:r>
            <a:r>
              <a:rPr sz="1000" spc="35" dirty="0">
                <a:latin typeface="Times New Roman"/>
                <a:cs typeface="Times New Roman"/>
              </a:rPr>
              <a:t> </a:t>
            </a:r>
            <a:r>
              <a:rPr sz="1000" spc="-10" dirty="0">
                <a:latin typeface="Times New Roman"/>
                <a:cs typeface="Times New Roman"/>
              </a:rPr>
              <a:t>Vates.</a:t>
            </a:r>
            <a:r>
              <a:rPr sz="1000" spc="500" dirty="0">
                <a:latin typeface="Times New Roman"/>
                <a:cs typeface="Times New Roman"/>
              </a:rPr>
              <a:t> </a:t>
            </a:r>
            <a:r>
              <a:rPr sz="1000" dirty="0">
                <a:latin typeface="Times New Roman"/>
                <a:cs typeface="Times New Roman"/>
              </a:rPr>
              <a:t>As</a:t>
            </a:r>
            <a:r>
              <a:rPr sz="1000" spc="-15" dirty="0">
                <a:latin typeface="Times New Roman"/>
                <a:cs typeface="Times New Roman"/>
              </a:rPr>
              <a:t> </a:t>
            </a:r>
            <a:r>
              <a:rPr sz="1000" dirty="0">
                <a:latin typeface="Times New Roman"/>
                <a:cs typeface="Times New Roman"/>
              </a:rPr>
              <a:t>far</a:t>
            </a:r>
            <a:r>
              <a:rPr sz="1000" spc="-20" dirty="0">
                <a:latin typeface="Times New Roman"/>
                <a:cs typeface="Times New Roman"/>
              </a:rPr>
              <a:t> </a:t>
            </a:r>
            <a:r>
              <a:rPr sz="1000" dirty="0">
                <a:latin typeface="Times New Roman"/>
                <a:cs typeface="Times New Roman"/>
              </a:rPr>
              <a:t>as</a:t>
            </a:r>
            <a:r>
              <a:rPr sz="1000" spc="-20" dirty="0">
                <a:latin typeface="Times New Roman"/>
                <a:cs typeface="Times New Roman"/>
              </a:rPr>
              <a:t> </a:t>
            </a:r>
            <a:r>
              <a:rPr sz="1000" dirty="0">
                <a:latin typeface="Times New Roman"/>
                <a:cs typeface="Times New Roman"/>
              </a:rPr>
              <a:t>classical</a:t>
            </a:r>
            <a:r>
              <a:rPr sz="1000" spc="-10" dirty="0">
                <a:latin typeface="Times New Roman"/>
                <a:cs typeface="Times New Roman"/>
              </a:rPr>
              <a:t> </a:t>
            </a:r>
            <a:r>
              <a:rPr sz="1000" dirty="0">
                <a:latin typeface="Times New Roman"/>
                <a:cs typeface="Times New Roman"/>
              </a:rPr>
              <a:t>sources</a:t>
            </a:r>
            <a:r>
              <a:rPr sz="1000" spc="-10" dirty="0">
                <a:latin typeface="Times New Roman"/>
                <a:cs typeface="Times New Roman"/>
              </a:rPr>
              <a:t> </a:t>
            </a:r>
            <a:r>
              <a:rPr sz="1000" dirty="0">
                <a:latin typeface="Times New Roman"/>
                <a:cs typeface="Times New Roman"/>
              </a:rPr>
              <a:t>are</a:t>
            </a:r>
            <a:r>
              <a:rPr sz="1000" spc="-25" dirty="0">
                <a:latin typeface="Times New Roman"/>
                <a:cs typeface="Times New Roman"/>
              </a:rPr>
              <a:t> </a:t>
            </a:r>
            <a:r>
              <a:rPr sz="1000" dirty="0">
                <a:latin typeface="Times New Roman"/>
                <a:cs typeface="Times New Roman"/>
              </a:rPr>
              <a:t>concerned,</a:t>
            </a:r>
            <a:r>
              <a:rPr sz="1000" spc="-5" dirty="0">
                <a:latin typeface="Times New Roman"/>
                <a:cs typeface="Times New Roman"/>
              </a:rPr>
              <a:t> </a:t>
            </a:r>
            <a:r>
              <a:rPr sz="1000" dirty="0">
                <a:latin typeface="Times New Roman"/>
                <a:cs typeface="Times New Roman"/>
              </a:rPr>
              <a:t>Druids</a:t>
            </a:r>
            <a:r>
              <a:rPr sz="1000" spc="-25" dirty="0">
                <a:latin typeface="Times New Roman"/>
                <a:cs typeface="Times New Roman"/>
              </a:rPr>
              <a:t> </a:t>
            </a:r>
            <a:r>
              <a:rPr sz="1000" dirty="0">
                <a:latin typeface="Times New Roman"/>
                <a:cs typeface="Times New Roman"/>
              </a:rPr>
              <a:t>are</a:t>
            </a:r>
            <a:r>
              <a:rPr sz="1000" spc="-20" dirty="0">
                <a:latin typeface="Times New Roman"/>
                <a:cs typeface="Times New Roman"/>
              </a:rPr>
              <a:t> </a:t>
            </a:r>
            <a:r>
              <a:rPr sz="1000" dirty="0">
                <a:latin typeface="Times New Roman"/>
                <a:cs typeface="Times New Roman"/>
              </a:rPr>
              <a:t>only</a:t>
            </a:r>
            <a:r>
              <a:rPr sz="1000" spc="-25" dirty="0">
                <a:latin typeface="Times New Roman"/>
                <a:cs typeface="Times New Roman"/>
              </a:rPr>
              <a:t> </a:t>
            </a:r>
            <a:r>
              <a:rPr sz="1000" dirty="0">
                <a:latin typeface="Times New Roman"/>
                <a:cs typeface="Times New Roman"/>
              </a:rPr>
              <a:t>ever</a:t>
            </a:r>
            <a:r>
              <a:rPr sz="1000" spc="-20" dirty="0">
                <a:latin typeface="Times New Roman"/>
                <a:cs typeface="Times New Roman"/>
              </a:rPr>
              <a:t> </a:t>
            </a:r>
            <a:r>
              <a:rPr sz="1000" dirty="0">
                <a:latin typeface="Times New Roman"/>
                <a:cs typeface="Times New Roman"/>
              </a:rPr>
              <a:t>referred</a:t>
            </a:r>
            <a:r>
              <a:rPr sz="1000" spc="5" dirty="0">
                <a:latin typeface="Times New Roman"/>
                <a:cs typeface="Times New Roman"/>
              </a:rPr>
              <a:t> </a:t>
            </a:r>
            <a:r>
              <a:rPr sz="1000" dirty="0">
                <a:latin typeface="Times New Roman"/>
                <a:cs typeface="Times New Roman"/>
              </a:rPr>
              <a:t>to</a:t>
            </a:r>
            <a:r>
              <a:rPr sz="1000" spc="-35" dirty="0">
                <a:latin typeface="Times New Roman"/>
                <a:cs typeface="Times New Roman"/>
              </a:rPr>
              <a:t> </a:t>
            </a:r>
            <a:r>
              <a:rPr sz="1000" dirty="0">
                <a:latin typeface="Times New Roman"/>
                <a:cs typeface="Times New Roman"/>
              </a:rPr>
              <a:t>in</a:t>
            </a:r>
            <a:r>
              <a:rPr sz="1000" spc="-30" dirty="0">
                <a:latin typeface="Times New Roman"/>
                <a:cs typeface="Times New Roman"/>
              </a:rPr>
              <a:t> </a:t>
            </a:r>
            <a:r>
              <a:rPr sz="1000" dirty="0">
                <a:latin typeface="Times New Roman"/>
                <a:cs typeface="Times New Roman"/>
              </a:rPr>
              <a:t>Gaul</a:t>
            </a:r>
            <a:r>
              <a:rPr sz="1000" spc="-20" dirty="0">
                <a:latin typeface="Times New Roman"/>
                <a:cs typeface="Times New Roman"/>
              </a:rPr>
              <a:t> </a:t>
            </a:r>
            <a:r>
              <a:rPr sz="1000" dirty="0">
                <a:latin typeface="Times New Roman"/>
                <a:cs typeface="Times New Roman"/>
              </a:rPr>
              <a:t>and</a:t>
            </a:r>
            <a:r>
              <a:rPr sz="1000" spc="-20" dirty="0">
                <a:latin typeface="Times New Roman"/>
                <a:cs typeface="Times New Roman"/>
              </a:rPr>
              <a:t> </a:t>
            </a:r>
            <a:r>
              <a:rPr sz="1000" dirty="0">
                <a:latin typeface="Times New Roman"/>
                <a:cs typeface="Times New Roman"/>
              </a:rPr>
              <a:t>Britain.</a:t>
            </a:r>
            <a:r>
              <a:rPr sz="1000" spc="-30" dirty="0">
                <a:latin typeface="Times New Roman"/>
                <a:cs typeface="Times New Roman"/>
              </a:rPr>
              <a:t> </a:t>
            </a:r>
            <a:r>
              <a:rPr sz="1000" dirty="0">
                <a:latin typeface="Times New Roman"/>
                <a:cs typeface="Times New Roman"/>
              </a:rPr>
              <a:t>They</a:t>
            </a:r>
            <a:r>
              <a:rPr sz="1000" spc="-35" dirty="0">
                <a:latin typeface="Times New Roman"/>
                <a:cs typeface="Times New Roman"/>
              </a:rPr>
              <a:t> </a:t>
            </a:r>
            <a:r>
              <a:rPr sz="1000" spc="-25" dirty="0">
                <a:latin typeface="Times New Roman"/>
                <a:cs typeface="Times New Roman"/>
              </a:rPr>
              <a:t>are </a:t>
            </a:r>
            <a:r>
              <a:rPr sz="1000" dirty="0">
                <a:latin typeface="Times New Roman"/>
                <a:cs typeface="Times New Roman"/>
              </a:rPr>
              <a:t>not</a:t>
            </a:r>
            <a:r>
              <a:rPr sz="1000" spc="-45" dirty="0">
                <a:latin typeface="Times New Roman"/>
                <a:cs typeface="Times New Roman"/>
              </a:rPr>
              <a:t> </a:t>
            </a:r>
            <a:r>
              <a:rPr sz="1000" dirty="0">
                <a:latin typeface="Times New Roman"/>
                <a:cs typeface="Times New Roman"/>
              </a:rPr>
              <a:t>mentioned in</a:t>
            </a:r>
            <a:r>
              <a:rPr sz="1000" spc="-45" dirty="0">
                <a:latin typeface="Times New Roman"/>
                <a:cs typeface="Times New Roman"/>
              </a:rPr>
              <a:t> </a:t>
            </a:r>
            <a:r>
              <a:rPr sz="1000" dirty="0">
                <a:latin typeface="Times New Roman"/>
                <a:cs typeface="Times New Roman"/>
              </a:rPr>
              <a:t>Iberia,</a:t>
            </a:r>
            <a:r>
              <a:rPr sz="1000" spc="-20" dirty="0">
                <a:latin typeface="Times New Roman"/>
                <a:cs typeface="Times New Roman"/>
              </a:rPr>
              <a:t> </a:t>
            </a:r>
            <a:r>
              <a:rPr sz="1000" dirty="0">
                <a:latin typeface="Times New Roman"/>
                <a:cs typeface="Times New Roman"/>
              </a:rPr>
              <a:t>northern</a:t>
            </a:r>
            <a:r>
              <a:rPr sz="1000" spc="-25" dirty="0">
                <a:latin typeface="Times New Roman"/>
                <a:cs typeface="Times New Roman"/>
              </a:rPr>
              <a:t> </a:t>
            </a:r>
            <a:r>
              <a:rPr sz="1000" dirty="0">
                <a:latin typeface="Times New Roman"/>
                <a:cs typeface="Times New Roman"/>
              </a:rPr>
              <a:t>Italy,</a:t>
            </a:r>
            <a:r>
              <a:rPr sz="1000" spc="-15" dirty="0">
                <a:latin typeface="Times New Roman"/>
                <a:cs typeface="Times New Roman"/>
              </a:rPr>
              <a:t> </a:t>
            </a:r>
            <a:r>
              <a:rPr sz="1000" dirty="0">
                <a:latin typeface="Times New Roman"/>
                <a:cs typeface="Times New Roman"/>
              </a:rPr>
              <a:t>Galatia</a:t>
            </a:r>
            <a:r>
              <a:rPr sz="1000" spc="-25" dirty="0">
                <a:latin typeface="Times New Roman"/>
                <a:cs typeface="Times New Roman"/>
              </a:rPr>
              <a:t> </a:t>
            </a:r>
            <a:r>
              <a:rPr sz="1000" dirty="0">
                <a:latin typeface="Times New Roman"/>
                <a:cs typeface="Times New Roman"/>
              </a:rPr>
              <a:t>or</a:t>
            </a:r>
            <a:r>
              <a:rPr sz="1000" spc="-40" dirty="0">
                <a:latin typeface="Times New Roman"/>
                <a:cs typeface="Times New Roman"/>
              </a:rPr>
              <a:t> </a:t>
            </a:r>
            <a:r>
              <a:rPr sz="1000" dirty="0">
                <a:latin typeface="Times New Roman"/>
                <a:cs typeface="Times New Roman"/>
              </a:rPr>
              <a:t>Ireland,</a:t>
            </a:r>
            <a:r>
              <a:rPr sz="1000" spc="-25" dirty="0">
                <a:latin typeface="Times New Roman"/>
                <a:cs typeface="Times New Roman"/>
              </a:rPr>
              <a:t> </a:t>
            </a:r>
            <a:r>
              <a:rPr sz="1000" dirty="0">
                <a:latin typeface="Times New Roman"/>
                <a:cs typeface="Times New Roman"/>
              </a:rPr>
              <a:t>although</a:t>
            </a:r>
            <a:r>
              <a:rPr sz="1000" spc="-10" dirty="0">
                <a:latin typeface="Times New Roman"/>
                <a:cs typeface="Times New Roman"/>
              </a:rPr>
              <a:t> </a:t>
            </a:r>
            <a:r>
              <a:rPr sz="1000" dirty="0">
                <a:latin typeface="Times New Roman"/>
                <a:cs typeface="Times New Roman"/>
              </a:rPr>
              <a:t>we</a:t>
            </a:r>
            <a:r>
              <a:rPr sz="1000" spc="-15" dirty="0">
                <a:latin typeface="Times New Roman"/>
                <a:cs typeface="Times New Roman"/>
              </a:rPr>
              <a:t> </a:t>
            </a:r>
            <a:r>
              <a:rPr sz="1000" dirty="0">
                <a:latin typeface="Times New Roman"/>
                <a:cs typeface="Times New Roman"/>
              </a:rPr>
              <a:t>know</a:t>
            </a:r>
            <a:r>
              <a:rPr sz="1000" spc="-15" dirty="0">
                <a:latin typeface="Times New Roman"/>
                <a:cs typeface="Times New Roman"/>
              </a:rPr>
              <a:t> </a:t>
            </a:r>
            <a:r>
              <a:rPr sz="1000" dirty="0">
                <a:latin typeface="Times New Roman"/>
                <a:cs typeface="Times New Roman"/>
              </a:rPr>
              <a:t>from</a:t>
            </a:r>
            <a:r>
              <a:rPr sz="1000" spc="-30" dirty="0">
                <a:latin typeface="Times New Roman"/>
                <a:cs typeface="Times New Roman"/>
              </a:rPr>
              <a:t> </a:t>
            </a:r>
            <a:r>
              <a:rPr sz="1000" dirty="0">
                <a:latin typeface="Times New Roman"/>
                <a:cs typeface="Times New Roman"/>
              </a:rPr>
              <a:t>Irish</a:t>
            </a:r>
            <a:r>
              <a:rPr sz="1000" spc="-35" dirty="0">
                <a:latin typeface="Times New Roman"/>
                <a:cs typeface="Times New Roman"/>
              </a:rPr>
              <a:t> </a:t>
            </a:r>
            <a:r>
              <a:rPr sz="1000" dirty="0">
                <a:latin typeface="Times New Roman"/>
                <a:cs typeface="Times New Roman"/>
              </a:rPr>
              <a:t>literature</a:t>
            </a:r>
            <a:r>
              <a:rPr sz="1000" spc="-15" dirty="0">
                <a:latin typeface="Times New Roman"/>
                <a:cs typeface="Times New Roman"/>
              </a:rPr>
              <a:t> </a:t>
            </a:r>
            <a:r>
              <a:rPr sz="1000" spc="-20" dirty="0">
                <a:latin typeface="Times New Roman"/>
                <a:cs typeface="Times New Roman"/>
              </a:rPr>
              <a:t>that </a:t>
            </a:r>
            <a:r>
              <a:rPr sz="1000" dirty="0">
                <a:latin typeface="Times New Roman"/>
                <a:cs typeface="Times New Roman"/>
              </a:rPr>
              <a:t>they,</a:t>
            </a:r>
            <a:r>
              <a:rPr sz="1000" spc="-10" dirty="0">
                <a:latin typeface="Times New Roman"/>
                <a:cs typeface="Times New Roman"/>
              </a:rPr>
              <a:t> </a:t>
            </a:r>
            <a:r>
              <a:rPr sz="1000" dirty="0">
                <a:latin typeface="Times New Roman"/>
                <a:cs typeface="Times New Roman"/>
              </a:rPr>
              <a:t>as</a:t>
            </a:r>
            <a:r>
              <a:rPr sz="1000" spc="-20" dirty="0">
                <a:latin typeface="Times New Roman"/>
                <a:cs typeface="Times New Roman"/>
              </a:rPr>
              <a:t> </a:t>
            </a:r>
            <a:r>
              <a:rPr sz="1000" dirty="0">
                <a:latin typeface="Times New Roman"/>
                <a:cs typeface="Times New Roman"/>
              </a:rPr>
              <a:t>well</a:t>
            </a:r>
            <a:r>
              <a:rPr sz="1000" spc="5" dirty="0">
                <a:latin typeface="Times New Roman"/>
                <a:cs typeface="Times New Roman"/>
              </a:rPr>
              <a:t> </a:t>
            </a:r>
            <a:r>
              <a:rPr sz="1000" dirty="0">
                <a:latin typeface="Times New Roman"/>
                <a:cs typeface="Times New Roman"/>
              </a:rPr>
              <a:t>as</a:t>
            </a:r>
            <a:r>
              <a:rPr sz="1000" spc="-30"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Bards</a:t>
            </a:r>
            <a:r>
              <a:rPr sz="1000" spc="-35" dirty="0">
                <a:latin typeface="Times New Roman"/>
                <a:cs typeface="Times New Roman"/>
              </a:rPr>
              <a:t> </a:t>
            </a:r>
            <a:r>
              <a:rPr sz="1000" dirty="0">
                <a:latin typeface="Times New Roman"/>
                <a:cs typeface="Times New Roman"/>
              </a:rPr>
              <a:t>and</a:t>
            </a:r>
            <a:r>
              <a:rPr sz="1000" spc="-10" dirty="0">
                <a:latin typeface="Times New Roman"/>
                <a:cs typeface="Times New Roman"/>
              </a:rPr>
              <a:t> </a:t>
            </a:r>
            <a:r>
              <a:rPr sz="1000" dirty="0">
                <a:latin typeface="Times New Roman"/>
                <a:cs typeface="Times New Roman"/>
              </a:rPr>
              <a:t>Vates</a:t>
            </a:r>
            <a:r>
              <a:rPr sz="1000" spc="-10" dirty="0">
                <a:latin typeface="Times New Roman"/>
                <a:cs typeface="Times New Roman"/>
              </a:rPr>
              <a:t> </a:t>
            </a:r>
            <a:r>
              <a:rPr sz="1000" dirty="0">
                <a:latin typeface="Times New Roman"/>
                <a:cs typeface="Times New Roman"/>
              </a:rPr>
              <a:t>were</a:t>
            </a:r>
            <a:r>
              <a:rPr sz="1000" spc="5" dirty="0">
                <a:latin typeface="Times New Roman"/>
                <a:cs typeface="Times New Roman"/>
              </a:rPr>
              <a:t> </a:t>
            </a:r>
            <a:r>
              <a:rPr sz="1000" dirty="0">
                <a:latin typeface="Times New Roman"/>
                <a:cs typeface="Times New Roman"/>
              </a:rPr>
              <a:t>also</a:t>
            </a:r>
            <a:r>
              <a:rPr sz="1000" spc="-20" dirty="0">
                <a:latin typeface="Times New Roman"/>
                <a:cs typeface="Times New Roman"/>
              </a:rPr>
              <a:t> </a:t>
            </a:r>
            <a:r>
              <a:rPr sz="1000" dirty="0">
                <a:latin typeface="Times New Roman"/>
                <a:cs typeface="Times New Roman"/>
              </a:rPr>
              <a:t>found</a:t>
            </a:r>
            <a:r>
              <a:rPr sz="1000" spc="-15" dirty="0">
                <a:latin typeface="Times New Roman"/>
                <a:cs typeface="Times New Roman"/>
              </a:rPr>
              <a:t> </a:t>
            </a:r>
            <a:r>
              <a:rPr sz="1000" dirty="0">
                <a:latin typeface="Times New Roman"/>
                <a:cs typeface="Times New Roman"/>
              </a:rPr>
              <a:t>there,</a:t>
            </a:r>
            <a:r>
              <a:rPr sz="1000" spc="-5" dirty="0">
                <a:latin typeface="Times New Roman"/>
                <a:cs typeface="Times New Roman"/>
              </a:rPr>
              <a:t> </a:t>
            </a:r>
            <a:r>
              <a:rPr sz="1000" dirty="0">
                <a:latin typeface="Times New Roman"/>
                <a:cs typeface="Times New Roman"/>
              </a:rPr>
              <a:t>via</a:t>
            </a:r>
            <a:r>
              <a:rPr sz="1000" spc="-30"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use</a:t>
            </a:r>
            <a:r>
              <a:rPr sz="1000" spc="-5" dirty="0">
                <a:latin typeface="Times New Roman"/>
                <a:cs typeface="Times New Roman"/>
              </a:rPr>
              <a:t> </a:t>
            </a:r>
            <a:r>
              <a:rPr sz="1000" dirty="0">
                <a:latin typeface="Times New Roman"/>
                <a:cs typeface="Times New Roman"/>
              </a:rPr>
              <a:t>of</a:t>
            </a:r>
            <a:r>
              <a:rPr sz="1000" spc="-35"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names</a:t>
            </a:r>
            <a:r>
              <a:rPr sz="1000" spc="30" dirty="0">
                <a:latin typeface="Times New Roman"/>
                <a:cs typeface="Times New Roman"/>
              </a:rPr>
              <a:t> </a:t>
            </a:r>
            <a:r>
              <a:rPr sz="1000" dirty="0">
                <a:latin typeface="Times New Roman"/>
                <a:cs typeface="Times New Roman"/>
              </a:rPr>
              <a:t>Drui,</a:t>
            </a:r>
            <a:r>
              <a:rPr sz="1000" spc="-25" dirty="0">
                <a:latin typeface="Times New Roman"/>
                <a:cs typeface="Times New Roman"/>
              </a:rPr>
              <a:t> </a:t>
            </a:r>
            <a:r>
              <a:rPr sz="1000" dirty="0">
                <a:latin typeface="Times New Roman"/>
                <a:cs typeface="Times New Roman"/>
              </a:rPr>
              <a:t>Bard</a:t>
            </a:r>
            <a:r>
              <a:rPr sz="1000" spc="-25" dirty="0">
                <a:latin typeface="Times New Roman"/>
                <a:cs typeface="Times New Roman"/>
              </a:rPr>
              <a:t> </a:t>
            </a:r>
            <a:r>
              <a:rPr sz="1000" dirty="0">
                <a:latin typeface="Times New Roman"/>
                <a:cs typeface="Times New Roman"/>
              </a:rPr>
              <a:t>and</a:t>
            </a:r>
            <a:r>
              <a:rPr sz="1000" spc="-25" dirty="0">
                <a:latin typeface="Times New Roman"/>
                <a:cs typeface="Times New Roman"/>
              </a:rPr>
              <a:t> </a:t>
            </a:r>
            <a:r>
              <a:rPr sz="1000" spc="-10" dirty="0">
                <a:latin typeface="Times New Roman"/>
                <a:cs typeface="Times New Roman"/>
              </a:rPr>
              <a:t>Fili. </a:t>
            </a:r>
            <a:r>
              <a:rPr sz="1000" dirty="0">
                <a:latin typeface="Times New Roman"/>
                <a:cs typeface="Times New Roman"/>
              </a:rPr>
              <a:t>(PBE</a:t>
            </a:r>
            <a:r>
              <a:rPr sz="1000" spc="-45" dirty="0">
                <a:latin typeface="Times New Roman"/>
                <a:cs typeface="Times New Roman"/>
              </a:rPr>
              <a:t> </a:t>
            </a:r>
            <a:r>
              <a:rPr sz="1000" spc="-10" dirty="0">
                <a:latin typeface="Times New Roman"/>
                <a:cs typeface="Times New Roman"/>
              </a:rPr>
              <a:t>L1088-</a:t>
            </a:r>
            <a:r>
              <a:rPr sz="1000" dirty="0">
                <a:latin typeface="Times New Roman"/>
                <a:cs typeface="Times New Roman"/>
              </a:rPr>
              <a:t>1091).</a:t>
            </a:r>
            <a:r>
              <a:rPr sz="1000" spc="-35"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Bards</a:t>
            </a:r>
            <a:r>
              <a:rPr sz="1000" spc="-30" dirty="0">
                <a:latin typeface="Times New Roman"/>
                <a:cs typeface="Times New Roman"/>
              </a:rPr>
              <a:t> </a:t>
            </a:r>
            <a:r>
              <a:rPr sz="1000" dirty="0">
                <a:latin typeface="Times New Roman"/>
                <a:cs typeface="Times New Roman"/>
              </a:rPr>
              <a:t>are</a:t>
            </a:r>
            <a:r>
              <a:rPr sz="1000" spc="-15" dirty="0">
                <a:latin typeface="Times New Roman"/>
                <a:cs typeface="Times New Roman"/>
              </a:rPr>
              <a:t> </a:t>
            </a:r>
            <a:r>
              <a:rPr sz="1000" dirty="0">
                <a:latin typeface="Times New Roman"/>
                <a:cs typeface="Times New Roman"/>
              </a:rPr>
              <a:t>singers</a:t>
            </a:r>
            <a:r>
              <a:rPr sz="1000" spc="-5" dirty="0">
                <a:latin typeface="Times New Roman"/>
                <a:cs typeface="Times New Roman"/>
              </a:rPr>
              <a:t> </a:t>
            </a:r>
            <a:r>
              <a:rPr sz="1000" dirty="0">
                <a:latin typeface="Times New Roman"/>
                <a:cs typeface="Times New Roman"/>
              </a:rPr>
              <a:t>and</a:t>
            </a:r>
            <a:r>
              <a:rPr sz="1000" spc="-10" dirty="0">
                <a:latin typeface="Times New Roman"/>
                <a:cs typeface="Times New Roman"/>
              </a:rPr>
              <a:t> </a:t>
            </a:r>
            <a:r>
              <a:rPr sz="1000" dirty="0">
                <a:latin typeface="Times New Roman"/>
                <a:cs typeface="Times New Roman"/>
              </a:rPr>
              <a:t>poets,</a:t>
            </a:r>
            <a:r>
              <a:rPr sz="1000" spc="-25" dirty="0">
                <a:latin typeface="Times New Roman"/>
                <a:cs typeface="Times New Roman"/>
              </a:rPr>
              <a:t> </a:t>
            </a:r>
            <a:r>
              <a:rPr sz="1000" dirty="0">
                <a:latin typeface="Times New Roman"/>
                <a:cs typeface="Times New Roman"/>
              </a:rPr>
              <a:t>and</a:t>
            </a:r>
            <a:r>
              <a:rPr sz="1000" spc="-20" dirty="0">
                <a:latin typeface="Times New Roman"/>
                <a:cs typeface="Times New Roman"/>
              </a:rPr>
              <a:t> </a:t>
            </a:r>
            <a:r>
              <a:rPr sz="1000" dirty="0">
                <a:latin typeface="Times New Roman"/>
                <a:cs typeface="Times New Roman"/>
              </a:rPr>
              <a:t>the</a:t>
            </a:r>
            <a:r>
              <a:rPr sz="1000" spc="10" dirty="0">
                <a:latin typeface="Times New Roman"/>
                <a:cs typeface="Times New Roman"/>
              </a:rPr>
              <a:t> </a:t>
            </a:r>
            <a:r>
              <a:rPr sz="1000" dirty="0">
                <a:latin typeface="Times New Roman"/>
                <a:cs typeface="Times New Roman"/>
              </a:rPr>
              <a:t>Vates</a:t>
            </a:r>
            <a:r>
              <a:rPr sz="1000" spc="-10" dirty="0">
                <a:latin typeface="Times New Roman"/>
                <a:cs typeface="Times New Roman"/>
              </a:rPr>
              <a:t> </a:t>
            </a:r>
            <a:r>
              <a:rPr sz="1000" dirty="0">
                <a:latin typeface="Times New Roman"/>
                <a:cs typeface="Times New Roman"/>
              </a:rPr>
              <a:t>‘soothsayers’</a:t>
            </a:r>
            <a:r>
              <a:rPr sz="1000" spc="15" dirty="0">
                <a:latin typeface="Times New Roman"/>
                <a:cs typeface="Times New Roman"/>
              </a:rPr>
              <a:t> </a:t>
            </a:r>
            <a:r>
              <a:rPr sz="1000" dirty="0">
                <a:latin typeface="Times New Roman"/>
                <a:cs typeface="Times New Roman"/>
              </a:rPr>
              <a:t>and</a:t>
            </a:r>
            <a:r>
              <a:rPr sz="1000" spc="-15" dirty="0">
                <a:latin typeface="Times New Roman"/>
                <a:cs typeface="Times New Roman"/>
              </a:rPr>
              <a:t> </a:t>
            </a:r>
            <a:r>
              <a:rPr sz="1000" spc="-10" dirty="0">
                <a:latin typeface="Times New Roman"/>
                <a:cs typeface="Times New Roman"/>
              </a:rPr>
              <a:t>natural </a:t>
            </a:r>
            <a:r>
              <a:rPr sz="1000" dirty="0">
                <a:latin typeface="Times New Roman"/>
                <a:cs typeface="Times New Roman"/>
              </a:rPr>
              <a:t>philosophers.</a:t>
            </a:r>
            <a:r>
              <a:rPr sz="1000" spc="-35" dirty="0">
                <a:latin typeface="Times New Roman"/>
                <a:cs typeface="Times New Roman"/>
              </a:rPr>
              <a:t> </a:t>
            </a:r>
            <a:r>
              <a:rPr sz="1000" dirty="0">
                <a:latin typeface="Times New Roman"/>
                <a:cs typeface="Times New Roman"/>
              </a:rPr>
              <a:t>The</a:t>
            </a:r>
            <a:r>
              <a:rPr sz="1000" spc="-45" dirty="0">
                <a:latin typeface="Times New Roman"/>
                <a:cs typeface="Times New Roman"/>
              </a:rPr>
              <a:t> </a:t>
            </a:r>
            <a:r>
              <a:rPr sz="1000" dirty="0">
                <a:latin typeface="Times New Roman"/>
                <a:cs typeface="Times New Roman"/>
              </a:rPr>
              <a:t>Druids</a:t>
            </a:r>
            <a:r>
              <a:rPr sz="1000" spc="-30" dirty="0">
                <a:latin typeface="Times New Roman"/>
                <a:cs typeface="Times New Roman"/>
              </a:rPr>
              <a:t> </a:t>
            </a:r>
            <a:r>
              <a:rPr sz="1000" dirty="0">
                <a:latin typeface="Times New Roman"/>
                <a:cs typeface="Times New Roman"/>
              </a:rPr>
              <a:t>themselves</a:t>
            </a:r>
            <a:r>
              <a:rPr sz="1000" spc="-5" dirty="0">
                <a:latin typeface="Times New Roman"/>
                <a:cs typeface="Times New Roman"/>
              </a:rPr>
              <a:t> </a:t>
            </a:r>
            <a:r>
              <a:rPr sz="1000" dirty="0">
                <a:latin typeface="Times New Roman"/>
                <a:cs typeface="Times New Roman"/>
              </a:rPr>
              <a:t>have</a:t>
            </a:r>
            <a:r>
              <a:rPr sz="1000" spc="-15" dirty="0">
                <a:latin typeface="Times New Roman"/>
                <a:cs typeface="Times New Roman"/>
              </a:rPr>
              <a:t> </a:t>
            </a:r>
            <a:r>
              <a:rPr sz="1000" dirty="0">
                <a:latin typeface="Times New Roman"/>
                <a:cs typeface="Times New Roman"/>
              </a:rPr>
              <a:t>been</a:t>
            </a:r>
            <a:r>
              <a:rPr sz="1000" spc="-35" dirty="0">
                <a:latin typeface="Times New Roman"/>
                <a:cs typeface="Times New Roman"/>
              </a:rPr>
              <a:t> </a:t>
            </a:r>
            <a:r>
              <a:rPr sz="1000" dirty="0">
                <a:latin typeface="Times New Roman"/>
                <a:cs typeface="Times New Roman"/>
              </a:rPr>
              <a:t>variously</a:t>
            </a:r>
            <a:r>
              <a:rPr sz="1000" spc="-30" dirty="0">
                <a:latin typeface="Times New Roman"/>
                <a:cs typeface="Times New Roman"/>
              </a:rPr>
              <a:t> </a:t>
            </a:r>
            <a:r>
              <a:rPr sz="1000" dirty="0">
                <a:latin typeface="Times New Roman"/>
                <a:cs typeface="Times New Roman"/>
              </a:rPr>
              <a:t>described</a:t>
            </a:r>
            <a:r>
              <a:rPr sz="1000" spc="-30" dirty="0">
                <a:latin typeface="Times New Roman"/>
                <a:cs typeface="Times New Roman"/>
              </a:rPr>
              <a:t> </a:t>
            </a:r>
            <a:r>
              <a:rPr sz="1000" dirty="0">
                <a:latin typeface="Times New Roman"/>
                <a:cs typeface="Times New Roman"/>
              </a:rPr>
              <a:t>as</a:t>
            </a:r>
            <a:r>
              <a:rPr sz="1000" spc="-45" dirty="0">
                <a:latin typeface="Times New Roman"/>
                <a:cs typeface="Times New Roman"/>
              </a:rPr>
              <a:t> </a:t>
            </a:r>
            <a:r>
              <a:rPr sz="1000" dirty="0">
                <a:latin typeface="Times New Roman"/>
                <a:cs typeface="Times New Roman"/>
              </a:rPr>
              <a:t>priests,</a:t>
            </a:r>
            <a:r>
              <a:rPr sz="1000" spc="-35" dirty="0">
                <a:latin typeface="Times New Roman"/>
                <a:cs typeface="Times New Roman"/>
              </a:rPr>
              <a:t> </a:t>
            </a:r>
            <a:r>
              <a:rPr sz="1000" dirty="0">
                <a:latin typeface="Times New Roman"/>
                <a:cs typeface="Times New Roman"/>
              </a:rPr>
              <a:t>philosophers,</a:t>
            </a:r>
            <a:r>
              <a:rPr sz="1000" spc="-40" dirty="0">
                <a:latin typeface="Times New Roman"/>
                <a:cs typeface="Times New Roman"/>
              </a:rPr>
              <a:t> </a:t>
            </a:r>
            <a:r>
              <a:rPr sz="1000" spc="-10" dirty="0">
                <a:latin typeface="Times New Roman"/>
                <a:cs typeface="Times New Roman"/>
              </a:rPr>
              <a:t>teachers, </a:t>
            </a:r>
            <a:r>
              <a:rPr sz="1000" dirty="0">
                <a:latin typeface="Times New Roman"/>
                <a:cs typeface="Times New Roman"/>
              </a:rPr>
              <a:t>judges</a:t>
            </a:r>
            <a:r>
              <a:rPr sz="1000" spc="-20" dirty="0">
                <a:latin typeface="Times New Roman"/>
                <a:cs typeface="Times New Roman"/>
              </a:rPr>
              <a:t> </a:t>
            </a:r>
            <a:r>
              <a:rPr sz="1000" dirty="0">
                <a:latin typeface="Times New Roman"/>
                <a:cs typeface="Times New Roman"/>
              </a:rPr>
              <a:t>and</a:t>
            </a:r>
            <a:r>
              <a:rPr sz="1000" spc="-25" dirty="0">
                <a:latin typeface="Times New Roman"/>
                <a:cs typeface="Times New Roman"/>
              </a:rPr>
              <a:t> </a:t>
            </a:r>
            <a:r>
              <a:rPr sz="1000" dirty="0">
                <a:latin typeface="Times New Roman"/>
                <a:cs typeface="Times New Roman"/>
              </a:rPr>
              <a:t>so</a:t>
            </a:r>
            <a:r>
              <a:rPr sz="1000" spc="-20" dirty="0">
                <a:latin typeface="Times New Roman"/>
                <a:cs typeface="Times New Roman"/>
              </a:rPr>
              <a:t> </a:t>
            </a:r>
            <a:r>
              <a:rPr sz="1000" dirty="0">
                <a:latin typeface="Times New Roman"/>
                <a:cs typeface="Times New Roman"/>
              </a:rPr>
              <a:t>on</a:t>
            </a:r>
            <a:r>
              <a:rPr sz="1000" spc="-30" dirty="0">
                <a:latin typeface="Times New Roman"/>
                <a:cs typeface="Times New Roman"/>
              </a:rPr>
              <a:t> </a:t>
            </a:r>
            <a:r>
              <a:rPr sz="1000" dirty="0">
                <a:latin typeface="Times New Roman"/>
                <a:cs typeface="Times New Roman"/>
              </a:rPr>
              <a:t>(BC</a:t>
            </a:r>
            <a:r>
              <a:rPr sz="1000" spc="-35" dirty="0">
                <a:latin typeface="Times New Roman"/>
                <a:cs typeface="Times New Roman"/>
              </a:rPr>
              <a:t> </a:t>
            </a:r>
            <a:r>
              <a:rPr sz="1000" dirty="0">
                <a:latin typeface="Times New Roman"/>
                <a:cs typeface="Times New Roman"/>
              </a:rPr>
              <a:t>3)</a:t>
            </a:r>
            <a:r>
              <a:rPr sz="1000" spc="-35" dirty="0">
                <a:latin typeface="Times New Roman"/>
                <a:cs typeface="Times New Roman"/>
              </a:rPr>
              <a:t> </a:t>
            </a:r>
            <a:r>
              <a:rPr sz="1000" dirty="0">
                <a:latin typeface="Times New Roman"/>
                <a:cs typeface="Times New Roman"/>
              </a:rPr>
              <a:t>who</a:t>
            </a:r>
            <a:r>
              <a:rPr sz="1000" spc="10" dirty="0">
                <a:latin typeface="Times New Roman"/>
                <a:cs typeface="Times New Roman"/>
              </a:rPr>
              <a:t> </a:t>
            </a:r>
            <a:r>
              <a:rPr sz="1000" dirty="0">
                <a:latin typeface="Times New Roman"/>
                <a:cs typeface="Times New Roman"/>
              </a:rPr>
              <a:t>exercised</a:t>
            </a:r>
            <a:r>
              <a:rPr sz="1000" spc="-5" dirty="0">
                <a:latin typeface="Times New Roman"/>
                <a:cs typeface="Times New Roman"/>
              </a:rPr>
              <a:t> </a:t>
            </a:r>
            <a:r>
              <a:rPr sz="1000" dirty="0">
                <a:latin typeface="Times New Roman"/>
                <a:cs typeface="Times New Roman"/>
              </a:rPr>
              <a:t>great</a:t>
            </a:r>
            <a:r>
              <a:rPr sz="1000" spc="-10" dirty="0">
                <a:latin typeface="Times New Roman"/>
                <a:cs typeface="Times New Roman"/>
              </a:rPr>
              <a:t> </a:t>
            </a:r>
            <a:r>
              <a:rPr sz="1000" dirty="0">
                <a:latin typeface="Times New Roman"/>
                <a:cs typeface="Times New Roman"/>
              </a:rPr>
              <a:t>authority</a:t>
            </a:r>
            <a:r>
              <a:rPr sz="1000" spc="-15" dirty="0">
                <a:latin typeface="Times New Roman"/>
                <a:cs typeface="Times New Roman"/>
              </a:rPr>
              <a:t> </a:t>
            </a:r>
            <a:r>
              <a:rPr sz="1000" dirty="0">
                <a:latin typeface="Times New Roman"/>
                <a:cs typeface="Times New Roman"/>
              </a:rPr>
              <a:t>in</a:t>
            </a:r>
            <a:r>
              <a:rPr sz="1000" spc="-35" dirty="0">
                <a:latin typeface="Times New Roman"/>
                <a:cs typeface="Times New Roman"/>
              </a:rPr>
              <a:t> </a:t>
            </a:r>
            <a:r>
              <a:rPr sz="1000" dirty="0">
                <a:latin typeface="Times New Roman"/>
                <a:cs typeface="Times New Roman"/>
              </a:rPr>
              <a:t>ancient</a:t>
            </a:r>
            <a:r>
              <a:rPr sz="1000" spc="35" dirty="0">
                <a:latin typeface="Times New Roman"/>
                <a:cs typeface="Times New Roman"/>
              </a:rPr>
              <a:t> </a:t>
            </a:r>
            <a:r>
              <a:rPr sz="1000" dirty="0">
                <a:latin typeface="Times New Roman"/>
                <a:cs typeface="Times New Roman"/>
              </a:rPr>
              <a:t>Gaulish</a:t>
            </a:r>
            <a:r>
              <a:rPr sz="1000" spc="-10" dirty="0">
                <a:latin typeface="Times New Roman"/>
                <a:cs typeface="Times New Roman"/>
              </a:rPr>
              <a:t> </a:t>
            </a:r>
            <a:r>
              <a:rPr sz="1000" dirty="0">
                <a:latin typeface="Times New Roman"/>
                <a:cs typeface="Times New Roman"/>
              </a:rPr>
              <a:t>and</a:t>
            </a:r>
            <a:r>
              <a:rPr sz="1000" spc="-20" dirty="0">
                <a:latin typeface="Times New Roman"/>
                <a:cs typeface="Times New Roman"/>
              </a:rPr>
              <a:t> </a:t>
            </a:r>
            <a:r>
              <a:rPr sz="1000" dirty="0">
                <a:latin typeface="Times New Roman"/>
                <a:cs typeface="Times New Roman"/>
              </a:rPr>
              <a:t>British</a:t>
            </a:r>
            <a:r>
              <a:rPr sz="1000" spc="-35" dirty="0">
                <a:latin typeface="Times New Roman"/>
                <a:cs typeface="Times New Roman"/>
              </a:rPr>
              <a:t> </a:t>
            </a:r>
            <a:r>
              <a:rPr sz="1000" dirty="0">
                <a:latin typeface="Times New Roman"/>
                <a:cs typeface="Times New Roman"/>
              </a:rPr>
              <a:t>society,</a:t>
            </a:r>
            <a:r>
              <a:rPr sz="1000" spc="-5" dirty="0">
                <a:latin typeface="Times New Roman"/>
                <a:cs typeface="Times New Roman"/>
              </a:rPr>
              <a:t> </a:t>
            </a:r>
            <a:r>
              <a:rPr sz="1000" dirty="0">
                <a:latin typeface="Times New Roman"/>
                <a:cs typeface="Times New Roman"/>
              </a:rPr>
              <a:t>often</a:t>
            </a:r>
            <a:r>
              <a:rPr sz="1000" spc="-10" dirty="0">
                <a:latin typeface="Times New Roman"/>
                <a:cs typeface="Times New Roman"/>
              </a:rPr>
              <a:t> </a:t>
            </a:r>
            <a:r>
              <a:rPr sz="1000" spc="-20" dirty="0">
                <a:latin typeface="Times New Roman"/>
                <a:cs typeface="Times New Roman"/>
              </a:rPr>
              <a:t>with </a:t>
            </a:r>
            <a:r>
              <a:rPr sz="1000" dirty="0">
                <a:latin typeface="Times New Roman"/>
                <a:cs typeface="Times New Roman"/>
              </a:rPr>
              <a:t>a</a:t>
            </a:r>
            <a:r>
              <a:rPr sz="1000" spc="-30" dirty="0">
                <a:latin typeface="Times New Roman"/>
                <a:cs typeface="Times New Roman"/>
              </a:rPr>
              <a:t> </a:t>
            </a:r>
            <a:r>
              <a:rPr sz="1000" dirty="0">
                <a:latin typeface="Times New Roman"/>
                <a:cs typeface="Times New Roman"/>
              </a:rPr>
              <a:t>‘mystic’</a:t>
            </a:r>
            <a:r>
              <a:rPr sz="1000" spc="15" dirty="0">
                <a:latin typeface="Times New Roman"/>
                <a:cs typeface="Times New Roman"/>
              </a:rPr>
              <a:t> </a:t>
            </a:r>
            <a:r>
              <a:rPr sz="1000" dirty="0">
                <a:latin typeface="Times New Roman"/>
                <a:cs typeface="Times New Roman"/>
              </a:rPr>
              <a:t>or</a:t>
            </a:r>
            <a:r>
              <a:rPr sz="1000" spc="-30" dirty="0">
                <a:latin typeface="Times New Roman"/>
                <a:cs typeface="Times New Roman"/>
              </a:rPr>
              <a:t> </a:t>
            </a:r>
            <a:r>
              <a:rPr sz="1000" dirty="0">
                <a:latin typeface="Times New Roman"/>
                <a:cs typeface="Times New Roman"/>
              </a:rPr>
              <a:t>‘magical’</a:t>
            </a:r>
            <a:r>
              <a:rPr sz="1000" spc="15" dirty="0">
                <a:latin typeface="Times New Roman"/>
                <a:cs typeface="Times New Roman"/>
              </a:rPr>
              <a:t> </a:t>
            </a:r>
            <a:r>
              <a:rPr sz="1000" dirty="0">
                <a:latin typeface="Times New Roman"/>
                <a:cs typeface="Times New Roman"/>
              </a:rPr>
              <a:t>twist.</a:t>
            </a:r>
            <a:r>
              <a:rPr sz="1000" spc="-5" dirty="0">
                <a:latin typeface="Times New Roman"/>
                <a:cs typeface="Times New Roman"/>
              </a:rPr>
              <a:t> </a:t>
            </a:r>
            <a:r>
              <a:rPr sz="1000" dirty="0">
                <a:latin typeface="Times New Roman"/>
                <a:cs typeface="Times New Roman"/>
              </a:rPr>
              <a:t>According</a:t>
            </a:r>
            <a:r>
              <a:rPr sz="1000" spc="-5" dirty="0">
                <a:latin typeface="Times New Roman"/>
                <a:cs typeface="Times New Roman"/>
              </a:rPr>
              <a:t> </a:t>
            </a:r>
            <a:r>
              <a:rPr sz="1000" dirty="0">
                <a:latin typeface="Times New Roman"/>
                <a:cs typeface="Times New Roman"/>
              </a:rPr>
              <a:t>to</a:t>
            </a:r>
            <a:r>
              <a:rPr sz="1000" spc="-35" dirty="0">
                <a:latin typeface="Times New Roman"/>
                <a:cs typeface="Times New Roman"/>
              </a:rPr>
              <a:t> </a:t>
            </a:r>
            <a:r>
              <a:rPr sz="1000" dirty="0">
                <a:latin typeface="Times New Roman"/>
                <a:cs typeface="Times New Roman"/>
              </a:rPr>
              <a:t>Caesar</a:t>
            </a:r>
            <a:r>
              <a:rPr sz="1000" spc="15" dirty="0">
                <a:latin typeface="Times New Roman"/>
                <a:cs typeface="Times New Roman"/>
              </a:rPr>
              <a:t> </a:t>
            </a:r>
            <a:r>
              <a:rPr sz="1000" i="1" dirty="0">
                <a:latin typeface="Times New Roman"/>
                <a:cs typeface="Times New Roman"/>
              </a:rPr>
              <a:t>‘The</a:t>
            </a:r>
            <a:r>
              <a:rPr sz="1000" i="1" spc="-30" dirty="0">
                <a:latin typeface="Times New Roman"/>
                <a:cs typeface="Times New Roman"/>
              </a:rPr>
              <a:t> </a:t>
            </a:r>
            <a:r>
              <a:rPr sz="1000" i="1" dirty="0">
                <a:latin typeface="Times New Roman"/>
                <a:cs typeface="Times New Roman"/>
              </a:rPr>
              <a:t>Druids</a:t>
            </a:r>
            <a:r>
              <a:rPr sz="1000" i="1" spc="-30" dirty="0">
                <a:latin typeface="Times New Roman"/>
                <a:cs typeface="Times New Roman"/>
              </a:rPr>
              <a:t> </a:t>
            </a:r>
            <a:r>
              <a:rPr sz="1000" i="1" dirty="0">
                <a:latin typeface="Times New Roman"/>
                <a:cs typeface="Times New Roman"/>
              </a:rPr>
              <a:t>are</a:t>
            </a:r>
            <a:r>
              <a:rPr sz="1000" i="1" spc="-30" dirty="0">
                <a:latin typeface="Times New Roman"/>
                <a:cs typeface="Times New Roman"/>
              </a:rPr>
              <a:t> </a:t>
            </a:r>
            <a:r>
              <a:rPr sz="1000" i="1" dirty="0">
                <a:latin typeface="Times New Roman"/>
                <a:cs typeface="Times New Roman"/>
              </a:rPr>
              <a:t>in</a:t>
            </a:r>
            <a:r>
              <a:rPr sz="1000" i="1" spc="-25" dirty="0">
                <a:latin typeface="Times New Roman"/>
                <a:cs typeface="Times New Roman"/>
              </a:rPr>
              <a:t> </a:t>
            </a:r>
            <a:r>
              <a:rPr sz="1000" i="1" dirty="0">
                <a:latin typeface="Times New Roman"/>
                <a:cs typeface="Times New Roman"/>
              </a:rPr>
              <a:t>charge</a:t>
            </a:r>
            <a:r>
              <a:rPr sz="1000" i="1" spc="-30" dirty="0">
                <a:latin typeface="Times New Roman"/>
                <a:cs typeface="Times New Roman"/>
              </a:rPr>
              <a:t> </a:t>
            </a:r>
            <a:r>
              <a:rPr sz="1000" i="1" dirty="0">
                <a:latin typeface="Times New Roman"/>
                <a:cs typeface="Times New Roman"/>
              </a:rPr>
              <a:t>of</a:t>
            </a:r>
            <a:r>
              <a:rPr sz="1000" i="1" spc="-40" dirty="0">
                <a:latin typeface="Times New Roman"/>
                <a:cs typeface="Times New Roman"/>
              </a:rPr>
              <a:t> </a:t>
            </a:r>
            <a:r>
              <a:rPr sz="1000" i="1" dirty="0">
                <a:latin typeface="Times New Roman"/>
                <a:cs typeface="Times New Roman"/>
              </a:rPr>
              <a:t>religion.</a:t>
            </a:r>
            <a:r>
              <a:rPr sz="1000" i="1" spc="-30" dirty="0">
                <a:latin typeface="Times New Roman"/>
                <a:cs typeface="Times New Roman"/>
              </a:rPr>
              <a:t> </a:t>
            </a:r>
            <a:r>
              <a:rPr sz="1000" i="1" dirty="0">
                <a:latin typeface="Times New Roman"/>
                <a:cs typeface="Times New Roman"/>
              </a:rPr>
              <a:t>They</a:t>
            </a:r>
            <a:r>
              <a:rPr sz="1000" i="1" spc="-30" dirty="0">
                <a:latin typeface="Times New Roman"/>
                <a:cs typeface="Times New Roman"/>
              </a:rPr>
              <a:t> </a:t>
            </a:r>
            <a:r>
              <a:rPr sz="1000" i="1" spc="-20" dirty="0">
                <a:latin typeface="Times New Roman"/>
                <a:cs typeface="Times New Roman"/>
              </a:rPr>
              <a:t>have </a:t>
            </a:r>
            <a:r>
              <a:rPr sz="1000" i="1" dirty="0">
                <a:latin typeface="Times New Roman"/>
                <a:cs typeface="Times New Roman"/>
              </a:rPr>
              <a:t>control</a:t>
            </a:r>
            <a:r>
              <a:rPr sz="1000" i="1" spc="-35" dirty="0">
                <a:latin typeface="Times New Roman"/>
                <a:cs typeface="Times New Roman"/>
              </a:rPr>
              <a:t> </a:t>
            </a:r>
            <a:r>
              <a:rPr sz="1000" i="1" dirty="0">
                <a:latin typeface="Times New Roman"/>
                <a:cs typeface="Times New Roman"/>
              </a:rPr>
              <a:t>over</a:t>
            </a:r>
            <a:r>
              <a:rPr sz="1000" i="1" spc="-10" dirty="0">
                <a:latin typeface="Times New Roman"/>
                <a:cs typeface="Times New Roman"/>
              </a:rPr>
              <a:t> </a:t>
            </a:r>
            <a:r>
              <a:rPr sz="1000" i="1" dirty="0">
                <a:latin typeface="Times New Roman"/>
                <a:cs typeface="Times New Roman"/>
              </a:rPr>
              <a:t>public</a:t>
            </a:r>
            <a:r>
              <a:rPr sz="1000" i="1" spc="-25" dirty="0">
                <a:latin typeface="Times New Roman"/>
                <a:cs typeface="Times New Roman"/>
              </a:rPr>
              <a:t> </a:t>
            </a:r>
            <a:r>
              <a:rPr sz="1000" i="1" dirty="0">
                <a:latin typeface="Times New Roman"/>
                <a:cs typeface="Times New Roman"/>
              </a:rPr>
              <a:t>and</a:t>
            </a:r>
            <a:r>
              <a:rPr sz="1000" i="1" spc="-20" dirty="0">
                <a:latin typeface="Times New Roman"/>
                <a:cs typeface="Times New Roman"/>
              </a:rPr>
              <a:t> </a:t>
            </a:r>
            <a:r>
              <a:rPr sz="1000" i="1" dirty="0">
                <a:latin typeface="Times New Roman"/>
                <a:cs typeface="Times New Roman"/>
              </a:rPr>
              <a:t>private</a:t>
            </a:r>
            <a:r>
              <a:rPr sz="1000" i="1" spc="-10" dirty="0">
                <a:latin typeface="Times New Roman"/>
                <a:cs typeface="Times New Roman"/>
              </a:rPr>
              <a:t> </a:t>
            </a:r>
            <a:r>
              <a:rPr sz="1000" i="1" dirty="0">
                <a:latin typeface="Times New Roman"/>
                <a:cs typeface="Times New Roman"/>
              </a:rPr>
              <a:t>sacrifices</a:t>
            </a:r>
            <a:r>
              <a:rPr sz="1000" i="1" spc="-5" dirty="0">
                <a:latin typeface="Times New Roman"/>
                <a:cs typeface="Times New Roman"/>
              </a:rPr>
              <a:t> </a:t>
            </a:r>
            <a:r>
              <a:rPr sz="1000" i="1" dirty="0">
                <a:latin typeface="Times New Roman"/>
                <a:cs typeface="Times New Roman"/>
              </a:rPr>
              <a:t>and</a:t>
            </a:r>
            <a:r>
              <a:rPr sz="1000" i="1" spc="-25" dirty="0">
                <a:latin typeface="Times New Roman"/>
                <a:cs typeface="Times New Roman"/>
              </a:rPr>
              <a:t> </a:t>
            </a:r>
            <a:r>
              <a:rPr sz="1000" i="1" dirty="0">
                <a:latin typeface="Times New Roman"/>
                <a:cs typeface="Times New Roman"/>
              </a:rPr>
              <a:t>give</a:t>
            </a:r>
            <a:r>
              <a:rPr sz="1000" i="1" spc="-15" dirty="0">
                <a:latin typeface="Times New Roman"/>
                <a:cs typeface="Times New Roman"/>
              </a:rPr>
              <a:t> </a:t>
            </a:r>
            <a:r>
              <a:rPr sz="1000" i="1" dirty="0">
                <a:latin typeface="Times New Roman"/>
                <a:cs typeface="Times New Roman"/>
              </a:rPr>
              <a:t>rulings</a:t>
            </a:r>
            <a:r>
              <a:rPr sz="1000" i="1" spc="-20" dirty="0">
                <a:latin typeface="Times New Roman"/>
                <a:cs typeface="Times New Roman"/>
              </a:rPr>
              <a:t> </a:t>
            </a:r>
            <a:r>
              <a:rPr sz="1000" i="1" dirty="0">
                <a:latin typeface="Times New Roman"/>
                <a:cs typeface="Times New Roman"/>
              </a:rPr>
              <a:t>on</a:t>
            </a:r>
            <a:r>
              <a:rPr sz="1000" i="1" spc="-20" dirty="0">
                <a:latin typeface="Times New Roman"/>
                <a:cs typeface="Times New Roman"/>
              </a:rPr>
              <a:t> </a:t>
            </a:r>
            <a:r>
              <a:rPr sz="1000" i="1" dirty="0">
                <a:latin typeface="Times New Roman"/>
                <a:cs typeface="Times New Roman"/>
              </a:rPr>
              <a:t>all</a:t>
            </a:r>
            <a:r>
              <a:rPr sz="1000" i="1" spc="-35" dirty="0">
                <a:latin typeface="Times New Roman"/>
                <a:cs typeface="Times New Roman"/>
              </a:rPr>
              <a:t> </a:t>
            </a:r>
            <a:r>
              <a:rPr sz="1000" i="1" dirty="0">
                <a:latin typeface="Times New Roman"/>
                <a:cs typeface="Times New Roman"/>
              </a:rPr>
              <a:t>religious</a:t>
            </a:r>
            <a:r>
              <a:rPr sz="1000" i="1" spc="-20" dirty="0">
                <a:latin typeface="Times New Roman"/>
                <a:cs typeface="Times New Roman"/>
              </a:rPr>
              <a:t> </a:t>
            </a:r>
            <a:r>
              <a:rPr sz="1000" i="1" dirty="0">
                <a:latin typeface="Times New Roman"/>
                <a:cs typeface="Times New Roman"/>
              </a:rPr>
              <a:t>questions’</a:t>
            </a:r>
            <a:r>
              <a:rPr sz="1000" i="1" spc="15" dirty="0">
                <a:latin typeface="Times New Roman"/>
                <a:cs typeface="Times New Roman"/>
              </a:rPr>
              <a:t> </a:t>
            </a:r>
            <a:r>
              <a:rPr sz="1000" dirty="0">
                <a:latin typeface="Times New Roman"/>
                <a:cs typeface="Times New Roman"/>
              </a:rPr>
              <a:t>(BG</a:t>
            </a:r>
            <a:r>
              <a:rPr sz="1000" spc="-15" dirty="0">
                <a:latin typeface="Times New Roman"/>
                <a:cs typeface="Times New Roman"/>
              </a:rPr>
              <a:t> </a:t>
            </a:r>
            <a:r>
              <a:rPr sz="1000" spc="-10" dirty="0">
                <a:latin typeface="Times New Roman"/>
                <a:cs typeface="Times New Roman"/>
              </a:rPr>
              <a:t>VI.13).</a:t>
            </a:r>
            <a:endParaRPr sz="1000" dirty="0">
              <a:latin typeface="Times New Roman"/>
              <a:cs typeface="Times New Roman"/>
            </a:endParaRPr>
          </a:p>
          <a:p>
            <a:pPr marL="12700" marR="8890">
              <a:lnSpc>
                <a:spcPct val="100000"/>
              </a:lnSpc>
              <a:spcBef>
                <a:spcPts val="360"/>
              </a:spcBef>
            </a:pPr>
            <a:r>
              <a:rPr sz="1000" dirty="0">
                <a:latin typeface="Times New Roman"/>
                <a:cs typeface="Times New Roman"/>
              </a:rPr>
              <a:t>Their</a:t>
            </a:r>
            <a:r>
              <a:rPr sz="1000" spc="-30" dirty="0">
                <a:latin typeface="Times New Roman"/>
                <a:cs typeface="Times New Roman"/>
              </a:rPr>
              <a:t> </a:t>
            </a:r>
            <a:r>
              <a:rPr sz="1000" dirty="0">
                <a:latin typeface="Times New Roman"/>
                <a:cs typeface="Times New Roman"/>
              </a:rPr>
              <a:t>influence</a:t>
            </a:r>
            <a:r>
              <a:rPr sz="1000" spc="10" dirty="0">
                <a:latin typeface="Times New Roman"/>
                <a:cs typeface="Times New Roman"/>
              </a:rPr>
              <a:t> </a:t>
            </a:r>
            <a:r>
              <a:rPr sz="1000" dirty="0">
                <a:latin typeface="Times New Roman"/>
                <a:cs typeface="Times New Roman"/>
              </a:rPr>
              <a:t>was</a:t>
            </a:r>
            <a:r>
              <a:rPr sz="1000" spc="-5" dirty="0">
                <a:latin typeface="Times New Roman"/>
                <a:cs typeface="Times New Roman"/>
              </a:rPr>
              <a:t> </a:t>
            </a:r>
            <a:r>
              <a:rPr sz="1000" dirty="0">
                <a:latin typeface="Times New Roman"/>
                <a:cs typeface="Times New Roman"/>
              </a:rPr>
              <a:t>felt</a:t>
            </a:r>
            <a:r>
              <a:rPr sz="1000" spc="-15" dirty="0">
                <a:latin typeface="Times New Roman"/>
                <a:cs typeface="Times New Roman"/>
              </a:rPr>
              <a:t> </a:t>
            </a:r>
            <a:r>
              <a:rPr sz="1000" dirty="0">
                <a:latin typeface="Times New Roman"/>
                <a:cs typeface="Times New Roman"/>
              </a:rPr>
              <a:t>to</a:t>
            </a:r>
            <a:r>
              <a:rPr sz="1000" spc="-40" dirty="0">
                <a:latin typeface="Times New Roman"/>
                <a:cs typeface="Times New Roman"/>
              </a:rPr>
              <a:t> </a:t>
            </a:r>
            <a:r>
              <a:rPr sz="1000" dirty="0">
                <a:latin typeface="Times New Roman"/>
                <a:cs typeface="Times New Roman"/>
              </a:rPr>
              <a:t>be</a:t>
            </a:r>
            <a:r>
              <a:rPr sz="1000" spc="-35" dirty="0">
                <a:latin typeface="Times New Roman"/>
                <a:cs typeface="Times New Roman"/>
              </a:rPr>
              <a:t> </a:t>
            </a:r>
            <a:r>
              <a:rPr sz="1000" dirty="0">
                <a:latin typeface="Times New Roman"/>
                <a:cs typeface="Times New Roman"/>
              </a:rPr>
              <a:t>so</a:t>
            </a:r>
            <a:r>
              <a:rPr sz="1000" spc="-25" dirty="0">
                <a:latin typeface="Times New Roman"/>
                <a:cs typeface="Times New Roman"/>
              </a:rPr>
              <a:t> </a:t>
            </a:r>
            <a:r>
              <a:rPr sz="1000" dirty="0">
                <a:latin typeface="Times New Roman"/>
                <a:cs typeface="Times New Roman"/>
              </a:rPr>
              <a:t>great</a:t>
            </a:r>
            <a:r>
              <a:rPr sz="1000" spc="-25" dirty="0">
                <a:latin typeface="Times New Roman"/>
                <a:cs typeface="Times New Roman"/>
              </a:rPr>
              <a:t> </a:t>
            </a:r>
            <a:r>
              <a:rPr sz="1000" dirty="0">
                <a:latin typeface="Times New Roman"/>
                <a:cs typeface="Times New Roman"/>
              </a:rPr>
              <a:t>that</a:t>
            </a:r>
            <a:r>
              <a:rPr sz="1000" spc="-25"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Romans, during</a:t>
            </a:r>
            <a:r>
              <a:rPr sz="1000" spc="-30"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long</a:t>
            </a:r>
            <a:r>
              <a:rPr sz="1000" spc="-30" dirty="0">
                <a:latin typeface="Times New Roman"/>
                <a:cs typeface="Times New Roman"/>
              </a:rPr>
              <a:t> </a:t>
            </a:r>
            <a:r>
              <a:rPr sz="1000" dirty="0">
                <a:latin typeface="Times New Roman"/>
                <a:cs typeface="Times New Roman"/>
              </a:rPr>
              <a:t>process</a:t>
            </a:r>
            <a:r>
              <a:rPr sz="1000" spc="-25" dirty="0">
                <a:latin typeface="Times New Roman"/>
                <a:cs typeface="Times New Roman"/>
              </a:rPr>
              <a:t> </a:t>
            </a:r>
            <a:r>
              <a:rPr sz="1000" dirty="0">
                <a:latin typeface="Times New Roman"/>
                <a:cs typeface="Times New Roman"/>
              </a:rPr>
              <a:t>of</a:t>
            </a:r>
            <a:r>
              <a:rPr sz="1000" spc="-25" dirty="0">
                <a:latin typeface="Times New Roman"/>
                <a:cs typeface="Times New Roman"/>
              </a:rPr>
              <a:t> </a:t>
            </a:r>
            <a:r>
              <a:rPr sz="1000" dirty="0">
                <a:latin typeface="Times New Roman"/>
                <a:cs typeface="Times New Roman"/>
              </a:rPr>
              <a:t>conquering</a:t>
            </a:r>
            <a:r>
              <a:rPr sz="1000" spc="-20" dirty="0">
                <a:latin typeface="Times New Roman"/>
                <a:cs typeface="Times New Roman"/>
              </a:rPr>
              <a:t> </a:t>
            </a:r>
            <a:r>
              <a:rPr sz="1000" dirty="0">
                <a:latin typeface="Times New Roman"/>
                <a:cs typeface="Times New Roman"/>
              </a:rPr>
              <a:t>Britain</a:t>
            </a:r>
            <a:r>
              <a:rPr sz="1000" spc="-40" dirty="0">
                <a:latin typeface="Times New Roman"/>
                <a:cs typeface="Times New Roman"/>
              </a:rPr>
              <a:t> </a:t>
            </a:r>
            <a:r>
              <a:rPr sz="1000" spc="-25" dirty="0">
                <a:latin typeface="Times New Roman"/>
                <a:cs typeface="Times New Roman"/>
              </a:rPr>
              <a:t>in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first</a:t>
            </a:r>
            <a:r>
              <a:rPr sz="1000" spc="-20" dirty="0">
                <a:latin typeface="Times New Roman"/>
                <a:cs typeface="Times New Roman"/>
              </a:rPr>
              <a:t> </a:t>
            </a:r>
            <a:r>
              <a:rPr sz="1000" dirty="0">
                <a:latin typeface="Times New Roman"/>
                <a:cs typeface="Times New Roman"/>
              </a:rPr>
              <a:t>century CE,</a:t>
            </a:r>
            <a:r>
              <a:rPr sz="1000" spc="-30" dirty="0">
                <a:latin typeface="Times New Roman"/>
                <a:cs typeface="Times New Roman"/>
              </a:rPr>
              <a:t> </a:t>
            </a:r>
            <a:r>
              <a:rPr sz="1000" dirty="0">
                <a:latin typeface="Times New Roman"/>
                <a:cs typeface="Times New Roman"/>
              </a:rPr>
              <a:t>made</a:t>
            </a:r>
            <a:r>
              <a:rPr sz="1000" spc="-5" dirty="0">
                <a:latin typeface="Times New Roman"/>
                <a:cs typeface="Times New Roman"/>
              </a:rPr>
              <a:t> </a:t>
            </a:r>
            <a:r>
              <a:rPr sz="1000" dirty="0">
                <a:latin typeface="Times New Roman"/>
                <a:cs typeface="Times New Roman"/>
              </a:rPr>
              <a:t>a</a:t>
            </a:r>
            <a:r>
              <a:rPr sz="1000" spc="-30" dirty="0">
                <a:latin typeface="Times New Roman"/>
                <a:cs typeface="Times New Roman"/>
              </a:rPr>
              <a:t> </a:t>
            </a:r>
            <a:r>
              <a:rPr sz="1000" dirty="0">
                <a:latin typeface="Times New Roman"/>
                <a:cs typeface="Times New Roman"/>
              </a:rPr>
              <a:t>point</a:t>
            </a:r>
            <a:r>
              <a:rPr sz="1000" spc="-35" dirty="0">
                <a:latin typeface="Times New Roman"/>
                <a:cs typeface="Times New Roman"/>
              </a:rPr>
              <a:t> </a:t>
            </a:r>
            <a:r>
              <a:rPr sz="1000" dirty="0">
                <a:latin typeface="Times New Roman"/>
                <a:cs typeface="Times New Roman"/>
              </a:rPr>
              <a:t>of</a:t>
            </a:r>
            <a:r>
              <a:rPr sz="1000" spc="-25" dirty="0">
                <a:latin typeface="Times New Roman"/>
                <a:cs typeface="Times New Roman"/>
              </a:rPr>
              <a:t> </a:t>
            </a:r>
            <a:r>
              <a:rPr sz="1000" dirty="0">
                <a:latin typeface="Times New Roman"/>
                <a:cs typeface="Times New Roman"/>
              </a:rPr>
              <a:t>attacking their</a:t>
            </a:r>
            <a:r>
              <a:rPr sz="1000" spc="-15" dirty="0">
                <a:latin typeface="Times New Roman"/>
                <a:cs typeface="Times New Roman"/>
              </a:rPr>
              <a:t> </a:t>
            </a:r>
            <a:r>
              <a:rPr sz="1000" dirty="0">
                <a:latin typeface="Times New Roman"/>
                <a:cs typeface="Times New Roman"/>
              </a:rPr>
              <a:t>‘HQ’</a:t>
            </a:r>
            <a:r>
              <a:rPr sz="1000" spc="-5" dirty="0">
                <a:latin typeface="Times New Roman"/>
                <a:cs typeface="Times New Roman"/>
              </a:rPr>
              <a:t> </a:t>
            </a:r>
            <a:r>
              <a:rPr sz="1000" dirty="0">
                <a:latin typeface="Times New Roman"/>
                <a:cs typeface="Times New Roman"/>
              </a:rPr>
              <a:t>on</a:t>
            </a:r>
            <a:r>
              <a:rPr sz="1000" spc="-35" dirty="0">
                <a:latin typeface="Times New Roman"/>
                <a:cs typeface="Times New Roman"/>
              </a:rPr>
              <a:t> </a:t>
            </a:r>
            <a:r>
              <a:rPr sz="1000" dirty="0">
                <a:latin typeface="Times New Roman"/>
                <a:cs typeface="Times New Roman"/>
              </a:rPr>
              <a:t>Mona</a:t>
            </a:r>
            <a:r>
              <a:rPr sz="1000" spc="-25" dirty="0">
                <a:latin typeface="Times New Roman"/>
                <a:cs typeface="Times New Roman"/>
              </a:rPr>
              <a:t> </a:t>
            </a:r>
            <a:r>
              <a:rPr sz="1000" dirty="0">
                <a:latin typeface="Times New Roman"/>
                <a:cs typeface="Times New Roman"/>
              </a:rPr>
              <a:t>(Ynys</a:t>
            </a:r>
            <a:r>
              <a:rPr sz="1000" spc="-5" dirty="0">
                <a:latin typeface="Times New Roman"/>
                <a:cs typeface="Times New Roman"/>
              </a:rPr>
              <a:t> </a:t>
            </a:r>
            <a:r>
              <a:rPr sz="1000" dirty="0">
                <a:latin typeface="Times New Roman"/>
                <a:cs typeface="Times New Roman"/>
              </a:rPr>
              <a:t>Môn)</a:t>
            </a:r>
            <a:r>
              <a:rPr sz="1000" spc="-15"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island</a:t>
            </a:r>
            <a:r>
              <a:rPr sz="1000" spc="-25" dirty="0">
                <a:latin typeface="Times New Roman"/>
                <a:cs typeface="Times New Roman"/>
              </a:rPr>
              <a:t> </a:t>
            </a:r>
            <a:r>
              <a:rPr sz="1000" dirty="0">
                <a:latin typeface="Times New Roman"/>
                <a:cs typeface="Times New Roman"/>
              </a:rPr>
              <a:t>of</a:t>
            </a:r>
            <a:r>
              <a:rPr sz="1000" spc="-25" dirty="0">
                <a:latin typeface="Times New Roman"/>
                <a:cs typeface="Times New Roman"/>
              </a:rPr>
              <a:t> </a:t>
            </a:r>
            <a:r>
              <a:rPr sz="1000" spc="-10" dirty="0">
                <a:latin typeface="Times New Roman"/>
                <a:cs typeface="Times New Roman"/>
              </a:rPr>
              <a:t>Anglesey </a:t>
            </a:r>
            <a:r>
              <a:rPr sz="1000" dirty="0">
                <a:latin typeface="Times New Roman"/>
                <a:cs typeface="Times New Roman"/>
              </a:rPr>
              <a:t>in</a:t>
            </a:r>
            <a:r>
              <a:rPr sz="1000" spc="-40"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year</a:t>
            </a:r>
            <a:r>
              <a:rPr sz="1000" spc="5" dirty="0">
                <a:latin typeface="Times New Roman"/>
                <a:cs typeface="Times New Roman"/>
              </a:rPr>
              <a:t> </a:t>
            </a:r>
            <a:r>
              <a:rPr sz="1000" dirty="0">
                <a:latin typeface="Times New Roman"/>
                <a:cs typeface="Times New Roman"/>
              </a:rPr>
              <a:t>60</a:t>
            </a:r>
            <a:r>
              <a:rPr sz="1000" spc="-30" dirty="0">
                <a:latin typeface="Times New Roman"/>
                <a:cs typeface="Times New Roman"/>
              </a:rPr>
              <a:t> </a:t>
            </a:r>
            <a:r>
              <a:rPr sz="1000" dirty="0">
                <a:latin typeface="Times New Roman"/>
                <a:cs typeface="Times New Roman"/>
              </a:rPr>
              <a:t>under</a:t>
            </a:r>
            <a:r>
              <a:rPr sz="1000" spc="-5" dirty="0">
                <a:latin typeface="Times New Roman"/>
                <a:cs typeface="Times New Roman"/>
              </a:rPr>
              <a:t> </a:t>
            </a:r>
            <a:r>
              <a:rPr sz="1000" dirty="0">
                <a:latin typeface="Times New Roman"/>
                <a:cs typeface="Times New Roman"/>
              </a:rPr>
              <a:t>the</a:t>
            </a:r>
            <a:r>
              <a:rPr sz="1000" spc="-30" dirty="0">
                <a:latin typeface="Times New Roman"/>
                <a:cs typeface="Times New Roman"/>
              </a:rPr>
              <a:t> </a:t>
            </a:r>
            <a:r>
              <a:rPr sz="1000" dirty="0">
                <a:latin typeface="Times New Roman"/>
                <a:cs typeface="Times New Roman"/>
              </a:rPr>
              <a:t>control</a:t>
            </a:r>
            <a:r>
              <a:rPr sz="1000" spc="-20" dirty="0">
                <a:latin typeface="Times New Roman"/>
                <a:cs typeface="Times New Roman"/>
              </a:rPr>
              <a:t> </a:t>
            </a:r>
            <a:r>
              <a:rPr sz="1000" dirty="0">
                <a:latin typeface="Times New Roman"/>
                <a:cs typeface="Times New Roman"/>
              </a:rPr>
              <a:t>of</a:t>
            </a:r>
            <a:r>
              <a:rPr sz="1000" spc="-35" dirty="0">
                <a:latin typeface="Times New Roman"/>
                <a:cs typeface="Times New Roman"/>
              </a:rPr>
              <a:t> </a:t>
            </a:r>
            <a:r>
              <a:rPr sz="1000" dirty="0">
                <a:latin typeface="Times New Roman"/>
                <a:cs typeface="Times New Roman"/>
              </a:rPr>
              <a:t>Suetonius</a:t>
            </a:r>
            <a:r>
              <a:rPr sz="1000" spc="15" dirty="0">
                <a:latin typeface="Times New Roman"/>
                <a:cs typeface="Times New Roman"/>
              </a:rPr>
              <a:t> </a:t>
            </a:r>
            <a:r>
              <a:rPr sz="1000" dirty="0">
                <a:latin typeface="Times New Roman"/>
                <a:cs typeface="Times New Roman"/>
              </a:rPr>
              <a:t>Paulinus.</a:t>
            </a:r>
            <a:r>
              <a:rPr sz="1000" spc="-5" dirty="0">
                <a:latin typeface="Times New Roman"/>
                <a:cs typeface="Times New Roman"/>
              </a:rPr>
              <a:t> </a:t>
            </a:r>
            <a:r>
              <a:rPr sz="1000" dirty="0">
                <a:latin typeface="Times New Roman"/>
                <a:cs typeface="Times New Roman"/>
              </a:rPr>
              <a:t>Tacitus</a:t>
            </a:r>
            <a:r>
              <a:rPr sz="1000" spc="-35" dirty="0">
                <a:latin typeface="Times New Roman"/>
                <a:cs typeface="Times New Roman"/>
              </a:rPr>
              <a:t> </a:t>
            </a:r>
            <a:r>
              <a:rPr sz="1000" dirty="0">
                <a:latin typeface="Times New Roman"/>
                <a:cs typeface="Times New Roman"/>
              </a:rPr>
              <a:t>provides</a:t>
            </a:r>
            <a:r>
              <a:rPr sz="1000" spc="-20" dirty="0">
                <a:latin typeface="Times New Roman"/>
                <a:cs typeface="Times New Roman"/>
              </a:rPr>
              <a:t> </a:t>
            </a:r>
            <a:r>
              <a:rPr sz="1000" dirty="0">
                <a:latin typeface="Times New Roman"/>
                <a:cs typeface="Times New Roman"/>
              </a:rPr>
              <a:t>us</a:t>
            </a:r>
            <a:r>
              <a:rPr sz="1000" spc="-30" dirty="0">
                <a:latin typeface="Times New Roman"/>
                <a:cs typeface="Times New Roman"/>
              </a:rPr>
              <a:t> </a:t>
            </a:r>
            <a:r>
              <a:rPr sz="1000" dirty="0">
                <a:latin typeface="Times New Roman"/>
                <a:cs typeface="Times New Roman"/>
              </a:rPr>
              <a:t>with</a:t>
            </a:r>
            <a:r>
              <a:rPr sz="1000" spc="-5" dirty="0">
                <a:latin typeface="Times New Roman"/>
                <a:cs typeface="Times New Roman"/>
              </a:rPr>
              <a:t> </a:t>
            </a:r>
            <a:r>
              <a:rPr sz="1000" dirty="0">
                <a:latin typeface="Times New Roman"/>
                <a:cs typeface="Times New Roman"/>
              </a:rPr>
              <a:t>our</a:t>
            </a:r>
            <a:r>
              <a:rPr sz="1000" spc="-30" dirty="0">
                <a:latin typeface="Times New Roman"/>
                <a:cs typeface="Times New Roman"/>
              </a:rPr>
              <a:t> </a:t>
            </a:r>
            <a:r>
              <a:rPr sz="1000" dirty="0">
                <a:latin typeface="Times New Roman"/>
                <a:cs typeface="Times New Roman"/>
              </a:rPr>
              <a:t>only</a:t>
            </a:r>
            <a:r>
              <a:rPr sz="1000" spc="-20" dirty="0">
                <a:latin typeface="Times New Roman"/>
                <a:cs typeface="Times New Roman"/>
              </a:rPr>
              <a:t> </a:t>
            </a:r>
            <a:r>
              <a:rPr sz="1000" spc="-10" dirty="0">
                <a:latin typeface="Times New Roman"/>
                <a:cs typeface="Times New Roman"/>
              </a:rPr>
              <a:t>classical </a:t>
            </a:r>
            <a:r>
              <a:rPr sz="1000" dirty="0">
                <a:latin typeface="Times New Roman"/>
                <a:cs typeface="Times New Roman"/>
              </a:rPr>
              <a:t>account</a:t>
            </a:r>
            <a:r>
              <a:rPr sz="1000" spc="-5" dirty="0">
                <a:latin typeface="Times New Roman"/>
                <a:cs typeface="Times New Roman"/>
              </a:rPr>
              <a:t> </a:t>
            </a:r>
            <a:r>
              <a:rPr sz="1000" dirty="0">
                <a:latin typeface="Times New Roman"/>
                <a:cs typeface="Times New Roman"/>
              </a:rPr>
              <a:t>of</a:t>
            </a:r>
            <a:r>
              <a:rPr sz="1000" spc="-20"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Druids</a:t>
            </a:r>
            <a:r>
              <a:rPr sz="1000" spc="-10" dirty="0">
                <a:latin typeface="Times New Roman"/>
                <a:cs typeface="Times New Roman"/>
              </a:rPr>
              <a:t> </a:t>
            </a:r>
            <a:r>
              <a:rPr sz="1000" dirty="0">
                <a:latin typeface="Times New Roman"/>
                <a:cs typeface="Times New Roman"/>
              </a:rPr>
              <a:t>in</a:t>
            </a:r>
            <a:r>
              <a:rPr sz="1000" spc="-35" dirty="0">
                <a:latin typeface="Times New Roman"/>
                <a:cs typeface="Times New Roman"/>
              </a:rPr>
              <a:t> </a:t>
            </a:r>
            <a:r>
              <a:rPr sz="1000" dirty="0">
                <a:latin typeface="Times New Roman"/>
                <a:cs typeface="Times New Roman"/>
              </a:rPr>
              <a:t>Britain</a:t>
            </a:r>
            <a:r>
              <a:rPr sz="1000" spc="-30" dirty="0">
                <a:latin typeface="Times New Roman"/>
                <a:cs typeface="Times New Roman"/>
              </a:rPr>
              <a:t> </a:t>
            </a:r>
            <a:r>
              <a:rPr sz="1000" dirty="0">
                <a:latin typeface="Times New Roman"/>
                <a:cs typeface="Times New Roman"/>
              </a:rPr>
              <a:t>in</a:t>
            </a:r>
            <a:r>
              <a:rPr sz="1000" spc="-20" dirty="0">
                <a:latin typeface="Times New Roman"/>
                <a:cs typeface="Times New Roman"/>
              </a:rPr>
              <a:t> </a:t>
            </a:r>
            <a:r>
              <a:rPr sz="1000" dirty="0">
                <a:latin typeface="Times New Roman"/>
                <a:cs typeface="Times New Roman"/>
              </a:rPr>
              <a:t>his</a:t>
            </a:r>
            <a:r>
              <a:rPr sz="1000" spc="-10" dirty="0">
                <a:latin typeface="Times New Roman"/>
                <a:cs typeface="Times New Roman"/>
              </a:rPr>
              <a:t> </a:t>
            </a:r>
            <a:r>
              <a:rPr sz="1000" i="1" dirty="0">
                <a:latin typeface="Times New Roman"/>
                <a:cs typeface="Times New Roman"/>
              </a:rPr>
              <a:t>Annals</a:t>
            </a:r>
            <a:r>
              <a:rPr sz="1000" i="1" spc="-30" dirty="0">
                <a:latin typeface="Times New Roman"/>
                <a:cs typeface="Times New Roman"/>
              </a:rPr>
              <a:t> </a:t>
            </a:r>
            <a:r>
              <a:rPr sz="1000" dirty="0">
                <a:latin typeface="Times New Roman"/>
                <a:cs typeface="Times New Roman"/>
              </a:rPr>
              <a:t>XIV.</a:t>
            </a:r>
            <a:r>
              <a:rPr sz="1000" spc="-10" dirty="0">
                <a:latin typeface="Times New Roman"/>
                <a:cs typeface="Times New Roman"/>
              </a:rPr>
              <a:t> </a:t>
            </a:r>
            <a:r>
              <a:rPr sz="1000" dirty="0">
                <a:latin typeface="Times New Roman"/>
                <a:cs typeface="Times New Roman"/>
              </a:rPr>
              <a:t>This</a:t>
            </a:r>
            <a:r>
              <a:rPr sz="1000" spc="-25" dirty="0">
                <a:latin typeface="Times New Roman"/>
                <a:cs typeface="Times New Roman"/>
              </a:rPr>
              <a:t> </a:t>
            </a:r>
            <a:r>
              <a:rPr sz="1000" dirty="0">
                <a:latin typeface="Times New Roman"/>
                <a:cs typeface="Times New Roman"/>
              </a:rPr>
              <a:t>is</a:t>
            </a:r>
            <a:r>
              <a:rPr sz="1000" spc="-30" dirty="0">
                <a:latin typeface="Times New Roman"/>
                <a:cs typeface="Times New Roman"/>
              </a:rPr>
              <a:t> </a:t>
            </a:r>
            <a:r>
              <a:rPr sz="1000" dirty="0">
                <a:latin typeface="Times New Roman"/>
                <a:cs typeface="Times New Roman"/>
              </a:rPr>
              <a:t>chapter xxx: </a:t>
            </a:r>
            <a:r>
              <a:rPr sz="1000" i="1" dirty="0">
                <a:latin typeface="Times New Roman"/>
                <a:cs typeface="Times New Roman"/>
              </a:rPr>
              <a:t>On</a:t>
            </a:r>
            <a:r>
              <a:rPr sz="1000" i="1" spc="-20" dirty="0">
                <a:latin typeface="Times New Roman"/>
                <a:cs typeface="Times New Roman"/>
              </a:rPr>
              <a:t> </a:t>
            </a:r>
            <a:r>
              <a:rPr sz="1000" i="1" dirty="0">
                <a:latin typeface="Times New Roman"/>
                <a:cs typeface="Times New Roman"/>
              </a:rPr>
              <a:t>the</a:t>
            </a:r>
            <a:r>
              <a:rPr sz="1000" i="1" spc="-25" dirty="0">
                <a:latin typeface="Times New Roman"/>
                <a:cs typeface="Times New Roman"/>
              </a:rPr>
              <a:t> </a:t>
            </a:r>
            <a:r>
              <a:rPr sz="1000" i="1" dirty="0">
                <a:latin typeface="Times New Roman"/>
                <a:cs typeface="Times New Roman"/>
              </a:rPr>
              <a:t>beach</a:t>
            </a:r>
            <a:r>
              <a:rPr sz="1000" i="1" spc="-15" dirty="0">
                <a:latin typeface="Times New Roman"/>
                <a:cs typeface="Times New Roman"/>
              </a:rPr>
              <a:t> </a:t>
            </a:r>
            <a:r>
              <a:rPr sz="1000" i="1" dirty="0">
                <a:latin typeface="Times New Roman"/>
                <a:cs typeface="Times New Roman"/>
              </a:rPr>
              <a:t>stood</a:t>
            </a:r>
            <a:r>
              <a:rPr sz="1000" i="1" spc="-30" dirty="0">
                <a:latin typeface="Times New Roman"/>
                <a:cs typeface="Times New Roman"/>
              </a:rPr>
              <a:t> </a:t>
            </a:r>
            <a:r>
              <a:rPr sz="1000" i="1" dirty="0">
                <a:latin typeface="Times New Roman"/>
                <a:cs typeface="Times New Roman"/>
              </a:rPr>
              <a:t>the</a:t>
            </a:r>
            <a:r>
              <a:rPr sz="1000" i="1" spc="-20" dirty="0">
                <a:latin typeface="Times New Roman"/>
                <a:cs typeface="Times New Roman"/>
              </a:rPr>
              <a:t> </a:t>
            </a:r>
            <a:r>
              <a:rPr sz="1000" i="1" spc="-10" dirty="0">
                <a:latin typeface="Times New Roman"/>
                <a:cs typeface="Times New Roman"/>
              </a:rPr>
              <a:t>adverse </a:t>
            </a:r>
            <a:r>
              <a:rPr sz="1000" i="1" dirty="0">
                <a:latin typeface="Times New Roman"/>
                <a:cs typeface="Times New Roman"/>
              </a:rPr>
              <a:t>array,</a:t>
            </a:r>
            <a:r>
              <a:rPr sz="1000" i="1" spc="-15" dirty="0">
                <a:latin typeface="Times New Roman"/>
                <a:cs typeface="Times New Roman"/>
              </a:rPr>
              <a:t> </a:t>
            </a:r>
            <a:r>
              <a:rPr sz="1000" i="1" dirty="0">
                <a:latin typeface="Times New Roman"/>
                <a:cs typeface="Times New Roman"/>
              </a:rPr>
              <a:t>a</a:t>
            </a:r>
            <a:r>
              <a:rPr sz="1000" i="1" spc="-10" dirty="0">
                <a:latin typeface="Times New Roman"/>
                <a:cs typeface="Times New Roman"/>
              </a:rPr>
              <a:t> </a:t>
            </a:r>
            <a:r>
              <a:rPr sz="1000" i="1" dirty="0">
                <a:latin typeface="Times New Roman"/>
                <a:cs typeface="Times New Roman"/>
              </a:rPr>
              <a:t>serried mass</a:t>
            </a:r>
            <a:r>
              <a:rPr sz="1000" i="1" spc="-20" dirty="0">
                <a:latin typeface="Times New Roman"/>
                <a:cs typeface="Times New Roman"/>
              </a:rPr>
              <a:t> </a:t>
            </a:r>
            <a:r>
              <a:rPr sz="1000" i="1" dirty="0">
                <a:latin typeface="Times New Roman"/>
                <a:cs typeface="Times New Roman"/>
              </a:rPr>
              <a:t>of</a:t>
            </a:r>
            <a:r>
              <a:rPr sz="1000" i="1" spc="-20" dirty="0">
                <a:latin typeface="Times New Roman"/>
                <a:cs typeface="Times New Roman"/>
              </a:rPr>
              <a:t> </a:t>
            </a:r>
            <a:r>
              <a:rPr sz="1000" i="1" dirty="0">
                <a:latin typeface="Times New Roman"/>
                <a:cs typeface="Times New Roman"/>
              </a:rPr>
              <a:t>arms</a:t>
            </a:r>
            <a:r>
              <a:rPr sz="1000" i="1" spc="-20" dirty="0">
                <a:latin typeface="Times New Roman"/>
                <a:cs typeface="Times New Roman"/>
              </a:rPr>
              <a:t> </a:t>
            </a:r>
            <a:r>
              <a:rPr sz="1000" i="1" dirty="0">
                <a:latin typeface="Times New Roman"/>
                <a:cs typeface="Times New Roman"/>
              </a:rPr>
              <a:t>and</a:t>
            </a:r>
            <a:r>
              <a:rPr sz="1000" i="1" spc="-20" dirty="0">
                <a:latin typeface="Times New Roman"/>
                <a:cs typeface="Times New Roman"/>
              </a:rPr>
              <a:t> </a:t>
            </a:r>
            <a:r>
              <a:rPr sz="1000" i="1" dirty="0">
                <a:latin typeface="Times New Roman"/>
                <a:cs typeface="Times New Roman"/>
              </a:rPr>
              <a:t>men,</a:t>
            </a:r>
            <a:r>
              <a:rPr sz="1000" i="1" spc="-15" dirty="0">
                <a:latin typeface="Times New Roman"/>
                <a:cs typeface="Times New Roman"/>
              </a:rPr>
              <a:t> </a:t>
            </a:r>
            <a:r>
              <a:rPr sz="1000" i="1" dirty="0">
                <a:latin typeface="Times New Roman"/>
                <a:cs typeface="Times New Roman"/>
              </a:rPr>
              <a:t>with</a:t>
            </a:r>
            <a:r>
              <a:rPr sz="1000" i="1" spc="-15" dirty="0">
                <a:latin typeface="Times New Roman"/>
                <a:cs typeface="Times New Roman"/>
              </a:rPr>
              <a:t> </a:t>
            </a:r>
            <a:r>
              <a:rPr sz="1000" i="1" dirty="0">
                <a:latin typeface="Times New Roman"/>
                <a:cs typeface="Times New Roman"/>
              </a:rPr>
              <a:t>women</a:t>
            </a:r>
            <a:r>
              <a:rPr sz="1000" i="1" spc="-10" dirty="0">
                <a:latin typeface="Times New Roman"/>
                <a:cs typeface="Times New Roman"/>
              </a:rPr>
              <a:t> </a:t>
            </a:r>
            <a:r>
              <a:rPr sz="1000" i="1" dirty="0">
                <a:latin typeface="Times New Roman"/>
                <a:cs typeface="Times New Roman"/>
              </a:rPr>
              <a:t>flitting</a:t>
            </a:r>
            <a:r>
              <a:rPr sz="1000" i="1" spc="-20" dirty="0">
                <a:latin typeface="Times New Roman"/>
                <a:cs typeface="Times New Roman"/>
              </a:rPr>
              <a:t> </a:t>
            </a:r>
            <a:r>
              <a:rPr sz="1000" i="1" dirty="0">
                <a:latin typeface="Times New Roman"/>
                <a:cs typeface="Times New Roman"/>
              </a:rPr>
              <a:t>between the</a:t>
            </a:r>
            <a:r>
              <a:rPr sz="1000" i="1" spc="-15" dirty="0">
                <a:latin typeface="Times New Roman"/>
                <a:cs typeface="Times New Roman"/>
              </a:rPr>
              <a:t> </a:t>
            </a:r>
            <a:r>
              <a:rPr sz="1000" i="1" dirty="0">
                <a:latin typeface="Times New Roman"/>
                <a:cs typeface="Times New Roman"/>
              </a:rPr>
              <a:t>ranks.</a:t>
            </a:r>
            <a:r>
              <a:rPr sz="1000" i="1" spc="-15" dirty="0">
                <a:latin typeface="Times New Roman"/>
                <a:cs typeface="Times New Roman"/>
              </a:rPr>
              <a:t> </a:t>
            </a:r>
            <a:r>
              <a:rPr sz="1000" i="1" dirty="0">
                <a:latin typeface="Times New Roman"/>
                <a:cs typeface="Times New Roman"/>
              </a:rPr>
              <a:t>In</a:t>
            </a:r>
            <a:r>
              <a:rPr sz="1000" i="1" spc="-20" dirty="0">
                <a:latin typeface="Times New Roman"/>
                <a:cs typeface="Times New Roman"/>
              </a:rPr>
              <a:t> </a:t>
            </a:r>
            <a:r>
              <a:rPr sz="1000" i="1" dirty="0">
                <a:latin typeface="Times New Roman"/>
                <a:cs typeface="Times New Roman"/>
              </a:rPr>
              <a:t>the</a:t>
            </a:r>
            <a:r>
              <a:rPr sz="1000" i="1" spc="-15" dirty="0">
                <a:latin typeface="Times New Roman"/>
                <a:cs typeface="Times New Roman"/>
              </a:rPr>
              <a:t> </a:t>
            </a:r>
            <a:r>
              <a:rPr sz="1000" i="1" dirty="0">
                <a:latin typeface="Times New Roman"/>
                <a:cs typeface="Times New Roman"/>
              </a:rPr>
              <a:t>style</a:t>
            </a:r>
            <a:r>
              <a:rPr sz="1000" i="1" spc="-5" dirty="0">
                <a:latin typeface="Times New Roman"/>
                <a:cs typeface="Times New Roman"/>
              </a:rPr>
              <a:t> </a:t>
            </a:r>
            <a:r>
              <a:rPr sz="1000" i="1" dirty="0">
                <a:latin typeface="Times New Roman"/>
                <a:cs typeface="Times New Roman"/>
              </a:rPr>
              <a:t>of</a:t>
            </a:r>
            <a:r>
              <a:rPr sz="1000" i="1" spc="-20" dirty="0">
                <a:latin typeface="Times New Roman"/>
                <a:cs typeface="Times New Roman"/>
              </a:rPr>
              <a:t> </a:t>
            </a:r>
            <a:r>
              <a:rPr sz="1000" i="1" dirty="0">
                <a:latin typeface="Times New Roman"/>
                <a:cs typeface="Times New Roman"/>
              </a:rPr>
              <a:t>Furies,</a:t>
            </a:r>
            <a:r>
              <a:rPr sz="1000" i="1" spc="-20" dirty="0">
                <a:latin typeface="Times New Roman"/>
                <a:cs typeface="Times New Roman"/>
              </a:rPr>
              <a:t> </a:t>
            </a:r>
            <a:r>
              <a:rPr sz="1000" i="1" spc="-25" dirty="0">
                <a:latin typeface="Times New Roman"/>
                <a:cs typeface="Times New Roman"/>
              </a:rPr>
              <a:t>in </a:t>
            </a:r>
            <a:r>
              <a:rPr sz="1000" i="1" dirty="0">
                <a:latin typeface="Times New Roman"/>
                <a:cs typeface="Times New Roman"/>
              </a:rPr>
              <a:t>robes</a:t>
            </a:r>
            <a:r>
              <a:rPr sz="1000" i="1" spc="-25" dirty="0">
                <a:latin typeface="Times New Roman"/>
                <a:cs typeface="Times New Roman"/>
              </a:rPr>
              <a:t> </a:t>
            </a:r>
            <a:r>
              <a:rPr sz="1000" i="1" dirty="0">
                <a:latin typeface="Times New Roman"/>
                <a:cs typeface="Times New Roman"/>
              </a:rPr>
              <a:t>of</a:t>
            </a:r>
            <a:r>
              <a:rPr sz="1000" i="1" spc="-25" dirty="0">
                <a:latin typeface="Times New Roman"/>
                <a:cs typeface="Times New Roman"/>
              </a:rPr>
              <a:t> </a:t>
            </a:r>
            <a:r>
              <a:rPr sz="1000" i="1" dirty="0">
                <a:latin typeface="Times New Roman"/>
                <a:cs typeface="Times New Roman"/>
              </a:rPr>
              <a:t>deathly</a:t>
            </a:r>
            <a:r>
              <a:rPr sz="1000" i="1" spc="-30" dirty="0">
                <a:latin typeface="Times New Roman"/>
                <a:cs typeface="Times New Roman"/>
              </a:rPr>
              <a:t> </a:t>
            </a:r>
            <a:r>
              <a:rPr sz="1000" i="1" dirty="0">
                <a:latin typeface="Times New Roman"/>
                <a:cs typeface="Times New Roman"/>
              </a:rPr>
              <a:t>black</a:t>
            </a:r>
            <a:r>
              <a:rPr sz="1000" i="1" spc="-20" dirty="0">
                <a:latin typeface="Times New Roman"/>
                <a:cs typeface="Times New Roman"/>
              </a:rPr>
              <a:t> </a:t>
            </a:r>
            <a:r>
              <a:rPr sz="1000" i="1" dirty="0">
                <a:latin typeface="Times New Roman"/>
                <a:cs typeface="Times New Roman"/>
              </a:rPr>
              <a:t>and</a:t>
            </a:r>
            <a:r>
              <a:rPr sz="1000" i="1" spc="-20" dirty="0">
                <a:latin typeface="Times New Roman"/>
                <a:cs typeface="Times New Roman"/>
              </a:rPr>
              <a:t> </a:t>
            </a:r>
            <a:r>
              <a:rPr sz="1000" i="1" dirty="0">
                <a:latin typeface="Times New Roman"/>
                <a:cs typeface="Times New Roman"/>
              </a:rPr>
              <a:t>with</a:t>
            </a:r>
            <a:r>
              <a:rPr sz="1000" i="1" spc="-20" dirty="0">
                <a:latin typeface="Times New Roman"/>
                <a:cs typeface="Times New Roman"/>
              </a:rPr>
              <a:t> </a:t>
            </a:r>
            <a:r>
              <a:rPr sz="1000" i="1" dirty="0">
                <a:latin typeface="Times New Roman"/>
                <a:cs typeface="Times New Roman"/>
              </a:rPr>
              <a:t>dishevelled</a:t>
            </a:r>
            <a:r>
              <a:rPr sz="1000" i="1" spc="-5" dirty="0">
                <a:latin typeface="Times New Roman"/>
                <a:cs typeface="Times New Roman"/>
              </a:rPr>
              <a:t> </a:t>
            </a:r>
            <a:r>
              <a:rPr sz="1000" i="1" dirty="0">
                <a:latin typeface="Times New Roman"/>
                <a:cs typeface="Times New Roman"/>
              </a:rPr>
              <a:t>hair,</a:t>
            </a:r>
            <a:r>
              <a:rPr sz="1000" i="1" spc="-30" dirty="0">
                <a:latin typeface="Times New Roman"/>
                <a:cs typeface="Times New Roman"/>
              </a:rPr>
              <a:t> </a:t>
            </a:r>
            <a:r>
              <a:rPr sz="1000" i="1" dirty="0">
                <a:latin typeface="Times New Roman"/>
                <a:cs typeface="Times New Roman"/>
              </a:rPr>
              <a:t>they</a:t>
            </a:r>
            <a:r>
              <a:rPr sz="1000" i="1" spc="-20" dirty="0">
                <a:latin typeface="Times New Roman"/>
                <a:cs typeface="Times New Roman"/>
              </a:rPr>
              <a:t> </a:t>
            </a:r>
            <a:r>
              <a:rPr sz="1000" i="1" dirty="0">
                <a:latin typeface="Times New Roman"/>
                <a:cs typeface="Times New Roman"/>
              </a:rPr>
              <a:t>brandished</a:t>
            </a:r>
            <a:r>
              <a:rPr sz="1000" i="1" spc="-25" dirty="0">
                <a:latin typeface="Times New Roman"/>
                <a:cs typeface="Times New Roman"/>
              </a:rPr>
              <a:t> </a:t>
            </a:r>
            <a:r>
              <a:rPr sz="1000" i="1" dirty="0">
                <a:latin typeface="Times New Roman"/>
                <a:cs typeface="Times New Roman"/>
              </a:rPr>
              <a:t>their</a:t>
            </a:r>
            <a:r>
              <a:rPr sz="1000" i="1" spc="-25" dirty="0">
                <a:latin typeface="Times New Roman"/>
                <a:cs typeface="Times New Roman"/>
              </a:rPr>
              <a:t> </a:t>
            </a:r>
            <a:r>
              <a:rPr sz="1000" i="1" dirty="0">
                <a:latin typeface="Times New Roman"/>
                <a:cs typeface="Times New Roman"/>
              </a:rPr>
              <a:t>torches;</a:t>
            </a:r>
            <a:r>
              <a:rPr sz="1000" i="1" spc="-5" dirty="0">
                <a:latin typeface="Times New Roman"/>
                <a:cs typeface="Times New Roman"/>
              </a:rPr>
              <a:t> </a:t>
            </a:r>
            <a:r>
              <a:rPr sz="1000" i="1" dirty="0">
                <a:latin typeface="Times New Roman"/>
                <a:cs typeface="Times New Roman"/>
              </a:rPr>
              <a:t>while</a:t>
            </a:r>
            <a:r>
              <a:rPr sz="1000" i="1" spc="-20" dirty="0">
                <a:latin typeface="Times New Roman"/>
                <a:cs typeface="Times New Roman"/>
              </a:rPr>
              <a:t> </a:t>
            </a:r>
            <a:r>
              <a:rPr sz="1000" i="1" dirty="0">
                <a:latin typeface="Times New Roman"/>
                <a:cs typeface="Times New Roman"/>
              </a:rPr>
              <a:t>a</a:t>
            </a:r>
            <a:r>
              <a:rPr sz="1000" i="1" spc="-10" dirty="0">
                <a:latin typeface="Times New Roman"/>
                <a:cs typeface="Times New Roman"/>
              </a:rPr>
              <a:t> </a:t>
            </a:r>
            <a:r>
              <a:rPr sz="1000" i="1" dirty="0">
                <a:latin typeface="Times New Roman"/>
                <a:cs typeface="Times New Roman"/>
              </a:rPr>
              <a:t>circle</a:t>
            </a:r>
            <a:r>
              <a:rPr sz="1000" i="1" spc="-10" dirty="0">
                <a:latin typeface="Times New Roman"/>
                <a:cs typeface="Times New Roman"/>
              </a:rPr>
              <a:t> </a:t>
            </a:r>
            <a:r>
              <a:rPr sz="1000" i="1" spc="-25" dirty="0">
                <a:latin typeface="Times New Roman"/>
                <a:cs typeface="Times New Roman"/>
              </a:rPr>
              <a:t>of</a:t>
            </a:r>
            <a:r>
              <a:rPr sz="1000" i="1" spc="500" dirty="0">
                <a:latin typeface="Times New Roman"/>
                <a:cs typeface="Times New Roman"/>
              </a:rPr>
              <a:t> </a:t>
            </a:r>
            <a:r>
              <a:rPr sz="1000" i="1" dirty="0">
                <a:latin typeface="Times New Roman"/>
                <a:cs typeface="Times New Roman"/>
              </a:rPr>
              <a:t>Druids,</a:t>
            </a:r>
            <a:r>
              <a:rPr sz="1000" i="1" spc="-15" dirty="0">
                <a:latin typeface="Times New Roman"/>
                <a:cs typeface="Times New Roman"/>
              </a:rPr>
              <a:t> </a:t>
            </a:r>
            <a:r>
              <a:rPr sz="1000" i="1" dirty="0">
                <a:latin typeface="Times New Roman"/>
                <a:cs typeface="Times New Roman"/>
              </a:rPr>
              <a:t>lifting</a:t>
            </a:r>
            <a:r>
              <a:rPr sz="1000" i="1" spc="-25" dirty="0">
                <a:latin typeface="Times New Roman"/>
                <a:cs typeface="Times New Roman"/>
              </a:rPr>
              <a:t> </a:t>
            </a:r>
            <a:r>
              <a:rPr sz="1000" i="1" dirty="0">
                <a:latin typeface="Times New Roman"/>
                <a:cs typeface="Times New Roman"/>
              </a:rPr>
              <a:t>their</a:t>
            </a:r>
            <a:r>
              <a:rPr sz="1000" i="1" spc="-25" dirty="0">
                <a:latin typeface="Times New Roman"/>
                <a:cs typeface="Times New Roman"/>
              </a:rPr>
              <a:t> </a:t>
            </a:r>
            <a:r>
              <a:rPr sz="1000" i="1" dirty="0">
                <a:latin typeface="Times New Roman"/>
                <a:cs typeface="Times New Roman"/>
              </a:rPr>
              <a:t>hands</a:t>
            </a:r>
            <a:r>
              <a:rPr sz="1000" i="1" spc="-30" dirty="0">
                <a:latin typeface="Times New Roman"/>
                <a:cs typeface="Times New Roman"/>
              </a:rPr>
              <a:t> </a:t>
            </a:r>
            <a:r>
              <a:rPr sz="1000" i="1" dirty="0">
                <a:latin typeface="Times New Roman"/>
                <a:cs typeface="Times New Roman"/>
              </a:rPr>
              <a:t>to</a:t>
            </a:r>
            <a:r>
              <a:rPr sz="1000" i="1" spc="-25" dirty="0">
                <a:latin typeface="Times New Roman"/>
                <a:cs typeface="Times New Roman"/>
              </a:rPr>
              <a:t> </a:t>
            </a:r>
            <a:r>
              <a:rPr sz="1000" i="1" dirty="0">
                <a:latin typeface="Times New Roman"/>
                <a:cs typeface="Times New Roman"/>
              </a:rPr>
              <a:t>heaven</a:t>
            </a:r>
            <a:r>
              <a:rPr sz="1000" i="1" spc="-15" dirty="0">
                <a:latin typeface="Times New Roman"/>
                <a:cs typeface="Times New Roman"/>
              </a:rPr>
              <a:t> </a:t>
            </a:r>
            <a:r>
              <a:rPr sz="1000" i="1" dirty="0">
                <a:latin typeface="Times New Roman"/>
                <a:cs typeface="Times New Roman"/>
              </a:rPr>
              <a:t>and</a:t>
            </a:r>
            <a:r>
              <a:rPr sz="1000" i="1" spc="-25" dirty="0">
                <a:latin typeface="Times New Roman"/>
                <a:cs typeface="Times New Roman"/>
              </a:rPr>
              <a:t> </a:t>
            </a:r>
            <a:r>
              <a:rPr sz="1000" i="1" dirty="0">
                <a:latin typeface="Times New Roman"/>
                <a:cs typeface="Times New Roman"/>
              </a:rPr>
              <a:t>showering</a:t>
            </a:r>
            <a:r>
              <a:rPr sz="1000" i="1" spc="-15" dirty="0">
                <a:latin typeface="Times New Roman"/>
                <a:cs typeface="Times New Roman"/>
              </a:rPr>
              <a:t> </a:t>
            </a:r>
            <a:r>
              <a:rPr sz="1000" i="1" spc="-10" dirty="0">
                <a:latin typeface="Times New Roman"/>
                <a:cs typeface="Times New Roman"/>
              </a:rPr>
              <a:t>imprecations,</a:t>
            </a:r>
            <a:r>
              <a:rPr sz="1000" i="1" spc="-15" dirty="0">
                <a:latin typeface="Times New Roman"/>
                <a:cs typeface="Times New Roman"/>
              </a:rPr>
              <a:t> </a:t>
            </a:r>
            <a:r>
              <a:rPr sz="1000" i="1" dirty="0">
                <a:latin typeface="Times New Roman"/>
                <a:cs typeface="Times New Roman"/>
              </a:rPr>
              <a:t>struck</a:t>
            </a:r>
            <a:r>
              <a:rPr sz="1000" i="1" spc="-5" dirty="0">
                <a:latin typeface="Times New Roman"/>
                <a:cs typeface="Times New Roman"/>
              </a:rPr>
              <a:t> </a:t>
            </a:r>
            <a:r>
              <a:rPr sz="1000" i="1" dirty="0">
                <a:latin typeface="Times New Roman"/>
                <a:cs typeface="Times New Roman"/>
              </a:rPr>
              <a:t>the</a:t>
            </a:r>
            <a:r>
              <a:rPr sz="1000" i="1" spc="-15" dirty="0">
                <a:latin typeface="Times New Roman"/>
                <a:cs typeface="Times New Roman"/>
              </a:rPr>
              <a:t> </a:t>
            </a:r>
            <a:r>
              <a:rPr sz="1000" i="1" dirty="0">
                <a:latin typeface="Times New Roman"/>
                <a:cs typeface="Times New Roman"/>
              </a:rPr>
              <a:t>troops</a:t>
            </a:r>
            <a:r>
              <a:rPr sz="1000" i="1" spc="-30" dirty="0">
                <a:latin typeface="Times New Roman"/>
                <a:cs typeface="Times New Roman"/>
              </a:rPr>
              <a:t> </a:t>
            </a:r>
            <a:r>
              <a:rPr sz="1000" i="1" dirty="0">
                <a:latin typeface="Times New Roman"/>
                <a:cs typeface="Times New Roman"/>
              </a:rPr>
              <a:t>with</a:t>
            </a:r>
            <a:r>
              <a:rPr sz="1000" i="1" spc="-15" dirty="0">
                <a:latin typeface="Times New Roman"/>
                <a:cs typeface="Times New Roman"/>
              </a:rPr>
              <a:t> </a:t>
            </a:r>
            <a:r>
              <a:rPr sz="1000" i="1" dirty="0">
                <a:latin typeface="Times New Roman"/>
                <a:cs typeface="Times New Roman"/>
              </a:rPr>
              <a:t>such</a:t>
            </a:r>
            <a:r>
              <a:rPr sz="1000" i="1" spc="-15" dirty="0">
                <a:latin typeface="Times New Roman"/>
                <a:cs typeface="Times New Roman"/>
              </a:rPr>
              <a:t> </a:t>
            </a:r>
            <a:r>
              <a:rPr sz="1000" i="1" dirty="0">
                <a:latin typeface="Times New Roman"/>
                <a:cs typeface="Times New Roman"/>
              </a:rPr>
              <a:t>an</a:t>
            </a:r>
            <a:r>
              <a:rPr sz="1000" i="1" spc="-25" dirty="0">
                <a:latin typeface="Times New Roman"/>
                <a:cs typeface="Times New Roman"/>
              </a:rPr>
              <a:t> </a:t>
            </a:r>
            <a:r>
              <a:rPr sz="1000" i="1" dirty="0">
                <a:latin typeface="Times New Roman"/>
                <a:cs typeface="Times New Roman"/>
              </a:rPr>
              <a:t>awe</a:t>
            </a:r>
            <a:r>
              <a:rPr sz="1000" i="1" spc="-15" dirty="0">
                <a:latin typeface="Times New Roman"/>
                <a:cs typeface="Times New Roman"/>
              </a:rPr>
              <a:t> </a:t>
            </a:r>
            <a:r>
              <a:rPr sz="1000" i="1" spc="-25" dirty="0">
                <a:latin typeface="Times New Roman"/>
                <a:cs typeface="Times New Roman"/>
              </a:rPr>
              <a:t>at </a:t>
            </a:r>
            <a:r>
              <a:rPr sz="1000" i="1" dirty="0">
                <a:latin typeface="Times New Roman"/>
                <a:cs typeface="Times New Roman"/>
              </a:rPr>
              <a:t>the</a:t>
            </a:r>
            <a:r>
              <a:rPr sz="1000" i="1" spc="-25" dirty="0">
                <a:latin typeface="Times New Roman"/>
                <a:cs typeface="Times New Roman"/>
              </a:rPr>
              <a:t> </a:t>
            </a:r>
            <a:r>
              <a:rPr sz="1000" i="1" dirty="0">
                <a:latin typeface="Times New Roman"/>
                <a:cs typeface="Times New Roman"/>
              </a:rPr>
              <a:t>extraordinary</a:t>
            </a:r>
            <a:r>
              <a:rPr sz="1000" i="1" spc="-25" dirty="0">
                <a:latin typeface="Times New Roman"/>
                <a:cs typeface="Times New Roman"/>
              </a:rPr>
              <a:t> </a:t>
            </a:r>
            <a:r>
              <a:rPr sz="1000" i="1" dirty="0">
                <a:latin typeface="Times New Roman"/>
                <a:cs typeface="Times New Roman"/>
              </a:rPr>
              <a:t>spectacle that,</a:t>
            </a:r>
            <a:r>
              <a:rPr sz="1000" i="1" spc="-40" dirty="0">
                <a:latin typeface="Times New Roman"/>
                <a:cs typeface="Times New Roman"/>
              </a:rPr>
              <a:t> </a:t>
            </a:r>
            <a:r>
              <a:rPr sz="1000" i="1" dirty="0">
                <a:latin typeface="Times New Roman"/>
                <a:cs typeface="Times New Roman"/>
              </a:rPr>
              <a:t>as</a:t>
            </a:r>
            <a:r>
              <a:rPr sz="1000" i="1" spc="-30" dirty="0">
                <a:latin typeface="Times New Roman"/>
                <a:cs typeface="Times New Roman"/>
              </a:rPr>
              <a:t> </a:t>
            </a:r>
            <a:r>
              <a:rPr sz="1000" i="1" dirty="0">
                <a:latin typeface="Times New Roman"/>
                <a:cs typeface="Times New Roman"/>
              </a:rPr>
              <a:t>though</a:t>
            </a:r>
            <a:r>
              <a:rPr sz="1000" i="1" spc="-40" dirty="0">
                <a:latin typeface="Times New Roman"/>
                <a:cs typeface="Times New Roman"/>
              </a:rPr>
              <a:t> </a:t>
            </a:r>
            <a:r>
              <a:rPr sz="1000" i="1" dirty="0">
                <a:latin typeface="Times New Roman"/>
                <a:cs typeface="Times New Roman"/>
              </a:rPr>
              <a:t>their</a:t>
            </a:r>
            <a:r>
              <a:rPr sz="1000" i="1" spc="-30" dirty="0">
                <a:latin typeface="Times New Roman"/>
                <a:cs typeface="Times New Roman"/>
              </a:rPr>
              <a:t> </a:t>
            </a:r>
            <a:r>
              <a:rPr sz="1000" i="1" dirty="0">
                <a:latin typeface="Times New Roman"/>
                <a:cs typeface="Times New Roman"/>
              </a:rPr>
              <a:t>limbs</a:t>
            </a:r>
            <a:r>
              <a:rPr sz="1000" i="1" spc="-30" dirty="0">
                <a:latin typeface="Times New Roman"/>
                <a:cs typeface="Times New Roman"/>
              </a:rPr>
              <a:t> </a:t>
            </a:r>
            <a:r>
              <a:rPr sz="1000" i="1" dirty="0">
                <a:latin typeface="Times New Roman"/>
                <a:cs typeface="Times New Roman"/>
              </a:rPr>
              <a:t>were</a:t>
            </a:r>
            <a:r>
              <a:rPr sz="1000" i="1" spc="-5" dirty="0">
                <a:latin typeface="Times New Roman"/>
                <a:cs typeface="Times New Roman"/>
              </a:rPr>
              <a:t> </a:t>
            </a:r>
            <a:r>
              <a:rPr sz="1000" i="1" dirty="0">
                <a:latin typeface="Times New Roman"/>
                <a:cs typeface="Times New Roman"/>
              </a:rPr>
              <a:t>paralysed,</a:t>
            </a:r>
            <a:r>
              <a:rPr sz="1000" i="1" spc="-25" dirty="0">
                <a:latin typeface="Times New Roman"/>
                <a:cs typeface="Times New Roman"/>
              </a:rPr>
              <a:t> </a:t>
            </a:r>
            <a:r>
              <a:rPr sz="1000" i="1" dirty="0">
                <a:latin typeface="Times New Roman"/>
                <a:cs typeface="Times New Roman"/>
              </a:rPr>
              <a:t>they</a:t>
            </a:r>
            <a:r>
              <a:rPr sz="1000" i="1" spc="-20" dirty="0">
                <a:latin typeface="Times New Roman"/>
                <a:cs typeface="Times New Roman"/>
              </a:rPr>
              <a:t> </a:t>
            </a:r>
            <a:r>
              <a:rPr sz="1000" i="1" dirty="0">
                <a:latin typeface="Times New Roman"/>
                <a:cs typeface="Times New Roman"/>
              </a:rPr>
              <a:t>exposed</a:t>
            </a:r>
            <a:r>
              <a:rPr sz="1000" i="1" spc="-10" dirty="0">
                <a:latin typeface="Times New Roman"/>
                <a:cs typeface="Times New Roman"/>
              </a:rPr>
              <a:t> </a:t>
            </a:r>
            <a:r>
              <a:rPr sz="1000" i="1" dirty="0">
                <a:latin typeface="Times New Roman"/>
                <a:cs typeface="Times New Roman"/>
              </a:rPr>
              <a:t>their</a:t>
            </a:r>
            <a:r>
              <a:rPr sz="1000" i="1" spc="-30" dirty="0">
                <a:latin typeface="Times New Roman"/>
                <a:cs typeface="Times New Roman"/>
              </a:rPr>
              <a:t> </a:t>
            </a:r>
            <a:r>
              <a:rPr sz="1000" i="1" dirty="0">
                <a:latin typeface="Times New Roman"/>
                <a:cs typeface="Times New Roman"/>
              </a:rPr>
              <a:t>bodies</a:t>
            </a:r>
            <a:r>
              <a:rPr sz="1000" i="1" spc="-35" dirty="0">
                <a:latin typeface="Times New Roman"/>
                <a:cs typeface="Times New Roman"/>
              </a:rPr>
              <a:t> </a:t>
            </a:r>
            <a:r>
              <a:rPr sz="1000" i="1" spc="-25" dirty="0">
                <a:latin typeface="Times New Roman"/>
                <a:cs typeface="Times New Roman"/>
              </a:rPr>
              <a:t>to </a:t>
            </a:r>
            <a:r>
              <a:rPr sz="1000" i="1" dirty="0">
                <a:latin typeface="Times New Roman"/>
                <a:cs typeface="Times New Roman"/>
              </a:rPr>
              <a:t>wounds</a:t>
            </a:r>
            <a:r>
              <a:rPr sz="1000" i="1" spc="-35" dirty="0">
                <a:latin typeface="Times New Roman"/>
                <a:cs typeface="Times New Roman"/>
              </a:rPr>
              <a:t> </a:t>
            </a:r>
            <a:r>
              <a:rPr sz="1000" i="1" dirty="0">
                <a:latin typeface="Times New Roman"/>
                <a:cs typeface="Times New Roman"/>
              </a:rPr>
              <a:t>without</a:t>
            </a:r>
            <a:r>
              <a:rPr sz="1000" i="1" spc="-35" dirty="0">
                <a:latin typeface="Times New Roman"/>
                <a:cs typeface="Times New Roman"/>
              </a:rPr>
              <a:t> </a:t>
            </a:r>
            <a:r>
              <a:rPr sz="1000" i="1" dirty="0">
                <a:latin typeface="Times New Roman"/>
                <a:cs typeface="Times New Roman"/>
              </a:rPr>
              <a:t>an</a:t>
            </a:r>
            <a:r>
              <a:rPr sz="1000" i="1" spc="-20" dirty="0">
                <a:latin typeface="Times New Roman"/>
                <a:cs typeface="Times New Roman"/>
              </a:rPr>
              <a:t> </a:t>
            </a:r>
            <a:r>
              <a:rPr sz="1000" i="1" dirty="0">
                <a:latin typeface="Times New Roman"/>
                <a:cs typeface="Times New Roman"/>
              </a:rPr>
              <a:t>attempt</a:t>
            </a:r>
            <a:r>
              <a:rPr sz="1000" i="1" spc="-25" dirty="0">
                <a:latin typeface="Times New Roman"/>
                <a:cs typeface="Times New Roman"/>
              </a:rPr>
              <a:t> </a:t>
            </a:r>
            <a:r>
              <a:rPr sz="1000" i="1" dirty="0">
                <a:latin typeface="Times New Roman"/>
                <a:cs typeface="Times New Roman"/>
              </a:rPr>
              <a:t>at</a:t>
            </a:r>
            <a:r>
              <a:rPr sz="1000" i="1" spc="-35" dirty="0">
                <a:latin typeface="Times New Roman"/>
                <a:cs typeface="Times New Roman"/>
              </a:rPr>
              <a:t> </a:t>
            </a:r>
            <a:r>
              <a:rPr sz="1000" i="1" dirty="0">
                <a:latin typeface="Times New Roman"/>
                <a:cs typeface="Times New Roman"/>
              </a:rPr>
              <a:t>movement.</a:t>
            </a:r>
            <a:r>
              <a:rPr sz="1000" i="1" spc="-10" dirty="0">
                <a:latin typeface="Times New Roman"/>
                <a:cs typeface="Times New Roman"/>
              </a:rPr>
              <a:t> </a:t>
            </a:r>
            <a:r>
              <a:rPr sz="1000" i="1" dirty="0">
                <a:latin typeface="Times New Roman"/>
                <a:cs typeface="Times New Roman"/>
              </a:rPr>
              <a:t>Then,</a:t>
            </a:r>
            <a:r>
              <a:rPr sz="1000" i="1" spc="-15" dirty="0">
                <a:latin typeface="Times New Roman"/>
                <a:cs typeface="Times New Roman"/>
              </a:rPr>
              <a:t> </a:t>
            </a:r>
            <a:r>
              <a:rPr sz="1000" i="1" dirty="0">
                <a:latin typeface="Times New Roman"/>
                <a:cs typeface="Times New Roman"/>
              </a:rPr>
              <a:t>reassured</a:t>
            </a:r>
            <a:r>
              <a:rPr sz="1000" i="1" spc="-5" dirty="0">
                <a:latin typeface="Times New Roman"/>
                <a:cs typeface="Times New Roman"/>
              </a:rPr>
              <a:t> </a:t>
            </a:r>
            <a:r>
              <a:rPr sz="1000" i="1" dirty="0">
                <a:latin typeface="Times New Roman"/>
                <a:cs typeface="Times New Roman"/>
              </a:rPr>
              <a:t>by</a:t>
            </a:r>
            <a:r>
              <a:rPr sz="1000" i="1" spc="-20" dirty="0">
                <a:latin typeface="Times New Roman"/>
                <a:cs typeface="Times New Roman"/>
              </a:rPr>
              <a:t> </a:t>
            </a:r>
            <a:r>
              <a:rPr sz="1000" i="1" dirty="0">
                <a:latin typeface="Times New Roman"/>
                <a:cs typeface="Times New Roman"/>
              </a:rPr>
              <a:t>their</a:t>
            </a:r>
            <a:r>
              <a:rPr sz="1000" i="1" spc="-25" dirty="0">
                <a:latin typeface="Times New Roman"/>
                <a:cs typeface="Times New Roman"/>
              </a:rPr>
              <a:t> </a:t>
            </a:r>
            <a:r>
              <a:rPr sz="1000" i="1" dirty="0">
                <a:latin typeface="Times New Roman"/>
                <a:cs typeface="Times New Roman"/>
              </a:rPr>
              <a:t>general,</a:t>
            </a:r>
            <a:r>
              <a:rPr sz="1000" i="1" spc="-20" dirty="0">
                <a:latin typeface="Times New Roman"/>
                <a:cs typeface="Times New Roman"/>
              </a:rPr>
              <a:t> </a:t>
            </a:r>
            <a:r>
              <a:rPr sz="1000" i="1" dirty="0">
                <a:latin typeface="Times New Roman"/>
                <a:cs typeface="Times New Roman"/>
              </a:rPr>
              <a:t>and</a:t>
            </a:r>
            <a:r>
              <a:rPr sz="1000" i="1" spc="-20" dirty="0">
                <a:latin typeface="Times New Roman"/>
                <a:cs typeface="Times New Roman"/>
              </a:rPr>
              <a:t> </a:t>
            </a:r>
            <a:r>
              <a:rPr sz="1000" i="1" dirty="0">
                <a:latin typeface="Times New Roman"/>
                <a:cs typeface="Times New Roman"/>
              </a:rPr>
              <a:t>inciting</a:t>
            </a:r>
            <a:r>
              <a:rPr sz="1000" i="1" spc="-25" dirty="0">
                <a:latin typeface="Times New Roman"/>
                <a:cs typeface="Times New Roman"/>
              </a:rPr>
              <a:t> </a:t>
            </a:r>
            <a:r>
              <a:rPr sz="1000" i="1" dirty="0">
                <a:latin typeface="Times New Roman"/>
                <a:cs typeface="Times New Roman"/>
              </a:rPr>
              <a:t>each</a:t>
            </a:r>
            <a:r>
              <a:rPr sz="1000" i="1" spc="-15" dirty="0">
                <a:latin typeface="Times New Roman"/>
                <a:cs typeface="Times New Roman"/>
              </a:rPr>
              <a:t> </a:t>
            </a:r>
            <a:r>
              <a:rPr sz="1000" i="1" spc="-10" dirty="0">
                <a:latin typeface="Times New Roman"/>
                <a:cs typeface="Times New Roman"/>
              </a:rPr>
              <a:t>other</a:t>
            </a:r>
            <a:r>
              <a:rPr sz="1000" i="1" spc="500" dirty="0">
                <a:latin typeface="Times New Roman"/>
                <a:cs typeface="Times New Roman"/>
              </a:rPr>
              <a:t> </a:t>
            </a:r>
            <a:r>
              <a:rPr sz="1000" i="1" dirty="0">
                <a:latin typeface="Times New Roman"/>
                <a:cs typeface="Times New Roman"/>
              </a:rPr>
              <a:t>never</a:t>
            </a:r>
            <a:r>
              <a:rPr sz="1000" i="1" spc="-10" dirty="0">
                <a:latin typeface="Times New Roman"/>
                <a:cs typeface="Times New Roman"/>
              </a:rPr>
              <a:t> </a:t>
            </a:r>
            <a:r>
              <a:rPr sz="1000" i="1" dirty="0">
                <a:latin typeface="Times New Roman"/>
                <a:cs typeface="Times New Roman"/>
              </a:rPr>
              <a:t>to</a:t>
            </a:r>
            <a:r>
              <a:rPr sz="1000" i="1" spc="-15" dirty="0">
                <a:latin typeface="Times New Roman"/>
                <a:cs typeface="Times New Roman"/>
              </a:rPr>
              <a:t> </a:t>
            </a:r>
            <a:r>
              <a:rPr sz="1000" i="1" dirty="0">
                <a:latin typeface="Times New Roman"/>
                <a:cs typeface="Times New Roman"/>
              </a:rPr>
              <a:t>flinch</a:t>
            </a:r>
            <a:r>
              <a:rPr sz="1000" i="1" spc="-20" dirty="0">
                <a:latin typeface="Times New Roman"/>
                <a:cs typeface="Times New Roman"/>
              </a:rPr>
              <a:t> </a:t>
            </a:r>
            <a:r>
              <a:rPr sz="1000" i="1" dirty="0">
                <a:latin typeface="Times New Roman"/>
                <a:cs typeface="Times New Roman"/>
              </a:rPr>
              <a:t>before</a:t>
            </a:r>
            <a:r>
              <a:rPr sz="1000" i="1" spc="-20" dirty="0">
                <a:latin typeface="Times New Roman"/>
                <a:cs typeface="Times New Roman"/>
              </a:rPr>
              <a:t> </a:t>
            </a:r>
            <a:r>
              <a:rPr sz="1000" i="1" dirty="0">
                <a:latin typeface="Times New Roman"/>
                <a:cs typeface="Times New Roman"/>
              </a:rPr>
              <a:t>a</a:t>
            </a:r>
            <a:r>
              <a:rPr sz="1000" i="1" spc="-15" dirty="0">
                <a:latin typeface="Times New Roman"/>
                <a:cs typeface="Times New Roman"/>
              </a:rPr>
              <a:t> </a:t>
            </a:r>
            <a:r>
              <a:rPr sz="1000" i="1" dirty="0">
                <a:latin typeface="Times New Roman"/>
                <a:cs typeface="Times New Roman"/>
              </a:rPr>
              <a:t>band</a:t>
            </a:r>
            <a:r>
              <a:rPr sz="1000" i="1" spc="-35" dirty="0">
                <a:latin typeface="Times New Roman"/>
                <a:cs typeface="Times New Roman"/>
              </a:rPr>
              <a:t> </a:t>
            </a:r>
            <a:r>
              <a:rPr sz="1000" i="1" dirty="0">
                <a:latin typeface="Times New Roman"/>
                <a:cs typeface="Times New Roman"/>
              </a:rPr>
              <a:t>of</a:t>
            </a:r>
            <a:r>
              <a:rPr sz="1000" i="1" spc="-20" dirty="0">
                <a:latin typeface="Times New Roman"/>
                <a:cs typeface="Times New Roman"/>
              </a:rPr>
              <a:t> </a:t>
            </a:r>
            <a:r>
              <a:rPr sz="1000" i="1" dirty="0">
                <a:latin typeface="Times New Roman"/>
                <a:cs typeface="Times New Roman"/>
              </a:rPr>
              <a:t>females</a:t>
            </a:r>
            <a:r>
              <a:rPr sz="1000" i="1" spc="-10" dirty="0">
                <a:latin typeface="Times New Roman"/>
                <a:cs typeface="Times New Roman"/>
              </a:rPr>
              <a:t> </a:t>
            </a:r>
            <a:r>
              <a:rPr sz="1000" i="1" dirty="0">
                <a:latin typeface="Times New Roman"/>
                <a:cs typeface="Times New Roman"/>
              </a:rPr>
              <a:t>and</a:t>
            </a:r>
            <a:r>
              <a:rPr sz="1000" i="1" spc="-25" dirty="0">
                <a:latin typeface="Times New Roman"/>
                <a:cs typeface="Times New Roman"/>
              </a:rPr>
              <a:t> </a:t>
            </a:r>
            <a:r>
              <a:rPr sz="1000" i="1" dirty="0">
                <a:latin typeface="Times New Roman"/>
                <a:cs typeface="Times New Roman"/>
              </a:rPr>
              <a:t>fanatics,</a:t>
            </a:r>
            <a:r>
              <a:rPr sz="1000" i="1" spc="-25" dirty="0">
                <a:latin typeface="Times New Roman"/>
                <a:cs typeface="Times New Roman"/>
              </a:rPr>
              <a:t> </a:t>
            </a:r>
            <a:r>
              <a:rPr sz="1000" i="1" dirty="0">
                <a:latin typeface="Times New Roman"/>
                <a:cs typeface="Times New Roman"/>
              </a:rPr>
              <a:t>they</a:t>
            </a:r>
            <a:r>
              <a:rPr sz="1000" i="1" spc="-20" dirty="0">
                <a:latin typeface="Times New Roman"/>
                <a:cs typeface="Times New Roman"/>
              </a:rPr>
              <a:t> </a:t>
            </a:r>
            <a:r>
              <a:rPr sz="1000" i="1" dirty="0">
                <a:latin typeface="Times New Roman"/>
                <a:cs typeface="Times New Roman"/>
              </a:rPr>
              <a:t>charged</a:t>
            </a:r>
            <a:r>
              <a:rPr sz="1000" i="1" spc="-10" dirty="0">
                <a:latin typeface="Times New Roman"/>
                <a:cs typeface="Times New Roman"/>
              </a:rPr>
              <a:t> </a:t>
            </a:r>
            <a:r>
              <a:rPr sz="1000" i="1" dirty="0">
                <a:latin typeface="Times New Roman"/>
                <a:cs typeface="Times New Roman"/>
              </a:rPr>
              <a:t>behind</a:t>
            </a:r>
            <a:r>
              <a:rPr sz="1000" i="1" spc="-25" dirty="0">
                <a:latin typeface="Times New Roman"/>
                <a:cs typeface="Times New Roman"/>
              </a:rPr>
              <a:t> </a:t>
            </a:r>
            <a:r>
              <a:rPr sz="1000" i="1" dirty="0">
                <a:latin typeface="Times New Roman"/>
                <a:cs typeface="Times New Roman"/>
              </a:rPr>
              <a:t>the</a:t>
            </a:r>
            <a:r>
              <a:rPr sz="1000" i="1" spc="-15" dirty="0">
                <a:latin typeface="Times New Roman"/>
                <a:cs typeface="Times New Roman"/>
              </a:rPr>
              <a:t> </a:t>
            </a:r>
            <a:r>
              <a:rPr sz="1000" i="1" dirty="0">
                <a:latin typeface="Times New Roman"/>
                <a:cs typeface="Times New Roman"/>
              </a:rPr>
              <a:t>standards,</a:t>
            </a:r>
            <a:r>
              <a:rPr sz="1000" i="1" spc="-30" dirty="0">
                <a:latin typeface="Times New Roman"/>
                <a:cs typeface="Times New Roman"/>
              </a:rPr>
              <a:t> </a:t>
            </a:r>
            <a:r>
              <a:rPr sz="1000" i="1" dirty="0">
                <a:latin typeface="Times New Roman"/>
                <a:cs typeface="Times New Roman"/>
              </a:rPr>
              <a:t>cut</a:t>
            </a:r>
            <a:r>
              <a:rPr sz="1000" i="1" spc="-20" dirty="0">
                <a:latin typeface="Times New Roman"/>
                <a:cs typeface="Times New Roman"/>
              </a:rPr>
              <a:t> </a:t>
            </a:r>
            <a:r>
              <a:rPr sz="1000" i="1" dirty="0">
                <a:latin typeface="Times New Roman"/>
                <a:cs typeface="Times New Roman"/>
              </a:rPr>
              <a:t>down</a:t>
            </a:r>
            <a:r>
              <a:rPr sz="1000" i="1" spc="-25" dirty="0">
                <a:latin typeface="Times New Roman"/>
                <a:cs typeface="Times New Roman"/>
              </a:rPr>
              <a:t> all </a:t>
            </a:r>
            <a:r>
              <a:rPr sz="1000" i="1" dirty="0">
                <a:latin typeface="Times New Roman"/>
                <a:cs typeface="Times New Roman"/>
              </a:rPr>
              <a:t>who</a:t>
            </a:r>
            <a:r>
              <a:rPr sz="1000" i="1" spc="-25" dirty="0">
                <a:latin typeface="Times New Roman"/>
                <a:cs typeface="Times New Roman"/>
              </a:rPr>
              <a:t> </a:t>
            </a:r>
            <a:r>
              <a:rPr sz="1000" i="1" dirty="0">
                <a:latin typeface="Times New Roman"/>
                <a:cs typeface="Times New Roman"/>
              </a:rPr>
              <a:t>met</a:t>
            </a:r>
            <a:r>
              <a:rPr sz="1000" i="1" spc="-10" dirty="0">
                <a:latin typeface="Times New Roman"/>
                <a:cs typeface="Times New Roman"/>
              </a:rPr>
              <a:t> </a:t>
            </a:r>
            <a:r>
              <a:rPr sz="1000" i="1" dirty="0">
                <a:latin typeface="Times New Roman"/>
                <a:cs typeface="Times New Roman"/>
              </a:rPr>
              <a:t>them,</a:t>
            </a:r>
            <a:r>
              <a:rPr sz="1000" i="1" spc="-15" dirty="0">
                <a:latin typeface="Times New Roman"/>
                <a:cs typeface="Times New Roman"/>
              </a:rPr>
              <a:t> </a:t>
            </a:r>
            <a:r>
              <a:rPr sz="1000" i="1" dirty="0">
                <a:latin typeface="Times New Roman"/>
                <a:cs typeface="Times New Roman"/>
              </a:rPr>
              <a:t>and</a:t>
            </a:r>
            <a:r>
              <a:rPr sz="1000" i="1" spc="-20" dirty="0">
                <a:latin typeface="Times New Roman"/>
                <a:cs typeface="Times New Roman"/>
              </a:rPr>
              <a:t> </a:t>
            </a:r>
            <a:r>
              <a:rPr sz="1000" i="1" dirty="0">
                <a:latin typeface="Times New Roman"/>
                <a:cs typeface="Times New Roman"/>
              </a:rPr>
              <a:t>enveloped</a:t>
            </a:r>
            <a:r>
              <a:rPr sz="1000" i="1" spc="-15" dirty="0">
                <a:latin typeface="Times New Roman"/>
                <a:cs typeface="Times New Roman"/>
              </a:rPr>
              <a:t> </a:t>
            </a:r>
            <a:r>
              <a:rPr sz="1000" i="1" dirty="0">
                <a:latin typeface="Times New Roman"/>
                <a:cs typeface="Times New Roman"/>
              </a:rPr>
              <a:t>the</a:t>
            </a:r>
            <a:r>
              <a:rPr sz="1000" i="1" spc="-15" dirty="0">
                <a:latin typeface="Times New Roman"/>
                <a:cs typeface="Times New Roman"/>
              </a:rPr>
              <a:t> </a:t>
            </a:r>
            <a:r>
              <a:rPr sz="1000" i="1" dirty="0">
                <a:latin typeface="Times New Roman"/>
                <a:cs typeface="Times New Roman"/>
              </a:rPr>
              <a:t>enemy</a:t>
            </a:r>
            <a:r>
              <a:rPr sz="1000" i="1" spc="5" dirty="0">
                <a:latin typeface="Times New Roman"/>
                <a:cs typeface="Times New Roman"/>
              </a:rPr>
              <a:t> </a:t>
            </a:r>
            <a:r>
              <a:rPr sz="1000" i="1" dirty="0">
                <a:latin typeface="Times New Roman"/>
                <a:cs typeface="Times New Roman"/>
              </a:rPr>
              <a:t>in</a:t>
            </a:r>
            <a:r>
              <a:rPr sz="1000" i="1" spc="-30" dirty="0">
                <a:latin typeface="Times New Roman"/>
                <a:cs typeface="Times New Roman"/>
              </a:rPr>
              <a:t> </a:t>
            </a:r>
            <a:r>
              <a:rPr sz="1000" i="1" dirty="0">
                <a:latin typeface="Times New Roman"/>
                <a:cs typeface="Times New Roman"/>
              </a:rPr>
              <a:t>his</a:t>
            </a:r>
            <a:r>
              <a:rPr sz="1000" i="1" spc="-20" dirty="0">
                <a:latin typeface="Times New Roman"/>
                <a:cs typeface="Times New Roman"/>
              </a:rPr>
              <a:t> </a:t>
            </a:r>
            <a:r>
              <a:rPr sz="1000" i="1" dirty="0">
                <a:latin typeface="Times New Roman"/>
                <a:cs typeface="Times New Roman"/>
              </a:rPr>
              <a:t>own flames.The</a:t>
            </a:r>
            <a:r>
              <a:rPr sz="1000" i="1" spc="-5" dirty="0">
                <a:latin typeface="Times New Roman"/>
                <a:cs typeface="Times New Roman"/>
              </a:rPr>
              <a:t> </a:t>
            </a:r>
            <a:r>
              <a:rPr sz="1000" i="1" dirty="0">
                <a:latin typeface="Times New Roman"/>
                <a:cs typeface="Times New Roman"/>
              </a:rPr>
              <a:t>next</a:t>
            </a:r>
            <a:r>
              <a:rPr sz="1000" i="1" spc="-25" dirty="0">
                <a:latin typeface="Times New Roman"/>
                <a:cs typeface="Times New Roman"/>
              </a:rPr>
              <a:t> </a:t>
            </a:r>
            <a:r>
              <a:rPr sz="1000" i="1" dirty="0">
                <a:latin typeface="Times New Roman"/>
                <a:cs typeface="Times New Roman"/>
              </a:rPr>
              <a:t>step</a:t>
            </a:r>
            <a:r>
              <a:rPr sz="1000" i="1" spc="-10" dirty="0">
                <a:latin typeface="Times New Roman"/>
                <a:cs typeface="Times New Roman"/>
              </a:rPr>
              <a:t> </a:t>
            </a:r>
            <a:r>
              <a:rPr sz="1000" i="1" dirty="0">
                <a:latin typeface="Times New Roman"/>
                <a:cs typeface="Times New Roman"/>
              </a:rPr>
              <a:t>was</a:t>
            </a:r>
            <a:r>
              <a:rPr sz="1000" i="1" spc="-25" dirty="0">
                <a:latin typeface="Times New Roman"/>
                <a:cs typeface="Times New Roman"/>
              </a:rPr>
              <a:t> </a:t>
            </a:r>
            <a:r>
              <a:rPr sz="1000" i="1" dirty="0">
                <a:latin typeface="Times New Roman"/>
                <a:cs typeface="Times New Roman"/>
              </a:rPr>
              <a:t>to</a:t>
            </a:r>
            <a:r>
              <a:rPr sz="1000" i="1" spc="-15" dirty="0">
                <a:latin typeface="Times New Roman"/>
                <a:cs typeface="Times New Roman"/>
              </a:rPr>
              <a:t> </a:t>
            </a:r>
            <a:r>
              <a:rPr sz="1000" i="1" dirty="0">
                <a:latin typeface="Times New Roman"/>
                <a:cs typeface="Times New Roman"/>
              </a:rPr>
              <a:t>install</a:t>
            </a:r>
            <a:r>
              <a:rPr sz="1000" i="1" spc="-30" dirty="0">
                <a:latin typeface="Times New Roman"/>
                <a:cs typeface="Times New Roman"/>
              </a:rPr>
              <a:t> </a:t>
            </a:r>
            <a:r>
              <a:rPr sz="1000" i="1" dirty="0">
                <a:latin typeface="Times New Roman"/>
                <a:cs typeface="Times New Roman"/>
              </a:rPr>
              <a:t>a</a:t>
            </a:r>
            <a:r>
              <a:rPr sz="1000" i="1" spc="-25" dirty="0">
                <a:latin typeface="Times New Roman"/>
                <a:cs typeface="Times New Roman"/>
              </a:rPr>
              <a:t> </a:t>
            </a:r>
            <a:r>
              <a:rPr sz="1000" i="1" spc="-10" dirty="0">
                <a:latin typeface="Times New Roman"/>
                <a:cs typeface="Times New Roman"/>
              </a:rPr>
              <a:t>garrison</a:t>
            </a:r>
            <a:r>
              <a:rPr sz="1000" i="1" spc="500" dirty="0">
                <a:latin typeface="Times New Roman"/>
                <a:cs typeface="Times New Roman"/>
              </a:rPr>
              <a:t> </a:t>
            </a:r>
            <a:r>
              <a:rPr sz="1000" i="1" dirty="0">
                <a:latin typeface="Times New Roman"/>
                <a:cs typeface="Times New Roman"/>
              </a:rPr>
              <a:t>among</a:t>
            </a:r>
            <a:r>
              <a:rPr sz="1000" i="1" spc="-25" dirty="0">
                <a:latin typeface="Times New Roman"/>
                <a:cs typeface="Times New Roman"/>
              </a:rPr>
              <a:t> </a:t>
            </a:r>
            <a:r>
              <a:rPr sz="1000" i="1" dirty="0">
                <a:latin typeface="Times New Roman"/>
                <a:cs typeface="Times New Roman"/>
              </a:rPr>
              <a:t>the</a:t>
            </a:r>
            <a:r>
              <a:rPr sz="1000" i="1" spc="-20" dirty="0">
                <a:latin typeface="Times New Roman"/>
                <a:cs typeface="Times New Roman"/>
              </a:rPr>
              <a:t> </a:t>
            </a:r>
            <a:r>
              <a:rPr sz="1000" i="1" dirty="0">
                <a:latin typeface="Times New Roman"/>
                <a:cs typeface="Times New Roman"/>
              </a:rPr>
              <a:t>conquered</a:t>
            </a:r>
            <a:r>
              <a:rPr sz="1000" i="1" spc="-15" dirty="0">
                <a:latin typeface="Times New Roman"/>
                <a:cs typeface="Times New Roman"/>
              </a:rPr>
              <a:t> </a:t>
            </a:r>
            <a:r>
              <a:rPr sz="1000" i="1" dirty="0">
                <a:latin typeface="Times New Roman"/>
                <a:cs typeface="Times New Roman"/>
              </a:rPr>
              <a:t>population,</a:t>
            </a:r>
            <a:r>
              <a:rPr sz="1000" i="1" spc="-50" dirty="0">
                <a:latin typeface="Times New Roman"/>
                <a:cs typeface="Times New Roman"/>
              </a:rPr>
              <a:t> </a:t>
            </a:r>
            <a:r>
              <a:rPr sz="1000" i="1" dirty="0">
                <a:latin typeface="Times New Roman"/>
                <a:cs typeface="Times New Roman"/>
              </a:rPr>
              <a:t>and</a:t>
            </a:r>
            <a:r>
              <a:rPr sz="1000" i="1" spc="-25" dirty="0">
                <a:latin typeface="Times New Roman"/>
                <a:cs typeface="Times New Roman"/>
              </a:rPr>
              <a:t> </a:t>
            </a:r>
            <a:r>
              <a:rPr sz="1000" i="1" dirty="0">
                <a:latin typeface="Times New Roman"/>
                <a:cs typeface="Times New Roman"/>
              </a:rPr>
              <a:t>to</a:t>
            </a:r>
            <a:r>
              <a:rPr sz="1000" i="1" spc="-30" dirty="0">
                <a:latin typeface="Times New Roman"/>
                <a:cs typeface="Times New Roman"/>
              </a:rPr>
              <a:t> </a:t>
            </a:r>
            <a:r>
              <a:rPr sz="1000" i="1" dirty="0">
                <a:latin typeface="Times New Roman"/>
                <a:cs typeface="Times New Roman"/>
              </a:rPr>
              <a:t>demolish</a:t>
            </a:r>
            <a:r>
              <a:rPr sz="1000" i="1" spc="-15" dirty="0">
                <a:latin typeface="Times New Roman"/>
                <a:cs typeface="Times New Roman"/>
              </a:rPr>
              <a:t> </a:t>
            </a:r>
            <a:r>
              <a:rPr sz="1000" i="1" dirty="0">
                <a:latin typeface="Times New Roman"/>
                <a:cs typeface="Times New Roman"/>
              </a:rPr>
              <a:t>the</a:t>
            </a:r>
            <a:r>
              <a:rPr sz="1000" i="1" spc="-20" dirty="0">
                <a:latin typeface="Times New Roman"/>
                <a:cs typeface="Times New Roman"/>
              </a:rPr>
              <a:t> </a:t>
            </a:r>
            <a:r>
              <a:rPr sz="1000" i="1" dirty="0">
                <a:latin typeface="Times New Roman"/>
                <a:cs typeface="Times New Roman"/>
              </a:rPr>
              <a:t>groves</a:t>
            </a:r>
            <a:r>
              <a:rPr sz="1000" i="1" spc="-10" dirty="0">
                <a:latin typeface="Times New Roman"/>
                <a:cs typeface="Times New Roman"/>
              </a:rPr>
              <a:t> </a:t>
            </a:r>
            <a:r>
              <a:rPr sz="1000" i="1" dirty="0">
                <a:latin typeface="Times New Roman"/>
                <a:cs typeface="Times New Roman"/>
              </a:rPr>
              <a:t>consecrated</a:t>
            </a:r>
            <a:r>
              <a:rPr sz="1000" i="1" spc="-5" dirty="0">
                <a:latin typeface="Times New Roman"/>
                <a:cs typeface="Times New Roman"/>
              </a:rPr>
              <a:t> </a:t>
            </a:r>
            <a:r>
              <a:rPr sz="1000" i="1" dirty="0">
                <a:latin typeface="Times New Roman"/>
                <a:cs typeface="Times New Roman"/>
              </a:rPr>
              <a:t>to</a:t>
            </a:r>
            <a:r>
              <a:rPr sz="1000" i="1" spc="-30" dirty="0">
                <a:latin typeface="Times New Roman"/>
                <a:cs typeface="Times New Roman"/>
              </a:rPr>
              <a:t> </a:t>
            </a:r>
            <a:r>
              <a:rPr sz="1000" i="1" dirty="0">
                <a:latin typeface="Times New Roman"/>
                <a:cs typeface="Times New Roman"/>
              </a:rPr>
              <a:t>their</a:t>
            </a:r>
            <a:r>
              <a:rPr sz="1000" i="1" spc="-20" dirty="0">
                <a:latin typeface="Times New Roman"/>
                <a:cs typeface="Times New Roman"/>
              </a:rPr>
              <a:t> </a:t>
            </a:r>
            <a:r>
              <a:rPr sz="1000" i="1" dirty="0">
                <a:latin typeface="Times New Roman"/>
                <a:cs typeface="Times New Roman"/>
              </a:rPr>
              <a:t>savage</a:t>
            </a:r>
            <a:r>
              <a:rPr sz="1000" i="1" spc="-20" dirty="0">
                <a:latin typeface="Times New Roman"/>
                <a:cs typeface="Times New Roman"/>
              </a:rPr>
              <a:t> </a:t>
            </a:r>
            <a:r>
              <a:rPr sz="1000" i="1" dirty="0">
                <a:latin typeface="Times New Roman"/>
                <a:cs typeface="Times New Roman"/>
              </a:rPr>
              <a:t>cults:</a:t>
            </a:r>
            <a:r>
              <a:rPr sz="1000" i="1" spc="-5" dirty="0">
                <a:latin typeface="Times New Roman"/>
                <a:cs typeface="Times New Roman"/>
              </a:rPr>
              <a:t> </a:t>
            </a:r>
            <a:r>
              <a:rPr sz="1000" i="1" dirty="0">
                <a:latin typeface="Times New Roman"/>
                <a:cs typeface="Times New Roman"/>
              </a:rPr>
              <a:t>for</a:t>
            </a:r>
            <a:r>
              <a:rPr sz="1000" i="1" spc="-35" dirty="0">
                <a:latin typeface="Times New Roman"/>
                <a:cs typeface="Times New Roman"/>
              </a:rPr>
              <a:t> </a:t>
            </a:r>
            <a:r>
              <a:rPr sz="1000" i="1" spc="-20" dirty="0">
                <a:latin typeface="Times New Roman"/>
                <a:cs typeface="Times New Roman"/>
              </a:rPr>
              <a:t>they </a:t>
            </a:r>
            <a:r>
              <a:rPr sz="1000" i="1" dirty="0">
                <a:latin typeface="Times New Roman"/>
                <a:cs typeface="Times New Roman"/>
              </a:rPr>
              <a:t>considered</a:t>
            </a:r>
            <a:r>
              <a:rPr sz="1000" i="1" spc="-10" dirty="0">
                <a:latin typeface="Times New Roman"/>
                <a:cs typeface="Times New Roman"/>
              </a:rPr>
              <a:t> </a:t>
            </a:r>
            <a:r>
              <a:rPr sz="1000" i="1" dirty="0">
                <a:latin typeface="Times New Roman"/>
                <a:cs typeface="Times New Roman"/>
              </a:rPr>
              <a:t>it</a:t>
            </a:r>
            <a:r>
              <a:rPr sz="1000" i="1" spc="-20" dirty="0">
                <a:latin typeface="Times New Roman"/>
                <a:cs typeface="Times New Roman"/>
              </a:rPr>
              <a:t> </a:t>
            </a:r>
            <a:r>
              <a:rPr sz="1000" i="1" dirty="0">
                <a:latin typeface="Times New Roman"/>
                <a:cs typeface="Times New Roman"/>
              </a:rPr>
              <a:t>a</a:t>
            </a:r>
            <a:r>
              <a:rPr sz="1000" i="1" spc="-10" dirty="0">
                <a:latin typeface="Times New Roman"/>
                <a:cs typeface="Times New Roman"/>
              </a:rPr>
              <a:t> </a:t>
            </a:r>
            <a:r>
              <a:rPr sz="1000" i="1" dirty="0">
                <a:latin typeface="Times New Roman"/>
                <a:cs typeface="Times New Roman"/>
              </a:rPr>
              <a:t>pious</a:t>
            </a:r>
            <a:r>
              <a:rPr sz="1000" i="1" spc="-30" dirty="0">
                <a:latin typeface="Times New Roman"/>
                <a:cs typeface="Times New Roman"/>
              </a:rPr>
              <a:t> </a:t>
            </a:r>
            <a:r>
              <a:rPr sz="1000" i="1" dirty="0">
                <a:latin typeface="Times New Roman"/>
                <a:cs typeface="Times New Roman"/>
              </a:rPr>
              <a:t>duty</a:t>
            </a:r>
            <a:r>
              <a:rPr sz="1000" i="1" spc="-20" dirty="0">
                <a:latin typeface="Times New Roman"/>
                <a:cs typeface="Times New Roman"/>
              </a:rPr>
              <a:t> </a:t>
            </a:r>
            <a:r>
              <a:rPr sz="1000" i="1" dirty="0">
                <a:latin typeface="Times New Roman"/>
                <a:cs typeface="Times New Roman"/>
              </a:rPr>
              <a:t>to</a:t>
            </a:r>
            <a:r>
              <a:rPr sz="1000" i="1" spc="-10" dirty="0">
                <a:latin typeface="Times New Roman"/>
                <a:cs typeface="Times New Roman"/>
              </a:rPr>
              <a:t> </a:t>
            </a:r>
            <a:r>
              <a:rPr sz="1000" i="1" dirty="0">
                <a:latin typeface="Times New Roman"/>
                <a:cs typeface="Times New Roman"/>
              </a:rPr>
              <a:t>slake</a:t>
            </a:r>
            <a:r>
              <a:rPr sz="1000" i="1" spc="-15" dirty="0">
                <a:latin typeface="Times New Roman"/>
                <a:cs typeface="Times New Roman"/>
              </a:rPr>
              <a:t> </a:t>
            </a:r>
            <a:r>
              <a:rPr sz="1000" i="1" dirty="0">
                <a:latin typeface="Times New Roman"/>
                <a:cs typeface="Times New Roman"/>
              </a:rPr>
              <a:t>the</a:t>
            </a:r>
            <a:r>
              <a:rPr sz="1000" i="1" spc="-15" dirty="0">
                <a:latin typeface="Times New Roman"/>
                <a:cs typeface="Times New Roman"/>
              </a:rPr>
              <a:t> </a:t>
            </a:r>
            <a:r>
              <a:rPr sz="1000" i="1" dirty="0">
                <a:latin typeface="Times New Roman"/>
                <a:cs typeface="Times New Roman"/>
              </a:rPr>
              <a:t>altars</a:t>
            </a:r>
            <a:r>
              <a:rPr sz="1000" i="1" spc="-20" dirty="0">
                <a:latin typeface="Times New Roman"/>
                <a:cs typeface="Times New Roman"/>
              </a:rPr>
              <a:t> </a:t>
            </a:r>
            <a:r>
              <a:rPr sz="1000" i="1" dirty="0">
                <a:latin typeface="Times New Roman"/>
                <a:cs typeface="Times New Roman"/>
              </a:rPr>
              <a:t>with</a:t>
            </a:r>
            <a:r>
              <a:rPr sz="1000" i="1" spc="-20" dirty="0">
                <a:latin typeface="Times New Roman"/>
                <a:cs typeface="Times New Roman"/>
              </a:rPr>
              <a:t> </a:t>
            </a:r>
            <a:r>
              <a:rPr sz="1000" i="1" dirty="0">
                <a:latin typeface="Times New Roman"/>
                <a:cs typeface="Times New Roman"/>
              </a:rPr>
              <a:t>captive</a:t>
            </a:r>
            <a:r>
              <a:rPr sz="1000" i="1" spc="-5" dirty="0">
                <a:latin typeface="Times New Roman"/>
                <a:cs typeface="Times New Roman"/>
              </a:rPr>
              <a:t> </a:t>
            </a:r>
            <a:r>
              <a:rPr sz="1000" i="1" dirty="0">
                <a:latin typeface="Times New Roman"/>
                <a:cs typeface="Times New Roman"/>
              </a:rPr>
              <a:t>blood</a:t>
            </a:r>
            <a:r>
              <a:rPr sz="1000" i="1" spc="-35" dirty="0">
                <a:latin typeface="Times New Roman"/>
                <a:cs typeface="Times New Roman"/>
              </a:rPr>
              <a:t> </a:t>
            </a:r>
            <a:r>
              <a:rPr sz="1000" i="1" dirty="0">
                <a:latin typeface="Times New Roman"/>
                <a:cs typeface="Times New Roman"/>
              </a:rPr>
              <a:t>and</a:t>
            </a:r>
            <a:r>
              <a:rPr sz="1000" i="1" spc="-15" dirty="0">
                <a:latin typeface="Times New Roman"/>
                <a:cs typeface="Times New Roman"/>
              </a:rPr>
              <a:t> </a:t>
            </a:r>
            <a:r>
              <a:rPr sz="1000" i="1" dirty="0">
                <a:latin typeface="Times New Roman"/>
                <a:cs typeface="Times New Roman"/>
              </a:rPr>
              <a:t>to</a:t>
            </a:r>
            <a:r>
              <a:rPr sz="1000" i="1" spc="-10" dirty="0">
                <a:latin typeface="Times New Roman"/>
                <a:cs typeface="Times New Roman"/>
              </a:rPr>
              <a:t> </a:t>
            </a:r>
            <a:r>
              <a:rPr sz="1000" i="1" dirty="0">
                <a:latin typeface="Times New Roman"/>
                <a:cs typeface="Times New Roman"/>
              </a:rPr>
              <a:t>consult</a:t>
            </a:r>
            <a:r>
              <a:rPr sz="1000" i="1" spc="-30" dirty="0">
                <a:latin typeface="Times New Roman"/>
                <a:cs typeface="Times New Roman"/>
              </a:rPr>
              <a:t> </a:t>
            </a:r>
            <a:r>
              <a:rPr sz="1000" i="1" dirty="0">
                <a:latin typeface="Times New Roman"/>
                <a:cs typeface="Times New Roman"/>
              </a:rPr>
              <a:t>their</a:t>
            </a:r>
            <a:r>
              <a:rPr sz="1000" i="1" spc="-20" dirty="0">
                <a:latin typeface="Times New Roman"/>
                <a:cs typeface="Times New Roman"/>
              </a:rPr>
              <a:t> </a:t>
            </a:r>
            <a:r>
              <a:rPr sz="1000" i="1" dirty="0">
                <a:latin typeface="Times New Roman"/>
                <a:cs typeface="Times New Roman"/>
              </a:rPr>
              <a:t>deities</a:t>
            </a:r>
            <a:r>
              <a:rPr sz="1000" i="1" spc="-5" dirty="0">
                <a:latin typeface="Times New Roman"/>
                <a:cs typeface="Times New Roman"/>
              </a:rPr>
              <a:t> </a:t>
            </a:r>
            <a:r>
              <a:rPr sz="1000" i="1" dirty="0">
                <a:latin typeface="Times New Roman"/>
                <a:cs typeface="Times New Roman"/>
              </a:rPr>
              <a:t>by</a:t>
            </a:r>
            <a:r>
              <a:rPr sz="1000" i="1" spc="-10" dirty="0">
                <a:latin typeface="Times New Roman"/>
                <a:cs typeface="Times New Roman"/>
              </a:rPr>
              <a:t> </a:t>
            </a:r>
            <a:r>
              <a:rPr sz="1000" i="1" dirty="0">
                <a:latin typeface="Times New Roman"/>
                <a:cs typeface="Times New Roman"/>
              </a:rPr>
              <a:t>means</a:t>
            </a:r>
            <a:r>
              <a:rPr sz="1000" i="1" spc="-20" dirty="0">
                <a:latin typeface="Times New Roman"/>
                <a:cs typeface="Times New Roman"/>
              </a:rPr>
              <a:t> </a:t>
            </a:r>
            <a:r>
              <a:rPr sz="1000" i="1" spc="-25" dirty="0">
                <a:latin typeface="Times New Roman"/>
                <a:cs typeface="Times New Roman"/>
              </a:rPr>
              <a:t>of </a:t>
            </a:r>
            <a:r>
              <a:rPr sz="1000" i="1" dirty="0">
                <a:latin typeface="Times New Roman"/>
                <a:cs typeface="Times New Roman"/>
              </a:rPr>
              <a:t>human</a:t>
            </a:r>
            <a:r>
              <a:rPr sz="1000" i="1" spc="-25" dirty="0">
                <a:latin typeface="Times New Roman"/>
                <a:cs typeface="Times New Roman"/>
              </a:rPr>
              <a:t> </a:t>
            </a:r>
            <a:r>
              <a:rPr sz="1000" i="1" dirty="0">
                <a:latin typeface="Times New Roman"/>
                <a:cs typeface="Times New Roman"/>
              </a:rPr>
              <a:t>entrails.</a:t>
            </a:r>
            <a:r>
              <a:rPr sz="1000" i="1" spc="-15" dirty="0">
                <a:latin typeface="Times New Roman"/>
                <a:cs typeface="Times New Roman"/>
              </a:rPr>
              <a:t> </a:t>
            </a:r>
            <a:r>
              <a:rPr sz="1000" i="1" dirty="0">
                <a:latin typeface="Times New Roman"/>
                <a:cs typeface="Times New Roman"/>
              </a:rPr>
              <a:t>While</a:t>
            </a:r>
            <a:r>
              <a:rPr sz="1000" i="1" spc="-10" dirty="0">
                <a:latin typeface="Times New Roman"/>
                <a:cs typeface="Times New Roman"/>
              </a:rPr>
              <a:t> </a:t>
            </a:r>
            <a:r>
              <a:rPr sz="1000" i="1" dirty="0">
                <a:latin typeface="Times New Roman"/>
                <a:cs typeface="Times New Roman"/>
              </a:rPr>
              <a:t>he</a:t>
            </a:r>
            <a:r>
              <a:rPr sz="1000" i="1" spc="-15" dirty="0">
                <a:latin typeface="Times New Roman"/>
                <a:cs typeface="Times New Roman"/>
              </a:rPr>
              <a:t> </a:t>
            </a:r>
            <a:r>
              <a:rPr sz="1000" i="1" dirty="0">
                <a:latin typeface="Times New Roman"/>
                <a:cs typeface="Times New Roman"/>
              </a:rPr>
              <a:t>was</a:t>
            </a:r>
            <a:r>
              <a:rPr sz="1000" i="1" spc="-25" dirty="0">
                <a:latin typeface="Times New Roman"/>
                <a:cs typeface="Times New Roman"/>
              </a:rPr>
              <a:t> </a:t>
            </a:r>
            <a:r>
              <a:rPr sz="1000" i="1" dirty="0">
                <a:latin typeface="Times New Roman"/>
                <a:cs typeface="Times New Roman"/>
              </a:rPr>
              <a:t>thus</a:t>
            </a:r>
            <a:r>
              <a:rPr sz="1000" i="1" spc="-20" dirty="0">
                <a:latin typeface="Times New Roman"/>
                <a:cs typeface="Times New Roman"/>
              </a:rPr>
              <a:t> </a:t>
            </a:r>
            <a:r>
              <a:rPr sz="1000" i="1" dirty="0">
                <a:latin typeface="Times New Roman"/>
                <a:cs typeface="Times New Roman"/>
              </a:rPr>
              <a:t>occupied,</a:t>
            </a:r>
            <a:r>
              <a:rPr sz="1000" i="1" spc="-15" dirty="0">
                <a:latin typeface="Times New Roman"/>
                <a:cs typeface="Times New Roman"/>
              </a:rPr>
              <a:t> </a:t>
            </a:r>
            <a:r>
              <a:rPr sz="1000" i="1" dirty="0">
                <a:latin typeface="Times New Roman"/>
                <a:cs typeface="Times New Roman"/>
              </a:rPr>
              <a:t>the</a:t>
            </a:r>
            <a:r>
              <a:rPr sz="1000" i="1" spc="-30" dirty="0">
                <a:latin typeface="Times New Roman"/>
                <a:cs typeface="Times New Roman"/>
              </a:rPr>
              <a:t> </a:t>
            </a:r>
            <a:r>
              <a:rPr sz="1000" i="1" dirty="0">
                <a:latin typeface="Times New Roman"/>
                <a:cs typeface="Times New Roman"/>
              </a:rPr>
              <a:t>sudden</a:t>
            </a:r>
            <a:r>
              <a:rPr sz="1000" i="1" spc="-10" dirty="0">
                <a:latin typeface="Times New Roman"/>
                <a:cs typeface="Times New Roman"/>
              </a:rPr>
              <a:t> </a:t>
            </a:r>
            <a:r>
              <a:rPr sz="1000" i="1" dirty="0">
                <a:latin typeface="Times New Roman"/>
                <a:cs typeface="Times New Roman"/>
              </a:rPr>
              <a:t>revolt</a:t>
            </a:r>
            <a:r>
              <a:rPr sz="1000" i="1" spc="-25" dirty="0">
                <a:latin typeface="Times New Roman"/>
                <a:cs typeface="Times New Roman"/>
              </a:rPr>
              <a:t> </a:t>
            </a:r>
            <a:r>
              <a:rPr sz="1000" i="1" dirty="0">
                <a:latin typeface="Times New Roman"/>
                <a:cs typeface="Times New Roman"/>
              </a:rPr>
              <a:t>of</a:t>
            </a:r>
            <a:r>
              <a:rPr sz="1000" i="1" spc="-20" dirty="0">
                <a:latin typeface="Times New Roman"/>
                <a:cs typeface="Times New Roman"/>
              </a:rPr>
              <a:t> </a:t>
            </a:r>
            <a:r>
              <a:rPr sz="1000" i="1" dirty="0">
                <a:latin typeface="Times New Roman"/>
                <a:cs typeface="Times New Roman"/>
              </a:rPr>
              <a:t>the</a:t>
            </a:r>
            <a:r>
              <a:rPr sz="1000" i="1" spc="-15" dirty="0">
                <a:latin typeface="Times New Roman"/>
                <a:cs typeface="Times New Roman"/>
              </a:rPr>
              <a:t> </a:t>
            </a:r>
            <a:r>
              <a:rPr sz="1000" i="1" dirty="0">
                <a:latin typeface="Times New Roman"/>
                <a:cs typeface="Times New Roman"/>
              </a:rPr>
              <a:t>province</a:t>
            </a:r>
            <a:r>
              <a:rPr sz="1000" i="1" spc="-20" dirty="0">
                <a:latin typeface="Times New Roman"/>
                <a:cs typeface="Times New Roman"/>
              </a:rPr>
              <a:t> </a:t>
            </a:r>
            <a:r>
              <a:rPr sz="1000" i="1" dirty="0">
                <a:latin typeface="Times New Roman"/>
                <a:cs typeface="Times New Roman"/>
              </a:rPr>
              <a:t>was</a:t>
            </a:r>
            <a:r>
              <a:rPr sz="1000" i="1" spc="-20" dirty="0">
                <a:latin typeface="Times New Roman"/>
                <a:cs typeface="Times New Roman"/>
              </a:rPr>
              <a:t> </a:t>
            </a:r>
            <a:r>
              <a:rPr sz="1000" i="1" dirty="0">
                <a:latin typeface="Times New Roman"/>
                <a:cs typeface="Times New Roman"/>
              </a:rPr>
              <a:t>announced</a:t>
            </a:r>
            <a:r>
              <a:rPr sz="1000" i="1" spc="-25" dirty="0">
                <a:latin typeface="Times New Roman"/>
                <a:cs typeface="Times New Roman"/>
              </a:rPr>
              <a:t> to </a:t>
            </a:r>
            <a:r>
              <a:rPr sz="1000" i="1" dirty="0">
                <a:latin typeface="Times New Roman"/>
                <a:cs typeface="Times New Roman"/>
              </a:rPr>
              <a:t>Suetonius.</a:t>
            </a:r>
            <a:r>
              <a:rPr sz="1000" i="1" spc="-35" dirty="0">
                <a:latin typeface="Times New Roman"/>
                <a:cs typeface="Times New Roman"/>
              </a:rPr>
              <a:t> </a:t>
            </a:r>
            <a:r>
              <a:rPr sz="1000" dirty="0">
                <a:latin typeface="Times New Roman"/>
                <a:cs typeface="Times New Roman"/>
              </a:rPr>
              <a:t>The</a:t>
            </a:r>
            <a:r>
              <a:rPr sz="1000" spc="-35" dirty="0">
                <a:latin typeface="Times New Roman"/>
                <a:cs typeface="Times New Roman"/>
              </a:rPr>
              <a:t> </a:t>
            </a:r>
            <a:r>
              <a:rPr sz="1000" dirty="0">
                <a:latin typeface="Times New Roman"/>
                <a:cs typeface="Times New Roman"/>
              </a:rPr>
              <a:t>revolt</a:t>
            </a:r>
            <a:r>
              <a:rPr sz="1000" spc="-35" dirty="0">
                <a:latin typeface="Times New Roman"/>
                <a:cs typeface="Times New Roman"/>
              </a:rPr>
              <a:t> </a:t>
            </a:r>
            <a:r>
              <a:rPr sz="1000" dirty="0">
                <a:latin typeface="Times New Roman"/>
                <a:cs typeface="Times New Roman"/>
              </a:rPr>
              <a:t>in</a:t>
            </a:r>
            <a:r>
              <a:rPr sz="1000" spc="-25" dirty="0">
                <a:latin typeface="Times New Roman"/>
                <a:cs typeface="Times New Roman"/>
              </a:rPr>
              <a:t> </a:t>
            </a:r>
            <a:r>
              <a:rPr sz="1000" dirty="0">
                <a:latin typeface="Times New Roman"/>
                <a:cs typeface="Times New Roman"/>
              </a:rPr>
              <a:t>question</a:t>
            </a:r>
            <a:r>
              <a:rPr sz="1000" spc="-25" dirty="0">
                <a:latin typeface="Times New Roman"/>
                <a:cs typeface="Times New Roman"/>
              </a:rPr>
              <a:t> </a:t>
            </a:r>
            <a:r>
              <a:rPr sz="1000" dirty="0">
                <a:latin typeface="Times New Roman"/>
                <a:cs typeface="Times New Roman"/>
              </a:rPr>
              <a:t>is</a:t>
            </a:r>
            <a:r>
              <a:rPr sz="1000" spc="-35" dirty="0">
                <a:latin typeface="Times New Roman"/>
                <a:cs typeface="Times New Roman"/>
              </a:rPr>
              <a:t> </a:t>
            </a:r>
            <a:r>
              <a:rPr sz="1000" dirty="0">
                <a:latin typeface="Times New Roman"/>
                <a:cs typeface="Times New Roman"/>
              </a:rPr>
              <a:t>that</a:t>
            </a:r>
            <a:r>
              <a:rPr sz="1000" spc="-20" dirty="0">
                <a:latin typeface="Times New Roman"/>
                <a:cs typeface="Times New Roman"/>
              </a:rPr>
              <a:t> </a:t>
            </a:r>
            <a:r>
              <a:rPr sz="1000" dirty="0">
                <a:latin typeface="Times New Roman"/>
                <a:cs typeface="Times New Roman"/>
              </a:rPr>
              <a:t>of</a:t>
            </a:r>
            <a:r>
              <a:rPr sz="1000" spc="-40" dirty="0">
                <a:latin typeface="Times New Roman"/>
                <a:cs typeface="Times New Roman"/>
              </a:rPr>
              <a:t> </a:t>
            </a:r>
            <a:r>
              <a:rPr sz="1000" dirty="0">
                <a:latin typeface="Times New Roman"/>
                <a:cs typeface="Times New Roman"/>
              </a:rPr>
              <a:t>Boudicca,</a:t>
            </a:r>
            <a:r>
              <a:rPr sz="1000" spc="-25" dirty="0">
                <a:latin typeface="Times New Roman"/>
                <a:cs typeface="Times New Roman"/>
              </a:rPr>
              <a:t> </a:t>
            </a:r>
            <a:r>
              <a:rPr sz="1000" dirty="0">
                <a:latin typeface="Times New Roman"/>
                <a:cs typeface="Times New Roman"/>
              </a:rPr>
              <a:t>who</a:t>
            </a:r>
            <a:r>
              <a:rPr sz="1000" spc="-5" dirty="0">
                <a:latin typeface="Times New Roman"/>
                <a:cs typeface="Times New Roman"/>
              </a:rPr>
              <a:t> </a:t>
            </a:r>
            <a:r>
              <a:rPr sz="1000" dirty="0">
                <a:latin typeface="Times New Roman"/>
                <a:cs typeface="Times New Roman"/>
              </a:rPr>
              <a:t>took</a:t>
            </a:r>
            <a:r>
              <a:rPr sz="1000" spc="-35" dirty="0">
                <a:latin typeface="Times New Roman"/>
                <a:cs typeface="Times New Roman"/>
              </a:rPr>
              <a:t> </a:t>
            </a:r>
            <a:r>
              <a:rPr sz="1000" dirty="0">
                <a:latin typeface="Times New Roman"/>
                <a:cs typeface="Times New Roman"/>
              </a:rPr>
              <a:t>advantage of</a:t>
            </a:r>
            <a:r>
              <a:rPr sz="1000" spc="-30" dirty="0">
                <a:latin typeface="Times New Roman"/>
                <a:cs typeface="Times New Roman"/>
              </a:rPr>
              <a:t> </a:t>
            </a:r>
            <a:r>
              <a:rPr sz="1000" dirty="0">
                <a:latin typeface="Times New Roman"/>
                <a:cs typeface="Times New Roman"/>
              </a:rPr>
              <a:t>Suetonius’</a:t>
            </a:r>
            <a:r>
              <a:rPr sz="1000" spc="-5" dirty="0">
                <a:latin typeface="Times New Roman"/>
                <a:cs typeface="Times New Roman"/>
              </a:rPr>
              <a:t> </a:t>
            </a:r>
            <a:r>
              <a:rPr sz="1000" dirty="0">
                <a:latin typeface="Times New Roman"/>
                <a:cs typeface="Times New Roman"/>
              </a:rPr>
              <a:t>absence.</a:t>
            </a:r>
            <a:r>
              <a:rPr sz="1000" spc="-10" dirty="0">
                <a:latin typeface="Times New Roman"/>
                <a:cs typeface="Times New Roman"/>
              </a:rPr>
              <a:t> </a:t>
            </a:r>
            <a:r>
              <a:rPr sz="1000" spc="-20" dirty="0">
                <a:latin typeface="Times New Roman"/>
                <a:cs typeface="Times New Roman"/>
              </a:rPr>
              <a:t>****</a:t>
            </a:r>
            <a:endParaRPr sz="1000" dirty="0">
              <a:latin typeface="Times New Roman"/>
              <a:cs typeface="Times New Roman"/>
            </a:endParaRPr>
          </a:p>
          <a:p>
            <a:pPr marL="12700" marR="75565" indent="31750">
              <a:lnSpc>
                <a:spcPct val="105000"/>
              </a:lnSpc>
              <a:spcBef>
                <a:spcPts val="515"/>
              </a:spcBef>
            </a:pPr>
            <a:r>
              <a:rPr sz="800" dirty="0">
                <a:latin typeface="Times New Roman"/>
                <a:cs typeface="Times New Roman"/>
              </a:rPr>
              <a:t>Image from</a:t>
            </a:r>
            <a:r>
              <a:rPr sz="800" spc="10" dirty="0">
                <a:latin typeface="Times New Roman"/>
                <a:cs typeface="Times New Roman"/>
              </a:rPr>
              <a:t> </a:t>
            </a:r>
            <a:r>
              <a:rPr sz="800" dirty="0">
                <a:latin typeface="Times New Roman"/>
                <a:cs typeface="Times New Roman"/>
              </a:rPr>
              <a:t>J.R.</a:t>
            </a:r>
            <a:r>
              <a:rPr sz="800" spc="5" dirty="0">
                <a:latin typeface="Times New Roman"/>
                <a:cs typeface="Times New Roman"/>
              </a:rPr>
              <a:t> </a:t>
            </a:r>
            <a:r>
              <a:rPr sz="800" dirty="0">
                <a:latin typeface="Times New Roman"/>
                <a:cs typeface="Times New Roman"/>
              </a:rPr>
              <a:t>Planché,</a:t>
            </a:r>
            <a:r>
              <a:rPr sz="800" spc="-10" dirty="0">
                <a:latin typeface="Times New Roman"/>
                <a:cs typeface="Times New Roman"/>
              </a:rPr>
              <a:t> </a:t>
            </a:r>
            <a:r>
              <a:rPr sz="800" i="1" dirty="0">
                <a:latin typeface="Times New Roman"/>
                <a:cs typeface="Times New Roman"/>
              </a:rPr>
              <a:t>"History</a:t>
            </a:r>
            <a:r>
              <a:rPr sz="800" i="1" spc="-40" dirty="0">
                <a:latin typeface="Times New Roman"/>
                <a:cs typeface="Times New Roman"/>
              </a:rPr>
              <a:t> </a:t>
            </a:r>
            <a:r>
              <a:rPr sz="800" i="1" dirty="0">
                <a:latin typeface="Times New Roman"/>
                <a:cs typeface="Times New Roman"/>
              </a:rPr>
              <a:t>of</a:t>
            </a:r>
            <a:r>
              <a:rPr sz="800" i="1" spc="5" dirty="0">
                <a:latin typeface="Times New Roman"/>
                <a:cs typeface="Times New Roman"/>
              </a:rPr>
              <a:t> </a:t>
            </a:r>
            <a:r>
              <a:rPr sz="800" i="1" dirty="0">
                <a:latin typeface="Times New Roman"/>
                <a:cs typeface="Times New Roman"/>
              </a:rPr>
              <a:t>British</a:t>
            </a:r>
            <a:r>
              <a:rPr sz="800" i="1" spc="-10" dirty="0">
                <a:latin typeface="Times New Roman"/>
                <a:cs typeface="Times New Roman"/>
              </a:rPr>
              <a:t> </a:t>
            </a:r>
            <a:r>
              <a:rPr sz="800" i="1" dirty="0">
                <a:latin typeface="Times New Roman"/>
                <a:cs typeface="Times New Roman"/>
              </a:rPr>
              <a:t>costume"</a:t>
            </a:r>
            <a:r>
              <a:rPr sz="800" i="1" spc="-20" dirty="0">
                <a:latin typeface="Times New Roman"/>
                <a:cs typeface="Times New Roman"/>
              </a:rPr>
              <a:t> </a:t>
            </a:r>
            <a:r>
              <a:rPr sz="800" dirty="0">
                <a:latin typeface="Times New Roman"/>
                <a:cs typeface="Times New Roman"/>
              </a:rPr>
              <a:t>(1836),</a:t>
            </a:r>
            <a:r>
              <a:rPr sz="800" spc="-40" dirty="0">
                <a:latin typeface="Times New Roman"/>
                <a:cs typeface="Times New Roman"/>
              </a:rPr>
              <a:t> </a:t>
            </a:r>
            <a:r>
              <a:rPr sz="800" spc="-10" dirty="0">
                <a:latin typeface="Times New Roman"/>
                <a:cs typeface="Times New Roman"/>
              </a:rPr>
              <a:t>originally</a:t>
            </a:r>
            <a:r>
              <a:rPr sz="800" spc="5" dirty="0">
                <a:latin typeface="Times New Roman"/>
                <a:cs typeface="Times New Roman"/>
              </a:rPr>
              <a:t> </a:t>
            </a:r>
            <a:r>
              <a:rPr sz="800" dirty="0">
                <a:latin typeface="Times New Roman"/>
                <a:cs typeface="Times New Roman"/>
              </a:rPr>
              <a:t>from</a:t>
            </a:r>
            <a:r>
              <a:rPr sz="800" spc="10" dirty="0">
                <a:latin typeface="Times New Roman"/>
                <a:cs typeface="Times New Roman"/>
              </a:rPr>
              <a:t> </a:t>
            </a:r>
            <a:r>
              <a:rPr sz="800" dirty="0">
                <a:latin typeface="Times New Roman"/>
                <a:cs typeface="Times New Roman"/>
              </a:rPr>
              <a:t>Bernard</a:t>
            </a:r>
            <a:r>
              <a:rPr sz="800" spc="-25" dirty="0">
                <a:latin typeface="Times New Roman"/>
                <a:cs typeface="Times New Roman"/>
              </a:rPr>
              <a:t> </a:t>
            </a:r>
            <a:r>
              <a:rPr sz="800" dirty="0">
                <a:latin typeface="Times New Roman"/>
                <a:cs typeface="Times New Roman"/>
              </a:rPr>
              <a:t>de</a:t>
            </a:r>
            <a:r>
              <a:rPr sz="800" spc="5" dirty="0">
                <a:latin typeface="Times New Roman"/>
                <a:cs typeface="Times New Roman"/>
              </a:rPr>
              <a:t> </a:t>
            </a:r>
            <a:r>
              <a:rPr sz="800" spc="-10" dirty="0">
                <a:latin typeface="Times New Roman"/>
                <a:cs typeface="Times New Roman"/>
              </a:rPr>
              <a:t>Montfaucon,</a:t>
            </a:r>
            <a:r>
              <a:rPr sz="800" spc="-25" dirty="0">
                <a:latin typeface="Times New Roman"/>
                <a:cs typeface="Times New Roman"/>
              </a:rPr>
              <a:t> </a:t>
            </a:r>
            <a:r>
              <a:rPr sz="800" i="1" spc="-10" dirty="0">
                <a:latin typeface="Times New Roman"/>
                <a:cs typeface="Times New Roman"/>
              </a:rPr>
              <a:t>Antiquitas</a:t>
            </a:r>
            <a:r>
              <a:rPr sz="800" i="1" spc="-30" dirty="0">
                <a:latin typeface="Times New Roman"/>
                <a:cs typeface="Times New Roman"/>
              </a:rPr>
              <a:t> </a:t>
            </a:r>
            <a:r>
              <a:rPr sz="800" i="1" spc="-10" dirty="0">
                <a:latin typeface="Times New Roman"/>
                <a:cs typeface="Times New Roman"/>
              </a:rPr>
              <a:t>explanatione</a:t>
            </a:r>
            <a:r>
              <a:rPr sz="800" i="1" spc="500" dirty="0">
                <a:latin typeface="Times New Roman"/>
                <a:cs typeface="Times New Roman"/>
              </a:rPr>
              <a:t> </a:t>
            </a:r>
            <a:r>
              <a:rPr sz="800" i="1" dirty="0">
                <a:latin typeface="Times New Roman"/>
                <a:cs typeface="Times New Roman"/>
              </a:rPr>
              <a:t>et</a:t>
            </a:r>
            <a:r>
              <a:rPr sz="800" i="1" spc="-5" dirty="0">
                <a:latin typeface="Times New Roman"/>
                <a:cs typeface="Times New Roman"/>
              </a:rPr>
              <a:t> </a:t>
            </a:r>
            <a:r>
              <a:rPr sz="800" i="1" spc="-10" dirty="0">
                <a:latin typeface="Times New Roman"/>
                <a:cs typeface="Times New Roman"/>
              </a:rPr>
              <a:t>schematibus</a:t>
            </a:r>
            <a:r>
              <a:rPr sz="800" i="1" spc="-45" dirty="0">
                <a:latin typeface="Times New Roman"/>
                <a:cs typeface="Times New Roman"/>
              </a:rPr>
              <a:t> </a:t>
            </a:r>
            <a:r>
              <a:rPr sz="800" i="1" dirty="0">
                <a:latin typeface="Times New Roman"/>
                <a:cs typeface="Times New Roman"/>
              </a:rPr>
              <a:t>illustrata</a:t>
            </a:r>
            <a:r>
              <a:rPr sz="800" i="1" spc="-25" dirty="0">
                <a:latin typeface="Times New Roman"/>
                <a:cs typeface="Times New Roman"/>
              </a:rPr>
              <a:t> </a:t>
            </a:r>
            <a:r>
              <a:rPr sz="800" dirty="0">
                <a:latin typeface="Times New Roman"/>
                <a:cs typeface="Times New Roman"/>
              </a:rPr>
              <a:t>vol.</a:t>
            </a:r>
            <a:r>
              <a:rPr sz="800" spc="15" dirty="0">
                <a:latin typeface="Times New Roman"/>
                <a:cs typeface="Times New Roman"/>
              </a:rPr>
              <a:t> </a:t>
            </a:r>
            <a:r>
              <a:rPr sz="800" dirty="0">
                <a:latin typeface="Times New Roman"/>
                <a:cs typeface="Times New Roman"/>
              </a:rPr>
              <a:t>ii,</a:t>
            </a:r>
            <a:r>
              <a:rPr sz="800" spc="-20" dirty="0">
                <a:latin typeface="Times New Roman"/>
                <a:cs typeface="Times New Roman"/>
              </a:rPr>
              <a:t> </a:t>
            </a:r>
            <a:r>
              <a:rPr sz="800" dirty="0">
                <a:latin typeface="Times New Roman"/>
                <a:cs typeface="Times New Roman"/>
              </a:rPr>
              <a:t>p.</a:t>
            </a:r>
            <a:r>
              <a:rPr sz="800" spc="-10" dirty="0">
                <a:latin typeface="Times New Roman"/>
                <a:cs typeface="Times New Roman"/>
              </a:rPr>
              <a:t> </a:t>
            </a:r>
            <a:r>
              <a:rPr sz="800" dirty="0">
                <a:latin typeface="Times New Roman"/>
                <a:cs typeface="Times New Roman"/>
              </a:rPr>
              <a:t>436.</a:t>
            </a:r>
            <a:r>
              <a:rPr sz="800" spc="-20" dirty="0">
                <a:latin typeface="Times New Roman"/>
                <a:cs typeface="Times New Roman"/>
              </a:rPr>
              <a:t> </a:t>
            </a:r>
            <a:r>
              <a:rPr sz="800" dirty="0">
                <a:latin typeface="Times New Roman"/>
                <a:cs typeface="Times New Roman"/>
              </a:rPr>
              <a:t>1719</a:t>
            </a:r>
            <a:r>
              <a:rPr sz="800" spc="-30" dirty="0">
                <a:latin typeface="Times New Roman"/>
                <a:cs typeface="Times New Roman"/>
              </a:rPr>
              <a:t> </a:t>
            </a:r>
            <a:r>
              <a:rPr sz="800" dirty="0">
                <a:latin typeface="Times New Roman"/>
                <a:cs typeface="Times New Roman"/>
              </a:rPr>
              <a:t>(engraver: </a:t>
            </a:r>
            <a:r>
              <a:rPr sz="800" spc="-10" dirty="0">
                <a:latin typeface="Times New Roman"/>
                <a:cs typeface="Times New Roman"/>
              </a:rPr>
              <a:t>Thiroux)</a:t>
            </a:r>
            <a:endParaRPr sz="800" dirty="0">
              <a:latin typeface="Times New Roman"/>
              <a:cs typeface="Times New Roman"/>
            </a:endParaRP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12700">
              <a:lnSpc>
                <a:spcPts val="1410"/>
              </a:lnSpc>
            </a:pPr>
            <a:fld id="{81D60167-4931-47E6-BA6A-407CBD079E47}" type="slidenum">
              <a:rPr spc="-25" dirty="0"/>
              <a:t>13</a:t>
            </a:fld>
            <a:endParaRPr spc="-25" dirty="0"/>
          </a:p>
        </p:txBody>
      </p:sp>
      <p:sp>
        <p:nvSpPr>
          <p:cNvPr id="7" name="TextBox 6">
            <a:extLst>
              <a:ext uri="{FF2B5EF4-FFF2-40B4-BE49-F238E27FC236}">
                <a16:creationId xmlns:a16="http://schemas.microsoft.com/office/drawing/2014/main" id="{F19972DE-E85A-8329-C7AF-12356799DEE4}"/>
              </a:ext>
            </a:extLst>
          </p:cNvPr>
          <p:cNvSpPr txBox="1"/>
          <p:nvPr/>
        </p:nvSpPr>
        <p:spPr>
          <a:xfrm>
            <a:off x="4951173" y="253582"/>
            <a:ext cx="1799335" cy="2677656"/>
          </a:xfrm>
          <a:prstGeom prst="rect">
            <a:avLst/>
          </a:prstGeom>
          <a:solidFill>
            <a:schemeClr val="accent3"/>
          </a:solidFill>
        </p:spPr>
        <p:txBody>
          <a:bodyPr wrap="square" rtlCol="0">
            <a:spAutoFit/>
          </a:bodyPr>
          <a:lstStyle/>
          <a:p>
            <a:r>
              <a:rPr lang="en-US" sz="1200" dirty="0"/>
              <a:t>St Patrick’s conflict with </a:t>
            </a:r>
            <a:r>
              <a:rPr lang="en-US" sz="1200" dirty="0" err="1"/>
              <a:t>Loegaire</a:t>
            </a:r>
            <a:r>
              <a:rPr lang="en-US" sz="1200" dirty="0"/>
              <a:t> Mac </a:t>
            </a:r>
            <a:r>
              <a:rPr lang="en-US" sz="1200" dirty="0" err="1"/>
              <a:t>Néill</a:t>
            </a:r>
            <a:r>
              <a:rPr lang="en-US" sz="1200" dirty="0"/>
              <a:t>, king of Tara, and his Druids (when he lighted the paschal fire on the Hill of </a:t>
            </a:r>
            <a:r>
              <a:rPr lang="en-US" sz="1200" dirty="0" err="1"/>
              <a:t>Slane</a:t>
            </a:r>
            <a:r>
              <a:rPr lang="en-US" sz="1200" dirty="0"/>
              <a:t>). Koch, p. 1664.</a:t>
            </a:r>
          </a:p>
          <a:p>
            <a:r>
              <a:rPr lang="en-US" sz="1200" dirty="0" err="1"/>
              <a:t>Uisnech</a:t>
            </a:r>
            <a:r>
              <a:rPr lang="en-US" sz="1200" dirty="0"/>
              <a:t> [</a:t>
            </a:r>
            <a:r>
              <a:rPr lang="en-US" sz="1200" i="1" dirty="0" err="1"/>
              <a:t>ós</a:t>
            </a:r>
            <a:r>
              <a:rPr lang="en-US" sz="1200" i="1" dirty="0"/>
              <a:t> </a:t>
            </a:r>
            <a:r>
              <a:rPr lang="en-US" sz="1200" i="1" dirty="0" err="1"/>
              <a:t>neoch</a:t>
            </a:r>
            <a:r>
              <a:rPr lang="en-US" sz="1200" i="1" dirty="0"/>
              <a:t> </a:t>
            </a:r>
            <a:r>
              <a:rPr lang="en-US" sz="1200" dirty="0"/>
              <a:t>– above someone]: where </a:t>
            </a:r>
            <a:r>
              <a:rPr lang="en-US" sz="1200" dirty="0" err="1"/>
              <a:t>Mide</a:t>
            </a:r>
            <a:r>
              <a:rPr lang="en-US" sz="1200" dirty="0"/>
              <a:t> buried tongues of the druids of Ireland and built house on top (</a:t>
            </a:r>
            <a:r>
              <a:rPr lang="en-US" sz="1200" dirty="0" err="1"/>
              <a:t>Dindshenchas</a:t>
            </a:r>
            <a:r>
              <a:rPr lang="en-US" sz="1200" dirty="0"/>
              <a:t>, 12C). Ibid.</a:t>
            </a:r>
          </a:p>
        </p:txBody>
      </p:sp>
      <p:sp>
        <p:nvSpPr>
          <p:cNvPr id="8" name="TextBox 7">
            <a:extLst>
              <a:ext uri="{FF2B5EF4-FFF2-40B4-BE49-F238E27FC236}">
                <a16:creationId xmlns:a16="http://schemas.microsoft.com/office/drawing/2014/main" id="{314CF605-394C-F4CC-FB20-5F864BE32E8B}"/>
              </a:ext>
            </a:extLst>
          </p:cNvPr>
          <p:cNvSpPr txBox="1"/>
          <p:nvPr/>
        </p:nvSpPr>
        <p:spPr>
          <a:xfrm>
            <a:off x="4888621" y="3002433"/>
            <a:ext cx="1924441" cy="1169551"/>
          </a:xfrm>
          <a:prstGeom prst="rect">
            <a:avLst/>
          </a:prstGeom>
          <a:solidFill>
            <a:srgbClr val="FFC000"/>
          </a:solidFill>
        </p:spPr>
        <p:txBody>
          <a:bodyPr wrap="square" rtlCol="0">
            <a:spAutoFit/>
          </a:bodyPr>
          <a:lstStyle/>
          <a:p>
            <a:r>
              <a:rPr lang="en-US" sz="1000" dirty="0"/>
              <a:t>‘features unique to Caesar … [ascribe] major socio-political importance to the druids’, covering ‘supra-tribal organization, judgement, arbitration, and the druidic Order’ (Webster, 8)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1138237" y="681037"/>
            <a:ext cx="4581525" cy="3438525"/>
            <a:chOff x="1138237" y="681037"/>
            <a:chExt cx="4581525" cy="3438525"/>
          </a:xfrm>
        </p:grpSpPr>
        <p:pic>
          <p:nvPicPr>
            <p:cNvPr id="3" name="object 3"/>
            <p:cNvPicPr/>
            <p:nvPr/>
          </p:nvPicPr>
          <p:blipFill>
            <a:blip r:embed="rId2" cstate="print"/>
            <a:stretch>
              <a:fillRect/>
            </a:stretch>
          </p:blipFill>
          <p:spPr>
            <a:xfrm>
              <a:off x="1143000" y="685800"/>
              <a:ext cx="4572000" cy="3429000"/>
            </a:xfrm>
            <a:prstGeom prst="rect">
              <a:avLst/>
            </a:prstGeom>
          </p:spPr>
        </p:pic>
        <p:sp>
          <p:nvSpPr>
            <p:cNvPr id="4" name="object 4"/>
            <p:cNvSpPr/>
            <p:nvPr/>
          </p:nvSpPr>
          <p:spPr>
            <a:xfrm>
              <a:off x="1143000" y="685800"/>
              <a:ext cx="4572000" cy="3429000"/>
            </a:xfrm>
            <a:custGeom>
              <a:avLst/>
              <a:gdLst/>
              <a:ahLst/>
              <a:cxnLst/>
              <a:rect l="l" t="t" r="r" b="b"/>
              <a:pathLst>
                <a:path w="4572000" h="3429000">
                  <a:moveTo>
                    <a:pt x="0" y="3429000"/>
                  </a:moveTo>
                  <a:lnTo>
                    <a:pt x="4572000" y="3429000"/>
                  </a:lnTo>
                  <a:lnTo>
                    <a:pt x="4572000" y="0"/>
                  </a:lnTo>
                  <a:lnTo>
                    <a:pt x="0" y="0"/>
                  </a:lnTo>
                  <a:lnTo>
                    <a:pt x="0" y="3429000"/>
                  </a:lnTo>
                  <a:close/>
                </a:path>
              </a:pathLst>
            </a:custGeom>
            <a:ln w="9525">
              <a:solidFill>
                <a:srgbClr val="000000"/>
              </a:solidFill>
            </a:ln>
          </p:spPr>
          <p:txBody>
            <a:bodyPr wrap="square" lIns="0" tIns="0" rIns="0" bIns="0" rtlCol="0"/>
            <a:lstStyle/>
            <a:p>
              <a:endParaRPr/>
            </a:p>
          </p:txBody>
        </p:sp>
      </p:grpSp>
      <p:sp>
        <p:nvSpPr>
          <p:cNvPr id="5" name="object 5"/>
          <p:cNvSpPr txBox="1"/>
          <p:nvPr/>
        </p:nvSpPr>
        <p:spPr>
          <a:xfrm>
            <a:off x="764844" y="4372483"/>
            <a:ext cx="5321300" cy="4048760"/>
          </a:xfrm>
          <a:prstGeom prst="rect">
            <a:avLst/>
          </a:prstGeom>
        </p:spPr>
        <p:txBody>
          <a:bodyPr vert="horz" wrap="square" lIns="0" tIns="12065" rIns="0" bIns="0" rtlCol="0">
            <a:spAutoFit/>
          </a:bodyPr>
          <a:lstStyle/>
          <a:p>
            <a:pPr marL="12700" marR="67310">
              <a:lnSpc>
                <a:spcPct val="100000"/>
              </a:lnSpc>
              <a:spcBef>
                <a:spcPts val="95"/>
              </a:spcBef>
            </a:pPr>
            <a:r>
              <a:rPr sz="1000" dirty="0">
                <a:latin typeface="Times New Roman"/>
                <a:cs typeface="Times New Roman"/>
              </a:rPr>
              <a:t>According to</a:t>
            </a:r>
            <a:r>
              <a:rPr sz="1000" spc="-35" dirty="0">
                <a:latin typeface="Times New Roman"/>
                <a:cs typeface="Times New Roman"/>
              </a:rPr>
              <a:t> </a:t>
            </a:r>
            <a:r>
              <a:rPr sz="1000" dirty="0">
                <a:latin typeface="Times New Roman"/>
                <a:cs typeface="Times New Roman"/>
              </a:rPr>
              <a:t>Caesar (</a:t>
            </a:r>
            <a:r>
              <a:rPr sz="1000" i="1" dirty="0">
                <a:latin typeface="Times New Roman"/>
                <a:cs typeface="Times New Roman"/>
              </a:rPr>
              <a:t>De</a:t>
            </a:r>
            <a:r>
              <a:rPr sz="1000" i="1" spc="-10" dirty="0">
                <a:latin typeface="Times New Roman"/>
                <a:cs typeface="Times New Roman"/>
              </a:rPr>
              <a:t> </a:t>
            </a:r>
            <a:r>
              <a:rPr sz="1000" i="1" dirty="0">
                <a:latin typeface="Times New Roman"/>
                <a:cs typeface="Times New Roman"/>
              </a:rPr>
              <a:t>Bello</a:t>
            </a:r>
            <a:r>
              <a:rPr sz="1000" i="1" spc="-15" dirty="0">
                <a:latin typeface="Times New Roman"/>
                <a:cs typeface="Times New Roman"/>
              </a:rPr>
              <a:t> </a:t>
            </a:r>
            <a:r>
              <a:rPr sz="1000" i="1" dirty="0">
                <a:latin typeface="Times New Roman"/>
                <a:cs typeface="Times New Roman"/>
              </a:rPr>
              <a:t>Gallico</a:t>
            </a:r>
            <a:r>
              <a:rPr sz="1000" i="1" spc="-20" dirty="0">
                <a:latin typeface="Times New Roman"/>
                <a:cs typeface="Times New Roman"/>
              </a:rPr>
              <a:t> </a:t>
            </a:r>
            <a:r>
              <a:rPr sz="1000" dirty="0">
                <a:latin typeface="Times New Roman"/>
                <a:cs typeface="Times New Roman"/>
              </a:rPr>
              <a:t>6.13)</a:t>
            </a:r>
            <a:r>
              <a:rPr sz="1000" spc="-30" dirty="0">
                <a:latin typeface="Times New Roman"/>
                <a:cs typeface="Times New Roman"/>
              </a:rPr>
              <a:t> </a:t>
            </a:r>
            <a:r>
              <a:rPr sz="1000" dirty="0">
                <a:latin typeface="Times New Roman"/>
                <a:cs typeface="Times New Roman"/>
              </a:rPr>
              <a:t>–</a:t>
            </a:r>
            <a:r>
              <a:rPr sz="1000" spc="-30" dirty="0">
                <a:latin typeface="Times New Roman"/>
                <a:cs typeface="Times New Roman"/>
              </a:rPr>
              <a:t> </a:t>
            </a:r>
            <a:r>
              <a:rPr sz="1000" i="1" dirty="0">
                <a:latin typeface="Times New Roman"/>
                <a:cs typeface="Times New Roman"/>
              </a:rPr>
              <a:t>‘It</a:t>
            </a:r>
            <a:r>
              <a:rPr sz="1000" i="1" spc="-30" dirty="0">
                <a:latin typeface="Times New Roman"/>
                <a:cs typeface="Times New Roman"/>
              </a:rPr>
              <a:t> </a:t>
            </a:r>
            <a:r>
              <a:rPr sz="1000" i="1" dirty="0">
                <a:latin typeface="Times New Roman"/>
                <a:cs typeface="Times New Roman"/>
              </a:rPr>
              <a:t>is</a:t>
            </a:r>
            <a:r>
              <a:rPr sz="1000" i="1" spc="-25" dirty="0">
                <a:latin typeface="Times New Roman"/>
                <a:cs typeface="Times New Roman"/>
              </a:rPr>
              <a:t> </a:t>
            </a:r>
            <a:r>
              <a:rPr sz="1000" i="1" dirty="0">
                <a:latin typeface="Times New Roman"/>
                <a:cs typeface="Times New Roman"/>
              </a:rPr>
              <a:t>believed</a:t>
            </a:r>
            <a:r>
              <a:rPr sz="1000" i="1" spc="-15" dirty="0">
                <a:latin typeface="Times New Roman"/>
                <a:cs typeface="Times New Roman"/>
              </a:rPr>
              <a:t> </a:t>
            </a:r>
            <a:r>
              <a:rPr sz="1000" i="1" dirty="0">
                <a:latin typeface="Times New Roman"/>
                <a:cs typeface="Times New Roman"/>
              </a:rPr>
              <a:t>the</a:t>
            </a:r>
            <a:r>
              <a:rPr sz="1000" i="1" spc="-25" dirty="0">
                <a:latin typeface="Times New Roman"/>
                <a:cs typeface="Times New Roman"/>
              </a:rPr>
              <a:t> </a:t>
            </a:r>
            <a:r>
              <a:rPr sz="1000" i="1" dirty="0">
                <a:latin typeface="Times New Roman"/>
                <a:cs typeface="Times New Roman"/>
              </a:rPr>
              <a:t>training</a:t>
            </a:r>
            <a:r>
              <a:rPr sz="1000" i="1" spc="-25" dirty="0">
                <a:latin typeface="Times New Roman"/>
                <a:cs typeface="Times New Roman"/>
              </a:rPr>
              <a:t> </a:t>
            </a:r>
            <a:r>
              <a:rPr sz="1000" i="1" dirty="0">
                <a:latin typeface="Times New Roman"/>
                <a:cs typeface="Times New Roman"/>
              </a:rPr>
              <a:t>for</a:t>
            </a:r>
            <a:r>
              <a:rPr sz="1000" i="1" spc="-40" dirty="0">
                <a:latin typeface="Times New Roman"/>
                <a:cs typeface="Times New Roman"/>
              </a:rPr>
              <a:t> </a:t>
            </a:r>
            <a:r>
              <a:rPr sz="1000" i="1" dirty="0">
                <a:latin typeface="Times New Roman"/>
                <a:cs typeface="Times New Roman"/>
              </a:rPr>
              <a:t>Druids</a:t>
            </a:r>
            <a:r>
              <a:rPr sz="1000" i="1" spc="-20" dirty="0">
                <a:latin typeface="Times New Roman"/>
                <a:cs typeface="Times New Roman"/>
              </a:rPr>
              <a:t> </a:t>
            </a:r>
            <a:r>
              <a:rPr sz="1000" i="1" dirty="0">
                <a:latin typeface="Times New Roman"/>
                <a:cs typeface="Times New Roman"/>
              </a:rPr>
              <a:t>was</a:t>
            </a:r>
            <a:r>
              <a:rPr sz="1000" i="1" spc="-30" dirty="0">
                <a:latin typeface="Times New Roman"/>
                <a:cs typeface="Times New Roman"/>
              </a:rPr>
              <a:t> </a:t>
            </a:r>
            <a:r>
              <a:rPr sz="1000" i="1" dirty="0">
                <a:latin typeface="Times New Roman"/>
                <a:cs typeface="Times New Roman"/>
              </a:rPr>
              <a:t>discovered</a:t>
            </a:r>
            <a:r>
              <a:rPr sz="1000" i="1" spc="-10" dirty="0">
                <a:latin typeface="Times New Roman"/>
                <a:cs typeface="Times New Roman"/>
              </a:rPr>
              <a:t> </a:t>
            </a:r>
            <a:r>
              <a:rPr sz="1000" i="1" spc="-25" dirty="0">
                <a:latin typeface="Times New Roman"/>
                <a:cs typeface="Times New Roman"/>
              </a:rPr>
              <a:t>in </a:t>
            </a:r>
            <a:r>
              <a:rPr sz="1000" i="1" dirty="0">
                <a:latin typeface="Times New Roman"/>
                <a:cs typeface="Times New Roman"/>
              </a:rPr>
              <a:t>Britain</a:t>
            </a:r>
            <a:r>
              <a:rPr sz="1000" i="1" spc="-25" dirty="0">
                <a:latin typeface="Times New Roman"/>
                <a:cs typeface="Times New Roman"/>
              </a:rPr>
              <a:t> </a:t>
            </a:r>
            <a:r>
              <a:rPr sz="1000" i="1" dirty="0">
                <a:latin typeface="Times New Roman"/>
                <a:cs typeface="Times New Roman"/>
              </a:rPr>
              <a:t>and</a:t>
            </a:r>
            <a:r>
              <a:rPr sz="1000" i="1" spc="-20" dirty="0">
                <a:latin typeface="Times New Roman"/>
                <a:cs typeface="Times New Roman"/>
              </a:rPr>
              <a:t> </a:t>
            </a:r>
            <a:r>
              <a:rPr sz="1000" i="1" dirty="0">
                <a:latin typeface="Times New Roman"/>
                <a:cs typeface="Times New Roman"/>
              </a:rPr>
              <a:t>from</a:t>
            </a:r>
            <a:r>
              <a:rPr sz="1000" i="1" spc="-15" dirty="0">
                <a:latin typeface="Times New Roman"/>
                <a:cs typeface="Times New Roman"/>
              </a:rPr>
              <a:t> </a:t>
            </a:r>
            <a:r>
              <a:rPr sz="1000" i="1" dirty="0">
                <a:latin typeface="Times New Roman"/>
                <a:cs typeface="Times New Roman"/>
              </a:rPr>
              <a:t>there</a:t>
            </a:r>
            <a:r>
              <a:rPr sz="1000" i="1" spc="-5" dirty="0">
                <a:latin typeface="Times New Roman"/>
                <a:cs typeface="Times New Roman"/>
              </a:rPr>
              <a:t> </a:t>
            </a:r>
            <a:r>
              <a:rPr sz="1000" i="1" dirty="0">
                <a:latin typeface="Times New Roman"/>
                <a:cs typeface="Times New Roman"/>
              </a:rPr>
              <a:t>it</a:t>
            </a:r>
            <a:r>
              <a:rPr sz="1000" i="1" spc="-20" dirty="0">
                <a:latin typeface="Times New Roman"/>
                <a:cs typeface="Times New Roman"/>
              </a:rPr>
              <a:t> </a:t>
            </a:r>
            <a:r>
              <a:rPr sz="1000" i="1" dirty="0">
                <a:latin typeface="Times New Roman"/>
                <a:cs typeface="Times New Roman"/>
              </a:rPr>
              <a:t>was</a:t>
            </a:r>
            <a:r>
              <a:rPr sz="1000" i="1" spc="-20" dirty="0">
                <a:latin typeface="Times New Roman"/>
                <a:cs typeface="Times New Roman"/>
              </a:rPr>
              <a:t> </a:t>
            </a:r>
            <a:r>
              <a:rPr sz="1000" i="1" dirty="0">
                <a:latin typeface="Times New Roman"/>
                <a:cs typeface="Times New Roman"/>
              </a:rPr>
              <a:t>transferred</a:t>
            </a:r>
            <a:r>
              <a:rPr sz="1000" i="1" spc="-10" dirty="0">
                <a:latin typeface="Times New Roman"/>
                <a:cs typeface="Times New Roman"/>
              </a:rPr>
              <a:t> </a:t>
            </a:r>
            <a:r>
              <a:rPr sz="1000" i="1" dirty="0">
                <a:latin typeface="Times New Roman"/>
                <a:cs typeface="Times New Roman"/>
              </a:rPr>
              <a:t>into</a:t>
            </a:r>
            <a:r>
              <a:rPr sz="1000" i="1" spc="-25" dirty="0">
                <a:latin typeface="Times New Roman"/>
                <a:cs typeface="Times New Roman"/>
              </a:rPr>
              <a:t> </a:t>
            </a:r>
            <a:r>
              <a:rPr sz="1000" i="1" dirty="0">
                <a:latin typeface="Times New Roman"/>
                <a:cs typeface="Times New Roman"/>
              </a:rPr>
              <a:t>Gaul.</a:t>
            </a:r>
            <a:r>
              <a:rPr sz="1000" i="1" spc="-15" dirty="0">
                <a:latin typeface="Times New Roman"/>
                <a:cs typeface="Times New Roman"/>
              </a:rPr>
              <a:t> </a:t>
            </a:r>
            <a:r>
              <a:rPr sz="1000" i="1" dirty="0">
                <a:latin typeface="Times New Roman"/>
                <a:cs typeface="Times New Roman"/>
              </a:rPr>
              <a:t>And</a:t>
            </a:r>
            <a:r>
              <a:rPr sz="1000" i="1" spc="-20" dirty="0">
                <a:latin typeface="Times New Roman"/>
                <a:cs typeface="Times New Roman"/>
              </a:rPr>
              <a:t> </a:t>
            </a:r>
            <a:r>
              <a:rPr sz="1000" i="1" dirty="0">
                <a:latin typeface="Times New Roman"/>
                <a:cs typeface="Times New Roman"/>
              </a:rPr>
              <a:t>now</a:t>
            </a:r>
            <a:r>
              <a:rPr sz="1000" i="1" spc="-30" dirty="0">
                <a:latin typeface="Times New Roman"/>
                <a:cs typeface="Times New Roman"/>
              </a:rPr>
              <a:t> </a:t>
            </a:r>
            <a:r>
              <a:rPr sz="1000" i="1" dirty="0">
                <a:latin typeface="Times New Roman"/>
                <a:cs typeface="Times New Roman"/>
              </a:rPr>
              <a:t>those</a:t>
            </a:r>
            <a:r>
              <a:rPr sz="1000" i="1" spc="-15" dirty="0">
                <a:latin typeface="Times New Roman"/>
                <a:cs typeface="Times New Roman"/>
              </a:rPr>
              <a:t> </a:t>
            </a:r>
            <a:r>
              <a:rPr sz="1000" i="1" dirty="0">
                <a:latin typeface="Times New Roman"/>
                <a:cs typeface="Times New Roman"/>
              </a:rPr>
              <a:t>who</a:t>
            </a:r>
            <a:r>
              <a:rPr sz="1000" i="1" spc="-10" dirty="0">
                <a:latin typeface="Times New Roman"/>
                <a:cs typeface="Times New Roman"/>
              </a:rPr>
              <a:t> </a:t>
            </a:r>
            <a:r>
              <a:rPr sz="1000" i="1" dirty="0">
                <a:latin typeface="Times New Roman"/>
                <a:cs typeface="Times New Roman"/>
              </a:rPr>
              <a:t>wish</a:t>
            </a:r>
            <a:r>
              <a:rPr sz="1000" i="1" spc="-10" dirty="0">
                <a:latin typeface="Times New Roman"/>
                <a:cs typeface="Times New Roman"/>
              </a:rPr>
              <a:t> </a:t>
            </a:r>
            <a:r>
              <a:rPr sz="1000" i="1" dirty="0">
                <a:latin typeface="Times New Roman"/>
                <a:cs typeface="Times New Roman"/>
              </a:rPr>
              <a:t>to</a:t>
            </a:r>
            <a:r>
              <a:rPr sz="1000" i="1" spc="-25" dirty="0">
                <a:latin typeface="Times New Roman"/>
                <a:cs typeface="Times New Roman"/>
              </a:rPr>
              <a:t> </a:t>
            </a:r>
            <a:r>
              <a:rPr sz="1000" i="1" dirty="0">
                <a:latin typeface="Times New Roman"/>
                <a:cs typeface="Times New Roman"/>
              </a:rPr>
              <a:t>learn</a:t>
            </a:r>
            <a:r>
              <a:rPr sz="1000" i="1" spc="-10" dirty="0">
                <a:latin typeface="Times New Roman"/>
                <a:cs typeface="Times New Roman"/>
              </a:rPr>
              <a:t> </a:t>
            </a:r>
            <a:r>
              <a:rPr sz="1000" i="1" dirty="0">
                <a:latin typeface="Times New Roman"/>
                <a:cs typeface="Times New Roman"/>
              </a:rPr>
              <a:t>the</a:t>
            </a:r>
            <a:r>
              <a:rPr sz="1000" i="1" spc="-15" dirty="0">
                <a:latin typeface="Times New Roman"/>
                <a:cs typeface="Times New Roman"/>
              </a:rPr>
              <a:t> </a:t>
            </a:r>
            <a:r>
              <a:rPr sz="1000" i="1" spc="-10" dirty="0">
                <a:latin typeface="Times New Roman"/>
                <a:cs typeface="Times New Roman"/>
              </a:rPr>
              <a:t>matter </a:t>
            </a:r>
            <a:r>
              <a:rPr sz="1000" i="1" dirty="0">
                <a:latin typeface="Times New Roman"/>
                <a:cs typeface="Times New Roman"/>
              </a:rPr>
              <a:t>carefully</a:t>
            </a:r>
            <a:r>
              <a:rPr sz="1000" i="1" spc="-10" dirty="0">
                <a:latin typeface="Times New Roman"/>
                <a:cs typeface="Times New Roman"/>
              </a:rPr>
              <a:t> </a:t>
            </a:r>
            <a:r>
              <a:rPr sz="1000" i="1" dirty="0">
                <a:latin typeface="Times New Roman"/>
                <a:cs typeface="Times New Roman"/>
              </a:rPr>
              <a:t>depart</a:t>
            </a:r>
            <a:r>
              <a:rPr sz="1000" i="1" spc="-30" dirty="0">
                <a:latin typeface="Times New Roman"/>
                <a:cs typeface="Times New Roman"/>
              </a:rPr>
              <a:t> </a:t>
            </a:r>
            <a:r>
              <a:rPr sz="1000" i="1" dirty="0">
                <a:latin typeface="Times New Roman"/>
                <a:cs typeface="Times New Roman"/>
              </a:rPr>
              <a:t>for</a:t>
            </a:r>
            <a:r>
              <a:rPr sz="1000" i="1" spc="-20" dirty="0">
                <a:latin typeface="Times New Roman"/>
                <a:cs typeface="Times New Roman"/>
              </a:rPr>
              <a:t> </a:t>
            </a:r>
            <a:r>
              <a:rPr sz="1000" i="1" dirty="0">
                <a:latin typeface="Times New Roman"/>
                <a:cs typeface="Times New Roman"/>
              </a:rPr>
              <a:t>Britain</a:t>
            </a:r>
            <a:r>
              <a:rPr sz="1000" i="1" spc="-25" dirty="0">
                <a:latin typeface="Times New Roman"/>
                <a:cs typeface="Times New Roman"/>
              </a:rPr>
              <a:t> </a:t>
            </a:r>
            <a:r>
              <a:rPr sz="1000" i="1" dirty="0">
                <a:latin typeface="Times New Roman"/>
                <a:cs typeface="Times New Roman"/>
              </a:rPr>
              <a:t>for</a:t>
            </a:r>
            <a:r>
              <a:rPr sz="1000" i="1" spc="-25" dirty="0">
                <a:latin typeface="Times New Roman"/>
                <a:cs typeface="Times New Roman"/>
              </a:rPr>
              <a:t> </a:t>
            </a:r>
            <a:r>
              <a:rPr sz="1000" i="1" dirty="0">
                <a:latin typeface="Times New Roman"/>
                <a:cs typeface="Times New Roman"/>
              </a:rPr>
              <a:t>the</a:t>
            </a:r>
            <a:r>
              <a:rPr sz="1000" i="1" spc="-15" dirty="0">
                <a:latin typeface="Times New Roman"/>
                <a:cs typeface="Times New Roman"/>
              </a:rPr>
              <a:t> </a:t>
            </a:r>
            <a:r>
              <a:rPr sz="1000" i="1" dirty="0">
                <a:latin typeface="Times New Roman"/>
                <a:cs typeface="Times New Roman"/>
              </a:rPr>
              <a:t>sake of</a:t>
            </a:r>
            <a:r>
              <a:rPr sz="1000" i="1" spc="-30" dirty="0">
                <a:latin typeface="Times New Roman"/>
                <a:cs typeface="Times New Roman"/>
              </a:rPr>
              <a:t> </a:t>
            </a:r>
            <a:r>
              <a:rPr sz="1000" i="1" spc="-10" dirty="0">
                <a:latin typeface="Times New Roman"/>
                <a:cs typeface="Times New Roman"/>
              </a:rPr>
              <a:t>learning’.</a:t>
            </a:r>
            <a:endParaRPr sz="1000">
              <a:latin typeface="Times New Roman"/>
              <a:cs typeface="Times New Roman"/>
            </a:endParaRPr>
          </a:p>
          <a:p>
            <a:pPr marL="12700" marR="5080">
              <a:lnSpc>
                <a:spcPct val="100000"/>
              </a:lnSpc>
              <a:spcBef>
                <a:spcPts val="360"/>
              </a:spcBef>
            </a:pPr>
            <a:r>
              <a:rPr sz="1000" dirty="0">
                <a:latin typeface="Times New Roman"/>
                <a:cs typeface="Times New Roman"/>
              </a:rPr>
              <a:t>Not</a:t>
            </a:r>
            <a:r>
              <a:rPr sz="1000" spc="-30" dirty="0">
                <a:latin typeface="Times New Roman"/>
                <a:cs typeface="Times New Roman"/>
              </a:rPr>
              <a:t> </a:t>
            </a:r>
            <a:r>
              <a:rPr sz="1000" dirty="0">
                <a:latin typeface="Times New Roman"/>
                <a:cs typeface="Times New Roman"/>
              </a:rPr>
              <a:t>only</a:t>
            </a:r>
            <a:r>
              <a:rPr sz="1000" spc="-15" dirty="0">
                <a:latin typeface="Times New Roman"/>
                <a:cs typeface="Times New Roman"/>
              </a:rPr>
              <a:t> </a:t>
            </a:r>
            <a:r>
              <a:rPr sz="1000" dirty="0">
                <a:latin typeface="Times New Roman"/>
                <a:cs typeface="Times New Roman"/>
              </a:rPr>
              <a:t>does</a:t>
            </a:r>
            <a:r>
              <a:rPr sz="1000" spc="-25" dirty="0">
                <a:latin typeface="Times New Roman"/>
                <a:cs typeface="Times New Roman"/>
              </a:rPr>
              <a:t> </a:t>
            </a:r>
            <a:r>
              <a:rPr sz="1000" dirty="0">
                <a:latin typeface="Times New Roman"/>
                <a:cs typeface="Times New Roman"/>
              </a:rPr>
              <a:t>this</a:t>
            </a:r>
            <a:r>
              <a:rPr sz="1000" spc="-30" dirty="0">
                <a:latin typeface="Times New Roman"/>
                <a:cs typeface="Times New Roman"/>
              </a:rPr>
              <a:t> </a:t>
            </a:r>
            <a:r>
              <a:rPr sz="1000" dirty="0">
                <a:latin typeface="Times New Roman"/>
                <a:cs typeface="Times New Roman"/>
              </a:rPr>
              <a:t>imply</a:t>
            </a:r>
            <a:r>
              <a:rPr sz="1000" spc="-5" dirty="0">
                <a:latin typeface="Times New Roman"/>
                <a:cs typeface="Times New Roman"/>
              </a:rPr>
              <a:t> </a:t>
            </a:r>
            <a:r>
              <a:rPr sz="1000" dirty="0">
                <a:latin typeface="Times New Roman"/>
                <a:cs typeface="Times New Roman"/>
              </a:rPr>
              <a:t>similar attitudes</a:t>
            </a:r>
            <a:r>
              <a:rPr sz="1000" spc="-15" dirty="0">
                <a:latin typeface="Times New Roman"/>
                <a:cs typeface="Times New Roman"/>
              </a:rPr>
              <a:t> </a:t>
            </a:r>
            <a:r>
              <a:rPr sz="1000" dirty="0">
                <a:latin typeface="Times New Roman"/>
                <a:cs typeface="Times New Roman"/>
              </a:rPr>
              <a:t>towards Druids</a:t>
            </a:r>
            <a:r>
              <a:rPr sz="1000" spc="-15" dirty="0">
                <a:latin typeface="Times New Roman"/>
                <a:cs typeface="Times New Roman"/>
              </a:rPr>
              <a:t> </a:t>
            </a:r>
            <a:r>
              <a:rPr sz="1000" dirty="0">
                <a:latin typeface="Times New Roman"/>
                <a:cs typeface="Times New Roman"/>
              </a:rPr>
              <a:t>on</a:t>
            </a:r>
            <a:r>
              <a:rPr sz="1000" spc="-25"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part</a:t>
            </a:r>
            <a:r>
              <a:rPr sz="1000" spc="-25" dirty="0">
                <a:latin typeface="Times New Roman"/>
                <a:cs typeface="Times New Roman"/>
              </a:rPr>
              <a:t> </a:t>
            </a:r>
            <a:r>
              <a:rPr sz="1000" dirty="0">
                <a:latin typeface="Times New Roman"/>
                <a:cs typeface="Times New Roman"/>
              </a:rPr>
              <a:t>of</a:t>
            </a:r>
            <a:r>
              <a:rPr sz="1000" spc="-15" dirty="0">
                <a:latin typeface="Times New Roman"/>
                <a:cs typeface="Times New Roman"/>
              </a:rPr>
              <a:t> </a:t>
            </a:r>
            <a:r>
              <a:rPr sz="1000" dirty="0">
                <a:latin typeface="Times New Roman"/>
                <a:cs typeface="Times New Roman"/>
              </a:rPr>
              <a:t>both</a:t>
            </a:r>
            <a:r>
              <a:rPr sz="1000" spc="-35" dirty="0">
                <a:latin typeface="Times New Roman"/>
                <a:cs typeface="Times New Roman"/>
              </a:rPr>
              <a:t> </a:t>
            </a:r>
            <a:r>
              <a:rPr sz="1000" dirty="0">
                <a:latin typeface="Times New Roman"/>
                <a:cs typeface="Times New Roman"/>
              </a:rPr>
              <a:t>Britons</a:t>
            </a:r>
            <a:r>
              <a:rPr sz="1000" spc="-35" dirty="0">
                <a:latin typeface="Times New Roman"/>
                <a:cs typeface="Times New Roman"/>
              </a:rPr>
              <a:t> </a:t>
            </a:r>
            <a:r>
              <a:rPr sz="1000" dirty="0">
                <a:latin typeface="Times New Roman"/>
                <a:cs typeface="Times New Roman"/>
              </a:rPr>
              <a:t>and</a:t>
            </a:r>
            <a:r>
              <a:rPr sz="1000" spc="35" dirty="0">
                <a:latin typeface="Times New Roman"/>
                <a:cs typeface="Times New Roman"/>
              </a:rPr>
              <a:t> </a:t>
            </a:r>
            <a:r>
              <a:rPr sz="1000" dirty="0">
                <a:latin typeface="Times New Roman"/>
                <a:cs typeface="Times New Roman"/>
              </a:rPr>
              <a:t>Gauls, but</a:t>
            </a:r>
            <a:r>
              <a:rPr sz="1000" spc="-25" dirty="0">
                <a:latin typeface="Times New Roman"/>
                <a:cs typeface="Times New Roman"/>
              </a:rPr>
              <a:t> </a:t>
            </a:r>
            <a:r>
              <a:rPr sz="1000" spc="-20" dirty="0">
                <a:latin typeface="Times New Roman"/>
                <a:cs typeface="Times New Roman"/>
              </a:rPr>
              <a:t>also </a:t>
            </a:r>
            <a:r>
              <a:rPr sz="1000" dirty="0">
                <a:latin typeface="Times New Roman"/>
                <a:cs typeface="Times New Roman"/>
              </a:rPr>
              <a:t>a</a:t>
            </a:r>
            <a:r>
              <a:rPr sz="1000" spc="-25" dirty="0">
                <a:latin typeface="Times New Roman"/>
                <a:cs typeface="Times New Roman"/>
              </a:rPr>
              <a:t> </a:t>
            </a:r>
            <a:r>
              <a:rPr sz="1000" dirty="0">
                <a:latin typeface="Times New Roman"/>
                <a:cs typeface="Times New Roman"/>
              </a:rPr>
              <a:t>shared</a:t>
            </a:r>
            <a:r>
              <a:rPr sz="1000" spc="5" dirty="0">
                <a:latin typeface="Times New Roman"/>
                <a:cs typeface="Times New Roman"/>
              </a:rPr>
              <a:t> </a:t>
            </a:r>
            <a:r>
              <a:rPr sz="1000" dirty="0">
                <a:latin typeface="Times New Roman"/>
                <a:cs typeface="Times New Roman"/>
              </a:rPr>
              <a:t>language.</a:t>
            </a:r>
            <a:r>
              <a:rPr sz="1000" spc="20" dirty="0">
                <a:latin typeface="Times New Roman"/>
                <a:cs typeface="Times New Roman"/>
              </a:rPr>
              <a:t> </a:t>
            </a:r>
            <a:r>
              <a:rPr sz="1000" dirty="0">
                <a:latin typeface="Times New Roman"/>
                <a:cs typeface="Times New Roman"/>
              </a:rPr>
              <a:t>Caesar goes</a:t>
            </a:r>
            <a:r>
              <a:rPr sz="1000" spc="-15" dirty="0">
                <a:latin typeface="Times New Roman"/>
                <a:cs typeface="Times New Roman"/>
              </a:rPr>
              <a:t> </a:t>
            </a:r>
            <a:r>
              <a:rPr sz="1000" dirty="0">
                <a:latin typeface="Times New Roman"/>
                <a:cs typeface="Times New Roman"/>
              </a:rPr>
              <a:t>on</a:t>
            </a:r>
            <a:r>
              <a:rPr sz="1000" spc="-25" dirty="0">
                <a:latin typeface="Times New Roman"/>
                <a:cs typeface="Times New Roman"/>
              </a:rPr>
              <a:t> </a:t>
            </a:r>
            <a:r>
              <a:rPr sz="1000" dirty="0">
                <a:latin typeface="Times New Roman"/>
                <a:cs typeface="Times New Roman"/>
              </a:rPr>
              <a:t>to</a:t>
            </a:r>
            <a:r>
              <a:rPr sz="1000" spc="-35" dirty="0">
                <a:latin typeface="Times New Roman"/>
                <a:cs typeface="Times New Roman"/>
              </a:rPr>
              <a:t> </a:t>
            </a:r>
            <a:r>
              <a:rPr sz="1000" dirty="0">
                <a:latin typeface="Times New Roman"/>
                <a:cs typeface="Times New Roman"/>
              </a:rPr>
              <a:t>note</a:t>
            </a:r>
            <a:r>
              <a:rPr sz="1000" spc="-15" dirty="0">
                <a:latin typeface="Times New Roman"/>
                <a:cs typeface="Times New Roman"/>
              </a:rPr>
              <a:t> </a:t>
            </a:r>
            <a:r>
              <a:rPr sz="1000" dirty="0">
                <a:latin typeface="Times New Roman"/>
                <a:cs typeface="Times New Roman"/>
              </a:rPr>
              <a:t>(6.14)</a:t>
            </a:r>
            <a:r>
              <a:rPr sz="1000" spc="-30" dirty="0">
                <a:latin typeface="Times New Roman"/>
                <a:cs typeface="Times New Roman"/>
              </a:rPr>
              <a:t> </a:t>
            </a:r>
            <a:r>
              <a:rPr sz="1000" dirty="0">
                <a:latin typeface="Times New Roman"/>
                <a:cs typeface="Times New Roman"/>
              </a:rPr>
              <a:t>that:</a:t>
            </a:r>
            <a:r>
              <a:rPr sz="1000" spc="229" dirty="0">
                <a:latin typeface="Times New Roman"/>
                <a:cs typeface="Times New Roman"/>
              </a:rPr>
              <a:t> </a:t>
            </a:r>
            <a:r>
              <a:rPr sz="1000" i="1" dirty="0">
                <a:latin typeface="Times New Roman"/>
                <a:cs typeface="Times New Roman"/>
              </a:rPr>
              <a:t>‘They</a:t>
            </a:r>
            <a:r>
              <a:rPr sz="1000" i="1" spc="-10" dirty="0">
                <a:latin typeface="Times New Roman"/>
                <a:cs typeface="Times New Roman"/>
              </a:rPr>
              <a:t> </a:t>
            </a:r>
            <a:r>
              <a:rPr sz="1000" i="1" dirty="0">
                <a:latin typeface="Times New Roman"/>
                <a:cs typeface="Times New Roman"/>
              </a:rPr>
              <a:t>are</a:t>
            </a:r>
            <a:r>
              <a:rPr sz="1000" i="1" spc="-25" dirty="0">
                <a:latin typeface="Times New Roman"/>
                <a:cs typeface="Times New Roman"/>
              </a:rPr>
              <a:t> </a:t>
            </a:r>
            <a:r>
              <a:rPr sz="1000" i="1" dirty="0">
                <a:latin typeface="Times New Roman"/>
                <a:cs typeface="Times New Roman"/>
              </a:rPr>
              <a:t>said</a:t>
            </a:r>
            <a:r>
              <a:rPr sz="1000" i="1" spc="-30" dirty="0">
                <a:latin typeface="Times New Roman"/>
                <a:cs typeface="Times New Roman"/>
              </a:rPr>
              <a:t> </a:t>
            </a:r>
            <a:r>
              <a:rPr sz="1000" i="1" dirty="0">
                <a:latin typeface="Times New Roman"/>
                <a:cs typeface="Times New Roman"/>
              </a:rPr>
              <a:t>to</a:t>
            </a:r>
            <a:r>
              <a:rPr sz="1000" i="1" spc="-20" dirty="0">
                <a:latin typeface="Times New Roman"/>
                <a:cs typeface="Times New Roman"/>
              </a:rPr>
              <a:t> </a:t>
            </a:r>
            <a:r>
              <a:rPr sz="1000" i="1" dirty="0">
                <a:latin typeface="Times New Roman"/>
                <a:cs typeface="Times New Roman"/>
              </a:rPr>
              <a:t>commit</a:t>
            </a:r>
            <a:r>
              <a:rPr sz="1000" i="1" spc="-25" dirty="0">
                <a:latin typeface="Times New Roman"/>
                <a:cs typeface="Times New Roman"/>
              </a:rPr>
              <a:t> </a:t>
            </a:r>
            <a:r>
              <a:rPr sz="1000" i="1" dirty="0">
                <a:latin typeface="Times New Roman"/>
                <a:cs typeface="Times New Roman"/>
              </a:rPr>
              <a:t>to</a:t>
            </a:r>
            <a:r>
              <a:rPr sz="1000" i="1" spc="-15" dirty="0">
                <a:latin typeface="Times New Roman"/>
                <a:cs typeface="Times New Roman"/>
              </a:rPr>
              <a:t> </a:t>
            </a:r>
            <a:r>
              <a:rPr sz="1000" i="1" dirty="0">
                <a:latin typeface="Times New Roman"/>
                <a:cs typeface="Times New Roman"/>
              </a:rPr>
              <a:t>memory</a:t>
            </a:r>
            <a:r>
              <a:rPr sz="1000" i="1" spc="-5" dirty="0">
                <a:latin typeface="Times New Roman"/>
                <a:cs typeface="Times New Roman"/>
              </a:rPr>
              <a:t> </a:t>
            </a:r>
            <a:r>
              <a:rPr sz="1000" i="1" dirty="0">
                <a:latin typeface="Times New Roman"/>
                <a:cs typeface="Times New Roman"/>
              </a:rPr>
              <a:t>a</a:t>
            </a:r>
            <a:r>
              <a:rPr sz="1000" i="1" spc="-25" dirty="0">
                <a:latin typeface="Times New Roman"/>
                <a:cs typeface="Times New Roman"/>
              </a:rPr>
              <a:t> </a:t>
            </a:r>
            <a:r>
              <a:rPr sz="1000" i="1" spc="-10" dirty="0">
                <a:latin typeface="Times New Roman"/>
                <a:cs typeface="Times New Roman"/>
              </a:rPr>
              <a:t>great </a:t>
            </a:r>
            <a:r>
              <a:rPr sz="1000" i="1" dirty="0">
                <a:latin typeface="Times New Roman"/>
                <a:cs typeface="Times New Roman"/>
              </a:rPr>
              <a:t>number</a:t>
            </a:r>
            <a:r>
              <a:rPr sz="1000" i="1" spc="-25" dirty="0">
                <a:latin typeface="Times New Roman"/>
                <a:cs typeface="Times New Roman"/>
              </a:rPr>
              <a:t> </a:t>
            </a:r>
            <a:r>
              <a:rPr sz="1000" i="1" dirty="0">
                <a:latin typeface="Times New Roman"/>
                <a:cs typeface="Times New Roman"/>
              </a:rPr>
              <a:t>of</a:t>
            </a:r>
            <a:r>
              <a:rPr sz="1000" i="1" spc="-35" dirty="0">
                <a:latin typeface="Times New Roman"/>
                <a:cs typeface="Times New Roman"/>
              </a:rPr>
              <a:t> </a:t>
            </a:r>
            <a:r>
              <a:rPr sz="1000" i="1" dirty="0">
                <a:latin typeface="Times New Roman"/>
                <a:cs typeface="Times New Roman"/>
              </a:rPr>
              <a:t>verses.</a:t>
            </a:r>
            <a:r>
              <a:rPr sz="1000" i="1" spc="5" dirty="0">
                <a:latin typeface="Times New Roman"/>
                <a:cs typeface="Times New Roman"/>
              </a:rPr>
              <a:t> </a:t>
            </a:r>
            <a:r>
              <a:rPr sz="1000" i="1" dirty="0">
                <a:latin typeface="Times New Roman"/>
                <a:cs typeface="Times New Roman"/>
              </a:rPr>
              <a:t>And</a:t>
            </a:r>
            <a:r>
              <a:rPr sz="1000" i="1" spc="-10" dirty="0">
                <a:latin typeface="Times New Roman"/>
                <a:cs typeface="Times New Roman"/>
              </a:rPr>
              <a:t> </a:t>
            </a:r>
            <a:r>
              <a:rPr sz="1000" i="1" dirty="0">
                <a:latin typeface="Times New Roman"/>
                <a:cs typeface="Times New Roman"/>
              </a:rPr>
              <a:t>they</a:t>
            </a:r>
            <a:r>
              <a:rPr sz="1000" i="1" spc="-20" dirty="0">
                <a:latin typeface="Times New Roman"/>
                <a:cs typeface="Times New Roman"/>
              </a:rPr>
              <a:t> </a:t>
            </a:r>
            <a:r>
              <a:rPr sz="1000" i="1" dirty="0">
                <a:latin typeface="Times New Roman"/>
                <a:cs typeface="Times New Roman"/>
              </a:rPr>
              <a:t>remain</a:t>
            </a:r>
            <a:r>
              <a:rPr sz="1000" i="1" spc="-15" dirty="0">
                <a:latin typeface="Times New Roman"/>
                <a:cs typeface="Times New Roman"/>
              </a:rPr>
              <a:t> </a:t>
            </a:r>
            <a:r>
              <a:rPr sz="1000" i="1" dirty="0">
                <a:latin typeface="Times New Roman"/>
                <a:cs typeface="Times New Roman"/>
              </a:rPr>
              <a:t>some 20</a:t>
            </a:r>
            <a:r>
              <a:rPr sz="1000" i="1" spc="-25" dirty="0">
                <a:latin typeface="Times New Roman"/>
                <a:cs typeface="Times New Roman"/>
              </a:rPr>
              <a:t> </a:t>
            </a:r>
            <a:r>
              <a:rPr sz="1000" i="1" dirty="0">
                <a:latin typeface="Times New Roman"/>
                <a:cs typeface="Times New Roman"/>
              </a:rPr>
              <a:t>years</a:t>
            </a:r>
            <a:r>
              <a:rPr sz="1000" i="1" spc="-15" dirty="0">
                <a:latin typeface="Times New Roman"/>
                <a:cs typeface="Times New Roman"/>
              </a:rPr>
              <a:t> </a:t>
            </a:r>
            <a:r>
              <a:rPr sz="1000" i="1" dirty="0">
                <a:latin typeface="Times New Roman"/>
                <a:cs typeface="Times New Roman"/>
              </a:rPr>
              <a:t>in</a:t>
            </a:r>
            <a:r>
              <a:rPr sz="1000" i="1" spc="-15" dirty="0">
                <a:latin typeface="Times New Roman"/>
                <a:cs typeface="Times New Roman"/>
              </a:rPr>
              <a:t> </a:t>
            </a:r>
            <a:r>
              <a:rPr sz="1000" i="1" spc="-10" dirty="0">
                <a:latin typeface="Times New Roman"/>
                <a:cs typeface="Times New Roman"/>
              </a:rPr>
              <a:t>training’.</a:t>
            </a:r>
            <a:endParaRPr sz="1000">
              <a:latin typeface="Times New Roman"/>
              <a:cs typeface="Times New Roman"/>
            </a:endParaRPr>
          </a:p>
          <a:p>
            <a:pPr marL="12700">
              <a:lnSpc>
                <a:spcPct val="100000"/>
              </a:lnSpc>
              <a:spcBef>
                <a:spcPts val="360"/>
              </a:spcBef>
            </a:pPr>
            <a:r>
              <a:rPr sz="1000" dirty="0">
                <a:latin typeface="Times New Roman"/>
                <a:cs typeface="Times New Roman"/>
              </a:rPr>
              <a:t>This</a:t>
            </a:r>
            <a:r>
              <a:rPr sz="1000" spc="-40" dirty="0">
                <a:latin typeface="Times New Roman"/>
                <a:cs typeface="Times New Roman"/>
              </a:rPr>
              <a:t> </a:t>
            </a:r>
            <a:r>
              <a:rPr sz="1000" dirty="0">
                <a:latin typeface="Times New Roman"/>
                <a:cs typeface="Times New Roman"/>
              </a:rPr>
              <a:t>could</a:t>
            </a:r>
            <a:r>
              <a:rPr sz="1000" spc="-30" dirty="0">
                <a:latin typeface="Times New Roman"/>
                <a:cs typeface="Times New Roman"/>
              </a:rPr>
              <a:t> </a:t>
            </a:r>
            <a:r>
              <a:rPr sz="1000" dirty="0">
                <a:latin typeface="Times New Roman"/>
                <a:cs typeface="Times New Roman"/>
              </a:rPr>
              <a:t>hardly</a:t>
            </a:r>
            <a:r>
              <a:rPr sz="1000" spc="-25" dirty="0">
                <a:latin typeface="Times New Roman"/>
                <a:cs typeface="Times New Roman"/>
              </a:rPr>
              <a:t> </a:t>
            </a:r>
            <a:r>
              <a:rPr sz="1000" dirty="0">
                <a:latin typeface="Times New Roman"/>
                <a:cs typeface="Times New Roman"/>
              </a:rPr>
              <a:t>have</a:t>
            </a:r>
            <a:r>
              <a:rPr sz="1000" spc="-5" dirty="0">
                <a:latin typeface="Times New Roman"/>
                <a:cs typeface="Times New Roman"/>
              </a:rPr>
              <a:t> </a:t>
            </a:r>
            <a:r>
              <a:rPr sz="1000" dirty="0">
                <a:latin typeface="Times New Roman"/>
                <a:cs typeface="Times New Roman"/>
              </a:rPr>
              <a:t>been</a:t>
            </a:r>
            <a:r>
              <a:rPr sz="1000" spc="-30" dirty="0">
                <a:latin typeface="Times New Roman"/>
                <a:cs typeface="Times New Roman"/>
              </a:rPr>
              <a:t> </a:t>
            </a:r>
            <a:r>
              <a:rPr sz="1000" dirty="0">
                <a:latin typeface="Times New Roman"/>
                <a:cs typeface="Times New Roman"/>
              </a:rPr>
              <a:t>achieved</a:t>
            </a:r>
            <a:r>
              <a:rPr sz="1000" spc="-5" dirty="0">
                <a:latin typeface="Times New Roman"/>
                <a:cs typeface="Times New Roman"/>
              </a:rPr>
              <a:t> </a:t>
            </a:r>
            <a:r>
              <a:rPr sz="1000" dirty="0">
                <a:latin typeface="Times New Roman"/>
                <a:cs typeface="Times New Roman"/>
              </a:rPr>
              <a:t>unless</a:t>
            </a:r>
            <a:r>
              <a:rPr sz="1000" spc="-10" dirty="0">
                <a:latin typeface="Times New Roman"/>
                <a:cs typeface="Times New Roman"/>
              </a:rPr>
              <a:t> </a:t>
            </a:r>
            <a:r>
              <a:rPr sz="1000" dirty="0">
                <a:latin typeface="Times New Roman"/>
                <a:cs typeface="Times New Roman"/>
              </a:rPr>
              <a:t>those</a:t>
            </a:r>
            <a:r>
              <a:rPr sz="1000" spc="-20" dirty="0">
                <a:latin typeface="Times New Roman"/>
                <a:cs typeface="Times New Roman"/>
              </a:rPr>
              <a:t> </a:t>
            </a:r>
            <a:r>
              <a:rPr sz="1000" dirty="0">
                <a:latin typeface="Times New Roman"/>
                <a:cs typeface="Times New Roman"/>
              </a:rPr>
              <a:t>involved</a:t>
            </a:r>
            <a:r>
              <a:rPr sz="1000" spc="-25" dirty="0">
                <a:latin typeface="Times New Roman"/>
                <a:cs typeface="Times New Roman"/>
              </a:rPr>
              <a:t> </a:t>
            </a:r>
            <a:r>
              <a:rPr sz="1000" dirty="0">
                <a:latin typeface="Times New Roman"/>
                <a:cs typeface="Times New Roman"/>
              </a:rPr>
              <a:t>were able</a:t>
            </a:r>
            <a:r>
              <a:rPr sz="1000" spc="-25" dirty="0">
                <a:latin typeface="Times New Roman"/>
                <a:cs typeface="Times New Roman"/>
              </a:rPr>
              <a:t> </a:t>
            </a:r>
            <a:r>
              <a:rPr sz="1000" dirty="0">
                <a:latin typeface="Times New Roman"/>
                <a:cs typeface="Times New Roman"/>
              </a:rPr>
              <a:t>to</a:t>
            </a:r>
            <a:r>
              <a:rPr sz="1000" spc="-40" dirty="0">
                <a:latin typeface="Times New Roman"/>
                <a:cs typeface="Times New Roman"/>
              </a:rPr>
              <a:t> </a:t>
            </a:r>
            <a:r>
              <a:rPr sz="1000" dirty="0">
                <a:latin typeface="Times New Roman"/>
                <a:cs typeface="Times New Roman"/>
              </a:rPr>
              <a:t>speak</a:t>
            </a:r>
            <a:r>
              <a:rPr sz="1000" spc="-20" dirty="0">
                <a:latin typeface="Times New Roman"/>
                <a:cs typeface="Times New Roman"/>
              </a:rPr>
              <a:t> </a:t>
            </a:r>
            <a:r>
              <a:rPr sz="1000" dirty="0">
                <a:latin typeface="Times New Roman"/>
                <a:cs typeface="Times New Roman"/>
              </a:rPr>
              <a:t>to</a:t>
            </a:r>
            <a:r>
              <a:rPr sz="1000" spc="-45" dirty="0">
                <a:latin typeface="Times New Roman"/>
                <a:cs typeface="Times New Roman"/>
              </a:rPr>
              <a:t> </a:t>
            </a:r>
            <a:r>
              <a:rPr sz="1000" dirty="0">
                <a:latin typeface="Times New Roman"/>
                <a:cs typeface="Times New Roman"/>
              </a:rPr>
              <a:t>each</a:t>
            </a:r>
            <a:r>
              <a:rPr sz="1000" spc="-15" dirty="0">
                <a:latin typeface="Times New Roman"/>
                <a:cs typeface="Times New Roman"/>
              </a:rPr>
              <a:t> </a:t>
            </a:r>
            <a:r>
              <a:rPr sz="1000" spc="-10" dirty="0">
                <a:latin typeface="Times New Roman"/>
                <a:cs typeface="Times New Roman"/>
              </a:rPr>
              <a:t>other.</a:t>
            </a:r>
            <a:endParaRPr sz="1000">
              <a:latin typeface="Times New Roman"/>
              <a:cs typeface="Times New Roman"/>
            </a:endParaRPr>
          </a:p>
          <a:p>
            <a:pPr marL="12700" marR="187325">
              <a:lnSpc>
                <a:spcPct val="100000"/>
              </a:lnSpc>
              <a:spcBef>
                <a:spcPts val="360"/>
              </a:spcBef>
            </a:pPr>
            <a:r>
              <a:rPr sz="1000" dirty="0">
                <a:latin typeface="Times New Roman"/>
                <a:cs typeface="Times New Roman"/>
              </a:rPr>
              <a:t>Accounts</a:t>
            </a:r>
            <a:r>
              <a:rPr sz="1000" spc="-5" dirty="0">
                <a:latin typeface="Times New Roman"/>
                <a:cs typeface="Times New Roman"/>
              </a:rPr>
              <a:t> </a:t>
            </a:r>
            <a:r>
              <a:rPr sz="1000" dirty="0">
                <a:latin typeface="Times New Roman"/>
                <a:cs typeface="Times New Roman"/>
              </a:rPr>
              <a:t>of</a:t>
            </a:r>
            <a:r>
              <a:rPr sz="1000" spc="-25" dirty="0">
                <a:latin typeface="Times New Roman"/>
                <a:cs typeface="Times New Roman"/>
              </a:rPr>
              <a:t> </a:t>
            </a:r>
            <a:r>
              <a:rPr sz="1000" dirty="0">
                <a:latin typeface="Times New Roman"/>
                <a:cs typeface="Times New Roman"/>
              </a:rPr>
              <a:t>similarities</a:t>
            </a:r>
            <a:r>
              <a:rPr sz="1000" spc="-5" dirty="0">
                <a:latin typeface="Times New Roman"/>
                <a:cs typeface="Times New Roman"/>
              </a:rPr>
              <a:t> </a:t>
            </a:r>
            <a:r>
              <a:rPr sz="1000" dirty="0">
                <a:latin typeface="Times New Roman"/>
                <a:cs typeface="Times New Roman"/>
              </a:rPr>
              <a:t>in</a:t>
            </a:r>
            <a:r>
              <a:rPr sz="1000" spc="-40" dirty="0">
                <a:latin typeface="Times New Roman"/>
                <a:cs typeface="Times New Roman"/>
              </a:rPr>
              <a:t> </a:t>
            </a:r>
            <a:r>
              <a:rPr sz="1000" dirty="0">
                <a:latin typeface="Times New Roman"/>
                <a:cs typeface="Times New Roman"/>
              </a:rPr>
              <a:t>chariot</a:t>
            </a:r>
            <a:r>
              <a:rPr sz="1000" spc="-20" dirty="0">
                <a:latin typeface="Times New Roman"/>
                <a:cs typeface="Times New Roman"/>
              </a:rPr>
              <a:t> </a:t>
            </a:r>
            <a:r>
              <a:rPr sz="1000" dirty="0">
                <a:latin typeface="Times New Roman"/>
                <a:cs typeface="Times New Roman"/>
              </a:rPr>
              <a:t>warfare</a:t>
            </a:r>
            <a:r>
              <a:rPr sz="1000" spc="15" dirty="0">
                <a:latin typeface="Times New Roman"/>
                <a:cs typeface="Times New Roman"/>
              </a:rPr>
              <a:t> </a:t>
            </a:r>
            <a:r>
              <a:rPr sz="1000" dirty="0">
                <a:latin typeface="Times New Roman"/>
                <a:cs typeface="Times New Roman"/>
              </a:rPr>
              <a:t>are</a:t>
            </a:r>
            <a:r>
              <a:rPr sz="1000" spc="-20" dirty="0">
                <a:latin typeface="Times New Roman"/>
                <a:cs typeface="Times New Roman"/>
              </a:rPr>
              <a:t> </a:t>
            </a:r>
            <a:r>
              <a:rPr sz="1000" dirty="0">
                <a:latin typeface="Times New Roman"/>
                <a:cs typeface="Times New Roman"/>
              </a:rPr>
              <a:t>recorded</a:t>
            </a:r>
            <a:r>
              <a:rPr sz="1000" spc="-20" dirty="0">
                <a:latin typeface="Times New Roman"/>
                <a:cs typeface="Times New Roman"/>
              </a:rPr>
              <a:t> </a:t>
            </a:r>
            <a:r>
              <a:rPr sz="1000" dirty="0">
                <a:latin typeface="Times New Roman"/>
                <a:cs typeface="Times New Roman"/>
              </a:rPr>
              <a:t>by</a:t>
            </a:r>
            <a:r>
              <a:rPr sz="1000" spc="-5" dirty="0">
                <a:latin typeface="Times New Roman"/>
                <a:cs typeface="Times New Roman"/>
              </a:rPr>
              <a:t> </a:t>
            </a:r>
            <a:r>
              <a:rPr sz="1000" dirty="0">
                <a:latin typeface="Times New Roman"/>
                <a:cs typeface="Times New Roman"/>
              </a:rPr>
              <a:t>Diodorus</a:t>
            </a:r>
            <a:r>
              <a:rPr sz="1000" spc="-30" dirty="0">
                <a:latin typeface="Times New Roman"/>
                <a:cs typeface="Times New Roman"/>
              </a:rPr>
              <a:t> </a:t>
            </a:r>
            <a:r>
              <a:rPr sz="1000" dirty="0">
                <a:latin typeface="Times New Roman"/>
                <a:cs typeface="Times New Roman"/>
              </a:rPr>
              <a:t>Siculus</a:t>
            </a:r>
            <a:r>
              <a:rPr sz="1000" spc="-15" dirty="0">
                <a:latin typeface="Times New Roman"/>
                <a:cs typeface="Times New Roman"/>
              </a:rPr>
              <a:t> </a:t>
            </a:r>
            <a:r>
              <a:rPr sz="1000" dirty="0">
                <a:latin typeface="Times New Roman"/>
                <a:cs typeface="Times New Roman"/>
              </a:rPr>
              <a:t>in</a:t>
            </a:r>
            <a:r>
              <a:rPr sz="1000" spc="-35"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case</a:t>
            </a:r>
            <a:r>
              <a:rPr sz="1000" spc="-10" dirty="0">
                <a:latin typeface="Times New Roman"/>
                <a:cs typeface="Times New Roman"/>
              </a:rPr>
              <a:t> </a:t>
            </a:r>
            <a:r>
              <a:rPr sz="1000" dirty="0">
                <a:latin typeface="Times New Roman"/>
                <a:cs typeface="Times New Roman"/>
              </a:rPr>
              <a:t>of</a:t>
            </a:r>
            <a:r>
              <a:rPr sz="1000" spc="-25"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spc="-10" dirty="0">
                <a:latin typeface="Times New Roman"/>
                <a:cs typeface="Times New Roman"/>
              </a:rPr>
              <a:t>Gauls </a:t>
            </a:r>
            <a:r>
              <a:rPr sz="1000" dirty="0">
                <a:latin typeface="Times New Roman"/>
                <a:cs typeface="Times New Roman"/>
              </a:rPr>
              <a:t>and</a:t>
            </a:r>
            <a:r>
              <a:rPr sz="1000" spc="-15" dirty="0">
                <a:latin typeface="Times New Roman"/>
                <a:cs typeface="Times New Roman"/>
              </a:rPr>
              <a:t> </a:t>
            </a:r>
            <a:r>
              <a:rPr sz="1000" dirty="0">
                <a:latin typeface="Times New Roman"/>
                <a:cs typeface="Times New Roman"/>
              </a:rPr>
              <a:t>Caesar in</a:t>
            </a:r>
            <a:r>
              <a:rPr sz="1000" spc="-30"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case</a:t>
            </a:r>
            <a:r>
              <a:rPr sz="1000" spc="-5" dirty="0">
                <a:latin typeface="Times New Roman"/>
                <a:cs typeface="Times New Roman"/>
              </a:rPr>
              <a:t> </a:t>
            </a:r>
            <a:r>
              <a:rPr sz="1000" dirty="0">
                <a:latin typeface="Times New Roman"/>
                <a:cs typeface="Times New Roman"/>
              </a:rPr>
              <a:t>of</a:t>
            </a:r>
            <a:r>
              <a:rPr sz="1000" spc="-30"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spc="-10" dirty="0">
                <a:latin typeface="Times New Roman"/>
                <a:cs typeface="Times New Roman"/>
              </a:rPr>
              <a:t>Britons.</a:t>
            </a:r>
            <a:endParaRPr sz="1000">
              <a:latin typeface="Times New Roman"/>
              <a:cs typeface="Times New Roman"/>
            </a:endParaRPr>
          </a:p>
          <a:p>
            <a:pPr marL="12700" marR="40640">
              <a:lnSpc>
                <a:spcPct val="100000"/>
              </a:lnSpc>
              <a:spcBef>
                <a:spcPts val="360"/>
              </a:spcBef>
            </a:pPr>
            <a:r>
              <a:rPr sz="1000" dirty="0">
                <a:latin typeface="Times New Roman"/>
                <a:cs typeface="Times New Roman"/>
              </a:rPr>
              <a:t>Diodorus</a:t>
            </a:r>
            <a:r>
              <a:rPr sz="1000" spc="-20" dirty="0">
                <a:latin typeface="Times New Roman"/>
                <a:cs typeface="Times New Roman"/>
              </a:rPr>
              <a:t> </a:t>
            </a:r>
            <a:r>
              <a:rPr sz="1000" dirty="0">
                <a:latin typeface="Times New Roman"/>
                <a:cs typeface="Times New Roman"/>
              </a:rPr>
              <a:t>(5.29)</a:t>
            </a:r>
            <a:r>
              <a:rPr sz="1000" spc="-30" dirty="0">
                <a:latin typeface="Times New Roman"/>
                <a:cs typeface="Times New Roman"/>
              </a:rPr>
              <a:t> </a:t>
            </a:r>
            <a:r>
              <a:rPr sz="1000" dirty="0">
                <a:latin typeface="Times New Roman"/>
                <a:cs typeface="Times New Roman"/>
              </a:rPr>
              <a:t>notes: </a:t>
            </a:r>
            <a:r>
              <a:rPr sz="1000" i="1" dirty="0">
                <a:latin typeface="Times New Roman"/>
                <a:cs typeface="Times New Roman"/>
              </a:rPr>
              <a:t>‘In</a:t>
            </a:r>
            <a:r>
              <a:rPr sz="1000" i="1" spc="-10" dirty="0">
                <a:latin typeface="Times New Roman"/>
                <a:cs typeface="Times New Roman"/>
              </a:rPr>
              <a:t> </a:t>
            </a:r>
            <a:r>
              <a:rPr sz="1000" i="1" dirty="0">
                <a:latin typeface="Times New Roman"/>
                <a:cs typeface="Times New Roman"/>
              </a:rPr>
              <a:t>both</a:t>
            </a:r>
            <a:r>
              <a:rPr sz="1000" i="1" spc="-40" dirty="0">
                <a:latin typeface="Times New Roman"/>
                <a:cs typeface="Times New Roman"/>
              </a:rPr>
              <a:t> </a:t>
            </a:r>
            <a:r>
              <a:rPr sz="1000" i="1" dirty="0">
                <a:latin typeface="Times New Roman"/>
                <a:cs typeface="Times New Roman"/>
              </a:rPr>
              <a:t>journeys</a:t>
            </a:r>
            <a:r>
              <a:rPr sz="1000" i="1" spc="-15" dirty="0">
                <a:latin typeface="Times New Roman"/>
                <a:cs typeface="Times New Roman"/>
              </a:rPr>
              <a:t> </a:t>
            </a:r>
            <a:r>
              <a:rPr sz="1000" i="1" dirty="0">
                <a:latin typeface="Times New Roman"/>
                <a:cs typeface="Times New Roman"/>
              </a:rPr>
              <a:t>and</a:t>
            </a:r>
            <a:r>
              <a:rPr sz="1000" i="1" spc="-20" dirty="0">
                <a:latin typeface="Times New Roman"/>
                <a:cs typeface="Times New Roman"/>
              </a:rPr>
              <a:t> </a:t>
            </a:r>
            <a:r>
              <a:rPr sz="1000" i="1" dirty="0">
                <a:latin typeface="Times New Roman"/>
                <a:cs typeface="Times New Roman"/>
              </a:rPr>
              <a:t>battles</a:t>
            </a:r>
            <a:r>
              <a:rPr sz="1000" i="1" spc="-35" dirty="0">
                <a:latin typeface="Times New Roman"/>
                <a:cs typeface="Times New Roman"/>
              </a:rPr>
              <a:t> </a:t>
            </a:r>
            <a:r>
              <a:rPr sz="1000" i="1" dirty="0">
                <a:latin typeface="Times New Roman"/>
                <a:cs typeface="Times New Roman"/>
              </a:rPr>
              <a:t>the</a:t>
            </a:r>
            <a:r>
              <a:rPr sz="1000" i="1" spc="5" dirty="0">
                <a:latin typeface="Times New Roman"/>
                <a:cs typeface="Times New Roman"/>
              </a:rPr>
              <a:t> </a:t>
            </a:r>
            <a:r>
              <a:rPr sz="1000" i="1" dirty="0">
                <a:latin typeface="Times New Roman"/>
                <a:cs typeface="Times New Roman"/>
              </a:rPr>
              <a:t>Gauls</a:t>
            </a:r>
            <a:r>
              <a:rPr sz="1000" i="1" spc="-20" dirty="0">
                <a:latin typeface="Times New Roman"/>
                <a:cs typeface="Times New Roman"/>
              </a:rPr>
              <a:t> </a:t>
            </a:r>
            <a:r>
              <a:rPr sz="1000" i="1" dirty="0">
                <a:latin typeface="Times New Roman"/>
                <a:cs typeface="Times New Roman"/>
              </a:rPr>
              <a:t>use</a:t>
            </a:r>
            <a:r>
              <a:rPr sz="1000" i="1" spc="-20" dirty="0">
                <a:latin typeface="Times New Roman"/>
                <a:cs typeface="Times New Roman"/>
              </a:rPr>
              <a:t> </a:t>
            </a:r>
            <a:r>
              <a:rPr sz="1000" i="1" spc="-10" dirty="0">
                <a:latin typeface="Times New Roman"/>
                <a:cs typeface="Times New Roman"/>
              </a:rPr>
              <a:t>two-</a:t>
            </a:r>
            <a:r>
              <a:rPr sz="1000" i="1" dirty="0">
                <a:latin typeface="Times New Roman"/>
                <a:cs typeface="Times New Roman"/>
              </a:rPr>
              <a:t>horse</a:t>
            </a:r>
            <a:r>
              <a:rPr sz="1000" i="1" spc="-10" dirty="0">
                <a:latin typeface="Times New Roman"/>
                <a:cs typeface="Times New Roman"/>
              </a:rPr>
              <a:t> </a:t>
            </a:r>
            <a:r>
              <a:rPr sz="1000" i="1" dirty="0">
                <a:latin typeface="Times New Roman"/>
                <a:cs typeface="Times New Roman"/>
              </a:rPr>
              <a:t>chariots</a:t>
            </a:r>
            <a:r>
              <a:rPr sz="1000" i="1" spc="-30" dirty="0">
                <a:latin typeface="Times New Roman"/>
                <a:cs typeface="Times New Roman"/>
              </a:rPr>
              <a:t> </a:t>
            </a:r>
            <a:r>
              <a:rPr sz="1000" i="1" dirty="0">
                <a:latin typeface="Times New Roman"/>
                <a:cs typeface="Times New Roman"/>
              </a:rPr>
              <a:t>which</a:t>
            </a:r>
            <a:r>
              <a:rPr sz="1000" i="1" spc="-15" dirty="0">
                <a:latin typeface="Times New Roman"/>
                <a:cs typeface="Times New Roman"/>
              </a:rPr>
              <a:t> </a:t>
            </a:r>
            <a:r>
              <a:rPr sz="1000" i="1" dirty="0">
                <a:latin typeface="Times New Roman"/>
                <a:cs typeface="Times New Roman"/>
              </a:rPr>
              <a:t>carry</a:t>
            </a:r>
            <a:r>
              <a:rPr sz="1000" i="1" spc="-10" dirty="0">
                <a:latin typeface="Times New Roman"/>
                <a:cs typeface="Times New Roman"/>
              </a:rPr>
              <a:t> </a:t>
            </a:r>
            <a:r>
              <a:rPr sz="1000" i="1" spc="-20" dirty="0">
                <a:latin typeface="Times New Roman"/>
                <a:cs typeface="Times New Roman"/>
              </a:rPr>
              <a:t>both </a:t>
            </a:r>
            <a:r>
              <a:rPr sz="1000" i="1" dirty="0">
                <a:latin typeface="Times New Roman"/>
                <a:cs typeface="Times New Roman"/>
              </a:rPr>
              <a:t>the</a:t>
            </a:r>
            <a:r>
              <a:rPr sz="1000" i="1" spc="-25" dirty="0">
                <a:latin typeface="Times New Roman"/>
                <a:cs typeface="Times New Roman"/>
              </a:rPr>
              <a:t> </a:t>
            </a:r>
            <a:r>
              <a:rPr sz="1000" i="1" dirty="0">
                <a:latin typeface="Times New Roman"/>
                <a:cs typeface="Times New Roman"/>
              </a:rPr>
              <a:t>warrior</a:t>
            </a:r>
            <a:r>
              <a:rPr sz="1000" i="1" spc="-30" dirty="0">
                <a:latin typeface="Times New Roman"/>
                <a:cs typeface="Times New Roman"/>
              </a:rPr>
              <a:t> </a:t>
            </a:r>
            <a:r>
              <a:rPr sz="1000" i="1" dirty="0">
                <a:latin typeface="Times New Roman"/>
                <a:cs typeface="Times New Roman"/>
              </a:rPr>
              <a:t>and</a:t>
            </a:r>
            <a:r>
              <a:rPr sz="1000" i="1" spc="-25" dirty="0">
                <a:latin typeface="Times New Roman"/>
                <a:cs typeface="Times New Roman"/>
              </a:rPr>
              <a:t> </a:t>
            </a:r>
            <a:r>
              <a:rPr sz="1000" i="1" dirty="0">
                <a:latin typeface="Times New Roman"/>
                <a:cs typeface="Times New Roman"/>
              </a:rPr>
              <a:t>charioteer.</a:t>
            </a:r>
            <a:r>
              <a:rPr sz="1000" i="1" spc="-25" dirty="0">
                <a:latin typeface="Times New Roman"/>
                <a:cs typeface="Times New Roman"/>
              </a:rPr>
              <a:t> </a:t>
            </a:r>
            <a:r>
              <a:rPr sz="1000" i="1" dirty="0">
                <a:latin typeface="Times New Roman"/>
                <a:cs typeface="Times New Roman"/>
              </a:rPr>
              <a:t>When</a:t>
            </a:r>
            <a:r>
              <a:rPr sz="1000" i="1" spc="5" dirty="0">
                <a:latin typeface="Times New Roman"/>
                <a:cs typeface="Times New Roman"/>
              </a:rPr>
              <a:t> </a:t>
            </a:r>
            <a:r>
              <a:rPr sz="1000" i="1" dirty="0">
                <a:latin typeface="Times New Roman"/>
                <a:cs typeface="Times New Roman"/>
              </a:rPr>
              <a:t>they</a:t>
            </a:r>
            <a:r>
              <a:rPr sz="1000" i="1" spc="-20" dirty="0">
                <a:latin typeface="Times New Roman"/>
                <a:cs typeface="Times New Roman"/>
              </a:rPr>
              <a:t> </a:t>
            </a:r>
            <a:r>
              <a:rPr sz="1000" i="1" dirty="0">
                <a:latin typeface="Times New Roman"/>
                <a:cs typeface="Times New Roman"/>
              </a:rPr>
              <a:t>encounter</a:t>
            </a:r>
            <a:r>
              <a:rPr sz="1000" i="1" spc="-15" dirty="0">
                <a:latin typeface="Times New Roman"/>
                <a:cs typeface="Times New Roman"/>
              </a:rPr>
              <a:t> </a:t>
            </a:r>
            <a:r>
              <a:rPr sz="1000" i="1" dirty="0">
                <a:latin typeface="Times New Roman"/>
                <a:cs typeface="Times New Roman"/>
              </a:rPr>
              <a:t>cavalry</a:t>
            </a:r>
            <a:r>
              <a:rPr sz="1000" i="1" spc="-25" dirty="0">
                <a:latin typeface="Times New Roman"/>
                <a:cs typeface="Times New Roman"/>
              </a:rPr>
              <a:t> </a:t>
            </a:r>
            <a:r>
              <a:rPr sz="1000" i="1" dirty="0">
                <a:latin typeface="Times New Roman"/>
                <a:cs typeface="Times New Roman"/>
              </a:rPr>
              <a:t>in</a:t>
            </a:r>
            <a:r>
              <a:rPr sz="1000" i="1" spc="-15" dirty="0">
                <a:latin typeface="Times New Roman"/>
                <a:cs typeface="Times New Roman"/>
              </a:rPr>
              <a:t> </a:t>
            </a:r>
            <a:r>
              <a:rPr sz="1000" i="1" dirty="0">
                <a:latin typeface="Times New Roman"/>
                <a:cs typeface="Times New Roman"/>
              </a:rPr>
              <a:t>battle</a:t>
            </a:r>
            <a:r>
              <a:rPr sz="1000" i="1" spc="-40" dirty="0">
                <a:latin typeface="Times New Roman"/>
                <a:cs typeface="Times New Roman"/>
              </a:rPr>
              <a:t> </a:t>
            </a:r>
            <a:r>
              <a:rPr sz="1000" i="1" dirty="0">
                <a:latin typeface="Times New Roman"/>
                <a:cs typeface="Times New Roman"/>
              </a:rPr>
              <a:t>they</a:t>
            </a:r>
            <a:r>
              <a:rPr sz="1000" i="1" spc="-10" dirty="0">
                <a:latin typeface="Times New Roman"/>
                <a:cs typeface="Times New Roman"/>
              </a:rPr>
              <a:t> </a:t>
            </a:r>
            <a:r>
              <a:rPr sz="1000" i="1" dirty="0">
                <a:latin typeface="Times New Roman"/>
                <a:cs typeface="Times New Roman"/>
              </a:rPr>
              <a:t>first</a:t>
            </a:r>
            <a:r>
              <a:rPr sz="1000" i="1" spc="-25" dirty="0">
                <a:latin typeface="Times New Roman"/>
                <a:cs typeface="Times New Roman"/>
              </a:rPr>
              <a:t> </a:t>
            </a:r>
            <a:r>
              <a:rPr sz="1000" i="1" dirty="0">
                <a:latin typeface="Times New Roman"/>
                <a:cs typeface="Times New Roman"/>
              </a:rPr>
              <a:t>hurl</a:t>
            </a:r>
            <a:r>
              <a:rPr sz="1000" i="1" spc="-35" dirty="0">
                <a:latin typeface="Times New Roman"/>
                <a:cs typeface="Times New Roman"/>
              </a:rPr>
              <a:t> </a:t>
            </a:r>
            <a:r>
              <a:rPr sz="1000" i="1" dirty="0">
                <a:latin typeface="Times New Roman"/>
                <a:cs typeface="Times New Roman"/>
              </a:rPr>
              <a:t>their</a:t>
            </a:r>
            <a:r>
              <a:rPr sz="1000" i="1" spc="-30" dirty="0">
                <a:latin typeface="Times New Roman"/>
                <a:cs typeface="Times New Roman"/>
              </a:rPr>
              <a:t> </a:t>
            </a:r>
            <a:r>
              <a:rPr sz="1000" i="1" dirty="0">
                <a:latin typeface="Times New Roman"/>
                <a:cs typeface="Times New Roman"/>
              </a:rPr>
              <a:t>spears</a:t>
            </a:r>
            <a:r>
              <a:rPr sz="1000" i="1" spc="-15" dirty="0">
                <a:latin typeface="Times New Roman"/>
                <a:cs typeface="Times New Roman"/>
              </a:rPr>
              <a:t> </a:t>
            </a:r>
            <a:r>
              <a:rPr sz="1000" i="1" dirty="0">
                <a:latin typeface="Times New Roman"/>
                <a:cs typeface="Times New Roman"/>
              </a:rPr>
              <a:t>then</a:t>
            </a:r>
            <a:r>
              <a:rPr sz="1000" i="1" spc="-15" dirty="0">
                <a:latin typeface="Times New Roman"/>
                <a:cs typeface="Times New Roman"/>
              </a:rPr>
              <a:t> </a:t>
            </a:r>
            <a:r>
              <a:rPr sz="1000" i="1" spc="-20" dirty="0">
                <a:latin typeface="Times New Roman"/>
                <a:cs typeface="Times New Roman"/>
              </a:rPr>
              <a:t>step </a:t>
            </a:r>
            <a:r>
              <a:rPr sz="1000" i="1" dirty="0">
                <a:latin typeface="Times New Roman"/>
                <a:cs typeface="Times New Roman"/>
              </a:rPr>
              <a:t>down</a:t>
            </a:r>
            <a:r>
              <a:rPr sz="1000" i="1" spc="-20" dirty="0">
                <a:latin typeface="Times New Roman"/>
                <a:cs typeface="Times New Roman"/>
              </a:rPr>
              <a:t> </a:t>
            </a:r>
            <a:r>
              <a:rPr sz="1000" i="1" dirty="0">
                <a:latin typeface="Times New Roman"/>
                <a:cs typeface="Times New Roman"/>
              </a:rPr>
              <a:t>from</a:t>
            </a:r>
            <a:r>
              <a:rPr sz="1000" i="1" spc="-10" dirty="0">
                <a:latin typeface="Times New Roman"/>
                <a:cs typeface="Times New Roman"/>
              </a:rPr>
              <a:t> </a:t>
            </a:r>
            <a:r>
              <a:rPr sz="1000" i="1" dirty="0">
                <a:latin typeface="Times New Roman"/>
                <a:cs typeface="Times New Roman"/>
              </a:rPr>
              <a:t>the</a:t>
            </a:r>
            <a:r>
              <a:rPr sz="1000" i="1" spc="-15" dirty="0">
                <a:latin typeface="Times New Roman"/>
                <a:cs typeface="Times New Roman"/>
              </a:rPr>
              <a:t> </a:t>
            </a:r>
            <a:r>
              <a:rPr sz="1000" i="1" dirty="0">
                <a:latin typeface="Times New Roman"/>
                <a:cs typeface="Times New Roman"/>
              </a:rPr>
              <a:t>chariot</a:t>
            </a:r>
            <a:r>
              <a:rPr sz="1000" i="1" spc="-15" dirty="0">
                <a:latin typeface="Times New Roman"/>
                <a:cs typeface="Times New Roman"/>
              </a:rPr>
              <a:t> </a:t>
            </a:r>
            <a:r>
              <a:rPr sz="1000" i="1" dirty="0">
                <a:latin typeface="Times New Roman"/>
                <a:cs typeface="Times New Roman"/>
              </a:rPr>
              <a:t>to</a:t>
            </a:r>
            <a:r>
              <a:rPr sz="1000" i="1" spc="-20" dirty="0">
                <a:latin typeface="Times New Roman"/>
                <a:cs typeface="Times New Roman"/>
              </a:rPr>
              <a:t> </a:t>
            </a:r>
            <a:r>
              <a:rPr sz="1000" i="1" dirty="0">
                <a:latin typeface="Times New Roman"/>
                <a:cs typeface="Times New Roman"/>
              </a:rPr>
              <a:t>fight</a:t>
            </a:r>
            <a:r>
              <a:rPr sz="1000" i="1" spc="-25" dirty="0">
                <a:latin typeface="Times New Roman"/>
                <a:cs typeface="Times New Roman"/>
              </a:rPr>
              <a:t> </a:t>
            </a:r>
            <a:r>
              <a:rPr sz="1000" i="1" dirty="0">
                <a:latin typeface="Times New Roman"/>
                <a:cs typeface="Times New Roman"/>
              </a:rPr>
              <a:t>with</a:t>
            </a:r>
            <a:r>
              <a:rPr sz="1000" i="1" spc="-20" dirty="0">
                <a:latin typeface="Times New Roman"/>
                <a:cs typeface="Times New Roman"/>
              </a:rPr>
              <a:t> </a:t>
            </a:r>
            <a:r>
              <a:rPr sz="1000" i="1" spc="-10" dirty="0">
                <a:latin typeface="Times New Roman"/>
                <a:cs typeface="Times New Roman"/>
              </a:rPr>
              <a:t>swords’.</a:t>
            </a:r>
            <a:endParaRPr sz="1000">
              <a:latin typeface="Times New Roman"/>
              <a:cs typeface="Times New Roman"/>
            </a:endParaRPr>
          </a:p>
          <a:p>
            <a:pPr marL="12700" marR="102235">
              <a:lnSpc>
                <a:spcPct val="100000"/>
              </a:lnSpc>
              <a:spcBef>
                <a:spcPts val="360"/>
              </a:spcBef>
            </a:pPr>
            <a:r>
              <a:rPr sz="1000" dirty="0">
                <a:latin typeface="Times New Roman"/>
                <a:cs typeface="Times New Roman"/>
              </a:rPr>
              <a:t>Whereas Caesar</a:t>
            </a:r>
            <a:r>
              <a:rPr sz="1000" spc="5" dirty="0">
                <a:latin typeface="Times New Roman"/>
                <a:cs typeface="Times New Roman"/>
              </a:rPr>
              <a:t> </a:t>
            </a:r>
            <a:r>
              <a:rPr sz="1000" dirty="0">
                <a:latin typeface="Times New Roman"/>
                <a:cs typeface="Times New Roman"/>
              </a:rPr>
              <a:t>(4.33)</a:t>
            </a:r>
            <a:r>
              <a:rPr sz="1000" spc="-45" dirty="0">
                <a:latin typeface="Times New Roman"/>
                <a:cs typeface="Times New Roman"/>
              </a:rPr>
              <a:t> </a:t>
            </a:r>
            <a:r>
              <a:rPr sz="1000" dirty="0">
                <a:latin typeface="Times New Roman"/>
                <a:cs typeface="Times New Roman"/>
              </a:rPr>
              <a:t>has this</a:t>
            </a:r>
            <a:r>
              <a:rPr sz="1000" spc="-30" dirty="0">
                <a:latin typeface="Times New Roman"/>
                <a:cs typeface="Times New Roman"/>
              </a:rPr>
              <a:t> </a:t>
            </a:r>
            <a:r>
              <a:rPr sz="1000" dirty="0">
                <a:latin typeface="Times New Roman"/>
                <a:cs typeface="Times New Roman"/>
              </a:rPr>
              <a:t>to</a:t>
            </a:r>
            <a:r>
              <a:rPr sz="1000" spc="-15" dirty="0">
                <a:latin typeface="Times New Roman"/>
                <a:cs typeface="Times New Roman"/>
              </a:rPr>
              <a:t> </a:t>
            </a:r>
            <a:r>
              <a:rPr sz="1000" dirty="0">
                <a:latin typeface="Times New Roman"/>
                <a:cs typeface="Times New Roman"/>
              </a:rPr>
              <a:t>say:</a:t>
            </a:r>
            <a:r>
              <a:rPr sz="1000" spc="10" dirty="0">
                <a:latin typeface="Times New Roman"/>
                <a:cs typeface="Times New Roman"/>
              </a:rPr>
              <a:t> </a:t>
            </a:r>
            <a:r>
              <a:rPr sz="1000" i="1" dirty="0">
                <a:latin typeface="Times New Roman"/>
                <a:cs typeface="Times New Roman"/>
              </a:rPr>
              <a:t>‘This</a:t>
            </a:r>
            <a:r>
              <a:rPr sz="1000" i="1" spc="-25" dirty="0">
                <a:latin typeface="Times New Roman"/>
                <a:cs typeface="Times New Roman"/>
              </a:rPr>
              <a:t> </a:t>
            </a:r>
            <a:r>
              <a:rPr sz="1000" i="1" dirty="0">
                <a:latin typeface="Times New Roman"/>
                <a:cs typeface="Times New Roman"/>
              </a:rPr>
              <a:t>is</a:t>
            </a:r>
            <a:r>
              <a:rPr sz="1000" i="1" spc="-25" dirty="0">
                <a:latin typeface="Times New Roman"/>
                <a:cs typeface="Times New Roman"/>
              </a:rPr>
              <a:t> </a:t>
            </a:r>
            <a:r>
              <a:rPr sz="1000" i="1" dirty="0">
                <a:latin typeface="Times New Roman"/>
                <a:cs typeface="Times New Roman"/>
              </a:rPr>
              <a:t>the</a:t>
            </a:r>
            <a:r>
              <a:rPr sz="1000" i="1" spc="-25" dirty="0">
                <a:latin typeface="Times New Roman"/>
                <a:cs typeface="Times New Roman"/>
              </a:rPr>
              <a:t> </a:t>
            </a:r>
            <a:r>
              <a:rPr sz="1000" i="1" dirty="0">
                <a:latin typeface="Times New Roman"/>
                <a:cs typeface="Times New Roman"/>
              </a:rPr>
              <a:t>way</a:t>
            </a:r>
            <a:r>
              <a:rPr sz="1000" i="1" spc="-20" dirty="0">
                <a:latin typeface="Times New Roman"/>
                <a:cs typeface="Times New Roman"/>
              </a:rPr>
              <a:t> </a:t>
            </a:r>
            <a:r>
              <a:rPr sz="1000" i="1" dirty="0">
                <a:latin typeface="Times New Roman"/>
                <a:cs typeface="Times New Roman"/>
              </a:rPr>
              <a:t>the</a:t>
            </a:r>
            <a:r>
              <a:rPr sz="1000" i="1" spc="-25" dirty="0">
                <a:latin typeface="Times New Roman"/>
                <a:cs typeface="Times New Roman"/>
              </a:rPr>
              <a:t> </a:t>
            </a:r>
            <a:r>
              <a:rPr sz="1000" i="1" dirty="0">
                <a:latin typeface="Times New Roman"/>
                <a:cs typeface="Times New Roman"/>
              </a:rPr>
              <a:t>British</a:t>
            </a:r>
            <a:r>
              <a:rPr sz="1000" i="1" spc="-20" dirty="0">
                <a:latin typeface="Times New Roman"/>
                <a:cs typeface="Times New Roman"/>
              </a:rPr>
              <a:t> </a:t>
            </a:r>
            <a:r>
              <a:rPr sz="1000" i="1" dirty="0">
                <a:latin typeface="Times New Roman"/>
                <a:cs typeface="Times New Roman"/>
              </a:rPr>
              <a:t>fight</a:t>
            </a:r>
            <a:r>
              <a:rPr sz="1000" i="1" spc="-35" dirty="0">
                <a:latin typeface="Times New Roman"/>
                <a:cs typeface="Times New Roman"/>
              </a:rPr>
              <a:t> </a:t>
            </a:r>
            <a:r>
              <a:rPr sz="1000" i="1" dirty="0">
                <a:latin typeface="Times New Roman"/>
                <a:cs typeface="Times New Roman"/>
              </a:rPr>
              <a:t>with</a:t>
            </a:r>
            <a:r>
              <a:rPr sz="1000" i="1" spc="-30" dirty="0">
                <a:latin typeface="Times New Roman"/>
                <a:cs typeface="Times New Roman"/>
              </a:rPr>
              <a:t> </a:t>
            </a:r>
            <a:r>
              <a:rPr sz="1000" i="1" dirty="0">
                <a:latin typeface="Times New Roman"/>
                <a:cs typeface="Times New Roman"/>
              </a:rPr>
              <a:t>their</a:t>
            </a:r>
            <a:r>
              <a:rPr sz="1000" i="1" spc="-25" dirty="0">
                <a:latin typeface="Times New Roman"/>
                <a:cs typeface="Times New Roman"/>
              </a:rPr>
              <a:t> </a:t>
            </a:r>
            <a:r>
              <a:rPr sz="1000" i="1" dirty="0">
                <a:latin typeface="Times New Roman"/>
                <a:cs typeface="Times New Roman"/>
              </a:rPr>
              <a:t>chariots.</a:t>
            </a:r>
            <a:r>
              <a:rPr sz="1000" i="1" spc="-25" dirty="0">
                <a:latin typeface="Times New Roman"/>
                <a:cs typeface="Times New Roman"/>
              </a:rPr>
              <a:t> </a:t>
            </a:r>
            <a:r>
              <a:rPr sz="1000" i="1" dirty="0">
                <a:latin typeface="Times New Roman"/>
                <a:cs typeface="Times New Roman"/>
              </a:rPr>
              <a:t>First,</a:t>
            </a:r>
            <a:r>
              <a:rPr sz="1000" i="1" spc="-20" dirty="0">
                <a:latin typeface="Times New Roman"/>
                <a:cs typeface="Times New Roman"/>
              </a:rPr>
              <a:t> they </a:t>
            </a:r>
            <a:r>
              <a:rPr sz="1000" i="1" dirty="0">
                <a:latin typeface="Times New Roman"/>
                <a:cs typeface="Times New Roman"/>
              </a:rPr>
              <a:t>drive</a:t>
            </a:r>
            <a:r>
              <a:rPr sz="1000" i="1" spc="-10" dirty="0">
                <a:latin typeface="Times New Roman"/>
                <a:cs typeface="Times New Roman"/>
              </a:rPr>
              <a:t> </a:t>
            </a:r>
            <a:r>
              <a:rPr sz="1000" i="1" dirty="0">
                <a:latin typeface="Times New Roman"/>
                <a:cs typeface="Times New Roman"/>
              </a:rPr>
              <a:t>about</a:t>
            </a:r>
            <a:r>
              <a:rPr sz="1000" i="1" spc="-45" dirty="0">
                <a:latin typeface="Times New Roman"/>
                <a:cs typeface="Times New Roman"/>
              </a:rPr>
              <a:t> </a:t>
            </a:r>
            <a:r>
              <a:rPr sz="1000" i="1" dirty="0">
                <a:latin typeface="Times New Roman"/>
                <a:cs typeface="Times New Roman"/>
              </a:rPr>
              <a:t>in</a:t>
            </a:r>
            <a:r>
              <a:rPr sz="1000" i="1" spc="-20" dirty="0">
                <a:latin typeface="Times New Roman"/>
                <a:cs typeface="Times New Roman"/>
              </a:rPr>
              <a:t> </a:t>
            </a:r>
            <a:r>
              <a:rPr sz="1000" i="1" dirty="0">
                <a:latin typeface="Times New Roman"/>
                <a:cs typeface="Times New Roman"/>
              </a:rPr>
              <a:t>all</a:t>
            </a:r>
            <a:r>
              <a:rPr sz="1000" i="1" spc="-35" dirty="0">
                <a:latin typeface="Times New Roman"/>
                <a:cs typeface="Times New Roman"/>
              </a:rPr>
              <a:t> </a:t>
            </a:r>
            <a:r>
              <a:rPr sz="1000" i="1" dirty="0">
                <a:latin typeface="Times New Roman"/>
                <a:cs typeface="Times New Roman"/>
              </a:rPr>
              <a:t>directions</a:t>
            </a:r>
            <a:r>
              <a:rPr sz="1000" i="1" spc="-30" dirty="0">
                <a:latin typeface="Times New Roman"/>
                <a:cs typeface="Times New Roman"/>
              </a:rPr>
              <a:t> </a:t>
            </a:r>
            <a:r>
              <a:rPr sz="1000" i="1" dirty="0">
                <a:latin typeface="Times New Roman"/>
                <a:cs typeface="Times New Roman"/>
              </a:rPr>
              <a:t>throwing</a:t>
            </a:r>
            <a:r>
              <a:rPr sz="1000" i="1" spc="-25" dirty="0">
                <a:latin typeface="Times New Roman"/>
                <a:cs typeface="Times New Roman"/>
              </a:rPr>
              <a:t> </a:t>
            </a:r>
            <a:r>
              <a:rPr sz="1000" i="1" dirty="0">
                <a:latin typeface="Times New Roman"/>
                <a:cs typeface="Times New Roman"/>
              </a:rPr>
              <a:t>spears</a:t>
            </a:r>
            <a:r>
              <a:rPr sz="1000" i="1" spc="-30" dirty="0">
                <a:latin typeface="Times New Roman"/>
                <a:cs typeface="Times New Roman"/>
              </a:rPr>
              <a:t> </a:t>
            </a:r>
            <a:r>
              <a:rPr sz="1000" i="1" dirty="0">
                <a:latin typeface="Times New Roman"/>
                <a:cs typeface="Times New Roman"/>
              </a:rPr>
              <a:t>and</a:t>
            </a:r>
            <a:r>
              <a:rPr sz="1000" i="1" spc="-25" dirty="0">
                <a:latin typeface="Times New Roman"/>
                <a:cs typeface="Times New Roman"/>
              </a:rPr>
              <a:t> </a:t>
            </a:r>
            <a:r>
              <a:rPr sz="1000" i="1" dirty="0">
                <a:latin typeface="Times New Roman"/>
                <a:cs typeface="Times New Roman"/>
              </a:rPr>
              <a:t>spreading</a:t>
            </a:r>
            <a:r>
              <a:rPr sz="1000" i="1" spc="-30" dirty="0">
                <a:latin typeface="Times New Roman"/>
                <a:cs typeface="Times New Roman"/>
              </a:rPr>
              <a:t> </a:t>
            </a:r>
            <a:r>
              <a:rPr sz="1000" i="1" dirty="0">
                <a:latin typeface="Times New Roman"/>
                <a:cs typeface="Times New Roman"/>
              </a:rPr>
              <a:t>chaos….when</a:t>
            </a:r>
            <a:r>
              <a:rPr sz="1000" i="1" spc="-15" dirty="0">
                <a:latin typeface="Times New Roman"/>
                <a:cs typeface="Times New Roman"/>
              </a:rPr>
              <a:t> </a:t>
            </a:r>
            <a:r>
              <a:rPr sz="1000" i="1" dirty="0">
                <a:latin typeface="Times New Roman"/>
                <a:cs typeface="Times New Roman"/>
              </a:rPr>
              <a:t>they</a:t>
            </a:r>
            <a:r>
              <a:rPr sz="1000" i="1" spc="-25" dirty="0">
                <a:latin typeface="Times New Roman"/>
                <a:cs typeface="Times New Roman"/>
              </a:rPr>
              <a:t> </a:t>
            </a:r>
            <a:r>
              <a:rPr sz="1000" i="1" dirty="0">
                <a:latin typeface="Times New Roman"/>
                <a:cs typeface="Times New Roman"/>
              </a:rPr>
              <a:t>have</a:t>
            </a:r>
            <a:r>
              <a:rPr sz="1000" i="1" spc="-20" dirty="0">
                <a:latin typeface="Times New Roman"/>
                <a:cs typeface="Times New Roman"/>
              </a:rPr>
              <a:t> </a:t>
            </a:r>
            <a:r>
              <a:rPr sz="1000" i="1" dirty="0">
                <a:latin typeface="Times New Roman"/>
                <a:cs typeface="Times New Roman"/>
              </a:rPr>
              <a:t>worked</a:t>
            </a:r>
            <a:r>
              <a:rPr sz="1000" i="1" spc="-10" dirty="0">
                <a:latin typeface="Times New Roman"/>
                <a:cs typeface="Times New Roman"/>
              </a:rPr>
              <a:t> </a:t>
            </a:r>
            <a:r>
              <a:rPr sz="1000" i="1" dirty="0">
                <a:latin typeface="Times New Roman"/>
                <a:cs typeface="Times New Roman"/>
              </a:rPr>
              <a:t>their</a:t>
            </a:r>
            <a:r>
              <a:rPr sz="1000" i="1" spc="-30" dirty="0">
                <a:latin typeface="Times New Roman"/>
                <a:cs typeface="Times New Roman"/>
              </a:rPr>
              <a:t> </a:t>
            </a:r>
            <a:r>
              <a:rPr sz="1000" i="1" spc="-25" dirty="0">
                <a:latin typeface="Times New Roman"/>
                <a:cs typeface="Times New Roman"/>
              </a:rPr>
              <a:t>way </a:t>
            </a:r>
            <a:r>
              <a:rPr sz="1000" i="1" dirty="0">
                <a:latin typeface="Times New Roman"/>
                <a:cs typeface="Times New Roman"/>
              </a:rPr>
              <a:t>into</a:t>
            </a:r>
            <a:r>
              <a:rPr sz="1000" i="1" spc="-30" dirty="0">
                <a:latin typeface="Times New Roman"/>
                <a:cs typeface="Times New Roman"/>
              </a:rPr>
              <a:t> </a:t>
            </a:r>
            <a:r>
              <a:rPr sz="1000" i="1" dirty="0">
                <a:latin typeface="Times New Roman"/>
                <a:cs typeface="Times New Roman"/>
              </a:rPr>
              <a:t>the</a:t>
            </a:r>
            <a:r>
              <a:rPr sz="1000" i="1" spc="-15" dirty="0">
                <a:latin typeface="Times New Roman"/>
                <a:cs typeface="Times New Roman"/>
              </a:rPr>
              <a:t> </a:t>
            </a:r>
            <a:r>
              <a:rPr sz="1000" i="1" dirty="0">
                <a:latin typeface="Times New Roman"/>
                <a:cs typeface="Times New Roman"/>
              </a:rPr>
              <a:t>middle</a:t>
            </a:r>
            <a:r>
              <a:rPr sz="1000" i="1" spc="-20" dirty="0">
                <a:latin typeface="Times New Roman"/>
                <a:cs typeface="Times New Roman"/>
              </a:rPr>
              <a:t> </a:t>
            </a:r>
            <a:r>
              <a:rPr sz="1000" i="1" dirty="0">
                <a:latin typeface="Times New Roman"/>
                <a:cs typeface="Times New Roman"/>
              </a:rPr>
              <a:t>of</a:t>
            </a:r>
            <a:r>
              <a:rPr sz="1000" i="1" spc="-30" dirty="0">
                <a:latin typeface="Times New Roman"/>
                <a:cs typeface="Times New Roman"/>
              </a:rPr>
              <a:t> </a:t>
            </a:r>
            <a:r>
              <a:rPr sz="1000" i="1" dirty="0">
                <a:latin typeface="Times New Roman"/>
                <a:cs typeface="Times New Roman"/>
              </a:rPr>
              <a:t>the</a:t>
            </a:r>
            <a:r>
              <a:rPr sz="1000" i="1" spc="-20" dirty="0">
                <a:latin typeface="Times New Roman"/>
                <a:cs typeface="Times New Roman"/>
              </a:rPr>
              <a:t> </a:t>
            </a:r>
            <a:r>
              <a:rPr sz="1000" i="1" dirty="0">
                <a:latin typeface="Times New Roman"/>
                <a:cs typeface="Times New Roman"/>
              </a:rPr>
              <a:t>enemy</a:t>
            </a:r>
            <a:r>
              <a:rPr sz="1000" i="1" spc="10" dirty="0">
                <a:latin typeface="Times New Roman"/>
                <a:cs typeface="Times New Roman"/>
              </a:rPr>
              <a:t> </a:t>
            </a:r>
            <a:r>
              <a:rPr sz="1000" i="1" dirty="0">
                <a:latin typeface="Times New Roman"/>
                <a:cs typeface="Times New Roman"/>
              </a:rPr>
              <a:t>cavalry</a:t>
            </a:r>
            <a:r>
              <a:rPr sz="1000" i="1" spc="-20" dirty="0">
                <a:latin typeface="Times New Roman"/>
                <a:cs typeface="Times New Roman"/>
              </a:rPr>
              <a:t> </a:t>
            </a:r>
            <a:r>
              <a:rPr sz="1000" i="1" dirty="0">
                <a:latin typeface="Times New Roman"/>
                <a:cs typeface="Times New Roman"/>
              </a:rPr>
              <a:t>they</a:t>
            </a:r>
            <a:r>
              <a:rPr sz="1000" i="1" spc="-5" dirty="0">
                <a:latin typeface="Times New Roman"/>
                <a:cs typeface="Times New Roman"/>
              </a:rPr>
              <a:t> </a:t>
            </a:r>
            <a:r>
              <a:rPr sz="1000" i="1" dirty="0">
                <a:latin typeface="Times New Roman"/>
                <a:cs typeface="Times New Roman"/>
              </a:rPr>
              <a:t>leap</a:t>
            </a:r>
            <a:r>
              <a:rPr sz="1000" i="1" spc="-25" dirty="0">
                <a:latin typeface="Times New Roman"/>
                <a:cs typeface="Times New Roman"/>
              </a:rPr>
              <a:t> </a:t>
            </a:r>
            <a:r>
              <a:rPr sz="1000" i="1" dirty="0">
                <a:latin typeface="Times New Roman"/>
                <a:cs typeface="Times New Roman"/>
              </a:rPr>
              <a:t>down</a:t>
            </a:r>
            <a:r>
              <a:rPr sz="1000" i="1" spc="-20" dirty="0">
                <a:latin typeface="Times New Roman"/>
                <a:cs typeface="Times New Roman"/>
              </a:rPr>
              <a:t> </a:t>
            </a:r>
            <a:r>
              <a:rPr sz="1000" i="1" dirty="0">
                <a:latin typeface="Times New Roman"/>
                <a:cs typeface="Times New Roman"/>
              </a:rPr>
              <a:t>from</a:t>
            </a:r>
            <a:r>
              <a:rPr sz="1000" i="1" spc="-20" dirty="0">
                <a:latin typeface="Times New Roman"/>
                <a:cs typeface="Times New Roman"/>
              </a:rPr>
              <a:t> </a:t>
            </a:r>
            <a:r>
              <a:rPr sz="1000" i="1" dirty="0">
                <a:latin typeface="Times New Roman"/>
                <a:cs typeface="Times New Roman"/>
              </a:rPr>
              <a:t>the</a:t>
            </a:r>
            <a:r>
              <a:rPr sz="1000" i="1" spc="-15" dirty="0">
                <a:latin typeface="Times New Roman"/>
                <a:cs typeface="Times New Roman"/>
              </a:rPr>
              <a:t> </a:t>
            </a:r>
            <a:r>
              <a:rPr sz="1000" i="1" dirty="0">
                <a:latin typeface="Times New Roman"/>
                <a:cs typeface="Times New Roman"/>
              </a:rPr>
              <a:t>chariots</a:t>
            </a:r>
            <a:r>
              <a:rPr sz="1000" i="1" spc="-35" dirty="0">
                <a:latin typeface="Times New Roman"/>
                <a:cs typeface="Times New Roman"/>
              </a:rPr>
              <a:t> </a:t>
            </a:r>
            <a:r>
              <a:rPr sz="1000" i="1" dirty="0">
                <a:latin typeface="Times New Roman"/>
                <a:cs typeface="Times New Roman"/>
              </a:rPr>
              <a:t>and</a:t>
            </a:r>
            <a:r>
              <a:rPr sz="1000" i="1" spc="-25" dirty="0">
                <a:latin typeface="Times New Roman"/>
                <a:cs typeface="Times New Roman"/>
              </a:rPr>
              <a:t> </a:t>
            </a:r>
            <a:r>
              <a:rPr sz="1000" i="1" dirty="0">
                <a:latin typeface="Times New Roman"/>
                <a:cs typeface="Times New Roman"/>
              </a:rPr>
              <a:t>fight</a:t>
            </a:r>
            <a:r>
              <a:rPr sz="1000" i="1" spc="-35" dirty="0">
                <a:latin typeface="Times New Roman"/>
                <a:cs typeface="Times New Roman"/>
              </a:rPr>
              <a:t> </a:t>
            </a:r>
            <a:r>
              <a:rPr sz="1000" i="1" dirty="0">
                <a:latin typeface="Times New Roman"/>
                <a:cs typeface="Times New Roman"/>
              </a:rPr>
              <a:t>on</a:t>
            </a:r>
            <a:r>
              <a:rPr sz="1000" i="1" spc="-25" dirty="0">
                <a:latin typeface="Times New Roman"/>
                <a:cs typeface="Times New Roman"/>
              </a:rPr>
              <a:t> </a:t>
            </a:r>
            <a:r>
              <a:rPr sz="1000" i="1" spc="-10" dirty="0">
                <a:latin typeface="Times New Roman"/>
                <a:cs typeface="Times New Roman"/>
              </a:rPr>
              <a:t>foot’.</a:t>
            </a:r>
            <a:endParaRPr sz="1000">
              <a:latin typeface="Times New Roman"/>
              <a:cs typeface="Times New Roman"/>
            </a:endParaRPr>
          </a:p>
          <a:p>
            <a:pPr marL="12700" marR="140970">
              <a:lnSpc>
                <a:spcPct val="100000"/>
              </a:lnSpc>
              <a:spcBef>
                <a:spcPts val="365"/>
              </a:spcBef>
            </a:pPr>
            <a:r>
              <a:rPr sz="1000" dirty="0">
                <a:latin typeface="Times New Roman"/>
                <a:cs typeface="Times New Roman"/>
              </a:rPr>
              <a:t>Caesar</a:t>
            </a:r>
            <a:r>
              <a:rPr sz="1000" spc="-5" dirty="0">
                <a:latin typeface="Times New Roman"/>
                <a:cs typeface="Times New Roman"/>
              </a:rPr>
              <a:t> </a:t>
            </a:r>
            <a:r>
              <a:rPr sz="1000" dirty="0">
                <a:latin typeface="Times New Roman"/>
                <a:cs typeface="Times New Roman"/>
              </a:rPr>
              <a:t>(5.12)</a:t>
            </a:r>
            <a:r>
              <a:rPr sz="1000" spc="-35" dirty="0">
                <a:latin typeface="Times New Roman"/>
                <a:cs typeface="Times New Roman"/>
              </a:rPr>
              <a:t> </a:t>
            </a:r>
            <a:r>
              <a:rPr sz="1000" dirty="0">
                <a:latin typeface="Times New Roman"/>
                <a:cs typeface="Times New Roman"/>
              </a:rPr>
              <a:t>is</a:t>
            </a:r>
            <a:r>
              <a:rPr sz="1000" spc="-30" dirty="0">
                <a:latin typeface="Times New Roman"/>
                <a:cs typeface="Times New Roman"/>
              </a:rPr>
              <a:t> </a:t>
            </a:r>
            <a:r>
              <a:rPr sz="1000" dirty="0">
                <a:latin typeface="Times New Roman"/>
                <a:cs typeface="Times New Roman"/>
              </a:rPr>
              <a:t>a</a:t>
            </a:r>
            <a:r>
              <a:rPr sz="1000" spc="-25" dirty="0">
                <a:latin typeface="Times New Roman"/>
                <a:cs typeface="Times New Roman"/>
              </a:rPr>
              <a:t> </a:t>
            </a:r>
            <a:r>
              <a:rPr sz="1000" dirty="0">
                <a:latin typeface="Times New Roman"/>
                <a:cs typeface="Times New Roman"/>
              </a:rPr>
              <a:t>valuable source</a:t>
            </a:r>
            <a:r>
              <a:rPr sz="1000" spc="-5" dirty="0">
                <a:latin typeface="Times New Roman"/>
                <a:cs typeface="Times New Roman"/>
              </a:rPr>
              <a:t> </a:t>
            </a:r>
            <a:r>
              <a:rPr sz="1000" dirty="0">
                <a:latin typeface="Times New Roman"/>
                <a:cs typeface="Times New Roman"/>
              </a:rPr>
              <a:t>of</a:t>
            </a:r>
            <a:r>
              <a:rPr sz="1000" spc="-20" dirty="0">
                <a:latin typeface="Times New Roman"/>
                <a:cs typeface="Times New Roman"/>
              </a:rPr>
              <a:t> </a:t>
            </a:r>
            <a:r>
              <a:rPr sz="1000" dirty="0">
                <a:latin typeface="Times New Roman"/>
                <a:cs typeface="Times New Roman"/>
              </a:rPr>
              <a:t>information</a:t>
            </a:r>
            <a:r>
              <a:rPr sz="1000" spc="5" dirty="0">
                <a:latin typeface="Times New Roman"/>
                <a:cs typeface="Times New Roman"/>
              </a:rPr>
              <a:t> </a:t>
            </a:r>
            <a:r>
              <a:rPr sz="1000" dirty="0">
                <a:latin typeface="Times New Roman"/>
                <a:cs typeface="Times New Roman"/>
              </a:rPr>
              <a:t>for</a:t>
            </a:r>
            <a:r>
              <a:rPr sz="1000" spc="-15" dirty="0">
                <a:latin typeface="Times New Roman"/>
                <a:cs typeface="Times New Roman"/>
              </a:rPr>
              <a:t> </a:t>
            </a:r>
            <a:r>
              <a:rPr sz="1000" dirty="0">
                <a:latin typeface="Times New Roman"/>
                <a:cs typeface="Times New Roman"/>
              </a:rPr>
              <a:t>other</a:t>
            </a:r>
            <a:r>
              <a:rPr sz="1000" spc="-10" dirty="0">
                <a:latin typeface="Times New Roman"/>
                <a:cs typeface="Times New Roman"/>
              </a:rPr>
              <a:t> </a:t>
            </a:r>
            <a:r>
              <a:rPr sz="1000" dirty="0">
                <a:latin typeface="Times New Roman"/>
                <a:cs typeface="Times New Roman"/>
              </a:rPr>
              <a:t>aspects</a:t>
            </a:r>
            <a:r>
              <a:rPr sz="1000" spc="-20" dirty="0">
                <a:latin typeface="Times New Roman"/>
                <a:cs typeface="Times New Roman"/>
              </a:rPr>
              <a:t> </a:t>
            </a:r>
            <a:r>
              <a:rPr sz="1000" dirty="0">
                <a:latin typeface="Times New Roman"/>
                <a:cs typeface="Times New Roman"/>
              </a:rPr>
              <a:t>of</a:t>
            </a:r>
            <a:r>
              <a:rPr sz="1000" spc="-20" dirty="0">
                <a:latin typeface="Times New Roman"/>
                <a:cs typeface="Times New Roman"/>
              </a:rPr>
              <a:t> </a:t>
            </a:r>
            <a:r>
              <a:rPr sz="1000" dirty="0">
                <a:latin typeface="Times New Roman"/>
                <a:cs typeface="Times New Roman"/>
              </a:rPr>
              <a:t>life</a:t>
            </a:r>
            <a:r>
              <a:rPr sz="1000" spc="30" dirty="0">
                <a:latin typeface="Times New Roman"/>
                <a:cs typeface="Times New Roman"/>
              </a:rPr>
              <a:t> </a:t>
            </a:r>
            <a:r>
              <a:rPr sz="1000" dirty="0">
                <a:latin typeface="Times New Roman"/>
                <a:cs typeface="Times New Roman"/>
              </a:rPr>
              <a:t>in</a:t>
            </a:r>
            <a:r>
              <a:rPr sz="1000" spc="-25" dirty="0">
                <a:latin typeface="Times New Roman"/>
                <a:cs typeface="Times New Roman"/>
              </a:rPr>
              <a:t> </a:t>
            </a:r>
            <a:r>
              <a:rPr sz="1000" dirty="0">
                <a:latin typeface="Times New Roman"/>
                <a:cs typeface="Times New Roman"/>
              </a:rPr>
              <a:t>Britain</a:t>
            </a:r>
            <a:r>
              <a:rPr sz="1000" spc="-25" dirty="0">
                <a:latin typeface="Times New Roman"/>
                <a:cs typeface="Times New Roman"/>
              </a:rPr>
              <a:t> </a:t>
            </a:r>
            <a:r>
              <a:rPr sz="1000" dirty="0">
                <a:latin typeface="Times New Roman"/>
                <a:cs typeface="Times New Roman"/>
              </a:rPr>
              <a:t>at</a:t>
            </a:r>
            <a:r>
              <a:rPr sz="1000" spc="-25" dirty="0">
                <a:latin typeface="Times New Roman"/>
                <a:cs typeface="Times New Roman"/>
              </a:rPr>
              <a:t> </a:t>
            </a:r>
            <a:r>
              <a:rPr sz="1000" dirty="0">
                <a:latin typeface="Times New Roman"/>
                <a:cs typeface="Times New Roman"/>
              </a:rPr>
              <a:t>this</a:t>
            </a:r>
            <a:r>
              <a:rPr sz="1000" spc="-30" dirty="0">
                <a:latin typeface="Times New Roman"/>
                <a:cs typeface="Times New Roman"/>
              </a:rPr>
              <a:t> </a:t>
            </a:r>
            <a:r>
              <a:rPr sz="1000" dirty="0">
                <a:latin typeface="Times New Roman"/>
                <a:cs typeface="Times New Roman"/>
              </a:rPr>
              <a:t>time,</a:t>
            </a:r>
            <a:r>
              <a:rPr sz="1000" spc="-5" dirty="0">
                <a:latin typeface="Times New Roman"/>
                <a:cs typeface="Times New Roman"/>
              </a:rPr>
              <a:t> </a:t>
            </a:r>
            <a:r>
              <a:rPr sz="1000" spc="-10" dirty="0">
                <a:latin typeface="Times New Roman"/>
                <a:cs typeface="Times New Roman"/>
              </a:rPr>
              <a:t>being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first</a:t>
            </a:r>
            <a:r>
              <a:rPr sz="1000" spc="-20" dirty="0">
                <a:latin typeface="Times New Roman"/>
                <a:cs typeface="Times New Roman"/>
              </a:rPr>
              <a:t> </a:t>
            </a:r>
            <a:r>
              <a:rPr sz="1000" dirty="0">
                <a:latin typeface="Times New Roman"/>
                <a:cs typeface="Times New Roman"/>
              </a:rPr>
              <a:t>to</a:t>
            </a:r>
            <a:r>
              <a:rPr sz="1000" spc="-20" dirty="0">
                <a:latin typeface="Times New Roman"/>
                <a:cs typeface="Times New Roman"/>
              </a:rPr>
              <a:t> </a:t>
            </a:r>
            <a:r>
              <a:rPr sz="1000" dirty="0">
                <a:latin typeface="Times New Roman"/>
                <a:cs typeface="Times New Roman"/>
              </a:rPr>
              <a:t>make observations</a:t>
            </a:r>
            <a:r>
              <a:rPr sz="1000" spc="-20" dirty="0">
                <a:latin typeface="Times New Roman"/>
                <a:cs typeface="Times New Roman"/>
              </a:rPr>
              <a:t> </a:t>
            </a:r>
            <a:r>
              <a:rPr sz="1000" dirty="0">
                <a:latin typeface="Times New Roman"/>
                <a:cs typeface="Times New Roman"/>
              </a:rPr>
              <a:t>based</a:t>
            </a:r>
            <a:r>
              <a:rPr sz="1000" spc="-15" dirty="0">
                <a:latin typeface="Times New Roman"/>
                <a:cs typeface="Times New Roman"/>
              </a:rPr>
              <a:t> </a:t>
            </a:r>
            <a:r>
              <a:rPr sz="1000" dirty="0">
                <a:latin typeface="Times New Roman"/>
                <a:cs typeface="Times New Roman"/>
              </a:rPr>
              <a:t>on</a:t>
            </a:r>
            <a:r>
              <a:rPr sz="1000" spc="-35" dirty="0">
                <a:latin typeface="Times New Roman"/>
                <a:cs typeface="Times New Roman"/>
              </a:rPr>
              <a:t> </a:t>
            </a:r>
            <a:r>
              <a:rPr sz="1000" dirty="0">
                <a:latin typeface="Times New Roman"/>
                <a:cs typeface="Times New Roman"/>
              </a:rPr>
              <a:t>personal</a:t>
            </a:r>
            <a:r>
              <a:rPr sz="1000" spc="-20" dirty="0">
                <a:latin typeface="Times New Roman"/>
                <a:cs typeface="Times New Roman"/>
              </a:rPr>
              <a:t> </a:t>
            </a:r>
            <a:r>
              <a:rPr sz="1000" dirty="0">
                <a:latin typeface="Times New Roman"/>
                <a:cs typeface="Times New Roman"/>
              </a:rPr>
              <a:t>experience. He</a:t>
            </a:r>
            <a:r>
              <a:rPr sz="1000" spc="-15" dirty="0">
                <a:latin typeface="Times New Roman"/>
                <a:cs typeface="Times New Roman"/>
              </a:rPr>
              <a:t> </a:t>
            </a:r>
            <a:r>
              <a:rPr sz="1000" dirty="0">
                <a:latin typeface="Times New Roman"/>
                <a:cs typeface="Times New Roman"/>
              </a:rPr>
              <a:t>has</a:t>
            </a:r>
            <a:r>
              <a:rPr sz="1000" spc="-20" dirty="0">
                <a:latin typeface="Times New Roman"/>
                <a:cs typeface="Times New Roman"/>
              </a:rPr>
              <a:t> </a:t>
            </a:r>
            <a:r>
              <a:rPr sz="1000" dirty="0">
                <a:latin typeface="Times New Roman"/>
                <a:cs typeface="Times New Roman"/>
              </a:rPr>
              <a:t>this</a:t>
            </a:r>
            <a:r>
              <a:rPr sz="1000" spc="-25" dirty="0">
                <a:latin typeface="Times New Roman"/>
                <a:cs typeface="Times New Roman"/>
              </a:rPr>
              <a:t> </a:t>
            </a:r>
            <a:r>
              <a:rPr sz="1000" dirty="0">
                <a:latin typeface="Times New Roman"/>
                <a:cs typeface="Times New Roman"/>
              </a:rPr>
              <a:t>to</a:t>
            </a:r>
            <a:r>
              <a:rPr sz="1000" spc="-35" dirty="0">
                <a:latin typeface="Times New Roman"/>
                <a:cs typeface="Times New Roman"/>
              </a:rPr>
              <a:t> </a:t>
            </a:r>
            <a:r>
              <a:rPr sz="1000" dirty="0">
                <a:latin typeface="Times New Roman"/>
                <a:cs typeface="Times New Roman"/>
              </a:rPr>
              <a:t>say</a:t>
            </a:r>
            <a:r>
              <a:rPr sz="1000" spc="-10" dirty="0">
                <a:latin typeface="Times New Roman"/>
                <a:cs typeface="Times New Roman"/>
              </a:rPr>
              <a:t> </a:t>
            </a:r>
            <a:r>
              <a:rPr sz="1000" dirty="0">
                <a:latin typeface="Times New Roman"/>
                <a:cs typeface="Times New Roman"/>
              </a:rPr>
              <a:t>on</a:t>
            </a:r>
            <a:r>
              <a:rPr sz="1000" spc="-35" dirty="0">
                <a:latin typeface="Times New Roman"/>
                <a:cs typeface="Times New Roman"/>
              </a:rPr>
              <a:t> </a:t>
            </a:r>
            <a:r>
              <a:rPr sz="1000" dirty="0">
                <a:latin typeface="Times New Roman"/>
                <a:cs typeface="Times New Roman"/>
              </a:rPr>
              <a:t>settlements:</a:t>
            </a:r>
            <a:r>
              <a:rPr sz="1000" spc="50" dirty="0">
                <a:latin typeface="Times New Roman"/>
                <a:cs typeface="Times New Roman"/>
              </a:rPr>
              <a:t> </a:t>
            </a:r>
            <a:r>
              <a:rPr sz="1000" i="1" spc="-10" dirty="0">
                <a:latin typeface="Times New Roman"/>
                <a:cs typeface="Times New Roman"/>
              </a:rPr>
              <a:t>‘They </a:t>
            </a:r>
            <a:r>
              <a:rPr sz="1000" i="1" dirty="0">
                <a:latin typeface="Times New Roman"/>
                <a:cs typeface="Times New Roman"/>
              </a:rPr>
              <a:t>live</a:t>
            </a:r>
            <a:r>
              <a:rPr sz="1000" i="1" spc="-15" dirty="0">
                <a:latin typeface="Times New Roman"/>
                <a:cs typeface="Times New Roman"/>
              </a:rPr>
              <a:t> </a:t>
            </a:r>
            <a:r>
              <a:rPr sz="1000" i="1" dirty="0">
                <a:latin typeface="Times New Roman"/>
                <a:cs typeface="Times New Roman"/>
              </a:rPr>
              <a:t>in</a:t>
            </a:r>
            <a:r>
              <a:rPr sz="1000" i="1" spc="-30" dirty="0">
                <a:latin typeface="Times New Roman"/>
                <a:cs typeface="Times New Roman"/>
              </a:rPr>
              <a:t> </a:t>
            </a:r>
            <a:r>
              <a:rPr sz="1000" i="1" dirty="0">
                <a:latin typeface="Times New Roman"/>
                <a:cs typeface="Times New Roman"/>
              </a:rPr>
              <a:t>homes</a:t>
            </a:r>
            <a:r>
              <a:rPr sz="1000" i="1" spc="-25" dirty="0">
                <a:latin typeface="Times New Roman"/>
                <a:cs typeface="Times New Roman"/>
              </a:rPr>
              <a:t> </a:t>
            </a:r>
            <a:r>
              <a:rPr sz="1000" i="1" dirty="0">
                <a:latin typeface="Times New Roman"/>
                <a:cs typeface="Times New Roman"/>
              </a:rPr>
              <a:t>packed</a:t>
            </a:r>
            <a:r>
              <a:rPr sz="1000" i="1" spc="-5" dirty="0">
                <a:latin typeface="Times New Roman"/>
                <a:cs typeface="Times New Roman"/>
              </a:rPr>
              <a:t> </a:t>
            </a:r>
            <a:r>
              <a:rPr sz="1000" i="1" dirty="0">
                <a:latin typeface="Times New Roman"/>
                <a:cs typeface="Times New Roman"/>
              </a:rPr>
              <a:t>close</a:t>
            </a:r>
            <a:r>
              <a:rPr sz="1000" i="1" spc="-20" dirty="0">
                <a:latin typeface="Times New Roman"/>
                <a:cs typeface="Times New Roman"/>
              </a:rPr>
              <a:t> </a:t>
            </a:r>
            <a:r>
              <a:rPr sz="1000" i="1" dirty="0">
                <a:latin typeface="Times New Roman"/>
                <a:cs typeface="Times New Roman"/>
              </a:rPr>
              <a:t>together,</a:t>
            </a:r>
            <a:r>
              <a:rPr sz="1000" i="1" spc="-20" dirty="0">
                <a:latin typeface="Times New Roman"/>
                <a:cs typeface="Times New Roman"/>
              </a:rPr>
              <a:t> </a:t>
            </a:r>
            <a:r>
              <a:rPr sz="1000" i="1" dirty="0">
                <a:latin typeface="Times New Roman"/>
                <a:cs typeface="Times New Roman"/>
              </a:rPr>
              <a:t>like</a:t>
            </a:r>
            <a:r>
              <a:rPr sz="1000" i="1" spc="-15" dirty="0">
                <a:latin typeface="Times New Roman"/>
                <a:cs typeface="Times New Roman"/>
              </a:rPr>
              <a:t> </a:t>
            </a:r>
            <a:r>
              <a:rPr sz="1000" i="1" dirty="0">
                <a:latin typeface="Times New Roman"/>
                <a:cs typeface="Times New Roman"/>
              </a:rPr>
              <a:t>the</a:t>
            </a:r>
            <a:r>
              <a:rPr sz="1000" i="1" spc="5" dirty="0">
                <a:latin typeface="Times New Roman"/>
                <a:cs typeface="Times New Roman"/>
              </a:rPr>
              <a:t> </a:t>
            </a:r>
            <a:r>
              <a:rPr sz="1000" i="1" dirty="0">
                <a:latin typeface="Times New Roman"/>
                <a:cs typeface="Times New Roman"/>
              </a:rPr>
              <a:t>Gauls’</a:t>
            </a:r>
            <a:r>
              <a:rPr sz="1000" i="1" spc="-20" dirty="0">
                <a:latin typeface="Times New Roman"/>
                <a:cs typeface="Times New Roman"/>
              </a:rPr>
              <a:t> </a:t>
            </a:r>
            <a:r>
              <a:rPr sz="1000" dirty="0">
                <a:latin typeface="Times New Roman"/>
                <a:cs typeface="Times New Roman"/>
              </a:rPr>
              <a:t>and</a:t>
            </a:r>
            <a:r>
              <a:rPr sz="1000" spc="-15" dirty="0">
                <a:latin typeface="Times New Roman"/>
                <a:cs typeface="Times New Roman"/>
              </a:rPr>
              <a:t> </a:t>
            </a:r>
            <a:r>
              <a:rPr sz="1000" dirty="0">
                <a:latin typeface="Times New Roman"/>
                <a:cs typeface="Times New Roman"/>
              </a:rPr>
              <a:t>this</a:t>
            </a:r>
            <a:r>
              <a:rPr sz="1000" spc="-15" dirty="0">
                <a:latin typeface="Times New Roman"/>
                <a:cs typeface="Times New Roman"/>
              </a:rPr>
              <a:t> </a:t>
            </a:r>
            <a:r>
              <a:rPr sz="1000" dirty="0">
                <a:latin typeface="Times New Roman"/>
                <a:cs typeface="Times New Roman"/>
              </a:rPr>
              <a:t>on</a:t>
            </a:r>
            <a:r>
              <a:rPr sz="1000" spc="-25" dirty="0">
                <a:latin typeface="Times New Roman"/>
                <a:cs typeface="Times New Roman"/>
              </a:rPr>
              <a:t> </a:t>
            </a:r>
            <a:r>
              <a:rPr sz="1000" dirty="0">
                <a:latin typeface="Times New Roman"/>
                <a:cs typeface="Times New Roman"/>
              </a:rPr>
              <a:t>the</a:t>
            </a:r>
            <a:r>
              <a:rPr sz="1000" spc="-10" dirty="0">
                <a:latin typeface="Times New Roman"/>
                <a:cs typeface="Times New Roman"/>
              </a:rPr>
              <a:t> </a:t>
            </a:r>
            <a:r>
              <a:rPr sz="1000" dirty="0">
                <a:latin typeface="Times New Roman"/>
                <a:cs typeface="Times New Roman"/>
              </a:rPr>
              <a:t>inhabitants</a:t>
            </a:r>
            <a:r>
              <a:rPr sz="1000" spc="5" dirty="0">
                <a:latin typeface="Times New Roman"/>
                <a:cs typeface="Times New Roman"/>
              </a:rPr>
              <a:t> </a:t>
            </a:r>
            <a:r>
              <a:rPr sz="1000" dirty="0">
                <a:latin typeface="Times New Roman"/>
                <a:cs typeface="Times New Roman"/>
              </a:rPr>
              <a:t>of</a:t>
            </a:r>
            <a:r>
              <a:rPr sz="1000" spc="-30" dirty="0">
                <a:latin typeface="Times New Roman"/>
                <a:cs typeface="Times New Roman"/>
              </a:rPr>
              <a:t> </a:t>
            </a:r>
            <a:r>
              <a:rPr sz="1000" dirty="0">
                <a:latin typeface="Times New Roman"/>
                <a:cs typeface="Times New Roman"/>
              </a:rPr>
              <a:t>Kent (5.14):</a:t>
            </a:r>
            <a:r>
              <a:rPr sz="1000" spc="-25" dirty="0">
                <a:latin typeface="Times New Roman"/>
                <a:cs typeface="Times New Roman"/>
              </a:rPr>
              <a:t> </a:t>
            </a:r>
            <a:r>
              <a:rPr sz="1000" i="1" dirty="0">
                <a:latin typeface="Times New Roman"/>
                <a:cs typeface="Times New Roman"/>
              </a:rPr>
              <a:t>‘Of</a:t>
            </a:r>
            <a:r>
              <a:rPr sz="1000" i="1" spc="-15" dirty="0">
                <a:latin typeface="Times New Roman"/>
                <a:cs typeface="Times New Roman"/>
              </a:rPr>
              <a:t> </a:t>
            </a:r>
            <a:r>
              <a:rPr sz="1000" i="1" spc="-25" dirty="0">
                <a:latin typeface="Times New Roman"/>
                <a:cs typeface="Times New Roman"/>
              </a:rPr>
              <a:t>all </a:t>
            </a:r>
            <a:r>
              <a:rPr sz="1000" i="1" dirty="0">
                <a:latin typeface="Times New Roman"/>
                <a:cs typeface="Times New Roman"/>
              </a:rPr>
              <a:t>the</a:t>
            </a:r>
            <a:r>
              <a:rPr sz="1000" i="1" spc="-15" dirty="0">
                <a:latin typeface="Times New Roman"/>
                <a:cs typeface="Times New Roman"/>
              </a:rPr>
              <a:t> </a:t>
            </a:r>
            <a:r>
              <a:rPr sz="1000" i="1" dirty="0">
                <a:latin typeface="Times New Roman"/>
                <a:cs typeface="Times New Roman"/>
              </a:rPr>
              <a:t>tribes</a:t>
            </a:r>
            <a:r>
              <a:rPr sz="1000" i="1" spc="-20" dirty="0">
                <a:latin typeface="Times New Roman"/>
                <a:cs typeface="Times New Roman"/>
              </a:rPr>
              <a:t> </a:t>
            </a:r>
            <a:r>
              <a:rPr sz="1000" i="1" dirty="0">
                <a:latin typeface="Times New Roman"/>
                <a:cs typeface="Times New Roman"/>
              </a:rPr>
              <a:t>of</a:t>
            </a:r>
            <a:r>
              <a:rPr sz="1000" i="1" spc="-20" dirty="0">
                <a:latin typeface="Times New Roman"/>
                <a:cs typeface="Times New Roman"/>
              </a:rPr>
              <a:t> </a:t>
            </a:r>
            <a:r>
              <a:rPr sz="1000" i="1" dirty="0">
                <a:latin typeface="Times New Roman"/>
                <a:cs typeface="Times New Roman"/>
              </a:rPr>
              <a:t>Britain,</a:t>
            </a:r>
            <a:r>
              <a:rPr sz="1000" i="1" spc="-25" dirty="0">
                <a:latin typeface="Times New Roman"/>
                <a:cs typeface="Times New Roman"/>
              </a:rPr>
              <a:t> </a:t>
            </a:r>
            <a:r>
              <a:rPr sz="1000" i="1" dirty="0">
                <a:latin typeface="Times New Roman"/>
                <a:cs typeface="Times New Roman"/>
              </a:rPr>
              <a:t>those</a:t>
            </a:r>
            <a:r>
              <a:rPr sz="1000" i="1" spc="-15" dirty="0">
                <a:latin typeface="Times New Roman"/>
                <a:cs typeface="Times New Roman"/>
              </a:rPr>
              <a:t> </a:t>
            </a:r>
            <a:r>
              <a:rPr sz="1000" i="1" dirty="0">
                <a:latin typeface="Times New Roman"/>
                <a:cs typeface="Times New Roman"/>
              </a:rPr>
              <a:t>inhabiting</a:t>
            </a:r>
            <a:r>
              <a:rPr sz="1000" i="1" spc="-45" dirty="0">
                <a:latin typeface="Times New Roman"/>
                <a:cs typeface="Times New Roman"/>
              </a:rPr>
              <a:t> </a:t>
            </a:r>
            <a:r>
              <a:rPr sz="1000" i="1" dirty="0">
                <a:latin typeface="Times New Roman"/>
                <a:cs typeface="Times New Roman"/>
              </a:rPr>
              <a:t>the</a:t>
            </a:r>
            <a:r>
              <a:rPr sz="1000" i="1" spc="-15" dirty="0">
                <a:latin typeface="Times New Roman"/>
                <a:cs typeface="Times New Roman"/>
              </a:rPr>
              <a:t> </a:t>
            </a:r>
            <a:r>
              <a:rPr sz="1000" i="1" dirty="0">
                <a:latin typeface="Times New Roman"/>
                <a:cs typeface="Times New Roman"/>
              </a:rPr>
              <a:t>wholly</a:t>
            </a:r>
            <a:r>
              <a:rPr sz="1000" i="1" spc="-15" dirty="0">
                <a:latin typeface="Times New Roman"/>
                <a:cs typeface="Times New Roman"/>
              </a:rPr>
              <a:t> </a:t>
            </a:r>
            <a:r>
              <a:rPr sz="1000" i="1" dirty="0">
                <a:latin typeface="Times New Roman"/>
                <a:cs typeface="Times New Roman"/>
              </a:rPr>
              <a:t>maritime</a:t>
            </a:r>
            <a:r>
              <a:rPr sz="1000" i="1" spc="-5" dirty="0">
                <a:latin typeface="Times New Roman"/>
                <a:cs typeface="Times New Roman"/>
              </a:rPr>
              <a:t> </a:t>
            </a:r>
            <a:r>
              <a:rPr sz="1000" i="1" dirty="0">
                <a:latin typeface="Times New Roman"/>
                <a:cs typeface="Times New Roman"/>
              </a:rPr>
              <a:t>land</a:t>
            </a:r>
            <a:r>
              <a:rPr sz="1000" i="1" spc="-30" dirty="0">
                <a:latin typeface="Times New Roman"/>
                <a:cs typeface="Times New Roman"/>
              </a:rPr>
              <a:t> </a:t>
            </a:r>
            <a:r>
              <a:rPr sz="1000" i="1" dirty="0">
                <a:latin typeface="Times New Roman"/>
                <a:cs typeface="Times New Roman"/>
              </a:rPr>
              <a:t>of</a:t>
            </a:r>
            <a:r>
              <a:rPr sz="1000" i="1" spc="15" dirty="0">
                <a:latin typeface="Times New Roman"/>
                <a:cs typeface="Times New Roman"/>
              </a:rPr>
              <a:t> </a:t>
            </a:r>
            <a:r>
              <a:rPr sz="1000" i="1" dirty="0">
                <a:latin typeface="Times New Roman"/>
                <a:cs typeface="Times New Roman"/>
              </a:rPr>
              <a:t>Cantium</a:t>
            </a:r>
            <a:r>
              <a:rPr sz="1000" i="1" spc="-20" dirty="0">
                <a:latin typeface="Times New Roman"/>
                <a:cs typeface="Times New Roman"/>
              </a:rPr>
              <a:t> </a:t>
            </a:r>
            <a:r>
              <a:rPr sz="1000" i="1" dirty="0">
                <a:latin typeface="Times New Roman"/>
                <a:cs typeface="Times New Roman"/>
              </a:rPr>
              <a:t>are</a:t>
            </a:r>
            <a:r>
              <a:rPr sz="1000" i="1" spc="-15" dirty="0">
                <a:latin typeface="Times New Roman"/>
                <a:cs typeface="Times New Roman"/>
              </a:rPr>
              <a:t> </a:t>
            </a:r>
            <a:r>
              <a:rPr sz="1000" i="1" dirty="0">
                <a:latin typeface="Times New Roman"/>
                <a:cs typeface="Times New Roman"/>
              </a:rPr>
              <a:t>the</a:t>
            </a:r>
            <a:r>
              <a:rPr sz="1000" i="1" spc="-15" dirty="0">
                <a:latin typeface="Times New Roman"/>
                <a:cs typeface="Times New Roman"/>
              </a:rPr>
              <a:t> </a:t>
            </a:r>
            <a:r>
              <a:rPr sz="1000" i="1" dirty="0">
                <a:latin typeface="Times New Roman"/>
                <a:cs typeface="Times New Roman"/>
              </a:rPr>
              <a:t>most</a:t>
            </a:r>
            <a:r>
              <a:rPr sz="1000" i="1" spc="-5" dirty="0">
                <a:latin typeface="Times New Roman"/>
                <a:cs typeface="Times New Roman"/>
              </a:rPr>
              <a:t> </a:t>
            </a:r>
            <a:r>
              <a:rPr sz="1000" i="1" spc="-10" dirty="0">
                <a:latin typeface="Times New Roman"/>
                <a:cs typeface="Times New Roman"/>
              </a:rPr>
              <a:t>civilised, </a:t>
            </a:r>
            <a:r>
              <a:rPr sz="1000" i="1" dirty="0">
                <a:latin typeface="Times New Roman"/>
                <a:cs typeface="Times New Roman"/>
              </a:rPr>
              <a:t>differing</a:t>
            </a:r>
            <a:r>
              <a:rPr sz="1000" i="1" spc="-25" dirty="0">
                <a:latin typeface="Times New Roman"/>
                <a:cs typeface="Times New Roman"/>
              </a:rPr>
              <a:t> </a:t>
            </a:r>
            <a:r>
              <a:rPr sz="1000" i="1" dirty="0">
                <a:latin typeface="Times New Roman"/>
                <a:cs typeface="Times New Roman"/>
              </a:rPr>
              <a:t>little</a:t>
            </a:r>
            <a:r>
              <a:rPr sz="1000" i="1" spc="-20" dirty="0">
                <a:latin typeface="Times New Roman"/>
                <a:cs typeface="Times New Roman"/>
              </a:rPr>
              <a:t> </a:t>
            </a:r>
            <a:r>
              <a:rPr sz="1000" i="1" dirty="0">
                <a:latin typeface="Times New Roman"/>
                <a:cs typeface="Times New Roman"/>
              </a:rPr>
              <a:t>from</a:t>
            </a:r>
            <a:r>
              <a:rPr sz="1000" i="1" spc="-20" dirty="0">
                <a:latin typeface="Times New Roman"/>
                <a:cs typeface="Times New Roman"/>
              </a:rPr>
              <a:t> </a:t>
            </a:r>
            <a:r>
              <a:rPr sz="1000" i="1" dirty="0">
                <a:latin typeface="Times New Roman"/>
                <a:cs typeface="Times New Roman"/>
              </a:rPr>
              <a:t>the</a:t>
            </a:r>
            <a:r>
              <a:rPr sz="1000" i="1" spc="-5" dirty="0">
                <a:latin typeface="Times New Roman"/>
                <a:cs typeface="Times New Roman"/>
              </a:rPr>
              <a:t> </a:t>
            </a:r>
            <a:r>
              <a:rPr sz="1000" i="1" spc="-10" dirty="0">
                <a:latin typeface="Times New Roman"/>
                <a:cs typeface="Times New Roman"/>
              </a:rPr>
              <a:t>Gauls’.</a:t>
            </a:r>
            <a:endParaRPr sz="1000">
              <a:latin typeface="Times New Roman"/>
              <a:cs typeface="Times New Roman"/>
            </a:endParaRPr>
          </a:p>
          <a:p>
            <a:pPr marL="12700" marR="19685">
              <a:lnSpc>
                <a:spcPct val="100000"/>
              </a:lnSpc>
              <a:spcBef>
                <a:spcPts val="360"/>
              </a:spcBef>
            </a:pPr>
            <a:r>
              <a:rPr sz="1000" dirty="0">
                <a:latin typeface="Times New Roman"/>
                <a:cs typeface="Times New Roman"/>
              </a:rPr>
              <a:t>Tacitus,</a:t>
            </a:r>
            <a:r>
              <a:rPr sz="1000" spc="-25" dirty="0">
                <a:latin typeface="Times New Roman"/>
                <a:cs typeface="Times New Roman"/>
              </a:rPr>
              <a:t> </a:t>
            </a:r>
            <a:r>
              <a:rPr sz="1000" i="1" dirty="0">
                <a:latin typeface="Times New Roman"/>
                <a:cs typeface="Times New Roman"/>
              </a:rPr>
              <a:t>(Agricola</a:t>
            </a:r>
            <a:r>
              <a:rPr sz="1000" i="1" spc="-15" dirty="0">
                <a:latin typeface="Times New Roman"/>
                <a:cs typeface="Times New Roman"/>
              </a:rPr>
              <a:t> </a:t>
            </a:r>
            <a:r>
              <a:rPr sz="1000" i="1" dirty="0">
                <a:latin typeface="Times New Roman"/>
                <a:cs typeface="Times New Roman"/>
              </a:rPr>
              <a:t>11)</a:t>
            </a:r>
            <a:r>
              <a:rPr sz="1000" dirty="0">
                <a:latin typeface="Times New Roman"/>
                <a:cs typeface="Times New Roman"/>
              </a:rPr>
              <a:t>,</a:t>
            </a:r>
            <a:r>
              <a:rPr sz="1000" spc="-30" dirty="0">
                <a:latin typeface="Times New Roman"/>
                <a:cs typeface="Times New Roman"/>
              </a:rPr>
              <a:t> </a:t>
            </a:r>
            <a:r>
              <a:rPr sz="1000" dirty="0">
                <a:latin typeface="Times New Roman"/>
                <a:cs typeface="Times New Roman"/>
              </a:rPr>
              <a:t>takes</a:t>
            </a:r>
            <a:r>
              <a:rPr sz="1000" spc="-10" dirty="0">
                <a:latin typeface="Times New Roman"/>
                <a:cs typeface="Times New Roman"/>
              </a:rPr>
              <a:t> </a:t>
            </a:r>
            <a:r>
              <a:rPr sz="1000" dirty="0">
                <a:latin typeface="Times New Roman"/>
                <a:cs typeface="Times New Roman"/>
              </a:rPr>
              <a:t>a</a:t>
            </a:r>
            <a:r>
              <a:rPr sz="1000" spc="-30" dirty="0">
                <a:latin typeface="Times New Roman"/>
                <a:cs typeface="Times New Roman"/>
              </a:rPr>
              <a:t> </a:t>
            </a:r>
            <a:r>
              <a:rPr sz="1000" dirty="0">
                <a:latin typeface="Times New Roman"/>
                <a:cs typeface="Times New Roman"/>
              </a:rPr>
              <a:t>similar</a:t>
            </a:r>
            <a:r>
              <a:rPr sz="1000" spc="-5" dirty="0">
                <a:latin typeface="Times New Roman"/>
                <a:cs typeface="Times New Roman"/>
              </a:rPr>
              <a:t> </a:t>
            </a:r>
            <a:r>
              <a:rPr sz="1000" dirty="0">
                <a:latin typeface="Times New Roman"/>
                <a:cs typeface="Times New Roman"/>
              </a:rPr>
              <a:t>view</a:t>
            </a:r>
            <a:r>
              <a:rPr sz="1000" spc="-10" dirty="0">
                <a:latin typeface="Times New Roman"/>
                <a:cs typeface="Times New Roman"/>
              </a:rPr>
              <a:t> </a:t>
            </a:r>
            <a:r>
              <a:rPr sz="1000" dirty="0">
                <a:latin typeface="Times New Roman"/>
                <a:cs typeface="Times New Roman"/>
              </a:rPr>
              <a:t>towards</a:t>
            </a:r>
            <a:r>
              <a:rPr sz="1000" spc="-10"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end</a:t>
            </a:r>
            <a:r>
              <a:rPr sz="1000" spc="-15" dirty="0">
                <a:latin typeface="Times New Roman"/>
                <a:cs typeface="Times New Roman"/>
              </a:rPr>
              <a:t> </a:t>
            </a:r>
            <a:r>
              <a:rPr sz="1000" dirty="0">
                <a:latin typeface="Times New Roman"/>
                <a:cs typeface="Times New Roman"/>
              </a:rPr>
              <a:t>of</a:t>
            </a:r>
            <a:r>
              <a:rPr sz="1000" spc="-35"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first</a:t>
            </a:r>
            <a:r>
              <a:rPr sz="1000" spc="-20" dirty="0">
                <a:latin typeface="Times New Roman"/>
                <a:cs typeface="Times New Roman"/>
              </a:rPr>
              <a:t> </a:t>
            </a:r>
            <a:r>
              <a:rPr sz="1000" dirty="0">
                <a:latin typeface="Times New Roman"/>
                <a:cs typeface="Times New Roman"/>
              </a:rPr>
              <a:t>century</a:t>
            </a:r>
            <a:r>
              <a:rPr sz="1000" spc="-5" dirty="0">
                <a:latin typeface="Times New Roman"/>
                <a:cs typeface="Times New Roman"/>
              </a:rPr>
              <a:t> </a:t>
            </a:r>
            <a:r>
              <a:rPr sz="1000" dirty="0">
                <a:latin typeface="Times New Roman"/>
                <a:cs typeface="Times New Roman"/>
              </a:rPr>
              <a:t>CE</a:t>
            </a:r>
            <a:r>
              <a:rPr sz="1000" spc="-30" dirty="0">
                <a:latin typeface="Times New Roman"/>
                <a:cs typeface="Times New Roman"/>
              </a:rPr>
              <a:t> </a:t>
            </a:r>
            <a:r>
              <a:rPr sz="1000" dirty="0">
                <a:latin typeface="Times New Roman"/>
                <a:cs typeface="Times New Roman"/>
              </a:rPr>
              <a:t>when</a:t>
            </a:r>
            <a:r>
              <a:rPr sz="1000" spc="20" dirty="0">
                <a:latin typeface="Times New Roman"/>
                <a:cs typeface="Times New Roman"/>
              </a:rPr>
              <a:t> </a:t>
            </a:r>
            <a:r>
              <a:rPr sz="1000" dirty="0">
                <a:latin typeface="Times New Roman"/>
                <a:cs typeface="Times New Roman"/>
              </a:rPr>
              <a:t>noting</a:t>
            </a:r>
            <a:r>
              <a:rPr sz="1000" spc="-20" dirty="0">
                <a:latin typeface="Times New Roman"/>
                <a:cs typeface="Times New Roman"/>
              </a:rPr>
              <a:t> </a:t>
            </a:r>
            <a:r>
              <a:rPr sz="1000" dirty="0">
                <a:latin typeface="Times New Roman"/>
                <a:cs typeface="Times New Roman"/>
              </a:rPr>
              <a:t>that</a:t>
            </a:r>
            <a:r>
              <a:rPr sz="1000" spc="15" dirty="0">
                <a:latin typeface="Times New Roman"/>
                <a:cs typeface="Times New Roman"/>
              </a:rPr>
              <a:t> </a:t>
            </a:r>
            <a:r>
              <a:rPr sz="1000" i="1" spc="-25" dirty="0">
                <a:latin typeface="Times New Roman"/>
                <a:cs typeface="Times New Roman"/>
              </a:rPr>
              <a:t>‘In </a:t>
            </a:r>
            <a:r>
              <a:rPr sz="1000" i="1" dirty="0">
                <a:latin typeface="Times New Roman"/>
                <a:cs typeface="Times New Roman"/>
              </a:rPr>
              <a:t>both</a:t>
            </a:r>
            <a:r>
              <a:rPr sz="1000" i="1" spc="-30" dirty="0">
                <a:latin typeface="Times New Roman"/>
                <a:cs typeface="Times New Roman"/>
              </a:rPr>
              <a:t> </a:t>
            </a:r>
            <a:r>
              <a:rPr sz="1000" i="1" dirty="0">
                <a:latin typeface="Times New Roman"/>
                <a:cs typeface="Times New Roman"/>
              </a:rPr>
              <a:t>countries,</a:t>
            </a:r>
            <a:r>
              <a:rPr sz="1000" i="1" spc="-15" dirty="0">
                <a:latin typeface="Times New Roman"/>
                <a:cs typeface="Times New Roman"/>
              </a:rPr>
              <a:t> </a:t>
            </a:r>
            <a:r>
              <a:rPr sz="1000" i="1" dirty="0">
                <a:latin typeface="Times New Roman"/>
                <a:cs typeface="Times New Roman"/>
              </a:rPr>
              <a:t>you</a:t>
            </a:r>
            <a:r>
              <a:rPr sz="1000" i="1" spc="-20" dirty="0">
                <a:latin typeface="Times New Roman"/>
                <a:cs typeface="Times New Roman"/>
              </a:rPr>
              <a:t> </a:t>
            </a:r>
            <a:r>
              <a:rPr sz="1000" i="1" dirty="0">
                <a:latin typeface="Times New Roman"/>
                <a:cs typeface="Times New Roman"/>
              </a:rPr>
              <a:t>find</a:t>
            </a:r>
            <a:r>
              <a:rPr sz="1000" i="1" spc="-25" dirty="0">
                <a:latin typeface="Times New Roman"/>
                <a:cs typeface="Times New Roman"/>
              </a:rPr>
              <a:t> </a:t>
            </a:r>
            <a:r>
              <a:rPr sz="1000" i="1" dirty="0">
                <a:latin typeface="Times New Roman"/>
                <a:cs typeface="Times New Roman"/>
              </a:rPr>
              <a:t>the</a:t>
            </a:r>
            <a:r>
              <a:rPr sz="1000" i="1" spc="-15" dirty="0">
                <a:latin typeface="Times New Roman"/>
                <a:cs typeface="Times New Roman"/>
              </a:rPr>
              <a:t> </a:t>
            </a:r>
            <a:r>
              <a:rPr sz="1000" i="1" dirty="0">
                <a:latin typeface="Times New Roman"/>
                <a:cs typeface="Times New Roman"/>
              </a:rPr>
              <a:t>same ritual</a:t>
            </a:r>
            <a:r>
              <a:rPr sz="1000" i="1" spc="-30" dirty="0">
                <a:latin typeface="Times New Roman"/>
                <a:cs typeface="Times New Roman"/>
              </a:rPr>
              <a:t> </a:t>
            </a:r>
            <a:r>
              <a:rPr sz="1000" i="1" dirty="0">
                <a:latin typeface="Times New Roman"/>
                <a:cs typeface="Times New Roman"/>
              </a:rPr>
              <a:t>and</a:t>
            </a:r>
            <a:r>
              <a:rPr sz="1000" i="1" spc="-25" dirty="0">
                <a:latin typeface="Times New Roman"/>
                <a:cs typeface="Times New Roman"/>
              </a:rPr>
              <a:t> </a:t>
            </a:r>
            <a:r>
              <a:rPr sz="1000" i="1" dirty="0">
                <a:latin typeface="Times New Roman"/>
                <a:cs typeface="Times New Roman"/>
              </a:rPr>
              <a:t>religious</a:t>
            </a:r>
            <a:r>
              <a:rPr sz="1000" i="1" spc="-20" dirty="0">
                <a:latin typeface="Times New Roman"/>
                <a:cs typeface="Times New Roman"/>
              </a:rPr>
              <a:t> </a:t>
            </a:r>
            <a:r>
              <a:rPr sz="1000" i="1" spc="-10" dirty="0">
                <a:latin typeface="Times New Roman"/>
                <a:cs typeface="Times New Roman"/>
              </a:rPr>
              <a:t>beliefs’</a:t>
            </a:r>
            <a:endParaRPr sz="1000">
              <a:latin typeface="Times New Roman"/>
              <a:cs typeface="Times New Roman"/>
            </a:endParaRPr>
          </a:p>
          <a:p>
            <a:pPr marL="12700" marR="67945">
              <a:lnSpc>
                <a:spcPct val="100000"/>
              </a:lnSpc>
              <a:spcBef>
                <a:spcPts val="360"/>
              </a:spcBef>
            </a:pPr>
            <a:r>
              <a:rPr sz="1000" i="1" dirty="0">
                <a:latin typeface="Times New Roman"/>
                <a:cs typeface="Times New Roman"/>
              </a:rPr>
              <a:t>‘There</a:t>
            </a:r>
            <a:r>
              <a:rPr sz="1000" i="1" spc="-10" dirty="0">
                <a:latin typeface="Times New Roman"/>
                <a:cs typeface="Times New Roman"/>
              </a:rPr>
              <a:t> </a:t>
            </a:r>
            <a:r>
              <a:rPr sz="1000" i="1" dirty="0">
                <a:latin typeface="Times New Roman"/>
                <a:cs typeface="Times New Roman"/>
              </a:rPr>
              <a:t>is</a:t>
            </a:r>
            <a:r>
              <a:rPr sz="1000" i="1" spc="-25" dirty="0">
                <a:latin typeface="Times New Roman"/>
                <a:cs typeface="Times New Roman"/>
              </a:rPr>
              <a:t> </a:t>
            </a:r>
            <a:r>
              <a:rPr sz="1000" i="1" dirty="0">
                <a:latin typeface="Times New Roman"/>
                <a:cs typeface="Times New Roman"/>
              </a:rPr>
              <a:t>the</a:t>
            </a:r>
            <a:r>
              <a:rPr sz="1000" i="1" spc="-20" dirty="0">
                <a:latin typeface="Times New Roman"/>
                <a:cs typeface="Times New Roman"/>
              </a:rPr>
              <a:t> </a:t>
            </a:r>
            <a:r>
              <a:rPr sz="1000" i="1" dirty="0">
                <a:latin typeface="Times New Roman"/>
                <a:cs typeface="Times New Roman"/>
              </a:rPr>
              <a:t>same</a:t>
            </a:r>
            <a:r>
              <a:rPr sz="1000" i="1" spc="-20" dirty="0">
                <a:latin typeface="Times New Roman"/>
                <a:cs typeface="Times New Roman"/>
              </a:rPr>
              <a:t> </a:t>
            </a:r>
            <a:r>
              <a:rPr sz="1000" i="1" dirty="0">
                <a:latin typeface="Times New Roman"/>
                <a:cs typeface="Times New Roman"/>
              </a:rPr>
              <a:t>hardihood</a:t>
            </a:r>
            <a:r>
              <a:rPr sz="1000" i="1" spc="-35" dirty="0">
                <a:latin typeface="Times New Roman"/>
                <a:cs typeface="Times New Roman"/>
              </a:rPr>
              <a:t> </a:t>
            </a:r>
            <a:r>
              <a:rPr sz="1000" i="1" dirty="0">
                <a:latin typeface="Times New Roman"/>
                <a:cs typeface="Times New Roman"/>
              </a:rPr>
              <a:t>in</a:t>
            </a:r>
            <a:r>
              <a:rPr sz="1000" i="1" spc="-15" dirty="0">
                <a:latin typeface="Times New Roman"/>
                <a:cs typeface="Times New Roman"/>
              </a:rPr>
              <a:t> </a:t>
            </a:r>
            <a:r>
              <a:rPr sz="1000" i="1" dirty="0">
                <a:latin typeface="Times New Roman"/>
                <a:cs typeface="Times New Roman"/>
              </a:rPr>
              <a:t>challenging</a:t>
            </a:r>
            <a:r>
              <a:rPr sz="1000" i="1" spc="-40" dirty="0">
                <a:latin typeface="Times New Roman"/>
                <a:cs typeface="Times New Roman"/>
              </a:rPr>
              <a:t> </a:t>
            </a:r>
            <a:r>
              <a:rPr sz="1000" i="1" dirty="0">
                <a:latin typeface="Times New Roman"/>
                <a:cs typeface="Times New Roman"/>
              </a:rPr>
              <a:t>danger,</a:t>
            </a:r>
            <a:r>
              <a:rPr sz="1000" i="1" spc="-25" dirty="0">
                <a:latin typeface="Times New Roman"/>
                <a:cs typeface="Times New Roman"/>
              </a:rPr>
              <a:t> </a:t>
            </a:r>
            <a:r>
              <a:rPr sz="1000" i="1" dirty="0">
                <a:latin typeface="Times New Roman"/>
                <a:cs typeface="Times New Roman"/>
              </a:rPr>
              <a:t>the</a:t>
            </a:r>
            <a:r>
              <a:rPr sz="1000" i="1" spc="-20" dirty="0">
                <a:latin typeface="Times New Roman"/>
                <a:cs typeface="Times New Roman"/>
              </a:rPr>
              <a:t> </a:t>
            </a:r>
            <a:r>
              <a:rPr sz="1000" i="1" dirty="0">
                <a:latin typeface="Times New Roman"/>
                <a:cs typeface="Times New Roman"/>
              </a:rPr>
              <a:t>same</a:t>
            </a:r>
            <a:r>
              <a:rPr sz="1000" i="1" spc="-5" dirty="0">
                <a:latin typeface="Times New Roman"/>
                <a:cs typeface="Times New Roman"/>
              </a:rPr>
              <a:t> </a:t>
            </a:r>
            <a:r>
              <a:rPr sz="1000" i="1" dirty="0">
                <a:latin typeface="Times New Roman"/>
                <a:cs typeface="Times New Roman"/>
              </a:rPr>
              <a:t>cowardice</a:t>
            </a:r>
            <a:r>
              <a:rPr sz="1000" i="1" spc="-5" dirty="0">
                <a:latin typeface="Times New Roman"/>
                <a:cs typeface="Times New Roman"/>
              </a:rPr>
              <a:t> </a:t>
            </a:r>
            <a:r>
              <a:rPr sz="1000" i="1" dirty="0">
                <a:latin typeface="Times New Roman"/>
                <a:cs typeface="Times New Roman"/>
              </a:rPr>
              <a:t>in</a:t>
            </a:r>
            <a:r>
              <a:rPr sz="1000" i="1" spc="-30" dirty="0">
                <a:latin typeface="Times New Roman"/>
                <a:cs typeface="Times New Roman"/>
              </a:rPr>
              <a:t> </a:t>
            </a:r>
            <a:r>
              <a:rPr sz="1000" i="1" dirty="0">
                <a:latin typeface="Times New Roman"/>
                <a:cs typeface="Times New Roman"/>
              </a:rPr>
              <a:t>shirking</a:t>
            </a:r>
            <a:r>
              <a:rPr sz="1000" i="1" spc="-15" dirty="0">
                <a:latin typeface="Times New Roman"/>
                <a:cs typeface="Times New Roman"/>
              </a:rPr>
              <a:t> </a:t>
            </a:r>
            <a:r>
              <a:rPr sz="1000" i="1" dirty="0">
                <a:latin typeface="Times New Roman"/>
                <a:cs typeface="Times New Roman"/>
              </a:rPr>
              <a:t>it.</a:t>
            </a:r>
            <a:r>
              <a:rPr sz="1000" i="1" spc="-25" dirty="0">
                <a:latin typeface="Times New Roman"/>
                <a:cs typeface="Times New Roman"/>
              </a:rPr>
              <a:t> </a:t>
            </a:r>
            <a:r>
              <a:rPr sz="1000" i="1" dirty="0">
                <a:latin typeface="Times New Roman"/>
                <a:cs typeface="Times New Roman"/>
              </a:rPr>
              <a:t>But</a:t>
            </a:r>
            <a:r>
              <a:rPr sz="1000" i="1" spc="-25" dirty="0">
                <a:latin typeface="Times New Roman"/>
                <a:cs typeface="Times New Roman"/>
              </a:rPr>
              <a:t> </a:t>
            </a:r>
            <a:r>
              <a:rPr sz="1000" i="1" dirty="0">
                <a:latin typeface="Times New Roman"/>
                <a:cs typeface="Times New Roman"/>
              </a:rPr>
              <a:t>the</a:t>
            </a:r>
            <a:r>
              <a:rPr sz="1000" i="1" spc="-20" dirty="0">
                <a:latin typeface="Times New Roman"/>
                <a:cs typeface="Times New Roman"/>
              </a:rPr>
              <a:t> </a:t>
            </a:r>
            <a:r>
              <a:rPr sz="1000" i="1" spc="-10" dirty="0">
                <a:latin typeface="Times New Roman"/>
                <a:cs typeface="Times New Roman"/>
              </a:rPr>
              <a:t>Britons </a:t>
            </a:r>
            <a:r>
              <a:rPr sz="1000" i="1" dirty="0">
                <a:latin typeface="Times New Roman"/>
                <a:cs typeface="Times New Roman"/>
              </a:rPr>
              <a:t>show</a:t>
            </a:r>
            <a:r>
              <a:rPr sz="1000" i="1" spc="-25" dirty="0">
                <a:latin typeface="Times New Roman"/>
                <a:cs typeface="Times New Roman"/>
              </a:rPr>
              <a:t> </a:t>
            </a:r>
            <a:r>
              <a:rPr sz="1000" i="1" dirty="0">
                <a:latin typeface="Times New Roman"/>
                <a:cs typeface="Times New Roman"/>
              </a:rPr>
              <a:t>more</a:t>
            </a:r>
            <a:r>
              <a:rPr sz="1000" i="1" spc="-15" dirty="0">
                <a:latin typeface="Times New Roman"/>
                <a:cs typeface="Times New Roman"/>
              </a:rPr>
              <a:t> </a:t>
            </a:r>
            <a:r>
              <a:rPr sz="1000" i="1" dirty="0">
                <a:latin typeface="Times New Roman"/>
                <a:cs typeface="Times New Roman"/>
              </a:rPr>
              <a:t>spirit:</a:t>
            </a:r>
            <a:r>
              <a:rPr sz="1000" i="1" spc="-15" dirty="0">
                <a:latin typeface="Times New Roman"/>
                <a:cs typeface="Times New Roman"/>
              </a:rPr>
              <a:t> </a:t>
            </a:r>
            <a:r>
              <a:rPr sz="1000" i="1" dirty="0">
                <a:latin typeface="Times New Roman"/>
                <a:cs typeface="Times New Roman"/>
              </a:rPr>
              <a:t>they</a:t>
            </a:r>
            <a:r>
              <a:rPr sz="1000" i="1" spc="-5" dirty="0">
                <a:latin typeface="Times New Roman"/>
                <a:cs typeface="Times New Roman"/>
              </a:rPr>
              <a:t> </a:t>
            </a:r>
            <a:r>
              <a:rPr sz="1000" i="1" dirty="0">
                <a:latin typeface="Times New Roman"/>
                <a:cs typeface="Times New Roman"/>
              </a:rPr>
              <a:t>have</a:t>
            </a:r>
            <a:r>
              <a:rPr sz="1000" i="1" spc="-15" dirty="0">
                <a:latin typeface="Times New Roman"/>
                <a:cs typeface="Times New Roman"/>
              </a:rPr>
              <a:t> </a:t>
            </a:r>
            <a:r>
              <a:rPr sz="1000" i="1" dirty="0">
                <a:latin typeface="Times New Roman"/>
                <a:cs typeface="Times New Roman"/>
              </a:rPr>
              <a:t>not</a:t>
            </a:r>
            <a:r>
              <a:rPr sz="1000" i="1" spc="-30" dirty="0">
                <a:latin typeface="Times New Roman"/>
                <a:cs typeface="Times New Roman"/>
              </a:rPr>
              <a:t> </a:t>
            </a:r>
            <a:r>
              <a:rPr sz="1000" i="1" dirty="0">
                <a:latin typeface="Times New Roman"/>
                <a:cs typeface="Times New Roman"/>
              </a:rPr>
              <a:t>yet</a:t>
            </a:r>
            <a:r>
              <a:rPr sz="1000" i="1" spc="-5" dirty="0">
                <a:latin typeface="Times New Roman"/>
                <a:cs typeface="Times New Roman"/>
              </a:rPr>
              <a:t> </a:t>
            </a:r>
            <a:r>
              <a:rPr sz="1000" i="1" dirty="0">
                <a:latin typeface="Times New Roman"/>
                <a:cs typeface="Times New Roman"/>
              </a:rPr>
              <a:t>been</a:t>
            </a:r>
            <a:r>
              <a:rPr sz="1000" i="1" spc="-15" dirty="0">
                <a:latin typeface="Times New Roman"/>
                <a:cs typeface="Times New Roman"/>
              </a:rPr>
              <a:t> </a:t>
            </a:r>
            <a:r>
              <a:rPr sz="1000" i="1" dirty="0">
                <a:latin typeface="Times New Roman"/>
                <a:cs typeface="Times New Roman"/>
              </a:rPr>
              <a:t>softened</a:t>
            </a:r>
            <a:r>
              <a:rPr sz="1000" i="1" spc="-10" dirty="0">
                <a:latin typeface="Times New Roman"/>
                <a:cs typeface="Times New Roman"/>
              </a:rPr>
              <a:t> </a:t>
            </a:r>
            <a:r>
              <a:rPr sz="1000" i="1" dirty="0">
                <a:latin typeface="Times New Roman"/>
                <a:cs typeface="Times New Roman"/>
              </a:rPr>
              <a:t>by</a:t>
            </a:r>
            <a:r>
              <a:rPr sz="1000" i="1" spc="-15" dirty="0">
                <a:latin typeface="Times New Roman"/>
                <a:cs typeface="Times New Roman"/>
              </a:rPr>
              <a:t> </a:t>
            </a:r>
            <a:r>
              <a:rPr sz="1000" i="1" dirty="0">
                <a:latin typeface="Times New Roman"/>
                <a:cs typeface="Times New Roman"/>
              </a:rPr>
              <a:t>protracted</a:t>
            </a:r>
            <a:r>
              <a:rPr sz="1000" i="1" spc="-10" dirty="0">
                <a:latin typeface="Times New Roman"/>
                <a:cs typeface="Times New Roman"/>
              </a:rPr>
              <a:t> </a:t>
            </a:r>
            <a:r>
              <a:rPr sz="1000" i="1" dirty="0">
                <a:latin typeface="Times New Roman"/>
                <a:cs typeface="Times New Roman"/>
              </a:rPr>
              <a:t>peace.’</a:t>
            </a:r>
            <a:r>
              <a:rPr sz="1000" i="1" spc="25" dirty="0">
                <a:latin typeface="Times New Roman"/>
                <a:cs typeface="Times New Roman"/>
              </a:rPr>
              <a:t> </a:t>
            </a:r>
            <a:r>
              <a:rPr sz="1000" dirty="0">
                <a:latin typeface="Times New Roman"/>
                <a:cs typeface="Times New Roman"/>
              </a:rPr>
              <a:t>(BC</a:t>
            </a:r>
            <a:r>
              <a:rPr sz="1000" spc="-20" dirty="0">
                <a:latin typeface="Times New Roman"/>
                <a:cs typeface="Times New Roman"/>
              </a:rPr>
              <a:t> </a:t>
            </a:r>
            <a:r>
              <a:rPr sz="1000" spc="-10" dirty="0">
                <a:latin typeface="Times New Roman"/>
                <a:cs typeface="Times New Roman"/>
              </a:rPr>
              <a:t>L1305-</a:t>
            </a:r>
            <a:r>
              <a:rPr sz="1000" dirty="0">
                <a:latin typeface="Times New Roman"/>
                <a:cs typeface="Times New Roman"/>
              </a:rPr>
              <a:t>1306).</a:t>
            </a:r>
            <a:r>
              <a:rPr sz="1000" spc="-25" dirty="0">
                <a:latin typeface="Times New Roman"/>
                <a:cs typeface="Times New Roman"/>
              </a:rPr>
              <a:t> </a:t>
            </a:r>
            <a:r>
              <a:rPr sz="1000" spc="-20" dirty="0">
                <a:latin typeface="Times New Roman"/>
                <a:cs typeface="Times New Roman"/>
              </a:rPr>
              <a:t>****</a:t>
            </a:r>
            <a:endParaRPr sz="1000">
              <a:latin typeface="Times New Roman"/>
              <a:cs typeface="Times New Roman"/>
            </a:endParaRP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12700">
              <a:lnSpc>
                <a:spcPts val="1410"/>
              </a:lnSpc>
            </a:pPr>
            <a:fld id="{81D60167-4931-47E6-BA6A-407CBD079E47}" type="slidenum">
              <a:rPr spc="-25" dirty="0"/>
              <a:t>14</a:t>
            </a:fld>
            <a:endParaRPr spc="-25"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A46AB27-9C74-21DE-5432-5CDB1FE11265}"/>
              </a:ext>
            </a:extLst>
          </p:cNvPr>
          <p:cNvSpPr txBox="1"/>
          <p:nvPr/>
        </p:nvSpPr>
        <p:spPr>
          <a:xfrm>
            <a:off x="647700" y="762000"/>
            <a:ext cx="5562600" cy="8156079"/>
          </a:xfrm>
          <a:prstGeom prst="rect">
            <a:avLst/>
          </a:prstGeom>
          <a:noFill/>
        </p:spPr>
        <p:txBody>
          <a:bodyPr wrap="square" rtlCol="0">
            <a:spAutoFit/>
          </a:bodyPr>
          <a:lstStyle/>
          <a:p>
            <a:pPr lvl="0" algn="ct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BIBLIOGRAPHY</a:t>
            </a:r>
          </a:p>
          <a:p>
            <a:pPr lvl="0" algn="ctr"/>
            <a:endParaRPr lang="en-US" sz="28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lvl="0" indent="-285750">
              <a:buFont typeface="Arial" panose="020B0604020202020204" pitchFamily="34" charset="0"/>
              <a:buChar cha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Collis, John,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The Celts: Origins, Myths &amp; Inventions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(Stroud: Tempus, 2003)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lvl="0" indent="-285750">
              <a:buFont typeface="Arial" panose="020B0604020202020204" pitchFamily="34" charset="0"/>
              <a:buChar cha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Cunliffe, Barry,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The Celts: A Very Short Introduction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(Oxford, 2003)</a:t>
            </a:r>
          </a:p>
          <a:p>
            <a:pPr marL="285750" indent="-285750">
              <a:buFont typeface="Arial" panose="020B0604020202020204" pitchFamily="34" charset="0"/>
              <a:buChar char="•"/>
            </a:pP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Idem</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t>
            </a:r>
            <a:r>
              <a:rPr lang="en-GB" dirty="0">
                <a:solidFill>
                  <a:srgbClr val="000000"/>
                </a:solidFill>
                <a:effectLst/>
                <a:latin typeface="+mj-lt"/>
              </a:rPr>
              <a:t> </a:t>
            </a:r>
            <a:r>
              <a:rPr lang="en-GB" i="1" dirty="0">
                <a:solidFill>
                  <a:srgbClr val="000000"/>
                </a:solidFill>
                <a:effectLst/>
                <a:latin typeface="+mj-lt"/>
              </a:rPr>
              <a:t>Druids: A Very Short Introduction</a:t>
            </a:r>
            <a:r>
              <a:rPr lang="en-GB" dirty="0">
                <a:solidFill>
                  <a:srgbClr val="000000"/>
                </a:solidFill>
                <a:effectLst/>
                <a:latin typeface="+mj-lt"/>
              </a:rPr>
              <a:t> (Oxford: Oxford University Press, 2010)</a:t>
            </a:r>
            <a:endParaRPr lang="en-GB" sz="1800" i="1"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lvl="0" indent="-285750">
              <a:buFont typeface="Arial" panose="020B0604020202020204" pitchFamily="34" charset="0"/>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Edwards, H.J.,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Caesar: The Gallic War, An English Translation</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(London: Heinemann, 1986)</a:t>
            </a:r>
          </a:p>
          <a:p>
            <a:pPr marL="285750" lvl="0" indent="-285750">
              <a:buFont typeface="Arial" panose="020B0604020202020204" pitchFamily="34" charset="0"/>
              <a:buChar cha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Ellis, Peter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Berresford</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The Celts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(1998, 2003)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lvl="0" indent="-285750">
              <a:buFont typeface="Arial" panose="020B0604020202020204" pitchFamily="34" charset="0"/>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Hammond, Carolyn, trans.,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Caesar: The Gallic War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(Oxford: Oxford University Press, 1996)</a:t>
            </a:r>
          </a:p>
          <a:p>
            <a:pPr marL="285750" lvl="0" indent="-285750">
              <a:buFont typeface="Arial" panose="020B0604020202020204" pitchFamily="34" charset="0"/>
              <a:buChar cha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Koch, John (ed.),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Celtic Culture: A Historical Encyclopedia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(Santa Barbara, 2006)</a:t>
            </a:r>
          </a:p>
          <a:p>
            <a:pPr marL="285750" indent="-285750">
              <a:buFont typeface="Arial" panose="020B0604020202020204" pitchFamily="34" charset="0"/>
              <a:buChar char="•"/>
            </a:pPr>
            <a:r>
              <a:rPr lang="en-GB" dirty="0" err="1">
                <a:solidFill>
                  <a:srgbClr val="000000"/>
                </a:solidFill>
                <a:effectLst/>
                <a:latin typeface="+mj-lt"/>
              </a:rPr>
              <a:t>Momigliano</a:t>
            </a:r>
            <a:r>
              <a:rPr lang="en-GB" dirty="0">
                <a:solidFill>
                  <a:srgbClr val="000000"/>
                </a:solidFill>
                <a:effectLst/>
                <a:latin typeface="+mj-lt"/>
              </a:rPr>
              <a:t>, A., </a:t>
            </a:r>
            <a:r>
              <a:rPr lang="en-GB" i="1" dirty="0">
                <a:solidFill>
                  <a:srgbClr val="000000"/>
                </a:solidFill>
                <a:effectLst/>
                <a:latin typeface="+mj-lt"/>
              </a:rPr>
              <a:t>Alien Wisdom: The Limits of Hellenization</a:t>
            </a:r>
            <a:r>
              <a:rPr lang="en-GB" dirty="0">
                <a:solidFill>
                  <a:srgbClr val="000000"/>
                </a:solidFill>
                <a:effectLst/>
                <a:latin typeface="+mj-lt"/>
              </a:rPr>
              <a:t> (Cambridge: Cambridge University Press, 1975)</a:t>
            </a:r>
          </a:p>
          <a:p>
            <a:pPr marL="285750" indent="-285750">
              <a:buFont typeface="Arial" panose="020B0604020202020204" pitchFamily="34" charset="0"/>
              <a:buChar char="•"/>
            </a:pPr>
            <a:r>
              <a:rPr lang="en-US" kern="100" dirty="0">
                <a:effectLst/>
                <a:latin typeface="+mj-lt"/>
                <a:ea typeface="Calibri" panose="020F0502020204030204" pitchFamily="34" charset="0"/>
                <a:cs typeface="Times New Roman" panose="02020603050405020304" pitchFamily="18" charset="0"/>
              </a:rPr>
              <a:t>Roberts, Alice, </a:t>
            </a:r>
            <a:r>
              <a:rPr lang="en-US" i="1" kern="100" dirty="0">
                <a:effectLst/>
                <a:latin typeface="+mj-lt"/>
                <a:ea typeface="Calibri" panose="020F0502020204030204" pitchFamily="34" charset="0"/>
                <a:cs typeface="Times New Roman" panose="02020603050405020304" pitchFamily="18" charset="0"/>
              </a:rPr>
              <a:t>The Celts: Search for a Civilization</a:t>
            </a:r>
            <a:r>
              <a:rPr lang="en-US" kern="100" dirty="0">
                <a:effectLst/>
                <a:latin typeface="+mj-lt"/>
                <a:ea typeface="Calibri" panose="020F0502020204030204" pitchFamily="34" charset="0"/>
                <a:cs typeface="Times New Roman" panose="02020603050405020304" pitchFamily="18" charset="0"/>
              </a:rPr>
              <a:t> (London, 2015)</a:t>
            </a:r>
            <a:endParaRPr lang="en-GB" kern="100" dirty="0">
              <a:latin typeface="+mj-lt"/>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kern="100" dirty="0">
                <a:effectLst/>
                <a:latin typeface="+mj-lt"/>
                <a:ea typeface="Calibri" panose="020F0502020204030204" pitchFamily="34" charset="0"/>
                <a:cs typeface="Times New Roman" panose="02020603050405020304" pitchFamily="18" charset="0"/>
              </a:rPr>
              <a:t>Stewart, Ian, </a:t>
            </a:r>
            <a:r>
              <a:rPr lang="en-GB" i="1" kern="100" dirty="0">
                <a:effectLst/>
                <a:latin typeface="+mj-lt"/>
                <a:ea typeface="Calibri" panose="020F0502020204030204" pitchFamily="34" charset="0"/>
                <a:cs typeface="Times New Roman" panose="02020603050405020304" pitchFamily="18" charset="0"/>
              </a:rPr>
              <a:t>The Celts: A Modern History</a:t>
            </a:r>
            <a:r>
              <a:rPr lang="en-GB" kern="100" dirty="0">
                <a:effectLst/>
                <a:latin typeface="+mj-lt"/>
                <a:ea typeface="Calibri" panose="020F0502020204030204" pitchFamily="34" charset="0"/>
                <a:cs typeface="Times New Roman" panose="02020603050405020304" pitchFamily="18" charset="0"/>
              </a:rPr>
              <a:t> (Princeton and Oxford: Princeton University Press, 2025)</a:t>
            </a:r>
          </a:p>
          <a:p>
            <a:pPr marL="285750" indent="-285750">
              <a:buFont typeface="Arial" panose="020B0604020202020204" pitchFamily="34" charset="0"/>
              <a:buChar char="•"/>
            </a:pPr>
            <a:r>
              <a:rPr lang="en-GB" dirty="0">
                <a:solidFill>
                  <a:srgbClr val="000000"/>
                </a:solidFill>
                <a:latin typeface="+mj-lt"/>
              </a:rPr>
              <a:t>Webster, Jane, ‘At the End of the World: Druidic and Other Revitalization Movements in Post-Conquest Gaul and Britain’, </a:t>
            </a:r>
            <a:r>
              <a:rPr lang="en-GB" i="1" dirty="0">
                <a:solidFill>
                  <a:srgbClr val="000000"/>
                </a:solidFill>
                <a:latin typeface="+mj-lt"/>
              </a:rPr>
              <a:t>Britannia</a:t>
            </a:r>
            <a:r>
              <a:rPr lang="en-GB" dirty="0">
                <a:solidFill>
                  <a:srgbClr val="000000"/>
                </a:solidFill>
                <a:latin typeface="+mj-lt"/>
              </a:rPr>
              <a:t>, 30 (1999), 1-20, on JSTOR, at </a:t>
            </a:r>
            <a:r>
              <a:rPr lang="en-GB" i="1" dirty="0">
                <a:effectLst/>
                <a:latin typeface="+mj-lt"/>
              </a:rPr>
              <a:t>https://</a:t>
            </a:r>
            <a:r>
              <a:rPr lang="en-GB" i="1" dirty="0" err="1">
                <a:effectLst/>
                <a:latin typeface="+mj-lt"/>
              </a:rPr>
              <a:t>www.jstor.org</a:t>
            </a:r>
            <a:r>
              <a:rPr lang="en-GB" i="1" dirty="0">
                <a:effectLst/>
                <a:latin typeface="+mj-lt"/>
              </a:rPr>
              <a:t>/stable/526671 </a:t>
            </a:r>
          </a:p>
          <a:p>
            <a:endParaRPr lang="en-GB" dirty="0">
              <a:solidFill>
                <a:srgbClr val="000000"/>
              </a:solidFill>
              <a:effectLst/>
              <a:latin typeface="+mj-lt"/>
            </a:endParaRPr>
          </a:p>
          <a:p>
            <a:endParaRPr lang="en-US" dirty="0"/>
          </a:p>
        </p:txBody>
      </p:sp>
    </p:spTree>
    <p:extLst>
      <p:ext uri="{BB962C8B-B14F-4D97-AF65-F5344CB8AC3E}">
        <p14:creationId xmlns:p14="http://schemas.microsoft.com/office/powerpoint/2010/main" val="587209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F25ABB8-AA15-B56C-7EF4-FB0879B9115D}"/>
              </a:ext>
            </a:extLst>
          </p:cNvPr>
          <p:cNvSpPr>
            <a:spLocks noChangeArrowheads="1"/>
          </p:cNvSpPr>
          <p:nvPr/>
        </p:nvSpPr>
        <p:spPr bwMode="auto">
          <a:xfrm>
            <a:off x="-76200" y="4248834"/>
            <a:ext cx="701040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sng" strike="noStrike" cap="none" normalizeH="0" baseline="0" dirty="0">
                <a:ln>
                  <a:noFill/>
                </a:ln>
                <a:solidFill>
                  <a:srgbClr val="96607D"/>
                </a:solidFill>
                <a:effectLst/>
                <a:latin typeface="Aptos" panose="020B0004020202020204" pitchFamily="34" charset="0"/>
                <a:hlinkClick r:id="rId2" tooltip="Original URL:&#10;https://whelf-uwtsd.alma.exlibrisgroup.com/leganto/public/44WHELF_UWTSD/lists?courseCode=HPCS4003&amp;auth=SAML&#10;&#10;Click to follow link."/>
              </a:rPr>
              <a:t>https://whelf-uwtsd.alma.exlibrisgroup.com/leganto/public/44WHELF_UWTSD/lists?courseCode=HPCS4003&amp;auth=SAML</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3" name="Picture 2">
            <a:extLst>
              <a:ext uri="{FF2B5EF4-FFF2-40B4-BE49-F238E27FC236}">
                <a16:creationId xmlns:a16="http://schemas.microsoft.com/office/drawing/2014/main" id="{E98B394F-1B9E-14A3-092F-A5EDEA170A00}"/>
              </a:ext>
            </a:extLst>
          </p:cNvPr>
          <p:cNvPicPr>
            <a:picLocks noChangeAspect="1"/>
          </p:cNvPicPr>
          <p:nvPr/>
        </p:nvPicPr>
        <p:blipFill>
          <a:blip r:embed="rId3"/>
          <a:stretch>
            <a:fillRect/>
          </a:stretch>
        </p:blipFill>
        <p:spPr>
          <a:xfrm>
            <a:off x="457200" y="5891212"/>
            <a:ext cx="3717324" cy="3124200"/>
          </a:xfrm>
          <a:prstGeom prst="rect">
            <a:avLst/>
          </a:prstGeom>
        </p:spPr>
      </p:pic>
      <p:pic>
        <p:nvPicPr>
          <p:cNvPr id="4" name="Picture 3">
            <a:extLst>
              <a:ext uri="{FF2B5EF4-FFF2-40B4-BE49-F238E27FC236}">
                <a16:creationId xmlns:a16="http://schemas.microsoft.com/office/drawing/2014/main" id="{707398B3-B5F5-896E-B73E-4CBA7BCC7390}"/>
              </a:ext>
            </a:extLst>
          </p:cNvPr>
          <p:cNvPicPr>
            <a:picLocks noChangeAspect="1"/>
          </p:cNvPicPr>
          <p:nvPr/>
        </p:nvPicPr>
        <p:blipFill>
          <a:blip r:embed="rId4"/>
          <a:stretch>
            <a:fillRect/>
          </a:stretch>
        </p:blipFill>
        <p:spPr>
          <a:xfrm>
            <a:off x="252046" y="1791127"/>
            <a:ext cx="5867400" cy="2279332"/>
          </a:xfrm>
          <a:prstGeom prst="rect">
            <a:avLst/>
          </a:prstGeom>
        </p:spPr>
      </p:pic>
      <p:sp>
        <p:nvSpPr>
          <p:cNvPr id="5" name="TextBox 4">
            <a:extLst>
              <a:ext uri="{FF2B5EF4-FFF2-40B4-BE49-F238E27FC236}">
                <a16:creationId xmlns:a16="http://schemas.microsoft.com/office/drawing/2014/main" id="{4E049B87-8A2F-0674-E9B3-9649AEE6C179}"/>
              </a:ext>
            </a:extLst>
          </p:cNvPr>
          <p:cNvSpPr txBox="1"/>
          <p:nvPr/>
        </p:nvSpPr>
        <p:spPr>
          <a:xfrm>
            <a:off x="1856936" y="572900"/>
            <a:ext cx="4267200" cy="461665"/>
          </a:xfrm>
          <a:prstGeom prst="rect">
            <a:avLst/>
          </a:prstGeom>
          <a:noFill/>
        </p:spPr>
        <p:txBody>
          <a:bodyPr wrap="square" rtlCol="0">
            <a:spAutoFit/>
          </a:bodyPr>
          <a:lstStyle/>
          <a:p>
            <a:r>
              <a:rPr lang="en-US" sz="2400" b="1" dirty="0"/>
              <a:t>Module Reading List</a:t>
            </a:r>
          </a:p>
        </p:txBody>
      </p:sp>
      <p:sp>
        <p:nvSpPr>
          <p:cNvPr id="6" name="TextBox 5">
            <a:extLst>
              <a:ext uri="{FF2B5EF4-FFF2-40B4-BE49-F238E27FC236}">
                <a16:creationId xmlns:a16="http://schemas.microsoft.com/office/drawing/2014/main" id="{AFB2BBDF-6994-E71C-1DF6-EC6BD82009FD}"/>
              </a:ext>
            </a:extLst>
          </p:cNvPr>
          <p:cNvSpPr txBox="1"/>
          <p:nvPr/>
        </p:nvSpPr>
        <p:spPr>
          <a:xfrm>
            <a:off x="437271" y="1212940"/>
            <a:ext cx="4167554" cy="369332"/>
          </a:xfrm>
          <a:prstGeom prst="rect">
            <a:avLst/>
          </a:prstGeom>
          <a:noFill/>
        </p:spPr>
        <p:txBody>
          <a:bodyPr wrap="square" rtlCol="0">
            <a:spAutoFit/>
          </a:bodyPr>
          <a:lstStyle/>
          <a:p>
            <a:r>
              <a:rPr lang="en-US" dirty="0"/>
              <a:t>a) Library catalogue</a:t>
            </a:r>
          </a:p>
        </p:txBody>
      </p:sp>
      <p:sp>
        <p:nvSpPr>
          <p:cNvPr id="7" name="TextBox 6">
            <a:extLst>
              <a:ext uri="{FF2B5EF4-FFF2-40B4-BE49-F238E27FC236}">
                <a16:creationId xmlns:a16="http://schemas.microsoft.com/office/drawing/2014/main" id="{F0C9CB84-436C-E12E-430F-ACD432D51E14}"/>
              </a:ext>
            </a:extLst>
          </p:cNvPr>
          <p:cNvSpPr txBox="1"/>
          <p:nvPr/>
        </p:nvSpPr>
        <p:spPr>
          <a:xfrm>
            <a:off x="457200" y="5251915"/>
            <a:ext cx="3962400" cy="369332"/>
          </a:xfrm>
          <a:prstGeom prst="rect">
            <a:avLst/>
          </a:prstGeom>
          <a:noFill/>
        </p:spPr>
        <p:txBody>
          <a:bodyPr wrap="square" rtlCol="0">
            <a:spAutoFit/>
          </a:bodyPr>
          <a:lstStyle/>
          <a:p>
            <a:r>
              <a:rPr lang="en-US" dirty="0"/>
              <a:t>b) Moodle pages</a:t>
            </a:r>
          </a:p>
        </p:txBody>
      </p:sp>
    </p:spTree>
    <p:extLst>
      <p:ext uri="{BB962C8B-B14F-4D97-AF65-F5344CB8AC3E}">
        <p14:creationId xmlns:p14="http://schemas.microsoft.com/office/powerpoint/2010/main" val="30808728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9999"/>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1029</TotalTime>
  <Words>4688</Words>
  <Application>Microsoft Macintosh PowerPoint</Application>
  <PresentationFormat>On-screen Show (4:3)</PresentationFormat>
  <Paragraphs>193</Paragraphs>
  <Slides>16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Aptos</vt:lpstr>
      <vt:lpstr>Arial</vt:lpstr>
      <vt:lpstr>Calibri</vt:lpstr>
      <vt:lpstr>Helvetica</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Currie</dc:creator>
  <cp:lastModifiedBy>Ffion Jones (UoW)</cp:lastModifiedBy>
  <cp:revision>16</cp:revision>
  <dcterms:created xsi:type="dcterms:W3CDTF">2025-09-17T11:56:08Z</dcterms:created>
  <dcterms:modified xsi:type="dcterms:W3CDTF">2026-10-19T14:03:27Z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2022-08-18T00:00:00Z</vt:filetime>
  </property>
  <property fmtid="{D5CDD505-2E9C-101B-9397-08002B2CF9AE}" pid="3" name="Creator">
    <vt:lpwstr>Microsoft® PowerPoint® 2019</vt:lpwstr>
  </property>
  <property fmtid="{D5CDD505-2E9C-101B-9397-08002B2CF9AE}" pid="4" name="LastSaved">
    <vt:filetime>2025-09-17T00:00:00Z</vt:filetime>
  </property>
  <property fmtid="{D5CDD505-2E9C-101B-9397-08002B2CF9AE}" pid="5" name="Producer">
    <vt:lpwstr>Microsoft® PowerPoint® 2019</vt:lpwstr>
  </property>
</Properties>
</file>