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256" r:id="rId2"/>
    <p:sldId id="257" r:id="rId3"/>
    <p:sldId id="258" r:id="rId4"/>
    <p:sldId id="303" r:id="rId5"/>
    <p:sldId id="304" r:id="rId6"/>
    <p:sldId id="321" r:id="rId7"/>
    <p:sldId id="322" r:id="rId8"/>
    <p:sldId id="305" r:id="rId9"/>
    <p:sldId id="306"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20" r:id="rId24"/>
    <p:sldId id="323" r:id="rId25"/>
    <p:sldId id="324" r:id="rId26"/>
    <p:sldId id="325" r:id="rId27"/>
    <p:sldId id="326" r:id="rId28"/>
    <p:sldId id="327" r:id="rId29"/>
    <p:sldId id="328" r:id="rId30"/>
    <p:sldId id="329" r:id="rId31"/>
    <p:sldId id="330" r:id="rId32"/>
    <p:sldId id="331" r:id="rId33"/>
    <p:sldId id="332" r:id="rId34"/>
    <p:sldId id="333" r:id="rId35"/>
    <p:sldId id="334" r:id="rId36"/>
    <p:sldId id="335"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52" autoAdjust="0"/>
    <p:restoredTop sz="94660"/>
  </p:normalViewPr>
  <p:slideViewPr>
    <p:cSldViewPr>
      <p:cViewPr varScale="1">
        <p:scale>
          <a:sx n="78" d="100"/>
          <a:sy n="78" d="100"/>
        </p:scale>
        <p:origin x="970" y="45"/>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6" d="100"/>
          <a:sy n="86" d="100"/>
        </p:scale>
        <p:origin x="-312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E516C2A-0CBE-4008-B510-5F4D18BE364F}" type="datetimeFigureOut">
              <a:rPr lang="en-US" smtClean="0"/>
              <a:t>11/12/2025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756CD02-39E2-4DC9-A5EC-0807A50665FC}" type="slidenum">
              <a:rPr lang="en-US" smtClean="0"/>
              <a:t>‹#›</a:t>
            </a:fld>
            <a:endParaRPr lang="en-US"/>
          </a:p>
        </p:txBody>
      </p:sp>
    </p:spTree>
    <p:extLst>
      <p:ext uri="{BB962C8B-B14F-4D97-AF65-F5344CB8AC3E}">
        <p14:creationId xmlns:p14="http://schemas.microsoft.com/office/powerpoint/2010/main" val="26980863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9CB17A-1049-4A15-BD76-98D8FDE09B12}" type="datetimeFigureOut">
              <a:rPr lang="en-GB" smtClean="0"/>
              <a:t>12/11/2025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D2F8D5-3612-4889-A43D-98D5ABBF8BF7}" type="slidenum">
              <a:rPr lang="en-GB" smtClean="0"/>
              <a:t>‹#›</a:t>
            </a:fld>
            <a:endParaRPr lang="en-GB"/>
          </a:p>
        </p:txBody>
      </p:sp>
    </p:spTree>
    <p:extLst>
      <p:ext uri="{BB962C8B-B14F-4D97-AF65-F5344CB8AC3E}">
        <p14:creationId xmlns:p14="http://schemas.microsoft.com/office/powerpoint/2010/main" val="2582729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r>
              <a:rPr lang="en-GB" dirty="0"/>
              <a:t>Essential Guide to Business Statistics</a:t>
            </a:r>
          </a:p>
        </p:txBody>
      </p:sp>
      <p:sp>
        <p:nvSpPr>
          <p:cNvPr id="5" name="Footer Placeholder 4"/>
          <p:cNvSpPr>
            <a:spLocks noGrp="1"/>
          </p:cNvSpPr>
          <p:nvPr>
            <p:ph type="ftr" sz="quarter" idx="11"/>
          </p:nvPr>
        </p:nvSpPr>
        <p:spPr/>
        <p:txBody>
          <a:bodyPr/>
          <a:lstStyle/>
          <a:p>
            <a:r>
              <a:rPr lang="en-GB"/>
              <a:t>©2015 John Wiley and Sons www.wiley.com/college/willoughby</a:t>
            </a:r>
          </a:p>
        </p:txBody>
      </p:sp>
      <p:sp>
        <p:nvSpPr>
          <p:cNvPr id="6" name="Slide Number Placeholder 5"/>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3062000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Essential Guide to Business Statistics</a:t>
            </a:r>
          </a:p>
        </p:txBody>
      </p:sp>
      <p:sp>
        <p:nvSpPr>
          <p:cNvPr id="5" name="Footer Placeholder 4"/>
          <p:cNvSpPr>
            <a:spLocks noGrp="1"/>
          </p:cNvSpPr>
          <p:nvPr>
            <p:ph type="ftr" sz="quarter" idx="11"/>
          </p:nvPr>
        </p:nvSpPr>
        <p:spPr/>
        <p:txBody>
          <a:bodyPr/>
          <a:lstStyle/>
          <a:p>
            <a:r>
              <a:rPr lang="en-GB"/>
              <a:t>©2015 John Wiley and Sons www.wiley.com/college/willoughby</a:t>
            </a:r>
          </a:p>
        </p:txBody>
      </p:sp>
      <p:sp>
        <p:nvSpPr>
          <p:cNvPr id="6" name="Slide Number Placeholder 5"/>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1159467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GB" dirty="0"/>
              <a:t>Essential Guide to Business Statistics</a:t>
            </a:r>
          </a:p>
        </p:txBody>
      </p:sp>
      <p:sp>
        <p:nvSpPr>
          <p:cNvPr id="5" name="Footer Placeholder 4"/>
          <p:cNvSpPr>
            <a:spLocks noGrp="1"/>
          </p:cNvSpPr>
          <p:nvPr>
            <p:ph type="ftr" sz="quarter" idx="11"/>
          </p:nvPr>
        </p:nvSpPr>
        <p:spPr/>
        <p:txBody>
          <a:bodyPr/>
          <a:lstStyle/>
          <a:p>
            <a:r>
              <a:rPr lang="en-GB"/>
              <a:t>©2015 John Wiley and Sons www.wiley.com/college/willoughby</a:t>
            </a:r>
          </a:p>
        </p:txBody>
      </p:sp>
      <p:sp>
        <p:nvSpPr>
          <p:cNvPr id="6" name="Slide Number Placeholder 5"/>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826114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Essential Guide to Business Statistics</a:t>
            </a:r>
          </a:p>
        </p:txBody>
      </p:sp>
      <p:sp>
        <p:nvSpPr>
          <p:cNvPr id="6" name="Footer Placeholder 5"/>
          <p:cNvSpPr>
            <a:spLocks noGrp="1"/>
          </p:cNvSpPr>
          <p:nvPr>
            <p:ph type="ftr" sz="quarter" idx="11"/>
          </p:nvPr>
        </p:nvSpPr>
        <p:spPr/>
        <p:txBody>
          <a:bodyPr/>
          <a:lstStyle/>
          <a:p>
            <a:r>
              <a:rPr lang="en-GB"/>
              <a:t>©2015 John Wiley and Sons www.wiley.com/college/willoughby</a:t>
            </a:r>
          </a:p>
        </p:txBody>
      </p:sp>
      <p:sp>
        <p:nvSpPr>
          <p:cNvPr id="7" name="Slide Number Placeholder 6"/>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578967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GB"/>
              <a:t>Essential Guide to Business Statistics</a:t>
            </a:r>
          </a:p>
        </p:txBody>
      </p:sp>
      <p:sp>
        <p:nvSpPr>
          <p:cNvPr id="8" name="Footer Placeholder 7"/>
          <p:cNvSpPr>
            <a:spLocks noGrp="1"/>
          </p:cNvSpPr>
          <p:nvPr>
            <p:ph type="ftr" sz="quarter" idx="11"/>
          </p:nvPr>
        </p:nvSpPr>
        <p:spPr/>
        <p:txBody>
          <a:bodyPr/>
          <a:lstStyle/>
          <a:p>
            <a:r>
              <a:rPr lang="en-GB"/>
              <a:t>©2015 John Wiley and Sons www.wiley.com/college/willoughby</a:t>
            </a:r>
          </a:p>
        </p:txBody>
      </p:sp>
      <p:sp>
        <p:nvSpPr>
          <p:cNvPr id="9" name="Slide Number Placeholder 8"/>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36854502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Essential Guide to Business Statistics</a:t>
            </a:r>
          </a:p>
        </p:txBody>
      </p:sp>
      <p:sp>
        <p:nvSpPr>
          <p:cNvPr id="4" name="Footer Placeholder 3"/>
          <p:cNvSpPr>
            <a:spLocks noGrp="1"/>
          </p:cNvSpPr>
          <p:nvPr>
            <p:ph type="ftr" sz="quarter" idx="11"/>
          </p:nvPr>
        </p:nvSpPr>
        <p:spPr/>
        <p:txBody>
          <a:bodyPr/>
          <a:lstStyle/>
          <a:p>
            <a:r>
              <a:rPr lang="en-GB"/>
              <a:t>©2015 John Wiley and Sons www.wiley.com/college/willoughby</a:t>
            </a:r>
          </a:p>
        </p:txBody>
      </p:sp>
      <p:sp>
        <p:nvSpPr>
          <p:cNvPr id="5" name="Slide Number Placeholder 4"/>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4006249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a:t>Essential Guide to Business Statistics</a:t>
            </a:r>
          </a:p>
        </p:txBody>
      </p:sp>
      <p:sp>
        <p:nvSpPr>
          <p:cNvPr id="3" name="Footer Placeholder 2"/>
          <p:cNvSpPr>
            <a:spLocks noGrp="1"/>
          </p:cNvSpPr>
          <p:nvPr>
            <p:ph type="ftr" sz="quarter" idx="11"/>
          </p:nvPr>
        </p:nvSpPr>
        <p:spPr/>
        <p:txBody>
          <a:bodyPr/>
          <a:lstStyle/>
          <a:p>
            <a:r>
              <a:rPr lang="en-GB"/>
              <a:t>©2015 John Wiley and Sons www.wiley.com/college/willoughby</a:t>
            </a:r>
          </a:p>
        </p:txBody>
      </p:sp>
      <p:sp>
        <p:nvSpPr>
          <p:cNvPr id="4" name="Slide Number Placeholder 3"/>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3012219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GB"/>
              <a:t>Essential Guide to Business Statistics</a:t>
            </a:r>
          </a:p>
        </p:txBody>
      </p:sp>
      <p:sp>
        <p:nvSpPr>
          <p:cNvPr id="6" name="Footer Placeholder 5"/>
          <p:cNvSpPr>
            <a:spLocks noGrp="1"/>
          </p:cNvSpPr>
          <p:nvPr>
            <p:ph type="ftr" sz="quarter" idx="11"/>
          </p:nvPr>
        </p:nvSpPr>
        <p:spPr/>
        <p:txBody>
          <a:bodyPr/>
          <a:lstStyle/>
          <a:p>
            <a:r>
              <a:rPr lang="en-GB"/>
              <a:t>©2015 John Wiley and Sons www.wiley.com/college/willoughby</a:t>
            </a:r>
          </a:p>
        </p:txBody>
      </p:sp>
      <p:sp>
        <p:nvSpPr>
          <p:cNvPr id="7" name="Slide Number Placeholder 6"/>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2314622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GB"/>
              <a:t>Essential Guide to Business Statistics</a:t>
            </a:r>
          </a:p>
        </p:txBody>
      </p:sp>
      <p:sp>
        <p:nvSpPr>
          <p:cNvPr id="6" name="Footer Placeholder 5"/>
          <p:cNvSpPr>
            <a:spLocks noGrp="1"/>
          </p:cNvSpPr>
          <p:nvPr>
            <p:ph type="ftr" sz="quarter" idx="11"/>
          </p:nvPr>
        </p:nvSpPr>
        <p:spPr/>
        <p:txBody>
          <a:bodyPr/>
          <a:lstStyle/>
          <a:p>
            <a:r>
              <a:rPr lang="en-GB"/>
              <a:t>©2015 John Wiley and Sons www.wiley.com/college/willoughby</a:t>
            </a:r>
          </a:p>
        </p:txBody>
      </p:sp>
      <p:sp>
        <p:nvSpPr>
          <p:cNvPr id="7" name="Slide Number Placeholder 6"/>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1617921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Essential Guide to Business Statistics</a:t>
            </a:r>
          </a:p>
        </p:txBody>
      </p:sp>
      <p:sp>
        <p:nvSpPr>
          <p:cNvPr id="5" name="Footer Placeholder 4"/>
          <p:cNvSpPr>
            <a:spLocks noGrp="1"/>
          </p:cNvSpPr>
          <p:nvPr>
            <p:ph type="ftr" sz="quarter" idx="11"/>
          </p:nvPr>
        </p:nvSpPr>
        <p:spPr/>
        <p:txBody>
          <a:bodyPr/>
          <a:lstStyle/>
          <a:p>
            <a:r>
              <a:rPr lang="en-GB"/>
              <a:t>©2015 John Wiley and Sons www.wiley.com/college/willoughby</a:t>
            </a:r>
          </a:p>
        </p:txBody>
      </p:sp>
      <p:sp>
        <p:nvSpPr>
          <p:cNvPr id="6" name="Slide Number Placeholder 5"/>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4113334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Essential Guide to Business Statistics</a:t>
            </a:r>
          </a:p>
        </p:txBody>
      </p:sp>
      <p:sp>
        <p:nvSpPr>
          <p:cNvPr id="5" name="Footer Placeholder 4"/>
          <p:cNvSpPr>
            <a:spLocks noGrp="1"/>
          </p:cNvSpPr>
          <p:nvPr>
            <p:ph type="ftr" sz="quarter" idx="11"/>
          </p:nvPr>
        </p:nvSpPr>
        <p:spPr/>
        <p:txBody>
          <a:bodyPr/>
          <a:lstStyle/>
          <a:p>
            <a:r>
              <a:rPr lang="en-GB"/>
              <a:t>©2015 John Wiley and Sons www.wiley.com/college/willoughby</a:t>
            </a:r>
          </a:p>
        </p:txBody>
      </p:sp>
      <p:sp>
        <p:nvSpPr>
          <p:cNvPr id="6" name="Slide Number Placeholder 5"/>
          <p:cNvSpPr>
            <a:spLocks noGrp="1"/>
          </p:cNvSpPr>
          <p:nvPr>
            <p:ph type="sldNum" sz="quarter" idx="12"/>
          </p:nvPr>
        </p:nvSpPr>
        <p:spPr/>
        <p:txBody>
          <a:bodyPr/>
          <a:lstStyle/>
          <a:p>
            <a:fld id="{74CAED51-C66D-4681-BF60-D1E183F6E7BA}" type="slidenum">
              <a:rPr lang="en-GB" smtClean="0"/>
              <a:t>‹#›</a:t>
            </a:fld>
            <a:endParaRPr lang="en-GB"/>
          </a:p>
        </p:txBody>
      </p:sp>
    </p:spTree>
    <p:extLst>
      <p:ext uri="{BB962C8B-B14F-4D97-AF65-F5344CB8AC3E}">
        <p14:creationId xmlns:p14="http://schemas.microsoft.com/office/powerpoint/2010/main" val="620238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0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a:t>Essential Guide to Business Statistics</a:t>
            </a:r>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a:solidFill>
                  <a:schemeClr val="tx1">
                    <a:tint val="75000"/>
                  </a:schemeClr>
                </a:solidFill>
              </a:defRPr>
            </a:lvl1pPr>
          </a:lstStyle>
          <a:p>
            <a:r>
              <a:rPr lang="en-GB" dirty="0"/>
              <a:t>©2015 John Wiley and Sons www.wiley.com/college/willoughby</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CAED51-C66D-4681-BF60-D1E183F6E7BA}" type="slidenum">
              <a:rPr lang="en-GB" smtClean="0"/>
              <a:t>‹#›</a:t>
            </a:fld>
            <a:endParaRPr lang="en-GB"/>
          </a:p>
        </p:txBody>
      </p:sp>
      <p:sp>
        <p:nvSpPr>
          <p:cNvPr id="7" name="Rectangle 6"/>
          <p:cNvSpPr/>
          <p:nvPr userDrawn="1"/>
        </p:nvSpPr>
        <p:spPr>
          <a:xfrm>
            <a:off x="0" y="0"/>
            <a:ext cx="9144000" cy="6858000"/>
          </a:xfrm>
          <a:prstGeom prst="rect">
            <a:avLst/>
          </a:prstGeom>
          <a:no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93738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56792"/>
            <a:ext cx="7772400" cy="3098775"/>
          </a:xfrm>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Lecture 2</a:t>
            </a:r>
            <a:br>
              <a:rPr lang="en-GB" dirty="0">
                <a:latin typeface="Liberation Sans" panose="020B0604020202020204" pitchFamily="34" charset="0"/>
                <a:ea typeface="Liberation Sans" panose="020B0604020202020204" pitchFamily="34" charset="0"/>
                <a:cs typeface="Liberation Sans" panose="020B0604020202020204" pitchFamily="34" charset="0"/>
              </a:rPr>
            </a:br>
            <a:br>
              <a:rPr lang="en-GB" dirty="0">
                <a:latin typeface="Liberation Sans" panose="020B0604020202020204" pitchFamily="34" charset="0"/>
                <a:ea typeface="Liberation Sans" panose="020B0604020202020204" pitchFamily="34" charset="0"/>
                <a:cs typeface="Liberation Sans" panose="020B0604020202020204" pitchFamily="34" charset="0"/>
              </a:rPr>
            </a:br>
            <a:r>
              <a:rPr lang="en-GB" dirty="0">
                <a:latin typeface="Liberation Sans" panose="020B0604020202020204" pitchFamily="34" charset="0"/>
                <a:ea typeface="Liberation Sans" panose="020B0604020202020204" pitchFamily="34" charset="0"/>
                <a:cs typeface="Liberation Sans" panose="020B0604020202020204" pitchFamily="34" charset="0"/>
              </a:rPr>
              <a:t>Data Collection</a:t>
            </a:r>
          </a:p>
        </p:txBody>
      </p:sp>
      <p:sp>
        <p:nvSpPr>
          <p:cNvPr id="3" name="Footer Placeholder 2"/>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4" name="Date Placeholder 3"/>
          <p:cNvSpPr>
            <a:spLocks noGrp="1"/>
          </p:cNvSpPr>
          <p:nvPr>
            <p:ph type="dt" sz="half" idx="10"/>
          </p:nvPr>
        </p:nvSpPr>
        <p:spPr/>
        <p:txBody>
          <a:bodyPr/>
          <a:lstStyle/>
          <a:p>
            <a:r>
              <a:rPr lang="en-GB" dirty="0"/>
              <a:t>Essential Guide to Business Statistics</a:t>
            </a:r>
          </a:p>
        </p:txBody>
      </p:sp>
    </p:spTree>
    <p:extLst>
      <p:ext uri="{BB962C8B-B14F-4D97-AF65-F5344CB8AC3E}">
        <p14:creationId xmlns:p14="http://schemas.microsoft.com/office/powerpoint/2010/main" val="3585646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Data Collection</a:t>
            </a:r>
          </a:p>
        </p:txBody>
      </p:sp>
      <p:sp>
        <p:nvSpPr>
          <p:cNvPr id="3" name="Content Placeholder 2"/>
          <p:cNvSpPr>
            <a:spLocks noGrp="1"/>
          </p:cNvSpPr>
          <p:nvPr>
            <p:ph idx="1"/>
          </p:nvPr>
        </p:nvSpPr>
        <p:spPr>
          <a:xfrm>
            <a:off x="467544" y="1484784"/>
            <a:ext cx="8229600" cy="4824536"/>
          </a:xfrm>
        </p:spPr>
        <p:txBody>
          <a:bodyPr>
            <a:normAutofit fontScale="85000" lnSpcReduction="10000"/>
          </a:bodyPr>
          <a:lstStyle/>
          <a:p>
            <a:pPr lvl="0"/>
            <a:r>
              <a:rPr lang="en-GB" dirty="0">
                <a:latin typeface="Liberation Sans" panose="020B0604020202020204" pitchFamily="34" charset="0"/>
                <a:ea typeface="Liberation Sans" panose="020B0604020202020204" pitchFamily="34" charset="0"/>
                <a:cs typeface="Liberation Sans" panose="020B0604020202020204" pitchFamily="34" charset="0"/>
              </a:rPr>
              <a:t>Distinguish between </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a population and a sample</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primary and </a:t>
            </a:r>
            <a:r>
              <a:rPr lang="en-GB">
                <a:latin typeface="Liberation Sans" panose="020B0604020202020204" pitchFamily="34" charset="0"/>
                <a:ea typeface="Liberation Sans" panose="020B0604020202020204" pitchFamily="34" charset="0"/>
                <a:cs typeface="Liberation Sans" panose="020B0604020202020204" pitchFamily="34" charset="0"/>
              </a:rPr>
              <a:t>secondary data</a:t>
            </a:r>
            <a:br>
              <a:rPr lang="en-GB">
                <a:latin typeface="Liberation Sans" panose="020B0604020202020204" pitchFamily="34" charset="0"/>
                <a:ea typeface="Liberation Sans" panose="020B0604020202020204" pitchFamily="34" charset="0"/>
                <a:cs typeface="Liberation Sans" panose="020B0604020202020204" pitchFamily="34" charset="0"/>
              </a:rPr>
            </a:br>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pPr lvl="0"/>
            <a:r>
              <a:rPr lang="en-GB" dirty="0">
                <a:latin typeface="Liberation Sans" panose="020B0604020202020204" pitchFamily="34" charset="0"/>
                <a:ea typeface="Liberation Sans" panose="020B0604020202020204" pitchFamily="34" charset="0"/>
                <a:cs typeface="Liberation Sans" panose="020B0604020202020204" pitchFamily="34" charset="0"/>
              </a:rPr>
              <a:t>Carry out and compare different sampling methods</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simple random, convenience, quota, systematic, cluster and </a:t>
            </a:r>
            <a:r>
              <a:rPr lang="en-GB">
                <a:latin typeface="Liberation Sans" panose="020B0604020202020204" pitchFamily="34" charset="0"/>
                <a:ea typeface="Liberation Sans" panose="020B0604020202020204" pitchFamily="34" charset="0"/>
                <a:cs typeface="Liberation Sans" panose="020B0604020202020204" pitchFamily="34" charset="0"/>
              </a:rPr>
              <a:t>stratified sampling</a:t>
            </a:r>
            <a:br>
              <a:rPr lang="en-GB">
                <a:latin typeface="Liberation Sans" panose="020B0604020202020204" pitchFamily="34" charset="0"/>
                <a:ea typeface="Liberation Sans" panose="020B0604020202020204" pitchFamily="34" charset="0"/>
                <a:cs typeface="Liberation Sans" panose="020B0604020202020204" pitchFamily="34" charset="0"/>
              </a:rPr>
            </a:br>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pPr lvl="0"/>
            <a:r>
              <a:rPr lang="en-GB" dirty="0">
                <a:latin typeface="Liberation Sans" panose="020B0604020202020204" pitchFamily="34" charset="0"/>
                <a:ea typeface="Liberation Sans" panose="020B0604020202020204" pitchFamily="34" charset="0"/>
                <a:cs typeface="Liberation Sans" panose="020B0604020202020204" pitchFamily="34" charset="0"/>
              </a:rPr>
              <a:t>Conduct interviews and use questionnaires for </a:t>
            </a:r>
            <a:r>
              <a:rPr lang="en-GB">
                <a:latin typeface="Liberation Sans" panose="020B0604020202020204" pitchFamily="34" charset="0"/>
                <a:ea typeface="Liberation Sans" panose="020B0604020202020204" pitchFamily="34" charset="0"/>
                <a:cs typeface="Liberation Sans" panose="020B0604020202020204" pitchFamily="34" charset="0"/>
              </a:rPr>
              <a:t>data collection</a:t>
            </a:r>
            <a:br>
              <a:rPr lang="en-GB">
                <a:latin typeface="Liberation Sans" panose="020B0604020202020204" pitchFamily="34" charset="0"/>
                <a:ea typeface="Liberation Sans" panose="020B0604020202020204" pitchFamily="34" charset="0"/>
                <a:cs typeface="Liberation Sans" panose="020B0604020202020204" pitchFamily="34" charset="0"/>
              </a:rPr>
            </a:br>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pPr lvl="0"/>
            <a:r>
              <a:rPr lang="en-GB" dirty="0">
                <a:latin typeface="Liberation Sans" panose="020B0604020202020204" pitchFamily="34" charset="0"/>
                <a:ea typeface="Liberation Sans" panose="020B0604020202020204" pitchFamily="34" charset="0"/>
                <a:cs typeface="Liberation Sans" panose="020B0604020202020204" pitchFamily="34" charset="0"/>
              </a:rPr>
              <a:t>Understand how bias can occur</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943019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Introduction</a:t>
            </a:r>
          </a:p>
        </p:txBody>
      </p:sp>
      <p:sp>
        <p:nvSpPr>
          <p:cNvPr id="3" name="Content Placeholder 2"/>
          <p:cNvSpPr>
            <a:spLocks noGrp="1"/>
          </p:cNvSpPr>
          <p:nvPr>
            <p:ph idx="1"/>
          </p:nvPr>
        </p:nvSpPr>
        <p:spPr>
          <a:xfrm>
            <a:off x="467544" y="1484784"/>
            <a:ext cx="8229600" cy="4525963"/>
          </a:xfrm>
        </p:spPr>
        <p:txBody>
          <a:bodyPr>
            <a:normAutofit fontScale="92500" lnSpcReduction="2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Many research projects and studies with a business-related focus include collecting data about people</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Scenario</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we would like to investigate the mode of transport used for travelling to work by the 20,000 employees of a large insurance company with offices located in 30 different countries</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we are interested in whether employees walk or cycle to work, or use a car, train or bus</a:t>
            </a:r>
            <a:endParaRPr lang="en-GB" sz="1600" dirty="0">
              <a:latin typeface="Liberation Sans" panose="020B0604020202020204" pitchFamily="34" charset="0"/>
              <a:ea typeface="Liberation Sans" panose="020B0604020202020204" pitchFamily="34" charset="0"/>
              <a:cs typeface="Liberation Sans" panose="020B0604020202020204" pitchFamily="34" charset="0"/>
            </a:endParaRPr>
          </a:p>
          <a:p>
            <a:endParaRPr lang="en-GB" sz="2000" dirty="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546617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Terminology</a:t>
            </a:r>
          </a:p>
        </p:txBody>
      </p:sp>
      <p:sp>
        <p:nvSpPr>
          <p:cNvPr id="3" name="Content Placeholder 2"/>
          <p:cNvSpPr>
            <a:spLocks noGrp="1"/>
          </p:cNvSpPr>
          <p:nvPr>
            <p:ph idx="1"/>
          </p:nvPr>
        </p:nvSpPr>
        <p:spPr/>
        <p:txBody>
          <a:bodyPr>
            <a:normAutofit fontScale="92500" lnSpcReduction="2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Population</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the collection of all the people in whom we </a:t>
            </a:r>
            <a:r>
              <a:rPr lang="en-GB">
                <a:latin typeface="Liberation Sans" panose="020B0604020202020204" pitchFamily="34" charset="0"/>
                <a:ea typeface="Liberation Sans" panose="020B0604020202020204" pitchFamily="34" charset="0"/>
                <a:cs typeface="Liberation Sans" panose="020B0604020202020204" pitchFamily="34" charset="0"/>
              </a:rPr>
              <a:t>are interested</a:t>
            </a:r>
          </a:p>
          <a:p>
            <a:pPr lvl="1"/>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Sampling Frame</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a list that includes information about every member of </a:t>
            </a:r>
            <a:r>
              <a:rPr lang="en-GB">
                <a:latin typeface="Liberation Sans" panose="020B0604020202020204" pitchFamily="34" charset="0"/>
                <a:ea typeface="Liberation Sans" panose="020B0604020202020204" pitchFamily="34" charset="0"/>
                <a:cs typeface="Liberation Sans" panose="020B0604020202020204" pitchFamily="34" charset="0"/>
              </a:rPr>
              <a:t>the population</a:t>
            </a:r>
          </a:p>
          <a:p>
            <a:pPr lvl="1"/>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Sample</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the part of the population from which we gather information</a:t>
            </a:r>
          </a:p>
          <a:p>
            <a:pPr lvl="1"/>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835077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Scenario - Terminology</a:t>
            </a:r>
          </a:p>
        </p:txBody>
      </p:sp>
      <p:sp>
        <p:nvSpPr>
          <p:cNvPr id="3" name="Content Placeholder 2"/>
          <p:cNvSpPr>
            <a:spLocks noGrp="1"/>
          </p:cNvSpPr>
          <p:nvPr>
            <p:ph idx="1"/>
          </p:nvPr>
        </p:nvSpPr>
        <p:spPr>
          <a:xfrm>
            <a:off x="467544" y="1412776"/>
            <a:ext cx="8229600" cy="4781128"/>
          </a:xfrm>
        </p:spPr>
        <p:txBody>
          <a:bodyPr>
            <a:normAutofit fontScale="92500" lnSpcReduction="2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The population is every person who is employed by the company</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The sampling frame is the list of all the employees</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If we wished to select a sample from the population, we may decide to question:</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the employees who work at the office in Brazil </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the employees who are aged 25-34</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the female employees in the company</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53984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Primary and Secondary Data</a:t>
            </a:r>
          </a:p>
        </p:txBody>
      </p:sp>
      <p:sp>
        <p:nvSpPr>
          <p:cNvPr id="3" name="Content Placeholder 2"/>
          <p:cNvSpPr>
            <a:spLocks noGrp="1"/>
          </p:cNvSpPr>
          <p:nvPr>
            <p:ph idx="1"/>
          </p:nvPr>
        </p:nvSpPr>
        <p:spPr/>
        <p:txBody>
          <a:bodyPr>
            <a:normAutofit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Primary data</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data that you collect yourself as part of your study or investigation, usually using interviews </a:t>
            </a:r>
            <a:r>
              <a:rPr lang="en-GB">
                <a:latin typeface="Liberation Sans" panose="020B0604020202020204" pitchFamily="34" charset="0"/>
                <a:ea typeface="Liberation Sans" panose="020B0604020202020204" pitchFamily="34" charset="0"/>
                <a:cs typeface="Liberation Sans" panose="020B0604020202020204" pitchFamily="34" charset="0"/>
              </a:rPr>
              <a:t>or questionnaires</a:t>
            </a:r>
          </a:p>
          <a:p>
            <a:pPr lvl="1"/>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Secondary data </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data that has already been collected by someone else, typically found in newspapers and reports, government and business publications, and historical records</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744862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Primary and Secondary Data</a:t>
            </a:r>
          </a:p>
        </p:txBody>
      </p:sp>
      <p:graphicFrame>
        <p:nvGraphicFramePr>
          <p:cNvPr id="4" name="Table 3"/>
          <p:cNvGraphicFramePr>
            <a:graphicFrameLocks noGrp="1"/>
          </p:cNvGraphicFramePr>
          <p:nvPr>
            <p:extLst>
              <p:ext uri="{D42A27DB-BD31-4B8C-83A1-F6EECF244321}">
                <p14:modId xmlns:p14="http://schemas.microsoft.com/office/powerpoint/2010/main" val="1837180469"/>
              </p:ext>
            </p:extLst>
          </p:nvPr>
        </p:nvGraphicFramePr>
        <p:xfrm>
          <a:off x="755576" y="1340768"/>
          <a:ext cx="7776864" cy="4937760"/>
        </p:xfrm>
        <a:graphic>
          <a:graphicData uri="http://schemas.openxmlformats.org/drawingml/2006/table">
            <a:tbl>
              <a:tblPr firstRow="1" firstCol="1" bandRow="1">
                <a:tableStyleId>{2D5ABB26-0587-4C30-8999-92F81FD0307C}</a:tableStyleId>
              </a:tblPr>
              <a:tblGrid>
                <a:gridCol w="3961296">
                  <a:extLst>
                    <a:ext uri="{9D8B030D-6E8A-4147-A177-3AD203B41FA5}">
                      <a16:colId xmlns:a16="http://schemas.microsoft.com/office/drawing/2014/main" val="20000"/>
                    </a:ext>
                  </a:extLst>
                </a:gridCol>
                <a:gridCol w="3815568">
                  <a:extLst>
                    <a:ext uri="{9D8B030D-6E8A-4147-A177-3AD203B41FA5}">
                      <a16:colId xmlns:a16="http://schemas.microsoft.com/office/drawing/2014/main" val="20001"/>
                    </a:ext>
                  </a:extLst>
                </a:gridCol>
              </a:tblGrid>
              <a:tr h="269240">
                <a:tc>
                  <a:txBody>
                    <a:bodyPr/>
                    <a:lstStyle/>
                    <a:p>
                      <a:pPr>
                        <a:spcAft>
                          <a:spcPts val="0"/>
                        </a:spcAft>
                      </a:pPr>
                      <a:r>
                        <a:rPr lang="en-GB" sz="1800" dirty="0">
                          <a:effectLst/>
                        </a:rPr>
                        <a:t>primary data</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dirty="0">
                          <a:effectLst/>
                        </a:rPr>
                        <a:t>secondary data</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12775">
                <a:tc>
                  <a:txBody>
                    <a:bodyPr/>
                    <a:lstStyle/>
                    <a:p>
                      <a:pPr>
                        <a:spcAft>
                          <a:spcPts val="0"/>
                        </a:spcAft>
                      </a:pPr>
                      <a:r>
                        <a:rPr lang="en-GB" sz="1800" dirty="0">
                          <a:effectLst/>
                        </a:rPr>
                        <a:t>when collecting your own data, it can be processed and presented in ways which best suit your research and results</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dirty="0">
                          <a:effectLst/>
                        </a:rPr>
                        <a:t>it is likely that secondary data has already been processed and so it may not be presented in your preferred way</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982345">
                <a:tc>
                  <a:txBody>
                    <a:bodyPr/>
                    <a:lstStyle/>
                    <a:p>
                      <a:pPr>
                        <a:spcAft>
                          <a:spcPts val="0"/>
                        </a:spcAft>
                      </a:pPr>
                      <a:r>
                        <a:rPr lang="en-GB" sz="1800" dirty="0">
                          <a:effectLst/>
                        </a:rPr>
                        <a:t>primary data is likely to be</a:t>
                      </a:r>
                    </a:p>
                    <a:p>
                      <a:pPr marL="342900" lvl="0" indent="-342900">
                        <a:spcAft>
                          <a:spcPts val="0"/>
                        </a:spcAft>
                        <a:buFont typeface="Symbol"/>
                        <a:buChar char=""/>
                      </a:pPr>
                      <a:r>
                        <a:rPr lang="en-GB" sz="1800" dirty="0">
                          <a:effectLst/>
                        </a:rPr>
                        <a:t>directly related to your investigation</a:t>
                      </a:r>
                    </a:p>
                    <a:p>
                      <a:pPr marL="342900" lvl="0" indent="-342900">
                        <a:spcAft>
                          <a:spcPts val="0"/>
                        </a:spcAft>
                        <a:buFont typeface="Symbol"/>
                        <a:buChar char=""/>
                      </a:pPr>
                      <a:r>
                        <a:rPr lang="en-GB" sz="1800" dirty="0">
                          <a:effectLst/>
                        </a:rPr>
                        <a:t>collected in the geographical areas in which you are interested </a:t>
                      </a:r>
                    </a:p>
                    <a:p>
                      <a:pPr marL="342900" lvl="0" indent="-342900">
                        <a:spcAft>
                          <a:spcPts val="0"/>
                        </a:spcAft>
                        <a:buFont typeface="Symbol"/>
                        <a:buChar char=""/>
                      </a:pPr>
                      <a:r>
                        <a:rPr lang="en-GB" sz="1800" dirty="0">
                          <a:effectLst/>
                        </a:rPr>
                        <a:t>up-to-date</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dirty="0">
                          <a:effectLst/>
                        </a:rPr>
                        <a:t>i</a:t>
                      </a:r>
                      <a:r>
                        <a:rPr lang="en-GB" sz="1800">
                          <a:effectLst/>
                        </a:rPr>
                        <a:t>t </a:t>
                      </a:r>
                      <a:r>
                        <a:rPr lang="en-GB" sz="1800" dirty="0">
                          <a:effectLst/>
                        </a:rPr>
                        <a:t>might have been collected</a:t>
                      </a:r>
                    </a:p>
                    <a:p>
                      <a:pPr marL="342900" lvl="0" indent="-342900">
                        <a:spcAft>
                          <a:spcPts val="0"/>
                        </a:spcAft>
                        <a:buFont typeface="Symbol"/>
                        <a:buChar char=""/>
                      </a:pPr>
                      <a:r>
                        <a:rPr lang="en-GB" sz="1800" dirty="0">
                          <a:effectLst/>
                        </a:rPr>
                        <a:t>for a different reason, not directly related to your investigation</a:t>
                      </a:r>
                    </a:p>
                    <a:p>
                      <a:pPr marL="342900" lvl="0" indent="-342900">
                        <a:spcAft>
                          <a:spcPts val="0"/>
                        </a:spcAft>
                        <a:buFont typeface="Symbol"/>
                        <a:buChar char=""/>
                      </a:pPr>
                      <a:r>
                        <a:rPr lang="en-GB" sz="1800" dirty="0">
                          <a:effectLst/>
                        </a:rPr>
                        <a:t>in a different geographical area</a:t>
                      </a:r>
                    </a:p>
                    <a:p>
                      <a:pPr marL="342900" lvl="0" indent="-342900">
                        <a:spcAft>
                          <a:spcPts val="0"/>
                        </a:spcAft>
                        <a:buFont typeface="Symbol"/>
                        <a:buChar char=""/>
                      </a:pPr>
                      <a:r>
                        <a:rPr lang="en-GB" sz="1800" dirty="0">
                          <a:effectLst/>
                        </a:rPr>
                        <a:t>some time ago</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37210">
                <a:tc>
                  <a:txBody>
                    <a:bodyPr/>
                    <a:lstStyle/>
                    <a:p>
                      <a:pPr>
                        <a:spcAft>
                          <a:spcPts val="0"/>
                        </a:spcAft>
                      </a:pPr>
                      <a:r>
                        <a:rPr lang="en-GB" sz="1800" dirty="0">
                          <a:effectLst/>
                        </a:rPr>
                        <a:t>it is difficult and time consuming to use data collection methods to gather information from large samples of the population</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dirty="0">
                          <a:effectLst/>
                        </a:rPr>
                        <a:t>you could have easy and quick access to a large database of information that has been collected over a long period of time</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45770">
                <a:tc>
                  <a:txBody>
                    <a:bodyPr/>
                    <a:lstStyle/>
                    <a:p>
                      <a:pPr>
                        <a:spcAft>
                          <a:spcPts val="0"/>
                        </a:spcAft>
                      </a:pPr>
                      <a:r>
                        <a:rPr lang="en-GB" sz="1800">
                          <a:effectLst/>
                        </a:rPr>
                        <a:t>use of interviews or questionnaires to collect primary data can be expensive</a:t>
                      </a:r>
                      <a:endParaRPr lang="en-GB" sz="180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dirty="0">
                          <a:effectLst/>
                        </a:rPr>
                        <a:t>access to secondary data is often free of charge</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43865">
                <a:tc>
                  <a:txBody>
                    <a:bodyPr/>
                    <a:lstStyle/>
                    <a:p>
                      <a:pPr>
                        <a:spcAft>
                          <a:spcPts val="0"/>
                        </a:spcAft>
                      </a:pPr>
                      <a:r>
                        <a:rPr lang="en-GB" sz="1800">
                          <a:effectLst/>
                        </a:rPr>
                        <a:t>you have control over how a sample is chosen and the methods used for data collection</a:t>
                      </a:r>
                      <a:endParaRPr lang="en-GB" sz="180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800" dirty="0">
                          <a:effectLst/>
                        </a:rPr>
                        <a:t>it is often difficult to find out details about how secondary data has been collected</a:t>
                      </a:r>
                      <a:endParaRPr lang="en-GB" sz="1800" dirty="0">
                        <a:effectLst/>
                        <a:latin typeface="Calibri"/>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3" name="Footer Placeholder 2"/>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86552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Sampling Methods</a:t>
            </a:r>
          </a:p>
        </p:txBody>
      </p:sp>
      <p:sp>
        <p:nvSpPr>
          <p:cNvPr id="3" name="Content Placeholder 2"/>
          <p:cNvSpPr>
            <a:spLocks noGrp="1"/>
          </p:cNvSpPr>
          <p:nvPr>
            <p:ph idx="1"/>
          </p:nvPr>
        </p:nvSpPr>
        <p:spPr/>
        <p:txBody>
          <a:bodyPr>
            <a:normAutofit fontScale="92500"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Different methods can be used when selecting a sample from a population of interest</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simple random, convenience, quota, systematic, cluster and </a:t>
            </a:r>
            <a:r>
              <a:rPr lang="en-GB">
                <a:latin typeface="Liberation Sans" panose="020B0604020202020204" pitchFamily="34" charset="0"/>
                <a:ea typeface="Liberation Sans" panose="020B0604020202020204" pitchFamily="34" charset="0"/>
                <a:cs typeface="Liberation Sans" panose="020B0604020202020204" pitchFamily="34" charset="0"/>
              </a:rPr>
              <a:t>stratified sampling</a:t>
            </a:r>
          </a:p>
          <a:p>
            <a:pPr lvl="1"/>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The aim is making the sample representative so that the characteristics of the sample members reflect as closely as possible the characteristics of the population members</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505030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Simple Random Sampling</a:t>
            </a:r>
          </a:p>
        </p:txBody>
      </p:sp>
      <p:sp>
        <p:nvSpPr>
          <p:cNvPr id="3" name="Content Placeholder 2"/>
          <p:cNvSpPr>
            <a:spLocks noGrp="1"/>
          </p:cNvSpPr>
          <p:nvPr>
            <p:ph idx="1"/>
          </p:nvPr>
        </p:nvSpPr>
        <p:spPr/>
        <p:txBody>
          <a:bodyPr>
            <a:normAutofit fontScale="92500"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Every possible sample of a specified size has an equal chance of </a:t>
            </a:r>
            <a:r>
              <a:rPr lang="en-GB">
                <a:latin typeface="Liberation Sans" panose="020B0604020202020204" pitchFamily="34" charset="0"/>
                <a:ea typeface="Liberation Sans" panose="020B0604020202020204" pitchFamily="34" charset="0"/>
                <a:cs typeface="Liberation Sans" panose="020B0604020202020204" pitchFamily="34" charset="0"/>
              </a:rPr>
              <a:t>being selected</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Three basic steps </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give a unique number to each member of the population</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use a computer program to randomly generate a subset of the allocated numbers </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choose the members of the population whose numbers match the generated random numbers</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193967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Simple Random Sampling</a:t>
            </a:r>
          </a:p>
        </p:txBody>
      </p:sp>
      <p:sp>
        <p:nvSpPr>
          <p:cNvPr id="4" name="Text Placeholder 3"/>
          <p:cNvSpPr>
            <a:spLocks noGrp="1"/>
          </p:cNvSpPr>
          <p:nvPr>
            <p:ph type="body" idx="1"/>
          </p:nvPr>
        </p:nvSpPr>
        <p:spPr>
          <a:xfrm>
            <a:off x="456183" y="1412776"/>
            <a:ext cx="4040188" cy="639762"/>
          </a:xfrm>
          <a:ln>
            <a:solidFill>
              <a:schemeClr val="tx1"/>
            </a:solidFill>
          </a:ln>
        </p:spPr>
        <p:txBody>
          <a:bodyPr>
            <a:normAutofit/>
          </a:bodyPr>
          <a:lstStyle/>
          <a:p>
            <a:r>
              <a:rPr lang="en-GB" sz="3200" b="0" dirty="0">
                <a:latin typeface="Liberation Sans" panose="020B0604020202020204" pitchFamily="34" charset="0"/>
                <a:ea typeface="Liberation Sans" panose="020B0604020202020204" pitchFamily="34" charset="0"/>
                <a:cs typeface="Liberation Sans" panose="020B0604020202020204" pitchFamily="34" charset="0"/>
              </a:rPr>
              <a:t>Advantages</a:t>
            </a:r>
          </a:p>
        </p:txBody>
      </p:sp>
      <p:sp>
        <p:nvSpPr>
          <p:cNvPr id="5" name="Content Placeholder 4"/>
          <p:cNvSpPr>
            <a:spLocks noGrp="1"/>
          </p:cNvSpPr>
          <p:nvPr>
            <p:ph sz="half" idx="2"/>
          </p:nvPr>
        </p:nvSpPr>
        <p:spPr>
          <a:xfrm>
            <a:off x="456183" y="2052538"/>
            <a:ext cx="4040188" cy="3951288"/>
          </a:xfrm>
        </p:spPr>
        <p:txBody>
          <a:bodyPr>
            <a:normAutofit lnSpcReduction="10000"/>
          </a:bodyPr>
          <a:lstStyle/>
          <a:p>
            <a:r>
              <a:rPr lang="en-GB" sz="2800" dirty="0">
                <a:latin typeface="Liberation Sans" panose="020B0604020202020204" pitchFamily="34" charset="0"/>
                <a:ea typeface="Liberation Sans" panose="020B0604020202020204" pitchFamily="34" charset="0"/>
                <a:cs typeface="Liberation Sans" panose="020B0604020202020204" pitchFamily="34" charset="0"/>
              </a:rPr>
              <a:t>The resulting sample is likely to be fairly representative of the entire population</a:t>
            </a:r>
          </a:p>
          <a:p>
            <a:endParaRPr lang="en-GB" sz="18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2800" dirty="0">
                <a:latin typeface="Liberation Sans" panose="020B0604020202020204" pitchFamily="34" charset="0"/>
                <a:ea typeface="Liberation Sans" panose="020B0604020202020204" pitchFamily="34" charset="0"/>
                <a:cs typeface="Liberation Sans" panose="020B0604020202020204" pitchFamily="34" charset="0"/>
              </a:rPr>
              <a:t>This would depend on the characteristics of the members that were randomly selected</a:t>
            </a:r>
          </a:p>
        </p:txBody>
      </p:sp>
      <p:sp>
        <p:nvSpPr>
          <p:cNvPr id="6" name="Text Placeholder 5"/>
          <p:cNvSpPr>
            <a:spLocks noGrp="1"/>
          </p:cNvSpPr>
          <p:nvPr>
            <p:ph type="body" sz="quarter" idx="3"/>
          </p:nvPr>
        </p:nvSpPr>
        <p:spPr>
          <a:xfrm>
            <a:off x="4644008" y="1412776"/>
            <a:ext cx="4041775" cy="639762"/>
          </a:xfrm>
          <a:ln>
            <a:solidFill>
              <a:schemeClr val="tx1"/>
            </a:solidFill>
          </a:ln>
        </p:spPr>
        <p:txBody>
          <a:bodyPr/>
          <a:lstStyle/>
          <a:p>
            <a:r>
              <a:rPr lang="en-GB" sz="3200" b="0" dirty="0">
                <a:latin typeface="Liberation Sans" panose="020B0604020202020204" pitchFamily="34" charset="0"/>
                <a:ea typeface="Liberation Sans" panose="020B0604020202020204" pitchFamily="34" charset="0"/>
                <a:cs typeface="Liberation Sans" panose="020B0604020202020204" pitchFamily="34" charset="0"/>
              </a:rPr>
              <a:t>Disadvantages</a:t>
            </a:r>
            <a:endParaRPr lang="en-GB" b="0" dirty="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7" name="Content Placeholder 6"/>
          <p:cNvSpPr>
            <a:spLocks noGrp="1"/>
          </p:cNvSpPr>
          <p:nvPr>
            <p:ph sz="quarter" idx="4"/>
          </p:nvPr>
        </p:nvSpPr>
        <p:spPr>
          <a:xfrm>
            <a:off x="4644008" y="2052538"/>
            <a:ext cx="4041775" cy="3951288"/>
          </a:xfrm>
        </p:spPr>
        <p:txBody>
          <a:bodyPr>
            <a:noAutofit/>
          </a:bodyPr>
          <a:lstStyle/>
          <a:p>
            <a:r>
              <a:rPr lang="en-GB" sz="2800" dirty="0">
                <a:latin typeface="Liberation Sans" panose="020B0604020202020204" pitchFamily="34" charset="0"/>
                <a:ea typeface="Liberation Sans" panose="020B0604020202020204" pitchFamily="34" charset="0"/>
                <a:cs typeface="Liberation Sans" panose="020B0604020202020204" pitchFamily="34" charset="0"/>
              </a:rPr>
              <a:t>A reliable sampling frame is needed</a:t>
            </a:r>
          </a:p>
          <a:p>
            <a:endParaRPr lang="en-GB" sz="18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2800" dirty="0">
                <a:latin typeface="Liberation Sans" panose="020B0604020202020204" pitchFamily="34" charset="0"/>
                <a:ea typeface="Liberation Sans" panose="020B0604020202020204" pitchFamily="34" charset="0"/>
                <a:cs typeface="Liberation Sans" panose="020B0604020202020204" pitchFamily="34" charset="0"/>
              </a:rPr>
              <a:t>It can be expensive and time consuming to produce the sample if the population members are dispersed geographically</a:t>
            </a:r>
          </a:p>
        </p:txBody>
      </p:sp>
      <p:sp>
        <p:nvSpPr>
          <p:cNvPr id="3" name="Footer Placeholder 2"/>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8" name="Date Placeholder 7"/>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64272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435280" cy="1143000"/>
          </a:xfrm>
        </p:spPr>
        <p:txBody>
          <a:bodyPr>
            <a:normAutofit fontScale="9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Scenario – Simple Random Sampling</a:t>
            </a:r>
          </a:p>
        </p:txBody>
      </p:sp>
      <p:sp>
        <p:nvSpPr>
          <p:cNvPr id="3" name="Content Placeholder 2"/>
          <p:cNvSpPr>
            <a:spLocks noGrp="1"/>
          </p:cNvSpPr>
          <p:nvPr>
            <p:ph idx="1"/>
          </p:nvPr>
        </p:nvSpPr>
        <p:spPr/>
        <p:txBody>
          <a:bodyPr>
            <a:normAutofit fontScale="92500" lnSpcReduction="2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Start with the sampling frame, and give each of the 20,000 employees a unique number from 1 </a:t>
            </a:r>
            <a:r>
              <a:rPr lang="en-GB">
                <a:latin typeface="Liberation Sans" panose="020B0604020202020204" pitchFamily="34" charset="0"/>
                <a:ea typeface="Liberation Sans" panose="020B0604020202020204" pitchFamily="34" charset="0"/>
                <a:cs typeface="Liberation Sans" panose="020B0604020202020204" pitchFamily="34" charset="0"/>
              </a:rPr>
              <a:t>to 20,000</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Use a computer program to randomly generate numbers, between 1 </a:t>
            </a:r>
            <a:r>
              <a:rPr lang="en-GB">
                <a:latin typeface="Liberation Sans" panose="020B0604020202020204" pitchFamily="34" charset="0"/>
                <a:ea typeface="Liberation Sans" panose="020B0604020202020204" pitchFamily="34" charset="0"/>
                <a:cs typeface="Liberation Sans" panose="020B0604020202020204" pitchFamily="34" charset="0"/>
              </a:rPr>
              <a:t>and 20,000</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Identify the person represented by each randomly generated number and then select that person to create a sample of 500 employees</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42730824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Convenience Sampling</a:t>
            </a:r>
          </a:p>
        </p:txBody>
      </p:sp>
      <p:sp>
        <p:nvSpPr>
          <p:cNvPr id="3" name="Content Placeholder 2"/>
          <p:cNvSpPr>
            <a:spLocks noGrp="1"/>
          </p:cNvSpPr>
          <p:nvPr>
            <p:ph idx="1"/>
          </p:nvPr>
        </p:nvSpPr>
        <p:spPr>
          <a:xfrm>
            <a:off x="457200" y="1412776"/>
            <a:ext cx="8229600" cy="1180728"/>
          </a:xfrm>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Choose people that are conveniently available to be questioned</a:t>
            </a:r>
          </a:p>
        </p:txBody>
      </p:sp>
      <p:sp>
        <p:nvSpPr>
          <p:cNvPr id="4" name="Text Placeholder 3"/>
          <p:cNvSpPr txBox="1">
            <a:spLocks/>
          </p:cNvSpPr>
          <p:nvPr/>
        </p:nvSpPr>
        <p:spPr>
          <a:xfrm>
            <a:off x="457200" y="2759249"/>
            <a:ext cx="4040188" cy="639762"/>
          </a:xfrm>
          <a:prstGeom prst="rect">
            <a:avLst/>
          </a:prstGeom>
          <a:ln>
            <a:solidFill>
              <a:schemeClr val="tx1">
                <a:lumMod val="75000"/>
                <a:lumOff val="25000"/>
              </a:schemeClr>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Advantages</a:t>
            </a:r>
          </a:p>
        </p:txBody>
      </p:sp>
      <p:sp>
        <p:nvSpPr>
          <p:cNvPr id="5" name="Content Placeholder 4"/>
          <p:cNvSpPr txBox="1">
            <a:spLocks/>
          </p:cNvSpPr>
          <p:nvPr/>
        </p:nvSpPr>
        <p:spPr>
          <a:xfrm>
            <a:off x="457200" y="3399011"/>
            <a:ext cx="4040188"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800" dirty="0">
                <a:latin typeface="Liberation Sans" panose="020B0604020202020204" pitchFamily="34" charset="0"/>
                <a:ea typeface="Liberation Sans" panose="020B0604020202020204" pitchFamily="34" charset="0"/>
                <a:cs typeface="Liberation Sans" panose="020B0604020202020204" pitchFamily="34" charset="0"/>
              </a:rPr>
              <a:t>This method can be carried out very quickly</a:t>
            </a:r>
          </a:p>
          <a:p>
            <a:endParaRPr lang="en-GB" sz="18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2800" dirty="0">
                <a:latin typeface="Liberation Sans" panose="020B0604020202020204" pitchFamily="34" charset="0"/>
                <a:ea typeface="Liberation Sans" panose="020B0604020202020204" pitchFamily="34" charset="0"/>
                <a:cs typeface="Liberation Sans" panose="020B0604020202020204" pitchFamily="34" charset="0"/>
              </a:rPr>
              <a:t>It is also inexpensive and a sampling frame is not needed</a:t>
            </a:r>
          </a:p>
        </p:txBody>
      </p:sp>
      <p:sp>
        <p:nvSpPr>
          <p:cNvPr id="6" name="Text Placeholder 5"/>
          <p:cNvSpPr txBox="1">
            <a:spLocks/>
          </p:cNvSpPr>
          <p:nvPr/>
        </p:nvSpPr>
        <p:spPr>
          <a:xfrm>
            <a:off x="4645025" y="2759249"/>
            <a:ext cx="4041775" cy="639762"/>
          </a:xfrm>
          <a:prstGeom prst="rect">
            <a:avLst/>
          </a:prstGeom>
          <a:ln>
            <a:solidFill>
              <a:schemeClr val="tx1">
                <a:lumMod val="75000"/>
                <a:lumOff val="25000"/>
              </a:schemeClr>
            </a:solid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Disadvantages</a:t>
            </a:r>
          </a:p>
        </p:txBody>
      </p:sp>
      <p:sp>
        <p:nvSpPr>
          <p:cNvPr id="7" name="Content Placeholder 6"/>
          <p:cNvSpPr txBox="1">
            <a:spLocks/>
          </p:cNvSpPr>
          <p:nvPr/>
        </p:nvSpPr>
        <p:spPr>
          <a:xfrm>
            <a:off x="4645025" y="3399011"/>
            <a:ext cx="4041775"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800" dirty="0">
                <a:latin typeface="Liberation Sans" panose="020B0604020202020204" pitchFamily="34" charset="0"/>
                <a:ea typeface="Liberation Sans" panose="020B0604020202020204" pitchFamily="34" charset="0"/>
                <a:cs typeface="Liberation Sans" panose="020B0604020202020204" pitchFamily="34" charset="0"/>
              </a:rPr>
              <a:t>The resulting sample is not likely to be representative of the entire population</a:t>
            </a:r>
          </a:p>
        </p:txBody>
      </p:sp>
      <p:sp>
        <p:nvSpPr>
          <p:cNvPr id="8" name="Footer Placeholder 7"/>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9" name="Date Placeholder 8"/>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259668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Scenario – Convenience Sampling</a:t>
            </a:r>
          </a:p>
        </p:txBody>
      </p:sp>
      <p:sp>
        <p:nvSpPr>
          <p:cNvPr id="3" name="Content Placeholder 2"/>
          <p:cNvSpPr>
            <a:spLocks noGrp="1"/>
          </p:cNvSpPr>
          <p:nvPr>
            <p:ph idx="1"/>
          </p:nvPr>
        </p:nvSpPr>
        <p:spPr/>
        <p:txBody>
          <a:bodyPr>
            <a:normAutofit fontScale="92500" lnSpcReduction="2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Stand outside the main door of the London office at </a:t>
            </a:r>
            <a:r>
              <a:rPr lang="en-GB" dirty="0" err="1">
                <a:latin typeface="Liberation Sans" panose="020B0604020202020204" pitchFamily="34" charset="0"/>
                <a:ea typeface="Liberation Sans" panose="020B0604020202020204" pitchFamily="34" charset="0"/>
                <a:cs typeface="Liberation Sans" panose="020B0604020202020204" pitchFamily="34" charset="0"/>
              </a:rPr>
              <a:t>9am</a:t>
            </a:r>
            <a:r>
              <a:rPr lang="en-GB" dirty="0">
                <a:latin typeface="Liberation Sans" panose="020B0604020202020204" pitchFamily="34" charset="0"/>
                <a:ea typeface="Liberation Sans" panose="020B0604020202020204" pitchFamily="34" charset="0"/>
                <a:cs typeface="Liberation Sans" panose="020B0604020202020204" pitchFamily="34" charset="0"/>
              </a:rPr>
              <a:t> on a Monday and question the next 500 people who walk into </a:t>
            </a:r>
            <a:r>
              <a:rPr lang="en-GB">
                <a:latin typeface="Liberation Sans" panose="020B0604020202020204" pitchFamily="34" charset="0"/>
                <a:ea typeface="Liberation Sans" panose="020B0604020202020204" pitchFamily="34" charset="0"/>
                <a:cs typeface="Liberation Sans" panose="020B0604020202020204" pitchFamily="34" charset="0"/>
              </a:rPr>
              <a:t>the building</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the main door may be situated directly opposite a train station whereas the large car park for employees might have a covered walkway leading directly into an </a:t>
            </a:r>
            <a:r>
              <a:rPr lang="en-GB">
                <a:latin typeface="Liberation Sans" panose="020B0604020202020204" pitchFamily="34" charset="0"/>
                <a:ea typeface="Liberation Sans" panose="020B0604020202020204" pitchFamily="34" charset="0"/>
                <a:cs typeface="Liberation Sans" panose="020B0604020202020204" pitchFamily="34" charset="0"/>
              </a:rPr>
              <a:t>alternative entrance</a:t>
            </a:r>
          </a:p>
          <a:p>
            <a:pPr lvl="1"/>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by choosing to be located in London, we are eliminating all of the people who work at the other offices around the world</a:t>
            </a:r>
          </a:p>
          <a:p>
            <a:pPr lvl="1"/>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563127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0648"/>
            <a:ext cx="8229600" cy="1143000"/>
          </a:xfrm>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Quota Sampling</a:t>
            </a:r>
          </a:p>
        </p:txBody>
      </p:sp>
      <p:sp>
        <p:nvSpPr>
          <p:cNvPr id="3" name="Content Placeholder 2"/>
          <p:cNvSpPr>
            <a:spLocks noGrp="1"/>
          </p:cNvSpPr>
          <p:nvPr>
            <p:ph idx="1"/>
          </p:nvPr>
        </p:nvSpPr>
        <p:spPr>
          <a:xfrm>
            <a:off x="457200" y="1412776"/>
            <a:ext cx="8229600" cy="1591096"/>
          </a:xfrm>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Choose a characteristic of the population, and use it to choose specified numbers of people who are conveniently available</a:t>
            </a:r>
          </a:p>
        </p:txBody>
      </p:sp>
      <p:sp>
        <p:nvSpPr>
          <p:cNvPr id="4" name="Text Placeholder 3"/>
          <p:cNvSpPr txBox="1">
            <a:spLocks/>
          </p:cNvSpPr>
          <p:nvPr/>
        </p:nvSpPr>
        <p:spPr>
          <a:xfrm>
            <a:off x="457200" y="3191297"/>
            <a:ext cx="4040188" cy="63976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Advantages</a:t>
            </a:r>
          </a:p>
        </p:txBody>
      </p:sp>
      <p:sp>
        <p:nvSpPr>
          <p:cNvPr id="5" name="Content Placeholder 4"/>
          <p:cNvSpPr txBox="1">
            <a:spLocks/>
          </p:cNvSpPr>
          <p:nvPr/>
        </p:nvSpPr>
        <p:spPr>
          <a:xfrm>
            <a:off x="457200" y="3831059"/>
            <a:ext cx="4040188"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latin typeface="Liberation Sans" panose="020B0604020202020204" pitchFamily="34" charset="0"/>
                <a:ea typeface="Liberation Sans" panose="020B0604020202020204" pitchFamily="34" charset="0"/>
                <a:cs typeface="Liberation Sans" panose="020B0604020202020204" pitchFamily="34" charset="0"/>
              </a:rPr>
              <a:t>This method can be carried out very quickly</a:t>
            </a:r>
          </a:p>
          <a:p>
            <a:endParaRPr lang="en-GB" sz="24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2400" dirty="0">
                <a:latin typeface="Liberation Sans" panose="020B0604020202020204" pitchFamily="34" charset="0"/>
                <a:ea typeface="Liberation Sans" panose="020B0604020202020204" pitchFamily="34" charset="0"/>
                <a:cs typeface="Liberation Sans" panose="020B0604020202020204" pitchFamily="34" charset="0"/>
              </a:rPr>
              <a:t>It is also inexpensive and a sampling frame is not needed</a:t>
            </a:r>
          </a:p>
        </p:txBody>
      </p:sp>
      <p:sp>
        <p:nvSpPr>
          <p:cNvPr id="6" name="Text Placeholder 5"/>
          <p:cNvSpPr txBox="1">
            <a:spLocks/>
          </p:cNvSpPr>
          <p:nvPr/>
        </p:nvSpPr>
        <p:spPr>
          <a:xfrm>
            <a:off x="4645025" y="3191297"/>
            <a:ext cx="4041775" cy="639762"/>
          </a:xfrm>
          <a:prstGeom prst="rect">
            <a:avLst/>
          </a:prstGeom>
          <a:ln>
            <a:solidFill>
              <a:schemeClr val="tx1"/>
            </a:solid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Disadvantages</a:t>
            </a:r>
          </a:p>
        </p:txBody>
      </p:sp>
      <p:sp>
        <p:nvSpPr>
          <p:cNvPr id="7" name="Content Placeholder 6"/>
          <p:cNvSpPr txBox="1">
            <a:spLocks/>
          </p:cNvSpPr>
          <p:nvPr/>
        </p:nvSpPr>
        <p:spPr>
          <a:xfrm>
            <a:off x="4645025" y="3831059"/>
            <a:ext cx="4041775"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latin typeface="Liberation Sans" panose="020B0604020202020204" pitchFamily="34" charset="0"/>
                <a:ea typeface="Liberation Sans" panose="020B0604020202020204" pitchFamily="34" charset="0"/>
                <a:cs typeface="Liberation Sans" panose="020B0604020202020204" pitchFamily="34" charset="0"/>
              </a:rPr>
              <a:t>The resulting sample will not be entirely representative of the population members</a:t>
            </a:r>
          </a:p>
        </p:txBody>
      </p:sp>
      <p:sp>
        <p:nvSpPr>
          <p:cNvPr id="8" name="Footer Placeholder 7"/>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9" name="Date Placeholder 8"/>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3619773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Scenario – Quota Sampling</a:t>
            </a:r>
          </a:p>
        </p:txBody>
      </p:sp>
      <p:sp>
        <p:nvSpPr>
          <p:cNvPr id="3" name="Content Placeholder 2"/>
          <p:cNvSpPr>
            <a:spLocks noGrp="1"/>
          </p:cNvSpPr>
          <p:nvPr>
            <p:ph idx="1"/>
          </p:nvPr>
        </p:nvSpPr>
        <p:spPr>
          <a:xfrm>
            <a:off x="467544" y="1556792"/>
            <a:ext cx="8229600" cy="4525963"/>
          </a:xfrm>
        </p:spPr>
        <p:txBody>
          <a:bodyPr>
            <a:normAutofit/>
          </a:bodyPr>
          <a:lstStyle/>
          <a:p>
            <a:r>
              <a:rPr lang="en-GB" sz="3000" dirty="0">
                <a:latin typeface="Liberation Sans" panose="020B0604020202020204" pitchFamily="34" charset="0"/>
                <a:ea typeface="Liberation Sans" panose="020B0604020202020204" pitchFamily="34" charset="0"/>
                <a:cs typeface="Liberation Sans" panose="020B0604020202020204" pitchFamily="34" charset="0"/>
              </a:rPr>
              <a:t>Divide the population of employees into different age groups: under 25, 25-34, 35-44, 45-54, and over 54</a:t>
            </a:r>
          </a:p>
          <a:p>
            <a:endParaRPr lang="en-GB" sz="30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3000" dirty="0">
                <a:latin typeface="Liberation Sans" panose="020B0604020202020204" pitchFamily="34" charset="0"/>
                <a:ea typeface="Liberation Sans" panose="020B0604020202020204" pitchFamily="34" charset="0"/>
                <a:cs typeface="Liberation Sans" panose="020B0604020202020204" pitchFamily="34" charset="0"/>
              </a:rPr>
              <a:t>Stand outside the main entrance of the London office at </a:t>
            </a:r>
            <a:r>
              <a:rPr lang="en-GB" sz="3000" dirty="0" err="1">
                <a:latin typeface="Liberation Sans" panose="020B0604020202020204" pitchFamily="34" charset="0"/>
                <a:ea typeface="Liberation Sans" panose="020B0604020202020204" pitchFamily="34" charset="0"/>
                <a:cs typeface="Liberation Sans" panose="020B0604020202020204" pitchFamily="34" charset="0"/>
              </a:rPr>
              <a:t>9am</a:t>
            </a:r>
            <a:r>
              <a:rPr lang="en-GB" sz="3000" dirty="0">
                <a:latin typeface="Liberation Sans" panose="020B0604020202020204" pitchFamily="34" charset="0"/>
                <a:ea typeface="Liberation Sans" panose="020B0604020202020204" pitchFamily="34" charset="0"/>
                <a:cs typeface="Liberation Sans" panose="020B0604020202020204" pitchFamily="34" charset="0"/>
              </a:rPr>
              <a:t> on a Monday morning and question the next 100 people from each age group who walk into the building</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690439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Systematic Sampling</a:t>
            </a:r>
          </a:p>
        </p:txBody>
      </p:sp>
      <p:sp>
        <p:nvSpPr>
          <p:cNvPr id="3" name="Content Placeholder 2"/>
          <p:cNvSpPr>
            <a:spLocks noGrp="1"/>
          </p:cNvSpPr>
          <p:nvPr>
            <p:ph idx="1"/>
          </p:nvPr>
        </p:nvSpPr>
        <p:spPr>
          <a:xfrm>
            <a:off x="447700" y="1340768"/>
            <a:ext cx="8229600" cy="1591096"/>
          </a:xfrm>
        </p:spPr>
        <p:txBody>
          <a:bodyPr>
            <a:normAutofit fontScale="925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Choose a starting point at random in the sampling frame, then systematically select each person that occurs at a specific interval</a:t>
            </a:r>
          </a:p>
        </p:txBody>
      </p:sp>
      <p:sp>
        <p:nvSpPr>
          <p:cNvPr id="4" name="Text Placeholder 3"/>
          <p:cNvSpPr txBox="1">
            <a:spLocks/>
          </p:cNvSpPr>
          <p:nvPr/>
        </p:nvSpPr>
        <p:spPr>
          <a:xfrm>
            <a:off x="457200" y="2996952"/>
            <a:ext cx="4040188" cy="63976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Advantages</a:t>
            </a:r>
          </a:p>
        </p:txBody>
      </p:sp>
      <p:sp>
        <p:nvSpPr>
          <p:cNvPr id="5" name="Content Placeholder 4"/>
          <p:cNvSpPr txBox="1">
            <a:spLocks/>
          </p:cNvSpPr>
          <p:nvPr/>
        </p:nvSpPr>
        <p:spPr>
          <a:xfrm>
            <a:off x="457200" y="3636714"/>
            <a:ext cx="4040188"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800" dirty="0">
                <a:latin typeface="Liberation Sans" panose="020B0604020202020204" pitchFamily="34" charset="0"/>
                <a:ea typeface="Liberation Sans" panose="020B0604020202020204" pitchFamily="34" charset="0"/>
                <a:cs typeface="Liberation Sans" panose="020B0604020202020204" pitchFamily="34" charset="0"/>
              </a:rPr>
              <a:t>It is likely that this method will create a representative sample</a:t>
            </a:r>
          </a:p>
          <a:p>
            <a:endParaRPr lang="en-GB" sz="18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2800" dirty="0">
                <a:latin typeface="Liberation Sans" panose="020B0604020202020204" pitchFamily="34" charset="0"/>
                <a:ea typeface="Liberation Sans" panose="020B0604020202020204" pitchFamily="34" charset="0"/>
                <a:cs typeface="Liberation Sans" panose="020B0604020202020204" pitchFamily="34" charset="0"/>
              </a:rPr>
              <a:t>It is fairly easy to administer </a:t>
            </a:r>
          </a:p>
        </p:txBody>
      </p:sp>
      <p:sp>
        <p:nvSpPr>
          <p:cNvPr id="6" name="Text Placeholder 5"/>
          <p:cNvSpPr txBox="1">
            <a:spLocks/>
          </p:cNvSpPr>
          <p:nvPr/>
        </p:nvSpPr>
        <p:spPr>
          <a:xfrm>
            <a:off x="4645025" y="2996952"/>
            <a:ext cx="4041775" cy="639762"/>
          </a:xfrm>
          <a:prstGeom prst="rect">
            <a:avLst/>
          </a:prstGeom>
          <a:ln>
            <a:solidFill>
              <a:schemeClr val="tx1"/>
            </a:solid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Disadvantages</a:t>
            </a:r>
          </a:p>
        </p:txBody>
      </p:sp>
      <p:sp>
        <p:nvSpPr>
          <p:cNvPr id="7" name="Content Placeholder 6"/>
          <p:cNvSpPr txBox="1">
            <a:spLocks/>
          </p:cNvSpPr>
          <p:nvPr/>
        </p:nvSpPr>
        <p:spPr>
          <a:xfrm>
            <a:off x="4645025" y="3636714"/>
            <a:ext cx="4041775"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800" dirty="0">
                <a:latin typeface="Liberation Sans" panose="020B0604020202020204" pitchFamily="34" charset="0"/>
                <a:ea typeface="Liberation Sans" panose="020B0604020202020204" pitchFamily="34" charset="0"/>
                <a:cs typeface="Liberation Sans" panose="020B0604020202020204" pitchFamily="34" charset="0"/>
              </a:rPr>
              <a:t>A reliable sampling frame is needed</a:t>
            </a:r>
          </a:p>
          <a:p>
            <a:endParaRPr lang="en-GB" sz="18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2800" dirty="0">
                <a:latin typeface="Liberation Sans" panose="020B0604020202020204" pitchFamily="34" charset="0"/>
                <a:ea typeface="Liberation Sans" panose="020B0604020202020204" pitchFamily="34" charset="0"/>
                <a:cs typeface="Liberation Sans" panose="020B0604020202020204" pitchFamily="34" charset="0"/>
              </a:rPr>
              <a:t>The sample may not be representative if a pattern occurs</a:t>
            </a:r>
          </a:p>
        </p:txBody>
      </p:sp>
      <p:sp>
        <p:nvSpPr>
          <p:cNvPr id="8" name="Footer Placeholder 7"/>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9" name="Date Placeholder 8"/>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882946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Scenario – Systematic Sampling</a:t>
            </a:r>
          </a:p>
        </p:txBody>
      </p:sp>
      <p:sp>
        <p:nvSpPr>
          <p:cNvPr id="3" name="Content Placeholder 2"/>
          <p:cNvSpPr>
            <a:spLocks noGrp="1"/>
          </p:cNvSpPr>
          <p:nvPr>
            <p:ph idx="1"/>
          </p:nvPr>
        </p:nvSpPr>
        <p:spPr/>
        <p:txBody>
          <a:bodyPr>
            <a:normAutofit/>
          </a:bodyPr>
          <a:lstStyle/>
          <a:p>
            <a:r>
              <a:rPr lang="en-GB" sz="3000" dirty="0">
                <a:latin typeface="Liberation Sans" panose="020B0604020202020204" pitchFamily="34" charset="0"/>
                <a:ea typeface="Liberation Sans" panose="020B0604020202020204" pitchFamily="34" charset="0"/>
                <a:cs typeface="Liberation Sans" panose="020B0604020202020204" pitchFamily="34" charset="0"/>
              </a:rPr>
              <a:t>Use a computer program to randomly generate a single number between 1 and 20,000 to use as a starting point in the list</a:t>
            </a:r>
          </a:p>
          <a:p>
            <a:endParaRPr lang="en-GB" sz="30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3000" dirty="0">
                <a:latin typeface="Liberation Sans" panose="020B0604020202020204" pitchFamily="34" charset="0"/>
                <a:ea typeface="Liberation Sans" panose="020B0604020202020204" pitchFamily="34" charset="0"/>
                <a:cs typeface="Liberation Sans" panose="020B0604020202020204" pitchFamily="34" charset="0"/>
              </a:rPr>
              <a:t>Include the person represented by the starting number, and every subsequent 40th person from the list until 500 employees have been selected in total for the sample</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4672629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Cluster Sampling</a:t>
            </a:r>
          </a:p>
        </p:txBody>
      </p:sp>
      <p:sp>
        <p:nvSpPr>
          <p:cNvPr id="3" name="Content Placeholder 2"/>
          <p:cNvSpPr>
            <a:spLocks noGrp="1"/>
          </p:cNvSpPr>
          <p:nvPr>
            <p:ph idx="1"/>
          </p:nvPr>
        </p:nvSpPr>
        <p:spPr>
          <a:xfrm>
            <a:off x="457200" y="1412776"/>
            <a:ext cx="8229600" cy="1591096"/>
          </a:xfrm>
        </p:spPr>
        <p:txBody>
          <a:bodyPr>
            <a:normAutofit fontScale="92500" lnSpcReduction="2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Divide the population into clusters; choose a random sample of clusters and the sample is created using everyone in each chosen cluster</a:t>
            </a:r>
          </a:p>
        </p:txBody>
      </p:sp>
      <p:sp>
        <p:nvSpPr>
          <p:cNvPr id="4" name="Text Placeholder 3"/>
          <p:cNvSpPr txBox="1">
            <a:spLocks/>
          </p:cNvSpPr>
          <p:nvPr/>
        </p:nvSpPr>
        <p:spPr>
          <a:xfrm>
            <a:off x="457199" y="3140968"/>
            <a:ext cx="4040188" cy="63976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Advantages</a:t>
            </a:r>
          </a:p>
        </p:txBody>
      </p:sp>
      <p:sp>
        <p:nvSpPr>
          <p:cNvPr id="5" name="Content Placeholder 4"/>
          <p:cNvSpPr txBox="1">
            <a:spLocks/>
          </p:cNvSpPr>
          <p:nvPr/>
        </p:nvSpPr>
        <p:spPr>
          <a:xfrm>
            <a:off x="457199" y="3780730"/>
            <a:ext cx="4040188"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latin typeface="Liberation Sans" panose="020B0604020202020204" pitchFamily="34" charset="0"/>
                <a:ea typeface="Liberation Sans" panose="020B0604020202020204" pitchFamily="34" charset="0"/>
                <a:cs typeface="Liberation Sans" panose="020B0604020202020204" pitchFamily="34" charset="0"/>
              </a:rPr>
              <a:t>It is a very convenient and practical way of producing a sample </a:t>
            </a:r>
          </a:p>
          <a:p>
            <a:endParaRPr lang="en-GB" sz="24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2400" dirty="0">
                <a:latin typeface="Liberation Sans" panose="020B0604020202020204" pitchFamily="34" charset="0"/>
                <a:ea typeface="Liberation Sans" panose="020B0604020202020204" pitchFamily="34" charset="0"/>
                <a:cs typeface="Liberation Sans" panose="020B0604020202020204" pitchFamily="34" charset="0"/>
              </a:rPr>
              <a:t>A sampling frame is not needed</a:t>
            </a:r>
          </a:p>
        </p:txBody>
      </p:sp>
      <p:sp>
        <p:nvSpPr>
          <p:cNvPr id="6" name="Text Placeholder 5"/>
          <p:cNvSpPr txBox="1">
            <a:spLocks/>
          </p:cNvSpPr>
          <p:nvPr/>
        </p:nvSpPr>
        <p:spPr>
          <a:xfrm>
            <a:off x="4645024" y="3140968"/>
            <a:ext cx="4041775" cy="639762"/>
          </a:xfrm>
          <a:prstGeom prst="rect">
            <a:avLst/>
          </a:prstGeom>
          <a:ln>
            <a:solidFill>
              <a:schemeClr val="tx1"/>
            </a:solid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Disadvantages</a:t>
            </a:r>
          </a:p>
        </p:txBody>
      </p:sp>
      <p:sp>
        <p:nvSpPr>
          <p:cNvPr id="7" name="Content Placeholder 6"/>
          <p:cNvSpPr txBox="1">
            <a:spLocks/>
          </p:cNvSpPr>
          <p:nvPr/>
        </p:nvSpPr>
        <p:spPr>
          <a:xfrm>
            <a:off x="4645024" y="3780730"/>
            <a:ext cx="4041775"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latin typeface="Liberation Sans" panose="020B0604020202020204" pitchFamily="34" charset="0"/>
                <a:ea typeface="Liberation Sans" panose="020B0604020202020204" pitchFamily="34" charset="0"/>
                <a:cs typeface="Liberation Sans" panose="020B0604020202020204" pitchFamily="34" charset="0"/>
              </a:rPr>
              <a:t>If the people in each cluster have very similar characteristics then the sample may not be fully representative of the population</a:t>
            </a:r>
          </a:p>
        </p:txBody>
      </p:sp>
      <p:sp>
        <p:nvSpPr>
          <p:cNvPr id="8" name="Footer Placeholder 7"/>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9" name="Date Placeholder 8"/>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1341165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Scenario – Cluster Sampling</a:t>
            </a:r>
          </a:p>
        </p:txBody>
      </p:sp>
      <p:sp>
        <p:nvSpPr>
          <p:cNvPr id="3" name="Content Placeholder 2"/>
          <p:cNvSpPr>
            <a:spLocks noGrp="1"/>
          </p:cNvSpPr>
          <p:nvPr>
            <p:ph idx="1"/>
          </p:nvPr>
        </p:nvSpPr>
        <p:spPr/>
        <p:txBody>
          <a:bodyPr>
            <a:normAutofit fontScale="85000"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View the employees working at the office in each of the 30 countries as a group, or cluster, and decide to choose six clusters </a:t>
            </a:r>
            <a:r>
              <a:rPr lang="en-GB">
                <a:latin typeface="Liberation Sans" panose="020B0604020202020204" pitchFamily="34" charset="0"/>
                <a:ea typeface="Liberation Sans" panose="020B0604020202020204" pitchFamily="34" charset="0"/>
                <a:cs typeface="Liberation Sans" panose="020B0604020202020204" pitchFamily="34" charset="0"/>
              </a:rPr>
              <a:t>for sampling</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Number each cluster 1-30 and use a computer package to randomly generate numbers within </a:t>
            </a:r>
            <a:r>
              <a:rPr lang="en-GB">
                <a:latin typeface="Liberation Sans" panose="020B0604020202020204" pitchFamily="34" charset="0"/>
                <a:ea typeface="Liberation Sans" panose="020B0604020202020204" pitchFamily="34" charset="0"/>
                <a:cs typeface="Liberation Sans" panose="020B0604020202020204" pitchFamily="34" charset="0"/>
              </a:rPr>
              <a:t>this range</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Contact every employee in each of the six chosen offices to ask their mode of transport for travelling to work</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73620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Stratified Sampling</a:t>
            </a:r>
          </a:p>
        </p:txBody>
      </p:sp>
      <p:sp>
        <p:nvSpPr>
          <p:cNvPr id="3" name="Content Placeholder 2"/>
          <p:cNvSpPr>
            <a:spLocks noGrp="1"/>
          </p:cNvSpPr>
          <p:nvPr>
            <p:ph idx="1"/>
          </p:nvPr>
        </p:nvSpPr>
        <p:spPr>
          <a:xfrm>
            <a:off x="457200" y="1412776"/>
            <a:ext cx="8229600" cy="1591096"/>
          </a:xfrm>
        </p:spPr>
        <p:txBody>
          <a:bodyPr>
            <a:normAutofit/>
          </a:bodyPr>
          <a:lstStyle/>
          <a:p>
            <a:r>
              <a:rPr lang="en-GB" sz="3000">
                <a:latin typeface="Liberation Sans" panose="020B0604020202020204" pitchFamily="34" charset="0"/>
                <a:ea typeface="Liberation Sans" panose="020B0604020202020204" pitchFamily="34" charset="0"/>
                <a:cs typeface="Liberation Sans" panose="020B0604020202020204" pitchFamily="34" charset="0"/>
              </a:rPr>
              <a:t>Divide the population into strata; select a simple random sample of members from every stratum</a:t>
            </a:r>
            <a:endParaRPr lang="en-GB" sz="3000" dirty="0">
              <a:latin typeface="Liberation Sans" panose="020B0604020202020204" pitchFamily="34" charset="0"/>
              <a:ea typeface="Liberation Sans" panose="020B0604020202020204" pitchFamily="34" charset="0"/>
              <a:cs typeface="Liberation Sans" panose="020B0604020202020204" pitchFamily="34" charset="0"/>
            </a:endParaRPr>
          </a:p>
        </p:txBody>
      </p:sp>
      <p:sp>
        <p:nvSpPr>
          <p:cNvPr id="4" name="Text Placeholder 3"/>
          <p:cNvSpPr txBox="1">
            <a:spLocks/>
          </p:cNvSpPr>
          <p:nvPr/>
        </p:nvSpPr>
        <p:spPr>
          <a:xfrm>
            <a:off x="457200" y="3191297"/>
            <a:ext cx="4040188" cy="63976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Advantages</a:t>
            </a:r>
          </a:p>
        </p:txBody>
      </p:sp>
      <p:sp>
        <p:nvSpPr>
          <p:cNvPr id="5" name="Content Placeholder 4"/>
          <p:cNvSpPr txBox="1">
            <a:spLocks/>
          </p:cNvSpPr>
          <p:nvPr/>
        </p:nvSpPr>
        <p:spPr>
          <a:xfrm>
            <a:off x="457200" y="3831059"/>
            <a:ext cx="4040188"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latin typeface="Liberation Sans" panose="020B0604020202020204" pitchFamily="34" charset="0"/>
                <a:ea typeface="Liberation Sans" panose="020B0604020202020204" pitchFamily="34" charset="0"/>
                <a:cs typeface="Liberation Sans" panose="020B0604020202020204" pitchFamily="34" charset="0"/>
              </a:rPr>
              <a:t>The resulting sample is likely to be representative of the entire population</a:t>
            </a:r>
          </a:p>
        </p:txBody>
      </p:sp>
      <p:sp>
        <p:nvSpPr>
          <p:cNvPr id="6" name="Text Placeholder 5"/>
          <p:cNvSpPr txBox="1">
            <a:spLocks/>
          </p:cNvSpPr>
          <p:nvPr/>
        </p:nvSpPr>
        <p:spPr>
          <a:xfrm>
            <a:off x="4645025" y="3191297"/>
            <a:ext cx="4041775" cy="639762"/>
          </a:xfrm>
          <a:prstGeom prst="rect">
            <a:avLst/>
          </a:prstGeom>
          <a:ln>
            <a:solidFill>
              <a:schemeClr val="tx1"/>
            </a:solidFill>
          </a:ln>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a:latin typeface="Liberation Sans" panose="020B0604020202020204" pitchFamily="34" charset="0"/>
                <a:ea typeface="Liberation Sans" panose="020B0604020202020204" pitchFamily="34" charset="0"/>
                <a:cs typeface="Liberation Sans" panose="020B0604020202020204" pitchFamily="34" charset="0"/>
              </a:rPr>
              <a:t>Disadvantages</a:t>
            </a:r>
          </a:p>
        </p:txBody>
      </p:sp>
      <p:sp>
        <p:nvSpPr>
          <p:cNvPr id="7" name="Content Placeholder 6"/>
          <p:cNvSpPr txBox="1">
            <a:spLocks/>
          </p:cNvSpPr>
          <p:nvPr/>
        </p:nvSpPr>
        <p:spPr>
          <a:xfrm>
            <a:off x="4645025" y="3831059"/>
            <a:ext cx="4041775" cy="247826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400" dirty="0">
                <a:latin typeface="Liberation Sans" panose="020B0604020202020204" pitchFamily="34" charset="0"/>
                <a:ea typeface="Liberation Sans" panose="020B0604020202020204" pitchFamily="34" charset="0"/>
                <a:cs typeface="Liberation Sans" panose="020B0604020202020204" pitchFamily="34" charset="0"/>
              </a:rPr>
              <a:t>It is a complex and time consuming process</a:t>
            </a:r>
          </a:p>
          <a:p>
            <a:endParaRPr lang="en-GB" sz="24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2400" dirty="0">
                <a:latin typeface="Liberation Sans" panose="020B0604020202020204" pitchFamily="34" charset="0"/>
                <a:ea typeface="Liberation Sans" panose="020B0604020202020204" pitchFamily="34" charset="0"/>
                <a:cs typeface="Liberation Sans" panose="020B0604020202020204" pitchFamily="34" charset="0"/>
              </a:rPr>
              <a:t>A reliable sampling frame is needed</a:t>
            </a:r>
          </a:p>
        </p:txBody>
      </p:sp>
      <p:sp>
        <p:nvSpPr>
          <p:cNvPr id="8" name="Footer Placeholder 7"/>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9" name="Date Placeholder 8"/>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320998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Scenario – Stratified Sampling</a:t>
            </a:r>
          </a:p>
        </p:txBody>
      </p:sp>
      <p:sp>
        <p:nvSpPr>
          <p:cNvPr id="3" name="Content Placeholder 2"/>
          <p:cNvSpPr>
            <a:spLocks noGrp="1"/>
          </p:cNvSpPr>
          <p:nvPr>
            <p:ph idx="1"/>
          </p:nvPr>
        </p:nvSpPr>
        <p:spPr>
          <a:xfrm>
            <a:off x="467544" y="1484784"/>
            <a:ext cx="8229600" cy="4781128"/>
          </a:xfrm>
        </p:spPr>
        <p:txBody>
          <a:bodyPr>
            <a:normAutofit fontScale="92500"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We may be interested in whether the mode of transport is linked to the age of </a:t>
            </a:r>
            <a:r>
              <a:rPr lang="en-GB">
                <a:latin typeface="Liberation Sans" panose="020B0604020202020204" pitchFamily="34" charset="0"/>
                <a:ea typeface="Liberation Sans" panose="020B0604020202020204" pitchFamily="34" charset="0"/>
                <a:cs typeface="Liberation Sans" panose="020B0604020202020204" pitchFamily="34" charset="0"/>
              </a:rPr>
              <a:t>the employee</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Divide the members of the population into strata by age and give each member a unique number within </a:t>
            </a:r>
            <a:r>
              <a:rPr lang="en-GB">
                <a:latin typeface="Liberation Sans" panose="020B0604020202020204" pitchFamily="34" charset="0"/>
                <a:ea typeface="Liberation Sans" panose="020B0604020202020204" pitchFamily="34" charset="0"/>
                <a:cs typeface="Liberation Sans" panose="020B0604020202020204" pitchFamily="34" charset="0"/>
              </a:rPr>
              <a:t>that stratum</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Use simple random sampling to select 100 employees from each stratum corresponding to numbers generated randomly </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0226588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Proportional Allocation</a:t>
            </a:r>
          </a:p>
        </p:txBody>
      </p:sp>
      <p:sp>
        <p:nvSpPr>
          <p:cNvPr id="3" name="Content Placeholder 2"/>
          <p:cNvSpPr>
            <a:spLocks noGrp="1"/>
          </p:cNvSpPr>
          <p:nvPr>
            <p:ph idx="1"/>
          </p:nvPr>
        </p:nvSpPr>
        <p:spPr/>
        <p:txBody>
          <a:bodyPr>
            <a:normAutofit/>
          </a:bodyPr>
          <a:lstStyle/>
          <a:p>
            <a:r>
              <a:rPr lang="en-GB" sz="3000" dirty="0">
                <a:latin typeface="Liberation Sans" panose="020B0604020202020204" pitchFamily="34" charset="0"/>
                <a:ea typeface="Liberation Sans" panose="020B0604020202020204" pitchFamily="34" charset="0"/>
                <a:cs typeface="Liberation Sans" panose="020B0604020202020204" pitchFamily="34" charset="0"/>
              </a:rPr>
              <a:t>Sometimes the sample size taken from each stratum in stratified sampling is in proportion to the relative size of the group in the whole population</a:t>
            </a:r>
          </a:p>
          <a:p>
            <a:endParaRPr lang="en-GB" sz="30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3000" dirty="0">
                <a:latin typeface="Liberation Sans" panose="020B0604020202020204" pitchFamily="34" charset="0"/>
                <a:ea typeface="Liberation Sans" panose="020B0604020202020204" pitchFamily="34" charset="0"/>
                <a:cs typeface="Liberation Sans" panose="020B0604020202020204" pitchFamily="34" charset="0"/>
              </a:rPr>
              <a:t>For example, if the population contained 1000 women and 500 men, the sample of women would be twice the size of the sample of men</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704425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Comparing Sampling Methods</a:t>
            </a:r>
          </a:p>
        </p:txBody>
      </p:sp>
      <p:graphicFrame>
        <p:nvGraphicFramePr>
          <p:cNvPr id="4" name="Table 3"/>
          <p:cNvGraphicFramePr>
            <a:graphicFrameLocks noGrp="1"/>
          </p:cNvGraphicFramePr>
          <p:nvPr>
            <p:extLst>
              <p:ext uri="{D42A27DB-BD31-4B8C-83A1-F6EECF244321}">
                <p14:modId xmlns:p14="http://schemas.microsoft.com/office/powerpoint/2010/main" val="2656790969"/>
              </p:ext>
            </p:extLst>
          </p:nvPr>
        </p:nvGraphicFramePr>
        <p:xfrm>
          <a:off x="1547664" y="1268760"/>
          <a:ext cx="6120680" cy="5029200"/>
        </p:xfrm>
        <a:graphic>
          <a:graphicData uri="http://schemas.openxmlformats.org/drawingml/2006/table">
            <a:tbl>
              <a:tblPr firstRow="1" firstCol="1" bandRow="1">
                <a:tableStyleId>{2D5ABB26-0587-4C30-8999-92F81FD0307C}</a:tableStyleId>
              </a:tblPr>
              <a:tblGrid>
                <a:gridCol w="1557082">
                  <a:extLst>
                    <a:ext uri="{9D8B030D-6E8A-4147-A177-3AD203B41FA5}">
                      <a16:colId xmlns:a16="http://schemas.microsoft.com/office/drawing/2014/main" val="20000"/>
                    </a:ext>
                  </a:extLst>
                </a:gridCol>
                <a:gridCol w="1319730">
                  <a:extLst>
                    <a:ext uri="{9D8B030D-6E8A-4147-A177-3AD203B41FA5}">
                      <a16:colId xmlns:a16="http://schemas.microsoft.com/office/drawing/2014/main" val="20001"/>
                    </a:ext>
                  </a:extLst>
                </a:gridCol>
                <a:gridCol w="1595764">
                  <a:extLst>
                    <a:ext uri="{9D8B030D-6E8A-4147-A177-3AD203B41FA5}">
                      <a16:colId xmlns:a16="http://schemas.microsoft.com/office/drawing/2014/main" val="20002"/>
                    </a:ext>
                  </a:extLst>
                </a:gridCol>
                <a:gridCol w="1648104">
                  <a:extLst>
                    <a:ext uri="{9D8B030D-6E8A-4147-A177-3AD203B41FA5}">
                      <a16:colId xmlns:a16="http://schemas.microsoft.com/office/drawing/2014/main" val="20003"/>
                    </a:ext>
                  </a:extLst>
                </a:gridCol>
              </a:tblGrid>
              <a:tr h="813036">
                <a:tc>
                  <a:txBody>
                    <a:bodyPr/>
                    <a:lstStyle/>
                    <a:p>
                      <a:pPr>
                        <a:spcAft>
                          <a:spcPts val="0"/>
                        </a:spcAft>
                      </a:pPr>
                      <a:r>
                        <a:rPr lang="en-GB" sz="1800" dirty="0">
                          <a:effectLst/>
                        </a:rPr>
                        <a:t> </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a:effectLst/>
                        </a:rPr>
                        <a:t>sample frame needed</a:t>
                      </a:r>
                      <a:endParaRPr lang="en-GB" sz="1800">
                        <a:effectLst/>
                        <a:latin typeface="Calibri"/>
                        <a:ea typeface="Calibri"/>
                        <a:cs typeface="Times New Roman"/>
                      </a:endParaRPr>
                    </a:p>
                  </a:txBody>
                  <a:tcPr marL="68345" marR="6834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dirty="0">
                          <a:effectLst/>
                        </a:rPr>
                        <a:t>easy to carry out</a:t>
                      </a:r>
                      <a:endParaRPr lang="en-GB" sz="1800" dirty="0">
                        <a:effectLst/>
                        <a:latin typeface="Calibri"/>
                        <a:ea typeface="Calibri"/>
                        <a:cs typeface="Times New Roman"/>
                      </a:endParaRPr>
                    </a:p>
                  </a:txBody>
                  <a:tcPr marL="68345" marR="6834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dirty="0">
                          <a:effectLst/>
                        </a:rPr>
                        <a:t>representative</a:t>
                      </a:r>
                      <a:endParaRPr lang="en-GB" sz="1800" dirty="0">
                        <a:effectLst/>
                        <a:latin typeface="Calibri"/>
                        <a:ea typeface="Calibri"/>
                        <a:cs typeface="Times New Roman"/>
                      </a:endParaRPr>
                    </a:p>
                  </a:txBody>
                  <a:tcPr marL="68345" marR="6834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92586">
                <a:tc>
                  <a:txBody>
                    <a:bodyPr/>
                    <a:lstStyle/>
                    <a:p>
                      <a:pPr>
                        <a:spcAft>
                          <a:spcPts val="0"/>
                        </a:spcAft>
                      </a:pPr>
                      <a:r>
                        <a:rPr lang="en-GB" sz="1800" dirty="0">
                          <a:effectLst/>
                        </a:rPr>
                        <a:t>simple random</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dirty="0">
                          <a:effectLst/>
                        </a:rPr>
                        <a:t>yes</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GB" sz="1100">
                          <a:effectLst/>
                        </a:rPr>
                        <a:t> </a:t>
                      </a:r>
                    </a:p>
                    <a:p>
                      <a:pPr algn="ctr">
                        <a:spcAft>
                          <a:spcPts val="0"/>
                        </a:spcAft>
                      </a:pPr>
                      <a:r>
                        <a:rPr lang="en-GB" sz="2400">
                          <a:effectLst/>
                          <a:sym typeface="Wingdings 2"/>
                        </a:rPr>
                        <a:t></a:t>
                      </a:r>
                      <a:endParaRPr lang="en-GB" sz="1100">
                        <a:effectLst/>
                      </a:endParaRPr>
                    </a:p>
                    <a:p>
                      <a:pPr>
                        <a:spcAft>
                          <a:spcPts val="0"/>
                        </a:spcAft>
                      </a:pPr>
                      <a:r>
                        <a:rPr lang="en-GB" sz="1100">
                          <a:effectLst/>
                        </a:rPr>
                        <a:t> </a:t>
                      </a:r>
                      <a:endParaRPr lang="en-GB" sz="110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2400">
                          <a:effectLst/>
                          <a:sym typeface="Wingdings 2"/>
                        </a:rPr>
                        <a:t></a:t>
                      </a:r>
                      <a:endParaRPr lang="en-GB" sz="110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92586">
                <a:tc>
                  <a:txBody>
                    <a:bodyPr/>
                    <a:lstStyle/>
                    <a:p>
                      <a:pPr>
                        <a:spcAft>
                          <a:spcPts val="0"/>
                        </a:spcAft>
                      </a:pPr>
                      <a:r>
                        <a:rPr lang="en-GB" sz="1800" dirty="0">
                          <a:effectLst/>
                        </a:rPr>
                        <a:t>convenience</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dirty="0">
                          <a:effectLst/>
                        </a:rPr>
                        <a:t>no</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100">
                          <a:effectLst/>
                        </a:rPr>
                        <a:t> </a:t>
                      </a:r>
                    </a:p>
                    <a:p>
                      <a:pPr algn="ctr">
                        <a:spcAft>
                          <a:spcPts val="0"/>
                        </a:spcAft>
                      </a:pPr>
                      <a:r>
                        <a:rPr lang="en-GB" sz="2400">
                          <a:effectLst/>
                          <a:sym typeface="Wingdings 2"/>
                        </a:rPr>
                        <a:t></a:t>
                      </a:r>
                      <a:endParaRPr lang="en-GB" sz="1100">
                        <a:effectLst/>
                      </a:endParaRPr>
                    </a:p>
                    <a:p>
                      <a:pPr algn="ctr">
                        <a:spcAft>
                          <a:spcPts val="0"/>
                        </a:spcAft>
                      </a:pPr>
                      <a:r>
                        <a:rPr lang="en-GB" sz="1100">
                          <a:effectLst/>
                        </a:rPr>
                        <a:t> </a:t>
                      </a:r>
                      <a:endParaRPr lang="en-GB" sz="110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2400">
                          <a:effectLst/>
                          <a:sym typeface="Wingdings 2"/>
                        </a:rPr>
                        <a:t></a:t>
                      </a:r>
                      <a:endParaRPr lang="en-GB" sz="110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92586">
                <a:tc>
                  <a:txBody>
                    <a:bodyPr/>
                    <a:lstStyle/>
                    <a:p>
                      <a:pPr>
                        <a:spcAft>
                          <a:spcPts val="0"/>
                        </a:spcAft>
                      </a:pPr>
                      <a:r>
                        <a:rPr lang="en-GB" sz="1800" dirty="0">
                          <a:effectLst/>
                        </a:rPr>
                        <a:t>quota</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dirty="0">
                          <a:effectLst/>
                        </a:rPr>
                        <a:t>no</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100" dirty="0">
                          <a:effectLst/>
                        </a:rPr>
                        <a:t> </a:t>
                      </a:r>
                    </a:p>
                    <a:p>
                      <a:pPr algn="ctr">
                        <a:spcAft>
                          <a:spcPts val="0"/>
                        </a:spcAft>
                      </a:pPr>
                      <a:r>
                        <a:rPr lang="en-GB" sz="2400" dirty="0">
                          <a:effectLst/>
                          <a:sym typeface="Wingdings 2"/>
                        </a:rPr>
                        <a:t></a:t>
                      </a:r>
                      <a:endParaRPr lang="en-GB" sz="1100" dirty="0">
                        <a:effectLst/>
                      </a:endParaRPr>
                    </a:p>
                    <a:p>
                      <a:pPr algn="ctr">
                        <a:spcAft>
                          <a:spcPts val="0"/>
                        </a:spcAft>
                      </a:pPr>
                      <a:r>
                        <a:rPr lang="en-GB" sz="1100" dirty="0">
                          <a:effectLst/>
                        </a:rPr>
                        <a:t> </a:t>
                      </a:r>
                      <a:endParaRPr lang="en-GB" sz="11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2400">
                          <a:effectLst/>
                          <a:sym typeface="Wingdings 2"/>
                        </a:rPr>
                        <a:t></a:t>
                      </a:r>
                      <a:endParaRPr lang="en-GB" sz="110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92586">
                <a:tc>
                  <a:txBody>
                    <a:bodyPr/>
                    <a:lstStyle/>
                    <a:p>
                      <a:pPr>
                        <a:spcAft>
                          <a:spcPts val="0"/>
                        </a:spcAft>
                      </a:pPr>
                      <a:r>
                        <a:rPr lang="en-GB" sz="1800" dirty="0">
                          <a:effectLst/>
                        </a:rPr>
                        <a:t>systematic</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dirty="0">
                          <a:effectLst/>
                          <a:latin typeface="+mn-lt"/>
                          <a:ea typeface="+mn-ea"/>
                          <a:cs typeface="+mn-cs"/>
                        </a:rPr>
                        <a:t>yes</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100" dirty="0">
                          <a:effectLst/>
                        </a:rPr>
                        <a:t> </a:t>
                      </a:r>
                    </a:p>
                    <a:p>
                      <a:pPr algn="ctr">
                        <a:spcAft>
                          <a:spcPts val="0"/>
                        </a:spcAft>
                      </a:pPr>
                      <a:r>
                        <a:rPr lang="en-GB" sz="2400" dirty="0">
                          <a:effectLst/>
                          <a:sym typeface="Wingdings 2"/>
                        </a:rPr>
                        <a:t></a:t>
                      </a:r>
                      <a:endParaRPr lang="en-GB" sz="1100" dirty="0">
                        <a:effectLst/>
                      </a:endParaRPr>
                    </a:p>
                    <a:p>
                      <a:pPr algn="ctr">
                        <a:spcAft>
                          <a:spcPts val="0"/>
                        </a:spcAft>
                      </a:pPr>
                      <a:r>
                        <a:rPr lang="en-GB" sz="1100" dirty="0">
                          <a:effectLst/>
                        </a:rPr>
                        <a:t> </a:t>
                      </a:r>
                      <a:endParaRPr lang="en-GB" sz="11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2400">
                          <a:effectLst/>
                          <a:sym typeface="Wingdings 2"/>
                        </a:rPr>
                        <a:t></a:t>
                      </a:r>
                      <a:endParaRPr lang="en-GB" sz="110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92586">
                <a:tc>
                  <a:txBody>
                    <a:bodyPr/>
                    <a:lstStyle/>
                    <a:p>
                      <a:pPr>
                        <a:spcAft>
                          <a:spcPts val="0"/>
                        </a:spcAft>
                      </a:pPr>
                      <a:r>
                        <a:rPr lang="en-GB" sz="1800" dirty="0">
                          <a:effectLst/>
                        </a:rPr>
                        <a:t>cluster</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a:effectLst/>
                        </a:rPr>
                        <a:t>no</a:t>
                      </a:r>
                      <a:endParaRPr lang="en-GB" sz="180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100" dirty="0">
                          <a:effectLst/>
                        </a:rPr>
                        <a:t> </a:t>
                      </a:r>
                    </a:p>
                    <a:p>
                      <a:pPr algn="ctr">
                        <a:spcAft>
                          <a:spcPts val="0"/>
                        </a:spcAft>
                      </a:pPr>
                      <a:r>
                        <a:rPr lang="en-GB" sz="2400" dirty="0">
                          <a:effectLst/>
                          <a:sym typeface="Wingdings 2"/>
                        </a:rPr>
                        <a:t></a:t>
                      </a:r>
                      <a:endParaRPr lang="en-GB" sz="1100" dirty="0">
                        <a:effectLst/>
                      </a:endParaRPr>
                    </a:p>
                    <a:p>
                      <a:pPr algn="ctr">
                        <a:spcAft>
                          <a:spcPts val="0"/>
                        </a:spcAft>
                      </a:pPr>
                      <a:r>
                        <a:rPr lang="en-GB" sz="1100" dirty="0">
                          <a:effectLst/>
                        </a:rPr>
                        <a:t> </a:t>
                      </a:r>
                      <a:endParaRPr lang="en-GB" sz="11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2400" dirty="0">
                          <a:effectLst/>
                          <a:sym typeface="Wingdings 2"/>
                        </a:rPr>
                        <a:t></a:t>
                      </a:r>
                      <a:endParaRPr lang="en-GB" sz="11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692586">
                <a:tc>
                  <a:txBody>
                    <a:bodyPr/>
                    <a:lstStyle/>
                    <a:p>
                      <a:pPr>
                        <a:spcAft>
                          <a:spcPts val="0"/>
                        </a:spcAft>
                      </a:pPr>
                      <a:r>
                        <a:rPr lang="en-GB" sz="1800" dirty="0">
                          <a:effectLst/>
                        </a:rPr>
                        <a:t>stratified</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800" dirty="0">
                          <a:effectLst/>
                        </a:rPr>
                        <a:t>yes</a:t>
                      </a:r>
                      <a:endParaRPr lang="en-GB" sz="18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100">
                          <a:effectLst/>
                        </a:rPr>
                        <a:t> </a:t>
                      </a:r>
                    </a:p>
                    <a:p>
                      <a:pPr algn="ctr">
                        <a:spcAft>
                          <a:spcPts val="0"/>
                        </a:spcAft>
                      </a:pPr>
                      <a:r>
                        <a:rPr lang="en-GB" sz="2400">
                          <a:effectLst/>
                          <a:sym typeface="Wingdings 2"/>
                        </a:rPr>
                        <a:t></a:t>
                      </a:r>
                      <a:endParaRPr lang="en-GB" sz="1100">
                        <a:effectLst/>
                      </a:endParaRPr>
                    </a:p>
                    <a:p>
                      <a:pPr algn="ctr">
                        <a:spcAft>
                          <a:spcPts val="0"/>
                        </a:spcAft>
                      </a:pPr>
                      <a:r>
                        <a:rPr lang="en-GB" sz="1100">
                          <a:effectLst/>
                        </a:rPr>
                        <a:t> </a:t>
                      </a:r>
                      <a:endParaRPr lang="en-GB" sz="110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2400" dirty="0">
                          <a:effectLst/>
                          <a:sym typeface="Wingdings 2"/>
                        </a:rPr>
                        <a:t></a:t>
                      </a:r>
                      <a:endParaRPr lang="en-GB" sz="1100" dirty="0">
                        <a:effectLst/>
                        <a:latin typeface="Calibri"/>
                        <a:ea typeface="Calibri"/>
                        <a:cs typeface="Times New Roman"/>
                      </a:endParaRPr>
                    </a:p>
                  </a:txBody>
                  <a:tcPr marL="68345" marR="6834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3" name="Footer Placeholder 2"/>
          <p:cNvSpPr>
            <a:spLocks noGrp="1"/>
          </p:cNvSpPr>
          <p:nvPr>
            <p:ph type="ftr" sz="quarter" idx="11"/>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dirty="0"/>
              <a:t>Essential Guide to Business Statistics</a:t>
            </a:r>
          </a:p>
        </p:txBody>
      </p:sp>
    </p:spTree>
    <p:extLst>
      <p:ext uri="{BB962C8B-B14F-4D97-AF65-F5344CB8AC3E}">
        <p14:creationId xmlns:p14="http://schemas.microsoft.com/office/powerpoint/2010/main" val="3816744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Interviews</a:t>
            </a:r>
          </a:p>
        </p:txBody>
      </p:sp>
      <p:sp>
        <p:nvSpPr>
          <p:cNvPr id="3" name="Content Placeholder 2"/>
          <p:cNvSpPr>
            <a:spLocks noGrp="1"/>
          </p:cNvSpPr>
          <p:nvPr>
            <p:ph idx="1"/>
          </p:nvPr>
        </p:nvSpPr>
        <p:spPr>
          <a:xfrm>
            <a:off x="467544" y="1412776"/>
            <a:ext cx="8229600" cy="4525963"/>
          </a:xfrm>
        </p:spPr>
        <p:txBody>
          <a:bodyPr>
            <a:normAutofit fontScale="92500" lnSpcReduction="2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Interviews involve speaking to each person in individually to ask them </a:t>
            </a:r>
            <a:r>
              <a:rPr lang="en-GB">
                <a:latin typeface="Liberation Sans" panose="020B0604020202020204" pitchFamily="34" charset="0"/>
                <a:ea typeface="Liberation Sans" panose="020B0604020202020204" pitchFamily="34" charset="0"/>
                <a:cs typeface="Liberation Sans" panose="020B0604020202020204" pitchFamily="34" charset="0"/>
              </a:rPr>
              <a:t>questions </a:t>
            </a:r>
            <a:br>
              <a:rPr lang="en-GB">
                <a:latin typeface="Liberation Sans" panose="020B0604020202020204" pitchFamily="34" charset="0"/>
                <a:ea typeface="Liberation Sans" panose="020B0604020202020204" pitchFamily="34" charset="0"/>
                <a:cs typeface="Liberation Sans" panose="020B0604020202020204" pitchFamily="34" charset="0"/>
              </a:rPr>
            </a:br>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Structured</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the researcher prepares a set of questions in advance and asks only those questions during the interview</a:t>
            </a:r>
          </a:p>
          <a:p>
            <a:r>
              <a:rPr lang="en-GB" dirty="0">
                <a:latin typeface="Liberation Sans" panose="020B0604020202020204" pitchFamily="34" charset="0"/>
                <a:ea typeface="Liberation Sans" panose="020B0604020202020204" pitchFamily="34" charset="0"/>
                <a:cs typeface="Liberation Sans" panose="020B0604020202020204" pitchFamily="34" charset="0"/>
              </a:rPr>
              <a:t>Informal</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the researcher is allowed to ask any questions that they feel would be relevant, based on the interviewee’s responses</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5487072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Structured Interviews</a:t>
            </a:r>
          </a:p>
        </p:txBody>
      </p:sp>
      <p:sp>
        <p:nvSpPr>
          <p:cNvPr id="3" name="Content Placeholder 2"/>
          <p:cNvSpPr>
            <a:spLocks noGrp="1"/>
          </p:cNvSpPr>
          <p:nvPr>
            <p:ph idx="1"/>
          </p:nvPr>
        </p:nvSpPr>
        <p:spPr/>
        <p:txBody>
          <a:bodyPr>
            <a:normAutofit fontScale="92500"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The data collected from different interviewees can be compared and analysed easily because each interview consists of the same questions</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They limit the amount of rich data that can be gathered because the researcher is not able to pursue an unexpected direction in the interview leading from an interesting response from an interviewee</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1619574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Informal Interviews</a:t>
            </a:r>
          </a:p>
        </p:txBody>
      </p:sp>
      <p:sp>
        <p:nvSpPr>
          <p:cNvPr id="3" name="Content Placeholder 2"/>
          <p:cNvSpPr>
            <a:spLocks noGrp="1"/>
          </p:cNvSpPr>
          <p:nvPr>
            <p:ph idx="1"/>
          </p:nvPr>
        </p:nvSpPr>
        <p:spPr/>
        <p:txBody>
          <a:bodyPr>
            <a:normAutofit fontScale="925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Care must be taken to remain in sight of the investigation objectives otherwise time will be wasted on collecting irrelevant information</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The rich data collected is likely to be so varied that making comparisons and analysing responses from different interviewees will be difficult for the researcher</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7702652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Questionnaires</a:t>
            </a:r>
          </a:p>
        </p:txBody>
      </p:sp>
      <p:sp>
        <p:nvSpPr>
          <p:cNvPr id="3" name="Content Placeholder 2"/>
          <p:cNvSpPr>
            <a:spLocks noGrp="1"/>
          </p:cNvSpPr>
          <p:nvPr>
            <p:ph idx="1"/>
          </p:nvPr>
        </p:nvSpPr>
        <p:spPr/>
        <p:txBody>
          <a:bodyPr>
            <a:normAutofit fontScale="925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Written questionnaires can provide a quicker and less expensive way of collecting data compared to conducting interviews</a:t>
            </a:r>
          </a:p>
          <a:p>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Questions should also be carefully designed so that the researcher is effectively able to analyse the answers received and use them to draw conclusions for their investigation</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8074028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Online Questionnaires</a:t>
            </a:r>
          </a:p>
        </p:txBody>
      </p:sp>
      <p:sp>
        <p:nvSpPr>
          <p:cNvPr id="3" name="Content Placeholder 2"/>
          <p:cNvSpPr>
            <a:spLocks noGrp="1"/>
          </p:cNvSpPr>
          <p:nvPr>
            <p:ph idx="1"/>
          </p:nvPr>
        </p:nvSpPr>
        <p:spPr/>
        <p:txBody>
          <a:bodyPr>
            <a:normAutofit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Advantages</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it will reduce the resources required because there is no printing or posting involved</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you can design a questionnaire that looks attractive to encourage people to participate</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more responses to an online questionnaire because participating is perceived to be quicker </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responses received can be processed electronically by the researcher</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747210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Online Questionnaires</a:t>
            </a:r>
          </a:p>
        </p:txBody>
      </p:sp>
      <p:sp>
        <p:nvSpPr>
          <p:cNvPr id="3" name="Content Placeholder 2"/>
          <p:cNvSpPr>
            <a:spLocks noGrp="1"/>
          </p:cNvSpPr>
          <p:nvPr>
            <p:ph idx="1"/>
          </p:nvPr>
        </p:nvSpPr>
        <p:spPr/>
        <p:txBody>
          <a:bodyPr>
            <a:normAutofit fontScale="925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Disadvantages</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people may become overloaded with electronic requests for information and so become more likely to delete or ignore the request</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sample members are restricted to those who have regular access to the Internet</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software incompatibility or other technical problems may mean that people are unable to access the questionnaire or return it to the researcher</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6680242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Open and Closed Questions</a:t>
            </a:r>
          </a:p>
        </p:txBody>
      </p:sp>
      <p:sp>
        <p:nvSpPr>
          <p:cNvPr id="3" name="Content Placeholder 2"/>
          <p:cNvSpPr>
            <a:spLocks noGrp="1"/>
          </p:cNvSpPr>
          <p:nvPr>
            <p:ph idx="1"/>
          </p:nvPr>
        </p:nvSpPr>
        <p:spPr>
          <a:xfrm>
            <a:off x="457200" y="1484784"/>
            <a:ext cx="8229600" cy="4641379"/>
          </a:xfrm>
        </p:spPr>
        <p:txBody>
          <a:bodyPr>
            <a:normAutofit fontScale="92500"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Open</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allow a participant to give any answer, so that they can express their opinion using their own words</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take a long time to answer but provide rich </a:t>
            </a:r>
            <a:r>
              <a:rPr lang="en-GB">
                <a:latin typeface="Liberation Sans" panose="020B0604020202020204" pitchFamily="34" charset="0"/>
                <a:ea typeface="Liberation Sans" panose="020B0604020202020204" pitchFamily="34" charset="0"/>
                <a:cs typeface="Liberation Sans" panose="020B0604020202020204" pitchFamily="34" charset="0"/>
              </a:rPr>
              <a:t>data </a:t>
            </a:r>
          </a:p>
          <a:p>
            <a:pPr lvl="1"/>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Closed</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a fixed number of possible answers are provided from which the participant must choose</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can be answered much more quickly  but will not provide such rich data</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4979791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Good Question Design</a:t>
            </a:r>
          </a:p>
        </p:txBody>
      </p:sp>
      <p:sp>
        <p:nvSpPr>
          <p:cNvPr id="3" name="Content Placeholder 2"/>
          <p:cNvSpPr>
            <a:spLocks noGrp="1"/>
          </p:cNvSpPr>
          <p:nvPr>
            <p:ph idx="1"/>
          </p:nvPr>
        </p:nvSpPr>
        <p:spPr>
          <a:xfrm>
            <a:off x="539552" y="1628800"/>
            <a:ext cx="8229600" cy="4525963"/>
          </a:xfrm>
        </p:spPr>
        <p:txBody>
          <a:bodyPr>
            <a:normAutofit/>
          </a:bodyPr>
          <a:lstStyle/>
          <a:p>
            <a:pPr marL="514350" indent="-514350">
              <a:buAutoNum type="arabicPeriod"/>
            </a:pPr>
            <a:r>
              <a:rPr lang="en-GB" sz="3000" dirty="0">
                <a:latin typeface="Liberation Sans" panose="020B0604020202020204" pitchFamily="34" charset="0"/>
                <a:ea typeface="Liberation Sans" panose="020B0604020202020204" pitchFamily="34" charset="0"/>
                <a:cs typeface="Liberation Sans" panose="020B0604020202020204" pitchFamily="34" charset="0"/>
              </a:rPr>
              <a:t>Avoid giving biased or leading questions</a:t>
            </a:r>
          </a:p>
          <a:p>
            <a:pPr marL="514350" indent="-514350">
              <a:buAutoNum type="arabicPeriod"/>
            </a:pPr>
            <a:r>
              <a:rPr lang="en-GB" sz="3000" dirty="0">
                <a:latin typeface="Liberation Sans" panose="020B0604020202020204" pitchFamily="34" charset="0"/>
                <a:ea typeface="Liberation Sans" panose="020B0604020202020204" pitchFamily="34" charset="0"/>
                <a:cs typeface="Liberation Sans" panose="020B0604020202020204" pitchFamily="34" charset="0"/>
              </a:rPr>
              <a:t>Questions should be unambiguous</a:t>
            </a:r>
          </a:p>
          <a:p>
            <a:pPr marL="514350" indent="-514350">
              <a:buAutoNum type="arabicPeriod"/>
            </a:pPr>
            <a:r>
              <a:rPr lang="en-GB" sz="3000" dirty="0">
                <a:latin typeface="Liberation Sans" panose="020B0604020202020204" pitchFamily="34" charset="0"/>
                <a:ea typeface="Liberation Sans" panose="020B0604020202020204" pitchFamily="34" charset="0"/>
                <a:cs typeface="Liberation Sans" panose="020B0604020202020204" pitchFamily="34" charset="0"/>
              </a:rPr>
              <a:t>Do not use overlapping intervals</a:t>
            </a:r>
          </a:p>
          <a:p>
            <a:pPr marL="514350" indent="-514350">
              <a:buAutoNum type="arabicPeriod"/>
            </a:pPr>
            <a:r>
              <a:rPr lang="en-GB" sz="3000" dirty="0">
                <a:latin typeface="Liberation Sans" panose="020B0604020202020204" pitchFamily="34" charset="0"/>
                <a:ea typeface="Liberation Sans" panose="020B0604020202020204" pitchFamily="34" charset="0"/>
                <a:cs typeface="Liberation Sans" panose="020B0604020202020204" pitchFamily="34" charset="0"/>
              </a:rPr>
              <a:t>Avoid compound questions</a:t>
            </a:r>
          </a:p>
          <a:p>
            <a:pPr marL="514350" indent="-514350">
              <a:buAutoNum type="arabicPeriod"/>
            </a:pPr>
            <a:r>
              <a:rPr lang="en-GB" sz="3000" dirty="0">
                <a:latin typeface="Liberation Sans" panose="020B0604020202020204" pitchFamily="34" charset="0"/>
                <a:ea typeface="Liberation Sans" panose="020B0604020202020204" pitchFamily="34" charset="0"/>
                <a:cs typeface="Liberation Sans" panose="020B0604020202020204" pitchFamily="34" charset="0"/>
              </a:rPr>
              <a:t>Allow for all possible answers </a:t>
            </a:r>
          </a:p>
          <a:p>
            <a:pPr marL="514350" indent="-514350">
              <a:buAutoNum type="arabicPeriod"/>
            </a:pPr>
            <a:r>
              <a:rPr lang="en-GB" sz="3000" dirty="0">
                <a:latin typeface="Liberation Sans" panose="020B0604020202020204" pitchFamily="34" charset="0"/>
                <a:ea typeface="Liberation Sans" panose="020B0604020202020204" pitchFamily="34" charset="0"/>
                <a:cs typeface="Liberation Sans" panose="020B0604020202020204" pitchFamily="34" charset="0"/>
              </a:rPr>
              <a:t>Make sure questions can be answered</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903329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Understanding Bias</a:t>
            </a:r>
          </a:p>
        </p:txBody>
      </p:sp>
      <p:sp>
        <p:nvSpPr>
          <p:cNvPr id="3" name="Content Placeholder 2"/>
          <p:cNvSpPr>
            <a:spLocks noGrp="1"/>
          </p:cNvSpPr>
          <p:nvPr>
            <p:ph idx="1"/>
          </p:nvPr>
        </p:nvSpPr>
        <p:spPr>
          <a:xfrm>
            <a:off x="467544" y="1484784"/>
            <a:ext cx="8229600" cy="4713387"/>
          </a:xfrm>
        </p:spPr>
        <p:txBody>
          <a:bodyPr>
            <a:normAutofit fontScale="92500" lnSpcReduction="10000"/>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If the responses obtained from participants are biased, then the data collected might be irrelevant or </a:t>
            </a:r>
            <a:r>
              <a:rPr lang="en-GB">
                <a:latin typeface="Liberation Sans" panose="020B0604020202020204" pitchFamily="34" charset="0"/>
                <a:ea typeface="Liberation Sans" panose="020B0604020202020204" pitchFamily="34" charset="0"/>
                <a:cs typeface="Liberation Sans" panose="020B0604020202020204" pitchFamily="34" charset="0"/>
              </a:rPr>
              <a:t>not representative</a:t>
            </a:r>
            <a:br>
              <a:rPr lang="en-GB">
                <a:latin typeface="Liberation Sans" panose="020B0604020202020204" pitchFamily="34" charset="0"/>
                <a:ea typeface="Liberation Sans" panose="020B0604020202020204" pitchFamily="34" charset="0"/>
                <a:cs typeface="Liberation Sans" panose="020B0604020202020204" pitchFamily="34" charset="0"/>
              </a:rPr>
            </a:br>
            <a:endParaRPr lang="en-GB"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dirty="0">
                <a:latin typeface="Liberation Sans" panose="020B0604020202020204" pitchFamily="34" charset="0"/>
                <a:ea typeface="Liberation Sans" panose="020B0604020202020204" pitchFamily="34" charset="0"/>
                <a:cs typeface="Liberation Sans" panose="020B0604020202020204" pitchFamily="34" charset="0"/>
              </a:rPr>
              <a:t>Response bias</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answers given in an interview or a questionnaire do not reflect the true opinions of the participant</a:t>
            </a:r>
          </a:p>
          <a:p>
            <a:r>
              <a:rPr lang="en-GB" dirty="0">
                <a:latin typeface="Liberation Sans" panose="020B0604020202020204" pitchFamily="34" charset="0"/>
                <a:ea typeface="Liberation Sans" panose="020B0604020202020204" pitchFamily="34" charset="0"/>
                <a:cs typeface="Liberation Sans" panose="020B0604020202020204" pitchFamily="34" charset="0"/>
              </a:rPr>
              <a:t>Non-response bias</a:t>
            </a:r>
          </a:p>
          <a:p>
            <a:pPr lvl="1"/>
            <a:r>
              <a:rPr lang="en-GB" dirty="0">
                <a:latin typeface="Liberation Sans" panose="020B0604020202020204" pitchFamily="34" charset="0"/>
                <a:ea typeface="Liberation Sans" panose="020B0604020202020204" pitchFamily="34" charset="0"/>
                <a:cs typeface="Liberation Sans" panose="020B0604020202020204" pitchFamily="34" charset="0"/>
              </a:rPr>
              <a:t>non-responders have different characteristics and opinions to the people who do participate</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2490931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Response Bias</a:t>
            </a:r>
          </a:p>
        </p:txBody>
      </p:sp>
      <p:sp>
        <p:nvSpPr>
          <p:cNvPr id="3" name="Content Placeholder 2"/>
          <p:cNvSpPr>
            <a:spLocks noGrp="1"/>
          </p:cNvSpPr>
          <p:nvPr>
            <p:ph idx="1"/>
          </p:nvPr>
        </p:nvSpPr>
        <p:spPr/>
        <p:txBody>
          <a:bodyPr>
            <a:normAutofit/>
          </a:bodyPr>
          <a:lstStyle/>
          <a:p>
            <a:r>
              <a:rPr lang="en-GB" sz="3000" dirty="0">
                <a:latin typeface="Liberation Sans" panose="020B0604020202020204" pitchFamily="34" charset="0"/>
                <a:ea typeface="Liberation Sans" panose="020B0604020202020204" pitchFamily="34" charset="0"/>
                <a:cs typeface="Liberation Sans" panose="020B0604020202020204" pitchFamily="34" charset="0"/>
              </a:rPr>
              <a:t>People choose to exaggerate or misrepresent facts so that they present themselves more favourably</a:t>
            </a:r>
          </a:p>
          <a:p>
            <a:endParaRPr lang="en-GB" sz="30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3000" dirty="0">
                <a:latin typeface="Liberation Sans" panose="020B0604020202020204" pitchFamily="34" charset="0"/>
                <a:ea typeface="Liberation Sans" panose="020B0604020202020204" pitchFamily="34" charset="0"/>
                <a:cs typeface="Liberation Sans" panose="020B0604020202020204" pitchFamily="34" charset="0"/>
              </a:rPr>
              <a:t>A participant may feel pressurised into giving an answer which they know is expected rather than an answer which accurately reflects their own viewpoint</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18190523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Liberation Sans" panose="020B0604020202020204" pitchFamily="34" charset="0"/>
                <a:ea typeface="Liberation Sans" panose="020B0604020202020204" pitchFamily="34" charset="0"/>
                <a:cs typeface="Liberation Sans" panose="020B0604020202020204" pitchFamily="34" charset="0"/>
              </a:rPr>
              <a:t>Non-Response Bias</a:t>
            </a:r>
          </a:p>
        </p:txBody>
      </p:sp>
      <p:sp>
        <p:nvSpPr>
          <p:cNvPr id="3" name="Content Placeholder 2"/>
          <p:cNvSpPr>
            <a:spLocks noGrp="1"/>
          </p:cNvSpPr>
          <p:nvPr>
            <p:ph idx="1"/>
          </p:nvPr>
        </p:nvSpPr>
        <p:spPr/>
        <p:txBody>
          <a:bodyPr>
            <a:normAutofit/>
          </a:bodyPr>
          <a:lstStyle/>
          <a:p>
            <a:r>
              <a:rPr lang="en-GB" sz="3000" dirty="0">
                <a:latin typeface="Liberation Sans" panose="020B0604020202020204" pitchFamily="34" charset="0"/>
                <a:ea typeface="Liberation Sans" panose="020B0604020202020204" pitchFamily="34" charset="0"/>
                <a:cs typeface="Liberation Sans" panose="020B0604020202020204" pitchFamily="34" charset="0"/>
              </a:rPr>
              <a:t>People who have an extreme viewpoint, either positive or negative, about a specific issue are more likely to give share their feelings than people who are uninterested</a:t>
            </a:r>
          </a:p>
          <a:p>
            <a:endParaRPr lang="en-GB" sz="3000" dirty="0">
              <a:latin typeface="Liberation Sans" panose="020B0604020202020204" pitchFamily="34" charset="0"/>
              <a:ea typeface="Liberation Sans" panose="020B0604020202020204" pitchFamily="34" charset="0"/>
              <a:cs typeface="Liberation Sans" panose="020B0604020202020204" pitchFamily="34" charset="0"/>
            </a:endParaRPr>
          </a:p>
          <a:p>
            <a:r>
              <a:rPr lang="en-GB" sz="3000" dirty="0">
                <a:latin typeface="Liberation Sans" panose="020B0604020202020204" pitchFamily="34" charset="0"/>
                <a:ea typeface="Liberation Sans" panose="020B0604020202020204" pitchFamily="34" charset="0"/>
                <a:cs typeface="Liberation Sans" panose="020B0604020202020204" pitchFamily="34" charset="0"/>
              </a:rPr>
              <a:t>Participants may not find an appropriate option for a closed question or they may not have the time to answer a range of open questions</a:t>
            </a:r>
          </a:p>
        </p:txBody>
      </p:sp>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5" name="Date Placeholder 4"/>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41955712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4" descr="http://coltrane.wiley.com/ColtraneJ/dataviews/productDataView.run?imageId=1598721&amp;imageTypeI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7530" y="819993"/>
            <a:ext cx="3086100"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p:cNvSpPr>
            <a:spLocks noGrp="1"/>
          </p:cNvSpPr>
          <p:nvPr>
            <p:ph type="ftr" sz="quarter" idx="11"/>
          </p:nvPr>
        </p:nvSpPr>
        <p:spPr/>
        <p:txBody>
          <a:bodyPr/>
          <a:lstStyle/>
          <a:p>
            <a:r>
              <a:rPr lang="en-GB">
                <a:latin typeface="Liberation Sans" panose="020B0604020202020204" pitchFamily="34" charset="0"/>
                <a:ea typeface="Liberation Sans" panose="020B0604020202020204" pitchFamily="34" charset="0"/>
                <a:cs typeface="Liberation Sans" panose="020B0604020202020204" pitchFamily="34" charset="0"/>
              </a:rPr>
              <a:t>©2015 John Wiley and Sons www.wiley.com/college/willoughby</a:t>
            </a:r>
          </a:p>
        </p:txBody>
      </p:sp>
      <p:sp>
        <p:nvSpPr>
          <p:cNvPr id="6" name="TextBox 5"/>
          <p:cNvSpPr txBox="1"/>
          <p:nvPr/>
        </p:nvSpPr>
        <p:spPr>
          <a:xfrm>
            <a:off x="879228" y="4967436"/>
            <a:ext cx="7297190" cy="1123384"/>
          </a:xfrm>
          <a:prstGeom prst="rect">
            <a:avLst/>
          </a:prstGeom>
          <a:noFill/>
        </p:spPr>
        <p:txBody>
          <a:bodyPr wrap="none" rtlCol="0">
            <a:spAutoFit/>
          </a:bodyPr>
          <a:lstStyle/>
          <a:p>
            <a:pPr algn="ctr"/>
            <a:r>
              <a:rPr lang="en-GB" sz="2800" b="1" dirty="0">
                <a:solidFill>
                  <a:srgbClr val="FF3300"/>
                </a:solidFill>
                <a:latin typeface="Liberation Sans" panose="020B0604020202020204" pitchFamily="34" charset="0"/>
                <a:ea typeface="Liberation Sans" panose="020B0604020202020204" pitchFamily="34" charset="0"/>
                <a:cs typeface="Liberation Sans" panose="020B0604020202020204" pitchFamily="34" charset="0"/>
              </a:rPr>
              <a:t>An Essential Guide to Business Statistics</a:t>
            </a:r>
          </a:p>
          <a:p>
            <a:pPr algn="ctr"/>
            <a:endParaRPr lang="en-GB" sz="1100" b="1" dirty="0">
              <a:solidFill>
                <a:srgbClr val="FF3300"/>
              </a:solidFill>
              <a:latin typeface="Liberation Sans" panose="020B0604020202020204" pitchFamily="34" charset="0"/>
              <a:ea typeface="Liberation Sans" panose="020B0604020202020204" pitchFamily="34" charset="0"/>
              <a:cs typeface="Liberation Sans" panose="020B0604020202020204" pitchFamily="34" charset="0"/>
            </a:endParaRPr>
          </a:p>
          <a:p>
            <a:pPr algn="ctr"/>
            <a:r>
              <a:rPr lang="en-GB" sz="2800" dirty="0">
                <a:latin typeface="Liberation Sans" panose="020B0604020202020204" pitchFamily="34" charset="0"/>
                <a:ea typeface="Liberation Sans" panose="020B0604020202020204" pitchFamily="34" charset="0"/>
                <a:cs typeface="Liberation Sans" panose="020B0604020202020204" pitchFamily="34" charset="0"/>
              </a:rPr>
              <a:t>Dawn Willoughby</a:t>
            </a:r>
          </a:p>
        </p:txBody>
      </p:sp>
      <p:sp>
        <p:nvSpPr>
          <p:cNvPr id="2" name="Date Placeholder 1"/>
          <p:cNvSpPr>
            <a:spLocks noGrp="1"/>
          </p:cNvSpPr>
          <p:nvPr>
            <p:ph type="dt" sz="half" idx="10"/>
          </p:nvPr>
        </p:nvSpPr>
        <p:spPr/>
        <p:txBody>
          <a:bodyPr/>
          <a:lstStyle/>
          <a:p>
            <a:r>
              <a:rPr lang="en-GB"/>
              <a:t>Essential Guide to Business Statistics</a:t>
            </a:r>
          </a:p>
        </p:txBody>
      </p:sp>
    </p:spTree>
    <p:extLst>
      <p:ext uri="{BB962C8B-B14F-4D97-AF65-F5344CB8AC3E}">
        <p14:creationId xmlns:p14="http://schemas.microsoft.com/office/powerpoint/2010/main" val="31968403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Discussion Questions</a:t>
            </a:r>
          </a:p>
        </p:txBody>
      </p:sp>
      <p:sp>
        <p:nvSpPr>
          <p:cNvPr id="3" name="Content Placeholder 2"/>
          <p:cNvSpPr>
            <a:spLocks noGrp="1"/>
          </p:cNvSpPr>
          <p:nvPr>
            <p:ph idx="1"/>
          </p:nvPr>
        </p:nvSpPr>
        <p:spPr>
          <a:xfrm>
            <a:off x="457200" y="1772816"/>
            <a:ext cx="8229600" cy="3773016"/>
          </a:xfrm>
        </p:spPr>
        <p:txBody>
          <a:bodyPr>
            <a:normAutofit fontScale="92500" lnSpcReduction="10000"/>
          </a:bodyPr>
          <a:lstStyle/>
          <a:p>
            <a:pPr marL="0" indent="0">
              <a:buNone/>
            </a:pPr>
            <a:r>
              <a:rPr lang="en-GB" dirty="0"/>
              <a:t>Read Chapter 5 from the book Hinton PR, </a:t>
            </a:r>
            <a:r>
              <a:rPr lang="en-GB"/>
              <a:t>(2014</a:t>
            </a:r>
            <a:r>
              <a:rPr lang="en-GB" dirty="0"/>
              <a:t>), </a:t>
            </a:r>
            <a:r>
              <a:rPr lang="en-GB" u="sng" dirty="0"/>
              <a:t>Statistics </a:t>
            </a:r>
            <a:r>
              <a:rPr lang="en-GB" u="sng"/>
              <a:t>explained </a:t>
            </a:r>
            <a:r>
              <a:rPr lang="en-GB"/>
              <a:t>3</a:t>
            </a:r>
            <a:r>
              <a:rPr lang="en-GB" baseline="30000"/>
              <a:t>rd</a:t>
            </a:r>
            <a:r>
              <a:rPr lang="en-GB"/>
              <a:t> </a:t>
            </a:r>
            <a:r>
              <a:rPr lang="en-GB" dirty="0"/>
              <a:t>Edition, London: Routledge</a:t>
            </a:r>
          </a:p>
          <a:p>
            <a:pPr marL="0" indent="0">
              <a:buNone/>
            </a:pPr>
            <a:r>
              <a:rPr lang="en-GB" dirty="0"/>
              <a:t>and try answering the following questions:</a:t>
            </a:r>
          </a:p>
          <a:p>
            <a:pPr marL="514350" indent="-514350">
              <a:buFont typeface="+mj-lt"/>
              <a:buAutoNum type="arabicPeriod"/>
            </a:pPr>
            <a:r>
              <a:rPr lang="en-GB" dirty="0"/>
              <a:t>What are the problems of sampling?</a:t>
            </a:r>
          </a:p>
          <a:p>
            <a:pPr marL="514350" indent="-514350">
              <a:buFont typeface="+mj-lt"/>
              <a:buAutoNum type="arabicPeriod"/>
            </a:pPr>
            <a:r>
              <a:rPr lang="en-GB" dirty="0"/>
              <a:t>Why are degrees of freedom important in estimating population parameters?</a:t>
            </a:r>
          </a:p>
          <a:p>
            <a:pPr marL="514350" indent="-514350">
              <a:buFont typeface="+mj-lt"/>
              <a:buAutoNum type="arabicPeriod"/>
            </a:pPr>
            <a:r>
              <a:rPr lang="en-GB" dirty="0"/>
              <a:t>What is the relationship of a sampling distribution to a statistical test?</a:t>
            </a:r>
          </a:p>
        </p:txBody>
      </p:sp>
    </p:spTree>
    <p:extLst>
      <p:ext uri="{BB962C8B-B14F-4D97-AF65-F5344CB8AC3E}">
        <p14:creationId xmlns:p14="http://schemas.microsoft.com/office/powerpoint/2010/main" val="2142061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2704</Words>
  <Application>Microsoft Office PowerPoint</Application>
  <PresentationFormat>On-screen Show (4:3)</PresentationFormat>
  <Paragraphs>335</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Liberation Sans</vt:lpstr>
      <vt:lpstr>Arial</vt:lpstr>
      <vt:lpstr>Calibri</vt:lpstr>
      <vt:lpstr>Symbol</vt:lpstr>
      <vt:lpstr>Wingdings 2</vt:lpstr>
      <vt:lpstr>Office Theme</vt:lpstr>
      <vt:lpstr>Lecture 2  Data Collection</vt:lpstr>
      <vt:lpstr>Data Collection</vt:lpstr>
      <vt:lpstr>Introduction</vt:lpstr>
      <vt:lpstr>Terminology</vt:lpstr>
      <vt:lpstr>Scenario - Terminology</vt:lpstr>
      <vt:lpstr>Primary and Secondary Data</vt:lpstr>
      <vt:lpstr>Primary and Secondary Data</vt:lpstr>
      <vt:lpstr>Sampling Methods</vt:lpstr>
      <vt:lpstr>Simple Random Sampling</vt:lpstr>
      <vt:lpstr>Simple Random Sampling</vt:lpstr>
      <vt:lpstr>Scenario – Simple Random Sampling</vt:lpstr>
      <vt:lpstr>Convenience Sampling</vt:lpstr>
      <vt:lpstr>Scenario – Convenience Sampling</vt:lpstr>
      <vt:lpstr>Quota Sampling</vt:lpstr>
      <vt:lpstr>Scenario – Quota Sampling</vt:lpstr>
      <vt:lpstr>Systematic Sampling</vt:lpstr>
      <vt:lpstr>Scenario – Systematic Sampling</vt:lpstr>
      <vt:lpstr>Cluster Sampling</vt:lpstr>
      <vt:lpstr>Scenario – Cluster Sampling</vt:lpstr>
      <vt:lpstr>Stratified Sampling</vt:lpstr>
      <vt:lpstr>Scenario – Stratified Sampling</vt:lpstr>
      <vt:lpstr>Proportional Allocation</vt:lpstr>
      <vt:lpstr>Comparing Sampling Methods</vt:lpstr>
      <vt:lpstr>Interviews</vt:lpstr>
      <vt:lpstr>Structured Interviews</vt:lpstr>
      <vt:lpstr>Informal Interviews</vt:lpstr>
      <vt:lpstr>Questionnaires</vt:lpstr>
      <vt:lpstr>Online Questionnaires</vt:lpstr>
      <vt:lpstr>Online Questionnaires</vt:lpstr>
      <vt:lpstr>Open and Closed Questions</vt:lpstr>
      <vt:lpstr>Good Question Design</vt:lpstr>
      <vt:lpstr>Understanding Bias</vt:lpstr>
      <vt:lpstr>Response Bias</vt:lpstr>
      <vt:lpstr>Non-Response Bias</vt:lpstr>
      <vt:lpstr>PowerPoint Presentation</vt:lpstr>
      <vt:lpstr>Discussion Questions</vt:lpstr>
    </vt:vector>
  </TitlesOfParts>
  <Company>University of Reading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4  Measures of Central Tendency</dc:title>
  <dc:creator>Dawn Willoughby</dc:creator>
  <cp:lastModifiedBy>Irina Neaga</cp:lastModifiedBy>
  <cp:revision>97</cp:revision>
  <dcterms:created xsi:type="dcterms:W3CDTF">2013-03-25T09:11:48Z</dcterms:created>
  <dcterms:modified xsi:type="dcterms:W3CDTF">2025-11-12T09:20:35Z</dcterms:modified>
</cp:coreProperties>
</file>