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4"/>
  </p:sldMasterIdLst>
  <p:notesMasterIdLst>
    <p:notesMasterId r:id="rId29"/>
  </p:notesMasterIdLst>
  <p:handoutMasterIdLst>
    <p:handoutMasterId r:id="rId30"/>
  </p:handoutMasterIdLst>
  <p:sldIdLst>
    <p:sldId id="1540" r:id="rId5"/>
    <p:sldId id="1561" r:id="rId6"/>
    <p:sldId id="1564" r:id="rId7"/>
    <p:sldId id="1555" r:id="rId8"/>
    <p:sldId id="1526" r:id="rId9"/>
    <p:sldId id="1556" r:id="rId10"/>
    <p:sldId id="1549" r:id="rId11"/>
    <p:sldId id="1541" r:id="rId12"/>
    <p:sldId id="1557" r:id="rId13"/>
    <p:sldId id="1539" r:id="rId14"/>
    <p:sldId id="1558" r:id="rId15"/>
    <p:sldId id="1544" r:id="rId16"/>
    <p:sldId id="1559" r:id="rId17"/>
    <p:sldId id="1548" r:id="rId18"/>
    <p:sldId id="1542" r:id="rId19"/>
    <p:sldId id="1547" r:id="rId20"/>
    <p:sldId id="1560" r:id="rId21"/>
    <p:sldId id="1546" r:id="rId22"/>
    <p:sldId id="1517" r:id="rId23"/>
    <p:sldId id="1550" r:id="rId24"/>
    <p:sldId id="1552" r:id="rId25"/>
    <p:sldId id="1551" r:id="rId26"/>
    <p:sldId id="1562" r:id="rId27"/>
    <p:sldId id="156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20" autoAdjust="0"/>
    <p:restoredTop sz="94616"/>
  </p:normalViewPr>
  <p:slideViewPr>
    <p:cSldViewPr snapToGrid="0">
      <p:cViewPr>
        <p:scale>
          <a:sx n="79" d="100"/>
          <a:sy n="79" d="100"/>
        </p:scale>
        <p:origin x="43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8/10/relationships/authors" Target="authors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646157-0F09-4EA6-A2E4-CFA19D00419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27820E-1257-4CE5-AFE3-CE2C27C2DB93}">
      <dgm:prSet/>
      <dgm:spPr/>
      <dgm:t>
        <a:bodyPr/>
        <a:lstStyle/>
        <a:p>
          <a:r>
            <a:rPr lang="en-GB"/>
            <a:t>Presentation Title: </a:t>
          </a:r>
          <a:r>
            <a:rPr lang="en-US"/>
            <a:t>Warehouse optimization: Strategies for the modern supply chain</a:t>
          </a:r>
        </a:p>
      </dgm:t>
    </dgm:pt>
    <dgm:pt modelId="{A0FF5067-9028-4816-8A77-04BEDA3A3AC6}" type="parTrans" cxnId="{2F41BDAB-431A-473F-9C50-BBDCB5C032FA}">
      <dgm:prSet/>
      <dgm:spPr/>
      <dgm:t>
        <a:bodyPr/>
        <a:lstStyle/>
        <a:p>
          <a:endParaRPr lang="en-US"/>
        </a:p>
      </dgm:t>
    </dgm:pt>
    <dgm:pt modelId="{CA845C8E-AD02-43C0-8CD2-6A21DD817B0F}" type="sibTrans" cxnId="{2F41BDAB-431A-473F-9C50-BBDCB5C032FA}">
      <dgm:prSet/>
      <dgm:spPr/>
      <dgm:t>
        <a:bodyPr/>
        <a:lstStyle/>
        <a:p>
          <a:endParaRPr lang="en-US"/>
        </a:p>
      </dgm:t>
    </dgm:pt>
    <dgm:pt modelId="{F0662DC5-8A27-4C2D-AE98-C84AC95649D5}">
      <dgm:prSet/>
      <dgm:spPr/>
      <dgm:t>
        <a:bodyPr/>
        <a:lstStyle/>
        <a:p>
          <a:r>
            <a:rPr lang="en-GB"/>
            <a:t>Name: Benjamin McCoy – Hontebeyrie</a:t>
          </a:r>
          <a:endParaRPr lang="en-US"/>
        </a:p>
      </dgm:t>
    </dgm:pt>
    <dgm:pt modelId="{779A9139-40FA-47EF-B6FD-91AA1639E857}" type="parTrans" cxnId="{3FE4DCB3-6407-4204-9933-E136761CC2A1}">
      <dgm:prSet/>
      <dgm:spPr/>
      <dgm:t>
        <a:bodyPr/>
        <a:lstStyle/>
        <a:p>
          <a:endParaRPr lang="en-US"/>
        </a:p>
      </dgm:t>
    </dgm:pt>
    <dgm:pt modelId="{62EBA476-6B06-4E38-BD1C-83109D24F81A}" type="sibTrans" cxnId="{3FE4DCB3-6407-4204-9933-E136761CC2A1}">
      <dgm:prSet/>
      <dgm:spPr/>
      <dgm:t>
        <a:bodyPr/>
        <a:lstStyle/>
        <a:p>
          <a:endParaRPr lang="en-US"/>
        </a:p>
      </dgm:t>
    </dgm:pt>
    <dgm:pt modelId="{E4789B7B-7CD6-4E17-A20A-B419E3177BDA}">
      <dgm:prSet/>
      <dgm:spPr/>
      <dgm:t>
        <a:bodyPr/>
        <a:lstStyle/>
        <a:p>
          <a:r>
            <a:rPr lang="en-GB"/>
            <a:t>Student ID: 2410801</a:t>
          </a:r>
          <a:endParaRPr lang="en-US"/>
        </a:p>
      </dgm:t>
    </dgm:pt>
    <dgm:pt modelId="{4785D4F2-E59C-4ED1-9965-1AE436CD339E}" type="parTrans" cxnId="{0C1519D1-9154-4A1F-B592-F27734B677A3}">
      <dgm:prSet/>
      <dgm:spPr/>
      <dgm:t>
        <a:bodyPr/>
        <a:lstStyle/>
        <a:p>
          <a:endParaRPr lang="en-US"/>
        </a:p>
      </dgm:t>
    </dgm:pt>
    <dgm:pt modelId="{C8E3FAA9-B4E4-4D2C-9C14-C9F2320D05A7}" type="sibTrans" cxnId="{0C1519D1-9154-4A1F-B592-F27734B677A3}">
      <dgm:prSet/>
      <dgm:spPr/>
      <dgm:t>
        <a:bodyPr/>
        <a:lstStyle/>
        <a:p>
          <a:endParaRPr lang="en-US"/>
        </a:p>
      </dgm:t>
    </dgm:pt>
    <dgm:pt modelId="{EFD07316-31A2-4EED-8611-0FF6E1EA045B}">
      <dgm:prSet/>
      <dgm:spPr/>
      <dgm:t>
        <a:bodyPr/>
        <a:lstStyle/>
        <a:p>
          <a:r>
            <a:rPr lang="en-GB"/>
            <a:t>Word Count: N/A</a:t>
          </a:r>
          <a:endParaRPr lang="en-US"/>
        </a:p>
      </dgm:t>
    </dgm:pt>
    <dgm:pt modelId="{D117C85B-B940-4388-B2E7-AE572FFD027B}" type="parTrans" cxnId="{2947F26C-A582-4E15-B6E7-03EB12C950D6}">
      <dgm:prSet/>
      <dgm:spPr/>
      <dgm:t>
        <a:bodyPr/>
        <a:lstStyle/>
        <a:p>
          <a:endParaRPr lang="en-US"/>
        </a:p>
      </dgm:t>
    </dgm:pt>
    <dgm:pt modelId="{EAD682F6-1F5A-4DEA-9EF0-5E6B264251CF}" type="sibTrans" cxnId="{2947F26C-A582-4E15-B6E7-03EB12C950D6}">
      <dgm:prSet/>
      <dgm:spPr/>
      <dgm:t>
        <a:bodyPr/>
        <a:lstStyle/>
        <a:p>
          <a:endParaRPr lang="en-US"/>
        </a:p>
      </dgm:t>
    </dgm:pt>
    <dgm:pt modelId="{861DBB03-A214-415B-A224-B773EF3066E4}">
      <dgm:prSet/>
      <dgm:spPr/>
      <dgm:t>
        <a:bodyPr/>
        <a:lstStyle/>
        <a:p>
          <a:r>
            <a:rPr lang="en-GB"/>
            <a:t>Date: 26/03/2026</a:t>
          </a:r>
          <a:br>
            <a:rPr lang="en-GB"/>
          </a:br>
          <a:r>
            <a:rPr lang="en-GB"/>
            <a:t>Lecturer: Andrew thorn</a:t>
          </a:r>
          <a:endParaRPr lang="en-US"/>
        </a:p>
      </dgm:t>
    </dgm:pt>
    <dgm:pt modelId="{298C193B-EF6D-4C8E-8040-143AFB6C5581}" type="parTrans" cxnId="{2308137F-894B-4BF3-82C9-93FB463ED756}">
      <dgm:prSet/>
      <dgm:spPr/>
      <dgm:t>
        <a:bodyPr/>
        <a:lstStyle/>
        <a:p>
          <a:endParaRPr lang="en-US"/>
        </a:p>
      </dgm:t>
    </dgm:pt>
    <dgm:pt modelId="{E93B8906-440A-489E-ADCF-DD58C57B374B}" type="sibTrans" cxnId="{2308137F-894B-4BF3-82C9-93FB463ED756}">
      <dgm:prSet/>
      <dgm:spPr/>
      <dgm:t>
        <a:bodyPr/>
        <a:lstStyle/>
        <a:p>
          <a:endParaRPr lang="en-US"/>
        </a:p>
      </dgm:t>
    </dgm:pt>
    <dgm:pt modelId="{8784F335-748A-4607-B71D-41B5F4806DA4}" type="pres">
      <dgm:prSet presAssocID="{D5646157-0F09-4EA6-A2E4-CFA19D00419B}" presName="vert0" presStyleCnt="0">
        <dgm:presLayoutVars>
          <dgm:dir/>
          <dgm:animOne val="branch"/>
          <dgm:animLvl val="lvl"/>
        </dgm:presLayoutVars>
      </dgm:prSet>
      <dgm:spPr/>
    </dgm:pt>
    <dgm:pt modelId="{05C25CE1-97ED-4EF8-A9D8-1C9773637E56}" type="pres">
      <dgm:prSet presAssocID="{9527820E-1257-4CE5-AFE3-CE2C27C2DB93}" presName="thickLine" presStyleLbl="alignNode1" presStyleIdx="0" presStyleCnt="5"/>
      <dgm:spPr/>
    </dgm:pt>
    <dgm:pt modelId="{ACE04071-ACBC-4B26-A6B3-DA64BE27983C}" type="pres">
      <dgm:prSet presAssocID="{9527820E-1257-4CE5-AFE3-CE2C27C2DB93}" presName="horz1" presStyleCnt="0"/>
      <dgm:spPr/>
    </dgm:pt>
    <dgm:pt modelId="{DC4F55CF-A95C-4F94-91B5-278C9EDE14EA}" type="pres">
      <dgm:prSet presAssocID="{9527820E-1257-4CE5-AFE3-CE2C27C2DB93}" presName="tx1" presStyleLbl="revTx" presStyleIdx="0" presStyleCnt="5"/>
      <dgm:spPr/>
    </dgm:pt>
    <dgm:pt modelId="{EC962729-5C4A-4F19-9461-EE353AB6D504}" type="pres">
      <dgm:prSet presAssocID="{9527820E-1257-4CE5-AFE3-CE2C27C2DB93}" presName="vert1" presStyleCnt="0"/>
      <dgm:spPr/>
    </dgm:pt>
    <dgm:pt modelId="{D160C972-A459-4297-8099-C991B1ED51F4}" type="pres">
      <dgm:prSet presAssocID="{F0662DC5-8A27-4C2D-AE98-C84AC95649D5}" presName="thickLine" presStyleLbl="alignNode1" presStyleIdx="1" presStyleCnt="5"/>
      <dgm:spPr/>
    </dgm:pt>
    <dgm:pt modelId="{510E668B-1BEF-4381-B376-5494CDCD9F73}" type="pres">
      <dgm:prSet presAssocID="{F0662DC5-8A27-4C2D-AE98-C84AC95649D5}" presName="horz1" presStyleCnt="0"/>
      <dgm:spPr/>
    </dgm:pt>
    <dgm:pt modelId="{52C111CE-8EF1-482C-BD99-7EB37CB03260}" type="pres">
      <dgm:prSet presAssocID="{F0662DC5-8A27-4C2D-AE98-C84AC95649D5}" presName="tx1" presStyleLbl="revTx" presStyleIdx="1" presStyleCnt="5"/>
      <dgm:spPr/>
    </dgm:pt>
    <dgm:pt modelId="{BBB45F6A-AC55-4747-BFA0-78CCE287A4DD}" type="pres">
      <dgm:prSet presAssocID="{F0662DC5-8A27-4C2D-AE98-C84AC95649D5}" presName="vert1" presStyleCnt="0"/>
      <dgm:spPr/>
    </dgm:pt>
    <dgm:pt modelId="{E42137DC-D873-469C-9761-92E6A7246F00}" type="pres">
      <dgm:prSet presAssocID="{E4789B7B-7CD6-4E17-A20A-B419E3177BDA}" presName="thickLine" presStyleLbl="alignNode1" presStyleIdx="2" presStyleCnt="5"/>
      <dgm:spPr/>
    </dgm:pt>
    <dgm:pt modelId="{AAFAF013-CEBD-47F7-919B-360F5091E2BA}" type="pres">
      <dgm:prSet presAssocID="{E4789B7B-7CD6-4E17-A20A-B419E3177BDA}" presName="horz1" presStyleCnt="0"/>
      <dgm:spPr/>
    </dgm:pt>
    <dgm:pt modelId="{19D483A5-673A-4291-8CAD-4F3D87D85F02}" type="pres">
      <dgm:prSet presAssocID="{E4789B7B-7CD6-4E17-A20A-B419E3177BDA}" presName="tx1" presStyleLbl="revTx" presStyleIdx="2" presStyleCnt="5"/>
      <dgm:spPr/>
    </dgm:pt>
    <dgm:pt modelId="{6210BDC9-BC80-458A-A208-F70D52CAB4C5}" type="pres">
      <dgm:prSet presAssocID="{E4789B7B-7CD6-4E17-A20A-B419E3177BDA}" presName="vert1" presStyleCnt="0"/>
      <dgm:spPr/>
    </dgm:pt>
    <dgm:pt modelId="{2A0EB39E-6094-4701-B67C-1721D6145C3A}" type="pres">
      <dgm:prSet presAssocID="{EFD07316-31A2-4EED-8611-0FF6E1EA045B}" presName="thickLine" presStyleLbl="alignNode1" presStyleIdx="3" presStyleCnt="5"/>
      <dgm:spPr/>
    </dgm:pt>
    <dgm:pt modelId="{2B8453EA-792D-4EA2-A902-CDCFB5F02223}" type="pres">
      <dgm:prSet presAssocID="{EFD07316-31A2-4EED-8611-0FF6E1EA045B}" presName="horz1" presStyleCnt="0"/>
      <dgm:spPr/>
    </dgm:pt>
    <dgm:pt modelId="{53425C46-FFFE-406B-B7D1-E9345EA96EA6}" type="pres">
      <dgm:prSet presAssocID="{EFD07316-31A2-4EED-8611-0FF6E1EA045B}" presName="tx1" presStyleLbl="revTx" presStyleIdx="3" presStyleCnt="5"/>
      <dgm:spPr/>
    </dgm:pt>
    <dgm:pt modelId="{7C0D666F-360B-4D95-9D38-01A2BFD88FC0}" type="pres">
      <dgm:prSet presAssocID="{EFD07316-31A2-4EED-8611-0FF6E1EA045B}" presName="vert1" presStyleCnt="0"/>
      <dgm:spPr/>
    </dgm:pt>
    <dgm:pt modelId="{1B750093-E566-4D75-B27D-7874E47E03BF}" type="pres">
      <dgm:prSet presAssocID="{861DBB03-A214-415B-A224-B773EF3066E4}" presName="thickLine" presStyleLbl="alignNode1" presStyleIdx="4" presStyleCnt="5"/>
      <dgm:spPr/>
    </dgm:pt>
    <dgm:pt modelId="{96895F6C-C5D2-4303-AAE4-4AEA39F34DD5}" type="pres">
      <dgm:prSet presAssocID="{861DBB03-A214-415B-A224-B773EF3066E4}" presName="horz1" presStyleCnt="0"/>
      <dgm:spPr/>
    </dgm:pt>
    <dgm:pt modelId="{E3B023C1-7DD1-442B-BCB1-7ED1FC45EBB0}" type="pres">
      <dgm:prSet presAssocID="{861DBB03-A214-415B-A224-B773EF3066E4}" presName="tx1" presStyleLbl="revTx" presStyleIdx="4" presStyleCnt="5"/>
      <dgm:spPr/>
    </dgm:pt>
    <dgm:pt modelId="{2882B23B-8856-4573-B25A-09CEB8A8E35B}" type="pres">
      <dgm:prSet presAssocID="{861DBB03-A214-415B-A224-B773EF3066E4}" presName="vert1" presStyleCnt="0"/>
      <dgm:spPr/>
    </dgm:pt>
  </dgm:ptLst>
  <dgm:cxnLst>
    <dgm:cxn modelId="{5740C42A-1842-4C47-8219-B2A49ECE2B7F}" type="presOf" srcId="{D5646157-0F09-4EA6-A2E4-CFA19D00419B}" destId="{8784F335-748A-4607-B71D-41B5F4806DA4}" srcOrd="0" destOrd="0" presId="urn:microsoft.com/office/officeart/2008/layout/LinedList"/>
    <dgm:cxn modelId="{536AE647-979D-461D-9332-455DE23FCBEC}" type="presOf" srcId="{861DBB03-A214-415B-A224-B773EF3066E4}" destId="{E3B023C1-7DD1-442B-BCB1-7ED1FC45EBB0}" srcOrd="0" destOrd="0" presId="urn:microsoft.com/office/officeart/2008/layout/LinedList"/>
    <dgm:cxn modelId="{2947F26C-A582-4E15-B6E7-03EB12C950D6}" srcId="{D5646157-0F09-4EA6-A2E4-CFA19D00419B}" destId="{EFD07316-31A2-4EED-8611-0FF6E1EA045B}" srcOrd="3" destOrd="0" parTransId="{D117C85B-B940-4388-B2E7-AE572FFD027B}" sibTransId="{EAD682F6-1F5A-4DEA-9EF0-5E6B264251CF}"/>
    <dgm:cxn modelId="{D99B5A70-3582-49D7-B954-C3F13822D2B9}" type="presOf" srcId="{E4789B7B-7CD6-4E17-A20A-B419E3177BDA}" destId="{19D483A5-673A-4291-8CAD-4F3D87D85F02}" srcOrd="0" destOrd="0" presId="urn:microsoft.com/office/officeart/2008/layout/LinedList"/>
    <dgm:cxn modelId="{98679E77-4A77-4C5D-A3A4-B3D0057864BC}" type="presOf" srcId="{F0662DC5-8A27-4C2D-AE98-C84AC95649D5}" destId="{52C111CE-8EF1-482C-BD99-7EB37CB03260}" srcOrd="0" destOrd="0" presId="urn:microsoft.com/office/officeart/2008/layout/LinedList"/>
    <dgm:cxn modelId="{2308137F-894B-4BF3-82C9-93FB463ED756}" srcId="{D5646157-0F09-4EA6-A2E4-CFA19D00419B}" destId="{861DBB03-A214-415B-A224-B773EF3066E4}" srcOrd="4" destOrd="0" parTransId="{298C193B-EF6D-4C8E-8040-143AFB6C5581}" sibTransId="{E93B8906-440A-489E-ADCF-DD58C57B374B}"/>
    <dgm:cxn modelId="{7859EF98-510C-4D31-8D58-76C1C8CDF2C6}" type="presOf" srcId="{EFD07316-31A2-4EED-8611-0FF6E1EA045B}" destId="{53425C46-FFFE-406B-B7D1-E9345EA96EA6}" srcOrd="0" destOrd="0" presId="urn:microsoft.com/office/officeart/2008/layout/LinedList"/>
    <dgm:cxn modelId="{2F41BDAB-431A-473F-9C50-BBDCB5C032FA}" srcId="{D5646157-0F09-4EA6-A2E4-CFA19D00419B}" destId="{9527820E-1257-4CE5-AFE3-CE2C27C2DB93}" srcOrd="0" destOrd="0" parTransId="{A0FF5067-9028-4816-8A77-04BEDA3A3AC6}" sibTransId="{CA845C8E-AD02-43C0-8CD2-6A21DD817B0F}"/>
    <dgm:cxn modelId="{3FE4DCB3-6407-4204-9933-E136761CC2A1}" srcId="{D5646157-0F09-4EA6-A2E4-CFA19D00419B}" destId="{F0662DC5-8A27-4C2D-AE98-C84AC95649D5}" srcOrd="1" destOrd="0" parTransId="{779A9139-40FA-47EF-B6FD-91AA1639E857}" sibTransId="{62EBA476-6B06-4E38-BD1C-83109D24F81A}"/>
    <dgm:cxn modelId="{5EFD21CA-0C6D-4730-8F13-CBADBCFD86F0}" type="presOf" srcId="{9527820E-1257-4CE5-AFE3-CE2C27C2DB93}" destId="{DC4F55CF-A95C-4F94-91B5-278C9EDE14EA}" srcOrd="0" destOrd="0" presId="urn:microsoft.com/office/officeart/2008/layout/LinedList"/>
    <dgm:cxn modelId="{0C1519D1-9154-4A1F-B592-F27734B677A3}" srcId="{D5646157-0F09-4EA6-A2E4-CFA19D00419B}" destId="{E4789B7B-7CD6-4E17-A20A-B419E3177BDA}" srcOrd="2" destOrd="0" parTransId="{4785D4F2-E59C-4ED1-9965-1AE436CD339E}" sibTransId="{C8E3FAA9-B4E4-4D2C-9C14-C9F2320D05A7}"/>
    <dgm:cxn modelId="{26DAD29A-CF7D-421E-A01E-7E6A108ABD97}" type="presParOf" srcId="{8784F335-748A-4607-B71D-41B5F4806DA4}" destId="{05C25CE1-97ED-4EF8-A9D8-1C9773637E56}" srcOrd="0" destOrd="0" presId="urn:microsoft.com/office/officeart/2008/layout/LinedList"/>
    <dgm:cxn modelId="{FA3A9935-77B6-444C-996C-B3A585691BAF}" type="presParOf" srcId="{8784F335-748A-4607-B71D-41B5F4806DA4}" destId="{ACE04071-ACBC-4B26-A6B3-DA64BE27983C}" srcOrd="1" destOrd="0" presId="urn:microsoft.com/office/officeart/2008/layout/LinedList"/>
    <dgm:cxn modelId="{8DD22F36-3331-4AFE-9C1F-B5F00AB03557}" type="presParOf" srcId="{ACE04071-ACBC-4B26-A6B3-DA64BE27983C}" destId="{DC4F55CF-A95C-4F94-91B5-278C9EDE14EA}" srcOrd="0" destOrd="0" presId="urn:microsoft.com/office/officeart/2008/layout/LinedList"/>
    <dgm:cxn modelId="{7AC0372D-422A-4E79-9E86-ABEC16EC1FA1}" type="presParOf" srcId="{ACE04071-ACBC-4B26-A6B3-DA64BE27983C}" destId="{EC962729-5C4A-4F19-9461-EE353AB6D504}" srcOrd="1" destOrd="0" presId="urn:microsoft.com/office/officeart/2008/layout/LinedList"/>
    <dgm:cxn modelId="{57F245BF-AE24-40A3-9AA1-C1B615589919}" type="presParOf" srcId="{8784F335-748A-4607-B71D-41B5F4806DA4}" destId="{D160C972-A459-4297-8099-C991B1ED51F4}" srcOrd="2" destOrd="0" presId="urn:microsoft.com/office/officeart/2008/layout/LinedList"/>
    <dgm:cxn modelId="{9F402EED-A633-4C25-AD40-0A3AA3A35B87}" type="presParOf" srcId="{8784F335-748A-4607-B71D-41B5F4806DA4}" destId="{510E668B-1BEF-4381-B376-5494CDCD9F73}" srcOrd="3" destOrd="0" presId="urn:microsoft.com/office/officeart/2008/layout/LinedList"/>
    <dgm:cxn modelId="{0D96BF64-ED57-4303-AE83-9D15982E83AA}" type="presParOf" srcId="{510E668B-1BEF-4381-B376-5494CDCD9F73}" destId="{52C111CE-8EF1-482C-BD99-7EB37CB03260}" srcOrd="0" destOrd="0" presId="urn:microsoft.com/office/officeart/2008/layout/LinedList"/>
    <dgm:cxn modelId="{4FD2A3DF-0B84-4650-926A-B71514014E69}" type="presParOf" srcId="{510E668B-1BEF-4381-B376-5494CDCD9F73}" destId="{BBB45F6A-AC55-4747-BFA0-78CCE287A4DD}" srcOrd="1" destOrd="0" presId="urn:microsoft.com/office/officeart/2008/layout/LinedList"/>
    <dgm:cxn modelId="{2009CB5F-16ED-49E3-A538-6FB1D97F52A7}" type="presParOf" srcId="{8784F335-748A-4607-B71D-41B5F4806DA4}" destId="{E42137DC-D873-469C-9761-92E6A7246F00}" srcOrd="4" destOrd="0" presId="urn:microsoft.com/office/officeart/2008/layout/LinedList"/>
    <dgm:cxn modelId="{2E9A435A-8957-4BBA-852B-ECD0325EDC3B}" type="presParOf" srcId="{8784F335-748A-4607-B71D-41B5F4806DA4}" destId="{AAFAF013-CEBD-47F7-919B-360F5091E2BA}" srcOrd="5" destOrd="0" presId="urn:microsoft.com/office/officeart/2008/layout/LinedList"/>
    <dgm:cxn modelId="{C3063D36-BABF-4021-933F-2AC2416FA8D7}" type="presParOf" srcId="{AAFAF013-CEBD-47F7-919B-360F5091E2BA}" destId="{19D483A5-673A-4291-8CAD-4F3D87D85F02}" srcOrd="0" destOrd="0" presId="urn:microsoft.com/office/officeart/2008/layout/LinedList"/>
    <dgm:cxn modelId="{9CE07934-6539-459A-A953-A0052542A4FB}" type="presParOf" srcId="{AAFAF013-CEBD-47F7-919B-360F5091E2BA}" destId="{6210BDC9-BC80-458A-A208-F70D52CAB4C5}" srcOrd="1" destOrd="0" presId="urn:microsoft.com/office/officeart/2008/layout/LinedList"/>
    <dgm:cxn modelId="{123CA010-0B2C-4B5B-B351-101FBEB9BA47}" type="presParOf" srcId="{8784F335-748A-4607-B71D-41B5F4806DA4}" destId="{2A0EB39E-6094-4701-B67C-1721D6145C3A}" srcOrd="6" destOrd="0" presId="urn:microsoft.com/office/officeart/2008/layout/LinedList"/>
    <dgm:cxn modelId="{4D6E3374-E1C8-4ED9-B542-16378B8AB411}" type="presParOf" srcId="{8784F335-748A-4607-B71D-41B5F4806DA4}" destId="{2B8453EA-792D-4EA2-A902-CDCFB5F02223}" srcOrd="7" destOrd="0" presId="urn:microsoft.com/office/officeart/2008/layout/LinedList"/>
    <dgm:cxn modelId="{B093385C-603D-4E63-9DF0-81A2F0D4DCAE}" type="presParOf" srcId="{2B8453EA-792D-4EA2-A902-CDCFB5F02223}" destId="{53425C46-FFFE-406B-B7D1-E9345EA96EA6}" srcOrd="0" destOrd="0" presId="urn:microsoft.com/office/officeart/2008/layout/LinedList"/>
    <dgm:cxn modelId="{B37B99B7-84CE-432B-AF7E-F21D9AC95174}" type="presParOf" srcId="{2B8453EA-792D-4EA2-A902-CDCFB5F02223}" destId="{7C0D666F-360B-4D95-9D38-01A2BFD88FC0}" srcOrd="1" destOrd="0" presId="urn:microsoft.com/office/officeart/2008/layout/LinedList"/>
    <dgm:cxn modelId="{EE46E8B0-48DD-46D7-B086-AF10A3A17914}" type="presParOf" srcId="{8784F335-748A-4607-B71D-41B5F4806DA4}" destId="{1B750093-E566-4D75-B27D-7874E47E03BF}" srcOrd="8" destOrd="0" presId="urn:microsoft.com/office/officeart/2008/layout/LinedList"/>
    <dgm:cxn modelId="{A935CAD5-E822-40B1-8D64-5A73F4D72665}" type="presParOf" srcId="{8784F335-748A-4607-B71D-41B5F4806DA4}" destId="{96895F6C-C5D2-4303-AAE4-4AEA39F34DD5}" srcOrd="9" destOrd="0" presId="urn:microsoft.com/office/officeart/2008/layout/LinedList"/>
    <dgm:cxn modelId="{A6259D18-4FAC-4F98-84C9-1786FE602888}" type="presParOf" srcId="{96895F6C-C5D2-4303-AAE4-4AEA39F34DD5}" destId="{E3B023C1-7DD1-442B-BCB1-7ED1FC45EBB0}" srcOrd="0" destOrd="0" presId="urn:microsoft.com/office/officeart/2008/layout/LinedList"/>
    <dgm:cxn modelId="{729C0E60-0F05-441C-8F10-5EB0123246F7}" type="presParOf" srcId="{96895F6C-C5D2-4303-AAE4-4AEA39F34DD5}" destId="{2882B23B-8856-4573-B25A-09CEB8A8E3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25CE1-97ED-4EF8-A9D8-1C9773637E56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F55CF-A95C-4F94-91B5-278C9EDE14EA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Presentation Title: </a:t>
          </a:r>
          <a:r>
            <a:rPr lang="en-US" sz="2400" kern="1200"/>
            <a:t>Warehouse optimization: Strategies for the modern supply chain</a:t>
          </a:r>
        </a:p>
      </dsp:txBody>
      <dsp:txXfrm>
        <a:off x="0" y="531"/>
        <a:ext cx="10515600" cy="870055"/>
      </dsp:txXfrm>
    </dsp:sp>
    <dsp:sp modelId="{D160C972-A459-4297-8099-C991B1ED51F4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111CE-8EF1-482C-BD99-7EB37CB03260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Name: Benjamin McCoy – Hontebeyrie</a:t>
          </a:r>
          <a:endParaRPr lang="en-US" sz="2400" kern="1200"/>
        </a:p>
      </dsp:txBody>
      <dsp:txXfrm>
        <a:off x="0" y="870586"/>
        <a:ext cx="10515600" cy="870055"/>
      </dsp:txXfrm>
    </dsp:sp>
    <dsp:sp modelId="{E42137DC-D873-469C-9761-92E6A7246F00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483A5-673A-4291-8CAD-4F3D87D85F02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Student ID: 2410801</a:t>
          </a:r>
          <a:endParaRPr lang="en-US" sz="2400" kern="1200"/>
        </a:p>
      </dsp:txBody>
      <dsp:txXfrm>
        <a:off x="0" y="1740641"/>
        <a:ext cx="10515600" cy="870055"/>
      </dsp:txXfrm>
    </dsp:sp>
    <dsp:sp modelId="{2A0EB39E-6094-4701-B67C-1721D6145C3A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25C46-FFFE-406B-B7D1-E9345EA96EA6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Word Count: N/A</a:t>
          </a:r>
          <a:endParaRPr lang="en-US" sz="2400" kern="1200"/>
        </a:p>
      </dsp:txBody>
      <dsp:txXfrm>
        <a:off x="0" y="2610696"/>
        <a:ext cx="10515600" cy="870055"/>
      </dsp:txXfrm>
    </dsp:sp>
    <dsp:sp modelId="{1B750093-E566-4D75-B27D-7874E47E03BF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023C1-7DD1-442B-BCB1-7ED1FC45EBB0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Date: 26/03/2026</a:t>
          </a:r>
          <a:br>
            <a:rPr lang="en-GB" sz="2400" kern="1200"/>
          </a:br>
          <a:r>
            <a:rPr lang="en-GB" sz="2400" kern="1200"/>
            <a:t>Lecturer: Andrew thorn</a:t>
          </a:r>
          <a:endParaRPr lang="en-US" sz="2400" kern="1200"/>
        </a:p>
      </dsp:txBody>
      <dsp:txXfrm>
        <a:off x="0" y="3480751"/>
        <a:ext cx="10515600" cy="870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900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objective of this presentation can be spit into 3</a:t>
            </a:r>
          </a:p>
          <a:p>
            <a:r>
              <a:rPr lang="en-GB" dirty="0"/>
              <a:t> Firstly…. </a:t>
            </a:r>
            <a:r>
              <a:rPr lang="en-GB" dirty="0" err="1"/>
              <a:t>Secndly</a:t>
            </a:r>
            <a:r>
              <a:rPr lang="en-GB" dirty="0"/>
              <a:t>… and lastly …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 structure will follow a clear sequence  beginning with , following with… and ending with..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7674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AE4F2E-A295-58B2-EBAD-CC749FD8B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D3A4C0-7453-1A46-E045-9D70C48823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D1AD5D-460B-133B-680F-8F7FD6F477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B0DE60-3FC3-1489-4E97-3D4BE66444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754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8045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9760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2F0F17-1658-37BB-E2DD-DD12C315BD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1062D6-B0FA-C56E-AB35-AEFDDE018F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13B532-7602-D33E-E66A-D25404F10C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1A730D-DDCD-7E38-FF39-C704B3DBD0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5182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85AEFD-5A73-CF30-868A-86DD2DE1B8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FA1043-79E9-4C45-5A7E-08A2BB8679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FD4318-BA56-B1BD-2255-ABA59814A3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CD2B5-190C-D9B6-3949-6F062E019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1471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924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jp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jp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jp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D07E7-5A7F-6A10-3576-AD5A99A21C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0A6BFA-1AE0-6AAF-F194-46EA19FC2B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4B5BE-A503-6477-D5C2-97EA35360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66BCE-81B9-6CEB-AD99-44CD1D9B7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B27FC-90F3-7314-3DDF-AA538E99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012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3F014-451C-9F32-52FE-17058C1EA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F499D-0770-1AEC-2E2B-C22C2DB174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13F581-C275-4E13-83BE-6D1A92577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9967EF-5620-A105-22A9-F717E93AF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F2333-49A9-3504-7C4D-D75E39F11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791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D8915-6F21-BD3B-68FB-6B9F3862A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46EE55-A9B4-28DD-75FF-3CB2014FF7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0DBB4-33C7-A817-469F-A2A54FE16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BE2A6-B55C-8F62-EA7D-7CC824E02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56AAA-56D4-FFB9-0C32-8C5D6D193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632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EBC2E-81ED-9D62-6831-6D3C775AE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15EC7-25C7-E1BA-DC02-4EA086DC6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85A741-FDFA-8E02-D397-568BA4945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54800-AFCD-E647-835B-DCA10DFEB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155EC0-1605-5924-A9A1-EF2D5155A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3EC89A-9CBE-FECE-E94F-4B1CCE131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224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E8FC7-B6E4-F1AF-052F-A36BE5FF8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7CB2DC-1EA3-9F45-0DFD-B72C2148F8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1E86B-4338-CF6C-0B00-6612AAA15B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B66176-E435-0187-164A-1DB009BD48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79AC48-630F-3F12-61B9-CC188D7D0B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A622B4-E167-B957-1364-6B042A23D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C22504-4AB6-97CD-2FCD-6812D0C60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D917D0-094F-CBF5-6065-05D49A99A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090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280A3-D3AC-E6A4-CCD6-34F1ACE02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20A064-B18B-CB96-D60F-DC6840F3B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019598-C75B-88E7-4B42-42E0CF230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319B21-9697-C4D7-4F86-F60E606F8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318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E4789-8033-1603-04EE-ECC768413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FC4677-AD45-4EE6-6C4B-A735C817B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7B325C-69F6-29FA-297E-DAD588F95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731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B3640-176E-2894-2CA9-454772A59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CE31D-94AF-8AB2-4A1A-83169761F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779B6E-AD4C-4C75-EAFF-447E51FAA5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4A830B-04E9-1FF1-9120-BDE1F6FC1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8A505-B1C8-82E3-F060-7AE112692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2BC915-BA36-0B70-D7DE-16E2BA8C9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039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E4D46-CE84-0697-D947-B37799FE7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1030D9-F056-5A2E-8432-3FB456C865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1C41C-9E64-A3DC-54BC-A6916E90A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862888-129E-1C60-4F40-67EC67F91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A66B9-5A91-AAD9-443B-B83CAFE56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259D22-BFA0-0209-B547-21DA94244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362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A73A4-F0BD-38E0-8F9B-91413EC1A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C68843-0E02-9F6F-A0A4-7111D23DA8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040C9-15F3-B383-F085-41E3BC9AA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E5CB9-71DE-F3DF-AC7F-0BCAC2525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62BA1-9C9E-82BC-2592-46B1A1505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205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C38B1C-0050-33D4-B46C-404D084C8A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05E4FE-AE43-3C00-5411-79D3A1263E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7DC4F-2046-8390-35F4-A8470623F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92E5B-0AE1-D541-25CB-0F8BC49D6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B4CBF-6FF1-BB1F-2567-0EB40EE26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5879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6" y="1302209"/>
            <a:ext cx="5577962" cy="480713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411808" y="1884121"/>
            <a:ext cx="3596952" cy="4151675"/>
          </a:xfrm>
        </p:spPr>
        <p:txBody>
          <a:bodyPr anchor="b" anchorCtr="0">
            <a:normAutofit/>
          </a:bodyPr>
          <a:lstStyle>
            <a:lvl1pPr marL="0" indent="0">
              <a:spcAft>
                <a:spcPts val="1000"/>
              </a:spcAft>
              <a:buFontTx/>
              <a:buNone/>
              <a:defRPr sz="1800"/>
            </a:lvl1pPr>
            <a:lvl2pPr marL="228600" indent="0">
              <a:spcAft>
                <a:spcPts val="1000"/>
              </a:spcAft>
              <a:buFontTx/>
              <a:buNone/>
              <a:defRPr sz="1600"/>
            </a:lvl2pPr>
            <a:lvl3pPr marL="457200" indent="0">
              <a:spcAft>
                <a:spcPts val="1000"/>
              </a:spcAft>
              <a:buFontTx/>
              <a:buNone/>
              <a:defRPr sz="1400"/>
            </a:lvl3pPr>
            <a:lvl4pPr marL="685800" indent="0">
              <a:spcAft>
                <a:spcPts val="1000"/>
              </a:spcAft>
              <a:buFontTx/>
              <a:buNone/>
              <a:defRPr sz="1800"/>
            </a:lvl4pPr>
            <a:lvl5pPr marL="914400" indent="0">
              <a:spcAft>
                <a:spcPts val="1000"/>
              </a:spcAft>
              <a:buFontTx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CDB380E6-DA46-CD20-B419-2C58AADE9DDC}"/>
              </a:ext>
            </a:extLst>
          </p:cNvPr>
          <p:cNvPicPr>
            <a:picLocks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7752392" y="675798"/>
            <a:ext cx="36576" cy="52120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2848" y="80351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92150" y="799483"/>
            <a:ext cx="4429566" cy="365125"/>
          </a:xfrm>
        </p:spPr>
        <p:txBody>
          <a:bodyPr/>
          <a:lstStyle>
            <a:lvl1pPr algn="ctr">
              <a:defRPr/>
            </a:lvl1pPr>
          </a:lstStyle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951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wo Content 2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6" y="1615443"/>
            <a:ext cx="3437583" cy="409920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7FBFB58-BD7D-0E9B-7D02-1BE0CDCEA4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972457"/>
          </a:xfrm>
          <a:blipFill dpi="0" rotWithShape="1">
            <a:blip r:embed="rId2">
              <a:alphaModFix amt="60000"/>
            </a:blip>
            <a:srcRect/>
            <a:stretch>
              <a:fillRect l="1" t="1" r="-5" b="-48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51840" y="1615442"/>
            <a:ext cx="6119865" cy="201168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800"/>
            </a:lvl1pPr>
            <a:lvl2pPr marL="228600" indent="0">
              <a:lnSpc>
                <a:spcPct val="90000"/>
              </a:lnSpc>
              <a:buNone/>
              <a:defRPr sz="1600"/>
            </a:lvl2pPr>
            <a:lvl3pPr marL="457200" indent="0">
              <a:lnSpc>
                <a:spcPct val="90000"/>
              </a:lnSpc>
              <a:buNone/>
              <a:defRPr sz="1400"/>
            </a:lvl3pPr>
            <a:lvl4pPr marL="685800" indent="0">
              <a:lnSpc>
                <a:spcPct val="90000"/>
              </a:lnSpc>
              <a:buNone/>
              <a:defRPr sz="1200"/>
            </a:lvl4pPr>
            <a:lvl5pPr marL="914400" indent="0">
              <a:lnSpc>
                <a:spcPct val="90000"/>
              </a:lnSpc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148775" y="3945380"/>
            <a:ext cx="6119865" cy="201168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800"/>
            </a:lvl1pPr>
            <a:lvl2pPr marL="228600" indent="0">
              <a:lnSpc>
                <a:spcPct val="90000"/>
              </a:lnSpc>
              <a:buNone/>
              <a:defRPr sz="1600"/>
            </a:lvl2pPr>
            <a:lvl3pPr marL="457200" indent="0">
              <a:lnSpc>
                <a:spcPct val="90000"/>
              </a:lnSpc>
              <a:buNone/>
              <a:defRPr sz="1400"/>
            </a:lvl3pPr>
            <a:lvl4pPr marL="685800" indent="0">
              <a:lnSpc>
                <a:spcPct val="90000"/>
              </a:lnSpc>
              <a:buNone/>
              <a:defRPr sz="1200"/>
            </a:lvl4pPr>
            <a:lvl5pPr marL="914400" indent="0">
              <a:lnSpc>
                <a:spcPct val="90000"/>
              </a:lnSpc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0476" y="59436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90553" y="5943600"/>
            <a:ext cx="1845772" cy="36512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94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046" y="4257446"/>
            <a:ext cx="4297661" cy="1852154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8F2A913F-34E8-6AA3-93B1-82EC26840158}"/>
              </a:ext>
            </a:extLst>
          </p:cNvPr>
          <p:cNvPicPr>
            <a:picLocks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6348844" y="5660464"/>
            <a:ext cx="36576" cy="521208"/>
          </a:xfrm>
          <a:prstGeom prst="rect">
            <a:avLst/>
          </a:prstGeom>
        </p:spPr>
      </p:pic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A9DF44A2-0708-C962-D4F6-461FBBBE26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5034" y="849445"/>
            <a:ext cx="4173673" cy="2913664"/>
          </a:xfrm>
          <a:blipFill dpi="0" rotWithShape="1">
            <a:blip r:embed="rId4">
              <a:alphaModFix amt="60000"/>
            </a:blip>
            <a:srcRect/>
            <a:stretch>
              <a:fillRect b="159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12179" y="849444"/>
            <a:ext cx="5295472" cy="483489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869680" y="5719845"/>
            <a:ext cx="1847088" cy="38975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928411" y="5746499"/>
            <a:ext cx="429207" cy="365125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8477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01" y="842957"/>
            <a:ext cx="3494314" cy="4768174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69680" y="457200"/>
            <a:ext cx="1847088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6224" y="457200"/>
            <a:ext cx="429207" cy="365125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865504"/>
            <a:ext cx="6766560" cy="5093862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1800"/>
            </a:lvl1pPr>
            <a:lvl2pPr>
              <a:lnSpc>
                <a:spcPct val="90000"/>
              </a:lnSpc>
              <a:defRPr sz="1600"/>
            </a:lvl2pPr>
            <a:lvl3pPr>
              <a:lnSpc>
                <a:spcPct val="90000"/>
              </a:lnSpc>
              <a:defRPr sz="1400"/>
            </a:lvl3pPr>
            <a:lvl4pPr>
              <a:lnSpc>
                <a:spcPct val="90000"/>
              </a:lnSpc>
              <a:defRPr sz="1200"/>
            </a:lvl4pPr>
            <a:lvl5pPr>
              <a:lnSpc>
                <a:spcPct val="90000"/>
              </a:lnSpc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869180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0B7FFBE8-95FC-A978-8212-6B5D8F34CC6D}"/>
              </a:ext>
            </a:extLst>
          </p:cNvPr>
          <p:cNvPicPr>
            <a:picLocks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7047762" y="676656"/>
            <a:ext cx="36576" cy="5212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78461" y="1561943"/>
            <a:ext cx="4681728" cy="456982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8DA51E07-C561-85B3-141B-4157C0521F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5994" cy="6858000"/>
          </a:xfr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702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71C35429-0BEB-CBD1-23C7-BE3E81942C9C}"/>
              </a:ext>
            </a:extLst>
          </p:cNvPr>
          <p:cNvPicPr>
            <a:picLocks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1177710" y="676656"/>
            <a:ext cx="36576" cy="5212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3815" y="1196492"/>
            <a:ext cx="10107029" cy="4935272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336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3815" y="1196492"/>
            <a:ext cx="4800600" cy="4935272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F85F708B-992C-821E-50D2-07A27EDFA15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6" y="0"/>
            <a:ext cx="609599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71C35429-0BEB-CBD1-23C7-BE3E81942C9C}"/>
              </a:ext>
            </a:extLst>
          </p:cNvPr>
          <p:cNvPicPr>
            <a:picLocks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>
            <a:off x="1177710" y="676656"/>
            <a:ext cx="36576" cy="52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4859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74732B46-F1F0-7522-FC25-AABA628DA30B}"/>
              </a:ext>
            </a:extLst>
          </p:cNvPr>
          <p:cNvPicPr>
            <a:picLocks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7104188" y="676656"/>
            <a:ext cx="36576" cy="5212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6" y="4552002"/>
            <a:ext cx="4663440" cy="1554480"/>
          </a:xfrm>
        </p:spPr>
        <p:txBody>
          <a:bodyPr anchor="b" anchorCtr="0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22FFB4D-B5E7-3882-7509-50FC147AD0C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23544" y="941832"/>
            <a:ext cx="4179742" cy="2992856"/>
          </a:xfrm>
          <a:blipFill dpi="0" rotWithShape="1">
            <a:blip r:embed="rId4">
              <a:alphaModFix amt="60000"/>
            </a:blip>
            <a:srcRect/>
            <a:stretch>
              <a:fillRect l="-3918" t="-835" b="-338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6224" y="816682"/>
            <a:ext cx="429207" cy="365125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65388" y="2718978"/>
            <a:ext cx="4663440" cy="3337560"/>
          </a:xfrm>
        </p:spPr>
        <p:txBody>
          <a:bodyPr anchor="b" anchorCtr="0"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800"/>
            </a:lvl4pPr>
            <a:lvl5pPr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7875986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3023" y="2132530"/>
            <a:ext cx="4961795" cy="1527048"/>
          </a:xfrm>
        </p:spPr>
        <p:txBody>
          <a:bodyPr anchor="t" anchorCtr="0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AA2C06F4-46D4-E31A-FE24-FA262F3070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909016"/>
            <a:ext cx="5685399" cy="5039969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8D34A61-0B4C-7668-21C4-92101CEE4BE3}"/>
              </a:ext>
            </a:extLst>
          </p:cNvPr>
          <p:cNvPicPr>
            <a:picLocks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41267" y="1217512"/>
            <a:ext cx="36576" cy="52120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33023" y="3788229"/>
            <a:ext cx="4961795" cy="191922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46428" y="5720288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03273" y="5720287"/>
            <a:ext cx="2805405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780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90" y="826903"/>
            <a:ext cx="7342307" cy="1133856"/>
          </a:xfrm>
        </p:spPr>
        <p:txBody>
          <a:bodyPr anchor="t" anchorCtr="0">
            <a:no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0476" y="4572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90553" y="457200"/>
            <a:ext cx="184577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5390" y="1996874"/>
            <a:ext cx="10467653" cy="2743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F099A399-8358-4832-8F28-17D6ED3E74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5885543"/>
            <a:ext cx="12192000" cy="972457"/>
          </a:xfrm>
          <a:blipFill dpi="0" rotWithShape="1">
            <a:blip r:embed="rId2">
              <a:alphaModFix amt="60000"/>
            </a:blip>
            <a:srcRect/>
            <a:stretch>
              <a:fillRect l="1" t="1" r="-5" b="-48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967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20E909-DB84-A9DF-1E2D-04AFB986F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BDB43-B9E3-C254-8654-4350AF8AC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9F4BF-0C4A-A6F0-B836-E3A3E2E47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189B4-3598-09F8-E5A5-2757E30C86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47475-E871-6B94-B586-02F04764B2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83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  <p:sldLayoutId id="2147483902" r:id="rId12"/>
    <p:sldLayoutId id="2147483903" r:id="rId13"/>
    <p:sldLayoutId id="2147483904" r:id="rId14"/>
    <p:sldLayoutId id="2147483905" r:id="rId15"/>
    <p:sldLayoutId id="2147483778" r:id="rId16"/>
    <p:sldLayoutId id="2147483779" r:id="rId17"/>
    <p:sldLayoutId id="2147483828" r:id="rId18"/>
    <p:sldLayoutId id="2147483782" r:id="rId19"/>
    <p:sldLayoutId id="2147483794" r:id="rId20"/>
    <p:sldLayoutId id="2147483823" r:id="rId2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2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6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0.svg"/><Relationship Id="rId4" Type="http://schemas.openxmlformats.org/officeDocument/2006/relationships/image" Target="../media/image23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svg"/><Relationship Id="rId3" Type="http://schemas.openxmlformats.org/officeDocument/2006/relationships/image" Target="../media/image31.svg"/><Relationship Id="rId7" Type="http://schemas.openxmlformats.org/officeDocument/2006/relationships/image" Target="../media/image35.svg"/><Relationship Id="rId12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.png"/><Relationship Id="rId11" Type="http://schemas.openxmlformats.org/officeDocument/2006/relationships/image" Target="../media/image39.svg"/><Relationship Id="rId5" Type="http://schemas.openxmlformats.org/officeDocument/2006/relationships/image" Target="../media/image33.sv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54.png"/><Relationship Id="rId3" Type="http://schemas.openxmlformats.org/officeDocument/2006/relationships/image" Target="../media/image13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5" Type="http://schemas.openxmlformats.org/officeDocument/2006/relationships/image" Target="../media/image56.jpe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Relationship Id="rId14" Type="http://schemas.openxmlformats.org/officeDocument/2006/relationships/image" Target="../media/image55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svg"/><Relationship Id="rId7" Type="http://schemas.openxmlformats.org/officeDocument/2006/relationships/image" Target="../media/image62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1.png"/><Relationship Id="rId11" Type="http://schemas.openxmlformats.org/officeDocument/2006/relationships/hyperlink" Target="https://pxhere.com/fr/photo/1556737" TargetMode="External"/><Relationship Id="rId5" Type="http://schemas.openxmlformats.org/officeDocument/2006/relationships/image" Target="../media/image60.svg"/><Relationship Id="rId10" Type="http://schemas.openxmlformats.org/officeDocument/2006/relationships/image" Target="../media/image65.jpg"/><Relationship Id="rId4" Type="http://schemas.openxmlformats.org/officeDocument/2006/relationships/image" Target="../media/image59.png"/><Relationship Id="rId9" Type="http://schemas.openxmlformats.org/officeDocument/2006/relationships/image" Target="../media/image64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7" Type="http://schemas.openxmlformats.org/officeDocument/2006/relationships/image" Target="../media/image70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9.png"/><Relationship Id="rId5" Type="http://schemas.openxmlformats.org/officeDocument/2006/relationships/image" Target="../media/image68.svg"/><Relationship Id="rId4" Type="http://schemas.openxmlformats.org/officeDocument/2006/relationships/image" Target="../media/image6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72.svg"/><Relationship Id="rId7" Type="http://schemas.openxmlformats.org/officeDocument/2006/relationships/image" Target="../media/image76.sv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5.png"/><Relationship Id="rId5" Type="http://schemas.openxmlformats.org/officeDocument/2006/relationships/image" Target="../media/image74.svg"/><Relationship Id="rId4" Type="http://schemas.openxmlformats.org/officeDocument/2006/relationships/image" Target="../media/image73.png"/><Relationship Id="rId9" Type="http://schemas.openxmlformats.org/officeDocument/2006/relationships/image" Target="../media/image20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80.svg"/><Relationship Id="rId4" Type="http://schemas.openxmlformats.org/officeDocument/2006/relationships/image" Target="../media/image7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13" Type="http://schemas.openxmlformats.org/officeDocument/2006/relationships/image" Target="../media/image87.png"/><Relationship Id="rId18" Type="http://schemas.openxmlformats.org/officeDocument/2006/relationships/image" Target="../media/image92.svg"/><Relationship Id="rId3" Type="http://schemas.openxmlformats.org/officeDocument/2006/relationships/image" Target="../media/image13.png"/><Relationship Id="rId7" Type="http://schemas.openxmlformats.org/officeDocument/2006/relationships/image" Target="../media/image79.png"/><Relationship Id="rId12" Type="http://schemas.openxmlformats.org/officeDocument/2006/relationships/image" Target="../media/image86.svg"/><Relationship Id="rId17" Type="http://schemas.openxmlformats.org/officeDocument/2006/relationships/image" Target="../media/image91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90.svg"/><Relationship Id="rId20" Type="http://schemas.openxmlformats.org/officeDocument/2006/relationships/image" Target="../media/image93.sv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82.svg"/><Relationship Id="rId11" Type="http://schemas.openxmlformats.org/officeDocument/2006/relationships/image" Target="../media/image85.png"/><Relationship Id="rId5" Type="http://schemas.openxmlformats.org/officeDocument/2006/relationships/image" Target="../media/image81.png"/><Relationship Id="rId15" Type="http://schemas.openxmlformats.org/officeDocument/2006/relationships/image" Target="../media/image89.png"/><Relationship Id="rId10" Type="http://schemas.openxmlformats.org/officeDocument/2006/relationships/image" Target="../media/image84.svg"/><Relationship Id="rId19" Type="http://schemas.openxmlformats.org/officeDocument/2006/relationships/image" Target="../media/image71.png"/><Relationship Id="rId4" Type="http://schemas.openxmlformats.org/officeDocument/2006/relationships/image" Target="../media/image45.svg"/><Relationship Id="rId9" Type="http://schemas.openxmlformats.org/officeDocument/2006/relationships/image" Target="../media/image83.png"/><Relationship Id="rId14" Type="http://schemas.openxmlformats.org/officeDocument/2006/relationships/image" Target="../media/image88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sv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97.svg"/><Relationship Id="rId5" Type="http://schemas.openxmlformats.org/officeDocument/2006/relationships/image" Target="../media/image96.png"/><Relationship Id="rId4" Type="http://schemas.openxmlformats.org/officeDocument/2006/relationships/image" Target="../media/image95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3" Type="http://schemas.openxmlformats.org/officeDocument/2006/relationships/image" Target="../media/image49.svg"/><Relationship Id="rId7" Type="http://schemas.openxmlformats.org/officeDocument/2006/relationships/image" Target="../media/image103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2.png"/><Relationship Id="rId5" Type="http://schemas.openxmlformats.org/officeDocument/2006/relationships/image" Target="../media/image101.svg"/><Relationship Id="rId4" Type="http://schemas.openxmlformats.org/officeDocument/2006/relationships/image" Target="../media/image100.png"/><Relationship Id="rId9" Type="http://schemas.openxmlformats.org/officeDocument/2006/relationships/image" Target="../media/image105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107.svg"/><Relationship Id="rId7" Type="http://schemas.openxmlformats.org/officeDocument/2006/relationships/image" Target="../media/image110.sv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0.png"/><Relationship Id="rId5" Type="http://schemas.openxmlformats.org/officeDocument/2006/relationships/image" Target="../media/image109.svg"/><Relationship Id="rId4" Type="http://schemas.openxmlformats.org/officeDocument/2006/relationships/image" Target="../media/image108.png"/><Relationship Id="rId9" Type="http://schemas.openxmlformats.org/officeDocument/2006/relationships/image" Target="../media/image112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sv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15.svg"/><Relationship Id="rId4" Type="http://schemas.openxmlformats.org/officeDocument/2006/relationships/image" Target="../media/image4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3" Type="http://schemas.openxmlformats.org/officeDocument/2006/relationships/image" Target="../media/image116.svg"/><Relationship Id="rId7" Type="http://schemas.openxmlformats.org/officeDocument/2006/relationships/image" Target="../media/image118.sv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17.png"/><Relationship Id="rId11" Type="http://schemas.openxmlformats.org/officeDocument/2006/relationships/image" Target="../media/image122.svg"/><Relationship Id="rId5" Type="http://schemas.openxmlformats.org/officeDocument/2006/relationships/image" Target="../media/image115.svg"/><Relationship Id="rId10" Type="http://schemas.openxmlformats.org/officeDocument/2006/relationships/image" Target="../media/image121.png"/><Relationship Id="rId4" Type="http://schemas.openxmlformats.org/officeDocument/2006/relationships/image" Target="../media/image48.png"/><Relationship Id="rId9" Type="http://schemas.openxmlformats.org/officeDocument/2006/relationships/image" Target="../media/image120.sv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asej.2020.03.004" TargetMode="External"/><Relationship Id="rId3" Type="http://schemas.openxmlformats.org/officeDocument/2006/relationships/hyperlink" Target="https://doi.org/10.3390/su16145965" TargetMode="External"/><Relationship Id="rId7" Type="http://schemas.openxmlformats.org/officeDocument/2006/relationships/hyperlink" Target="https://doi.org/10.1016/j.procir.2020.03.046" TargetMode="External"/><Relationship Id="rId2" Type="http://schemas.openxmlformats.org/officeDocument/2006/relationships/hyperlink" Target="https://doi.org/10.1007/s42452-023-05608-0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oi.org/10.1007/978-3-031-68751-8_9" TargetMode="External"/><Relationship Id="rId5" Type="http://schemas.openxmlformats.org/officeDocument/2006/relationships/hyperlink" Target="http://www.goramp.com/blog/what-is-a-wms" TargetMode="External"/><Relationship Id="rId10" Type="http://schemas.openxmlformats.org/officeDocument/2006/relationships/hyperlink" Target="https://doi.org/10.19030/ajbe.v9i1.9578" TargetMode="External"/><Relationship Id="rId4" Type="http://schemas.openxmlformats.org/officeDocument/2006/relationships/hyperlink" Target="https://doi.org/10.3390/su16062595" TargetMode="External"/><Relationship Id="rId9" Type="http://schemas.openxmlformats.org/officeDocument/2006/relationships/hyperlink" Target="https://doi.org/10.1016/j.tra.2022.05.025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ECD9-B641-3524-D86E-2DC81F3BD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135" y="365125"/>
            <a:ext cx="11055657" cy="1325563"/>
          </a:xfrm>
        </p:spPr>
        <p:txBody>
          <a:bodyPr>
            <a:normAutofit/>
          </a:bodyPr>
          <a:lstStyle/>
          <a:p>
            <a:r>
              <a:rPr lang="en-GB" sz="4000" u="sng" dirty="0"/>
              <a:t>Warehouse and Inventory Management: ACMA 4024</a:t>
            </a:r>
            <a:endParaRPr lang="en-US" sz="4000" u="sng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C2B5709-FF27-8D18-32CE-C0640E7428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764682-1F14-9202-F070-AB48FC0DC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1400" b="1" dirty="0"/>
              <a:t>1</a:t>
            </a:r>
            <a:endParaRPr lang="en-US" sz="1400" b="1" dirty="0"/>
          </a:p>
        </p:txBody>
      </p:sp>
      <p:pic>
        <p:nvPicPr>
          <p:cNvPr id="4" name="drawing" descr="Discover University of Wales Trinity Saint David">
            <a:extLst>
              <a:ext uri="{FF2B5EF4-FFF2-40B4-BE49-F238E27FC236}">
                <a16:creationId xmlns:a16="http://schemas.microsoft.com/office/drawing/2014/main" id="{BCB8EF08-6795-1B3C-E191-28C7B1020A7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8164" y="5180330"/>
            <a:ext cx="3863975" cy="1545590"/>
          </a:xfrm>
          <a:prstGeom prst="rect">
            <a:avLst/>
          </a:prstGeom>
        </p:spPr>
      </p:pic>
      <p:sp>
        <p:nvSpPr>
          <p:cNvPr id="6" name="Slide Number Placeholder 11">
            <a:extLst>
              <a:ext uri="{FF2B5EF4-FFF2-40B4-BE49-F238E27FC236}">
                <a16:creationId xmlns:a16="http://schemas.microsoft.com/office/drawing/2014/main" id="{669B70D0-518E-284E-F0F6-B5A5DAF8FDAC}"/>
              </a:ext>
            </a:extLst>
          </p:cNvPr>
          <p:cNvSpPr txBox="1">
            <a:spLocks/>
          </p:cNvSpPr>
          <p:nvPr/>
        </p:nvSpPr>
        <p:spPr>
          <a:xfrm>
            <a:off x="11762793" y="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C057153-B650-4DEB-B370-79DDCFDCE93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169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C2EC84E-059C-2EA4-1EF5-D575D5CA84DD}"/>
              </a:ext>
            </a:extLst>
          </p:cNvPr>
          <p:cNvSpPr/>
          <p:nvPr/>
        </p:nvSpPr>
        <p:spPr>
          <a:xfrm>
            <a:off x="250118" y="321014"/>
            <a:ext cx="11691763" cy="61478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9145F-19F3-62BD-45B1-BCE975DDD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075" y="110289"/>
            <a:ext cx="10653578" cy="1132258"/>
          </a:xfrm>
        </p:spPr>
        <p:txBody>
          <a:bodyPr anchor="ctr">
            <a:normAutofit/>
          </a:bodyPr>
          <a:lstStyle/>
          <a:p>
            <a:r>
              <a:rPr lang="en-GB" sz="4000" u="sng" noProof="0" dirty="0"/>
              <a:t>Structure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685D94-AADC-B5C4-3A9B-759B877D3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777" y="621399"/>
            <a:ext cx="12300701" cy="6747175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endParaRPr lang="en-GB" sz="1400" b="1" noProof="0" dirty="0"/>
          </a:p>
          <a:p>
            <a:pPr marL="0" indent="0">
              <a:lnSpc>
                <a:spcPct val="110000"/>
              </a:lnSpc>
              <a:buNone/>
            </a:pPr>
            <a:r>
              <a:rPr lang="en-GB" noProof="0" dirty="0"/>
              <a:t>This presentation is structured round the core elements influencing warehouse optimisation.</a:t>
            </a:r>
          </a:p>
          <a:p>
            <a:pPr>
              <a:lnSpc>
                <a:spcPct val="110000"/>
              </a:lnSpc>
            </a:pPr>
            <a:r>
              <a:rPr lang="en-GB" noProof="0" dirty="0"/>
              <a:t>Location and Risk mitigation</a:t>
            </a:r>
          </a:p>
          <a:p>
            <a:pPr>
              <a:lnSpc>
                <a:spcPct val="110000"/>
              </a:lnSpc>
            </a:pPr>
            <a:r>
              <a:rPr lang="en-GB" dirty="0"/>
              <a:t>Warehouse Layout and Flow theory</a:t>
            </a:r>
            <a:endParaRPr lang="en-GB" noProof="0" dirty="0"/>
          </a:p>
          <a:p>
            <a:pPr>
              <a:lnSpc>
                <a:spcPct val="110000"/>
              </a:lnSpc>
            </a:pPr>
            <a:r>
              <a:rPr lang="en-GB" dirty="0"/>
              <a:t>Storage systems and MHE</a:t>
            </a:r>
          </a:p>
          <a:p>
            <a:pPr>
              <a:lnSpc>
                <a:spcPct val="110000"/>
              </a:lnSpc>
            </a:pPr>
            <a:r>
              <a:rPr lang="en-GB" noProof="0" dirty="0"/>
              <a:t>Technology integration</a:t>
            </a:r>
          </a:p>
          <a:p>
            <a:pPr>
              <a:lnSpc>
                <a:spcPct val="110000"/>
              </a:lnSpc>
            </a:pPr>
            <a:r>
              <a:rPr lang="en-GB" dirty="0"/>
              <a:t>Inventory strategy</a:t>
            </a:r>
          </a:p>
          <a:p>
            <a:pPr>
              <a:lnSpc>
                <a:spcPct val="110000"/>
              </a:lnSpc>
            </a:pPr>
            <a:r>
              <a:rPr lang="en-GB" noProof="0" dirty="0"/>
              <a:t>ROI &amp; Financial Treatment</a:t>
            </a:r>
          </a:p>
          <a:p>
            <a:pPr>
              <a:lnSpc>
                <a:spcPct val="110000"/>
              </a:lnSpc>
            </a:pPr>
            <a:r>
              <a:rPr lang="en-GB" dirty="0"/>
              <a:t>Conclusion</a:t>
            </a: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EC929E-D00E-144B-8F11-50F55BB59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7133" y="0"/>
            <a:ext cx="334867" cy="410675"/>
          </a:xfrm>
        </p:spPr>
        <p:txBody>
          <a:bodyPr/>
          <a:lstStyle/>
          <a:p>
            <a:fld id="{CC057153-B650-4DEB-B370-79DDCFDCE934}" type="slidenum">
              <a:rPr lang="en-US" sz="1400" b="1" smtClean="0"/>
              <a:t>2</a:t>
            </a:fld>
            <a:endParaRPr lang="en-US" sz="1400" b="1" dirty="0"/>
          </a:p>
        </p:txBody>
      </p:sp>
      <p:pic>
        <p:nvPicPr>
          <p:cNvPr id="7" name="Graphic 6" descr="Magnifying glass with solid fill">
            <a:extLst>
              <a:ext uri="{FF2B5EF4-FFF2-40B4-BE49-F238E27FC236}">
                <a16:creationId xmlns:a16="http://schemas.microsoft.com/office/drawing/2014/main" id="{B9B304E4-6D34-CBFB-1589-52492DD65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42689" y="2076855"/>
            <a:ext cx="577175" cy="577175"/>
          </a:xfrm>
          <a:prstGeom prst="rect">
            <a:avLst/>
          </a:prstGeom>
        </p:spPr>
      </p:pic>
      <p:pic>
        <p:nvPicPr>
          <p:cNvPr id="9" name="Graphic 8" descr="Modern architecture with solid fill">
            <a:extLst>
              <a:ext uri="{FF2B5EF4-FFF2-40B4-BE49-F238E27FC236}">
                <a16:creationId xmlns:a16="http://schemas.microsoft.com/office/drawing/2014/main" id="{D2698EA7-6705-7C7A-E1E7-1F93DCD2D2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14807" y="2654030"/>
            <a:ext cx="577175" cy="577175"/>
          </a:xfrm>
          <a:prstGeom prst="rect">
            <a:avLst/>
          </a:prstGeom>
        </p:spPr>
      </p:pic>
      <p:pic>
        <p:nvPicPr>
          <p:cNvPr id="11" name="Graphic 10" descr="Box with solid fill">
            <a:extLst>
              <a:ext uri="{FF2B5EF4-FFF2-40B4-BE49-F238E27FC236}">
                <a16:creationId xmlns:a16="http://schemas.microsoft.com/office/drawing/2014/main" id="{9793DEB1-13D7-23F7-3AAE-AB266CBE7B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850860" y="3220159"/>
            <a:ext cx="577175" cy="577175"/>
          </a:xfrm>
          <a:prstGeom prst="rect">
            <a:avLst/>
          </a:prstGeom>
        </p:spPr>
      </p:pic>
      <p:pic>
        <p:nvPicPr>
          <p:cNvPr id="13" name="Graphic 12" descr="Robot with solid fill">
            <a:extLst>
              <a:ext uri="{FF2B5EF4-FFF2-40B4-BE49-F238E27FC236}">
                <a16:creationId xmlns:a16="http://schemas.microsoft.com/office/drawing/2014/main" id="{BF81744D-035C-BB91-A097-A1E37BC0A46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228289" y="3845020"/>
            <a:ext cx="528537" cy="528537"/>
          </a:xfrm>
          <a:prstGeom prst="rect">
            <a:avLst/>
          </a:prstGeom>
        </p:spPr>
      </p:pic>
      <p:pic>
        <p:nvPicPr>
          <p:cNvPr id="15" name="Graphic 14" descr="Bar chart with solid fill">
            <a:extLst>
              <a:ext uri="{FF2B5EF4-FFF2-40B4-BE49-F238E27FC236}">
                <a16:creationId xmlns:a16="http://schemas.microsoft.com/office/drawing/2014/main" id="{76400053-3605-2122-F02E-8A00063ABD4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562593" y="4388086"/>
            <a:ext cx="577174" cy="577174"/>
          </a:xfrm>
          <a:prstGeom prst="rect">
            <a:avLst/>
          </a:prstGeom>
        </p:spPr>
      </p:pic>
      <p:pic>
        <p:nvPicPr>
          <p:cNvPr id="17" name="Graphic 16" descr="Checkmark with solid fill">
            <a:extLst>
              <a:ext uri="{FF2B5EF4-FFF2-40B4-BE49-F238E27FC236}">
                <a16:creationId xmlns:a16="http://schemas.microsoft.com/office/drawing/2014/main" id="{896E38C3-01DD-70DC-42C3-23E32E8CAA5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652409" y="5615454"/>
            <a:ext cx="538264" cy="538264"/>
          </a:xfrm>
          <a:prstGeom prst="rect">
            <a:avLst/>
          </a:prstGeom>
        </p:spPr>
      </p:pic>
      <p:pic>
        <p:nvPicPr>
          <p:cNvPr id="19" name="Graphic 18" descr="Money outline">
            <a:extLst>
              <a:ext uri="{FF2B5EF4-FFF2-40B4-BE49-F238E27FC236}">
                <a16:creationId xmlns:a16="http://schemas.microsoft.com/office/drawing/2014/main" id="{34852A63-B26A-C1F8-E568-DC6352FCBFF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4832331" y="4944611"/>
            <a:ext cx="577175" cy="57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693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6F153-F2A6-1E34-68DD-2D1534121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6" y="1302209"/>
            <a:ext cx="5577962" cy="4807131"/>
          </a:xfrm>
        </p:spPr>
        <p:txBody>
          <a:bodyPr anchor="b">
            <a:normAutofit/>
          </a:bodyPr>
          <a:lstStyle/>
          <a:p>
            <a:br>
              <a:rPr lang="en-GB" sz="1500" dirty="0"/>
            </a:br>
            <a:r>
              <a:rPr lang="en-GB" sz="2000" b="1" dirty="0"/>
              <a:t>Purpose:</a:t>
            </a:r>
            <a:br>
              <a:rPr lang="en-GB" sz="1500" b="1" dirty="0"/>
            </a:br>
            <a:br>
              <a:rPr lang="en-GB" sz="1500" b="1" dirty="0"/>
            </a:br>
            <a:r>
              <a:rPr lang="en-GB" sz="1500" dirty="0"/>
              <a:t>To evaluate how warehouse performance can be optimised through layout design, technology integration, inventory strategy, location and financial justification.</a:t>
            </a:r>
            <a:br>
              <a:rPr lang="en-GB" sz="1500" dirty="0"/>
            </a:br>
            <a:br>
              <a:rPr lang="en-GB" sz="1500" dirty="0"/>
            </a:br>
            <a:r>
              <a:rPr lang="en-GB" sz="2000" b="1" dirty="0"/>
              <a:t>Why this matters:</a:t>
            </a:r>
            <a:br>
              <a:rPr lang="en-GB" sz="1500" b="1" dirty="0"/>
            </a:br>
            <a:br>
              <a:rPr lang="en-GB" sz="1500" b="1" dirty="0"/>
            </a:br>
            <a:r>
              <a:rPr lang="en-GB" sz="1500" dirty="0"/>
              <a:t>Warehousing optimisation is essential for a fully functioning supply chain. Poor practices can impact operations, customer satisfaction and a company's overall performance. (</a:t>
            </a:r>
            <a:r>
              <a:rPr lang="en-US" altLang="en-US" sz="1500" dirty="0" err="1"/>
              <a:t>Batarlienė</a:t>
            </a:r>
            <a:r>
              <a:rPr lang="en-US" altLang="en-US" sz="1500" dirty="0"/>
              <a:t> and </a:t>
            </a:r>
            <a:r>
              <a:rPr lang="en-US" altLang="en-US" sz="1500" dirty="0" err="1"/>
              <a:t>Jarašūnienė</a:t>
            </a:r>
            <a:r>
              <a:rPr lang="en-US" altLang="en-US" sz="1500" dirty="0"/>
              <a:t>, 2024)</a:t>
            </a:r>
            <a:br>
              <a:rPr lang="en-US" altLang="en-US" sz="1500" dirty="0"/>
            </a:br>
            <a:br>
              <a:rPr lang="en-GB" sz="1500" b="1" dirty="0"/>
            </a:br>
            <a:r>
              <a:rPr lang="en-GB" sz="2000" b="1" dirty="0"/>
              <a:t>Objectives:</a:t>
            </a:r>
            <a:br>
              <a:rPr lang="en-GB" sz="1500" b="1" dirty="0"/>
            </a:br>
            <a:br>
              <a:rPr lang="en-GB" sz="1500" b="1" dirty="0"/>
            </a:br>
            <a:r>
              <a:rPr lang="en-GB" sz="1500" dirty="0"/>
              <a:t>- Analyse warehouse location impacts and how to mitigate risks</a:t>
            </a:r>
            <a:br>
              <a:rPr lang="en-GB" sz="1500" dirty="0"/>
            </a:br>
            <a:r>
              <a:rPr lang="en-GB" sz="1500" dirty="0"/>
              <a:t>- Evaluate optimal warehouse layouts</a:t>
            </a:r>
            <a:br>
              <a:rPr lang="en-GB" sz="1500" dirty="0"/>
            </a:br>
            <a:r>
              <a:rPr lang="en-GB" sz="1500" dirty="0"/>
              <a:t>- Discover the role of technology in warehouse and its benefits</a:t>
            </a:r>
            <a:br>
              <a:rPr lang="en-GB" sz="1500" b="1" dirty="0"/>
            </a:br>
            <a:br>
              <a:rPr lang="en-GB" sz="1500" b="1" dirty="0"/>
            </a:br>
            <a:endParaRPr lang="en-US" sz="1500" b="1" dirty="0"/>
          </a:p>
        </p:txBody>
      </p:sp>
      <p:pic>
        <p:nvPicPr>
          <p:cNvPr id="5" name="Video 4" descr="Box Packages">
            <a:extLst>
              <a:ext uri="{FF2B5EF4-FFF2-40B4-BE49-F238E27FC236}">
                <a16:creationId xmlns:a16="http://schemas.microsoft.com/office/drawing/2014/main" id="{E4A13891-82CD-A62C-CE71-265AAF3099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5347" r="24510" b="-1"/>
          <a:stretch>
            <a:fillRect/>
          </a:stretch>
        </p:blipFill>
        <p:spPr>
          <a:xfrm>
            <a:off x="7411808" y="1648972"/>
            <a:ext cx="3596952" cy="4328521"/>
          </a:xfrm>
          <a:prstGeom prst="rect">
            <a:avLst/>
          </a:prstGeom>
          <a:noFill/>
        </p:spPr>
      </p:pic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9E7A2332-3566-78FF-0F58-F94E3ED09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86193" y="103123"/>
            <a:ext cx="217739" cy="295712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 dirty="0"/>
          </a:p>
        </p:txBody>
      </p:sp>
      <p:pic>
        <p:nvPicPr>
          <p:cNvPr id="14" name="Graphic 13" descr="Bullseye with solid fill">
            <a:extLst>
              <a:ext uri="{FF2B5EF4-FFF2-40B4-BE49-F238E27FC236}">
                <a16:creationId xmlns:a16="http://schemas.microsoft.com/office/drawing/2014/main" id="{8AA56021-D5FE-8CD1-D656-9686CEB513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981201" y="1639244"/>
            <a:ext cx="431259" cy="43125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2CED7AA-5C78-7C26-3EBD-52B0C1B24779}"/>
              </a:ext>
            </a:extLst>
          </p:cNvPr>
          <p:cNvSpPr txBox="1"/>
          <p:nvPr/>
        </p:nvSpPr>
        <p:spPr>
          <a:xfrm>
            <a:off x="730280" y="604922"/>
            <a:ext cx="5661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Introduction</a:t>
            </a:r>
            <a:endParaRPr lang="en-US" sz="4000" dirty="0"/>
          </a:p>
        </p:txBody>
      </p:sp>
      <p:pic>
        <p:nvPicPr>
          <p:cNvPr id="17" name="Graphic 16" descr="Warning with solid fill">
            <a:extLst>
              <a:ext uri="{FF2B5EF4-FFF2-40B4-BE49-F238E27FC236}">
                <a16:creationId xmlns:a16="http://schemas.microsoft.com/office/drawing/2014/main" id="{E8DF455D-A226-0E20-32EE-F008E27C04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996117" y="2996119"/>
            <a:ext cx="390727" cy="330741"/>
          </a:xfrm>
          <a:prstGeom prst="rect">
            <a:avLst/>
          </a:prstGeom>
        </p:spPr>
      </p:pic>
      <p:pic>
        <p:nvPicPr>
          <p:cNvPr id="19" name="Graphic 18" descr="Checkmark with solid fill">
            <a:extLst>
              <a:ext uri="{FF2B5EF4-FFF2-40B4-BE49-F238E27FC236}">
                <a16:creationId xmlns:a16="http://schemas.microsoft.com/office/drawing/2014/main" id="{8BDBACC1-3985-3974-6CCE-314025F5929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315180" y="4513634"/>
            <a:ext cx="325876" cy="32587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1FD530C-DE4D-7E96-B269-2028AC069115}"/>
              </a:ext>
            </a:extLst>
          </p:cNvPr>
          <p:cNvSpPr/>
          <p:nvPr/>
        </p:nvSpPr>
        <p:spPr>
          <a:xfrm>
            <a:off x="7411808" y="817814"/>
            <a:ext cx="768486" cy="2821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330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08DB49-43C2-EC3B-1C3F-0B9C59EC7F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0F0BD96-D459-202A-5CA2-C6F75EB38F70}"/>
              </a:ext>
            </a:extLst>
          </p:cNvPr>
          <p:cNvSpPr/>
          <p:nvPr/>
        </p:nvSpPr>
        <p:spPr>
          <a:xfrm>
            <a:off x="240146" y="1772356"/>
            <a:ext cx="5680364" cy="21822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A2DF11D-EA5A-82F0-E11A-5883150B8926}"/>
              </a:ext>
            </a:extLst>
          </p:cNvPr>
          <p:cNvSpPr/>
          <p:nvPr/>
        </p:nvSpPr>
        <p:spPr>
          <a:xfrm>
            <a:off x="240146" y="3954598"/>
            <a:ext cx="5680364" cy="21822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8201DAB-5E49-DA85-DB0A-97A1DEE82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74" y="-118042"/>
            <a:ext cx="12177909" cy="827170"/>
          </a:xfrm>
        </p:spPr>
        <p:txBody>
          <a:bodyPr>
            <a:normAutofit/>
          </a:bodyPr>
          <a:lstStyle/>
          <a:p>
            <a:r>
              <a:rPr lang="en-US" sz="4000" u="sng" dirty="0"/>
              <a:t>Theoretical frameworks used in warehouse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CE3D19-D908-15D5-3D1F-8DE669CDE45B}"/>
              </a:ext>
            </a:extLst>
          </p:cNvPr>
          <p:cNvSpPr txBox="1"/>
          <p:nvPr/>
        </p:nvSpPr>
        <p:spPr>
          <a:xfrm>
            <a:off x="240146" y="1307719"/>
            <a:ext cx="568036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Conceptual Frameworks</a:t>
            </a:r>
          </a:p>
          <a:p>
            <a:endParaRPr lang="en-GB" sz="2000" b="1" u="sng" dirty="0"/>
          </a:p>
          <a:p>
            <a:r>
              <a:rPr lang="en-GB" b="1" u="sng" dirty="0"/>
              <a:t>Framework 1:</a:t>
            </a:r>
          </a:p>
          <a:p>
            <a:r>
              <a:rPr lang="en-GB" b="1" dirty="0"/>
              <a:t>Warehouse Hierarchy (Gu et al, 2010)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 Gu et al identify 5  major decision groups:</a:t>
            </a:r>
          </a:p>
          <a:p>
            <a:r>
              <a:rPr lang="en-GB" sz="1600" dirty="0"/>
              <a:t>Overall Structure, Sizing and Dimension, Layout, Equipment, operating Policies within warehouse design. </a:t>
            </a:r>
          </a:p>
          <a:p>
            <a:r>
              <a:rPr lang="en-GB" sz="1600" dirty="0"/>
              <a:t>-     Used to evaluate design choices to justify when making decisions.</a:t>
            </a:r>
          </a:p>
          <a:p>
            <a:endParaRPr lang="en-GB" sz="2000" b="1" u="sng" dirty="0"/>
          </a:p>
          <a:p>
            <a:r>
              <a:rPr lang="en-GB" b="1" u="sng" dirty="0"/>
              <a:t>Framework 2: </a:t>
            </a:r>
            <a:endParaRPr lang="en-GB" dirty="0"/>
          </a:p>
          <a:p>
            <a:r>
              <a:rPr lang="en-GB" b="1" dirty="0"/>
              <a:t>Process Mapping Principles</a:t>
            </a:r>
            <a:r>
              <a:rPr lang="en-GB" dirty="0"/>
              <a:t> </a:t>
            </a:r>
            <a:r>
              <a:rPr lang="en-US" altLang="en-US" b="1" dirty="0"/>
              <a:t>(Johansson and Nafisi, 2020)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sz="1600" dirty="0"/>
              <a:t>Johansson and Nafisi highlight that training enables better processes enabling continuous improvement in warehouses.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1600" dirty="0"/>
              <a:t>(Johansson and Nafisi, 2020)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This supports decisions around workflow optimization.</a:t>
            </a:r>
            <a:endParaRPr lang="en-GB" sz="1600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pic>
        <p:nvPicPr>
          <p:cNvPr id="2051" name="Picture 3" descr="Warehouse Design Problems (Gu et al. 2007) | Download Scientific Diagram">
            <a:extLst>
              <a:ext uri="{FF2B5EF4-FFF2-40B4-BE49-F238E27FC236}">
                <a16:creationId xmlns:a16="http://schemas.microsoft.com/office/drawing/2014/main" id="{03454397-61F2-29B4-0789-D908EE5F0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404" y="1800006"/>
            <a:ext cx="3432975" cy="180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Warehouse Process PowerPoint Presentation Slides - PPT Template">
            <a:extLst>
              <a:ext uri="{FF2B5EF4-FFF2-40B4-BE49-F238E27FC236}">
                <a16:creationId xmlns:a16="http://schemas.microsoft.com/office/drawing/2014/main" id="{FED7507E-E749-63F2-218D-C7CE044458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897" y="4266858"/>
            <a:ext cx="3681331" cy="201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A38D89-B9F3-882E-625F-DDF5801D5CC2}"/>
              </a:ext>
            </a:extLst>
          </p:cNvPr>
          <p:cNvSpPr txBox="1"/>
          <p:nvPr/>
        </p:nvSpPr>
        <p:spPr>
          <a:xfrm>
            <a:off x="6730855" y="1417002"/>
            <a:ext cx="3153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Framework 1 diagram:</a:t>
            </a:r>
            <a:endParaRPr lang="en-US" b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EE789A-8F12-2B86-AECB-4098139AF261}"/>
              </a:ext>
            </a:extLst>
          </p:cNvPr>
          <p:cNvSpPr txBox="1"/>
          <p:nvPr/>
        </p:nvSpPr>
        <p:spPr>
          <a:xfrm>
            <a:off x="6730854" y="3769931"/>
            <a:ext cx="3153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Framework 2 diagram:</a:t>
            </a:r>
            <a:endParaRPr lang="en-US" b="1" u="sng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BBB5C35-3E65-A109-0A96-C109D6793016}"/>
              </a:ext>
            </a:extLst>
          </p:cNvPr>
          <p:cNvSpPr txBox="1">
            <a:spLocks/>
          </p:cNvSpPr>
          <p:nvPr/>
        </p:nvSpPr>
        <p:spPr>
          <a:xfrm>
            <a:off x="11762793" y="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C057153-B650-4DEB-B370-79DDCFDCE934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356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A7F7D-84A3-2E1A-664F-A52D4FD28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121" y="-172948"/>
            <a:ext cx="9866489" cy="1204257"/>
          </a:xfrm>
        </p:spPr>
        <p:txBody>
          <a:bodyPr>
            <a:normAutofit/>
          </a:bodyPr>
          <a:lstStyle/>
          <a:p>
            <a:r>
              <a:rPr lang="en-GB" sz="4000" u="sng" dirty="0"/>
              <a:t>Location Factors + Risk Mitigation</a:t>
            </a:r>
            <a:endParaRPr lang="en-US" sz="4000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60B546-A3C2-9374-B0C2-E79D26B38E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77264" y="729745"/>
            <a:ext cx="6310489" cy="5917003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Tx/>
              <a:buChar char="-"/>
            </a:pPr>
            <a:endParaRPr lang="en-US" sz="1000" dirty="0"/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4600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+mj-lt"/>
              </a:rPr>
              <a:t>Operational risks of location</a:t>
            </a:r>
          </a:p>
          <a:p>
            <a:r>
              <a:rPr lang="en-US" sz="1900" b="1" dirty="0">
                <a:latin typeface="+mj-lt"/>
              </a:rPr>
              <a:t>Transport disruption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Motorway closure/ delays</a:t>
            </a:r>
          </a:p>
          <a:p>
            <a:r>
              <a:rPr lang="en-US" sz="1900" b="1" dirty="0">
                <a:latin typeface="+mj-lt"/>
              </a:rPr>
              <a:t>Mitigation:</a:t>
            </a:r>
            <a:endParaRPr lang="en-US" sz="19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Dual sourcing.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Alternate routes.</a:t>
            </a:r>
          </a:p>
          <a:p>
            <a:endParaRPr lang="en-US" sz="1900" dirty="0">
              <a:latin typeface="+mj-lt"/>
            </a:endParaRPr>
          </a:p>
          <a:p>
            <a:r>
              <a:rPr lang="en-US" sz="1900" b="1" dirty="0">
                <a:latin typeface="+mj-lt"/>
              </a:rPr>
              <a:t>Natural hazard and environmental risks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Flooding, earthquakes, storms could cause delays</a:t>
            </a:r>
            <a:r>
              <a:rPr lang="en-US" sz="1900" b="1" dirty="0">
                <a:latin typeface="+mj-lt"/>
              </a:rPr>
              <a:t>.</a:t>
            </a:r>
          </a:p>
          <a:p>
            <a:r>
              <a:rPr lang="en-US" sz="1900" b="1" dirty="0">
                <a:latin typeface="+mj-lt"/>
              </a:rPr>
              <a:t>Mitigation: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Choose low impact zones.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Ensure area or surrounding areas is not prone to weather impacts.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1900" dirty="0">
              <a:latin typeface="+mj-lt"/>
            </a:endParaRPr>
          </a:p>
          <a:p>
            <a:r>
              <a:rPr lang="en-US" sz="1900" b="1" dirty="0">
                <a:latin typeface="+mj-lt"/>
              </a:rPr>
              <a:t>Labor market risks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Labor shortages in area or high wages can reduce ROI</a:t>
            </a:r>
          </a:p>
          <a:p>
            <a:r>
              <a:rPr lang="en-US" sz="1900" b="1" dirty="0">
                <a:latin typeface="+mj-lt"/>
              </a:rPr>
              <a:t>Mitigation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Choose region with stable labor supply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+mj-lt"/>
              </a:rPr>
              <a:t>Automations of processes</a:t>
            </a:r>
          </a:p>
          <a:p>
            <a:endParaRPr lang="en-US" sz="500" dirty="0"/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A195A70F-2BAC-7001-09E8-4DD8A933F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894F1A-70D2-959C-F7FF-EC4ACFB16F9B}"/>
              </a:ext>
            </a:extLst>
          </p:cNvPr>
          <p:cNvSpPr txBox="1"/>
          <p:nvPr/>
        </p:nvSpPr>
        <p:spPr>
          <a:xfrm>
            <a:off x="687370" y="512817"/>
            <a:ext cx="5374432" cy="61093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b="1" dirty="0"/>
          </a:p>
          <a:p>
            <a:pPr>
              <a:lnSpc>
                <a:spcPct val="8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3600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+mj-lt"/>
              </a:rPr>
              <a:t>Location Factors</a:t>
            </a:r>
            <a:endParaRPr lang="en-US" sz="3600" u="sng" cap="small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  <a:latin typeface="+mj-lt"/>
            </a:endParaRPr>
          </a:p>
          <a:p>
            <a:endParaRPr lang="en-US" b="1" dirty="0"/>
          </a:p>
          <a:p>
            <a:r>
              <a:rPr lang="en-US" b="1" dirty="0"/>
              <a:t>Customer Proximity: Lower delivery times</a:t>
            </a:r>
          </a:p>
          <a:p>
            <a:endParaRPr lang="en-US" b="1" dirty="0"/>
          </a:p>
          <a:p>
            <a:r>
              <a:rPr lang="en-US" b="1" dirty="0"/>
              <a:t>Supplier Access: Reliable inbound movement</a:t>
            </a:r>
          </a:p>
          <a:p>
            <a:endParaRPr lang="en-US" b="1" dirty="0"/>
          </a:p>
          <a:p>
            <a:r>
              <a:rPr lang="en-US" b="1" dirty="0"/>
              <a:t>Transportation Hub Connectivity: Multiple modes of fast transport.</a:t>
            </a:r>
          </a:p>
          <a:p>
            <a:endParaRPr lang="en-US" b="1" dirty="0"/>
          </a:p>
          <a:p>
            <a:r>
              <a:rPr lang="en-US" b="1" dirty="0"/>
              <a:t>Workforce availability: Skilled labor force.</a:t>
            </a:r>
          </a:p>
          <a:p>
            <a:endParaRPr lang="en-US" b="1" dirty="0"/>
          </a:p>
          <a:p>
            <a:r>
              <a:rPr lang="en-US" b="1" dirty="0"/>
              <a:t>Environmental Factors: Availability to sustainable infrastructure, risk to harsh weather conditions</a:t>
            </a:r>
          </a:p>
          <a:p>
            <a:endParaRPr lang="en-US" b="1" dirty="0"/>
          </a:p>
          <a:p>
            <a:r>
              <a:rPr lang="en-US" b="1" dirty="0"/>
              <a:t>Facility costs: Land costs in area.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6" name="Graphic 15" descr="Marker with solid fill">
            <a:extLst>
              <a:ext uri="{FF2B5EF4-FFF2-40B4-BE49-F238E27FC236}">
                <a16:creationId xmlns:a16="http://schemas.microsoft.com/office/drawing/2014/main" id="{DC85E9DA-2A6A-2BC9-04EB-75CBC3A5A2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8099" y="1633438"/>
            <a:ext cx="576022" cy="576022"/>
          </a:xfrm>
          <a:prstGeom prst="rect">
            <a:avLst/>
          </a:prstGeom>
        </p:spPr>
      </p:pic>
      <p:pic>
        <p:nvPicPr>
          <p:cNvPr id="18" name="Graphic 17" descr="Van outline">
            <a:extLst>
              <a:ext uri="{FF2B5EF4-FFF2-40B4-BE49-F238E27FC236}">
                <a16:creationId xmlns:a16="http://schemas.microsoft.com/office/drawing/2014/main" id="{C71A1847-B8F6-9131-8D8E-4316043859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9975" y="2253192"/>
            <a:ext cx="454146" cy="454146"/>
          </a:xfrm>
          <a:prstGeom prst="rect">
            <a:avLst/>
          </a:prstGeom>
        </p:spPr>
      </p:pic>
      <p:pic>
        <p:nvPicPr>
          <p:cNvPr id="20" name="Graphic 19" descr="Airplane with solid fill">
            <a:extLst>
              <a:ext uri="{FF2B5EF4-FFF2-40B4-BE49-F238E27FC236}">
                <a16:creationId xmlns:a16="http://schemas.microsoft.com/office/drawing/2014/main" id="{32786D4D-73E3-620B-C7BF-4C6CE90C511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54388" y="2816443"/>
            <a:ext cx="625319" cy="625319"/>
          </a:xfrm>
          <a:prstGeom prst="rect">
            <a:avLst/>
          </a:prstGeom>
        </p:spPr>
      </p:pic>
      <p:pic>
        <p:nvPicPr>
          <p:cNvPr id="22" name="Graphic 21" descr="Group of people outline">
            <a:extLst>
              <a:ext uri="{FF2B5EF4-FFF2-40B4-BE49-F238E27FC236}">
                <a16:creationId xmlns:a16="http://schemas.microsoft.com/office/drawing/2014/main" id="{D419E0CE-5D08-576C-2EBF-6DFCAE103A0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99054" y="3572830"/>
            <a:ext cx="486864" cy="486864"/>
          </a:xfrm>
          <a:prstGeom prst="rect">
            <a:avLst/>
          </a:prstGeom>
        </p:spPr>
      </p:pic>
      <p:pic>
        <p:nvPicPr>
          <p:cNvPr id="24" name="Graphic 23" descr="Pound outline">
            <a:extLst>
              <a:ext uri="{FF2B5EF4-FFF2-40B4-BE49-F238E27FC236}">
                <a16:creationId xmlns:a16="http://schemas.microsoft.com/office/drawing/2014/main" id="{6FAA7129-AAF9-F4DB-3F18-912E839EA9B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8099" y="4853846"/>
            <a:ext cx="576022" cy="576022"/>
          </a:xfrm>
          <a:prstGeom prst="rect">
            <a:avLst/>
          </a:prstGeom>
        </p:spPr>
      </p:pic>
      <p:pic>
        <p:nvPicPr>
          <p:cNvPr id="26" name="Graphic 25" descr="Leaf with solid fill">
            <a:extLst>
              <a:ext uri="{FF2B5EF4-FFF2-40B4-BE49-F238E27FC236}">
                <a16:creationId xmlns:a16="http://schemas.microsoft.com/office/drawing/2014/main" id="{E65D0B2C-19FB-0E70-A96A-638DF470C76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30163" y="4197566"/>
            <a:ext cx="624645" cy="624645"/>
          </a:xfrm>
          <a:prstGeom prst="rect">
            <a:avLst/>
          </a:prstGeom>
        </p:spPr>
      </p:pic>
      <p:sp>
        <p:nvSpPr>
          <p:cNvPr id="30" name="Slide Number Placeholder 11">
            <a:extLst>
              <a:ext uri="{FF2B5EF4-FFF2-40B4-BE49-F238E27FC236}">
                <a16:creationId xmlns:a16="http://schemas.microsoft.com/office/drawing/2014/main" id="{7DD83873-BB20-8FF5-E054-76B4B8AF6170}"/>
              </a:ext>
            </a:extLst>
          </p:cNvPr>
          <p:cNvSpPr txBox="1">
            <a:spLocks/>
          </p:cNvSpPr>
          <p:nvPr/>
        </p:nvSpPr>
        <p:spPr>
          <a:xfrm>
            <a:off x="11762793" y="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832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940F8C-F688-4D05-6662-2BA2EC26EA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FBB63-9268-C9FD-72BB-5132AF18E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83" y="106753"/>
            <a:ext cx="7307359" cy="1342668"/>
          </a:xfrm>
        </p:spPr>
        <p:txBody>
          <a:bodyPr>
            <a:normAutofit/>
          </a:bodyPr>
          <a:lstStyle/>
          <a:p>
            <a:r>
              <a:rPr lang="en-GB" sz="4000" u="sng" dirty="0"/>
              <a:t>Aerospace Example: </a:t>
            </a:r>
            <a:br>
              <a:rPr lang="en-GB" sz="4000" u="sng" dirty="0"/>
            </a:br>
            <a:r>
              <a:rPr lang="en-GB" sz="4000" u="sng" dirty="0"/>
              <a:t>Safran seats</a:t>
            </a:r>
            <a:endParaRPr lang="en-US" sz="4000" u="sng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3A07A0C-297E-111F-D4A0-96370853A8E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51304" y="433873"/>
            <a:ext cx="6119865" cy="6424127"/>
          </a:xfrm>
        </p:spPr>
        <p:txBody>
          <a:bodyPr>
            <a:normAutofit/>
          </a:bodyPr>
          <a:lstStyle/>
          <a:p>
            <a:r>
              <a:rPr lang="en-US" sz="2400" b="1" u="sng" dirty="0"/>
              <a:t>Why Safran chose South Wales</a:t>
            </a:r>
          </a:p>
          <a:p>
            <a:r>
              <a:rPr lang="en-US" b="1" dirty="0"/>
              <a:t>Operational: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Faster inbound times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Improved outbound performance enabled by M4 Corridor.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Responsiveness to demand change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Proximity to key networks will help reduce outbound lead times</a:t>
            </a:r>
          </a:p>
          <a:p>
            <a:r>
              <a:rPr lang="en-US" b="1" dirty="0"/>
              <a:t>Cost: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Reduced transport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Lower labor costs in Wales directly reduce operational costs</a:t>
            </a:r>
          </a:p>
          <a:p>
            <a:r>
              <a:rPr lang="en-US" b="1" dirty="0"/>
              <a:t>Strategic: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Access to skilled labor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Close to suppliers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Support industrial footprint</a:t>
            </a:r>
          </a:p>
          <a:p>
            <a:endParaRPr lang="en-US" sz="1600" dirty="0"/>
          </a:p>
          <a:p>
            <a:endParaRPr lang="en-US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25E633-2BC9-7787-4DB8-E50BE2EC06A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20831" y="4226673"/>
            <a:ext cx="4443910" cy="2504818"/>
          </a:xfrm>
        </p:spPr>
        <p:txBody>
          <a:bodyPr>
            <a:normAutofit/>
          </a:bodyPr>
          <a:lstStyle/>
          <a:p>
            <a:r>
              <a:rPr lang="en-GB" sz="1600" b="1" dirty="0"/>
              <a:t>Key Evaluation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Transport accounts for 40% of delivery costs. Optimising location will therefore minimise delivery costs. (UNT&amp;D, 2015)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“</a:t>
            </a:r>
            <a:r>
              <a:rPr lang="en-US" sz="1400" dirty="0"/>
              <a:t>The accessibility concerning loading and delivering goods and land cost (acquisition or rental) are the factors that contribute the most to warehouse location decision according the respondents</a:t>
            </a:r>
            <a:r>
              <a:rPr lang="en-GB" sz="1400" dirty="0"/>
              <a:t>.”  (Oliveira et al, 2022)</a:t>
            </a:r>
            <a:endParaRPr lang="en-US" sz="14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AFE198-127C-4F6B-6CBD-E12C49914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pic>
        <p:nvPicPr>
          <p:cNvPr id="1026" name="Picture 2" descr="Map of Wales, UK">
            <a:extLst>
              <a:ext uri="{FF2B5EF4-FFF2-40B4-BE49-F238E27FC236}">
                <a16:creationId xmlns:a16="http://schemas.microsoft.com/office/drawing/2014/main" id="{3D7A1371-6E73-6772-2D86-AB2B7C493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62" y="1355311"/>
            <a:ext cx="2360432" cy="222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BD63F4-1902-9283-300F-3A2120033F7D}"/>
              </a:ext>
            </a:extLst>
          </p:cNvPr>
          <p:cNvSpPr txBox="1"/>
          <p:nvPr/>
        </p:nvSpPr>
        <p:spPr>
          <a:xfrm>
            <a:off x="320831" y="3755097"/>
            <a:ext cx="4443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Safran Seats: South Wales Location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339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A5454-153A-7008-9DCB-D55705196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717" y="0"/>
            <a:ext cx="10099322" cy="1257300"/>
          </a:xfrm>
        </p:spPr>
        <p:txBody>
          <a:bodyPr>
            <a:noAutofit/>
          </a:bodyPr>
          <a:lstStyle/>
          <a:p>
            <a:r>
              <a:rPr lang="en-GB" sz="4000" u="sng" dirty="0"/>
              <a:t>Warehouse layout and flow theory</a:t>
            </a:r>
            <a:endParaRPr lang="en-US" sz="4000" u="sng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FF804C-194F-1E9B-31C3-B4B8F9EAA4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0311" y="2481492"/>
            <a:ext cx="7540975" cy="2011680"/>
          </a:xfrm>
        </p:spPr>
        <p:txBody>
          <a:bodyPr/>
          <a:lstStyle/>
          <a:p>
            <a:r>
              <a:rPr lang="en-GB" sz="2000" b="1" dirty="0"/>
              <a:t>U flow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layout occurs when receiving and shipping are located on the same side of the warehouse allowing efficient use of dock resources and simplified material flow. (Tompkins et al, 2010)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This is best for fast picking and packing and small/medium warehouses.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F3234F-D09D-21B0-A954-68A169B1CD9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5148" y="4579351"/>
            <a:ext cx="7516137" cy="2011680"/>
          </a:xfrm>
        </p:spPr>
        <p:txBody>
          <a:bodyPr/>
          <a:lstStyle/>
          <a:p>
            <a:r>
              <a:rPr lang="en-GB" sz="2000" b="1" dirty="0"/>
              <a:t>I Flow (Through Flow)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This layout is when receiving and shipping are at opposite ends of the warehouse. This creates a straight-line flow of products through storage and, hence the name though flow. (Tompkins et al, 2010)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Best for large high throughput warehouse.</a:t>
            </a:r>
            <a:endParaRPr lang="en-US" sz="1600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7C3142D8-8B5C-15BF-B82D-424FD45DE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1" y="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887F31-632A-3BA1-959B-B257654AC8FE}"/>
              </a:ext>
            </a:extLst>
          </p:cNvPr>
          <p:cNvSpPr txBox="1"/>
          <p:nvPr/>
        </p:nvSpPr>
        <p:spPr>
          <a:xfrm>
            <a:off x="115149" y="1065545"/>
            <a:ext cx="120226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“A robust warehouse layout design and an efficient internal product allocation process enhance the probability of Success.” (Albert et al, 2023) </a:t>
            </a:r>
          </a:p>
          <a:p>
            <a:endParaRPr lang="en-US" dirty="0"/>
          </a:p>
        </p:txBody>
      </p:sp>
      <p:pic>
        <p:nvPicPr>
          <p:cNvPr id="4098" name="Picture 2" descr="How Do I Organize My Warehouse Layout">
            <a:extLst>
              <a:ext uri="{FF2B5EF4-FFF2-40B4-BE49-F238E27FC236}">
                <a16:creationId xmlns:a16="http://schemas.microsoft.com/office/drawing/2014/main" id="{8DE65E9A-023F-E45D-670E-5A5B19CC33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289" y="2514623"/>
            <a:ext cx="4560709" cy="1978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-Shaped Warehouse Product Flow | Warehouse layout, Supply chain ...">
            <a:extLst>
              <a:ext uri="{FF2B5EF4-FFF2-40B4-BE49-F238E27FC236}">
                <a16:creationId xmlns:a16="http://schemas.microsoft.com/office/drawing/2014/main" id="{FA71AF9F-068A-A49C-E244-EE9D20336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527" y="4566111"/>
            <a:ext cx="4560708" cy="201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26B39E7-6063-8387-0FDB-CFF739491842}"/>
              </a:ext>
            </a:extLst>
          </p:cNvPr>
          <p:cNvCxnSpPr>
            <a:cxnSpLocks/>
          </p:cNvCxnSpPr>
          <p:nvPr/>
        </p:nvCxnSpPr>
        <p:spPr>
          <a:xfrm>
            <a:off x="-60962" y="4493170"/>
            <a:ext cx="12252960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AD38F5-647B-7B43-252A-A6C6B34C8A8E}"/>
              </a:ext>
            </a:extLst>
          </p:cNvPr>
          <p:cNvCxnSpPr>
            <a:cxnSpLocks/>
          </p:cNvCxnSpPr>
          <p:nvPr/>
        </p:nvCxnSpPr>
        <p:spPr>
          <a:xfrm>
            <a:off x="-45725" y="2393943"/>
            <a:ext cx="12252960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BB4EE5C-2983-870D-F1EB-DC4316A9C0BE}"/>
              </a:ext>
            </a:extLst>
          </p:cNvPr>
          <p:cNvCxnSpPr>
            <a:cxnSpLocks/>
          </p:cNvCxnSpPr>
          <p:nvPr/>
        </p:nvCxnSpPr>
        <p:spPr>
          <a:xfrm>
            <a:off x="7463027" y="2393943"/>
            <a:ext cx="0" cy="446405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1533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7EA113-5D5F-2A78-4967-1EB82B4C0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D602-85BA-CB5C-E60E-DC31E33A1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791" y="-392715"/>
            <a:ext cx="7310130" cy="1602061"/>
          </a:xfrm>
        </p:spPr>
        <p:txBody>
          <a:bodyPr>
            <a:normAutofit/>
          </a:bodyPr>
          <a:lstStyle/>
          <a:p>
            <a:r>
              <a:rPr lang="en-GB" sz="4000" u="sng" dirty="0"/>
              <a:t>Warehouse layout and design:</a:t>
            </a:r>
            <a:endParaRPr lang="en-US" sz="4000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57565-AC1F-2B80-443D-42D9437555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90083" y="278519"/>
            <a:ext cx="6900838" cy="6736117"/>
          </a:xfrm>
        </p:spPr>
        <p:txBody>
          <a:bodyPr>
            <a:noAutofit/>
          </a:bodyPr>
          <a:lstStyle/>
          <a:p>
            <a:endParaRPr lang="en-US" sz="1050" dirty="0"/>
          </a:p>
          <a:p>
            <a:pPr>
              <a:lnSpc>
                <a:spcPct val="110000"/>
              </a:lnSpc>
            </a:pPr>
            <a:r>
              <a:rPr lang="en-US" sz="3200" dirty="0">
                <a:latin typeface="+mj-lt"/>
              </a:rPr>
              <a:t>Core Design Factors:</a:t>
            </a:r>
            <a:endParaRPr lang="en-US" sz="700" dirty="0"/>
          </a:p>
          <a:p>
            <a:r>
              <a:rPr lang="en-US" sz="1300" b="1" dirty="0"/>
              <a:t>Overall structure: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U-shaped warehouse encourages efficient movement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Zoning</a:t>
            </a:r>
            <a:r>
              <a:rPr lang="en-US" sz="1300" b="1" dirty="0"/>
              <a:t>: </a:t>
            </a:r>
            <a:r>
              <a:rPr lang="en-US" sz="1300" dirty="0"/>
              <a:t>Receiving, Storage, Picking, Dispatch with a clear inbound and outbound area.</a:t>
            </a:r>
            <a:endParaRPr lang="en-US" sz="1300" b="1" dirty="0"/>
          </a:p>
          <a:p>
            <a:r>
              <a:rPr lang="en-US" sz="1300" b="1" dirty="0"/>
              <a:t>Department Layout: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/>
              <a:t>Minimise</a:t>
            </a:r>
            <a:r>
              <a:rPr lang="en-US" sz="1300" dirty="0"/>
              <a:t> handling points and travel: Reduced labor and damage risk</a:t>
            </a:r>
          </a:p>
          <a:p>
            <a:r>
              <a:rPr lang="en-US" sz="1300" b="1" dirty="0"/>
              <a:t>Operation Strategy: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How picking is done based o layout and design</a:t>
            </a:r>
          </a:p>
          <a:p>
            <a:r>
              <a:rPr lang="en-US" sz="1300" b="1" dirty="0"/>
              <a:t>Equipment Selection: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b="1" dirty="0"/>
              <a:t>Technology Integration</a:t>
            </a:r>
            <a:r>
              <a:rPr lang="en-US" sz="1300" dirty="0"/>
              <a:t>: Technology can be used to improve efficiency and accuracy.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b="1" dirty="0"/>
              <a:t>Safety and Compliance: </a:t>
            </a:r>
            <a:r>
              <a:rPr lang="en-US" sz="1300" dirty="0"/>
              <a:t>This</a:t>
            </a:r>
            <a:r>
              <a:rPr lang="en-US" sz="1300" b="1" dirty="0"/>
              <a:t> </a:t>
            </a:r>
            <a:r>
              <a:rPr lang="en-US" sz="1300" dirty="0"/>
              <a:t>mitigates injury risk leading to a healthier workforce.</a:t>
            </a:r>
          </a:p>
          <a:p>
            <a:r>
              <a:rPr lang="en-US" sz="1300" b="1" dirty="0"/>
              <a:t>Sizing &amp; Dimensioning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b="1" dirty="0"/>
              <a:t>Space </a:t>
            </a:r>
            <a:r>
              <a:rPr lang="en-US" sz="1300" b="1" dirty="0" err="1"/>
              <a:t>Optimisation</a:t>
            </a:r>
            <a:r>
              <a:rPr lang="en-US" sz="1300" b="1" dirty="0"/>
              <a:t>: </a:t>
            </a:r>
            <a:r>
              <a:rPr lang="en-US" sz="1300" dirty="0" err="1"/>
              <a:t>Maximise</a:t>
            </a:r>
            <a:r>
              <a:rPr lang="en-US" sz="1300" dirty="0"/>
              <a:t> Space utilization while maintaining accessibility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b="1" dirty="0"/>
              <a:t>Scalability for future growth</a:t>
            </a:r>
            <a:r>
              <a:rPr lang="en-US" sz="1300" dirty="0"/>
              <a:t>: Adapting to fluctuations through picking methods and storage systems</a:t>
            </a:r>
          </a:p>
          <a:p>
            <a:r>
              <a:rPr lang="en-US" sz="1300" b="1" dirty="0"/>
              <a:t>Storage system Selection.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Directly affects space utilization, picking efficiency and travel distance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Determines how well layout supports safety and material handling flow</a:t>
            </a:r>
          </a:p>
          <a:p>
            <a:endParaRPr lang="en-US" sz="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000" dirty="0"/>
          </a:p>
          <a:p>
            <a:endParaRPr lang="en-US" sz="600" b="1" u="sng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5428B8E-4FC3-71F9-63AD-322931808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11209" y="959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7FF813-1520-BCB9-9988-72F5E204173E}"/>
              </a:ext>
            </a:extLst>
          </p:cNvPr>
          <p:cNvSpPr txBox="1"/>
          <p:nvPr/>
        </p:nvSpPr>
        <p:spPr>
          <a:xfrm>
            <a:off x="7694982" y="811460"/>
            <a:ext cx="4436534" cy="1886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GB" sz="2400" b="1" u="sng" dirty="0"/>
              <a:t>Impacts:</a:t>
            </a:r>
          </a:p>
          <a:p>
            <a:r>
              <a:rPr lang="en-GB" dirty="0"/>
              <a:t>Optimising these layout factors cause: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Faster travel times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picking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Better space utilisation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Lower handling cost</a:t>
            </a:r>
            <a:endParaRPr lang="en-US" dirty="0"/>
          </a:p>
        </p:txBody>
      </p:sp>
      <p:pic>
        <p:nvPicPr>
          <p:cNvPr id="16" name="Graphic 15" descr="Box with solid fill">
            <a:extLst>
              <a:ext uri="{FF2B5EF4-FFF2-40B4-BE49-F238E27FC236}">
                <a16:creationId xmlns:a16="http://schemas.microsoft.com/office/drawing/2014/main" id="{616C2E03-E920-F5DA-3BBF-21BA266E2A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1004" y="5587903"/>
            <a:ext cx="510253" cy="581737"/>
          </a:xfrm>
          <a:prstGeom prst="rect">
            <a:avLst/>
          </a:prstGeom>
        </p:spPr>
      </p:pic>
      <p:pic>
        <p:nvPicPr>
          <p:cNvPr id="18" name="Graphic 17" descr="Database with solid fill">
            <a:extLst>
              <a:ext uri="{FF2B5EF4-FFF2-40B4-BE49-F238E27FC236}">
                <a16:creationId xmlns:a16="http://schemas.microsoft.com/office/drawing/2014/main" id="{0F9AECCB-F47D-08E1-153C-269150EB45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6837" y="4586823"/>
            <a:ext cx="529547" cy="545684"/>
          </a:xfrm>
          <a:prstGeom prst="rect">
            <a:avLst/>
          </a:prstGeom>
        </p:spPr>
      </p:pic>
      <p:pic>
        <p:nvPicPr>
          <p:cNvPr id="20" name="Graphic 19" descr="Single gear with solid fill">
            <a:extLst>
              <a:ext uri="{FF2B5EF4-FFF2-40B4-BE49-F238E27FC236}">
                <a16:creationId xmlns:a16="http://schemas.microsoft.com/office/drawing/2014/main" id="{C1C2D183-E68E-0003-2ECE-8A87BB8398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1909" y="3567716"/>
            <a:ext cx="549348" cy="549348"/>
          </a:xfrm>
          <a:prstGeom prst="rect">
            <a:avLst/>
          </a:prstGeom>
        </p:spPr>
      </p:pic>
      <p:pic>
        <p:nvPicPr>
          <p:cNvPr id="22" name="Graphic 21" descr="Recycle with solid fill">
            <a:extLst>
              <a:ext uri="{FF2B5EF4-FFF2-40B4-BE49-F238E27FC236}">
                <a16:creationId xmlns:a16="http://schemas.microsoft.com/office/drawing/2014/main" id="{50499BE8-C059-7B94-12B1-370BEAAE41D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73379" y="2853886"/>
            <a:ext cx="475282" cy="436398"/>
          </a:xfrm>
          <a:prstGeom prst="rect">
            <a:avLst/>
          </a:prstGeom>
        </p:spPr>
      </p:pic>
      <p:pic>
        <p:nvPicPr>
          <p:cNvPr id="24" name="Graphic 23" descr="Folder Search with solid fill">
            <a:extLst>
              <a:ext uri="{FF2B5EF4-FFF2-40B4-BE49-F238E27FC236}">
                <a16:creationId xmlns:a16="http://schemas.microsoft.com/office/drawing/2014/main" id="{44B56C1A-50F6-1E6F-0153-53DC04815BC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38408" y="2123369"/>
            <a:ext cx="510253" cy="530323"/>
          </a:xfrm>
          <a:prstGeom prst="rect">
            <a:avLst/>
          </a:prstGeom>
        </p:spPr>
      </p:pic>
      <p:pic>
        <p:nvPicPr>
          <p:cNvPr id="26" name="Graphic 25" descr="Full Brick Wall with solid fill">
            <a:extLst>
              <a:ext uri="{FF2B5EF4-FFF2-40B4-BE49-F238E27FC236}">
                <a16:creationId xmlns:a16="http://schemas.microsoft.com/office/drawing/2014/main" id="{E6B1BBC0-4E5F-F84B-AA1F-8EDAEFFDB4F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73379" y="1304969"/>
            <a:ext cx="477734" cy="43639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160579C-9499-4F58-11B8-6F5635382F8C}"/>
              </a:ext>
            </a:extLst>
          </p:cNvPr>
          <p:cNvSpPr txBox="1"/>
          <p:nvPr/>
        </p:nvSpPr>
        <p:spPr>
          <a:xfrm>
            <a:off x="7694982" y="2797249"/>
            <a:ext cx="43010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Summary: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Efficient warehouse layout reduces cost, improves flow  and operational performance is enhanced.</a:t>
            </a:r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96985FC-F1E4-6436-AAD1-2182C2763A62}"/>
              </a:ext>
            </a:extLst>
          </p:cNvPr>
          <p:cNvCxnSpPr>
            <a:cxnSpLocks/>
          </p:cNvCxnSpPr>
          <p:nvPr/>
        </p:nvCxnSpPr>
        <p:spPr>
          <a:xfrm>
            <a:off x="7574844" y="0"/>
            <a:ext cx="0" cy="685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4" name="Picture 4" descr="Shipping And Receiving Basics at Adrienne Maldonado blog">
            <a:extLst>
              <a:ext uri="{FF2B5EF4-FFF2-40B4-BE49-F238E27FC236}">
                <a16:creationId xmlns:a16="http://schemas.microsoft.com/office/drawing/2014/main" id="{0839EF16-1F4F-A75E-0613-95FAC6A368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951" y="4586822"/>
            <a:ext cx="4436531" cy="2175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157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EAC8BB6-7D21-C7FF-5D3B-CA42CF72B0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789256"/>
              </p:ext>
            </p:extLst>
          </p:nvPr>
        </p:nvGraphicFramePr>
        <p:xfrm>
          <a:off x="4475471" y="1131536"/>
          <a:ext cx="7574844" cy="47863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32947">
                  <a:extLst>
                    <a:ext uri="{9D8B030D-6E8A-4147-A177-3AD203B41FA5}">
                      <a16:colId xmlns:a16="http://schemas.microsoft.com/office/drawing/2014/main" val="862502851"/>
                    </a:ext>
                  </a:extLst>
                </a:gridCol>
                <a:gridCol w="2879440">
                  <a:extLst>
                    <a:ext uri="{9D8B030D-6E8A-4147-A177-3AD203B41FA5}">
                      <a16:colId xmlns:a16="http://schemas.microsoft.com/office/drawing/2014/main" val="1423759440"/>
                    </a:ext>
                  </a:extLst>
                </a:gridCol>
                <a:gridCol w="2562457">
                  <a:extLst>
                    <a:ext uri="{9D8B030D-6E8A-4147-A177-3AD203B41FA5}">
                      <a16:colId xmlns:a16="http://schemas.microsoft.com/office/drawing/2014/main" val="2837469336"/>
                    </a:ext>
                  </a:extLst>
                </a:gridCol>
              </a:tblGrid>
              <a:tr h="335625">
                <a:tc>
                  <a:txBody>
                    <a:bodyPr/>
                    <a:lstStyle/>
                    <a:p>
                      <a:r>
                        <a:rPr lang="en-GB" sz="1600" b="1" dirty="0"/>
                        <a:t>FACTOR</a:t>
                      </a:r>
                      <a:endParaRPr lang="en-US" sz="16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MEANING</a:t>
                      </a:r>
                      <a:endParaRPr lang="en-US" sz="16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BENEFITS</a:t>
                      </a:r>
                      <a:endParaRPr lang="en-US" sz="16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0829917"/>
                  </a:ext>
                </a:extLst>
              </a:tr>
              <a:tr h="857711">
                <a:tc>
                  <a:txBody>
                    <a:bodyPr/>
                    <a:lstStyle/>
                    <a:p>
                      <a:r>
                        <a:rPr lang="en-GB" sz="1600" dirty="0"/>
                        <a:t>Overall structure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-Warehouse's material flow and department arrangement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-Improve operational efficiency</a:t>
                      </a:r>
                    </a:p>
                    <a:p>
                      <a:r>
                        <a:rPr lang="en-GB" sz="1600" dirty="0"/>
                        <a:t>-Reduce travel</a:t>
                      </a:r>
                    </a:p>
                    <a:p>
                      <a:r>
                        <a:rPr lang="en-GB" sz="1600" dirty="0"/>
                        <a:t>Minimise congestion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1008042"/>
                  </a:ext>
                </a:extLst>
              </a:tr>
              <a:tr h="783340">
                <a:tc>
                  <a:txBody>
                    <a:bodyPr/>
                    <a:lstStyle/>
                    <a:p>
                      <a:r>
                        <a:rPr lang="en-GB" sz="1600" dirty="0"/>
                        <a:t>Department layout</a:t>
                      </a:r>
                      <a:endParaRPr lang="en-US" sz="16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-Detailed layout inside each zone</a:t>
                      </a:r>
                      <a:endParaRPr lang="en-US" sz="16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-Enhance picking speed, safety and space</a:t>
                      </a:r>
                    </a:p>
                    <a:p>
                      <a:r>
                        <a:rPr lang="en-GB" sz="1600" dirty="0"/>
                        <a:t>-Optimised workflows</a:t>
                      </a:r>
                      <a:endParaRPr lang="en-US" sz="16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8727885"/>
                  </a:ext>
                </a:extLst>
              </a:tr>
              <a:tr h="857711">
                <a:tc>
                  <a:txBody>
                    <a:bodyPr/>
                    <a:lstStyle/>
                    <a:p>
                      <a:r>
                        <a:rPr lang="en-GB" sz="1600" dirty="0"/>
                        <a:t>Operation strategy selection.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-Process decisions in warehouse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-Improved accuracy and labour use</a:t>
                      </a:r>
                    </a:p>
                    <a:p>
                      <a:r>
                        <a:rPr lang="en-GB" sz="1600" dirty="0"/>
                        <a:t>-Aligns operations with business goals.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9685489"/>
                  </a:ext>
                </a:extLst>
              </a:tr>
              <a:tr h="671251">
                <a:tc>
                  <a:txBody>
                    <a:bodyPr/>
                    <a:lstStyle/>
                    <a:p>
                      <a:r>
                        <a:rPr lang="en-GB" sz="1600" dirty="0"/>
                        <a:t>Equipment Selection</a:t>
                      </a:r>
                      <a:endParaRPr lang="en-US" sz="16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-Choosing appropriate equipment for warehouse use</a:t>
                      </a:r>
                      <a:endParaRPr lang="en-US" sz="16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-Increase productivity, reduce handling time</a:t>
                      </a:r>
                      <a:endParaRPr lang="en-US" sz="16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0344235"/>
                  </a:ext>
                </a:extLst>
              </a:tr>
              <a:tr h="671251">
                <a:tc>
                  <a:txBody>
                    <a:bodyPr/>
                    <a:lstStyle/>
                    <a:p>
                      <a:r>
                        <a:rPr lang="en-GB" sz="1600" dirty="0"/>
                        <a:t>Sizing and dimensioning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-Determining correct space capacity.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-Prevent bottlenecks</a:t>
                      </a:r>
                    </a:p>
                    <a:p>
                      <a:r>
                        <a:rPr lang="en-GB" sz="1600" dirty="0"/>
                        <a:t>-Ensure sufficient storage capacity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627744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3C86639-2420-01AD-CD2B-24B2D947123F}"/>
              </a:ext>
            </a:extLst>
          </p:cNvPr>
          <p:cNvSpPr txBox="1"/>
          <p:nvPr/>
        </p:nvSpPr>
        <p:spPr>
          <a:xfrm>
            <a:off x="0" y="281282"/>
            <a:ext cx="74167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/>
              <a:t>Warehouse Layout and Design:</a:t>
            </a:r>
            <a:endParaRPr lang="en-US" sz="360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310B42C-321B-457E-6A8F-A7C79C668157}"/>
              </a:ext>
            </a:extLst>
          </p:cNvPr>
          <p:cNvSpPr txBox="1">
            <a:spLocks/>
          </p:cNvSpPr>
          <p:nvPr/>
        </p:nvSpPr>
        <p:spPr>
          <a:xfrm>
            <a:off x="1" y="1806222"/>
            <a:ext cx="4289778" cy="28775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457200" rtl="0" eaLnBrk="1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228600" indent="0" algn="l" defTabSz="457200" rtl="0" eaLnBrk="1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457200" indent="0" algn="l" defTabSz="457200" rtl="0" eaLnBrk="1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685800" indent="0" algn="l" defTabSz="457200" rtl="0" eaLnBrk="1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914400" indent="0" algn="l" defTabSz="457200" rtl="0" eaLnBrk="1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u="sng" dirty="0">
                <a:latin typeface="+mj-lt"/>
              </a:rPr>
              <a:t>Key Evaluatio</a:t>
            </a:r>
            <a:r>
              <a:rPr lang="en-GB" sz="2000" b="1" dirty="0">
                <a:latin typeface="+mj-lt"/>
              </a:rPr>
              <a:t>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dirty="0"/>
              <a:t>Gu et al(2009) identifies 5 key warehouse design decisions shaping performance and structure of industry. (Gu et al., 2009)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dirty="0"/>
              <a:t>These factors are evaluated in the table adjacent.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2000" dirty="0"/>
              <a:t>effective layouts integrate all these aspects to maximize throughout and minimize costs</a:t>
            </a:r>
          </a:p>
        </p:txBody>
      </p:sp>
      <p:sp>
        <p:nvSpPr>
          <p:cNvPr id="13" name="Slide Number Placeholder 14">
            <a:extLst>
              <a:ext uri="{FF2B5EF4-FFF2-40B4-BE49-F238E27FC236}">
                <a16:creationId xmlns:a16="http://schemas.microsoft.com/office/drawing/2014/main" id="{492F033C-77EB-6BF5-5B8E-D7DF3B27D1AF}"/>
              </a:ext>
            </a:extLst>
          </p:cNvPr>
          <p:cNvSpPr txBox="1">
            <a:spLocks/>
          </p:cNvSpPr>
          <p:nvPr/>
        </p:nvSpPr>
        <p:spPr>
          <a:xfrm>
            <a:off x="11762793" y="0"/>
            <a:ext cx="429207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C057153-B650-4DEB-B370-79DDCFDCE934}" type="slidenum">
              <a:rPr lang="en-US" sz="1100" smtClean="0"/>
              <a:pPr/>
              <a:t>9</a:t>
            </a:fld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580501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7223728-0310-28AC-9DF0-74DB4A109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161" y="-327732"/>
            <a:ext cx="11008896" cy="968700"/>
          </a:xfrm>
        </p:spPr>
        <p:txBody>
          <a:bodyPr/>
          <a:lstStyle/>
          <a:p>
            <a:r>
              <a:rPr lang="en-US" sz="4000" u="sng" dirty="0"/>
              <a:t>Storage and Material Handling Equipment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30A912-D518-8217-5374-329309B5F4F5}"/>
              </a:ext>
            </a:extLst>
          </p:cNvPr>
          <p:cNvSpPr txBox="1"/>
          <p:nvPr/>
        </p:nvSpPr>
        <p:spPr>
          <a:xfrm>
            <a:off x="243161" y="781875"/>
            <a:ext cx="6377095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Academic Justification (</a:t>
            </a:r>
            <a:r>
              <a:rPr lang="en-US" altLang="en-US" sz="2400" b="1" u="sng" dirty="0"/>
              <a:t>Tompkins et al. 2010)</a:t>
            </a:r>
            <a:endParaRPr lang="en-GB" sz="2400" b="1" u="sng" dirty="0"/>
          </a:p>
          <a:p>
            <a:endParaRPr lang="en-GB" sz="1400" dirty="0"/>
          </a:p>
          <a:p>
            <a:r>
              <a:rPr lang="en-GB" sz="1400" dirty="0"/>
              <a:t>Tompkins justifies why we focus on storage systems, engineered systems, transportation systems and bulk handling material as kay handling components.</a:t>
            </a:r>
          </a:p>
          <a:p>
            <a:endParaRPr lang="en-GB" sz="1400" dirty="0"/>
          </a:p>
          <a:p>
            <a:r>
              <a:rPr lang="en-GB" sz="2000" b="1" dirty="0"/>
              <a:t>Storage systems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 Must support efficient movement, space utilisation and accessibility.</a:t>
            </a:r>
          </a:p>
          <a:p>
            <a:endParaRPr lang="en-GB" sz="1400" dirty="0"/>
          </a:p>
          <a:p>
            <a:r>
              <a:rPr lang="en-GB" sz="2000" b="1" dirty="0"/>
              <a:t>Engineered Systems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Improve flow,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High Maintenance.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dirty="0"/>
              <a:t>Transportation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Must align with facility layout and flow to support efficiency of inbound and outbound movement.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2000" b="1" dirty="0"/>
              <a:t>Bulk Material Handling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Must support warehouse layout as well as safety regulations in area.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Overall, Tomkins emphasises that storage systems and MHEs should be selected in alignment to product characteristics such as size, weight and fragility to optimise warehouse effectiveness.</a:t>
            </a:r>
          </a:p>
          <a:p>
            <a:endParaRPr lang="en-GB" sz="1400" dirty="0"/>
          </a:p>
          <a:p>
            <a:endParaRPr lang="en-GB" sz="1200" dirty="0"/>
          </a:p>
          <a:p>
            <a:endParaRPr lang="en-GB" sz="1600" dirty="0"/>
          </a:p>
          <a:p>
            <a:endParaRPr lang="en-US" sz="1600" dirty="0"/>
          </a:p>
        </p:txBody>
      </p:sp>
      <p:pic>
        <p:nvPicPr>
          <p:cNvPr id="12" name="Graphic 11" descr="Packing Box Open with solid fill">
            <a:extLst>
              <a:ext uri="{FF2B5EF4-FFF2-40B4-BE49-F238E27FC236}">
                <a16:creationId xmlns:a16="http://schemas.microsoft.com/office/drawing/2014/main" id="{612BFA37-2A6C-256E-C59A-0F66340D47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30948" y="2079221"/>
            <a:ext cx="246888" cy="246888"/>
          </a:xfrm>
          <a:prstGeom prst="rect">
            <a:avLst/>
          </a:prstGeom>
        </p:spPr>
      </p:pic>
      <p:pic>
        <p:nvPicPr>
          <p:cNvPr id="14" name="Graphic 13" descr="Architecture with solid fill">
            <a:extLst>
              <a:ext uri="{FF2B5EF4-FFF2-40B4-BE49-F238E27FC236}">
                <a16:creationId xmlns:a16="http://schemas.microsoft.com/office/drawing/2014/main" id="{860ADF12-CA53-0F8F-4F73-ECDBD5B21A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45797" y="2796312"/>
            <a:ext cx="246888" cy="246888"/>
          </a:xfrm>
          <a:prstGeom prst="rect">
            <a:avLst/>
          </a:prstGeom>
        </p:spPr>
      </p:pic>
      <p:pic>
        <p:nvPicPr>
          <p:cNvPr id="16" name="Graphic 15" descr="Car with solid fill">
            <a:extLst>
              <a:ext uri="{FF2B5EF4-FFF2-40B4-BE49-F238E27FC236}">
                <a16:creationId xmlns:a16="http://schemas.microsoft.com/office/drawing/2014/main" id="{2FEA77AA-AABC-F0E2-AADD-5E9409B88D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20636" y="3884703"/>
            <a:ext cx="246888" cy="246888"/>
          </a:xfrm>
          <a:prstGeom prst="rect">
            <a:avLst/>
          </a:prstGeom>
        </p:spPr>
      </p:pic>
      <p:pic>
        <p:nvPicPr>
          <p:cNvPr id="18" name="Graphic 17" descr="Box trolley with solid fill">
            <a:extLst>
              <a:ext uri="{FF2B5EF4-FFF2-40B4-BE49-F238E27FC236}">
                <a16:creationId xmlns:a16="http://schemas.microsoft.com/office/drawing/2014/main" id="{99401E8B-98A8-706F-ADAB-91CEA8CCA35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980493" y="4788705"/>
            <a:ext cx="246888" cy="2468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20AEB06-52DF-2CA6-8C01-CCAD7D7F3C2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6909250" y="1153828"/>
            <a:ext cx="5073905" cy="32849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39DF506-7EAE-B172-06EC-E181C3801657}"/>
              </a:ext>
            </a:extLst>
          </p:cNvPr>
          <p:cNvSpPr txBox="1"/>
          <p:nvPr/>
        </p:nvSpPr>
        <p:spPr>
          <a:xfrm>
            <a:off x="6909250" y="4720611"/>
            <a:ext cx="51642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Summary:</a:t>
            </a:r>
          </a:p>
          <a:p>
            <a:r>
              <a:rPr lang="en-GB" dirty="0"/>
              <a:t>A well selected storage improves flow, reduces risks and improves overall efficiency in the warehouse.</a:t>
            </a:r>
            <a:endParaRPr lang="en-US" dirty="0"/>
          </a:p>
        </p:txBody>
      </p:sp>
      <p:sp>
        <p:nvSpPr>
          <p:cNvPr id="19" name="Slide Number Placeholder 14">
            <a:extLst>
              <a:ext uri="{FF2B5EF4-FFF2-40B4-BE49-F238E27FC236}">
                <a16:creationId xmlns:a16="http://schemas.microsoft.com/office/drawing/2014/main" id="{4CBFA943-4D99-1162-9532-D1652822637F}"/>
              </a:ext>
            </a:extLst>
          </p:cNvPr>
          <p:cNvSpPr txBox="1">
            <a:spLocks/>
          </p:cNvSpPr>
          <p:nvPr/>
        </p:nvSpPr>
        <p:spPr>
          <a:xfrm>
            <a:off x="11762793" y="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000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C057153-B650-4DEB-B370-79DDCFDCE934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B739F-EB76-780D-C0D5-29023FA9430B}"/>
              </a:ext>
            </a:extLst>
          </p:cNvPr>
          <p:cNvSpPr/>
          <p:nvPr/>
        </p:nvSpPr>
        <p:spPr>
          <a:xfrm>
            <a:off x="6096000" y="5901484"/>
            <a:ext cx="813250" cy="281815"/>
          </a:xfrm>
          <a:prstGeom prst="rect">
            <a:avLst/>
          </a:prstGeom>
          <a:solidFill>
            <a:schemeClr val="bg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410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CF6E3C-CF39-D37C-2D4D-BCFC91D5C60E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u="sng" kern="1200" dirty="0">
                <a:latin typeface="+mj-lt"/>
                <a:ea typeface="+mj-ea"/>
                <a:cs typeface="+mj-cs"/>
              </a:rPr>
              <a:t>Storage and Material Handling Equipment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latin typeface="+mj-lt"/>
                <a:ea typeface="+mj-ea"/>
                <a:cs typeface="+mj-cs"/>
              </a:rPr>
              <a:t>Tomkins et al(2010) highlight that appropriate storage systems and MHE are critical to achieving material flow, </a:t>
            </a:r>
            <a:r>
              <a:rPr lang="en-US" sz="2400" kern="1200" dirty="0" err="1">
                <a:latin typeface="+mj-lt"/>
                <a:ea typeface="+mj-ea"/>
                <a:cs typeface="+mj-cs"/>
              </a:rPr>
              <a:t>optimised</a:t>
            </a:r>
            <a:r>
              <a:rPr lang="en-US" sz="2400" kern="1200" dirty="0">
                <a:latin typeface="+mj-lt"/>
                <a:ea typeface="+mj-ea"/>
                <a:cs typeface="+mj-cs"/>
              </a:rPr>
              <a:t> space usage and safe warehouse operations.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9E53439-B243-EED9-138C-61B85B372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7" name="Content Placeholder 9">
            <a:extLst>
              <a:ext uri="{FF2B5EF4-FFF2-40B4-BE49-F238E27FC236}">
                <a16:creationId xmlns:a16="http://schemas.microsoft.com/office/drawing/2014/main" id="{0D9A0A2D-EDFC-5CF4-F4AD-82E95BB82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0627942"/>
              </p:ext>
            </p:extLst>
          </p:nvPr>
        </p:nvGraphicFramePr>
        <p:xfrm>
          <a:off x="838200" y="2071837"/>
          <a:ext cx="10515602" cy="38589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76947">
                  <a:extLst>
                    <a:ext uri="{9D8B030D-6E8A-4147-A177-3AD203B41FA5}">
                      <a16:colId xmlns:a16="http://schemas.microsoft.com/office/drawing/2014/main" val="634647632"/>
                    </a:ext>
                  </a:extLst>
                </a:gridCol>
                <a:gridCol w="2305133">
                  <a:extLst>
                    <a:ext uri="{9D8B030D-6E8A-4147-A177-3AD203B41FA5}">
                      <a16:colId xmlns:a16="http://schemas.microsoft.com/office/drawing/2014/main" val="792455087"/>
                    </a:ext>
                  </a:extLst>
                </a:gridCol>
                <a:gridCol w="3550334">
                  <a:extLst>
                    <a:ext uri="{9D8B030D-6E8A-4147-A177-3AD203B41FA5}">
                      <a16:colId xmlns:a16="http://schemas.microsoft.com/office/drawing/2014/main" val="3913412727"/>
                    </a:ext>
                  </a:extLst>
                </a:gridCol>
                <a:gridCol w="2583188">
                  <a:extLst>
                    <a:ext uri="{9D8B030D-6E8A-4147-A177-3AD203B41FA5}">
                      <a16:colId xmlns:a16="http://schemas.microsoft.com/office/drawing/2014/main" val="3280973716"/>
                    </a:ext>
                  </a:extLst>
                </a:gridCol>
              </a:tblGrid>
              <a:tr h="353976">
                <a:tc>
                  <a:txBody>
                    <a:bodyPr/>
                    <a:lstStyle/>
                    <a:p>
                      <a:r>
                        <a:rPr lang="en-GB" sz="1500" b="1"/>
                        <a:t>Factor</a:t>
                      </a:r>
                      <a:endParaRPr lang="en-US" sz="1500" b="1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Type</a:t>
                      </a:r>
                      <a:endParaRPr lang="en-US" sz="1500" b="1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Benefits</a:t>
                      </a:r>
                      <a:endParaRPr lang="en-US" sz="1500" b="1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Limitations</a:t>
                      </a:r>
                      <a:endParaRPr lang="en-US" sz="1500" b="1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6630021"/>
                  </a:ext>
                </a:extLst>
              </a:tr>
              <a:tr h="586091"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Storage Systems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Pallet racking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High storage density and easy access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Requires significant floor space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7031891"/>
                  </a:ext>
                </a:extLst>
              </a:tr>
              <a:tr h="818206"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Engineered Systems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Automated storage and retrieval systems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High Picking accuracy and speed</a:t>
                      </a:r>
                    </a:p>
                    <a:p>
                      <a:pPr algn="l"/>
                      <a:endParaRPr lang="en-GB" sz="1500"/>
                    </a:p>
                    <a:p>
                      <a:pPr algn="l"/>
                      <a:r>
                        <a:rPr lang="en-GB" sz="1500"/>
                        <a:t>Reduce labour requirements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High initial investment</a:t>
                      </a:r>
                    </a:p>
                    <a:p>
                      <a:pPr algn="l"/>
                      <a:endParaRPr lang="en-GB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5300336"/>
                  </a:ext>
                </a:extLst>
              </a:tr>
              <a:tr h="1050321"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Transportation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Trucks/ vans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Time effective for inbound and outbound movement</a:t>
                      </a:r>
                    </a:p>
                    <a:p>
                      <a:pPr algn="l"/>
                      <a:endParaRPr lang="en-GB" sz="1500"/>
                    </a:p>
                    <a:p>
                      <a:pPr algn="l"/>
                      <a:r>
                        <a:rPr lang="en-GB" sz="1500"/>
                        <a:t>Flexible route options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Traffic can cause delays</a:t>
                      </a:r>
                    </a:p>
                    <a:p>
                      <a:pPr algn="l"/>
                      <a:endParaRPr lang="en-GB" sz="1500"/>
                    </a:p>
                    <a:p>
                      <a:pPr algn="l"/>
                      <a:r>
                        <a:rPr lang="en-GB" sz="1500"/>
                        <a:t>Fuel and maintenance costs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1737693"/>
                  </a:ext>
                </a:extLst>
              </a:tr>
              <a:tr h="1050321"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Bulk Material Handling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Forklifts and conveyors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Prevents damage and Injury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/>
                        <a:t>Requires trained operators</a:t>
                      </a:r>
                    </a:p>
                    <a:p>
                      <a:pPr algn="l"/>
                      <a:endParaRPr lang="en-GB" sz="1500"/>
                    </a:p>
                    <a:p>
                      <a:pPr algn="l"/>
                      <a:r>
                        <a:rPr lang="en-GB" sz="1500"/>
                        <a:t>Forklifts need wide warehouse aisles</a:t>
                      </a:r>
                      <a:endParaRPr lang="en-US" sz="1500"/>
                    </a:p>
                  </a:txBody>
                  <a:tcPr marL="87043" marR="87043" marT="43522" marB="4352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5102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111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A2A5B-39AA-3D4E-AC1F-2FD79AD7C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1BEC00B-20B2-BFDE-B7F5-9D1C6B4BF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88" y="109183"/>
            <a:ext cx="7766756" cy="693080"/>
          </a:xfrm>
        </p:spPr>
        <p:txBody>
          <a:bodyPr/>
          <a:lstStyle/>
          <a:p>
            <a:r>
              <a:rPr lang="en-GB" sz="4000" u="sng" dirty="0"/>
              <a:t>Technology Integration</a:t>
            </a:r>
            <a:endParaRPr lang="en-US" sz="4000" u="sng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4397BC-828F-7E98-5553-CB3F525324B2}"/>
              </a:ext>
            </a:extLst>
          </p:cNvPr>
          <p:cNvSpPr txBox="1"/>
          <p:nvPr/>
        </p:nvSpPr>
        <p:spPr>
          <a:xfrm>
            <a:off x="112887" y="966108"/>
            <a:ext cx="6143911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+mj-lt"/>
              </a:rPr>
              <a:t>Role of technology</a:t>
            </a:r>
          </a:p>
          <a:p>
            <a:endParaRPr lang="en-GB" sz="2800" b="1" u="sng" dirty="0">
              <a:latin typeface="+mj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A WMS is a software platform that constructs and deploys policies and warehouse processes that organize the work conducted in a warehouse.(Dewberry, 2025).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</a:rPr>
              <a:t>It  aids real time visibility advanced and automation.(</a:t>
            </a:r>
            <a:r>
              <a:rPr lang="en-US" dirty="0" err="1">
                <a:latin typeface="+mj-lt"/>
              </a:rPr>
              <a:t>Musaoğlu</a:t>
            </a:r>
            <a:r>
              <a:rPr lang="en-US" dirty="0">
                <a:latin typeface="+mj-lt"/>
              </a:rPr>
              <a:t>, 2025) </a:t>
            </a:r>
            <a:endParaRPr lang="en-GB" dirty="0">
              <a:latin typeface="+mj-lt"/>
            </a:endParaRPr>
          </a:p>
          <a:p>
            <a:endParaRPr lang="en-GB" sz="2400" b="1" u="sng" dirty="0">
              <a:latin typeface="+mj-lt"/>
            </a:endParaRPr>
          </a:p>
          <a:p>
            <a:r>
              <a:rPr lang="en-GB" sz="2800" b="1" u="sng" dirty="0">
                <a:latin typeface="+mj-lt"/>
              </a:rPr>
              <a:t>Types of technology and their uses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The following technologies on the table adjacent are mentioned on the </a:t>
            </a:r>
            <a:r>
              <a:rPr lang="en-GB" dirty="0" err="1">
                <a:latin typeface="+mj-lt"/>
              </a:rPr>
              <a:t>Logiwa</a:t>
            </a:r>
            <a:r>
              <a:rPr lang="en-GB" dirty="0">
                <a:latin typeface="+mj-lt"/>
              </a:rPr>
              <a:t> website (</a:t>
            </a:r>
            <a:r>
              <a:rPr lang="en-US" dirty="0" err="1">
                <a:latin typeface="+mj-lt"/>
              </a:rPr>
              <a:t>Musaoğlu</a:t>
            </a:r>
            <a:r>
              <a:rPr lang="en-GB" dirty="0">
                <a:latin typeface="+mj-lt"/>
              </a:rPr>
              <a:t>, 2025)</a:t>
            </a:r>
          </a:p>
          <a:p>
            <a:endParaRPr lang="en-GB" sz="1600" b="1" u="sng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4E588C9-09CF-6870-11AB-B1D8EF2986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8908115"/>
              </p:ext>
            </p:extLst>
          </p:nvPr>
        </p:nvGraphicFramePr>
        <p:xfrm>
          <a:off x="6465713" y="655052"/>
          <a:ext cx="5565422" cy="44016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5141">
                  <a:extLst>
                    <a:ext uri="{9D8B030D-6E8A-4147-A177-3AD203B41FA5}">
                      <a16:colId xmlns:a16="http://schemas.microsoft.com/office/drawing/2014/main" val="572824907"/>
                    </a:ext>
                  </a:extLst>
                </a:gridCol>
                <a:gridCol w="1840479">
                  <a:extLst>
                    <a:ext uri="{9D8B030D-6E8A-4147-A177-3AD203B41FA5}">
                      <a16:colId xmlns:a16="http://schemas.microsoft.com/office/drawing/2014/main" val="3629569712"/>
                    </a:ext>
                  </a:extLst>
                </a:gridCol>
                <a:gridCol w="1869802">
                  <a:extLst>
                    <a:ext uri="{9D8B030D-6E8A-4147-A177-3AD203B41FA5}">
                      <a16:colId xmlns:a16="http://schemas.microsoft.com/office/drawing/2014/main" val="1354993740"/>
                    </a:ext>
                  </a:extLst>
                </a:gridCol>
              </a:tblGrid>
              <a:tr h="642289">
                <a:tc>
                  <a:txBody>
                    <a:bodyPr/>
                    <a:lstStyle/>
                    <a:p>
                      <a:r>
                        <a:rPr lang="en-GB" sz="1200" b="1" dirty="0"/>
                        <a:t>Type of technology</a:t>
                      </a:r>
                      <a:endParaRPr lang="en-US" sz="12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Definition</a:t>
                      </a:r>
                      <a:endParaRPr lang="en-US" sz="1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Benefits</a:t>
                      </a:r>
                      <a:endParaRPr lang="en-US" sz="1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3569617"/>
                  </a:ext>
                </a:extLst>
              </a:tr>
              <a:tr h="1147169">
                <a:tc>
                  <a:txBody>
                    <a:bodyPr/>
                    <a:lstStyle/>
                    <a:p>
                      <a:r>
                        <a:rPr lang="en-GB" sz="1200" dirty="0"/>
                        <a:t>Real Time inventory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Continuously shows live warehouse inventory</a:t>
                      </a:r>
                      <a:endParaRPr lang="en-US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Guarantees stock is aligned to customer demand leading to fewer lost sales.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447430"/>
                  </a:ext>
                </a:extLst>
              </a:tr>
              <a:tr h="1210110">
                <a:tc>
                  <a:txBody>
                    <a:bodyPr/>
                    <a:lstStyle/>
                    <a:p>
                      <a:r>
                        <a:rPr lang="en-GB" sz="1200" dirty="0"/>
                        <a:t>Automated Replenishment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Systems are automated to increase speed of goods to storage areas.</a:t>
                      </a:r>
                      <a:endParaRPr lang="en-US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Demand triggered directly by WMS logic minimises stockouts and overstocking.</a:t>
                      </a:r>
                    </a:p>
                    <a:p>
                      <a:r>
                        <a:rPr lang="en-GB" sz="1200" dirty="0"/>
                        <a:t>Provides better supply chain visibility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5585040"/>
                  </a:ext>
                </a:extLst>
              </a:tr>
              <a:tr h="1402095">
                <a:tc>
                  <a:txBody>
                    <a:bodyPr/>
                    <a:lstStyle/>
                    <a:p>
                      <a:r>
                        <a:rPr lang="en-GB" sz="1200" dirty="0"/>
                        <a:t>RFID tracking  (Radio Frequency  Identification)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Real time management of inventory data through integration of radio frequency.</a:t>
                      </a:r>
                      <a:endParaRPr lang="en-US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Enables real time item tracking in the warehouse enabling higher inventory accuracy.</a:t>
                      </a:r>
                      <a:endParaRPr lang="en-US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2582020"/>
                  </a:ext>
                </a:extLst>
              </a:tr>
            </a:tbl>
          </a:graphicData>
        </a:graphic>
      </p:graphicFrame>
      <p:pic>
        <p:nvPicPr>
          <p:cNvPr id="8" name="Graphic 7" descr="Bar chart with solid fill">
            <a:extLst>
              <a:ext uri="{FF2B5EF4-FFF2-40B4-BE49-F238E27FC236}">
                <a16:creationId xmlns:a16="http://schemas.microsoft.com/office/drawing/2014/main" id="{2580A56B-3DAF-DA75-6C9B-0D6C71986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68977" y="911446"/>
            <a:ext cx="578709" cy="578709"/>
          </a:xfrm>
          <a:prstGeom prst="rect">
            <a:avLst/>
          </a:prstGeom>
        </p:spPr>
      </p:pic>
      <p:pic>
        <p:nvPicPr>
          <p:cNvPr id="13" name="Graphic 12" descr="Satellite dish with solid fill">
            <a:extLst>
              <a:ext uri="{FF2B5EF4-FFF2-40B4-BE49-F238E27FC236}">
                <a16:creationId xmlns:a16="http://schemas.microsoft.com/office/drawing/2014/main" id="{BC3E0ABF-9616-3B66-7FB0-5C64C0F66E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74800" y="5500511"/>
            <a:ext cx="310896" cy="31089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F9309A-4677-5B8F-CB6F-614295DF496C}"/>
              </a:ext>
            </a:extLst>
          </p:cNvPr>
          <p:cNvCxnSpPr/>
          <p:nvPr/>
        </p:nvCxnSpPr>
        <p:spPr>
          <a:xfrm>
            <a:off x="6385245" y="0"/>
            <a:ext cx="0" cy="685800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lide Number Placeholder 14">
            <a:extLst>
              <a:ext uri="{FF2B5EF4-FFF2-40B4-BE49-F238E27FC236}">
                <a16:creationId xmlns:a16="http://schemas.microsoft.com/office/drawing/2014/main" id="{9F4AF38D-7BF2-ACAD-5DDE-A2CFF2B52A96}"/>
              </a:ext>
            </a:extLst>
          </p:cNvPr>
          <p:cNvSpPr txBox="1">
            <a:spLocks/>
          </p:cNvSpPr>
          <p:nvPr/>
        </p:nvSpPr>
        <p:spPr>
          <a:xfrm>
            <a:off x="11762793" y="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000" kern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C057153-B650-4DEB-B370-79DDCFDCE934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21" name="Graphic 20" descr="DVD player with solid fill">
            <a:extLst>
              <a:ext uri="{FF2B5EF4-FFF2-40B4-BE49-F238E27FC236}">
                <a16:creationId xmlns:a16="http://schemas.microsoft.com/office/drawing/2014/main" id="{FF40B63C-2B0E-192B-04E2-0E40F06FAC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49112" y="3501966"/>
            <a:ext cx="646888" cy="64688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F3AFA0F-6413-6604-1E33-3129EA1AF92E}"/>
              </a:ext>
            </a:extLst>
          </p:cNvPr>
          <p:cNvSpPr txBox="1"/>
          <p:nvPr/>
        </p:nvSpPr>
        <p:spPr>
          <a:xfrm>
            <a:off x="6513690" y="5500511"/>
            <a:ext cx="55654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Summary</a:t>
            </a:r>
          </a:p>
          <a:p>
            <a:r>
              <a:rPr lang="en-GB" sz="1400" dirty="0"/>
              <a:t>- Enhances warehouse performance by increasing real time visibility</a:t>
            </a:r>
          </a:p>
          <a:p>
            <a:r>
              <a:rPr lang="en-GB" sz="1400" dirty="0"/>
              <a:t>- Stock accuracy ensured</a:t>
            </a:r>
          </a:p>
          <a:p>
            <a:r>
              <a:rPr lang="en-GB" sz="1400" dirty="0"/>
              <a:t>- Streamlines operations minimising stockouts/overstocking.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37635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D1E3511-543E-9A4B-B1DD-87A82E526552}"/>
              </a:ext>
            </a:extLst>
          </p:cNvPr>
          <p:cNvSpPr txBox="1"/>
          <p:nvPr/>
        </p:nvSpPr>
        <p:spPr>
          <a:xfrm>
            <a:off x="344311" y="58846"/>
            <a:ext cx="11503378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/>
              <a:t>Evaluation – Technology </a:t>
            </a:r>
          </a:p>
          <a:p>
            <a:endParaRPr lang="en-GB" sz="2400" b="1" u="sng" dirty="0"/>
          </a:p>
          <a:p>
            <a:r>
              <a:rPr lang="en-GB" sz="1600" dirty="0"/>
              <a:t>The evaluation below uses information provided by the Springler website </a:t>
            </a:r>
            <a:r>
              <a:rPr lang="en-US" altLang="en-US" sz="1600" dirty="0"/>
              <a:t>(Ghazali et al., 2025):</a:t>
            </a:r>
            <a:endParaRPr lang="en-GB" sz="2400" b="1" u="sng" dirty="0"/>
          </a:p>
          <a:p>
            <a:endParaRPr lang="en-GB" sz="1600" dirty="0"/>
          </a:p>
          <a:p>
            <a:r>
              <a:rPr lang="en-GB" sz="2400" b="1" dirty="0"/>
              <a:t>Cost Benefits of technology</a:t>
            </a:r>
          </a:p>
          <a:p>
            <a:endParaRPr lang="en-GB" sz="16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Automated and advanced systems will reduce labour hours for warehouse  workers when physically dealing with stock through repetitive movements and picking tasks.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Lower scanning and handling costs due to RFID reduces manual barcode scanning.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Reduced storage cost due to improved space utilisation</a:t>
            </a:r>
          </a:p>
          <a:p>
            <a:pPr marL="285750" indent="-285750">
              <a:buFontTx/>
              <a:buChar char="-"/>
            </a:pPr>
            <a:endParaRPr lang="en-GB" sz="2400" dirty="0"/>
          </a:p>
          <a:p>
            <a:r>
              <a:rPr lang="en-GB" sz="2400" b="1" dirty="0"/>
              <a:t>Productivity Benefits of technology</a:t>
            </a:r>
          </a:p>
          <a:p>
            <a:endParaRPr lang="en-GB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Improvement in space utilisation and order accuracy in warehouses.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Faster decision making through AI triggered systems.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Reduced errors as real time discrepancies prevent stock discrepancies.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dirty="0"/>
              <a:t>Real time visibility improves order accuracy and reduces delays caused by uncertainties on stock.</a:t>
            </a:r>
          </a:p>
          <a:p>
            <a:endParaRPr lang="en-GB" sz="2400" b="1" u="sng" dirty="0"/>
          </a:p>
          <a:p>
            <a:r>
              <a:rPr lang="en-GB" sz="2400" b="1" u="sng" dirty="0"/>
              <a:t>Conclusion</a:t>
            </a:r>
          </a:p>
          <a:p>
            <a:endParaRPr lang="en-GB" sz="1600" dirty="0"/>
          </a:p>
          <a:p>
            <a:r>
              <a:rPr lang="en-GB" sz="1600" dirty="0"/>
              <a:t>Overall, the use of RFID, Automated replenishment and real time inventory improves operational flow, operational efficiency and increases cost efficiency in warehouses.</a:t>
            </a:r>
            <a:endParaRPr lang="en-US" sz="1600" dirty="0"/>
          </a:p>
        </p:txBody>
      </p:sp>
      <p:pic>
        <p:nvPicPr>
          <p:cNvPr id="8" name="Graphic 7" descr="Dollar with solid fill">
            <a:extLst>
              <a:ext uri="{FF2B5EF4-FFF2-40B4-BE49-F238E27FC236}">
                <a16:creationId xmlns:a16="http://schemas.microsoft.com/office/drawing/2014/main" id="{2737D60E-42FA-DE77-36F1-B83131F1F1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60354" y="1569980"/>
            <a:ext cx="457200" cy="457200"/>
          </a:xfrm>
          <a:prstGeom prst="rect">
            <a:avLst/>
          </a:prstGeom>
        </p:spPr>
      </p:pic>
      <p:pic>
        <p:nvPicPr>
          <p:cNvPr id="10" name="Graphic 9" descr="Rocket with solid fill">
            <a:extLst>
              <a:ext uri="{FF2B5EF4-FFF2-40B4-BE49-F238E27FC236}">
                <a16:creationId xmlns:a16="http://schemas.microsoft.com/office/drawing/2014/main" id="{277AAE5C-08B4-F64B-6DA2-DB1E90A786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13289" y="3516035"/>
            <a:ext cx="457200" cy="457200"/>
          </a:xfrm>
          <a:prstGeom prst="rect">
            <a:avLst/>
          </a:prstGeom>
        </p:spPr>
      </p:pic>
      <p:pic>
        <p:nvPicPr>
          <p:cNvPr id="12" name="Graphic 11" descr="Checkmark with solid fill">
            <a:extLst>
              <a:ext uri="{FF2B5EF4-FFF2-40B4-BE49-F238E27FC236}">
                <a16:creationId xmlns:a16="http://schemas.microsoft.com/office/drawing/2014/main" id="{85505970-3D60-B3FB-358D-90CF74D9F7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67466" y="5630332"/>
            <a:ext cx="457200" cy="457200"/>
          </a:xfrm>
          <a:prstGeom prst="rect">
            <a:avLst/>
          </a:prstGeo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6BD5D60-5E7C-095B-F0C4-B90D93677A7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762793" y="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19" name="Graphic 18" descr="Checkmark with solid fill">
            <a:extLst>
              <a:ext uri="{FF2B5EF4-FFF2-40B4-BE49-F238E27FC236}">
                <a16:creationId xmlns:a16="http://schemas.microsoft.com/office/drawing/2014/main" id="{519BC80A-D09D-9711-C429-EDD88F3786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339622" y="5401732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7382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A271F45A-6CEE-A75D-C1BE-FBB463235ABB}"/>
              </a:ext>
            </a:extLst>
          </p:cNvPr>
          <p:cNvSpPr/>
          <p:nvPr/>
        </p:nvSpPr>
        <p:spPr>
          <a:xfrm>
            <a:off x="371239" y="5866186"/>
            <a:ext cx="4618446" cy="81671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084C234-C901-0E53-D8FF-12D51F7D7EC0}"/>
              </a:ext>
            </a:extLst>
          </p:cNvPr>
          <p:cNvSpPr/>
          <p:nvPr/>
        </p:nvSpPr>
        <p:spPr>
          <a:xfrm>
            <a:off x="6287643" y="5851923"/>
            <a:ext cx="4723141" cy="81671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F9EABE9-4E1C-3041-9CCE-C900205F9AC9}"/>
              </a:ext>
            </a:extLst>
          </p:cNvPr>
          <p:cNvSpPr/>
          <p:nvPr/>
        </p:nvSpPr>
        <p:spPr>
          <a:xfrm>
            <a:off x="6333624" y="3180755"/>
            <a:ext cx="4631180" cy="217153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30AC97E-1AC1-D9CB-2D21-0EE663304241}"/>
              </a:ext>
            </a:extLst>
          </p:cNvPr>
          <p:cNvSpPr/>
          <p:nvPr/>
        </p:nvSpPr>
        <p:spPr>
          <a:xfrm>
            <a:off x="407264" y="4113332"/>
            <a:ext cx="4582421" cy="16070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9C5A4-1B2C-6CC3-35E4-42234A4AB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96" y="332857"/>
            <a:ext cx="5328495" cy="806080"/>
          </a:xfrm>
        </p:spPr>
        <p:txBody>
          <a:bodyPr/>
          <a:lstStyle/>
          <a:p>
            <a:r>
              <a:rPr lang="en-GB" sz="4000" u="sng" dirty="0"/>
              <a:t>Quantitative examples relating to theory</a:t>
            </a:r>
            <a:endParaRPr lang="en-US" sz="4000" u="sng" dirty="0"/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EDAD70EE-1C24-88A0-A6B1-88D0F164D2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89174" y="-2265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E2A93A-455C-DD36-824A-45A9DF1F4BB2}"/>
              </a:ext>
            </a:extLst>
          </p:cNvPr>
          <p:cNvSpPr txBox="1"/>
          <p:nvPr/>
        </p:nvSpPr>
        <p:spPr>
          <a:xfrm>
            <a:off x="105651" y="1236473"/>
            <a:ext cx="56550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Economic Order Quantity– Safran Seats example</a:t>
            </a:r>
          </a:p>
          <a:p>
            <a:r>
              <a:rPr lang="en-GB" b="1" dirty="0"/>
              <a:t>Part: Stowage Assy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F8DD5B-CF34-F414-DC98-855F14C07B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264" y="2121441"/>
            <a:ext cx="4572000" cy="18704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BE34FD1-5A2C-FB24-8313-FA74904ECE56}"/>
              </a:ext>
            </a:extLst>
          </p:cNvPr>
          <p:cNvSpPr txBox="1"/>
          <p:nvPr/>
        </p:nvSpPr>
        <p:spPr>
          <a:xfrm>
            <a:off x="407264" y="4243058"/>
            <a:ext cx="43232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</a:t>
            </a:r>
            <a:r>
              <a:rPr lang="en-GB" dirty="0"/>
              <a:t> = £180</a:t>
            </a:r>
          </a:p>
          <a:p>
            <a:r>
              <a:rPr lang="en-US" b="1" dirty="0"/>
              <a:t>D</a:t>
            </a:r>
            <a:r>
              <a:rPr lang="en-US" dirty="0"/>
              <a:t> = 240</a:t>
            </a:r>
          </a:p>
          <a:p>
            <a:r>
              <a:rPr lang="en-US" b="1" dirty="0"/>
              <a:t>CH</a:t>
            </a:r>
            <a:r>
              <a:rPr lang="en-US" dirty="0"/>
              <a:t>= £95</a:t>
            </a:r>
          </a:p>
          <a:p>
            <a:r>
              <a:rPr lang="en-US" dirty="0"/>
              <a:t>Substitute in values = 30.2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09BF34-31B4-3FE9-65E9-57BC732E7431}"/>
              </a:ext>
            </a:extLst>
          </p:cNvPr>
          <p:cNvSpPr txBox="1"/>
          <p:nvPr/>
        </p:nvSpPr>
        <p:spPr>
          <a:xfrm>
            <a:off x="463195" y="5902763"/>
            <a:ext cx="5000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EOQ – 30 - Minimises ordering and stowage costs.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CE5536-22D1-2AF4-BC7A-B20B5D64B656}"/>
              </a:ext>
            </a:extLst>
          </p:cNvPr>
          <p:cNvCxnSpPr>
            <a:cxnSpLocks/>
          </p:cNvCxnSpPr>
          <p:nvPr/>
        </p:nvCxnSpPr>
        <p:spPr>
          <a:xfrm>
            <a:off x="5852160" y="0"/>
            <a:ext cx="0" cy="685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B6963061-541C-7E97-EF2E-D906D857F40F}"/>
              </a:ext>
            </a:extLst>
          </p:cNvPr>
          <p:cNvSpPr txBox="1"/>
          <p:nvPr/>
        </p:nvSpPr>
        <p:spPr>
          <a:xfrm>
            <a:off x="6324755" y="159904"/>
            <a:ext cx="51064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Re-order Point- Safran seats example</a:t>
            </a:r>
          </a:p>
          <a:p>
            <a:r>
              <a:rPr lang="en-GB" b="1" dirty="0"/>
              <a:t>Part: Stowage Assy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2050" name="Picture 2" descr="Reorder Point - Definition, Formula, How to Calculate?">
            <a:extLst>
              <a:ext uri="{FF2B5EF4-FFF2-40B4-BE49-F238E27FC236}">
                <a16:creationId xmlns:a16="http://schemas.microsoft.com/office/drawing/2014/main" id="{75598023-97F5-FE6F-3D97-1725877190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489" y="888903"/>
            <a:ext cx="4613450" cy="201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A9A4865-6534-4536-5EBC-E9F4C63C661A}"/>
              </a:ext>
            </a:extLst>
          </p:cNvPr>
          <p:cNvSpPr txBox="1"/>
          <p:nvPr/>
        </p:nvSpPr>
        <p:spPr>
          <a:xfrm>
            <a:off x="6450003" y="3180754"/>
            <a:ext cx="42970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Daily Demand </a:t>
            </a:r>
            <a:r>
              <a:rPr lang="en-GB" dirty="0"/>
              <a:t>=1</a:t>
            </a:r>
          </a:p>
          <a:p>
            <a:r>
              <a:rPr lang="en-US" b="1" dirty="0"/>
              <a:t>Lead  time </a:t>
            </a:r>
            <a:r>
              <a:rPr lang="en-US" dirty="0"/>
              <a:t>= 20 days</a:t>
            </a:r>
          </a:p>
          <a:p>
            <a:r>
              <a:rPr lang="en-GB" b="1" dirty="0"/>
              <a:t>Safety Stock </a:t>
            </a:r>
            <a:r>
              <a:rPr lang="en-GB" dirty="0"/>
              <a:t>= 30</a:t>
            </a:r>
          </a:p>
          <a:p>
            <a:endParaRPr lang="en-US" dirty="0"/>
          </a:p>
          <a:p>
            <a:r>
              <a:rPr lang="en-US" dirty="0"/>
              <a:t>Substitute in:</a:t>
            </a:r>
          </a:p>
          <a:p>
            <a:r>
              <a:rPr lang="en-US" dirty="0"/>
              <a:t>(20 x 1)+ 30 = 50</a:t>
            </a:r>
          </a:p>
          <a:p>
            <a:r>
              <a:rPr lang="en-US" dirty="0"/>
              <a:t>ROP = 50 stowage Assy’s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D2EE10E-3F4C-DAA7-F23D-C5C5D47F063F}"/>
              </a:ext>
            </a:extLst>
          </p:cNvPr>
          <p:cNvSpPr txBox="1"/>
          <p:nvPr/>
        </p:nvSpPr>
        <p:spPr>
          <a:xfrm>
            <a:off x="6376690" y="5866186"/>
            <a:ext cx="4723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ROP – 50 – Reorder when stock hits 50 to cover 20-day lead time + 30 safety stock</a:t>
            </a:r>
            <a:endParaRPr lang="en-US" dirty="0"/>
          </a:p>
        </p:txBody>
      </p:sp>
      <p:pic>
        <p:nvPicPr>
          <p:cNvPr id="29" name="Graphic 28" descr="Gantt Chart outline">
            <a:extLst>
              <a:ext uri="{FF2B5EF4-FFF2-40B4-BE49-F238E27FC236}">
                <a16:creationId xmlns:a16="http://schemas.microsoft.com/office/drawing/2014/main" id="{5E516B21-7D38-54E3-465E-82E03D4BD4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51" y="5793557"/>
            <a:ext cx="438431" cy="64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6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FA335-8519-29C2-9808-F6B94F938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9C38981-49D4-831D-F74C-17EF71237045}"/>
              </a:ext>
            </a:extLst>
          </p:cNvPr>
          <p:cNvCxnSpPr>
            <a:cxnSpLocks/>
          </p:cNvCxnSpPr>
          <p:nvPr/>
        </p:nvCxnSpPr>
        <p:spPr>
          <a:xfrm>
            <a:off x="5663382" y="685439"/>
            <a:ext cx="12439" cy="617256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1ACBE2D5-3827-B8D6-48CE-4BF65EA81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24" y="-1242818"/>
            <a:ext cx="7242327" cy="1852154"/>
          </a:xfrm>
        </p:spPr>
        <p:txBody>
          <a:bodyPr/>
          <a:lstStyle/>
          <a:p>
            <a:r>
              <a:rPr lang="en-GB" sz="4000" u="sng" dirty="0"/>
              <a:t>Inventory management theory</a:t>
            </a:r>
            <a:endParaRPr lang="en-US" sz="4000" u="sng" dirty="0"/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0ECC37D8-1A9E-79B7-0476-17AB73AF3E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762793" y="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5E8CB-5EC5-6942-3F6A-B0CFFD7AA4D2}"/>
              </a:ext>
            </a:extLst>
          </p:cNvPr>
          <p:cNvSpPr txBox="1"/>
          <p:nvPr/>
        </p:nvSpPr>
        <p:spPr>
          <a:xfrm>
            <a:off x="242471" y="685439"/>
            <a:ext cx="5241501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Definition</a:t>
            </a:r>
            <a:r>
              <a:rPr lang="en-GB" sz="1400" dirty="0"/>
              <a:t>: “</a:t>
            </a:r>
            <a:r>
              <a:rPr lang="en-GB" sz="1200" dirty="0"/>
              <a:t>Sum of all products or services that businesses  intend to sell from all stages, creation to completion” (Lee, 2023)</a:t>
            </a:r>
          </a:p>
          <a:p>
            <a:endParaRPr lang="en-GB" sz="1600" b="1" u="sng" dirty="0"/>
          </a:p>
          <a:p>
            <a:r>
              <a:rPr lang="en-GB" sz="1600" b="1" u="sng" dirty="0"/>
              <a:t>Purpose of Inventory:</a:t>
            </a:r>
          </a:p>
          <a:p>
            <a:endParaRPr lang="en-GB" sz="1200" b="1" u="sng" dirty="0"/>
          </a:p>
          <a:p>
            <a:r>
              <a:rPr lang="en-GB" sz="1200" dirty="0"/>
              <a:t>The following are the main purposes if inventory (Munyaka and Yadavalli., 2022):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Meeting demand: </a:t>
            </a:r>
            <a:r>
              <a:rPr lang="en-GB" sz="1200" dirty="0"/>
              <a:t>Ensures products are available to fulfil customer demand and prevent stockouts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Core function: </a:t>
            </a:r>
            <a:r>
              <a:rPr lang="en-GB" sz="1200" dirty="0"/>
              <a:t>Enables organisations to maintain operational performance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Protection: </a:t>
            </a:r>
            <a:r>
              <a:rPr lang="en-GB" sz="1200" dirty="0"/>
              <a:t>Having correct inventory in all the time will prevent delays in manufacturing.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Safety Buffers: </a:t>
            </a:r>
            <a:r>
              <a:rPr lang="en-GB" sz="1200" dirty="0"/>
              <a:t>Buffers against spikes or other demand variances.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1600" b="1" u="sng" dirty="0"/>
              <a:t>Inventory Cost Structure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Holding Costs </a:t>
            </a:r>
            <a:r>
              <a:rPr lang="en-US" sz="1200" dirty="0"/>
              <a:t>encompasses capital tied up in stock, insurance premiums, warehouse expenses, and obsolescence risk. . (</a:t>
            </a:r>
            <a:r>
              <a:rPr lang="en-US" sz="1200" dirty="0" err="1"/>
              <a:t>discartes</a:t>
            </a:r>
            <a:r>
              <a:rPr lang="en-US" sz="1200" dirty="0"/>
              <a:t> editor , 2026)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Ordering Costs: </a:t>
            </a:r>
            <a:r>
              <a:rPr lang="en-US" sz="1200" dirty="0"/>
              <a:t>Administrative, labor processing expenses associated with replenishing orders. (Sharma, 2017)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Stockout Costs:</a:t>
            </a:r>
            <a:r>
              <a:rPr lang="en-US" sz="1200" dirty="0"/>
              <a:t> Losses and penalties incurred when a company runs out of inventory. (Ghezali et al, 2024)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5F363A-7E10-3DE5-0CEF-08B10D10D14E}"/>
              </a:ext>
            </a:extLst>
          </p:cNvPr>
          <p:cNvSpPr txBox="1"/>
          <p:nvPr/>
        </p:nvSpPr>
        <p:spPr>
          <a:xfrm>
            <a:off x="6203170" y="972122"/>
            <a:ext cx="593924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>
              <a:cs typeface="Times New Roman" panose="02020603050405020304" pitchFamily="18" charset="0"/>
            </a:endParaRPr>
          </a:p>
          <a:p>
            <a:r>
              <a:rPr lang="en-US" sz="1200" b="1" dirty="0"/>
              <a:t>Economic order quantity</a:t>
            </a:r>
            <a:r>
              <a:rPr lang="en-US" sz="1200" dirty="0"/>
              <a:t>: “optimal number of items a company should buy o meet customer demand  while keeping costs low. It helps balance the costs of storing items, running out of stock and placing orders” (</a:t>
            </a:r>
            <a:r>
              <a:rPr lang="en-US" sz="1200" dirty="0" err="1"/>
              <a:t>Alnahhal</a:t>
            </a:r>
            <a:r>
              <a:rPr lang="en-US" sz="1200" dirty="0"/>
              <a:t>, Mohammed, et al, 2024)</a:t>
            </a:r>
          </a:p>
          <a:p>
            <a:endParaRPr lang="en-US" sz="1200" b="1" dirty="0"/>
          </a:p>
          <a:p>
            <a:r>
              <a:rPr lang="en-US" sz="1200" b="1" dirty="0"/>
              <a:t>Reorder Point: Demand x Lead time + Safety stock - “</a:t>
            </a:r>
            <a:r>
              <a:rPr lang="en-US" sz="1200" dirty="0"/>
              <a:t>The reorder point is a critical milestone for companies to decide about an appropriate time of ordering such that they avoid overstocking or shortage”. (</a:t>
            </a:r>
            <a:r>
              <a:rPr lang="en-US" sz="1200" dirty="0" err="1"/>
              <a:t>Nobil</a:t>
            </a:r>
            <a:r>
              <a:rPr lang="en-US" sz="1200" dirty="0"/>
              <a:t>, Amir Hossein, et al, 2020)</a:t>
            </a:r>
          </a:p>
          <a:p>
            <a:endParaRPr lang="en-US" b="1" dirty="0"/>
          </a:p>
          <a:p>
            <a:r>
              <a:rPr lang="en-US" sz="1200" b="1" dirty="0"/>
              <a:t>Safety Stock: “</a:t>
            </a:r>
            <a:r>
              <a:rPr lang="en-US" sz="1200" dirty="0"/>
              <a:t>Inventory that is carried to prevent stockouts” (</a:t>
            </a:r>
            <a:r>
              <a:rPr lang="en-US" sz="1200" dirty="0" err="1"/>
              <a:t>L.King</a:t>
            </a:r>
            <a:r>
              <a:rPr lang="en-US" sz="1200" dirty="0"/>
              <a:t>, Peter, 2021)</a:t>
            </a:r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r>
              <a:rPr lang="en-US" sz="1200" b="1" dirty="0"/>
              <a:t>ABC Analysis</a:t>
            </a:r>
            <a:r>
              <a:rPr lang="en-US" sz="1200" dirty="0"/>
              <a:t>: Classifies stock based off value and criticality to optimize space and accuracy. (</a:t>
            </a:r>
            <a:r>
              <a:rPr lang="en-US" altLang="en-US" sz="1200" dirty="0">
                <a:cs typeface="Times New Roman" panose="02020603050405020304" pitchFamily="18" charset="0"/>
              </a:rPr>
              <a:t>Ravinder and Misra, 2014)</a:t>
            </a:r>
          </a:p>
          <a:p>
            <a:endParaRPr lang="en-US" sz="1200" dirty="0"/>
          </a:p>
          <a:p>
            <a:r>
              <a:rPr lang="en-US" sz="1200" b="1" dirty="0"/>
              <a:t>FSN Analysis: </a:t>
            </a:r>
            <a:r>
              <a:rPr lang="en-US" sz="1200" dirty="0"/>
              <a:t>Classification based on frequency of issues/ use. Stands for fast moving, Slow moving and less frequently issued for use  which are not issued for longer periods. (</a:t>
            </a:r>
            <a:r>
              <a:rPr lang="en-US" sz="1200" dirty="0" err="1"/>
              <a:t>Nadkami</a:t>
            </a:r>
            <a:r>
              <a:rPr lang="en-US" sz="1200" dirty="0"/>
              <a:t>, Rohan and Asita </a:t>
            </a:r>
            <a:r>
              <a:rPr lang="en-US" sz="1200" dirty="0" err="1"/>
              <a:t>Ghewari</a:t>
            </a:r>
            <a:r>
              <a:rPr lang="en-US" sz="1200" dirty="0"/>
              <a:t>, 2016)</a:t>
            </a:r>
          </a:p>
          <a:p>
            <a:endParaRPr lang="en-US" sz="1200" dirty="0"/>
          </a:p>
          <a:p>
            <a:r>
              <a:rPr lang="en-US" sz="1200" b="1" dirty="0"/>
              <a:t>XYZ Analysis</a:t>
            </a:r>
            <a:r>
              <a:rPr lang="en-US" sz="1200" dirty="0"/>
              <a:t>: XYZ classification distinguishes items with regular or even continuous demand (X items) from those with completely irregular, lumpy, or unique demand (Z items). Y items lie between the two extremes. (</a:t>
            </a:r>
            <a:r>
              <a:rPr lang="en-US" sz="1200" dirty="0" err="1"/>
              <a:t>Schönsleben</a:t>
            </a:r>
            <a:r>
              <a:rPr lang="en-US" sz="1200" dirty="0"/>
              <a:t>, 2024)</a:t>
            </a:r>
          </a:p>
          <a:p>
            <a:endParaRPr lang="en-US" u="sng" dirty="0"/>
          </a:p>
          <a:p>
            <a:endParaRPr lang="en-US" u="sng" dirty="0"/>
          </a:p>
          <a:p>
            <a:endParaRPr lang="en-US" u="sng" dirty="0"/>
          </a:p>
          <a:p>
            <a:r>
              <a:rPr lang="en-US" sz="1200" b="1" u="sng" dirty="0"/>
              <a:t>Summary: </a:t>
            </a:r>
          </a:p>
          <a:p>
            <a:r>
              <a:rPr lang="en-US" sz="1200" dirty="0"/>
              <a:t>Inventory theory supports optimal ordering, accurate stock control and improved  warehouse efficiency</a:t>
            </a:r>
          </a:p>
          <a:p>
            <a:endParaRPr lang="en-US" dirty="0"/>
          </a:p>
        </p:txBody>
      </p:sp>
      <p:pic>
        <p:nvPicPr>
          <p:cNvPr id="13" name="Graphic 12" descr="Box with solid fill">
            <a:extLst>
              <a:ext uri="{FF2B5EF4-FFF2-40B4-BE49-F238E27FC236}">
                <a16:creationId xmlns:a16="http://schemas.microsoft.com/office/drawing/2014/main" id="{03EF9551-0E16-1B20-1B01-10A174240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77" y="1367490"/>
            <a:ext cx="320040" cy="320040"/>
          </a:xfrm>
          <a:prstGeom prst="rect">
            <a:avLst/>
          </a:prstGeom>
        </p:spPr>
      </p:pic>
      <p:pic>
        <p:nvPicPr>
          <p:cNvPr id="15" name="Graphic 14" descr="Dollar with solid fill">
            <a:extLst>
              <a:ext uri="{FF2B5EF4-FFF2-40B4-BE49-F238E27FC236}">
                <a16:creationId xmlns:a16="http://schemas.microsoft.com/office/drawing/2014/main" id="{43E21479-5893-3BD8-AB73-A9BB8C5FA5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753" y="5040694"/>
            <a:ext cx="320040" cy="306572"/>
          </a:xfrm>
          <a:prstGeom prst="rect">
            <a:avLst/>
          </a:prstGeom>
        </p:spPr>
      </p:pic>
      <p:pic>
        <p:nvPicPr>
          <p:cNvPr id="17" name="Graphic 16" descr="Gantt Chart outline">
            <a:extLst>
              <a:ext uri="{FF2B5EF4-FFF2-40B4-BE49-F238E27FC236}">
                <a16:creationId xmlns:a16="http://schemas.microsoft.com/office/drawing/2014/main" id="{EAE91E8F-5CAF-15F1-9FC0-EBEFA96BC78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789102" y="473824"/>
            <a:ext cx="498298" cy="498298"/>
          </a:xfrm>
          <a:prstGeom prst="rect">
            <a:avLst/>
          </a:prstGeom>
        </p:spPr>
      </p:pic>
      <p:pic>
        <p:nvPicPr>
          <p:cNvPr id="19" name="Graphic 18" descr="Bell with solid fill">
            <a:extLst>
              <a:ext uri="{FF2B5EF4-FFF2-40B4-BE49-F238E27FC236}">
                <a16:creationId xmlns:a16="http://schemas.microsoft.com/office/drawing/2014/main" id="{EDAB6E6C-C117-C30A-20EB-D582A554C85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768847" y="1128525"/>
            <a:ext cx="398985" cy="398985"/>
          </a:xfrm>
          <a:prstGeom prst="rect">
            <a:avLst/>
          </a:prstGeom>
        </p:spPr>
      </p:pic>
      <p:pic>
        <p:nvPicPr>
          <p:cNvPr id="21" name="Graphic 20" descr="Construction worker male with solid fill">
            <a:extLst>
              <a:ext uri="{FF2B5EF4-FFF2-40B4-BE49-F238E27FC236}">
                <a16:creationId xmlns:a16="http://schemas.microsoft.com/office/drawing/2014/main" id="{F9E62E74-94BB-C4DB-E3D9-ED05F759344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717021" y="1938579"/>
            <a:ext cx="498298" cy="498298"/>
          </a:xfrm>
          <a:prstGeom prst="rect">
            <a:avLst/>
          </a:prstGeom>
        </p:spPr>
      </p:pic>
      <p:pic>
        <p:nvPicPr>
          <p:cNvPr id="23" name="Graphic 22" descr="Add with solid fill">
            <a:extLst>
              <a:ext uri="{FF2B5EF4-FFF2-40B4-BE49-F238E27FC236}">
                <a16:creationId xmlns:a16="http://schemas.microsoft.com/office/drawing/2014/main" id="{7D219869-A954-F5EE-1AE0-D54C8F16BAE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738793" y="3234129"/>
            <a:ext cx="498298" cy="498298"/>
          </a:xfrm>
          <a:prstGeom prst="rect">
            <a:avLst/>
          </a:prstGeom>
        </p:spPr>
      </p:pic>
      <p:pic>
        <p:nvPicPr>
          <p:cNvPr id="25" name="Graphic 24" descr="Squiggle outline">
            <a:extLst>
              <a:ext uri="{FF2B5EF4-FFF2-40B4-BE49-F238E27FC236}">
                <a16:creationId xmlns:a16="http://schemas.microsoft.com/office/drawing/2014/main" id="{47D41F7E-4DB6-33D6-EDEE-57398B21540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769706" y="4088108"/>
            <a:ext cx="498297" cy="367682"/>
          </a:xfrm>
          <a:prstGeom prst="rect">
            <a:avLst/>
          </a:prstGeom>
        </p:spPr>
      </p:pic>
      <p:pic>
        <p:nvPicPr>
          <p:cNvPr id="27" name="Graphic 26" descr="Alterations &amp; Tailoring with solid fill">
            <a:extLst>
              <a:ext uri="{FF2B5EF4-FFF2-40B4-BE49-F238E27FC236}">
                <a16:creationId xmlns:a16="http://schemas.microsoft.com/office/drawing/2014/main" id="{B6696AF3-2BD8-3C92-E87F-D6EA7C38EE9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5786155" y="2678741"/>
            <a:ext cx="457840" cy="498297"/>
          </a:xfrm>
          <a:prstGeom prst="rect">
            <a:avLst/>
          </a:prstGeom>
        </p:spPr>
      </p:pic>
      <p:pic>
        <p:nvPicPr>
          <p:cNvPr id="31" name="Graphic 30" descr="Dollar with solid fill">
            <a:extLst>
              <a:ext uri="{FF2B5EF4-FFF2-40B4-BE49-F238E27FC236}">
                <a16:creationId xmlns:a16="http://schemas.microsoft.com/office/drawing/2014/main" id="{82E99DAB-209D-D03D-84BB-BAF7C0E821E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-50423" y="4729788"/>
            <a:ext cx="388620" cy="38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048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D0393-D02E-E526-CDDC-E2E1F9A1D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DA25C10-35BB-3C51-A47D-2A4616FC932C}"/>
              </a:ext>
            </a:extLst>
          </p:cNvPr>
          <p:cNvSpPr/>
          <p:nvPr/>
        </p:nvSpPr>
        <p:spPr>
          <a:xfrm>
            <a:off x="191911" y="4910667"/>
            <a:ext cx="11661422" cy="13563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BAB1B49-09F6-4E6D-3D17-7635EC65BB85}"/>
              </a:ext>
            </a:extLst>
          </p:cNvPr>
          <p:cNvSpPr/>
          <p:nvPr/>
        </p:nvSpPr>
        <p:spPr>
          <a:xfrm>
            <a:off x="186266" y="3068931"/>
            <a:ext cx="11661422" cy="16063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2B9FA96-D636-765C-92FD-E4C6FEA803A2}"/>
              </a:ext>
            </a:extLst>
          </p:cNvPr>
          <p:cNvSpPr/>
          <p:nvPr/>
        </p:nvSpPr>
        <p:spPr>
          <a:xfrm>
            <a:off x="191911" y="1096392"/>
            <a:ext cx="11661422" cy="17371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4D91C3F-08DE-11FF-4A1F-B4DBB8B16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178" y="-132396"/>
            <a:ext cx="9753599" cy="859456"/>
          </a:xfrm>
        </p:spPr>
        <p:txBody>
          <a:bodyPr/>
          <a:lstStyle/>
          <a:p>
            <a:pPr algn="ctr"/>
            <a:r>
              <a:rPr lang="en-GB" sz="4000" dirty="0"/>
              <a:t>Inventory strategy applied to scenario</a:t>
            </a:r>
            <a:endParaRPr lang="en-US" sz="4000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E1D4669-9086-6153-3F48-EB219CA525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744279" y="5219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6AD41F-4950-D7CD-B879-810EC2EE89E3}"/>
              </a:ext>
            </a:extLst>
          </p:cNvPr>
          <p:cNvSpPr txBox="1"/>
          <p:nvPr/>
        </p:nvSpPr>
        <p:spPr>
          <a:xfrm>
            <a:off x="42322" y="972122"/>
            <a:ext cx="56624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50" b="1" u="sng" dirty="0"/>
          </a:p>
          <a:p>
            <a:endParaRPr lang="en-US" sz="1050" dirty="0"/>
          </a:p>
          <a:p>
            <a:endParaRPr lang="en-US" sz="1050" b="1" u="sng" dirty="0"/>
          </a:p>
          <a:p>
            <a:endParaRPr lang="en-GB" sz="105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E2554D-1DB6-11B7-2685-C07A9CF52A7A}"/>
              </a:ext>
            </a:extLst>
          </p:cNvPr>
          <p:cNvSpPr txBox="1"/>
          <p:nvPr/>
        </p:nvSpPr>
        <p:spPr>
          <a:xfrm>
            <a:off x="338667" y="1341454"/>
            <a:ext cx="1176470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ABC Classification</a:t>
            </a:r>
            <a:endParaRPr lang="en-GB" u="sng" dirty="0"/>
          </a:p>
          <a:p>
            <a:r>
              <a:rPr lang="en-GB" dirty="0"/>
              <a:t>A items – High value aerospace actuators from Crane – Require tight control, frequent review, store near pick face</a:t>
            </a:r>
            <a:r>
              <a:rPr lang="en-US" dirty="0"/>
              <a:t>.</a:t>
            </a:r>
          </a:p>
          <a:p>
            <a:r>
              <a:rPr lang="en-US" dirty="0"/>
              <a:t>B items – Standard seat covers – medium control, usually in bulk storage.</a:t>
            </a:r>
          </a:p>
          <a:p>
            <a:r>
              <a:rPr lang="en-US" dirty="0"/>
              <a:t>C items – Low value items such as paper or other equipment</a:t>
            </a:r>
          </a:p>
          <a:p>
            <a:endParaRPr lang="en-US" dirty="0"/>
          </a:p>
          <a:p>
            <a:endParaRPr lang="en-US" dirty="0"/>
          </a:p>
          <a:p>
            <a:r>
              <a:rPr lang="en-US" sz="2800" u="sng" dirty="0"/>
              <a:t>XYZ Classification</a:t>
            </a:r>
          </a:p>
          <a:p>
            <a:r>
              <a:rPr lang="en-US" dirty="0"/>
              <a:t>AX items -  High value and stable demand with long term contracts for example Crane’s actuators</a:t>
            </a:r>
          </a:p>
          <a:p>
            <a:r>
              <a:rPr lang="en-US" dirty="0"/>
              <a:t>BZ items – medium value with unpredictable demand (seat covers used irregularly per program)</a:t>
            </a:r>
          </a:p>
          <a:p>
            <a:r>
              <a:rPr lang="en-US" dirty="0"/>
              <a:t>CY items – Low Value and forecastable (stationary)</a:t>
            </a:r>
          </a:p>
          <a:p>
            <a:endParaRPr lang="en-US" dirty="0"/>
          </a:p>
          <a:p>
            <a:endParaRPr lang="en-GB" dirty="0"/>
          </a:p>
          <a:p>
            <a:r>
              <a:rPr lang="en-GB" sz="2800" u="sng" dirty="0"/>
              <a:t>FSN Classification</a:t>
            </a:r>
          </a:p>
          <a:p>
            <a:r>
              <a:rPr lang="en-GB" dirty="0"/>
              <a:t>Fast – screws (picked daily)</a:t>
            </a:r>
          </a:p>
          <a:p>
            <a:r>
              <a:rPr lang="en-GB" dirty="0"/>
              <a:t>Slow – Specialised actuators (used  on bespoke projects)</a:t>
            </a:r>
          </a:p>
          <a:p>
            <a:r>
              <a:rPr lang="en-GB" dirty="0"/>
              <a:t>Non moving – Emergency use only – safety stock</a:t>
            </a:r>
          </a:p>
        </p:txBody>
      </p:sp>
      <p:pic>
        <p:nvPicPr>
          <p:cNvPr id="26" name="Graphic 25" descr="Sort with solid fill">
            <a:extLst>
              <a:ext uri="{FF2B5EF4-FFF2-40B4-BE49-F238E27FC236}">
                <a16:creationId xmlns:a16="http://schemas.microsoft.com/office/drawing/2014/main" id="{1BCF3C44-43FC-7C5C-BBA6-73DE448646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18510" y="3202843"/>
            <a:ext cx="462844" cy="462844"/>
          </a:xfrm>
          <a:prstGeom prst="rect">
            <a:avLst/>
          </a:prstGeom>
        </p:spPr>
      </p:pic>
      <p:pic>
        <p:nvPicPr>
          <p:cNvPr id="28" name="Graphic 27" descr="Rating 3 Star with solid fill">
            <a:extLst>
              <a:ext uri="{FF2B5EF4-FFF2-40B4-BE49-F238E27FC236}">
                <a16:creationId xmlns:a16="http://schemas.microsoft.com/office/drawing/2014/main" id="{EF98772E-E727-0B8B-972C-C78FF24678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382200" y="1129142"/>
            <a:ext cx="726957" cy="914400"/>
          </a:xfrm>
          <a:prstGeom prst="rect">
            <a:avLst/>
          </a:prstGeom>
        </p:spPr>
      </p:pic>
      <p:pic>
        <p:nvPicPr>
          <p:cNvPr id="30" name="Graphic 29" descr="Remote work with solid fill">
            <a:extLst>
              <a:ext uri="{FF2B5EF4-FFF2-40B4-BE49-F238E27FC236}">
                <a16:creationId xmlns:a16="http://schemas.microsoft.com/office/drawing/2014/main" id="{6C3CCA1E-AD08-D449-6CDE-910DE0FBF4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49932" y="4910667"/>
            <a:ext cx="489890" cy="489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909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0F789-5D7B-AF7A-FC16-ABF4D4762C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27CEBC9-2EAA-F68E-300A-AC5EEDC53F65}"/>
              </a:ext>
            </a:extLst>
          </p:cNvPr>
          <p:cNvSpPr/>
          <p:nvPr/>
        </p:nvSpPr>
        <p:spPr>
          <a:xfrm>
            <a:off x="5983746" y="4555867"/>
            <a:ext cx="5972869" cy="189338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56F7DCB-1C91-C344-1DFA-8121CA06D0E4}"/>
              </a:ext>
            </a:extLst>
          </p:cNvPr>
          <p:cNvCxnSpPr>
            <a:cxnSpLocks/>
          </p:cNvCxnSpPr>
          <p:nvPr/>
        </p:nvCxnSpPr>
        <p:spPr>
          <a:xfrm>
            <a:off x="5747128" y="1263009"/>
            <a:ext cx="0" cy="559499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6466D656-5042-8219-B8C5-F5B9A1971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25" y="-90990"/>
            <a:ext cx="9753599" cy="859456"/>
          </a:xfrm>
        </p:spPr>
        <p:txBody>
          <a:bodyPr/>
          <a:lstStyle/>
          <a:p>
            <a:r>
              <a:rPr lang="en-GB" sz="4000" dirty="0"/>
              <a:t>Inventory strategy applied to scenario</a:t>
            </a:r>
            <a:endParaRPr lang="en-US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FDC40E-BDA8-209D-70C4-2554489E6DB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0" y="1143902"/>
            <a:ext cx="5972875" cy="1432077"/>
          </a:xfrm>
        </p:spPr>
        <p:txBody>
          <a:bodyPr/>
          <a:lstStyle/>
          <a:p>
            <a:r>
              <a:rPr lang="en-GB" sz="2000" b="1" u="sng" dirty="0"/>
              <a:t>Impact of Inventory on Warehouse Design:</a:t>
            </a:r>
          </a:p>
          <a:p>
            <a:endParaRPr lang="en-US" b="1" u="sng" dirty="0"/>
          </a:p>
          <a:p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39AE0A7-D670-D63A-DF3C-9F8C78FE7C0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74668" y="2854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17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306CDD5-5BD7-9098-96D2-0091B11A72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9014987"/>
              </p:ext>
            </p:extLst>
          </p:nvPr>
        </p:nvGraphicFramePr>
        <p:xfrm>
          <a:off x="235385" y="4293929"/>
          <a:ext cx="5342476" cy="23182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35619">
                  <a:extLst>
                    <a:ext uri="{9D8B030D-6E8A-4147-A177-3AD203B41FA5}">
                      <a16:colId xmlns:a16="http://schemas.microsoft.com/office/drawing/2014/main" val="3586065956"/>
                    </a:ext>
                  </a:extLst>
                </a:gridCol>
                <a:gridCol w="1335619">
                  <a:extLst>
                    <a:ext uri="{9D8B030D-6E8A-4147-A177-3AD203B41FA5}">
                      <a16:colId xmlns:a16="http://schemas.microsoft.com/office/drawing/2014/main" val="3181252565"/>
                    </a:ext>
                  </a:extLst>
                </a:gridCol>
                <a:gridCol w="1335619">
                  <a:extLst>
                    <a:ext uri="{9D8B030D-6E8A-4147-A177-3AD203B41FA5}">
                      <a16:colId xmlns:a16="http://schemas.microsoft.com/office/drawing/2014/main" val="2988065082"/>
                    </a:ext>
                  </a:extLst>
                </a:gridCol>
                <a:gridCol w="1335619">
                  <a:extLst>
                    <a:ext uri="{9D8B030D-6E8A-4147-A177-3AD203B41FA5}">
                      <a16:colId xmlns:a16="http://schemas.microsoft.com/office/drawing/2014/main" val="3860979425"/>
                    </a:ext>
                  </a:extLst>
                </a:gridCol>
              </a:tblGrid>
              <a:tr h="306616">
                <a:tc>
                  <a:txBody>
                    <a:bodyPr/>
                    <a:lstStyle/>
                    <a:p>
                      <a:r>
                        <a:rPr lang="en-GB" sz="1200" dirty="0"/>
                        <a:t>Strategy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Explanation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Benefits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Negatives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0347792"/>
                  </a:ext>
                </a:extLst>
              </a:tr>
              <a:tr h="555563">
                <a:tc>
                  <a:txBody>
                    <a:bodyPr/>
                    <a:lstStyle/>
                    <a:p>
                      <a:r>
                        <a:rPr lang="en-GB" sz="1000" dirty="0"/>
                        <a:t>JIC  (just in case)</a:t>
                      </a:r>
                      <a:endParaRPr lang="en-US" sz="1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Higher levels of safety stocks  prevent issues caused by demand uncertainty</a:t>
                      </a:r>
                      <a:endParaRPr lang="en-US" sz="1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Prevent Stockouts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Ensure production continuity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endParaRPr lang="en-GB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-Higher holding costs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-Greater risk of obsolescence</a:t>
                      </a: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927484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000" dirty="0"/>
                        <a:t>JIT (Just in time)</a:t>
                      </a:r>
                      <a:endParaRPr lang="en-US" sz="10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Inventory is only replenished at point of use when notified if consumption needs.</a:t>
                      </a:r>
                      <a:endParaRPr lang="en-US" sz="10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Minimise holding costs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Reduce waste</a:t>
                      </a: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Vulnerable to delays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Not suitable for high lead time items</a:t>
                      </a: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5176836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22A66B6-0E96-4BCE-2521-960E898F8D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7655355"/>
              </p:ext>
            </p:extLst>
          </p:nvPr>
        </p:nvGraphicFramePr>
        <p:xfrm>
          <a:off x="235383" y="1628716"/>
          <a:ext cx="5342476" cy="24732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35619">
                  <a:extLst>
                    <a:ext uri="{9D8B030D-6E8A-4147-A177-3AD203B41FA5}">
                      <a16:colId xmlns:a16="http://schemas.microsoft.com/office/drawing/2014/main" val="2631041612"/>
                    </a:ext>
                  </a:extLst>
                </a:gridCol>
                <a:gridCol w="1335619">
                  <a:extLst>
                    <a:ext uri="{9D8B030D-6E8A-4147-A177-3AD203B41FA5}">
                      <a16:colId xmlns:a16="http://schemas.microsoft.com/office/drawing/2014/main" val="3569528940"/>
                    </a:ext>
                  </a:extLst>
                </a:gridCol>
                <a:gridCol w="1335619">
                  <a:extLst>
                    <a:ext uri="{9D8B030D-6E8A-4147-A177-3AD203B41FA5}">
                      <a16:colId xmlns:a16="http://schemas.microsoft.com/office/drawing/2014/main" val="2060527929"/>
                    </a:ext>
                  </a:extLst>
                </a:gridCol>
                <a:gridCol w="1335619">
                  <a:extLst>
                    <a:ext uri="{9D8B030D-6E8A-4147-A177-3AD203B41FA5}">
                      <a16:colId xmlns:a16="http://schemas.microsoft.com/office/drawing/2014/main" val="544660674"/>
                    </a:ext>
                  </a:extLst>
                </a:gridCol>
              </a:tblGrid>
              <a:tr h="348345">
                <a:tc>
                  <a:txBody>
                    <a:bodyPr/>
                    <a:lstStyle/>
                    <a:p>
                      <a:r>
                        <a:rPr lang="en-GB" sz="1400" dirty="0"/>
                        <a:t>Strategy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Explanation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Benefits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Negatives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0549897"/>
                  </a:ext>
                </a:extLst>
              </a:tr>
              <a:tr h="975366">
                <a:tc>
                  <a:txBody>
                    <a:bodyPr/>
                    <a:lstStyle/>
                    <a:p>
                      <a:r>
                        <a:rPr lang="en-GB" sz="1000" dirty="0"/>
                        <a:t>Centralised</a:t>
                      </a:r>
                      <a:endParaRPr lang="en-US" sz="1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All stock controlled from primary warehouse</a:t>
                      </a:r>
                      <a:endParaRPr lang="en-US" sz="1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Higher inventory accuracy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Lower operating costs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Longer delivery times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Higher delivery costs</a:t>
                      </a: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8323952"/>
                  </a:ext>
                </a:extLst>
              </a:tr>
              <a:tr h="1149538">
                <a:tc>
                  <a:txBody>
                    <a:bodyPr/>
                    <a:lstStyle/>
                    <a:p>
                      <a:r>
                        <a:rPr lang="en-GB" sz="1000" dirty="0"/>
                        <a:t>Decentralised</a:t>
                      </a:r>
                      <a:endParaRPr lang="en-US" sz="10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Stock spread over multiple warehouses</a:t>
                      </a:r>
                      <a:endParaRPr lang="en-US" sz="10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Reduced internal transport times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Faster response times to customers</a:t>
                      </a: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Requires higher safety stocks</a:t>
                      </a:r>
                    </a:p>
                    <a:p>
                      <a:pPr marL="171450" indent="-171450" algn="l" defTabSz="457200" rtl="0" eaLnBrk="1" latinLnBrk="0" hangingPunct="1">
                        <a:buFontTx/>
                        <a:buChar char="-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Hard to maintain supply chain visibility across sites</a:t>
                      </a:r>
                      <a:endParaRPr lang="en-US" sz="1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0153185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A6713D70-A148-5AD6-74C3-E0840C49B31F}"/>
              </a:ext>
            </a:extLst>
          </p:cNvPr>
          <p:cNvSpPr txBox="1"/>
          <p:nvPr/>
        </p:nvSpPr>
        <p:spPr>
          <a:xfrm>
            <a:off x="5916396" y="1143262"/>
            <a:ext cx="6287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Its impact on aerospace industry </a:t>
            </a:r>
            <a:endParaRPr lang="en-US" sz="2000" b="1" u="sng" cap="small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587CECE3-C7A7-E235-7D6E-9C8817CCC2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3333062"/>
              </p:ext>
            </p:extLst>
          </p:nvPr>
        </p:nvGraphicFramePr>
        <p:xfrm>
          <a:off x="5916396" y="1937885"/>
          <a:ext cx="5972876" cy="23088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86438">
                  <a:extLst>
                    <a:ext uri="{9D8B030D-6E8A-4147-A177-3AD203B41FA5}">
                      <a16:colId xmlns:a16="http://schemas.microsoft.com/office/drawing/2014/main" val="1299293400"/>
                    </a:ext>
                  </a:extLst>
                </a:gridCol>
                <a:gridCol w="2986438">
                  <a:extLst>
                    <a:ext uri="{9D8B030D-6E8A-4147-A177-3AD203B41FA5}">
                      <a16:colId xmlns:a16="http://schemas.microsoft.com/office/drawing/2014/main" val="3731935169"/>
                    </a:ext>
                  </a:extLst>
                </a:gridCol>
              </a:tblGrid>
              <a:tr h="632413">
                <a:tc>
                  <a:txBody>
                    <a:bodyPr/>
                    <a:lstStyle/>
                    <a:p>
                      <a:r>
                        <a:rPr lang="en-GB" sz="1400" dirty="0"/>
                        <a:t>Strategy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Why useful in aerospace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0839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  <a:endParaRPr lang="en-US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- Improves traceability, reduces safety stock and ensures control of high value parts</a:t>
                      </a:r>
                      <a:endParaRPr lang="en-US" sz="14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035064"/>
                  </a:ext>
                </a:extLst>
              </a:tr>
              <a:tr h="404312">
                <a:tc>
                  <a:txBody>
                    <a:bodyPr/>
                    <a:lstStyle/>
                    <a:p>
                      <a:r>
                        <a:rPr lang="en-GB" sz="1400" dirty="0"/>
                        <a:t>Hybrid of JIC and JIT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- JIC protects against long lead time parts</a:t>
                      </a:r>
                    </a:p>
                    <a:p>
                      <a:r>
                        <a:rPr lang="en-GB" sz="1400" dirty="0"/>
                        <a:t>- Jit reduces storage costs for more predictable parts</a:t>
                      </a:r>
                      <a:endParaRPr lang="en-US" sz="1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974570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C2EB8DC-6E38-4E93-06D4-7660DC5D19CA}"/>
              </a:ext>
            </a:extLst>
          </p:cNvPr>
          <p:cNvSpPr txBox="1"/>
          <p:nvPr/>
        </p:nvSpPr>
        <p:spPr>
          <a:xfrm>
            <a:off x="6190875" y="4555867"/>
            <a:ext cx="5913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Summary</a:t>
            </a:r>
          </a:p>
          <a:p>
            <a:endParaRPr lang="en-GB" dirty="0"/>
          </a:p>
          <a:p>
            <a:r>
              <a:rPr lang="en-GB" dirty="0"/>
              <a:t>A hybrid JIC/JIT strategy with centralised control, improves aspects like traceability, cost for predictable items and supports long lead time parts.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930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EC51D-0E30-0DCE-99C5-A0AC72629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7995AA8-8909-60DB-6F4B-B70B7D30B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4827" y="-1059234"/>
            <a:ext cx="10692384" cy="1852154"/>
          </a:xfrm>
        </p:spPr>
        <p:txBody>
          <a:bodyPr/>
          <a:lstStyle/>
          <a:p>
            <a:r>
              <a:rPr lang="en-GB" sz="4000" dirty="0"/>
              <a:t>Risk assessment and mitigation</a:t>
            </a:r>
            <a:endParaRPr lang="en-US" sz="4000" dirty="0"/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B030FED3-A535-324F-E40E-6CAAEA98451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754508" y="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AA6E75-F50B-9418-B91A-EC43DD5465AE}"/>
              </a:ext>
            </a:extLst>
          </p:cNvPr>
          <p:cNvSpPr txBox="1"/>
          <p:nvPr/>
        </p:nvSpPr>
        <p:spPr>
          <a:xfrm>
            <a:off x="75623" y="1026986"/>
            <a:ext cx="5368411" cy="6078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Risks in the Warehouse</a:t>
            </a:r>
          </a:p>
          <a:p>
            <a:endParaRPr lang="en-GB" sz="1200" u="sng" dirty="0"/>
          </a:p>
          <a:p>
            <a:r>
              <a:rPr lang="en-GB" sz="1200" u="sng" dirty="0"/>
              <a:t>Equipment Failure</a:t>
            </a:r>
            <a:r>
              <a:rPr lang="en-US" sz="1200" u="sng" dirty="0"/>
              <a:t>  </a:t>
            </a:r>
            <a:r>
              <a:rPr lang="en-US" altLang="en-US" sz="1200" u="sng" dirty="0"/>
              <a:t>(</a:t>
            </a:r>
            <a:r>
              <a:rPr lang="en-US" altLang="en-US" sz="1200" u="sng" dirty="0" err="1"/>
              <a:t>Logiwa</a:t>
            </a:r>
            <a:r>
              <a:rPr lang="en-US" altLang="en-US" sz="1200" u="sng" dirty="0"/>
              <a:t>, 2025 )</a:t>
            </a:r>
          </a:p>
          <a:p>
            <a:endParaRPr lang="en-GB" sz="12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Automation may require repairs and cause delays.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Machinery doesn’t just cost money to repair but downtimes can have a domino effect on rest of operations.</a:t>
            </a:r>
          </a:p>
          <a:p>
            <a:endParaRPr lang="en-US" sz="1200" dirty="0"/>
          </a:p>
          <a:p>
            <a:endParaRPr lang="en-US" sz="1200" u="sng" dirty="0"/>
          </a:p>
          <a:p>
            <a:r>
              <a:rPr lang="en-US" sz="1200" u="sng" dirty="0"/>
              <a:t>Supply Chain Disruptions (</a:t>
            </a:r>
            <a:r>
              <a:rPr lang="en-US" sz="1200" u="sng" dirty="0" err="1"/>
              <a:t>Galetsi</a:t>
            </a:r>
            <a:r>
              <a:rPr lang="en-US" sz="1200" u="sng" dirty="0"/>
              <a:t>, P, et al, 2021)</a:t>
            </a:r>
          </a:p>
          <a:p>
            <a:endParaRPr lang="en-US" sz="12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Causes: natural disasters, trade disputes and market volatility and inadequate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Knock-on effect :production delays, increasing costs.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1200" u="sng" dirty="0"/>
              <a:t>Warehouse Congestion </a:t>
            </a:r>
            <a:r>
              <a:rPr lang="en-US" altLang="en-US" sz="1200" u="sng" dirty="0"/>
              <a:t>(Ghezali et al, 2024) </a:t>
            </a:r>
          </a:p>
          <a:p>
            <a:endParaRPr lang="en-US" altLang="en-US" sz="1200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Delays  can cause storage build up creating  bottlenecks downstream known as warehouse congestion.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Issues with warehouse spacing create congestion.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Reduces picking performance.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u="sng" dirty="0"/>
          </a:p>
          <a:p>
            <a:r>
              <a:rPr lang="en-GB" sz="1200" u="sng" dirty="0"/>
              <a:t>Inventory Inaccuracy  (</a:t>
            </a:r>
            <a:r>
              <a:rPr lang="en-GB" sz="1200" u="sng" dirty="0" err="1"/>
              <a:t>Logiwa</a:t>
            </a:r>
            <a:r>
              <a:rPr lang="en-GB" sz="1200" u="sng" dirty="0"/>
              <a:t>, 2025)</a:t>
            </a:r>
          </a:p>
          <a:p>
            <a:endParaRPr lang="en-GB" sz="1200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Inventory accuracy is caused by visibility and inventory management issues.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Issues: Overselling, delays in manufacturing or production stoppage w could tarnish customer satisfaction</a:t>
            </a:r>
            <a:br>
              <a:rPr lang="en-GB" sz="1100" dirty="0"/>
            </a:b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9B0C02-0AB0-44EA-1170-FFDBFB4AB939}"/>
              </a:ext>
            </a:extLst>
          </p:cNvPr>
          <p:cNvSpPr txBox="1"/>
          <p:nvPr/>
        </p:nvSpPr>
        <p:spPr>
          <a:xfrm>
            <a:off x="5792125" y="5916479"/>
            <a:ext cx="5918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Logiwa</a:t>
            </a:r>
            <a:r>
              <a:rPr lang="en-GB" sz="1200" dirty="0"/>
              <a:t> supports that inventory management and control are major challenges (</a:t>
            </a:r>
            <a:r>
              <a:rPr lang="en-GB" sz="1200" dirty="0" err="1"/>
              <a:t>Logiwa</a:t>
            </a:r>
            <a:r>
              <a:rPr lang="en-GB" sz="1200" dirty="0"/>
              <a:t>, 2025):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Inventory visibility problems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Space utilisation issues</a:t>
            </a:r>
            <a:endParaRPr lang="en-US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108575B-852F-C59B-3751-8C65252C79CD}"/>
              </a:ext>
            </a:extLst>
          </p:cNvPr>
          <p:cNvSpPr txBox="1"/>
          <p:nvPr/>
        </p:nvSpPr>
        <p:spPr>
          <a:xfrm>
            <a:off x="5691018" y="5334394"/>
            <a:ext cx="5612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 combination of the above strategies directly mitigate stockouts, congestion and service risks.</a:t>
            </a:r>
            <a:endParaRPr lang="en-US" sz="1200" dirty="0"/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33A75457-CDF5-AC99-D738-B9C807DF4B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9020087"/>
              </p:ext>
            </p:extLst>
          </p:nvPr>
        </p:nvGraphicFramePr>
        <p:xfrm>
          <a:off x="5705967" y="1375005"/>
          <a:ext cx="6263145" cy="39394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97962">
                  <a:extLst>
                    <a:ext uri="{9D8B030D-6E8A-4147-A177-3AD203B41FA5}">
                      <a16:colId xmlns:a16="http://schemas.microsoft.com/office/drawing/2014/main" val="725280104"/>
                    </a:ext>
                  </a:extLst>
                </a:gridCol>
                <a:gridCol w="2167467">
                  <a:extLst>
                    <a:ext uri="{9D8B030D-6E8A-4147-A177-3AD203B41FA5}">
                      <a16:colId xmlns:a16="http://schemas.microsoft.com/office/drawing/2014/main" val="1870254762"/>
                    </a:ext>
                  </a:extLst>
                </a:gridCol>
                <a:gridCol w="2297716">
                  <a:extLst>
                    <a:ext uri="{9D8B030D-6E8A-4147-A177-3AD203B41FA5}">
                      <a16:colId xmlns:a16="http://schemas.microsoft.com/office/drawing/2014/main" val="2747135187"/>
                    </a:ext>
                  </a:extLst>
                </a:gridCol>
              </a:tblGrid>
              <a:tr h="974667">
                <a:tc>
                  <a:txBody>
                    <a:bodyPr/>
                    <a:lstStyle/>
                    <a:p>
                      <a:r>
                        <a:rPr lang="en-GB" b="1" dirty="0"/>
                        <a:t>Mitigation Strategy</a:t>
                      </a:r>
                      <a:endParaRPr lang="en-US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Definition</a:t>
                      </a:r>
                      <a:endParaRPr lang="en-US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Purpose</a:t>
                      </a:r>
                      <a:endParaRPr lang="en-US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3839338"/>
                  </a:ext>
                </a:extLst>
              </a:tr>
              <a:tr h="953115">
                <a:tc>
                  <a:txBody>
                    <a:bodyPr/>
                    <a:lstStyle/>
                    <a:p>
                      <a:r>
                        <a:rPr lang="en-GB" sz="1200" dirty="0"/>
                        <a:t>Dual Sourcing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Using more than one approved supplier to provide parts for manufacturing areas.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/>
                        <a:t>Reduce risk of stockouts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/>
                        <a:t>Van cut costs.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200" dirty="0"/>
                        <a:t>Reduce lead time variability.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0330455"/>
                  </a:ext>
                </a:extLst>
              </a:tr>
              <a:tr h="953115">
                <a:tc>
                  <a:txBody>
                    <a:bodyPr/>
                    <a:lstStyle/>
                    <a:p>
                      <a:r>
                        <a:rPr lang="en-GB" sz="1200" dirty="0"/>
                        <a:t>Slotting Optimisation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Systematically placing stock in optimal warehousing locations based off certs=ain characteristics</a:t>
                      </a:r>
                      <a:endParaRPr lang="en-US" sz="1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Travel time and        handling touchpoints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Reduce overflows in storage.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Reduced congestion</a:t>
                      </a:r>
                      <a:endParaRPr lang="en-US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0461971"/>
                  </a:ext>
                </a:extLst>
              </a:tr>
              <a:tr h="953115">
                <a:tc>
                  <a:txBody>
                    <a:bodyPr/>
                    <a:lstStyle/>
                    <a:p>
                      <a:r>
                        <a:rPr lang="en-GB" sz="1200" dirty="0"/>
                        <a:t>Cycle Count Systems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buFontTx/>
                        <a:buNone/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Regular counts of inventory areas. Repeated 2-3 times per year.</a:t>
                      </a:r>
                      <a:endParaRPr lang="en-US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Increases inventory accuracy.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Improves forecasting.</a:t>
                      </a:r>
                    </a:p>
                    <a:p>
                      <a:pPr marL="285750" indent="-285750" algn="l" defTabSz="914400" rtl="0" eaLnBrk="1" latinLnBrk="0" hangingPunct="1">
                        <a:buFontTx/>
                        <a:buChar char="-"/>
                      </a:pPr>
                      <a:r>
                        <a:rPr lang="en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Supports stock replenishment.</a:t>
                      </a:r>
                      <a:endParaRPr lang="en-US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7586631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820D61A4-4520-0E12-1D3D-C8891D7E1020}"/>
              </a:ext>
            </a:extLst>
          </p:cNvPr>
          <p:cNvSpPr txBox="1"/>
          <p:nvPr/>
        </p:nvSpPr>
        <p:spPr>
          <a:xfrm>
            <a:off x="5777154" y="913340"/>
            <a:ext cx="58487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Mitigation strategies for warehousing</a:t>
            </a:r>
            <a:endParaRPr lang="en-US" sz="2400" b="1" u="sng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86AFF8B-8A16-DF0C-0F92-0B91DC4061F2}"/>
              </a:ext>
            </a:extLst>
          </p:cNvPr>
          <p:cNvCxnSpPr>
            <a:cxnSpLocks/>
          </p:cNvCxnSpPr>
          <p:nvPr/>
        </p:nvCxnSpPr>
        <p:spPr>
          <a:xfrm>
            <a:off x="5507009" y="747579"/>
            <a:ext cx="45180" cy="61104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Graphic 24" descr="Single gear with solid fill">
            <a:extLst>
              <a:ext uri="{FF2B5EF4-FFF2-40B4-BE49-F238E27FC236}">
                <a16:creationId xmlns:a16="http://schemas.microsoft.com/office/drawing/2014/main" id="{278CA6D1-CA23-6D08-A157-D8CB1F3C46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04635" y="1499544"/>
            <a:ext cx="403450" cy="365760"/>
          </a:xfrm>
          <a:prstGeom prst="rect">
            <a:avLst/>
          </a:prstGeom>
        </p:spPr>
      </p:pic>
      <p:pic>
        <p:nvPicPr>
          <p:cNvPr id="27" name="Graphic 26" descr="Earth globe: Africa and Europe with solid fill">
            <a:extLst>
              <a:ext uri="{FF2B5EF4-FFF2-40B4-BE49-F238E27FC236}">
                <a16:creationId xmlns:a16="http://schemas.microsoft.com/office/drawing/2014/main" id="{ACD2E0BD-6C66-325D-C6BC-FC52B53E58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22248" y="2820068"/>
            <a:ext cx="365760" cy="365760"/>
          </a:xfrm>
          <a:prstGeom prst="rect">
            <a:avLst/>
          </a:prstGeom>
        </p:spPr>
      </p:pic>
      <p:pic>
        <p:nvPicPr>
          <p:cNvPr id="29" name="Graphic 28" descr="Artificial Intelligence with solid fill">
            <a:extLst>
              <a:ext uri="{FF2B5EF4-FFF2-40B4-BE49-F238E27FC236}">
                <a16:creationId xmlns:a16="http://schemas.microsoft.com/office/drawing/2014/main" id="{535E6605-B38C-EA4D-2A06-8FEAC56F13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239368" y="3460489"/>
            <a:ext cx="365760" cy="365760"/>
          </a:xfrm>
          <a:prstGeom prst="rect">
            <a:avLst/>
          </a:prstGeom>
        </p:spPr>
      </p:pic>
      <p:pic>
        <p:nvPicPr>
          <p:cNvPr id="31" name="Graphic 30" descr="Box with solid fill">
            <a:extLst>
              <a:ext uri="{FF2B5EF4-FFF2-40B4-BE49-F238E27FC236}">
                <a16:creationId xmlns:a16="http://schemas.microsoft.com/office/drawing/2014/main" id="{722624A8-E543-625A-A497-84CD91ECB2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759829" y="4702168"/>
            <a:ext cx="365760" cy="36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779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8D8790F-4E3D-7087-3F63-EBAA98B88321}"/>
              </a:ext>
            </a:extLst>
          </p:cNvPr>
          <p:cNvSpPr/>
          <p:nvPr/>
        </p:nvSpPr>
        <p:spPr>
          <a:xfrm>
            <a:off x="4847683" y="110930"/>
            <a:ext cx="6766560" cy="66361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ED1222-DF68-3EF6-416D-6E27FBD5A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-85725"/>
            <a:ext cx="3494314" cy="1919293"/>
          </a:xfrm>
        </p:spPr>
        <p:txBody>
          <a:bodyPr>
            <a:normAutofit/>
          </a:bodyPr>
          <a:lstStyle/>
          <a:p>
            <a:r>
              <a:rPr lang="en-US" sz="4000" u="sng" dirty="0"/>
              <a:t>Environmental Considerations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D958142-00B0-3990-90A9-F8BAB73E5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25275" y="2866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82F3E-2B5B-9638-6EC6-B7714347E04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3199" y="244958"/>
            <a:ext cx="6766560" cy="6518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u="sng" dirty="0">
                <a:latin typeface="+mj-lt"/>
              </a:rPr>
              <a:t>Energy Efficiency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The reduction in fossil fueled systems must be considered in logistics: 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Safran Seats have begun to implement the usage of led lighting across the warehouse helping to </a:t>
            </a:r>
            <a:r>
              <a:rPr lang="en-US" sz="1400" dirty="0" err="1"/>
              <a:t>minimise</a:t>
            </a:r>
            <a:r>
              <a:rPr lang="en-US" sz="1400" dirty="0"/>
              <a:t> energy usage</a:t>
            </a:r>
          </a:p>
          <a:p>
            <a:pPr marL="0" indent="0">
              <a:lnSpc>
                <a:spcPct val="100000"/>
              </a:lnSpc>
              <a:buNone/>
            </a:pPr>
            <a:br>
              <a:rPr lang="en-US" sz="800" dirty="0"/>
            </a:br>
            <a:endParaRPr lang="en-US" sz="800" b="1" dirty="0">
              <a:latin typeface="+mj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400" b="1" u="sng" dirty="0">
                <a:latin typeface="+mj-lt"/>
              </a:rPr>
              <a:t>Carbon Footprint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The inventory strategy to used impacts carbon footprint of warehouse. 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These strategies improve layout and transport helping reduce total emissions caused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Safran try and </a:t>
            </a:r>
            <a:r>
              <a:rPr lang="en-US" sz="1200" dirty="0" err="1"/>
              <a:t>minimise</a:t>
            </a:r>
            <a:r>
              <a:rPr lang="en-US" sz="1200" dirty="0"/>
              <a:t> partial deliveries to reduce total co2 emissions released</a:t>
            </a:r>
          </a:p>
          <a:p>
            <a:pPr marL="0" indent="0">
              <a:lnSpc>
                <a:spcPct val="100000"/>
              </a:lnSpc>
              <a:buNone/>
            </a:pPr>
            <a:endParaRPr lang="en-US" sz="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400" b="1" u="sng" dirty="0">
                <a:latin typeface="+mj-lt"/>
              </a:rPr>
              <a:t>Waste Reduction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Reuseable packaging  and recycling systems are commonly used in warehouses to reduce waste. </a:t>
            </a:r>
          </a:p>
          <a:p>
            <a:pPr>
              <a:lnSpc>
                <a:spcPct val="100000"/>
              </a:lnSpc>
            </a:pPr>
            <a:r>
              <a:rPr lang="en-US" sz="1200" dirty="0" err="1"/>
              <a:t>Optimising</a:t>
            </a:r>
            <a:r>
              <a:rPr lang="en-US" sz="1200" dirty="0"/>
              <a:t> forecasting to reduce chance of obsolescence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Safran seats have strong forecasting tools and in house rework systems to reduce chances of obsolescence</a:t>
            </a:r>
            <a:br>
              <a:rPr lang="en-US" sz="1200" dirty="0"/>
            </a:br>
            <a:endParaRPr lang="en-US" sz="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400" b="1" u="sng" dirty="0">
                <a:latin typeface="+mj-lt"/>
              </a:rPr>
              <a:t>Sustainable Projects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Minimizing total transport and deliveries so that carbon emissions are minimized. 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Work with other companies that have similar environmental goals.</a:t>
            </a:r>
          </a:p>
          <a:p>
            <a:pPr>
              <a:lnSpc>
                <a:spcPct val="100000"/>
              </a:lnSpc>
            </a:pPr>
            <a:r>
              <a:rPr lang="en-US" sz="1200" dirty="0"/>
              <a:t>Safran Seats’ inbound strategies work on </a:t>
            </a:r>
            <a:r>
              <a:rPr lang="en-US" sz="1200" dirty="0" err="1"/>
              <a:t>minimising</a:t>
            </a:r>
            <a:r>
              <a:rPr lang="en-US" sz="1200" dirty="0"/>
              <a:t> deliveries and optimize load consolidation to the warehouse meaning less emissions are released.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9E1E8C-BCD2-67F9-C866-92DD5D59FAAD}"/>
              </a:ext>
            </a:extLst>
          </p:cNvPr>
          <p:cNvSpPr txBox="1"/>
          <p:nvPr/>
        </p:nvSpPr>
        <p:spPr>
          <a:xfrm>
            <a:off x="254404" y="1890045"/>
            <a:ext cx="396638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i="1" dirty="0"/>
          </a:p>
          <a:p>
            <a:r>
              <a:rPr lang="en-US" sz="1400" i="1" dirty="0"/>
              <a:t>“The need for environmentally friendly logistics solutions is growing as circumstances</a:t>
            </a:r>
          </a:p>
          <a:p>
            <a:r>
              <a:rPr lang="en-US" sz="1400" i="1" dirty="0"/>
              <a:t>dictate large-scale actions to reduce global emissions, natural resource consumption, and</a:t>
            </a:r>
          </a:p>
          <a:p>
            <a:r>
              <a:rPr lang="en-US" sz="1400" i="1" dirty="0"/>
              <a:t>waste generation.” </a:t>
            </a:r>
          </a:p>
          <a:p>
            <a:r>
              <a:rPr lang="en-US" sz="1400" i="1" dirty="0"/>
              <a:t>(</a:t>
            </a:r>
            <a:r>
              <a:rPr lang="en-US" sz="1400" i="1" dirty="0" err="1"/>
              <a:t>Minashkina</a:t>
            </a:r>
            <a:r>
              <a:rPr lang="en-US" sz="1400" i="1" dirty="0"/>
              <a:t> and Happonen, 2023)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280B6C-412D-F3DE-72C8-C64734676169}"/>
              </a:ext>
            </a:extLst>
          </p:cNvPr>
          <p:cNvSpPr txBox="1"/>
          <p:nvPr/>
        </p:nvSpPr>
        <p:spPr>
          <a:xfrm>
            <a:off x="254404" y="4228318"/>
            <a:ext cx="3966174" cy="1384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Summary:</a:t>
            </a:r>
          </a:p>
          <a:p>
            <a:r>
              <a:rPr lang="en-GB" sz="1400" dirty="0"/>
              <a:t>Overall, environmental considerations should be integrated into many aspects of the warehouse, not only to support companies' sustainability goals, but to ensure compliance with national guidelines.</a:t>
            </a:r>
            <a:endParaRPr lang="en-US" sz="1400" dirty="0"/>
          </a:p>
        </p:txBody>
      </p:sp>
      <p:pic>
        <p:nvPicPr>
          <p:cNvPr id="7" name="Graphic 6" descr="Battery charging with solid fill">
            <a:extLst>
              <a:ext uri="{FF2B5EF4-FFF2-40B4-BE49-F238E27FC236}">
                <a16:creationId xmlns:a16="http://schemas.microsoft.com/office/drawing/2014/main" id="{8BC529A3-49C8-C4D8-1F53-0B15D94085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17194" y="165193"/>
            <a:ext cx="457200" cy="457200"/>
          </a:xfrm>
          <a:prstGeom prst="rect">
            <a:avLst/>
          </a:prstGeom>
        </p:spPr>
      </p:pic>
      <p:pic>
        <p:nvPicPr>
          <p:cNvPr id="9" name="Graphic 8" descr="Compost with solid fill">
            <a:extLst>
              <a:ext uri="{FF2B5EF4-FFF2-40B4-BE49-F238E27FC236}">
                <a16:creationId xmlns:a16="http://schemas.microsoft.com/office/drawing/2014/main" id="{18840A3C-A22F-4A9A-5384-8ECCD57643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80984" y="1833568"/>
            <a:ext cx="457200" cy="457200"/>
          </a:xfrm>
          <a:prstGeom prst="rect">
            <a:avLst/>
          </a:prstGeom>
        </p:spPr>
      </p:pic>
      <p:pic>
        <p:nvPicPr>
          <p:cNvPr id="11" name="Graphic 10" descr="Recycle with solid fill">
            <a:extLst>
              <a:ext uri="{FF2B5EF4-FFF2-40B4-BE49-F238E27FC236}">
                <a16:creationId xmlns:a16="http://schemas.microsoft.com/office/drawing/2014/main" id="{0B5E9DE0-750A-205F-A05E-2F879EBD250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60067" y="3200399"/>
            <a:ext cx="457200" cy="457200"/>
          </a:xfrm>
          <a:prstGeom prst="rect">
            <a:avLst/>
          </a:prstGeom>
        </p:spPr>
      </p:pic>
      <p:pic>
        <p:nvPicPr>
          <p:cNvPr id="13" name="Graphic 12" descr="Meeting with solid fill">
            <a:extLst>
              <a:ext uri="{FF2B5EF4-FFF2-40B4-BE49-F238E27FC236}">
                <a16:creationId xmlns:a16="http://schemas.microsoft.com/office/drawing/2014/main" id="{6C63490F-4123-08DB-1FB2-BFC0039636C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09584" y="4981781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0468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C72459E-3CD7-9A6F-A84F-DE93C5D17E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406163"/>
              </p:ext>
            </p:extLst>
          </p:nvPr>
        </p:nvGraphicFramePr>
        <p:xfrm>
          <a:off x="4955822" y="1130418"/>
          <a:ext cx="6853557" cy="52541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42502">
                  <a:extLst>
                    <a:ext uri="{9D8B030D-6E8A-4147-A177-3AD203B41FA5}">
                      <a16:colId xmlns:a16="http://schemas.microsoft.com/office/drawing/2014/main" val="2838075060"/>
                    </a:ext>
                  </a:extLst>
                </a:gridCol>
                <a:gridCol w="2269704">
                  <a:extLst>
                    <a:ext uri="{9D8B030D-6E8A-4147-A177-3AD203B41FA5}">
                      <a16:colId xmlns:a16="http://schemas.microsoft.com/office/drawing/2014/main" val="3446953338"/>
                    </a:ext>
                  </a:extLst>
                </a:gridCol>
                <a:gridCol w="3641351">
                  <a:extLst>
                    <a:ext uri="{9D8B030D-6E8A-4147-A177-3AD203B41FA5}">
                      <a16:colId xmlns:a16="http://schemas.microsoft.com/office/drawing/2014/main" val="2778734946"/>
                    </a:ext>
                  </a:extLst>
                </a:gridCol>
              </a:tblGrid>
              <a:tr h="470488">
                <a:tc>
                  <a:txBody>
                    <a:bodyPr/>
                    <a:lstStyle/>
                    <a:p>
                      <a:r>
                        <a:rPr lang="en-GB" b="1" u="sng" dirty="0"/>
                        <a:t>Type</a:t>
                      </a:r>
                      <a:endParaRPr lang="en-US" b="1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u="sng" dirty="0"/>
                        <a:t>Category</a:t>
                      </a:r>
                      <a:endParaRPr lang="en-US" b="1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u="sng" dirty="0"/>
                        <a:t>Financial Effects</a:t>
                      </a:r>
                      <a:endParaRPr lang="en-US" b="1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0769472"/>
                  </a:ext>
                </a:extLst>
              </a:tr>
              <a:tr h="498482">
                <a:tc>
                  <a:txBody>
                    <a:bodyPr/>
                    <a:lstStyle/>
                    <a:p>
                      <a:r>
                        <a:rPr lang="en-GB" sz="1400" dirty="0"/>
                        <a:t>Capex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Machinery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 upfront cost; depreciated value overtime however reduces labour requirements.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6270419"/>
                  </a:ext>
                </a:extLst>
              </a:tr>
              <a:tr h="461117">
                <a:tc>
                  <a:txBody>
                    <a:bodyPr/>
                    <a:lstStyle/>
                    <a:p>
                      <a:r>
                        <a:rPr lang="en-GB" sz="1400" dirty="0"/>
                        <a:t>Capex</a:t>
                      </a:r>
                      <a:endParaRPr lang="en-US" sz="1400" dirty="0"/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Infrastructure Modifications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One time cost; required for system compatibility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72307"/>
                  </a:ext>
                </a:extLst>
              </a:tr>
              <a:tr h="466065">
                <a:tc>
                  <a:txBody>
                    <a:bodyPr/>
                    <a:lstStyle/>
                    <a:p>
                      <a:r>
                        <a:rPr lang="en-GB" sz="1400" dirty="0"/>
                        <a:t>Capex</a:t>
                      </a:r>
                      <a:endParaRPr lang="en-US" sz="1400" dirty="0"/>
                    </a:p>
                    <a:p>
                      <a:endParaRPr lang="en-US" sz="1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WMS Integration Costs</a:t>
                      </a:r>
                      <a:endParaRPr lang="en-US" sz="1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Moderate upfront cost; reduces rework supporting ROI</a:t>
                      </a:r>
                      <a:endParaRPr lang="en-US" sz="1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9330009"/>
                  </a:ext>
                </a:extLst>
              </a:tr>
              <a:tr h="45374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Capex</a:t>
                      </a:r>
                      <a:endParaRPr lang="en-US" sz="1400" dirty="0"/>
                    </a:p>
                    <a:p>
                      <a:endParaRPr lang="en-US" sz="1400" dirty="0"/>
                    </a:p>
                    <a:p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Initial Engineering Costs</a:t>
                      </a:r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Necessary project start up cost; helps with  smoother deployment of projects</a:t>
                      </a:r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4780712"/>
                  </a:ext>
                </a:extLst>
              </a:tr>
              <a:tr h="62167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Opex</a:t>
                      </a:r>
                      <a:endParaRPr lang="en-US" sz="1400" dirty="0"/>
                    </a:p>
                    <a:p>
                      <a:pPr marL="0" algn="l" defTabSz="457200" rtl="0" eaLnBrk="1" latinLnBrk="0" hangingPunct="1"/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Software Licensing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Recurring subscription costs; essential for automation for control and updates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12135632"/>
                  </a:ext>
                </a:extLst>
              </a:tr>
              <a:tr h="43268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Opex</a:t>
                      </a:r>
                      <a:endParaRPr lang="en-US" sz="1400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Maintenance + Spare Parts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Predictable annual costs; prevents downtime and extends equipment lifespan.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42697091"/>
                  </a:ext>
                </a:extLst>
              </a:tr>
              <a:tr h="42920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Opex</a:t>
                      </a:r>
                      <a:endParaRPr lang="en-US" sz="1400" dirty="0"/>
                    </a:p>
                    <a:p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Energy Consumption</a:t>
                      </a:r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Electricity costs water costs etc; prices vary per area.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46290506"/>
                  </a:ext>
                </a:extLst>
              </a:tr>
              <a:tr h="62631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Opex</a:t>
                      </a:r>
                      <a:endParaRPr lang="en-US" sz="1400" dirty="0"/>
                    </a:p>
                    <a:p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Operator training and Continuous Improvement</a:t>
                      </a:r>
                      <a:endParaRPr lang="en-US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-Ongoing skill development costs; improves productivity and reduces operational error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30667090"/>
                  </a:ext>
                </a:extLst>
              </a:tr>
            </a:tbl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83F28E13-96BC-DA6E-B585-35C5EBDAD9F8}"/>
              </a:ext>
            </a:extLst>
          </p:cNvPr>
          <p:cNvSpPr txBox="1"/>
          <p:nvPr/>
        </p:nvSpPr>
        <p:spPr>
          <a:xfrm>
            <a:off x="177281" y="315962"/>
            <a:ext cx="67180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Finance: CAPEX vs OPEX</a:t>
            </a:r>
            <a:endParaRPr lang="en-US" sz="40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DFD47AF-0866-21F2-477B-BF07E983BA7C}"/>
              </a:ext>
            </a:extLst>
          </p:cNvPr>
          <p:cNvSpPr txBox="1"/>
          <p:nvPr/>
        </p:nvSpPr>
        <p:spPr>
          <a:xfrm>
            <a:off x="758384" y="1268659"/>
            <a:ext cx="396551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Capex</a:t>
            </a:r>
            <a:r>
              <a:rPr lang="en-GB" dirty="0"/>
              <a:t>  (</a:t>
            </a:r>
            <a:r>
              <a:rPr lang="en-US" dirty="0"/>
              <a:t>Capital Expenditures)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Purchases of significant goods or services used to improve a company’s performance. (P. Sharma, 2024)</a:t>
            </a:r>
          </a:p>
          <a:p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A82BDDC-D9B3-5299-7B40-9B0056CF5FA5}"/>
              </a:ext>
            </a:extLst>
          </p:cNvPr>
          <p:cNvSpPr txBox="1"/>
          <p:nvPr/>
        </p:nvSpPr>
        <p:spPr>
          <a:xfrm>
            <a:off x="758384" y="3836663"/>
            <a:ext cx="40961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Opex</a:t>
            </a:r>
            <a:r>
              <a:rPr lang="en-GB" dirty="0"/>
              <a:t> (</a:t>
            </a:r>
            <a:r>
              <a:rPr lang="en-US" dirty="0"/>
              <a:t>Operational Expenditures)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Costs the company incurs for running its day-to-day operations. (P. Sharma, 2024)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27" name="Graphic 26" descr="Factory outline">
            <a:extLst>
              <a:ext uri="{FF2B5EF4-FFF2-40B4-BE49-F238E27FC236}">
                <a16:creationId xmlns:a16="http://schemas.microsoft.com/office/drawing/2014/main" id="{D54D5FC6-0A16-3091-43CF-BAF6DD4FAA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1487" y="1069571"/>
            <a:ext cx="556897" cy="556897"/>
          </a:xfrm>
          <a:prstGeom prst="rect">
            <a:avLst/>
          </a:prstGeom>
        </p:spPr>
      </p:pic>
      <p:pic>
        <p:nvPicPr>
          <p:cNvPr id="29" name="Graphic 28" descr="Single gear with solid fill">
            <a:extLst>
              <a:ext uri="{FF2B5EF4-FFF2-40B4-BE49-F238E27FC236}">
                <a16:creationId xmlns:a16="http://schemas.microsoft.com/office/drawing/2014/main" id="{1FDA8E21-AC7D-C50D-76CD-D233ACD22D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1499" y="3703178"/>
            <a:ext cx="628833" cy="628833"/>
          </a:xfrm>
          <a:prstGeom prst="rect">
            <a:avLst/>
          </a:prstGeom>
        </p:spPr>
      </p:pic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F8A7431A-F3E6-B9AA-883C-DAADC9F36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56084" y="13339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087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2DAF9E0B-3145-DC2E-37BD-B01E11CA16CC}"/>
              </a:ext>
            </a:extLst>
          </p:cNvPr>
          <p:cNvSpPr/>
          <p:nvPr/>
        </p:nvSpPr>
        <p:spPr>
          <a:xfrm>
            <a:off x="5836133" y="3754439"/>
            <a:ext cx="5962599" cy="237603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A410702-4590-6FFC-D46F-33C57551ED8D}"/>
              </a:ext>
            </a:extLst>
          </p:cNvPr>
          <p:cNvSpPr/>
          <p:nvPr/>
        </p:nvSpPr>
        <p:spPr>
          <a:xfrm>
            <a:off x="5836133" y="1058266"/>
            <a:ext cx="5962599" cy="259668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62F097-0ACA-26AF-9246-B7BD168D82C0}"/>
              </a:ext>
            </a:extLst>
          </p:cNvPr>
          <p:cNvSpPr/>
          <p:nvPr/>
        </p:nvSpPr>
        <p:spPr>
          <a:xfrm>
            <a:off x="334797" y="3754439"/>
            <a:ext cx="5333530" cy="237603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A46389-4F42-3C1F-769E-6DB40278AADB}"/>
              </a:ext>
            </a:extLst>
          </p:cNvPr>
          <p:cNvSpPr/>
          <p:nvPr/>
        </p:nvSpPr>
        <p:spPr>
          <a:xfrm>
            <a:off x="334797" y="1080776"/>
            <a:ext cx="5333530" cy="25686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EC4BD-E628-3FC6-7DF7-BDF38358F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004" y="292451"/>
            <a:ext cx="9199984" cy="799231"/>
          </a:xfrm>
        </p:spPr>
        <p:txBody>
          <a:bodyPr>
            <a:normAutofit/>
          </a:bodyPr>
          <a:lstStyle/>
          <a:p>
            <a:r>
              <a:rPr lang="en-GB" sz="4000" u="sng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</a:effectLst>
              </a:rPr>
              <a:t>ROI and Financial Treatment overview</a:t>
            </a:r>
            <a:endParaRPr lang="en-US" sz="4000" u="sng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A3EB1142-7A97-11C6-747C-4C9231FEB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80369" y="5150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28F0B9-BA64-0136-5940-6B38AD6CA864}"/>
              </a:ext>
            </a:extLst>
          </p:cNvPr>
          <p:cNvSpPr txBox="1"/>
          <p:nvPr/>
        </p:nvSpPr>
        <p:spPr>
          <a:xfrm>
            <a:off x="702976" y="1434476"/>
            <a:ext cx="5057653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ROI</a:t>
            </a:r>
            <a:r>
              <a:rPr lang="en-GB" sz="2400" b="1" u="sng" dirty="0"/>
              <a:t> </a:t>
            </a:r>
            <a:r>
              <a:rPr lang="en-GB" sz="2800" b="1" u="sng" dirty="0"/>
              <a:t>Discussion</a:t>
            </a:r>
          </a:p>
          <a:p>
            <a:endParaRPr lang="en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Capex drives the initial investment.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 err="1"/>
              <a:t>Opex</a:t>
            </a:r>
            <a:r>
              <a:rPr lang="en-US" sz="1200" dirty="0"/>
              <a:t> determines the operating costs.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ROI formula:</a:t>
            </a:r>
            <a:r>
              <a:rPr lang="en-GB" sz="1200" dirty="0"/>
              <a:t> ROI = (Returns after investment – Amount invested) / Amount invested.</a:t>
            </a:r>
          </a:p>
          <a:p>
            <a:endParaRPr lang="en-US" sz="2000" dirty="0"/>
          </a:p>
          <a:p>
            <a:r>
              <a:rPr lang="en-US" sz="2800" b="1" u="sng" dirty="0"/>
              <a:t>ROI Importance: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Highlights payback speed and long-term financial impacts.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Supports investment justification.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A9D871-3362-B856-7BB6-040B8A5BD6A1}"/>
              </a:ext>
            </a:extLst>
          </p:cNvPr>
          <p:cNvSpPr txBox="1"/>
          <p:nvPr/>
        </p:nvSpPr>
        <p:spPr>
          <a:xfrm>
            <a:off x="5893969" y="1261449"/>
            <a:ext cx="593399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Funding and Accounting Treatment</a:t>
            </a:r>
            <a:endParaRPr lang="en-GB" sz="2800" dirty="0"/>
          </a:p>
          <a:p>
            <a:endParaRPr lang="en-GB" sz="1000" dirty="0"/>
          </a:p>
          <a:p>
            <a:r>
              <a:rPr lang="en-GB" sz="1000" dirty="0"/>
              <a:t>Capex heavy projects reduces profit, and loss impacts in the early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A common example could be ownership models shifting to capex, reducing </a:t>
            </a:r>
            <a:r>
              <a:rPr lang="en-GB" sz="1000" dirty="0" err="1"/>
              <a:t>opex</a:t>
            </a:r>
            <a:r>
              <a:rPr lang="en-GB" sz="1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r>
              <a:rPr lang="en-GB" sz="1000" b="1" dirty="0" err="1"/>
              <a:t>Opex</a:t>
            </a:r>
            <a:r>
              <a:rPr lang="en-GB" sz="1000" b="1" dirty="0"/>
              <a:t> heavy projects create higher annual expenses</a:t>
            </a:r>
            <a:r>
              <a:rPr lang="en-GB" sz="1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/>
              <a:t>A common example is by using subscription models causing a shift to </a:t>
            </a:r>
            <a:r>
              <a:rPr lang="en-GB" sz="1000" dirty="0" err="1"/>
              <a:t>Opex</a:t>
            </a:r>
            <a:r>
              <a:rPr lang="en-GB" sz="1000" dirty="0"/>
              <a:t>, reducing up front Capex.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r>
              <a:rPr lang="en-GB" sz="1000" dirty="0"/>
              <a:t>The financial structure of the warehouse will impact the companies ROI, NPV and IRR</a:t>
            </a:r>
          </a:p>
          <a:p>
            <a:endParaRPr lang="en-US" dirty="0"/>
          </a:p>
        </p:txBody>
      </p:sp>
      <p:pic>
        <p:nvPicPr>
          <p:cNvPr id="13" name="Graphic 12" descr="Factory outline">
            <a:extLst>
              <a:ext uri="{FF2B5EF4-FFF2-40B4-BE49-F238E27FC236}">
                <a16:creationId xmlns:a16="http://schemas.microsoft.com/office/drawing/2014/main" id="{B84263FD-0FCF-ED23-D656-BBAEFF6A5B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1728" y="2535483"/>
            <a:ext cx="424732" cy="424732"/>
          </a:xfrm>
          <a:prstGeom prst="rect">
            <a:avLst/>
          </a:prstGeom>
        </p:spPr>
      </p:pic>
      <p:pic>
        <p:nvPicPr>
          <p:cNvPr id="14" name="Graphic 13" descr="Single gear with solid fill">
            <a:extLst>
              <a:ext uri="{FF2B5EF4-FFF2-40B4-BE49-F238E27FC236}">
                <a16:creationId xmlns:a16="http://schemas.microsoft.com/office/drawing/2014/main" id="{83C86AD4-79EB-5812-D035-5591014B78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5901" y="2148720"/>
            <a:ext cx="424732" cy="424732"/>
          </a:xfrm>
          <a:prstGeom prst="rect">
            <a:avLst/>
          </a:prstGeom>
        </p:spPr>
      </p:pic>
      <p:pic>
        <p:nvPicPr>
          <p:cNvPr id="16" name="Graphic 15" descr="Upward trend with solid fill">
            <a:extLst>
              <a:ext uri="{FF2B5EF4-FFF2-40B4-BE49-F238E27FC236}">
                <a16:creationId xmlns:a16="http://schemas.microsoft.com/office/drawing/2014/main" id="{FA2AD6BC-AAF5-F3B7-0965-6F210E5D86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53943" y="2960215"/>
            <a:ext cx="490819" cy="49081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6D34BDF-2E73-1AF6-B9AF-A0FF5294234F}"/>
              </a:ext>
            </a:extLst>
          </p:cNvPr>
          <p:cNvSpPr txBox="1"/>
          <p:nvPr/>
        </p:nvSpPr>
        <p:spPr>
          <a:xfrm>
            <a:off x="5987140" y="3754439"/>
            <a:ext cx="5747657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Aerospace example: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Safran seats would use capex and </a:t>
            </a:r>
            <a:r>
              <a:rPr lang="en-GB" sz="1100" dirty="0" err="1"/>
              <a:t>opex</a:t>
            </a:r>
            <a:r>
              <a:rPr lang="en-GB" sz="1100" dirty="0"/>
              <a:t> to make these financial decisions.</a:t>
            </a:r>
          </a:p>
          <a:p>
            <a:r>
              <a:rPr lang="en-GB" sz="11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Capex is used to determine long term capability in the warehouse(automation WMS and infrastructure.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Opex</a:t>
            </a:r>
            <a:r>
              <a:rPr lang="en-GB" sz="1100" dirty="0"/>
              <a:t> determines concurrent costs(labour maintenance and software.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Together they are used to determine whether a warehouse upgrade is financially sustainable and strategically worthwhile.</a:t>
            </a:r>
            <a:endParaRPr lang="en-US" sz="11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0D2F003-C421-3671-8A1B-D0CDB61354DC}"/>
              </a:ext>
            </a:extLst>
          </p:cNvPr>
          <p:cNvSpPr/>
          <p:nvPr/>
        </p:nvSpPr>
        <p:spPr>
          <a:xfrm>
            <a:off x="316627" y="6246464"/>
            <a:ext cx="11482105" cy="51364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DE21CCA-E5BA-A100-80BF-1012619A3AF0}"/>
              </a:ext>
            </a:extLst>
          </p:cNvPr>
          <p:cNvSpPr txBox="1"/>
          <p:nvPr/>
        </p:nvSpPr>
        <p:spPr>
          <a:xfrm>
            <a:off x="467441" y="6293965"/>
            <a:ext cx="110393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Summary</a:t>
            </a:r>
            <a:r>
              <a:rPr lang="en-GB" sz="1400" dirty="0"/>
              <a:t>: ROI is influenced by </a:t>
            </a:r>
            <a:r>
              <a:rPr lang="en-GB" sz="1400" dirty="0" err="1"/>
              <a:t>Opex</a:t>
            </a:r>
            <a:r>
              <a:rPr lang="en-GB" sz="1400" dirty="0"/>
              <a:t> and Capex decisions influencing payback period and long-term warehouse value.</a:t>
            </a:r>
            <a:endParaRPr lang="en-US" sz="1400" dirty="0"/>
          </a:p>
        </p:txBody>
      </p:sp>
      <p:pic>
        <p:nvPicPr>
          <p:cNvPr id="29" name="Graphic 28" descr="Coins outline">
            <a:extLst>
              <a:ext uri="{FF2B5EF4-FFF2-40B4-BE49-F238E27FC236}">
                <a16:creationId xmlns:a16="http://schemas.microsoft.com/office/drawing/2014/main" id="{6182E403-7B6F-7E78-7C86-8E64377BDE4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32295" y="4771009"/>
            <a:ext cx="364769" cy="364769"/>
          </a:xfrm>
          <a:prstGeom prst="rect">
            <a:avLst/>
          </a:prstGeom>
        </p:spPr>
      </p:pic>
      <p:pic>
        <p:nvPicPr>
          <p:cNvPr id="31" name="Graphic 30" descr="Money outline">
            <a:extLst>
              <a:ext uri="{FF2B5EF4-FFF2-40B4-BE49-F238E27FC236}">
                <a16:creationId xmlns:a16="http://schemas.microsoft.com/office/drawing/2014/main" id="{310DAF95-6D24-FD2B-6C9E-6C3A05EBBE1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92996" y="4324316"/>
            <a:ext cx="412715" cy="412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2942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C874F32-AAC7-27EF-4E89-167B4815FA91}"/>
              </a:ext>
            </a:extLst>
          </p:cNvPr>
          <p:cNvSpPr/>
          <p:nvPr/>
        </p:nvSpPr>
        <p:spPr>
          <a:xfrm>
            <a:off x="573928" y="4654909"/>
            <a:ext cx="10710153" cy="16726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7C2086-1E65-DB3A-597A-1455F582DCD7}"/>
              </a:ext>
            </a:extLst>
          </p:cNvPr>
          <p:cNvSpPr/>
          <p:nvPr/>
        </p:nvSpPr>
        <p:spPr>
          <a:xfrm>
            <a:off x="573929" y="2881391"/>
            <a:ext cx="10710153" cy="16726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14DA3D-CE92-6F2B-6626-1A81AB532B91}"/>
              </a:ext>
            </a:extLst>
          </p:cNvPr>
          <p:cNvSpPr/>
          <p:nvPr/>
        </p:nvSpPr>
        <p:spPr>
          <a:xfrm>
            <a:off x="573929" y="1128889"/>
            <a:ext cx="10710153" cy="16726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581AD-9D82-CAF6-17A2-7A53C7B77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723" y="271018"/>
            <a:ext cx="3494314" cy="737487"/>
          </a:xfrm>
        </p:spPr>
        <p:txBody>
          <a:bodyPr>
            <a:normAutofit/>
          </a:bodyPr>
          <a:lstStyle/>
          <a:p>
            <a:r>
              <a:rPr lang="en-GB" sz="4000" u="sng" dirty="0"/>
              <a:t>Conclusion</a:t>
            </a:r>
            <a:endParaRPr lang="en-US" sz="4000" u="sng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0ABEA8-3C73-D133-C177-6382F17DA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4B65EE-F589-A481-0F8F-342B23248D8A}"/>
              </a:ext>
            </a:extLst>
          </p:cNvPr>
          <p:cNvSpPr txBox="1"/>
          <p:nvPr/>
        </p:nvSpPr>
        <p:spPr>
          <a:xfrm>
            <a:off x="693723" y="1128889"/>
            <a:ext cx="1113703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Key Takeaways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Effective location reduces transport cost, lead times and improves responsiveness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layout improves flow, efficiency and space utilisation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Technology integration enhances visibility, accuracy and cost efficiency</a:t>
            </a:r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Overall Conclusion</a:t>
            </a:r>
          </a:p>
          <a:p>
            <a:endParaRPr lang="en-GB" dirty="0"/>
          </a:p>
          <a:p>
            <a:r>
              <a:rPr lang="en-GB" dirty="0"/>
              <a:t>Warehouse optimisation requires a combined approach linking aspects such as technology, layout and inventory control. When aligned, these strategies will reduce costs, improve flow and strengthen customer relationships</a:t>
            </a:r>
          </a:p>
          <a:p>
            <a:endParaRPr lang="en-GB" dirty="0"/>
          </a:p>
          <a:p>
            <a:r>
              <a:rPr lang="en-GB" b="1" dirty="0"/>
              <a:t>Recommendations for Safran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hybrid JIC and JIT to balance risk and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Strengthen layout optimisation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Apply ROI tools for future warehouse upgrades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174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99A6C4-1EDF-55A6-AD5E-F15BC19A8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5799" y="9727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00A94C5B-A7ED-77FC-B845-BC2A208AA3C9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824088" y="465374"/>
            <a:ext cx="11040533" cy="5893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Albert, Pascal, et al. “Trends and New Practical Applications for Warehouse Allocation and Layout Design: A Literature Review.”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SN Applied Sciences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5, no. 12, 30 Nov. 2023,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https://doi.org/10.1007/s42452-023-05608-0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Alnahhal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Mohammed, et al. “Economic Order Quantity: A State-of-The-Art in the Era of Uncertain Supply Chains.”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16, no. 14, 12 July 2024, pp. 5965–5965, www.mdpi.com/2071-1050/16/14/5965,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https://doi.org/10.3390/su16145965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Batarlienė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Nijolė, and Aldona 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Jarašūnienė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“Improving the Quality of Warehousing Processes in the Context of the Logistics Sector.”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16, no. 6, 21 Mar. 2024, p. 2595, www.mdpi.com/2071-1050/16/6/2595,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https://doi.org/10.3390/su16062595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Dewberry, Ben. “What Is a Warehouse Management System: The Complete Guide for WMS | 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GoRamp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Www.goramp.com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21 Sept. 2023,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www.goramp.com/blog/what-is-a-wms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editor, 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Discartes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“Holding Cost: Complete Guide to Understanding and Calculating Inventory Costs | Descartes Finale.”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Descartes Finale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5 Mar. 2026, www.finaleinventory.com/guides/holding-cost. Accessed 15 Mar.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Galetsi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P, et al. “Supply Chain Disruptions and Resilience: A Major Review and Future Research Agenda.”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Annals of Operations Research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319, no. 1, 2021, pp. 965–1002.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Springer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link.springer.com/article/10.1007/s10479-020-03912-1, https://doi.org/10.1007/s10479-020-03912-1. Accessed 14 Mar.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Ghazali, 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Jamilahtun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Md, et al. “Effective Warehouse Space and Layout Management: A Case Study of DHL Express.” </a:t>
            </a:r>
            <a:r>
              <a:rPr kumimoji="0" lang="en-US" altLang="en-US" sz="105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SpringerBriefs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 Applied Sciences and Technology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 Jan. 2024, pp. 73–78,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https://doi.org/10.1007/978-3-031-68751-8_9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Gu, 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Jinxiang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, et al. “Gu2010.Pdf.”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Scribd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6 Aug. 2009, www.scribd.com/document/413543706/gu2010-pdf. Accessed 9 Mar.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Johansson, Anders, and Mariam Nafisi. “Process Mapping in Industry – the Self-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Phenomenon and How It Effects Continuous Improvements.”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Procedia CIRP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93, 2020, pp. 718–723.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ScienceDirect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www.sciencedirect.com/science/article/pii/S2212827120306491,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https://doi.org/10.1016/j.procir.2020.03.046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Lee, Scott. “The Four Types of Inventory in the Supply Chain.”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Western Governors University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22 May 2023, www.wgu.edu/blog/the-four-types-inventory-supply-chain2305.html. Accessed 15 Mar.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Nobil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Amir Hossein, et al. “Reorder Point for the EOQ Inventory Model with Imperfect Quality Items.”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Ain Shams Engineering Journal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11, no. 4, May 2020,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https://doi.org/10.1016/j.asej.2020.03.004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Oliveira, Leise Kelli de, et al. “An Investigation of Contributing Factors for Warehouse Location and the Relationship between Local Attributes and Explanatory Variables of Warehouse Freight Trip Generation Model.”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Transportation Research Part A: Policy and Practice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162, Aug. 2022, pp. 206–219,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https://doi.org/10.1016/j.tra.2022.05.025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Ravinder, 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Handanhal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V., and Ram B. Misra. “ABC Analysis for Inventory Management: Bridging the Gap between Research and Classroom.”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American Journal of Business Education (AJBE)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9, no. 1, 18 Jan. 2016, p. 1, 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https://doi.org/10.19030/ajbe.v9i1.9578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Schönsleben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Paul. “11.2.3 the XYZ Classification and Other Analyses and Statistics.” </a:t>
            </a:r>
            <a:r>
              <a:rPr kumimoji="0" lang="en-US" altLang="en-US" sz="105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Ethz.ch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ETH Zürich - Prof. Dr. Paul </a:t>
            </a:r>
            <a:r>
              <a:rPr kumimoji="0" lang="en-US" altLang="en-US" sz="105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Schönsleben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17 Oct. 2024, opess.ethz.ch/course/section-11-2/11-2-3-the-xyz-classification-and-other-analyses-and-statistics/. Accessed 15 Mar.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Sharma, Sanjay. “Ordering Cost.”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Inventory Parameters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2017, pp. 45–69, https://doi.org/10.1007/978-981-10-4545-5_3. Accessed 15 Mar. 2026.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Tompkins, James A., et al.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Facilities Planning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Stephen Rowley, 19 Jan. 2010, www.scribd.com/document/430214179/Facilities-Planning-4th-Edition-pdf#page=637.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738F09-C087-D157-7B04-2D31E9C12C62}"/>
              </a:ext>
            </a:extLst>
          </p:cNvPr>
          <p:cNvSpPr txBox="1"/>
          <p:nvPr/>
        </p:nvSpPr>
        <p:spPr>
          <a:xfrm>
            <a:off x="383822" y="97277"/>
            <a:ext cx="6175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References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87135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4550A-6DE2-D45E-9499-C0ADFF695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251" y="714621"/>
            <a:ext cx="3445167" cy="39014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24D2B1C-5143-6DB1-BC02-6C495211E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50" y="0"/>
            <a:ext cx="7472781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BC3EE735-A1A8-D671-DDF1-D9273E1C8D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755"/>
          <a:stretch>
            <a:fillRect/>
          </a:stretch>
        </p:blipFill>
        <p:spPr>
          <a:xfrm>
            <a:off x="729501" y="681490"/>
            <a:ext cx="6078212" cy="5505211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518188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FD5F39-8A70-F2C2-16D0-CD76BF7EB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29750" y="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C057153-B650-4DEB-B370-79DDCFDCE934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24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7366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6" ma:contentTypeDescription="Create a new document." ma:contentTypeScope="" ma:versionID="2aa9aee5ee6b06622ad1c991c1a2811d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fd6cb18dfe3b85ff6214f3c42d6d8d54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Props1.xml><?xml version="1.0" encoding="utf-8"?>
<ds:datastoreItem xmlns:ds="http://schemas.openxmlformats.org/officeDocument/2006/customXml" ds:itemID="{38BD0ED5-05CC-4DEC-A768-D0789B1085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7DD590A-8042-4F36-843F-743A8DB178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4B9AF2-5B11-48FF-A8A8-964B2D972562}">
  <ds:schemaRefs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bf244c3e-e0b4-4871-bb4e-fd032a14544d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20902</TotalTime>
  <Words>4288</Words>
  <Application>Microsoft Office PowerPoint</Application>
  <PresentationFormat>Widescreen</PresentationFormat>
  <Paragraphs>604</Paragraphs>
  <Slides>24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Aptos Display</vt:lpstr>
      <vt:lpstr>Arial</vt:lpstr>
      <vt:lpstr>Times New Roman</vt:lpstr>
      <vt:lpstr>Office Theme</vt:lpstr>
      <vt:lpstr>Warehouse and Inventory Management: ACMA 4024</vt:lpstr>
      <vt:lpstr>Structure</vt:lpstr>
      <vt:lpstr> Purpose:  To evaluate how warehouse performance can be optimised through layout design, technology integration, inventory strategy, location and financial justification.  Why this matters:  Warehousing optimisation is essential for a fully functioning supply chain. Poor practices can impact operations, customer satisfaction and a company's overall performance. (Batarlienė and Jarašūnienė, 2024)  Objectives:  - Analyse warehouse location impacts and how to mitigate risks - Evaluate optimal warehouse layouts - Discover the role of technology in warehouse and its benefits  </vt:lpstr>
      <vt:lpstr>Theoretical frameworks used in warehouse design</vt:lpstr>
      <vt:lpstr>Location Factors + Risk Mitigation</vt:lpstr>
      <vt:lpstr>Aerospace Example:  Safran seats</vt:lpstr>
      <vt:lpstr>Warehouse layout and flow theory</vt:lpstr>
      <vt:lpstr>Warehouse layout and design:</vt:lpstr>
      <vt:lpstr>PowerPoint Presentation</vt:lpstr>
      <vt:lpstr>Storage and Material Handling Equipment</vt:lpstr>
      <vt:lpstr>PowerPoint Presentation</vt:lpstr>
      <vt:lpstr>Technology Integration</vt:lpstr>
      <vt:lpstr>PowerPoint Presentation</vt:lpstr>
      <vt:lpstr>Quantitative examples relating to theory</vt:lpstr>
      <vt:lpstr>Inventory management theory</vt:lpstr>
      <vt:lpstr>Inventory strategy applied to scenario</vt:lpstr>
      <vt:lpstr>Inventory strategy applied to scenario</vt:lpstr>
      <vt:lpstr>Risk assessment and mitigation</vt:lpstr>
      <vt:lpstr>Environmental Considerations</vt:lpstr>
      <vt:lpstr>PowerPoint Presentation</vt:lpstr>
      <vt:lpstr>ROI and Financial Treatment overview</vt:lpstr>
      <vt:lpstr>Conclusion</vt:lpstr>
      <vt:lpstr>PowerPoint Presentation</vt:lpstr>
      <vt:lpstr>Any questions?</vt:lpstr>
    </vt:vector>
  </TitlesOfParts>
  <Company>SAFRAN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Benjamin McCoy-Hontebeyrie (2410801)</dc:creator>
  <cp:lastModifiedBy>Benjamin McCoy-Hontebeyrie (2410801)</cp:lastModifiedBy>
  <cp:revision>29</cp:revision>
  <dcterms:created xsi:type="dcterms:W3CDTF">2026-03-06T16:26:50Z</dcterms:created>
  <dcterms:modified xsi:type="dcterms:W3CDTF">2026-03-24T16:09:02Z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  <property fmtid="{D5CDD505-2E9C-101B-9397-08002B2CF9AE}" pid="3" name="MediaServiceImageTags">
    <vt:lpwstr/>
  </property>
</Properties>
</file>