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148" autoAdjust="0"/>
  </p:normalViewPr>
  <p:slideViewPr>
    <p:cSldViewPr snapToGrid="0">
      <p:cViewPr varScale="1">
        <p:scale>
          <a:sx n="64" d="100"/>
          <a:sy n="64" d="100"/>
        </p:scale>
        <p:origin x="1397"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54E289-5497-42F9-994C-285594DC841F}"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749BF6-8661-41F8-84B8-839F38EEFFE6}" type="slidenum">
              <a:rPr lang="en-GB" smtClean="0"/>
              <a:t>‹#›</a:t>
            </a:fld>
            <a:endParaRPr lang="en-GB"/>
          </a:p>
        </p:txBody>
      </p:sp>
    </p:spTree>
    <p:extLst>
      <p:ext uri="{BB962C8B-B14F-4D97-AF65-F5344CB8AC3E}">
        <p14:creationId xmlns:p14="http://schemas.microsoft.com/office/powerpoint/2010/main" val="3403929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749BF6-8661-41F8-84B8-839F38EEFFE6}" type="slidenum">
              <a:rPr lang="en-GB" smtClean="0"/>
              <a:t>1</a:t>
            </a:fld>
            <a:endParaRPr lang="en-GB"/>
          </a:p>
        </p:txBody>
      </p:sp>
    </p:spTree>
    <p:extLst>
      <p:ext uri="{BB962C8B-B14F-4D97-AF65-F5344CB8AC3E}">
        <p14:creationId xmlns:p14="http://schemas.microsoft.com/office/powerpoint/2010/main" val="36034397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800" dirty="0"/>
              <a:t>A hypothetical individual with cancer will have their care plan detailed in this piece. One reason cancer was selected for this piece is because, in the United Kingdom, one out of two individuals will have cancer at some point in their lives. This research will examine the pathophysiology and treatment strategy via the lens of a case study of Sarah Thompson, a white British school teacher, who is 55 years old.</a:t>
            </a:r>
            <a:br>
              <a:rPr lang="en-US" sz="2800" dirty="0"/>
            </a:br>
            <a:endParaRPr lang="en-GB" dirty="0"/>
          </a:p>
        </p:txBody>
      </p:sp>
      <p:sp>
        <p:nvSpPr>
          <p:cNvPr id="4" name="Slide Number Placeholder 3"/>
          <p:cNvSpPr>
            <a:spLocks noGrp="1"/>
          </p:cNvSpPr>
          <p:nvPr>
            <p:ph type="sldNum" sz="quarter" idx="5"/>
          </p:nvPr>
        </p:nvSpPr>
        <p:spPr/>
        <p:txBody>
          <a:bodyPr/>
          <a:lstStyle/>
          <a:p>
            <a:fld id="{75749BF6-8661-41F8-84B8-839F38EEFFE6}" type="slidenum">
              <a:rPr lang="en-GB" smtClean="0"/>
              <a:t>2</a:t>
            </a:fld>
            <a:endParaRPr lang="en-GB"/>
          </a:p>
        </p:txBody>
      </p:sp>
    </p:spTree>
    <p:extLst>
      <p:ext uri="{BB962C8B-B14F-4D97-AF65-F5344CB8AC3E}">
        <p14:creationId xmlns:p14="http://schemas.microsoft.com/office/powerpoint/2010/main" val="2986654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2800" dirty="0"/>
              <a:t>The main cause of lung cancer, which has been selected for this presentation, is smoking. In Sarah's instance, the SCLC (Small-cell lung cancer) develops from the cells that line the airways in the middle of Sarah's lungs; this kind of cancer is strongly associated with smoking (NHS UK, 2025). About one-fifth of all cancer fatalities in the United Kingdom occur from lung cancer (Cancer Research UK, 2024). Although the prevalence is greater in males, the number of females affected has been on the rise.</a:t>
            </a:r>
            <a:br>
              <a:rPr lang="en-US" sz="2800" dirty="0"/>
            </a:br>
            <a:endParaRPr lang="en-GB" dirty="0"/>
          </a:p>
        </p:txBody>
      </p:sp>
      <p:sp>
        <p:nvSpPr>
          <p:cNvPr id="4" name="Slide Number Placeholder 3"/>
          <p:cNvSpPr>
            <a:spLocks noGrp="1"/>
          </p:cNvSpPr>
          <p:nvPr>
            <p:ph type="sldNum" sz="quarter" idx="5"/>
          </p:nvPr>
        </p:nvSpPr>
        <p:spPr/>
        <p:txBody>
          <a:bodyPr/>
          <a:lstStyle/>
          <a:p>
            <a:fld id="{75749BF6-8661-41F8-84B8-839F38EEFFE6}" type="slidenum">
              <a:rPr lang="en-GB" smtClean="0"/>
              <a:t>3</a:t>
            </a:fld>
            <a:endParaRPr lang="en-GB"/>
          </a:p>
        </p:txBody>
      </p:sp>
    </p:spTree>
    <p:extLst>
      <p:ext uri="{BB962C8B-B14F-4D97-AF65-F5344CB8AC3E}">
        <p14:creationId xmlns:p14="http://schemas.microsoft.com/office/powerpoint/2010/main" val="3573591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In this presentation, the case study of Sarah Thompson, a white British schoolteacher with lung cancer, is considered. While evaluating the patient profile, she is a smoker, which is one of the vital causes of lung cancer. While considering her profile and lifestyle, it has been witnessed that she lives alone, and her smoking habit is the cause of having lung cancer.</a:t>
            </a:r>
          </a:p>
          <a:p>
            <a:endParaRPr lang="en-GB" dirty="0"/>
          </a:p>
        </p:txBody>
      </p:sp>
      <p:sp>
        <p:nvSpPr>
          <p:cNvPr id="4" name="Slide Number Placeholder 3"/>
          <p:cNvSpPr>
            <a:spLocks noGrp="1"/>
          </p:cNvSpPr>
          <p:nvPr>
            <p:ph type="sldNum" sz="quarter" idx="5"/>
          </p:nvPr>
        </p:nvSpPr>
        <p:spPr/>
        <p:txBody>
          <a:bodyPr/>
          <a:lstStyle/>
          <a:p>
            <a:fld id="{75749BF6-8661-41F8-84B8-839F38EEFFE6}" type="slidenum">
              <a:rPr lang="en-GB" smtClean="0"/>
              <a:t>4</a:t>
            </a:fld>
            <a:endParaRPr lang="en-GB"/>
          </a:p>
        </p:txBody>
      </p:sp>
    </p:spTree>
    <p:extLst>
      <p:ext uri="{BB962C8B-B14F-4D97-AF65-F5344CB8AC3E}">
        <p14:creationId xmlns:p14="http://schemas.microsoft.com/office/powerpoint/2010/main" val="3392903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800" dirty="0"/>
              <a:t>Lung cancer affects the respiratory system when the </a:t>
            </a:r>
            <a:r>
              <a:rPr lang="en-US" sz="2800" dirty="0" err="1"/>
              <a:t>tumours</a:t>
            </a:r>
            <a:r>
              <a:rPr lang="en-US" sz="2800" dirty="0"/>
              <a:t> develop to obstruct airways, compress the lungs, or inflame the respiratory system. Several organs, including the heart, circulation, liver, and others, are impacted by lung cancer. It then makes its way to various parts of the body via the circulatory system, including the brain, adrenal glands, and bones. According to Lu et al. (2023), there have been instances when lung cancer originates from another organ and then travels to the lung.</a:t>
            </a:r>
            <a:br>
              <a:rPr lang="en-US" sz="2800" dirty="0"/>
            </a:br>
            <a:endParaRPr lang="en-GB" dirty="0"/>
          </a:p>
        </p:txBody>
      </p:sp>
      <p:sp>
        <p:nvSpPr>
          <p:cNvPr id="4" name="Slide Number Placeholder 3"/>
          <p:cNvSpPr>
            <a:spLocks noGrp="1"/>
          </p:cNvSpPr>
          <p:nvPr>
            <p:ph type="sldNum" sz="quarter" idx="5"/>
          </p:nvPr>
        </p:nvSpPr>
        <p:spPr/>
        <p:txBody>
          <a:bodyPr/>
          <a:lstStyle/>
          <a:p>
            <a:fld id="{75749BF6-8661-41F8-84B8-839F38EEFFE6}" type="slidenum">
              <a:rPr lang="en-GB" smtClean="0"/>
              <a:t>5</a:t>
            </a:fld>
            <a:endParaRPr lang="en-GB"/>
          </a:p>
        </p:txBody>
      </p:sp>
    </p:spTree>
    <p:extLst>
      <p:ext uri="{BB962C8B-B14F-4D97-AF65-F5344CB8AC3E}">
        <p14:creationId xmlns:p14="http://schemas.microsoft.com/office/powerpoint/2010/main" val="2082489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2800" dirty="0"/>
              <a:t>Researchers have shown that when lung </a:t>
            </a:r>
            <a:r>
              <a:rPr lang="en-US" sz="2800" dirty="0" err="1"/>
              <a:t>tumours</a:t>
            </a:r>
            <a:r>
              <a:rPr lang="en-US" sz="2800" dirty="0"/>
              <a:t> get larger, cancer cells may </a:t>
            </a:r>
            <a:r>
              <a:rPr lang="en-US" sz="2800" dirty="0" err="1"/>
              <a:t>metastasise</a:t>
            </a:r>
            <a:r>
              <a:rPr lang="en-US" sz="2800" dirty="0"/>
              <a:t> to </a:t>
            </a:r>
            <a:r>
              <a:rPr lang="en-US" sz="2800" dirty="0" err="1"/>
              <a:t>neighbouring</a:t>
            </a:r>
            <a:r>
              <a:rPr lang="en-US" sz="2800" dirty="0"/>
              <a:t> tissues and even press on healthy tissue next to the </a:t>
            </a:r>
            <a:r>
              <a:rPr lang="en-US" sz="2800" dirty="0" err="1"/>
              <a:t>tumour</a:t>
            </a:r>
            <a:r>
              <a:rPr lang="en-US" sz="2800" dirty="0"/>
              <a:t>, causing it to expand even more. It grows by destroying healthy cells and tissues. The chest wall and airways are severely impacted when </a:t>
            </a:r>
            <a:r>
              <a:rPr lang="en-US" sz="2800" dirty="0" err="1"/>
              <a:t>tumours</a:t>
            </a:r>
            <a:r>
              <a:rPr lang="en-US" sz="2800" dirty="0"/>
              <a:t> damage the respiratory system. Also, it is worth noting that fluid accumulation around the lungs is a common symptom of lung cancer, which may make it difficult to breathe deeply and prevent oxygen from reaching the lungs to its fullest extent. A persistent cough that either does not go away or grows worse over time is a physical manifestation of this condition, which is caused by unregulated cell division in the lungs (Li, Yan and He, 2023).</a:t>
            </a:r>
            <a:br>
              <a:rPr lang="en-US" sz="2800" dirty="0"/>
            </a:br>
            <a:endParaRPr lang="en-GB" dirty="0"/>
          </a:p>
        </p:txBody>
      </p:sp>
      <p:sp>
        <p:nvSpPr>
          <p:cNvPr id="4" name="Slide Number Placeholder 3"/>
          <p:cNvSpPr>
            <a:spLocks noGrp="1"/>
          </p:cNvSpPr>
          <p:nvPr>
            <p:ph type="sldNum" sz="quarter" idx="5"/>
          </p:nvPr>
        </p:nvSpPr>
        <p:spPr/>
        <p:txBody>
          <a:bodyPr/>
          <a:lstStyle/>
          <a:p>
            <a:fld id="{75749BF6-8661-41F8-84B8-839F38EEFFE6}" type="slidenum">
              <a:rPr lang="en-GB" smtClean="0"/>
              <a:t>6</a:t>
            </a:fld>
            <a:endParaRPr lang="en-GB"/>
          </a:p>
        </p:txBody>
      </p:sp>
    </p:spTree>
    <p:extLst>
      <p:ext uri="{BB962C8B-B14F-4D97-AF65-F5344CB8AC3E}">
        <p14:creationId xmlns:p14="http://schemas.microsoft.com/office/powerpoint/2010/main" val="40165093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 National Optimal Lung Cancer Pathway was developed, which works to give quicker treatment of the lung cancer patient at an earlier stage. A faster diagnosis standard is developed, which has 28 28-day treatment referrals (NHS UK, 2025). Next, there is a conventional therapy that lasts 31 days and a 62-day treatment that starts within 62 days of referral (NHS UK, 2025). The former requires treatment to begin within 31 days of treatment choice and the latter within 62 days of referral. Surgery is performed in the first or second stage of the treatment process, with the first stage utilising stereotactic body radiation therapy, a form of high-dose radiation therapy. Chemotherapy or immunotherapy is administered before and after surgery in the second stage (</a:t>
            </a:r>
            <a:r>
              <a:rPr lang="en-GB" sz="1800" dirty="0" err="1">
                <a:effectLst/>
                <a:latin typeface="Times New Roman" panose="02020603050405020304" pitchFamily="18" charset="0"/>
                <a:ea typeface="Times New Roman" panose="02020603050405020304" pitchFamily="18" charset="0"/>
              </a:rPr>
              <a:t>Snee</a:t>
            </a:r>
            <a:r>
              <a:rPr lang="en-GB" sz="1800" dirty="0">
                <a:effectLst/>
                <a:latin typeface="Times New Roman" panose="02020603050405020304" pitchFamily="18" charset="0"/>
                <a:ea typeface="Times New Roman" panose="02020603050405020304" pitchFamily="18" charset="0"/>
              </a:rPr>
              <a:t> et al., 2021).</a:t>
            </a:r>
          </a:p>
        </p:txBody>
      </p:sp>
      <p:sp>
        <p:nvSpPr>
          <p:cNvPr id="4" name="Slide Number Placeholder 3"/>
          <p:cNvSpPr>
            <a:spLocks noGrp="1"/>
          </p:cNvSpPr>
          <p:nvPr>
            <p:ph type="sldNum" sz="quarter" idx="5"/>
          </p:nvPr>
        </p:nvSpPr>
        <p:spPr/>
        <p:txBody>
          <a:bodyPr/>
          <a:lstStyle/>
          <a:p>
            <a:fld id="{75749BF6-8661-41F8-84B8-839F38EEFFE6}" type="slidenum">
              <a:rPr lang="en-GB" smtClean="0"/>
              <a:t>7</a:t>
            </a:fld>
            <a:endParaRPr lang="en-GB"/>
          </a:p>
        </p:txBody>
      </p:sp>
    </p:spTree>
    <p:extLst>
      <p:ext uri="{BB962C8B-B14F-4D97-AF65-F5344CB8AC3E}">
        <p14:creationId xmlns:p14="http://schemas.microsoft.com/office/powerpoint/2010/main" val="27598920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While treating the lung cancer patient, there needs to be a routine and monitoring of the process. The patient needs to go to the hospital regularly or weekly basis and do blood tests, X-rays, and scans to monitor and know about the improvement. In the treatment process, Immunotherapy is given to kill the cancer cells, where medicines called pembrolizumab and atezolizumab are utilised (Li, Yan and He, 2023).</a:t>
            </a:r>
          </a:p>
          <a:p>
            <a:endParaRPr lang="en-GB" dirty="0"/>
          </a:p>
        </p:txBody>
      </p:sp>
      <p:sp>
        <p:nvSpPr>
          <p:cNvPr id="4" name="Slide Number Placeholder 3"/>
          <p:cNvSpPr>
            <a:spLocks noGrp="1"/>
          </p:cNvSpPr>
          <p:nvPr>
            <p:ph type="sldNum" sz="quarter" idx="5"/>
          </p:nvPr>
        </p:nvSpPr>
        <p:spPr/>
        <p:txBody>
          <a:bodyPr/>
          <a:lstStyle/>
          <a:p>
            <a:fld id="{75749BF6-8661-41F8-84B8-839F38EEFFE6}" type="slidenum">
              <a:rPr lang="en-GB" smtClean="0"/>
              <a:t>8</a:t>
            </a:fld>
            <a:endParaRPr lang="en-GB"/>
          </a:p>
        </p:txBody>
      </p:sp>
    </p:spTree>
    <p:extLst>
      <p:ext uri="{BB962C8B-B14F-4D97-AF65-F5344CB8AC3E}">
        <p14:creationId xmlns:p14="http://schemas.microsoft.com/office/powerpoint/2010/main" val="29617901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In the care plan, family support, emotional, psychological, and social support, and a multidisciplinary team have to be considered.</a:t>
            </a:r>
          </a:p>
          <a:p>
            <a:endParaRPr lang="en-GB" dirty="0"/>
          </a:p>
        </p:txBody>
      </p:sp>
      <p:sp>
        <p:nvSpPr>
          <p:cNvPr id="4" name="Slide Number Placeholder 3"/>
          <p:cNvSpPr>
            <a:spLocks noGrp="1"/>
          </p:cNvSpPr>
          <p:nvPr>
            <p:ph type="sldNum" sz="quarter" idx="5"/>
          </p:nvPr>
        </p:nvSpPr>
        <p:spPr/>
        <p:txBody>
          <a:bodyPr/>
          <a:lstStyle/>
          <a:p>
            <a:fld id="{75749BF6-8661-41F8-84B8-839F38EEFFE6}" type="slidenum">
              <a:rPr lang="en-GB" smtClean="0"/>
              <a:t>9</a:t>
            </a:fld>
            <a:endParaRPr lang="en-GB"/>
          </a:p>
        </p:txBody>
      </p:sp>
    </p:spTree>
    <p:extLst>
      <p:ext uri="{BB962C8B-B14F-4D97-AF65-F5344CB8AC3E}">
        <p14:creationId xmlns:p14="http://schemas.microsoft.com/office/powerpoint/2010/main" val="7412137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Doing walking, light stretching, or yoga can help boost overall stamina and improve the mental health conditions of the patient (Sun et al., 2021). Besides, a healthy diet plan is also suggested by different research, and it is suggested that a low-fat, high-fibre diet can reduce the risk of lung cancer.</a:t>
            </a:r>
          </a:p>
          <a:p>
            <a:endParaRPr lang="en-GB" dirty="0"/>
          </a:p>
        </p:txBody>
      </p:sp>
      <p:sp>
        <p:nvSpPr>
          <p:cNvPr id="4" name="Slide Number Placeholder 3"/>
          <p:cNvSpPr>
            <a:spLocks noGrp="1"/>
          </p:cNvSpPr>
          <p:nvPr>
            <p:ph type="sldNum" sz="quarter" idx="5"/>
          </p:nvPr>
        </p:nvSpPr>
        <p:spPr/>
        <p:txBody>
          <a:bodyPr/>
          <a:lstStyle/>
          <a:p>
            <a:fld id="{75749BF6-8661-41F8-84B8-839F38EEFFE6}" type="slidenum">
              <a:rPr lang="en-GB" smtClean="0"/>
              <a:t>10</a:t>
            </a:fld>
            <a:endParaRPr lang="en-GB"/>
          </a:p>
        </p:txBody>
      </p:sp>
    </p:spTree>
    <p:extLst>
      <p:ext uri="{BB962C8B-B14F-4D97-AF65-F5344CB8AC3E}">
        <p14:creationId xmlns:p14="http://schemas.microsoft.com/office/powerpoint/2010/main" val="27491436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presentation will be about the Care Plan for a Fictional Person Living with Cancer, where the case study of Sarah Thompson is presented, who has lung cancer due to smoking. In the recommendation, after the care guideline and medication, exercise, a healthy diet plan, and mental support will be needed for lifestyle betterment.</a:t>
            </a:r>
          </a:p>
          <a:p>
            <a:endParaRPr lang="en-GB" dirty="0"/>
          </a:p>
        </p:txBody>
      </p:sp>
      <p:sp>
        <p:nvSpPr>
          <p:cNvPr id="4" name="Slide Number Placeholder 3"/>
          <p:cNvSpPr>
            <a:spLocks noGrp="1"/>
          </p:cNvSpPr>
          <p:nvPr>
            <p:ph type="sldNum" sz="quarter" idx="5"/>
          </p:nvPr>
        </p:nvSpPr>
        <p:spPr/>
        <p:txBody>
          <a:bodyPr/>
          <a:lstStyle/>
          <a:p>
            <a:fld id="{75749BF6-8661-41F8-84B8-839F38EEFFE6}" type="slidenum">
              <a:rPr lang="en-GB" smtClean="0"/>
              <a:t>11</a:t>
            </a:fld>
            <a:endParaRPr lang="en-GB"/>
          </a:p>
        </p:txBody>
      </p:sp>
    </p:spTree>
    <p:extLst>
      <p:ext uri="{BB962C8B-B14F-4D97-AF65-F5344CB8AC3E}">
        <p14:creationId xmlns:p14="http://schemas.microsoft.com/office/powerpoint/2010/main" val="3239769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DDEBC-3638-46E7-B50F-53909DFD64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C539588-3466-4F49-B947-46D251FD49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0D4E69-B078-4518-8DE7-EECEA328EF97}"/>
              </a:ext>
            </a:extLst>
          </p:cNvPr>
          <p:cNvSpPr>
            <a:spLocks noGrp="1"/>
          </p:cNvSpPr>
          <p:nvPr>
            <p:ph type="dt" sz="half" idx="10"/>
          </p:nvPr>
        </p:nvSpPr>
        <p:spPr/>
        <p:txBody>
          <a:bodyPr/>
          <a:lstStyle/>
          <a:p>
            <a:fld id="{E16CEA10-EE42-4DD4-9B15-3685F75EA00A}" type="datetimeFigureOut">
              <a:rPr lang="en-GB" smtClean="0"/>
              <a:t>17/11/2025</a:t>
            </a:fld>
            <a:endParaRPr lang="en-GB"/>
          </a:p>
        </p:txBody>
      </p:sp>
      <p:sp>
        <p:nvSpPr>
          <p:cNvPr id="5" name="Footer Placeholder 4">
            <a:extLst>
              <a:ext uri="{FF2B5EF4-FFF2-40B4-BE49-F238E27FC236}">
                <a16:creationId xmlns:a16="http://schemas.microsoft.com/office/drawing/2014/main" id="{C9AB0ED7-550B-44A3-8761-0AA3C73B0C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DCB847-D3FD-486E-851B-31653351DB08}"/>
              </a:ext>
            </a:extLst>
          </p:cNvPr>
          <p:cNvSpPr>
            <a:spLocks noGrp="1"/>
          </p:cNvSpPr>
          <p:nvPr>
            <p:ph type="sldNum" sz="quarter" idx="12"/>
          </p:nvPr>
        </p:nvSpPr>
        <p:spPr/>
        <p:txBody>
          <a:bodyPr/>
          <a:lstStyle/>
          <a:p>
            <a:fld id="{B006CF50-F25D-48B1-95B6-D434DA53D74B}" type="slidenum">
              <a:rPr lang="en-GB" smtClean="0"/>
              <a:t>‹#›</a:t>
            </a:fld>
            <a:endParaRPr lang="en-GB"/>
          </a:p>
        </p:txBody>
      </p:sp>
    </p:spTree>
    <p:extLst>
      <p:ext uri="{BB962C8B-B14F-4D97-AF65-F5344CB8AC3E}">
        <p14:creationId xmlns:p14="http://schemas.microsoft.com/office/powerpoint/2010/main" val="713094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ECFFB-520B-45EF-B561-BD95C39B74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5FB3A9-76E1-4AB4-A4F7-106655F113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CACFA6-018F-4108-B612-BDD976632B86}"/>
              </a:ext>
            </a:extLst>
          </p:cNvPr>
          <p:cNvSpPr>
            <a:spLocks noGrp="1"/>
          </p:cNvSpPr>
          <p:nvPr>
            <p:ph type="dt" sz="half" idx="10"/>
          </p:nvPr>
        </p:nvSpPr>
        <p:spPr/>
        <p:txBody>
          <a:bodyPr/>
          <a:lstStyle/>
          <a:p>
            <a:fld id="{E16CEA10-EE42-4DD4-9B15-3685F75EA00A}" type="datetimeFigureOut">
              <a:rPr lang="en-GB" smtClean="0"/>
              <a:t>17/11/2025</a:t>
            </a:fld>
            <a:endParaRPr lang="en-GB"/>
          </a:p>
        </p:txBody>
      </p:sp>
      <p:sp>
        <p:nvSpPr>
          <p:cNvPr id="5" name="Footer Placeholder 4">
            <a:extLst>
              <a:ext uri="{FF2B5EF4-FFF2-40B4-BE49-F238E27FC236}">
                <a16:creationId xmlns:a16="http://schemas.microsoft.com/office/drawing/2014/main" id="{6E949732-6C1C-484A-8FCD-77D0BD455C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B8A69D-3C8A-4DC8-9FC4-EEFABD1C6ED0}"/>
              </a:ext>
            </a:extLst>
          </p:cNvPr>
          <p:cNvSpPr>
            <a:spLocks noGrp="1"/>
          </p:cNvSpPr>
          <p:nvPr>
            <p:ph type="sldNum" sz="quarter" idx="12"/>
          </p:nvPr>
        </p:nvSpPr>
        <p:spPr/>
        <p:txBody>
          <a:bodyPr/>
          <a:lstStyle/>
          <a:p>
            <a:fld id="{B006CF50-F25D-48B1-95B6-D434DA53D74B}" type="slidenum">
              <a:rPr lang="en-GB" smtClean="0"/>
              <a:t>‹#›</a:t>
            </a:fld>
            <a:endParaRPr lang="en-GB"/>
          </a:p>
        </p:txBody>
      </p:sp>
    </p:spTree>
    <p:extLst>
      <p:ext uri="{BB962C8B-B14F-4D97-AF65-F5344CB8AC3E}">
        <p14:creationId xmlns:p14="http://schemas.microsoft.com/office/powerpoint/2010/main" val="918613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DC666-4D70-49FE-9CDB-C633ACE5B5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BC9E391-14CE-45CF-B1EC-A848518143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783EE6-765B-43AC-ABF6-763127FC5876}"/>
              </a:ext>
            </a:extLst>
          </p:cNvPr>
          <p:cNvSpPr>
            <a:spLocks noGrp="1"/>
          </p:cNvSpPr>
          <p:nvPr>
            <p:ph type="dt" sz="half" idx="10"/>
          </p:nvPr>
        </p:nvSpPr>
        <p:spPr/>
        <p:txBody>
          <a:bodyPr/>
          <a:lstStyle/>
          <a:p>
            <a:fld id="{E16CEA10-EE42-4DD4-9B15-3685F75EA00A}" type="datetimeFigureOut">
              <a:rPr lang="en-GB" smtClean="0"/>
              <a:t>17/11/2025</a:t>
            </a:fld>
            <a:endParaRPr lang="en-GB"/>
          </a:p>
        </p:txBody>
      </p:sp>
      <p:sp>
        <p:nvSpPr>
          <p:cNvPr id="5" name="Footer Placeholder 4">
            <a:extLst>
              <a:ext uri="{FF2B5EF4-FFF2-40B4-BE49-F238E27FC236}">
                <a16:creationId xmlns:a16="http://schemas.microsoft.com/office/drawing/2014/main" id="{54B4406A-72CB-4084-8A13-D33C6870F9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4F6505-35A7-4636-8D80-5953FAA80AF4}"/>
              </a:ext>
            </a:extLst>
          </p:cNvPr>
          <p:cNvSpPr>
            <a:spLocks noGrp="1"/>
          </p:cNvSpPr>
          <p:nvPr>
            <p:ph type="sldNum" sz="quarter" idx="12"/>
          </p:nvPr>
        </p:nvSpPr>
        <p:spPr/>
        <p:txBody>
          <a:bodyPr/>
          <a:lstStyle/>
          <a:p>
            <a:fld id="{B006CF50-F25D-48B1-95B6-D434DA53D74B}" type="slidenum">
              <a:rPr lang="en-GB" smtClean="0"/>
              <a:t>‹#›</a:t>
            </a:fld>
            <a:endParaRPr lang="en-GB"/>
          </a:p>
        </p:txBody>
      </p:sp>
    </p:spTree>
    <p:extLst>
      <p:ext uri="{BB962C8B-B14F-4D97-AF65-F5344CB8AC3E}">
        <p14:creationId xmlns:p14="http://schemas.microsoft.com/office/powerpoint/2010/main" val="3487746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703D0-696D-4C05-A22F-6A3441C852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F50F74-76A3-4E23-9383-A2D3E4062A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CE9CDC1-3630-4902-9E10-997110112C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C0E974-9478-4CB5-98BD-70C6129120CF}"/>
              </a:ext>
            </a:extLst>
          </p:cNvPr>
          <p:cNvSpPr>
            <a:spLocks noGrp="1"/>
          </p:cNvSpPr>
          <p:nvPr>
            <p:ph type="dt" sz="half" idx="10"/>
          </p:nvPr>
        </p:nvSpPr>
        <p:spPr/>
        <p:txBody>
          <a:bodyPr/>
          <a:lstStyle/>
          <a:p>
            <a:fld id="{E16CEA10-EE42-4DD4-9B15-3685F75EA00A}" type="datetimeFigureOut">
              <a:rPr lang="en-GB" smtClean="0"/>
              <a:t>17/11/2025</a:t>
            </a:fld>
            <a:endParaRPr lang="en-GB"/>
          </a:p>
        </p:txBody>
      </p:sp>
      <p:sp>
        <p:nvSpPr>
          <p:cNvPr id="6" name="Footer Placeholder 5">
            <a:extLst>
              <a:ext uri="{FF2B5EF4-FFF2-40B4-BE49-F238E27FC236}">
                <a16:creationId xmlns:a16="http://schemas.microsoft.com/office/drawing/2014/main" id="{00EB3F8E-657B-4257-9E4E-9E301D71B3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54967B-0B4A-4BE0-BAB0-A74AF542CB68}"/>
              </a:ext>
            </a:extLst>
          </p:cNvPr>
          <p:cNvSpPr>
            <a:spLocks noGrp="1"/>
          </p:cNvSpPr>
          <p:nvPr>
            <p:ph type="sldNum" sz="quarter" idx="12"/>
          </p:nvPr>
        </p:nvSpPr>
        <p:spPr/>
        <p:txBody>
          <a:bodyPr/>
          <a:lstStyle/>
          <a:p>
            <a:fld id="{B006CF50-F25D-48B1-95B6-D434DA53D74B}" type="slidenum">
              <a:rPr lang="en-GB" smtClean="0"/>
              <a:t>‹#›</a:t>
            </a:fld>
            <a:endParaRPr lang="en-GB"/>
          </a:p>
        </p:txBody>
      </p:sp>
    </p:spTree>
    <p:extLst>
      <p:ext uri="{BB962C8B-B14F-4D97-AF65-F5344CB8AC3E}">
        <p14:creationId xmlns:p14="http://schemas.microsoft.com/office/powerpoint/2010/main" val="3358982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F9BF8-0B1F-41CB-8A9C-CB22693801B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291FA4-E0FF-4B65-B537-54ACCC15E8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84B9E4-75C6-42EE-9772-36603A164D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105320B-418F-400F-BDC4-6DF11BCA36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076481-CEFB-4A14-ABBB-098E7D6F3E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6DC5503-4EDD-45DC-A8CD-DA93B355DFF4}"/>
              </a:ext>
            </a:extLst>
          </p:cNvPr>
          <p:cNvSpPr>
            <a:spLocks noGrp="1"/>
          </p:cNvSpPr>
          <p:nvPr>
            <p:ph type="dt" sz="half" idx="10"/>
          </p:nvPr>
        </p:nvSpPr>
        <p:spPr/>
        <p:txBody>
          <a:bodyPr/>
          <a:lstStyle/>
          <a:p>
            <a:fld id="{E16CEA10-EE42-4DD4-9B15-3685F75EA00A}" type="datetimeFigureOut">
              <a:rPr lang="en-GB" smtClean="0"/>
              <a:t>17/11/2025</a:t>
            </a:fld>
            <a:endParaRPr lang="en-GB"/>
          </a:p>
        </p:txBody>
      </p:sp>
      <p:sp>
        <p:nvSpPr>
          <p:cNvPr id="8" name="Footer Placeholder 7">
            <a:extLst>
              <a:ext uri="{FF2B5EF4-FFF2-40B4-BE49-F238E27FC236}">
                <a16:creationId xmlns:a16="http://schemas.microsoft.com/office/drawing/2014/main" id="{C06B5326-38FE-4E15-8B16-61317FF024D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42268E-51EA-454A-B1A0-D31B7038F376}"/>
              </a:ext>
            </a:extLst>
          </p:cNvPr>
          <p:cNvSpPr>
            <a:spLocks noGrp="1"/>
          </p:cNvSpPr>
          <p:nvPr>
            <p:ph type="sldNum" sz="quarter" idx="12"/>
          </p:nvPr>
        </p:nvSpPr>
        <p:spPr/>
        <p:txBody>
          <a:bodyPr/>
          <a:lstStyle/>
          <a:p>
            <a:fld id="{B006CF50-F25D-48B1-95B6-D434DA53D74B}" type="slidenum">
              <a:rPr lang="en-GB" smtClean="0"/>
              <a:t>‹#›</a:t>
            </a:fld>
            <a:endParaRPr lang="en-GB"/>
          </a:p>
        </p:txBody>
      </p:sp>
    </p:spTree>
    <p:extLst>
      <p:ext uri="{BB962C8B-B14F-4D97-AF65-F5344CB8AC3E}">
        <p14:creationId xmlns:p14="http://schemas.microsoft.com/office/powerpoint/2010/main" val="3997461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14D40-9175-4902-BAC0-2BC8EB6DDA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553CD8-97B0-4C33-A13A-C9B0A042B595}"/>
              </a:ext>
            </a:extLst>
          </p:cNvPr>
          <p:cNvSpPr>
            <a:spLocks noGrp="1"/>
          </p:cNvSpPr>
          <p:nvPr>
            <p:ph type="dt" sz="half" idx="10"/>
          </p:nvPr>
        </p:nvSpPr>
        <p:spPr/>
        <p:txBody>
          <a:bodyPr/>
          <a:lstStyle/>
          <a:p>
            <a:fld id="{E16CEA10-EE42-4DD4-9B15-3685F75EA00A}" type="datetimeFigureOut">
              <a:rPr lang="en-GB" smtClean="0"/>
              <a:t>17/11/2025</a:t>
            </a:fld>
            <a:endParaRPr lang="en-GB"/>
          </a:p>
        </p:txBody>
      </p:sp>
      <p:sp>
        <p:nvSpPr>
          <p:cNvPr id="4" name="Footer Placeholder 3">
            <a:extLst>
              <a:ext uri="{FF2B5EF4-FFF2-40B4-BE49-F238E27FC236}">
                <a16:creationId xmlns:a16="http://schemas.microsoft.com/office/drawing/2014/main" id="{AC6DD495-0A36-49E7-9DB8-807A1C90CC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5C582D-E435-495C-AA99-D66A69F6CFD0}"/>
              </a:ext>
            </a:extLst>
          </p:cNvPr>
          <p:cNvSpPr>
            <a:spLocks noGrp="1"/>
          </p:cNvSpPr>
          <p:nvPr>
            <p:ph type="sldNum" sz="quarter" idx="12"/>
          </p:nvPr>
        </p:nvSpPr>
        <p:spPr/>
        <p:txBody>
          <a:bodyPr/>
          <a:lstStyle/>
          <a:p>
            <a:fld id="{B006CF50-F25D-48B1-95B6-D434DA53D74B}" type="slidenum">
              <a:rPr lang="en-GB" smtClean="0"/>
              <a:t>‹#›</a:t>
            </a:fld>
            <a:endParaRPr lang="en-GB"/>
          </a:p>
        </p:txBody>
      </p:sp>
    </p:spTree>
    <p:extLst>
      <p:ext uri="{BB962C8B-B14F-4D97-AF65-F5344CB8AC3E}">
        <p14:creationId xmlns:p14="http://schemas.microsoft.com/office/powerpoint/2010/main" val="3292697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0AEBD4-FA8B-42F3-B510-5C22EEDFE77D}"/>
              </a:ext>
            </a:extLst>
          </p:cNvPr>
          <p:cNvSpPr>
            <a:spLocks noGrp="1"/>
          </p:cNvSpPr>
          <p:nvPr>
            <p:ph type="dt" sz="half" idx="10"/>
          </p:nvPr>
        </p:nvSpPr>
        <p:spPr/>
        <p:txBody>
          <a:bodyPr/>
          <a:lstStyle/>
          <a:p>
            <a:fld id="{E16CEA10-EE42-4DD4-9B15-3685F75EA00A}" type="datetimeFigureOut">
              <a:rPr lang="en-GB" smtClean="0"/>
              <a:t>17/11/2025</a:t>
            </a:fld>
            <a:endParaRPr lang="en-GB"/>
          </a:p>
        </p:txBody>
      </p:sp>
      <p:sp>
        <p:nvSpPr>
          <p:cNvPr id="3" name="Footer Placeholder 2">
            <a:extLst>
              <a:ext uri="{FF2B5EF4-FFF2-40B4-BE49-F238E27FC236}">
                <a16:creationId xmlns:a16="http://schemas.microsoft.com/office/drawing/2014/main" id="{37454DF9-6025-490C-BFC4-85A1B03F5C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42DF77-F6E6-4235-B59A-E90C32FE0BEC}"/>
              </a:ext>
            </a:extLst>
          </p:cNvPr>
          <p:cNvSpPr>
            <a:spLocks noGrp="1"/>
          </p:cNvSpPr>
          <p:nvPr>
            <p:ph type="sldNum" sz="quarter" idx="12"/>
          </p:nvPr>
        </p:nvSpPr>
        <p:spPr/>
        <p:txBody>
          <a:bodyPr/>
          <a:lstStyle/>
          <a:p>
            <a:fld id="{B006CF50-F25D-48B1-95B6-D434DA53D74B}" type="slidenum">
              <a:rPr lang="en-GB" smtClean="0"/>
              <a:t>‹#›</a:t>
            </a:fld>
            <a:endParaRPr lang="en-GB"/>
          </a:p>
        </p:txBody>
      </p:sp>
    </p:spTree>
    <p:extLst>
      <p:ext uri="{BB962C8B-B14F-4D97-AF65-F5344CB8AC3E}">
        <p14:creationId xmlns:p14="http://schemas.microsoft.com/office/powerpoint/2010/main" val="2091076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8EEBA-CD74-4F11-A49C-4D8F2EB053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4C5016-3ABD-4C76-943E-A72216CA0E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88A0A0-116C-4EF7-A02F-ACFFB8A18E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941004-D91E-4D54-BAC7-27280CB816E6}"/>
              </a:ext>
            </a:extLst>
          </p:cNvPr>
          <p:cNvSpPr>
            <a:spLocks noGrp="1"/>
          </p:cNvSpPr>
          <p:nvPr>
            <p:ph type="dt" sz="half" idx="10"/>
          </p:nvPr>
        </p:nvSpPr>
        <p:spPr/>
        <p:txBody>
          <a:bodyPr/>
          <a:lstStyle/>
          <a:p>
            <a:fld id="{E16CEA10-EE42-4DD4-9B15-3685F75EA00A}" type="datetimeFigureOut">
              <a:rPr lang="en-GB" smtClean="0"/>
              <a:t>17/11/2025</a:t>
            </a:fld>
            <a:endParaRPr lang="en-GB"/>
          </a:p>
        </p:txBody>
      </p:sp>
      <p:sp>
        <p:nvSpPr>
          <p:cNvPr id="6" name="Footer Placeholder 5">
            <a:extLst>
              <a:ext uri="{FF2B5EF4-FFF2-40B4-BE49-F238E27FC236}">
                <a16:creationId xmlns:a16="http://schemas.microsoft.com/office/drawing/2014/main" id="{6892039A-AD33-431D-8B1A-7413DFAC3A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93ACBD-AD49-4404-87D7-6E3B2004E2F4}"/>
              </a:ext>
            </a:extLst>
          </p:cNvPr>
          <p:cNvSpPr>
            <a:spLocks noGrp="1"/>
          </p:cNvSpPr>
          <p:nvPr>
            <p:ph type="sldNum" sz="quarter" idx="12"/>
          </p:nvPr>
        </p:nvSpPr>
        <p:spPr/>
        <p:txBody>
          <a:bodyPr/>
          <a:lstStyle/>
          <a:p>
            <a:fld id="{B006CF50-F25D-48B1-95B6-D434DA53D74B}" type="slidenum">
              <a:rPr lang="en-GB" smtClean="0"/>
              <a:t>‹#›</a:t>
            </a:fld>
            <a:endParaRPr lang="en-GB"/>
          </a:p>
        </p:txBody>
      </p:sp>
    </p:spTree>
    <p:extLst>
      <p:ext uri="{BB962C8B-B14F-4D97-AF65-F5344CB8AC3E}">
        <p14:creationId xmlns:p14="http://schemas.microsoft.com/office/powerpoint/2010/main" val="3952367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EDB3F-BB85-4E28-BF3B-087A09FE0F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0F7B4B-B002-4417-A2E8-052DE7FF4F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917A4A-33DF-4029-BD5E-F033C474E4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E4910C-B9A0-4AA4-8B26-F5150D22927E}"/>
              </a:ext>
            </a:extLst>
          </p:cNvPr>
          <p:cNvSpPr>
            <a:spLocks noGrp="1"/>
          </p:cNvSpPr>
          <p:nvPr>
            <p:ph type="dt" sz="half" idx="10"/>
          </p:nvPr>
        </p:nvSpPr>
        <p:spPr/>
        <p:txBody>
          <a:bodyPr/>
          <a:lstStyle/>
          <a:p>
            <a:fld id="{E16CEA10-EE42-4DD4-9B15-3685F75EA00A}" type="datetimeFigureOut">
              <a:rPr lang="en-GB" smtClean="0"/>
              <a:t>17/11/2025</a:t>
            </a:fld>
            <a:endParaRPr lang="en-GB"/>
          </a:p>
        </p:txBody>
      </p:sp>
      <p:sp>
        <p:nvSpPr>
          <p:cNvPr id="6" name="Footer Placeholder 5">
            <a:extLst>
              <a:ext uri="{FF2B5EF4-FFF2-40B4-BE49-F238E27FC236}">
                <a16:creationId xmlns:a16="http://schemas.microsoft.com/office/drawing/2014/main" id="{88C9F73B-1AFB-4CAB-BCFB-A5F6E044E3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6EF09A-77B7-404D-A29C-24AECFB6FFC3}"/>
              </a:ext>
            </a:extLst>
          </p:cNvPr>
          <p:cNvSpPr>
            <a:spLocks noGrp="1"/>
          </p:cNvSpPr>
          <p:nvPr>
            <p:ph type="sldNum" sz="quarter" idx="12"/>
          </p:nvPr>
        </p:nvSpPr>
        <p:spPr/>
        <p:txBody>
          <a:bodyPr/>
          <a:lstStyle/>
          <a:p>
            <a:fld id="{B006CF50-F25D-48B1-95B6-D434DA53D74B}" type="slidenum">
              <a:rPr lang="en-GB" smtClean="0"/>
              <a:t>‹#›</a:t>
            </a:fld>
            <a:endParaRPr lang="en-GB"/>
          </a:p>
        </p:txBody>
      </p:sp>
    </p:spTree>
    <p:extLst>
      <p:ext uri="{BB962C8B-B14F-4D97-AF65-F5344CB8AC3E}">
        <p14:creationId xmlns:p14="http://schemas.microsoft.com/office/powerpoint/2010/main" val="2218990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F8A4-CAFB-4D8F-9030-6A634913D07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EC7CAB-E07A-4478-A585-A5F6A273B7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4B455F-A26B-492E-8230-C9560D960BFE}"/>
              </a:ext>
            </a:extLst>
          </p:cNvPr>
          <p:cNvSpPr>
            <a:spLocks noGrp="1"/>
          </p:cNvSpPr>
          <p:nvPr>
            <p:ph type="dt" sz="half" idx="10"/>
          </p:nvPr>
        </p:nvSpPr>
        <p:spPr/>
        <p:txBody>
          <a:bodyPr/>
          <a:lstStyle/>
          <a:p>
            <a:fld id="{E16CEA10-EE42-4DD4-9B15-3685F75EA00A}" type="datetimeFigureOut">
              <a:rPr lang="en-GB" smtClean="0"/>
              <a:t>17/11/2025</a:t>
            </a:fld>
            <a:endParaRPr lang="en-GB"/>
          </a:p>
        </p:txBody>
      </p:sp>
      <p:sp>
        <p:nvSpPr>
          <p:cNvPr id="5" name="Footer Placeholder 4">
            <a:extLst>
              <a:ext uri="{FF2B5EF4-FFF2-40B4-BE49-F238E27FC236}">
                <a16:creationId xmlns:a16="http://schemas.microsoft.com/office/drawing/2014/main" id="{29FDCF2E-2880-481D-9567-268088B47E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964EB6-3C82-4623-B02F-7E01A3E0D0C1}"/>
              </a:ext>
            </a:extLst>
          </p:cNvPr>
          <p:cNvSpPr>
            <a:spLocks noGrp="1"/>
          </p:cNvSpPr>
          <p:nvPr>
            <p:ph type="sldNum" sz="quarter" idx="12"/>
          </p:nvPr>
        </p:nvSpPr>
        <p:spPr/>
        <p:txBody>
          <a:bodyPr/>
          <a:lstStyle/>
          <a:p>
            <a:fld id="{B006CF50-F25D-48B1-95B6-D434DA53D74B}" type="slidenum">
              <a:rPr lang="en-GB" smtClean="0"/>
              <a:t>‹#›</a:t>
            </a:fld>
            <a:endParaRPr lang="en-GB"/>
          </a:p>
        </p:txBody>
      </p:sp>
    </p:spTree>
    <p:extLst>
      <p:ext uri="{BB962C8B-B14F-4D97-AF65-F5344CB8AC3E}">
        <p14:creationId xmlns:p14="http://schemas.microsoft.com/office/powerpoint/2010/main" val="4039732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29346-D347-439A-BAF4-96AC895F755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6783B4-5609-42D3-8F38-7CC124202E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518796-E8ED-4C24-BCF5-35570F923A71}"/>
              </a:ext>
            </a:extLst>
          </p:cNvPr>
          <p:cNvSpPr>
            <a:spLocks noGrp="1"/>
          </p:cNvSpPr>
          <p:nvPr>
            <p:ph type="dt" sz="half" idx="10"/>
          </p:nvPr>
        </p:nvSpPr>
        <p:spPr/>
        <p:txBody>
          <a:bodyPr/>
          <a:lstStyle/>
          <a:p>
            <a:fld id="{E16CEA10-EE42-4DD4-9B15-3685F75EA00A}" type="datetimeFigureOut">
              <a:rPr lang="en-GB" smtClean="0"/>
              <a:t>17/11/2025</a:t>
            </a:fld>
            <a:endParaRPr lang="en-GB"/>
          </a:p>
        </p:txBody>
      </p:sp>
      <p:sp>
        <p:nvSpPr>
          <p:cNvPr id="5" name="Footer Placeholder 4">
            <a:extLst>
              <a:ext uri="{FF2B5EF4-FFF2-40B4-BE49-F238E27FC236}">
                <a16:creationId xmlns:a16="http://schemas.microsoft.com/office/drawing/2014/main" id="{3A305A53-A8DF-412A-A091-038A990DFD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E3A9DE-3B98-4FCB-9CFD-08A554154F95}"/>
              </a:ext>
            </a:extLst>
          </p:cNvPr>
          <p:cNvSpPr>
            <a:spLocks noGrp="1"/>
          </p:cNvSpPr>
          <p:nvPr>
            <p:ph type="sldNum" sz="quarter" idx="12"/>
          </p:nvPr>
        </p:nvSpPr>
        <p:spPr/>
        <p:txBody>
          <a:bodyPr/>
          <a:lstStyle/>
          <a:p>
            <a:fld id="{B006CF50-F25D-48B1-95B6-D434DA53D74B}" type="slidenum">
              <a:rPr lang="en-GB" smtClean="0"/>
              <a:t>‹#›</a:t>
            </a:fld>
            <a:endParaRPr lang="en-GB"/>
          </a:p>
        </p:txBody>
      </p:sp>
    </p:spTree>
    <p:extLst>
      <p:ext uri="{BB962C8B-B14F-4D97-AF65-F5344CB8AC3E}">
        <p14:creationId xmlns:p14="http://schemas.microsoft.com/office/powerpoint/2010/main" val="1350479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1F5C58-D4B3-4AAD-A624-2C0DD04BC1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767C9C-1292-4D73-9935-30CE865322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EC7C88-8095-4546-8FCB-31E674BD15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6CEA10-EE42-4DD4-9B15-3685F75EA00A}" type="datetimeFigureOut">
              <a:rPr lang="en-GB" smtClean="0"/>
              <a:t>17/11/2025</a:t>
            </a:fld>
            <a:endParaRPr lang="en-GB"/>
          </a:p>
        </p:txBody>
      </p:sp>
      <p:sp>
        <p:nvSpPr>
          <p:cNvPr id="5" name="Footer Placeholder 4">
            <a:extLst>
              <a:ext uri="{FF2B5EF4-FFF2-40B4-BE49-F238E27FC236}">
                <a16:creationId xmlns:a16="http://schemas.microsoft.com/office/drawing/2014/main" id="{5F9C7B49-419A-4A44-931C-CC96B7F654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D8EC7C-FC2D-4293-AC3F-FEB9A7D2C5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06CF50-F25D-48B1-95B6-D434DA53D74B}" type="slidenum">
              <a:rPr lang="en-GB" smtClean="0"/>
              <a:t>‹#›</a:t>
            </a:fld>
            <a:endParaRPr lang="en-GB"/>
          </a:p>
        </p:txBody>
      </p:sp>
    </p:spTree>
    <p:extLst>
      <p:ext uri="{BB962C8B-B14F-4D97-AF65-F5344CB8AC3E}">
        <p14:creationId xmlns:p14="http://schemas.microsoft.com/office/powerpoint/2010/main" val="2874042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7.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9.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0.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CD882-8E6C-42EE-BE52-5774468E57AB}"/>
              </a:ext>
            </a:extLst>
          </p:cNvPr>
          <p:cNvSpPr>
            <a:spLocks noGrp="1"/>
          </p:cNvSpPr>
          <p:nvPr>
            <p:ph type="ctrTitle"/>
          </p:nvPr>
        </p:nvSpPr>
        <p:spPr>
          <a:xfrm>
            <a:off x="1524000" y="868362"/>
            <a:ext cx="9144000" cy="2387600"/>
          </a:xfrm>
        </p:spPr>
        <p:txBody>
          <a:bodyPr>
            <a:normAutofit fontScale="90000"/>
          </a:bodyPr>
          <a:lstStyle/>
          <a:p>
            <a:pPr marL="0" marR="0" algn="ctr">
              <a:lnSpc>
                <a:spcPct val="150000"/>
              </a:lnSpc>
              <a:spcBef>
                <a:spcPts val="0"/>
              </a:spcBef>
              <a:spcAft>
                <a:spcPts val="0"/>
              </a:spcAft>
            </a:pPr>
            <a:r>
              <a:rPr lang="en-US" sz="3100" b="1" i="0" dirty="0">
                <a:solidFill>
                  <a:srgbClr val="222222"/>
                </a:solidFill>
                <a:effectLst/>
                <a:latin typeface="Arial" panose="020B0604020202020204" pitchFamily="34" charset="0"/>
              </a:rPr>
              <a:t/>
            </a:r>
            <a:br>
              <a:rPr lang="en-US" sz="3100" b="1" i="0" dirty="0">
                <a:solidFill>
                  <a:srgbClr val="222222"/>
                </a:solidFill>
                <a:effectLst/>
                <a:latin typeface="Arial" panose="020B0604020202020204" pitchFamily="34" charset="0"/>
              </a:rPr>
            </a:br>
            <a:r>
              <a:rPr lang="en-US" sz="3100" b="1" i="0" dirty="0">
                <a:solidFill>
                  <a:srgbClr val="222222"/>
                </a:solidFill>
                <a:effectLst/>
                <a:latin typeface="Arial" panose="020B0604020202020204" pitchFamily="34" charset="0"/>
              </a:rPr>
              <a:t/>
            </a:r>
            <a:br>
              <a:rPr lang="en-US" sz="3100" b="1" i="0" dirty="0">
                <a:solidFill>
                  <a:srgbClr val="222222"/>
                </a:solidFill>
                <a:effectLst/>
                <a:latin typeface="Arial" panose="020B0604020202020204" pitchFamily="34" charset="0"/>
              </a:rPr>
            </a:br>
            <a:r>
              <a:rPr lang="en-US" sz="3100" b="1" i="0" dirty="0">
                <a:solidFill>
                  <a:srgbClr val="222222"/>
                </a:solidFill>
                <a:effectLst/>
                <a:latin typeface="Arial" panose="020B0604020202020204" pitchFamily="34" charset="0"/>
              </a:rPr>
              <a:t/>
            </a:r>
            <a:br>
              <a:rPr lang="en-US" sz="3100" b="1" i="0" dirty="0">
                <a:solidFill>
                  <a:srgbClr val="222222"/>
                </a:solidFill>
                <a:effectLst/>
                <a:latin typeface="Arial" panose="020B0604020202020204" pitchFamily="34" charset="0"/>
              </a:rPr>
            </a:br>
            <a:r>
              <a:rPr lang="en-US" sz="3100" b="1" i="0" dirty="0">
                <a:solidFill>
                  <a:srgbClr val="222222"/>
                </a:solidFill>
                <a:effectLst/>
                <a:latin typeface="Arial" panose="020B0604020202020204" pitchFamily="34" charset="0"/>
              </a:rPr>
              <a:t/>
            </a:r>
            <a:br>
              <a:rPr lang="en-US" sz="3100" b="1" i="0" dirty="0">
                <a:solidFill>
                  <a:srgbClr val="222222"/>
                </a:solidFill>
                <a:effectLst/>
                <a:latin typeface="Arial" panose="020B0604020202020204" pitchFamily="34" charset="0"/>
              </a:rPr>
            </a:br>
            <a:r>
              <a:rPr lang="en-US" sz="3100" b="1" i="0" dirty="0">
                <a:solidFill>
                  <a:srgbClr val="222222"/>
                </a:solidFill>
                <a:effectLst/>
                <a:latin typeface="Arial" panose="020B0604020202020204" pitchFamily="34" charset="0"/>
              </a:rPr>
              <a:t/>
            </a:r>
            <a:br>
              <a:rPr lang="en-US" sz="3100" b="1" i="0" dirty="0">
                <a:solidFill>
                  <a:srgbClr val="222222"/>
                </a:solidFill>
                <a:effectLst/>
                <a:latin typeface="Arial" panose="020B0604020202020204" pitchFamily="34" charset="0"/>
              </a:rPr>
            </a:br>
            <a:r>
              <a:rPr lang="en-US" sz="3100" i="0" dirty="0">
                <a:solidFill>
                  <a:srgbClr val="222222"/>
                </a:solidFill>
                <a:effectLst/>
                <a:latin typeface="Arial" panose="020B0604020202020204" pitchFamily="34" charset="0"/>
              </a:rPr>
              <a:t>Introduction to Physiology</a:t>
            </a:r>
            <a:br>
              <a:rPr lang="en-US" sz="3100" i="0" dirty="0">
                <a:solidFill>
                  <a:srgbClr val="222222"/>
                </a:solidFill>
                <a:effectLst/>
                <a:latin typeface="Arial" panose="020B0604020202020204" pitchFamily="34" charset="0"/>
              </a:rPr>
            </a:br>
            <a:r>
              <a:rPr lang="en-US" sz="3100" i="0" dirty="0">
                <a:solidFill>
                  <a:srgbClr val="222222"/>
                </a:solidFill>
                <a:effectLst/>
                <a:latin typeface="Arial" panose="020B0604020202020204" pitchFamily="34" charset="0"/>
              </a:rPr>
              <a:t>BMHP5023</a:t>
            </a:r>
            <a:br>
              <a:rPr lang="en-US" sz="3100" i="0" dirty="0">
                <a:solidFill>
                  <a:srgbClr val="222222"/>
                </a:solidFill>
                <a:effectLst/>
                <a:latin typeface="Arial" panose="020B0604020202020204" pitchFamily="34" charset="0"/>
              </a:rPr>
            </a:br>
            <a:r>
              <a:rPr lang="en-US" sz="3100" b="1" i="0" dirty="0">
                <a:solidFill>
                  <a:srgbClr val="222222"/>
                </a:solidFill>
                <a:effectLst/>
                <a:latin typeface="Arial" panose="020B0604020202020204" pitchFamily="34" charset="0"/>
              </a:rPr>
              <a:t>Title</a:t>
            </a:r>
            <a:r>
              <a:rPr lang="en-US" sz="3100" b="0" i="0" dirty="0">
                <a:solidFill>
                  <a:srgbClr val="222222"/>
                </a:solidFill>
                <a:effectLst/>
                <a:latin typeface="Arial" panose="020B0604020202020204" pitchFamily="34" charset="0"/>
              </a:rPr>
              <a:t>: Care Plan for a Fictional Person Living with Cancer</a:t>
            </a:r>
            <a:br>
              <a:rPr lang="en-US" sz="3100" b="0" i="0" dirty="0">
                <a:solidFill>
                  <a:srgbClr val="222222"/>
                </a:solidFill>
                <a:effectLst/>
                <a:latin typeface="Arial" panose="020B0604020202020204" pitchFamily="34" charset="0"/>
              </a:rPr>
            </a:br>
            <a:r>
              <a:rPr lang="en-GB" sz="3100" dirty="0">
                <a:effectLst/>
                <a:latin typeface="Arial" panose="020B0604020202020204" pitchFamily="34" charset="0"/>
                <a:ea typeface="Times New Roman" panose="02020603050405020304" pitchFamily="18" charset="0"/>
                <a:cs typeface="Arial" panose="020B0604020202020204" pitchFamily="34" charset="0"/>
              </a:rPr>
              <a:t>[Component 2: Presentation</a:t>
            </a:r>
            <a:r>
              <a:rPr lang="en-GB" sz="3100" dirty="0" smtClean="0">
                <a:effectLst/>
                <a:latin typeface="Arial" panose="020B0604020202020204" pitchFamily="34" charset="0"/>
                <a:ea typeface="Times New Roman" panose="02020603050405020304" pitchFamily="18" charset="0"/>
                <a:cs typeface="Arial" panose="020B0604020202020204" pitchFamily="34" charset="0"/>
              </a:rPr>
              <a:t>]</a:t>
            </a:r>
            <a:br>
              <a:rPr lang="en-GB" sz="3100" dirty="0" smtClean="0">
                <a:effectLst/>
                <a:latin typeface="Arial" panose="020B0604020202020204" pitchFamily="34" charset="0"/>
                <a:ea typeface="Times New Roman" panose="02020603050405020304" pitchFamily="18" charset="0"/>
                <a:cs typeface="Arial" panose="020B0604020202020204" pitchFamily="34" charset="0"/>
              </a:rPr>
            </a:br>
            <a:r>
              <a:rPr lang="en-GB" sz="3100" dirty="0" smtClean="0">
                <a:latin typeface="Arial" panose="020B0604020202020204" pitchFamily="34" charset="0"/>
                <a:ea typeface="Times New Roman" panose="02020603050405020304" pitchFamily="18" charset="0"/>
                <a:cs typeface="Arial" panose="020B0604020202020204" pitchFamily="34" charset="0"/>
              </a:rPr>
              <a:t>Name-Habiba Mahmud Happy</a:t>
            </a:r>
            <a:r>
              <a:rPr lang="en-GB" sz="3100" smtClean="0">
                <a:latin typeface="Arial" panose="020B0604020202020204" pitchFamily="34" charset="0"/>
                <a:ea typeface="Times New Roman" panose="02020603050405020304" pitchFamily="18" charset="0"/>
                <a:cs typeface="Arial" panose="020B0604020202020204" pitchFamily="34" charset="0"/>
              </a:rPr>
              <a:t/>
            </a:r>
            <a:br>
              <a:rPr lang="en-GB" sz="3100" smtClean="0">
                <a:latin typeface="Arial" panose="020B0604020202020204" pitchFamily="34" charset="0"/>
                <a:ea typeface="Times New Roman" panose="02020603050405020304" pitchFamily="18" charset="0"/>
                <a:cs typeface="Arial" panose="020B0604020202020204" pitchFamily="34" charset="0"/>
              </a:rPr>
            </a:br>
            <a:r>
              <a:rPr lang="en-GB" sz="3100" smtClean="0">
                <a:latin typeface="Arial" panose="020B0604020202020204" pitchFamily="34" charset="0"/>
                <a:ea typeface="Times New Roman" panose="02020603050405020304" pitchFamily="18" charset="0"/>
                <a:cs typeface="Arial" panose="020B0604020202020204" pitchFamily="34" charset="0"/>
              </a:rPr>
              <a:t>Id-2409257</a:t>
            </a:r>
            <a:r>
              <a:rPr lang="en-GB" sz="3100" dirty="0">
                <a:effectLst/>
                <a:latin typeface="Arial" panose="020B0604020202020204" pitchFamily="34" charset="0"/>
                <a:ea typeface="Times New Roman" panose="02020603050405020304" pitchFamily="18" charset="0"/>
                <a:cs typeface="Arial" panose="020B0604020202020204" pitchFamily="34" charset="0"/>
              </a:rPr>
              <a:t> </a:t>
            </a:r>
            <a:endParaRPr lang="en-GB" sz="3100" dirty="0">
              <a:latin typeface="Arial" panose="020B0604020202020204" pitchFamily="34" charset="0"/>
              <a:cs typeface="Arial" panose="020B0604020202020204" pitchFamily="34"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3227571395"/>
      </p:ext>
    </p:extLst>
  </p:cSld>
  <p:clrMapOvr>
    <a:masterClrMapping/>
  </p:clrMapOvr>
  <mc:AlternateContent xmlns:mc="http://schemas.openxmlformats.org/markup-compatibility/2006">
    <mc:Choice xmlns:p14="http://schemas.microsoft.com/office/powerpoint/2010/main" Requires="p14">
      <p:transition spd="slow" p14:dur="2000" advTm="10628"/>
    </mc:Choice>
    <mc:Fallback>
      <p:transition spd="slow" advTm="10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EB9D5-D78B-471A-B0BF-FD050965A41A}"/>
              </a:ext>
            </a:extLst>
          </p:cNvPr>
          <p:cNvSpPr>
            <a:spLocks noGrp="1"/>
          </p:cNvSpPr>
          <p:nvPr>
            <p:ph type="title"/>
          </p:nvPr>
        </p:nvSpPr>
        <p:spPr/>
        <p:txBody>
          <a:bodyPr/>
          <a:lstStyle/>
          <a:p>
            <a:r>
              <a:rPr lang="en-GB" b="1" i="0" dirty="0">
                <a:solidFill>
                  <a:srgbClr val="222222"/>
                </a:solidFill>
                <a:effectLst/>
                <a:latin typeface="Arial" panose="020B0604020202020204" pitchFamily="34" charset="0"/>
              </a:rPr>
              <a:t>Introduction</a:t>
            </a:r>
            <a:endParaRPr lang="en-GB" dirty="0"/>
          </a:p>
        </p:txBody>
      </p:sp>
      <p:sp>
        <p:nvSpPr>
          <p:cNvPr id="3" name="Content Placeholder 2">
            <a:extLst>
              <a:ext uri="{FF2B5EF4-FFF2-40B4-BE49-F238E27FC236}">
                <a16:creationId xmlns:a16="http://schemas.microsoft.com/office/drawing/2014/main" id="{8DD2380A-A56B-4EEA-B283-66BF05E7FBE2}"/>
              </a:ext>
            </a:extLst>
          </p:cNvPr>
          <p:cNvSpPr>
            <a:spLocks noGrp="1"/>
          </p:cNvSpPr>
          <p:nvPr>
            <p:ph idx="1"/>
          </p:nvPr>
        </p:nvSpPr>
        <p:spPr>
          <a:xfrm>
            <a:off x="838200" y="1825625"/>
            <a:ext cx="7405048" cy="4351338"/>
          </a:xfrm>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This presentation will be about the Care Plan for a Fictional Person Living with Cancer.</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In this care plan, cancer is chosen because 1in 2 people will develop some form of cancer during their lifetime.</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In this work, a patient called Sarah Thompson, aged 55, a white British </a:t>
            </a:r>
            <a:r>
              <a:rPr lang="en-GB" sz="1800" dirty="0">
                <a:latin typeface="Times New Roman" panose="02020603050405020304" pitchFamily="18" charset="0"/>
                <a:ea typeface="Calibri" panose="020F0502020204030204" pitchFamily="34" charset="0"/>
              </a:rPr>
              <a:t>s</a:t>
            </a:r>
            <a:r>
              <a:rPr lang="en-GB" sz="1800" dirty="0">
                <a:effectLst/>
                <a:latin typeface="Times New Roman" panose="02020603050405020304" pitchFamily="18" charset="0"/>
                <a:ea typeface="Calibri" panose="020F0502020204030204" pitchFamily="34" charset="0"/>
              </a:rPr>
              <a:t>chool teacher, case study is going to be evaluated.</a:t>
            </a:r>
          </a:p>
          <a:p>
            <a:endParaRPr lang="en-GB" dirty="0"/>
          </a:p>
        </p:txBody>
      </p:sp>
      <p:pic>
        <p:nvPicPr>
          <p:cNvPr id="1026" name="Picture 2">
            <a:extLst>
              <a:ext uri="{FF2B5EF4-FFF2-40B4-BE49-F238E27FC236}">
                <a16:creationId xmlns:a16="http://schemas.microsoft.com/office/drawing/2014/main" id="{A8F15147-8974-4B9F-9EB2-0AE70FC354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32761" y="2311873"/>
            <a:ext cx="1333500" cy="13335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7F7F57F-4DAF-48AE-9398-369F8444F404}"/>
              </a:ext>
            </a:extLst>
          </p:cNvPr>
          <p:cNvSpPr txBox="1"/>
          <p:nvPr/>
        </p:nvSpPr>
        <p:spPr>
          <a:xfrm>
            <a:off x="9110133" y="4001294"/>
            <a:ext cx="2706511" cy="369332"/>
          </a:xfrm>
          <a:prstGeom prst="rect">
            <a:avLst/>
          </a:prstGeom>
          <a:noFill/>
        </p:spPr>
        <p:txBody>
          <a:bodyPr wrap="square">
            <a:spAutoFit/>
          </a:bodyPr>
          <a:lstStyle/>
          <a:p>
            <a:r>
              <a:rPr lang="en-GB" sz="1800" dirty="0">
                <a:effectLst/>
                <a:latin typeface="Times New Roman" panose="02020603050405020304" pitchFamily="18" charset="0"/>
              </a:rPr>
              <a:t>Source: (NHS UK, 2025).</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155732673"/>
      </p:ext>
    </p:extLst>
  </p:cSld>
  <p:clrMapOvr>
    <a:masterClrMapping/>
  </p:clrMapOvr>
  <mc:AlternateContent xmlns:mc="http://schemas.openxmlformats.org/markup-compatibility/2006">
    <mc:Choice xmlns:p14="http://schemas.microsoft.com/office/powerpoint/2010/main" Requires="p14">
      <p:transition spd="slow" p14:dur="2000" advTm="22926"/>
    </mc:Choice>
    <mc:Fallback>
      <p:transition spd="slow" advTm="22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0E3F0-45FC-4734-903E-2C15FBE30949}"/>
              </a:ext>
            </a:extLst>
          </p:cNvPr>
          <p:cNvSpPr>
            <a:spLocks noGrp="1"/>
          </p:cNvSpPr>
          <p:nvPr>
            <p:ph type="title"/>
          </p:nvPr>
        </p:nvSpPr>
        <p:spPr/>
        <p:txBody>
          <a:bodyPr/>
          <a:lstStyle/>
          <a:p>
            <a:r>
              <a:rPr lang="en-GB" b="1" i="0" dirty="0">
                <a:solidFill>
                  <a:srgbClr val="222222"/>
                </a:solidFill>
                <a:effectLst/>
                <a:latin typeface="Arial" panose="020B0604020202020204" pitchFamily="34" charset="0"/>
              </a:rPr>
              <a:t>Cancer Type</a:t>
            </a:r>
            <a:endParaRPr lang="en-GB" dirty="0"/>
          </a:p>
        </p:txBody>
      </p:sp>
      <p:sp>
        <p:nvSpPr>
          <p:cNvPr id="3" name="Content Placeholder 2">
            <a:extLst>
              <a:ext uri="{FF2B5EF4-FFF2-40B4-BE49-F238E27FC236}">
                <a16:creationId xmlns:a16="http://schemas.microsoft.com/office/drawing/2014/main" id="{AA213907-94F0-4E76-81D0-BE71C59175ED}"/>
              </a:ext>
            </a:extLst>
          </p:cNvPr>
          <p:cNvSpPr>
            <a:spLocks noGrp="1"/>
          </p:cNvSpPr>
          <p:nvPr>
            <p:ph idx="1"/>
          </p:nvPr>
        </p:nvSpPr>
        <p:spPr>
          <a:xfrm>
            <a:off x="838200" y="1825625"/>
            <a:ext cx="8442278" cy="4351338"/>
          </a:xfrm>
        </p:spPr>
        <p:txBody>
          <a:bodyPr>
            <a:normAutofit lnSpcReduction="10000"/>
          </a:bodyPr>
          <a:lstStyle/>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The patient, called Sarah Thompson, has lung cancer.</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The primary cause of it is smoking, which is responsible for the majority of cases due to the more than 60 toxic, carcinogenic substances in tobacco smoke (Cancer Research UK, 2024).</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She has small-cell lung cancer (SCLC), which often starts in the cells lining the bronchi in the centre of the lungs, and it is connected with smoking (Li, Yan and He, 2023).</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It is mainly connected with smoking, and smoking brings a higher risk factor.</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In the UK, lung cancer is the most common cause of cancer death, about one in five (20-21%) cancer deaths (Cancer Research UK, 2024).</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The rate is higher in men, and although the rate has been increasing for women.</a:t>
            </a:r>
          </a:p>
          <a:p>
            <a:endParaRPr lang="en-GB" dirty="0"/>
          </a:p>
        </p:txBody>
      </p:sp>
      <p:pic>
        <p:nvPicPr>
          <p:cNvPr id="2050" name="Picture 2" descr="No photo description available.">
            <a:extLst>
              <a:ext uri="{FF2B5EF4-FFF2-40B4-BE49-F238E27FC236}">
                <a16:creationId xmlns:a16="http://schemas.microsoft.com/office/drawing/2014/main" id="{9E2D383B-A107-43A4-9681-20079F13C79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82543" y="2820964"/>
            <a:ext cx="2072896" cy="207289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E26C2D1-5113-406A-AFB2-34FD846F3540}"/>
              </a:ext>
            </a:extLst>
          </p:cNvPr>
          <p:cNvSpPr txBox="1"/>
          <p:nvPr/>
        </p:nvSpPr>
        <p:spPr>
          <a:xfrm>
            <a:off x="9722116" y="5150564"/>
            <a:ext cx="2393750" cy="873572"/>
          </a:xfrm>
          <a:prstGeom prst="rect">
            <a:avLst/>
          </a:prstGeom>
          <a:noFill/>
        </p:spPr>
        <p:txBody>
          <a:bodyPr wrap="square">
            <a:spAutoFit/>
          </a:bodyPr>
          <a:lstStyle/>
          <a:p>
            <a:pPr marR="0" lvl="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Source: (Li, Yan and He, 2023).</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717057530"/>
      </p:ext>
    </p:extLst>
  </p:cSld>
  <p:clrMapOvr>
    <a:masterClrMapping/>
  </p:clrMapOvr>
  <mc:AlternateContent xmlns:mc="http://schemas.openxmlformats.org/markup-compatibility/2006">
    <mc:Choice xmlns:p14="http://schemas.microsoft.com/office/powerpoint/2010/main" Requires="p14">
      <p:transition spd="slow" p14:dur="2000" advTm="26074"/>
    </mc:Choice>
    <mc:Fallback>
      <p:transition spd="slow" advTm="26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92683"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7529A-6A5E-4358-B335-BD9011010BC3}"/>
              </a:ext>
            </a:extLst>
          </p:cNvPr>
          <p:cNvSpPr>
            <a:spLocks noGrp="1"/>
          </p:cNvSpPr>
          <p:nvPr>
            <p:ph type="title"/>
          </p:nvPr>
        </p:nvSpPr>
        <p:spPr/>
        <p:txBody>
          <a:bodyPr>
            <a:normAutofit/>
          </a:bodyPr>
          <a:lstStyle/>
          <a:p>
            <a:r>
              <a:rPr lang="en-GB" b="1" i="0" dirty="0">
                <a:solidFill>
                  <a:srgbClr val="222222"/>
                </a:solidFill>
                <a:effectLst/>
                <a:latin typeface="Arial" panose="020B0604020202020204" pitchFamily="34" charset="0"/>
              </a:rPr>
              <a:t>Fictional Patient Profile (Demographic &amp; Lifestyle Factors)</a:t>
            </a:r>
            <a:endParaRPr lang="en-GB" dirty="0"/>
          </a:p>
        </p:txBody>
      </p:sp>
      <p:sp>
        <p:nvSpPr>
          <p:cNvPr id="3" name="Content Placeholder 2">
            <a:extLst>
              <a:ext uri="{FF2B5EF4-FFF2-40B4-BE49-F238E27FC236}">
                <a16:creationId xmlns:a16="http://schemas.microsoft.com/office/drawing/2014/main" id="{7640D01F-1774-4A7E-B699-3331D2C4D2C0}"/>
              </a:ext>
            </a:extLst>
          </p:cNvPr>
          <p:cNvSpPr>
            <a:spLocks noGrp="1"/>
          </p:cNvSpPr>
          <p:nvPr>
            <p:ph idx="1"/>
          </p:nvPr>
        </p:nvSpPr>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Name: e.g., Sarah Thompson</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Age: 55</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Gender: Female</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Ethnicity: White British</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Occupation: Schoolteacher</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Smoking status: Former smoker</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Diet, physical activity, and alcohol use</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Mention psychosocial aspects: Lives alone.</a:t>
            </a:r>
          </a:p>
          <a:p>
            <a:endParaRPr lang="en-GB" dirty="0"/>
          </a:p>
        </p:txBody>
      </p:sp>
      <p:pic>
        <p:nvPicPr>
          <p:cNvPr id="3074" name="Picture 2">
            <a:extLst>
              <a:ext uri="{FF2B5EF4-FFF2-40B4-BE49-F238E27FC236}">
                <a16:creationId xmlns:a16="http://schemas.microsoft.com/office/drawing/2014/main" id="{9BD5FC59-A904-45C7-9E0C-40C8AB79EF8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17801" y="2705894"/>
            <a:ext cx="1543050" cy="1295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454D33C-E50E-4C9A-95B4-88306A7544E9}"/>
              </a:ext>
            </a:extLst>
          </p:cNvPr>
          <p:cNvSpPr txBox="1"/>
          <p:nvPr/>
        </p:nvSpPr>
        <p:spPr>
          <a:xfrm>
            <a:off x="7882027" y="4136231"/>
            <a:ext cx="2285555" cy="873572"/>
          </a:xfrm>
          <a:prstGeom prst="rect">
            <a:avLst/>
          </a:prstGeom>
          <a:noFill/>
        </p:spPr>
        <p:txBody>
          <a:bodyPr wrap="square">
            <a:spAutoFit/>
          </a:bodyPr>
          <a:lstStyle/>
          <a:p>
            <a:pPr marR="0" lvl="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Source: (Li, Yan and He, 2023).</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3708288047"/>
      </p:ext>
    </p:extLst>
  </p:cSld>
  <p:clrMapOvr>
    <a:masterClrMapping/>
  </p:clrMapOvr>
  <mc:AlternateContent xmlns:mc="http://schemas.openxmlformats.org/markup-compatibility/2006">
    <mc:Choice xmlns:p14="http://schemas.microsoft.com/office/powerpoint/2010/main" Requires="p14">
      <p:transition spd="slow" p14:dur="2000" advTm="15855"/>
    </mc:Choice>
    <mc:Fallback>
      <p:transition spd="slow" advTm="158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4146"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476B9-6EBB-46FE-934F-6317CB467148}"/>
              </a:ext>
            </a:extLst>
          </p:cNvPr>
          <p:cNvSpPr>
            <a:spLocks noGrp="1"/>
          </p:cNvSpPr>
          <p:nvPr>
            <p:ph type="title"/>
          </p:nvPr>
        </p:nvSpPr>
        <p:spPr/>
        <p:txBody>
          <a:bodyPr/>
          <a:lstStyle/>
          <a:p>
            <a:r>
              <a:rPr lang="en-GB" b="1" i="0" dirty="0">
                <a:solidFill>
                  <a:srgbClr val="222222"/>
                </a:solidFill>
                <a:effectLst/>
                <a:latin typeface="Arial" panose="020B0604020202020204" pitchFamily="34" charset="0"/>
              </a:rPr>
              <a:t>Relevant Anatomy and Physiology</a:t>
            </a:r>
            <a:endParaRPr lang="en-GB" dirty="0"/>
          </a:p>
        </p:txBody>
      </p:sp>
      <p:sp>
        <p:nvSpPr>
          <p:cNvPr id="3" name="Content Placeholder 2">
            <a:extLst>
              <a:ext uri="{FF2B5EF4-FFF2-40B4-BE49-F238E27FC236}">
                <a16:creationId xmlns:a16="http://schemas.microsoft.com/office/drawing/2014/main" id="{1ADA095F-81B6-464C-A6D5-DCEBCAFD550E}"/>
              </a:ext>
            </a:extLst>
          </p:cNvPr>
          <p:cNvSpPr>
            <a:spLocks noGrp="1"/>
          </p:cNvSpPr>
          <p:nvPr>
            <p:ph idx="1"/>
          </p:nvPr>
        </p:nvSpPr>
        <p:spPr>
          <a:xfrm>
            <a:off x="838200" y="1825625"/>
            <a:ext cx="8142027" cy="4351338"/>
          </a:xfrm>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In the relevant anatomy and Physiology, the respiratory system is the anatomy for lung cancer.</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Lung cancer tumours grow in a way that blocks airways, puts pressure on the lungs or causes inflammation in the respiratory system.</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It affects many parts of the body where heart, bloodstream, liver, and other organs are included.</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It travels through the bloodstream to other organs such as bones, the adrenal glands, and the brain (</a:t>
            </a:r>
            <a:r>
              <a:rPr lang="en-GB" sz="1800" dirty="0" err="1">
                <a:effectLst/>
                <a:latin typeface="Times New Roman" panose="02020603050405020304" pitchFamily="18" charset="0"/>
                <a:ea typeface="Calibri" panose="020F0502020204030204" pitchFamily="34" charset="0"/>
              </a:rPr>
              <a:t>Navani</a:t>
            </a:r>
            <a:r>
              <a:rPr lang="en-GB" sz="1800" dirty="0">
                <a:effectLst/>
                <a:latin typeface="Times New Roman" panose="02020603050405020304" pitchFamily="18" charset="0"/>
                <a:ea typeface="Calibri" panose="020F0502020204030204" pitchFamily="34" charset="0"/>
              </a:rPr>
              <a:t> et al., 2022).</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Often, the lung cancer starts in other parts of the body and spreads to the lung.</a:t>
            </a:r>
          </a:p>
          <a:p>
            <a:endParaRPr lang="en-GB" dirty="0"/>
          </a:p>
        </p:txBody>
      </p:sp>
      <p:pic>
        <p:nvPicPr>
          <p:cNvPr id="4098" name="Picture 2">
            <a:extLst>
              <a:ext uri="{FF2B5EF4-FFF2-40B4-BE49-F238E27FC236}">
                <a16:creationId xmlns:a16="http://schemas.microsoft.com/office/drawing/2014/main" id="{E8EEA8CE-415A-4CA0-B407-BA9CE405EF0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10750" y="3055535"/>
            <a:ext cx="1543050" cy="12382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5342486-DD41-49B9-AA37-E3A51624B01E}"/>
              </a:ext>
            </a:extLst>
          </p:cNvPr>
          <p:cNvSpPr txBox="1"/>
          <p:nvPr/>
        </p:nvSpPr>
        <p:spPr>
          <a:xfrm>
            <a:off x="9575361" y="4586119"/>
            <a:ext cx="2393750" cy="873572"/>
          </a:xfrm>
          <a:prstGeom prst="rect">
            <a:avLst/>
          </a:prstGeom>
          <a:noFill/>
        </p:spPr>
        <p:txBody>
          <a:bodyPr wrap="square">
            <a:spAutoFit/>
          </a:bodyPr>
          <a:lstStyle/>
          <a:p>
            <a:pPr marR="0" lvl="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Source: (</a:t>
            </a:r>
            <a:r>
              <a:rPr lang="en-GB" sz="1800" dirty="0" err="1">
                <a:effectLst/>
                <a:latin typeface="Times New Roman" panose="02020603050405020304" pitchFamily="18" charset="0"/>
                <a:ea typeface="Calibri" panose="020F0502020204030204" pitchFamily="34" charset="0"/>
              </a:rPr>
              <a:t>Navani</a:t>
            </a:r>
            <a:r>
              <a:rPr lang="en-GB" sz="1800" dirty="0">
                <a:effectLst/>
                <a:latin typeface="Times New Roman" panose="02020603050405020304" pitchFamily="18" charset="0"/>
                <a:ea typeface="Calibri" panose="020F0502020204030204" pitchFamily="34" charset="0"/>
              </a:rPr>
              <a:t> et al., 2022).</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1199392950"/>
      </p:ext>
    </p:extLst>
  </p:cSld>
  <p:clrMapOvr>
    <a:masterClrMapping/>
  </p:clrMapOvr>
  <mc:AlternateContent xmlns:mc="http://schemas.openxmlformats.org/markup-compatibility/2006">
    <mc:Choice xmlns:p14="http://schemas.microsoft.com/office/powerpoint/2010/main" Requires="p14">
      <p:transition spd="slow" p14:dur="2000" advTm="28718"/>
    </mc:Choice>
    <mc:Fallback>
      <p:transition spd="slow" advTm="287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BC29E-D44D-4DF6-A366-C0BAF2C69CF6}"/>
              </a:ext>
            </a:extLst>
          </p:cNvPr>
          <p:cNvSpPr>
            <a:spLocks noGrp="1"/>
          </p:cNvSpPr>
          <p:nvPr>
            <p:ph type="title"/>
          </p:nvPr>
        </p:nvSpPr>
        <p:spPr/>
        <p:txBody>
          <a:bodyPr>
            <a:normAutofit/>
          </a:bodyPr>
          <a:lstStyle/>
          <a:p>
            <a:r>
              <a:rPr lang="en-US" b="1" i="0" dirty="0">
                <a:solidFill>
                  <a:srgbClr val="222222"/>
                </a:solidFill>
                <a:effectLst/>
                <a:latin typeface="Arial" panose="020B0604020202020204" pitchFamily="34" charset="0"/>
              </a:rPr>
              <a:t>Pathophysiology – How the Cancer Affects Body Functioning</a:t>
            </a:r>
            <a:endParaRPr lang="en-GB" dirty="0"/>
          </a:p>
        </p:txBody>
      </p:sp>
      <p:sp>
        <p:nvSpPr>
          <p:cNvPr id="3" name="Content Placeholder 2">
            <a:extLst>
              <a:ext uri="{FF2B5EF4-FFF2-40B4-BE49-F238E27FC236}">
                <a16:creationId xmlns:a16="http://schemas.microsoft.com/office/drawing/2014/main" id="{20B8E991-56E0-4647-96BE-6F8C2AF1E347}"/>
              </a:ext>
            </a:extLst>
          </p:cNvPr>
          <p:cNvSpPr>
            <a:spLocks noGrp="1"/>
          </p:cNvSpPr>
          <p:nvPr>
            <p:ph idx="1"/>
          </p:nvPr>
        </p:nvSpPr>
        <p:spPr>
          <a:xfrm>
            <a:off x="838200" y="1825625"/>
            <a:ext cx="8182970" cy="4351338"/>
          </a:xfrm>
        </p:spPr>
        <p:txBody>
          <a:bodyPr>
            <a:normAutofit lnSpcReduction="10000"/>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In lung cancer, when the lung tumour gets bigger, cancer cells can spread to surrounding tissues and grow by pushing on normal tissue beside the tumour.</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Those cancer cells make enzymes that break down normal cells and tissues as they grow.</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In the case of lung cancer, the airways and the chest wall are affected when the tumours impact the respiratory system.</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It has been evaluated that some people living with lung cancer often experience fluid build-up around the lungs, which makes it hard to take a full breath (Li, Yan and He, 2023).</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It is caused by uncontrolled cell division in the lungs, and the cough that does not go away or gets worse is a physical change of lung cancer.</a:t>
            </a:r>
            <a:endParaRPr lang="en-GB" dirty="0"/>
          </a:p>
        </p:txBody>
      </p:sp>
      <p:pic>
        <p:nvPicPr>
          <p:cNvPr id="5128" name="Picture 8" descr="Lung Anatomy">
            <a:extLst>
              <a:ext uri="{FF2B5EF4-FFF2-40B4-BE49-F238E27FC236}">
                <a16:creationId xmlns:a16="http://schemas.microsoft.com/office/drawing/2014/main" id="{4B3EE17D-C313-46B8-B6FC-E4433E7CF10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30344" y="3320256"/>
            <a:ext cx="2143125" cy="13620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BC312BA-9C62-43DE-95CA-2B41B2FB5D6D}"/>
              </a:ext>
            </a:extLst>
          </p:cNvPr>
          <p:cNvSpPr txBox="1"/>
          <p:nvPr/>
        </p:nvSpPr>
        <p:spPr>
          <a:xfrm>
            <a:off x="9630344" y="4682331"/>
            <a:ext cx="2393750" cy="873572"/>
          </a:xfrm>
          <a:prstGeom prst="rect">
            <a:avLst/>
          </a:prstGeom>
          <a:noFill/>
        </p:spPr>
        <p:txBody>
          <a:bodyPr wrap="square">
            <a:spAutoFit/>
          </a:bodyPr>
          <a:lstStyle/>
          <a:p>
            <a:pPr marR="0" lvl="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Source: (Li, Yan and He, 2023).</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994797197"/>
      </p:ext>
    </p:extLst>
  </p:cSld>
  <p:clrMapOvr>
    <a:masterClrMapping/>
  </p:clrMapOvr>
  <mc:AlternateContent xmlns:mc="http://schemas.openxmlformats.org/markup-compatibility/2006">
    <mc:Choice xmlns:p14="http://schemas.microsoft.com/office/powerpoint/2010/main" Requires="p14">
      <p:transition spd="slow" p14:dur="2000" advTm="37733"/>
    </mc:Choice>
    <mc:Fallback>
      <p:transition spd="slow" advTm="37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0903A-B3CD-4D4D-BA2B-48AB37E9BC3B}"/>
              </a:ext>
            </a:extLst>
          </p:cNvPr>
          <p:cNvSpPr>
            <a:spLocks noGrp="1"/>
          </p:cNvSpPr>
          <p:nvPr>
            <p:ph type="title"/>
          </p:nvPr>
        </p:nvSpPr>
        <p:spPr/>
        <p:txBody>
          <a:bodyPr/>
          <a:lstStyle/>
          <a:p>
            <a:r>
              <a:rPr lang="en-US" b="1" i="0" dirty="0">
                <a:solidFill>
                  <a:srgbClr val="222222"/>
                </a:solidFill>
                <a:effectLst/>
                <a:latin typeface="Arial" panose="020B0604020202020204" pitchFamily="34" charset="0"/>
              </a:rPr>
              <a:t>NHS &amp; NICE Care Guidelines Overview</a:t>
            </a:r>
            <a:endParaRPr lang="en-GB" dirty="0"/>
          </a:p>
        </p:txBody>
      </p:sp>
      <p:sp>
        <p:nvSpPr>
          <p:cNvPr id="3" name="Content Placeholder 2">
            <a:extLst>
              <a:ext uri="{FF2B5EF4-FFF2-40B4-BE49-F238E27FC236}">
                <a16:creationId xmlns:a16="http://schemas.microsoft.com/office/drawing/2014/main" id="{B051A82E-F474-42F6-A4EE-87F185EB5C40}"/>
              </a:ext>
            </a:extLst>
          </p:cNvPr>
          <p:cNvSpPr>
            <a:spLocks noGrp="1"/>
          </p:cNvSpPr>
          <p:nvPr>
            <p:ph idx="1"/>
          </p:nvPr>
        </p:nvSpPr>
        <p:spPr>
          <a:xfrm>
            <a:off x="838200" y="1825625"/>
            <a:ext cx="7800833" cy="4667250"/>
          </a:xfrm>
        </p:spPr>
        <p:txBody>
          <a:bodyPr>
            <a:normAutofit fontScale="85000" lnSpcReduction="20000"/>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The National Optimal Lung Cancer Pathway (NOLCP) was developed and published in August 2017 by the NHS England Lung Clinical Expert Group (NHS UK, 2025).</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It works to improve and streamline the pathway to help the lung cancer patient get diagnosed more quickly and at an earlier stage (</a:t>
            </a:r>
            <a:r>
              <a:rPr lang="en-GB" sz="1800" dirty="0" err="1">
                <a:effectLst/>
                <a:latin typeface="Times New Roman" panose="02020603050405020304" pitchFamily="18" charset="0"/>
                <a:ea typeface="Calibri" panose="020F0502020204030204" pitchFamily="34" charset="0"/>
              </a:rPr>
              <a:t>Alduais</a:t>
            </a:r>
            <a:r>
              <a:rPr lang="en-GB" sz="1800" dirty="0">
                <a:effectLst/>
                <a:latin typeface="Times New Roman" panose="02020603050405020304" pitchFamily="18" charset="0"/>
                <a:ea typeface="Calibri" panose="020F0502020204030204" pitchFamily="34" charset="0"/>
              </a:rPr>
              <a:t> et al., 2023).</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A faster diagnosis standard is being developed, which is a diagnosis of cancer within 28 days of referral (NHS UK, 2025). </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31-day treatment: It is a commencing treatment within 31 days of the decision to treat (NHS UK, 2025).</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62-day treatment: It is a commencing treatment within 62 days of being referred (NHS UK, 2025).</a:t>
            </a:r>
          </a:p>
          <a:p>
            <a:pPr marL="0" marR="0" algn="just">
              <a:lnSpc>
                <a:spcPct val="150000"/>
              </a:lnSpc>
              <a:spcBef>
                <a:spcPts val="0"/>
              </a:spcBef>
              <a:spcAft>
                <a:spcPts val="0"/>
              </a:spcAft>
            </a:pPr>
            <a:endParaRPr lang="en-GB" sz="1800" dirty="0">
              <a:effectLst/>
              <a:latin typeface="Times New Roman" panose="02020603050405020304" pitchFamily="18" charset="0"/>
              <a:ea typeface="Calibri" panose="020F0502020204030204" pitchFamily="34" charset="0"/>
            </a:endParaRPr>
          </a:p>
          <a:p>
            <a:pPr marL="0" marR="0" indent="0" algn="just">
              <a:lnSpc>
                <a:spcPct val="150000"/>
              </a:lnSpc>
              <a:spcBef>
                <a:spcPts val="0"/>
              </a:spcBef>
              <a:spcAft>
                <a:spcPts val="0"/>
              </a:spcAft>
              <a:buNone/>
            </a:pPr>
            <a:r>
              <a:rPr lang="en-GB" sz="1800" b="1" i="1" dirty="0">
                <a:effectLst/>
                <a:latin typeface="Times New Roman" panose="02020603050405020304" pitchFamily="18" charset="0"/>
                <a:ea typeface="Calibri" panose="020F0502020204030204" pitchFamily="34" charset="0"/>
              </a:rPr>
              <a:t>Treatment options by type and stage</a:t>
            </a:r>
            <a:endParaRPr lang="en-GB" sz="1800" dirty="0">
              <a:effectLst/>
              <a:latin typeface="Times New Roman" panose="02020603050405020304" pitchFamily="18" charset="0"/>
              <a:ea typeface="Calibri" panose="020F0502020204030204" pitchFamily="34"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Early (stage 1 or 2) is treated with surgery, where in stage one, a type of high-dose radiation therapy called stereotactic body radiation therapy is used (Li, Yan and He, 2023).</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In stage two, chemotherapy or immunotherapy is given before or after surgery.</a:t>
            </a:r>
          </a:p>
          <a:p>
            <a:endParaRPr lang="en-GB" dirty="0"/>
          </a:p>
        </p:txBody>
      </p:sp>
      <p:pic>
        <p:nvPicPr>
          <p:cNvPr id="6148" name="Picture 4">
            <a:extLst>
              <a:ext uri="{FF2B5EF4-FFF2-40B4-BE49-F238E27FC236}">
                <a16:creationId xmlns:a16="http://schemas.microsoft.com/office/drawing/2014/main" id="{B715A71B-6AD4-4CF9-9427-9B25FCD0CF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64211" y="2867664"/>
            <a:ext cx="2323989" cy="164974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0B2829D-4708-4973-B058-8F1499ADCA3B}"/>
              </a:ext>
            </a:extLst>
          </p:cNvPr>
          <p:cNvSpPr txBox="1"/>
          <p:nvPr/>
        </p:nvSpPr>
        <p:spPr>
          <a:xfrm>
            <a:off x="9294450" y="4738775"/>
            <a:ext cx="2393750" cy="873572"/>
          </a:xfrm>
          <a:prstGeom prst="rect">
            <a:avLst/>
          </a:prstGeom>
          <a:noFill/>
        </p:spPr>
        <p:txBody>
          <a:bodyPr wrap="square">
            <a:spAutoFit/>
          </a:bodyPr>
          <a:lstStyle/>
          <a:p>
            <a:pPr marR="0" lvl="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Source: (Li, Yan and He, 2023).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666146470"/>
      </p:ext>
    </p:extLst>
  </p:cSld>
  <p:clrMapOvr>
    <a:masterClrMapping/>
  </p:clrMapOvr>
  <mc:AlternateContent xmlns:mc="http://schemas.openxmlformats.org/markup-compatibility/2006">
    <mc:Choice xmlns:p14="http://schemas.microsoft.com/office/powerpoint/2010/main" Requires="p14">
      <p:transition spd="slow" p14:dur="2000" advTm="31833"/>
    </mc:Choice>
    <mc:Fallback>
      <p:transition spd="slow" advTm="31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8E2E-56B6-4B63-9DF9-9F7E268AB00D}"/>
              </a:ext>
            </a:extLst>
          </p:cNvPr>
          <p:cNvSpPr>
            <a:spLocks noGrp="1"/>
          </p:cNvSpPr>
          <p:nvPr>
            <p:ph type="title"/>
          </p:nvPr>
        </p:nvSpPr>
        <p:spPr/>
        <p:txBody>
          <a:bodyPr/>
          <a:lstStyle/>
          <a:p>
            <a:r>
              <a:rPr lang="en-US" b="1" i="0" dirty="0">
                <a:solidFill>
                  <a:srgbClr val="222222"/>
                </a:solidFill>
                <a:effectLst/>
                <a:latin typeface="Arial" panose="020B0604020202020204" pitchFamily="34" charset="0"/>
              </a:rPr>
              <a:t>Care Plan – Routine and Monitoring</a:t>
            </a:r>
            <a:endParaRPr lang="en-GB" dirty="0"/>
          </a:p>
        </p:txBody>
      </p:sp>
      <p:sp>
        <p:nvSpPr>
          <p:cNvPr id="3" name="Content Placeholder 2">
            <a:extLst>
              <a:ext uri="{FF2B5EF4-FFF2-40B4-BE49-F238E27FC236}">
                <a16:creationId xmlns:a16="http://schemas.microsoft.com/office/drawing/2014/main" id="{04AD9DB7-F150-4ED2-BFA2-72BC96D33554}"/>
              </a:ext>
            </a:extLst>
          </p:cNvPr>
          <p:cNvSpPr>
            <a:spLocks noGrp="1"/>
          </p:cNvSpPr>
          <p:nvPr>
            <p:ph idx="1"/>
          </p:nvPr>
        </p:nvSpPr>
        <p:spPr>
          <a:xfrm>
            <a:off x="838200" y="1825625"/>
            <a:ext cx="6927376" cy="4351338"/>
          </a:xfrm>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Regular and weekly check-ups at the hospital.</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Various tests like blood tests, X-rays, and scans have to be conducted (Li, Yan and He, 2023).</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Immunotherapy is given to target and kill cancer cells, and medicines called pembrolizumab and atezolizumab are utilised (Li, Yan and He, 2023).</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The blood tests are being monitored consistently.</a:t>
            </a:r>
          </a:p>
          <a:p>
            <a:endParaRPr lang="en-GB" dirty="0"/>
          </a:p>
        </p:txBody>
      </p:sp>
      <p:pic>
        <p:nvPicPr>
          <p:cNvPr id="7174" name="Picture 6" descr="Image of signatera how it works 3 1">
            <a:extLst>
              <a:ext uri="{FF2B5EF4-FFF2-40B4-BE49-F238E27FC236}">
                <a16:creationId xmlns:a16="http://schemas.microsoft.com/office/drawing/2014/main" id="{48FA9D59-ACFE-4EA6-9A0B-740E89736C3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93482" y="2168165"/>
            <a:ext cx="2797933" cy="183312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EF4F25-1FD1-4D48-86E3-C2B0B292B5AB}"/>
              </a:ext>
            </a:extLst>
          </p:cNvPr>
          <p:cNvSpPr txBox="1"/>
          <p:nvPr/>
        </p:nvSpPr>
        <p:spPr>
          <a:xfrm>
            <a:off x="8895573" y="4366242"/>
            <a:ext cx="2393750" cy="873572"/>
          </a:xfrm>
          <a:prstGeom prst="rect">
            <a:avLst/>
          </a:prstGeom>
          <a:noFill/>
        </p:spPr>
        <p:txBody>
          <a:bodyPr wrap="square">
            <a:spAutoFit/>
          </a:bodyPr>
          <a:lstStyle/>
          <a:p>
            <a:pPr marR="0" lvl="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Source: (Li, Yan and He, 2023).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39064968"/>
      </p:ext>
    </p:extLst>
  </p:cSld>
  <p:clrMapOvr>
    <a:masterClrMapping/>
  </p:clrMapOvr>
  <mc:AlternateContent xmlns:mc="http://schemas.openxmlformats.org/markup-compatibility/2006">
    <mc:Choice xmlns:p14="http://schemas.microsoft.com/office/powerpoint/2010/main" Requires="p14">
      <p:transition spd="slow" p14:dur="2000" advTm="20725"/>
    </mc:Choice>
    <mc:Fallback>
      <p:transition spd="slow" advTm="20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60976"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5C044-531C-411D-86D4-31AE50B662FE}"/>
              </a:ext>
            </a:extLst>
          </p:cNvPr>
          <p:cNvSpPr>
            <a:spLocks noGrp="1"/>
          </p:cNvSpPr>
          <p:nvPr>
            <p:ph type="title"/>
          </p:nvPr>
        </p:nvSpPr>
        <p:spPr/>
        <p:txBody>
          <a:bodyPr>
            <a:normAutofit/>
          </a:bodyPr>
          <a:lstStyle/>
          <a:p>
            <a:r>
              <a:rPr lang="en-GB" b="1" i="0" dirty="0">
                <a:solidFill>
                  <a:srgbClr val="222222"/>
                </a:solidFill>
                <a:effectLst/>
                <a:latin typeface="Arial" panose="020B0604020202020204" pitchFamily="34" charset="0"/>
              </a:rPr>
              <a:t>Care Plan – Communication &amp; Ethical Considerations</a:t>
            </a:r>
            <a:endParaRPr lang="en-GB" dirty="0"/>
          </a:p>
        </p:txBody>
      </p:sp>
      <p:sp>
        <p:nvSpPr>
          <p:cNvPr id="3" name="Content Placeholder 2">
            <a:extLst>
              <a:ext uri="{FF2B5EF4-FFF2-40B4-BE49-F238E27FC236}">
                <a16:creationId xmlns:a16="http://schemas.microsoft.com/office/drawing/2014/main" id="{0C78F081-47CE-484C-8E5F-6B3ED99825F7}"/>
              </a:ext>
            </a:extLst>
          </p:cNvPr>
          <p:cNvSpPr>
            <a:spLocks noGrp="1"/>
          </p:cNvSpPr>
          <p:nvPr>
            <p:ph idx="1"/>
          </p:nvPr>
        </p:nvSpPr>
        <p:spPr>
          <a:xfrm>
            <a:off x="838200" y="1825625"/>
            <a:ext cx="7650707" cy="4351338"/>
          </a:xfrm>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While giving treatment, verbal communication with family involvement and written communication have to be included.</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The emotional, psychological, and social supports have to be ensured.</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In the treatment, consistency, confidentiality, and autonomy in end-of-life decisions need to be considered (Lu et al., 2023).</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While giving treatments, a multidisciplinary team including oncologists, nurses, and social workers have to be developed.</a:t>
            </a:r>
          </a:p>
          <a:p>
            <a:endParaRPr lang="en-GB" dirty="0"/>
          </a:p>
        </p:txBody>
      </p:sp>
      <p:pic>
        <p:nvPicPr>
          <p:cNvPr id="8194" name="Picture 2">
            <a:extLst>
              <a:ext uri="{FF2B5EF4-FFF2-40B4-BE49-F238E27FC236}">
                <a16:creationId xmlns:a16="http://schemas.microsoft.com/office/drawing/2014/main" id="{0B013103-6DA9-45E3-9834-BBCE829C8DB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10556" y="2202692"/>
            <a:ext cx="2043244" cy="201446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783B4C1-3C98-4759-B1AB-7FB5A73E7EB0}"/>
              </a:ext>
            </a:extLst>
          </p:cNvPr>
          <p:cNvSpPr txBox="1"/>
          <p:nvPr/>
        </p:nvSpPr>
        <p:spPr>
          <a:xfrm>
            <a:off x="9226717" y="4292376"/>
            <a:ext cx="2393750" cy="873572"/>
          </a:xfrm>
          <a:prstGeom prst="rect">
            <a:avLst/>
          </a:prstGeom>
          <a:noFill/>
        </p:spPr>
        <p:txBody>
          <a:bodyPr wrap="square">
            <a:spAutoFit/>
          </a:bodyPr>
          <a:lstStyle/>
          <a:p>
            <a:pPr marR="0" lvl="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Source: (Lu et al., 2023).</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3791034845"/>
      </p:ext>
    </p:extLst>
  </p:cSld>
  <p:clrMapOvr>
    <a:masterClrMapping/>
  </p:clrMapOvr>
  <mc:AlternateContent xmlns:mc="http://schemas.openxmlformats.org/markup-compatibility/2006">
    <mc:Choice xmlns:p14="http://schemas.microsoft.com/office/powerpoint/2010/main" Requires="p14">
      <p:transition spd="slow" p14:dur="2000" advTm="33508"/>
    </mc:Choice>
    <mc:Fallback>
      <p:transition spd="slow" advTm="33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E1941-D380-472B-9B33-24551A5D50D1}"/>
              </a:ext>
            </a:extLst>
          </p:cNvPr>
          <p:cNvSpPr>
            <a:spLocks noGrp="1"/>
          </p:cNvSpPr>
          <p:nvPr>
            <p:ph type="title"/>
          </p:nvPr>
        </p:nvSpPr>
        <p:spPr/>
        <p:txBody>
          <a:bodyPr>
            <a:normAutofit/>
          </a:bodyPr>
          <a:lstStyle/>
          <a:p>
            <a:r>
              <a:rPr lang="en-US" b="1" i="0" dirty="0">
                <a:solidFill>
                  <a:srgbClr val="222222"/>
                </a:solidFill>
                <a:effectLst/>
                <a:latin typeface="Arial" panose="020B0604020202020204" pitchFamily="34" charset="0"/>
              </a:rPr>
              <a:t>Care Plan – Lifestyle and Risk Management</a:t>
            </a:r>
            <a:endParaRPr lang="en-GB" dirty="0"/>
          </a:p>
        </p:txBody>
      </p:sp>
      <p:sp>
        <p:nvSpPr>
          <p:cNvPr id="3" name="Content Placeholder 2">
            <a:extLst>
              <a:ext uri="{FF2B5EF4-FFF2-40B4-BE49-F238E27FC236}">
                <a16:creationId xmlns:a16="http://schemas.microsoft.com/office/drawing/2014/main" id="{FED568F5-A129-43CD-A5AA-3B446552D157}"/>
              </a:ext>
            </a:extLst>
          </p:cNvPr>
          <p:cNvSpPr>
            <a:spLocks noGrp="1"/>
          </p:cNvSpPr>
          <p:nvPr>
            <p:ph idx="1"/>
          </p:nvPr>
        </p:nvSpPr>
        <p:spPr>
          <a:xfrm>
            <a:off x="1111155" y="2318958"/>
            <a:ext cx="10515600" cy="4351338"/>
          </a:xfrm>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Smoking cessation</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Daily exercise</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Healthy diet</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Mental health support</a:t>
            </a:r>
          </a:p>
          <a:p>
            <a:endParaRPr lang="en-GB" dirty="0"/>
          </a:p>
        </p:txBody>
      </p:sp>
      <p:pic>
        <p:nvPicPr>
          <p:cNvPr id="9222" name="Picture 6">
            <a:extLst>
              <a:ext uri="{FF2B5EF4-FFF2-40B4-BE49-F238E27FC236}">
                <a16:creationId xmlns:a16="http://schemas.microsoft.com/office/drawing/2014/main" id="{03B8BB34-839A-4C8D-8B71-74FF5751552F}"/>
              </a:ext>
            </a:extLst>
          </p:cNvPr>
          <p:cNvPicPr>
            <a:picLocks noChangeAspect="1" noChangeArrowheads="1"/>
          </p:cNvPicPr>
          <p:nvPr/>
        </p:nvPicPr>
        <p:blipFill>
          <a:blip r:embed="rId5" cstate="hqprint">
            <a:extLst>
              <a:ext uri="{28A0092B-C50C-407E-A947-70E740481C1C}">
                <a14:useLocalDpi xmlns:a14="http://schemas.microsoft.com/office/drawing/2010/main" val="0"/>
              </a:ext>
            </a:extLst>
          </a:blip>
          <a:srcRect/>
          <a:stretch>
            <a:fillRect/>
          </a:stretch>
        </p:blipFill>
        <p:spPr bwMode="auto">
          <a:xfrm>
            <a:off x="7332120" y="1559256"/>
            <a:ext cx="4021680" cy="373948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2A5DA7D-8601-4646-ADDD-A8FBEA4EED76}"/>
              </a:ext>
            </a:extLst>
          </p:cNvPr>
          <p:cNvSpPr txBox="1"/>
          <p:nvPr/>
        </p:nvSpPr>
        <p:spPr>
          <a:xfrm>
            <a:off x="8179601" y="5557681"/>
            <a:ext cx="2714177" cy="369332"/>
          </a:xfrm>
          <a:prstGeom prst="rect">
            <a:avLst/>
          </a:prstGeom>
          <a:noFill/>
        </p:spPr>
        <p:txBody>
          <a:bodyPr wrap="square">
            <a:spAutoFit/>
          </a:bodyPr>
          <a:lstStyle/>
          <a:p>
            <a:r>
              <a:rPr lang="en-GB" sz="1800" dirty="0">
                <a:effectLst/>
                <a:latin typeface="Times New Roman" panose="02020603050405020304" pitchFamily="18" charset="0"/>
                <a:ea typeface="Calibri" panose="020F0502020204030204" pitchFamily="34" charset="0"/>
              </a:rPr>
              <a:t>Source: (Lu et al., 2023)</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400114268"/>
      </p:ext>
    </p:extLst>
  </p:cSld>
  <p:clrMapOvr>
    <a:masterClrMapping/>
  </p:clrMapOvr>
  <mc:AlternateContent xmlns:mc="http://schemas.openxmlformats.org/markup-compatibility/2006">
    <mc:Choice xmlns:p14="http://schemas.microsoft.com/office/powerpoint/2010/main" Requires="p14">
      <p:transition spd="slow" p14:dur="2000" advTm="10422"/>
    </mc:Choice>
    <mc:Fallback>
      <p:transition spd="slow" advTm="10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35F9D-301F-4E18-9628-A6723449A6CB}"/>
              </a:ext>
            </a:extLst>
          </p:cNvPr>
          <p:cNvSpPr>
            <a:spLocks noGrp="1"/>
          </p:cNvSpPr>
          <p:nvPr>
            <p:ph type="title"/>
          </p:nvPr>
        </p:nvSpPr>
        <p:spPr/>
        <p:txBody>
          <a:bodyPr/>
          <a:lstStyle/>
          <a:p>
            <a:r>
              <a:rPr lang="en-GB" b="1" i="0" dirty="0">
                <a:solidFill>
                  <a:srgbClr val="222222"/>
                </a:solidFill>
                <a:effectLst/>
                <a:latin typeface="Arial" panose="020B0604020202020204" pitchFamily="34" charset="0"/>
              </a:rPr>
              <a:t>Conclusion</a:t>
            </a:r>
            <a:endParaRPr lang="en-GB" dirty="0"/>
          </a:p>
        </p:txBody>
      </p:sp>
      <p:sp>
        <p:nvSpPr>
          <p:cNvPr id="3" name="Content Placeholder 2">
            <a:extLst>
              <a:ext uri="{FF2B5EF4-FFF2-40B4-BE49-F238E27FC236}">
                <a16:creationId xmlns:a16="http://schemas.microsoft.com/office/drawing/2014/main" id="{EF0A6252-716E-4DE6-BF63-1796A5DE0C32}"/>
              </a:ext>
            </a:extLst>
          </p:cNvPr>
          <p:cNvSpPr>
            <a:spLocks noGrp="1"/>
          </p:cNvSpPr>
          <p:nvPr>
            <p:ph idx="1"/>
          </p:nvPr>
        </p:nvSpPr>
        <p:spPr/>
        <p:txBody>
          <a:bodyPr/>
          <a:lstStyle/>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This presentation will be about the Care Plan for a Fictional Person Living with Cancer, where the case study of Sarah Thompson is presented.</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She is aged 55, a white British Schoolteacher, who has lung cancer due to smoking.</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In the NHS care guidelines, a fast diagnosis, 31-day treatment, and 62-day treatment standards are suggested.</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While treating patients, Immunotherapy is given to target and kill cancer cells, and medicines called pembrolizumab and atezolizumab are utilised for lung cancer.</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In the care plan, the blood tests are being monitored consistently</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Family involvement, emotional, psychological, and social workers are involved in the care plan.</a:t>
            </a:r>
          </a:p>
          <a:p>
            <a:pPr marL="0" marR="0" algn="just">
              <a:lnSpc>
                <a:spcPct val="150000"/>
              </a:lnSpc>
              <a:spcBef>
                <a:spcPts val="0"/>
              </a:spcBef>
              <a:spcAft>
                <a:spcPts val="0"/>
              </a:spcAft>
            </a:pPr>
            <a:r>
              <a:rPr lang="en-GB" sz="1800" dirty="0">
                <a:effectLst/>
                <a:latin typeface="Times New Roman" panose="02020603050405020304" pitchFamily="18" charset="0"/>
                <a:ea typeface="Calibri" panose="020F0502020204030204" pitchFamily="34" charset="0"/>
              </a:rPr>
              <a:t>Exercise like walking, a healthy diet, and mental support will be included in the lifestyle.</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2443851518"/>
      </p:ext>
    </p:extLst>
  </p:cSld>
  <p:clrMapOvr>
    <a:masterClrMapping/>
  </p:clrMapOvr>
  <mc:AlternateContent xmlns:mc="http://schemas.openxmlformats.org/markup-compatibility/2006">
    <mc:Choice xmlns:p14="http://schemas.microsoft.com/office/powerpoint/2010/main" Requires="p14">
      <p:transition spd="slow" p14:dur="2000" advTm="38217"/>
    </mc:Choice>
    <mc:Fallback>
      <p:transition spd="slow" advTm="382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47382-88C6-4F82-95E1-379E84C61279}"/>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References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E1B9CA4-7B28-4EF0-9275-63D4C8A6FFF3}"/>
              </a:ext>
            </a:extLst>
          </p:cNvPr>
          <p:cNvSpPr>
            <a:spLocks noGrp="1"/>
          </p:cNvSpPr>
          <p:nvPr>
            <p:ph idx="1"/>
          </p:nvPr>
        </p:nvSpPr>
        <p:spPr/>
        <p:txBody>
          <a:bodyPr>
            <a:normAutofit fontScale="70000" lnSpcReduction="20000"/>
          </a:bodyPr>
          <a:lstStyle/>
          <a:p>
            <a:pPr marL="0" marR="0" indent="0" algn="just">
              <a:lnSpc>
                <a:spcPct val="150000"/>
              </a:lnSpc>
              <a:spcBef>
                <a:spcPts val="0"/>
              </a:spcBef>
              <a:buNone/>
            </a:pPr>
            <a:r>
              <a:rPr lang="en-GB" sz="1800" dirty="0" err="1">
                <a:effectLst/>
                <a:latin typeface="Times New Roman" panose="02020603050405020304" pitchFamily="18" charset="0"/>
                <a:ea typeface="Calibri" panose="020F0502020204030204" pitchFamily="34" charset="0"/>
              </a:rPr>
              <a:t>Alduais</a:t>
            </a:r>
            <a:r>
              <a:rPr lang="en-GB" sz="1800" dirty="0">
                <a:effectLst/>
                <a:latin typeface="Times New Roman" panose="02020603050405020304" pitchFamily="18" charset="0"/>
                <a:ea typeface="Calibri" panose="020F0502020204030204" pitchFamily="34" charset="0"/>
              </a:rPr>
              <a:t>, Y., Zhang, H., Fan, F., Chen, J. and Chen, B. (2023). Non-small cell lung cancer (NSCLC): A review of risk factors, diagnosis, and treatment. Medicine, 102(8), p.e32899.</a:t>
            </a:r>
          </a:p>
          <a:p>
            <a:pPr marL="0" marR="0" indent="0" algn="l">
              <a:lnSpc>
                <a:spcPct val="150000"/>
              </a:lnSpc>
              <a:spcBef>
                <a:spcPts val="0"/>
              </a:spcBef>
              <a:buNone/>
            </a:pPr>
            <a:r>
              <a:rPr lang="en-GB" sz="1800" dirty="0">
                <a:effectLst/>
                <a:latin typeface="Times New Roman" panose="02020603050405020304" pitchFamily="18" charset="0"/>
                <a:ea typeface="Times New Roman" panose="02020603050405020304" pitchFamily="18" charset="0"/>
              </a:rPr>
              <a:t>Cancer Research UK (2024). </a:t>
            </a:r>
            <a:r>
              <a:rPr lang="en-GB" sz="1800" i="1" dirty="0">
                <a:effectLst/>
                <a:latin typeface="Times New Roman" panose="02020603050405020304" pitchFamily="18" charset="0"/>
                <a:ea typeface="Times New Roman" panose="02020603050405020304" pitchFamily="18" charset="0"/>
              </a:rPr>
              <a:t>Lung cancer statistics</a:t>
            </a:r>
            <a:r>
              <a:rPr lang="en-GB" sz="1800" dirty="0">
                <a:effectLst/>
                <a:latin typeface="Times New Roman" panose="02020603050405020304" pitchFamily="18" charset="0"/>
                <a:ea typeface="Times New Roman" panose="02020603050405020304" pitchFamily="18" charset="0"/>
              </a:rPr>
              <a:t>. [online] Cancer Research UK. Available at: https://www.cancerresearchuk.org/health-professional/cancer-statistics/statistics-by-cancer-type/lung-cancer.</a:t>
            </a:r>
            <a:endParaRPr lang="en-GB" sz="1800" dirty="0">
              <a:effectLst/>
              <a:latin typeface="Times New Roman" panose="02020603050405020304" pitchFamily="18" charset="0"/>
              <a:ea typeface="Calibri" panose="020F0502020204030204" pitchFamily="34" charset="0"/>
            </a:endParaRPr>
          </a:p>
          <a:p>
            <a:pPr marL="0" marR="0" indent="0" algn="just">
              <a:lnSpc>
                <a:spcPct val="150000"/>
              </a:lnSpc>
              <a:spcBef>
                <a:spcPts val="0"/>
              </a:spcBef>
              <a:buNone/>
            </a:pPr>
            <a:r>
              <a:rPr lang="en-GB" sz="1800" dirty="0">
                <a:effectLst/>
                <a:latin typeface="Times New Roman" panose="02020603050405020304" pitchFamily="18" charset="0"/>
                <a:ea typeface="Calibri" panose="020F0502020204030204" pitchFamily="34" charset="0"/>
              </a:rPr>
              <a:t>Li, Y., Yan, B. and He, S. (2023). Advances and challenges in the treatment of lung cancer. Biomedicine &amp; Pharmacotherapy, 169, p.115891.</a:t>
            </a:r>
          </a:p>
          <a:p>
            <a:pPr marL="0" marR="0" indent="0" algn="just">
              <a:lnSpc>
                <a:spcPct val="150000"/>
              </a:lnSpc>
              <a:spcBef>
                <a:spcPts val="0"/>
              </a:spcBef>
              <a:buNone/>
            </a:pPr>
            <a:r>
              <a:rPr lang="en-GB" sz="1800" dirty="0">
                <a:effectLst/>
                <a:latin typeface="Times New Roman" panose="02020603050405020304" pitchFamily="18" charset="0"/>
                <a:ea typeface="Calibri" panose="020F0502020204030204" pitchFamily="34" charset="0"/>
              </a:rPr>
              <a:t>Lu, Y., Zeng, T., Zhang, H., Li, Y., Zhu, X., Liu, H., Sun, B., Ji, C., Li, T., Huang, L. and Peng, K. (2023). Nano-immunotherapy for lung cancer. Nano </a:t>
            </a:r>
            <a:r>
              <a:rPr lang="en-GB" sz="1800" dirty="0" err="1">
                <a:effectLst/>
                <a:latin typeface="Times New Roman" panose="02020603050405020304" pitchFamily="18" charset="0"/>
                <a:ea typeface="Calibri" panose="020F0502020204030204" pitchFamily="34" charset="0"/>
              </a:rPr>
              <a:t>TransMed</a:t>
            </a:r>
            <a:r>
              <a:rPr lang="en-GB" sz="1800" dirty="0">
                <a:effectLst/>
                <a:latin typeface="Times New Roman" panose="02020603050405020304" pitchFamily="18" charset="0"/>
                <a:ea typeface="Calibri" panose="020F0502020204030204" pitchFamily="34" charset="0"/>
              </a:rPr>
              <a:t>, 2(1), p.e9130018.</a:t>
            </a:r>
          </a:p>
          <a:p>
            <a:pPr marL="0" marR="0" indent="0" algn="just">
              <a:lnSpc>
                <a:spcPct val="150000"/>
              </a:lnSpc>
              <a:spcBef>
                <a:spcPts val="0"/>
              </a:spcBef>
              <a:buNone/>
            </a:pPr>
            <a:r>
              <a:rPr lang="en-GB" sz="1800" dirty="0" err="1">
                <a:effectLst/>
                <a:latin typeface="Times New Roman" panose="02020603050405020304" pitchFamily="18" charset="0"/>
                <a:ea typeface="Calibri" panose="020F0502020204030204" pitchFamily="34" charset="0"/>
              </a:rPr>
              <a:t>Navani</a:t>
            </a:r>
            <a:r>
              <a:rPr lang="en-GB" sz="1800" dirty="0">
                <a:effectLst/>
                <a:latin typeface="Times New Roman" panose="02020603050405020304" pitchFamily="18" charset="0"/>
                <a:ea typeface="Calibri" panose="020F0502020204030204" pitchFamily="34" charset="0"/>
              </a:rPr>
              <a:t>, N., Baldwin, D.R., Edwards, J.G., </a:t>
            </a:r>
            <a:r>
              <a:rPr lang="en-GB" sz="1800" dirty="0" err="1">
                <a:effectLst/>
                <a:latin typeface="Times New Roman" panose="02020603050405020304" pitchFamily="18" charset="0"/>
                <a:ea typeface="Calibri" panose="020F0502020204030204" pitchFamily="34" charset="0"/>
              </a:rPr>
              <a:t>Evison</a:t>
            </a:r>
            <a:r>
              <a:rPr lang="en-GB" sz="1800" dirty="0">
                <a:effectLst/>
                <a:latin typeface="Times New Roman" panose="02020603050405020304" pitchFamily="18" charset="0"/>
                <a:ea typeface="Calibri" panose="020F0502020204030204" pitchFamily="34" charset="0"/>
              </a:rPr>
              <a:t>, M., McDonald, F., Nicholson, A.G., </a:t>
            </a:r>
            <a:r>
              <a:rPr lang="en-GB" sz="1800" dirty="0" err="1">
                <a:effectLst/>
                <a:latin typeface="Times New Roman" panose="02020603050405020304" pitchFamily="18" charset="0"/>
                <a:ea typeface="Calibri" panose="020F0502020204030204" pitchFamily="34" charset="0"/>
              </a:rPr>
              <a:t>Fenemore</a:t>
            </a:r>
            <a:r>
              <a:rPr lang="en-GB" sz="1800" dirty="0">
                <a:effectLst/>
                <a:latin typeface="Times New Roman" panose="02020603050405020304" pitchFamily="18" charset="0"/>
                <a:ea typeface="Calibri" panose="020F0502020204030204" pitchFamily="34" charset="0"/>
              </a:rPr>
              <a:t>, J., Sage, E.K. and </a:t>
            </a:r>
            <a:r>
              <a:rPr lang="en-GB" sz="1800" dirty="0" err="1">
                <a:effectLst/>
                <a:latin typeface="Times New Roman" panose="02020603050405020304" pitchFamily="18" charset="0"/>
                <a:ea typeface="Calibri" panose="020F0502020204030204" pitchFamily="34" charset="0"/>
              </a:rPr>
              <a:t>Popat</a:t>
            </a:r>
            <a:r>
              <a:rPr lang="en-GB" sz="1800" dirty="0">
                <a:effectLst/>
                <a:latin typeface="Times New Roman" panose="02020603050405020304" pitchFamily="18" charset="0"/>
                <a:ea typeface="Calibri" panose="020F0502020204030204" pitchFamily="34" charset="0"/>
              </a:rPr>
              <a:t>, S. (2022). Lung cancer in the United Kingdom. Journal of Thoracic Oncology, 17(2), pp.186-193.</a:t>
            </a:r>
          </a:p>
          <a:p>
            <a:pPr marL="0" marR="0" indent="0" algn="l">
              <a:lnSpc>
                <a:spcPct val="150000"/>
              </a:lnSpc>
              <a:spcBef>
                <a:spcPts val="0"/>
              </a:spcBef>
              <a:buNone/>
            </a:pPr>
            <a:r>
              <a:rPr lang="en-GB" sz="1800" dirty="0">
                <a:effectLst/>
                <a:latin typeface="Times New Roman" panose="02020603050405020304" pitchFamily="18" charset="0"/>
                <a:ea typeface="Times New Roman" panose="02020603050405020304" pitchFamily="18" charset="0"/>
              </a:rPr>
              <a:t>NHS UK (2025). </a:t>
            </a:r>
            <a:r>
              <a:rPr lang="en-GB" sz="1800" i="1" dirty="0">
                <a:effectLst/>
                <a:latin typeface="Times New Roman" panose="02020603050405020304" pitchFamily="18" charset="0"/>
                <a:ea typeface="Times New Roman" panose="02020603050405020304" pitchFamily="18" charset="0"/>
              </a:rPr>
              <a:t>NHS England» Cancer</a:t>
            </a:r>
            <a:r>
              <a:rPr lang="en-GB" sz="1800" dirty="0">
                <a:effectLst/>
                <a:latin typeface="Times New Roman" panose="02020603050405020304" pitchFamily="18" charset="0"/>
                <a:ea typeface="Times New Roman" panose="02020603050405020304" pitchFamily="18" charset="0"/>
              </a:rPr>
              <a:t>. [online] www.england.nhs.uk. Available at: https://www.england.nhs.uk/clinically-led-review-nhs-access-standards/cancer/.</a:t>
            </a:r>
            <a:endParaRPr lang="en-GB" sz="1800" dirty="0">
              <a:effectLst/>
              <a:latin typeface="Times New Roman" panose="02020603050405020304" pitchFamily="18" charset="0"/>
              <a:ea typeface="Calibri" panose="020F0502020204030204" pitchFamily="34" charset="0"/>
            </a:endParaRPr>
          </a:p>
          <a:p>
            <a:pPr marL="0" marR="0" indent="0" algn="just">
              <a:lnSpc>
                <a:spcPct val="150000"/>
              </a:lnSpc>
              <a:spcBef>
                <a:spcPts val="0"/>
              </a:spcBef>
              <a:buNone/>
            </a:pPr>
            <a:r>
              <a:rPr lang="en-GB" sz="1800" dirty="0" err="1">
                <a:effectLst/>
                <a:latin typeface="Times New Roman" panose="02020603050405020304" pitchFamily="18" charset="0"/>
                <a:ea typeface="Calibri" panose="020F0502020204030204" pitchFamily="34" charset="0"/>
              </a:rPr>
              <a:t>Snee</a:t>
            </a:r>
            <a:r>
              <a:rPr lang="en-GB" sz="1800" dirty="0">
                <a:effectLst/>
                <a:latin typeface="Times New Roman" panose="02020603050405020304" pitchFamily="18" charset="0"/>
                <a:ea typeface="Calibri" panose="020F0502020204030204" pitchFamily="34" charset="0"/>
              </a:rPr>
              <a:t>, M., Cheeseman, S., Thompson, M., Riaz, M., </a:t>
            </a:r>
            <a:r>
              <a:rPr lang="en-GB" sz="1800" dirty="0" err="1">
                <a:effectLst/>
                <a:latin typeface="Times New Roman" panose="02020603050405020304" pitchFamily="18" charset="0"/>
                <a:ea typeface="Calibri" panose="020F0502020204030204" pitchFamily="34" charset="0"/>
              </a:rPr>
              <a:t>Sopwith</a:t>
            </a:r>
            <a:r>
              <a:rPr lang="en-GB" sz="1800" dirty="0">
                <a:effectLst/>
                <a:latin typeface="Times New Roman" panose="02020603050405020304" pitchFamily="18" charset="0"/>
                <a:ea typeface="Calibri" panose="020F0502020204030204" pitchFamily="34" charset="0"/>
              </a:rPr>
              <a:t>, W., </a:t>
            </a:r>
            <a:r>
              <a:rPr lang="en-GB" sz="1800" dirty="0" err="1">
                <a:effectLst/>
                <a:latin typeface="Times New Roman" panose="02020603050405020304" pitchFamily="18" charset="0"/>
                <a:ea typeface="Calibri" panose="020F0502020204030204" pitchFamily="34" charset="0"/>
              </a:rPr>
              <a:t>Lacoin</a:t>
            </a:r>
            <a:r>
              <a:rPr lang="en-GB" sz="1800" dirty="0">
                <a:effectLst/>
                <a:latin typeface="Times New Roman" panose="02020603050405020304" pitchFamily="18" charset="0"/>
                <a:ea typeface="Calibri" panose="020F0502020204030204" pitchFamily="34" charset="0"/>
              </a:rPr>
              <a:t>, L., </a:t>
            </a:r>
            <a:r>
              <a:rPr lang="en-GB" sz="1800" dirty="0" err="1">
                <a:effectLst/>
                <a:latin typeface="Times New Roman" panose="02020603050405020304" pitchFamily="18" charset="0"/>
                <a:ea typeface="Calibri" panose="020F0502020204030204" pitchFamily="34" charset="0"/>
              </a:rPr>
              <a:t>Chaib</a:t>
            </a:r>
            <a:r>
              <a:rPr lang="en-GB" sz="1800" dirty="0">
                <a:effectLst/>
                <a:latin typeface="Times New Roman" panose="02020603050405020304" pitchFamily="18" charset="0"/>
                <a:ea typeface="Calibri" panose="020F0502020204030204" pitchFamily="34" charset="0"/>
              </a:rPr>
              <a:t>, C., </a:t>
            </a:r>
            <a:r>
              <a:rPr lang="en-GB" sz="1800" dirty="0" err="1">
                <a:effectLst/>
                <a:latin typeface="Times New Roman" panose="02020603050405020304" pitchFamily="18" charset="0"/>
                <a:ea typeface="Calibri" panose="020F0502020204030204" pitchFamily="34" charset="0"/>
              </a:rPr>
              <a:t>Daumont</a:t>
            </a:r>
            <a:r>
              <a:rPr lang="en-GB" sz="1800" dirty="0">
                <a:effectLst/>
                <a:latin typeface="Times New Roman" panose="02020603050405020304" pitchFamily="18" charset="0"/>
                <a:ea typeface="Calibri" panose="020F0502020204030204" pitchFamily="34" charset="0"/>
              </a:rPr>
              <a:t>, M.J., Penrod, J.R. and Hall, G. (2021). Treatment patterns and survival outcomes for patients with non-small cell lung cancer in the UK in the </a:t>
            </a:r>
            <a:r>
              <a:rPr lang="en-GB" sz="1800" dirty="0" err="1">
                <a:effectLst/>
                <a:latin typeface="Times New Roman" panose="02020603050405020304" pitchFamily="18" charset="0"/>
                <a:ea typeface="Calibri" panose="020F0502020204030204" pitchFamily="34" charset="0"/>
              </a:rPr>
              <a:t>preimmunology</a:t>
            </a:r>
            <a:r>
              <a:rPr lang="en-GB" sz="1800" dirty="0">
                <a:effectLst/>
                <a:latin typeface="Times New Roman" panose="02020603050405020304" pitchFamily="18" charset="0"/>
                <a:ea typeface="Calibri" panose="020F0502020204030204" pitchFamily="34" charset="0"/>
              </a:rPr>
              <a:t> era: a REAL-Oncology database analysis from the IO Optimise initiative. BMJ open, 11(9), p.e046396.</a:t>
            </a:r>
          </a:p>
          <a:p>
            <a:pPr marL="0" marR="0" indent="0" algn="just">
              <a:lnSpc>
                <a:spcPct val="150000"/>
              </a:lnSpc>
              <a:spcBef>
                <a:spcPts val="0"/>
              </a:spcBef>
              <a:buNone/>
            </a:pPr>
            <a:r>
              <a:rPr lang="en-GB" sz="1800" dirty="0">
                <a:effectLst/>
                <a:latin typeface="Times New Roman" panose="02020603050405020304" pitchFamily="18" charset="0"/>
                <a:ea typeface="Calibri" panose="020F0502020204030204" pitchFamily="34" charset="0"/>
              </a:rPr>
              <a:t>Sun, C., Li, K., Xu, H., Wang, X., Qin, P., Wang, S., Liang, B. and Xu, L. (2021). Association of healthy lifestyle score with all-cause mortality and life expectancy: a city-wide prospective cohort study of cancer survivors. BMC medicine, 19(1), p.158.</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52238" y="6218238"/>
            <a:ext cx="487362" cy="487362"/>
          </a:xfrm>
          <a:prstGeom prst="rect">
            <a:avLst/>
          </a:prstGeom>
        </p:spPr>
      </p:pic>
    </p:spTree>
    <p:extLst>
      <p:ext uri="{BB962C8B-B14F-4D97-AF65-F5344CB8AC3E}">
        <p14:creationId xmlns:p14="http://schemas.microsoft.com/office/powerpoint/2010/main" val="380980874"/>
      </p:ext>
    </p:extLst>
  </p:cSld>
  <p:clrMapOvr>
    <a:masterClrMapping/>
  </p:clrMapOvr>
  <mc:AlternateContent xmlns:mc="http://schemas.openxmlformats.org/markup-compatibility/2006">
    <mc:Choice xmlns:p14="http://schemas.microsoft.com/office/powerpoint/2010/main" Requires="p14">
      <p:transition spd="slow" p14:dur="2000" advTm="9969"/>
    </mc:Choice>
    <mc:Fallback>
      <p:transition spd="slow" advTm="9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66</TotalTime>
  <Words>2356</Words>
  <Application>Microsoft Office PowerPoint</Application>
  <PresentationFormat>Widescreen</PresentationFormat>
  <Paragraphs>105</Paragraphs>
  <Slides>12</Slides>
  <Notes>11</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Symbol</vt:lpstr>
      <vt:lpstr>Times New Roman</vt:lpstr>
      <vt:lpstr>Office Theme</vt:lpstr>
      <vt:lpstr>     Introduction to Physiology BMHP5023 Title: Care Plan for a Fictional Person Living with Cancer [Component 2: Presentation] Name-Habiba Mahmud Happy Id-2409257 </vt:lpstr>
      <vt:lpstr>Introduction</vt:lpstr>
      <vt:lpstr>Cancer Type</vt:lpstr>
      <vt:lpstr>Fictional Patient Profile (Demographic &amp; Lifestyle Factors)</vt:lpstr>
      <vt:lpstr>Relevant Anatomy and Physiology</vt:lpstr>
      <vt:lpstr>Pathophysiology – How the Cancer Affects Body Functioning</vt:lpstr>
      <vt:lpstr>NHS &amp; NICE Care Guidelines Overview</vt:lpstr>
      <vt:lpstr>Care Plan – Routine and Monitoring</vt:lpstr>
      <vt:lpstr>Care Plan – Communication &amp; Ethical Considerations</vt:lpstr>
      <vt:lpstr>Care Plan – Lifestyle and Risk Management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Introduction to Physiology BMHP5023 Title: Care Plan for a Fictional Person Living with Cancer [Component 2: Presentation] Name-Habiba Mahmud Happy Id-2409257 </dc:title>
  <dc:creator>Lenovo</dc:creator>
  <cp:lastModifiedBy>Habiba Mahmud Happy (2409257)</cp:lastModifiedBy>
  <cp:revision>2</cp:revision>
  <dcterms:created xsi:type="dcterms:W3CDTF">2025-11-12T10:10:14Z</dcterms:created>
  <dcterms:modified xsi:type="dcterms:W3CDTF">2025-11-17T10:37:17Z</dcterms:modified>
</cp:coreProperties>
</file>