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8" r:id="rId4"/>
  </p:sldMasterIdLst>
  <p:notesMasterIdLst>
    <p:notesMasterId r:id="rId13"/>
  </p:notesMasterIdLst>
  <p:handoutMasterIdLst>
    <p:handoutMasterId r:id="rId14"/>
  </p:handoutMasterIdLst>
  <p:sldIdLst>
    <p:sldId id="3825" r:id="rId5"/>
    <p:sldId id="3826" r:id="rId6"/>
    <p:sldId id="3827" r:id="rId7"/>
    <p:sldId id="3828" r:id="rId8"/>
    <p:sldId id="3831" r:id="rId9"/>
    <p:sldId id="3829" r:id="rId10"/>
    <p:sldId id="3794" r:id="rId11"/>
    <p:sldId id="3834" r:id="rId1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200" userDrawn="1">
          <p15:clr>
            <a:srgbClr val="A4A3A4"/>
          </p15:clr>
        </p15:guide>
        <p15:guide id="2" orient="horz" pos="3408" userDrawn="1">
          <p15:clr>
            <a:srgbClr val="A4A3A4"/>
          </p15:clr>
        </p15:guide>
        <p15:guide id="3" pos="6936" userDrawn="1">
          <p15:clr>
            <a:srgbClr val="A4A3A4"/>
          </p15:clr>
        </p15:guide>
        <p15:guide id="4" pos="74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56"/>
      </p:cViewPr>
      <p:guideLst>
        <p:guide orient="horz" pos="1200"/>
        <p:guide orient="horz" pos="3408"/>
        <p:guide pos="6936"/>
        <p:guide pos="744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7" d="100"/>
          <a:sy n="87" d="100"/>
        </p:scale>
        <p:origin x="3798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F5B3066-540F-4606-ADEC-65EB1C3E9627}" type="doc">
      <dgm:prSet loTypeId="urn:microsoft.com/office/officeart/2016/7/layout/BasicLinearProcessNumbered#1" loCatId="process" qsTypeId="urn:microsoft.com/office/officeart/2005/8/quickstyle/simple1" qsCatId="simple" csTypeId="urn:microsoft.com/office/officeart/2005/8/colors/colorful1" csCatId="colorful" phldr="1"/>
      <dgm:spPr/>
      <dgm:t>
        <a:bodyPr rtlCol="0"/>
        <a:lstStyle/>
        <a:p>
          <a:pPr rtl="0"/>
          <a:endParaRPr lang="en-US"/>
        </a:p>
      </dgm:t>
    </dgm:pt>
    <dgm:pt modelId="{198ACE8E-34F4-43E6-BB2E-1809B1CC58DC}">
      <dgm:prSet/>
      <dgm:spPr>
        <a:solidFill>
          <a:schemeClr val="accent1">
            <a:lumMod val="20000"/>
            <a:lumOff val="80000"/>
            <a:alpha val="90000"/>
          </a:schemeClr>
        </a:solidFill>
        <a:ln>
          <a:noFill/>
        </a:ln>
      </dgm:spPr>
      <dgm:t>
        <a:bodyPr rtlCol="0"/>
        <a:lstStyle/>
        <a:p>
          <a:pPr rtl="0"/>
          <a:r>
            <a:rPr lang="en-GB" noProof="0" dirty="0"/>
            <a:t>Arcadia group need to change the operations of business and give overseeing authority to somebody who is strict with the business and the correct lawful regulations</a:t>
          </a:r>
        </a:p>
      </dgm:t>
    </dgm:pt>
    <dgm:pt modelId="{49F555B2-B165-4CB6-8578-DF4BCD791ABF}" type="parTrans" cxnId="{8327A44B-5326-4A8B-9B23-A3D3C09A16F3}">
      <dgm:prSet/>
      <dgm:spPr/>
      <dgm:t>
        <a:bodyPr rtlCol="0"/>
        <a:lstStyle/>
        <a:p>
          <a:pPr rtl="0"/>
          <a:endParaRPr lang="en-GB" noProof="0" dirty="0"/>
        </a:p>
      </dgm:t>
    </dgm:pt>
    <dgm:pt modelId="{C54063C4-24CD-4834-9424-53756AE38C6B}" type="sibTrans" cxnId="{8327A44B-5326-4A8B-9B23-A3D3C09A16F3}">
      <dgm:prSet phldrT="1" phldr="0"/>
      <dgm:spPr>
        <a:solidFill>
          <a:schemeClr val="accent1"/>
        </a:solidFill>
        <a:ln>
          <a:noFill/>
        </a:ln>
      </dgm:spPr>
      <dgm:t>
        <a:bodyPr rtlCol="0"/>
        <a:lstStyle/>
        <a:p>
          <a:pPr rtl="0"/>
          <a:r>
            <a:rPr lang="en-GB" noProof="0"/>
            <a:t>1</a:t>
          </a:r>
          <a:endParaRPr lang="en-GB" noProof="0" dirty="0"/>
        </a:p>
      </dgm:t>
    </dgm:pt>
    <dgm:pt modelId="{0F6BA1FB-59E5-4F16-A7B4-1533BB1F09E4}">
      <dgm:prSet/>
      <dgm:spPr>
        <a:solidFill>
          <a:schemeClr val="accent2">
            <a:lumMod val="20000"/>
            <a:lumOff val="80000"/>
            <a:alpha val="90000"/>
          </a:schemeClr>
        </a:solidFill>
        <a:ln>
          <a:noFill/>
        </a:ln>
      </dgm:spPr>
      <dgm:t>
        <a:bodyPr rtlCol="0"/>
        <a:lstStyle/>
        <a:p>
          <a:pPr rtl="0"/>
          <a:r>
            <a:rPr lang="en-GB" b="0" i="0" u="none" noProof="0" dirty="0"/>
            <a:t>Arcadia group could have combined their stores into one large megastore which would save the business money on things such as property lease prices, staffing and stock. </a:t>
          </a:r>
          <a:endParaRPr lang="en-GB" noProof="0" dirty="0"/>
        </a:p>
      </dgm:t>
    </dgm:pt>
    <dgm:pt modelId="{6A557BB1-C0DD-44CB-8745-CE5481476209}" type="parTrans" cxnId="{F0FA65E5-FB81-4E7A-9467-65363565F4A0}">
      <dgm:prSet/>
      <dgm:spPr/>
      <dgm:t>
        <a:bodyPr rtlCol="0"/>
        <a:lstStyle/>
        <a:p>
          <a:pPr rtl="0"/>
          <a:endParaRPr lang="en-GB" noProof="0" dirty="0"/>
        </a:p>
      </dgm:t>
    </dgm:pt>
    <dgm:pt modelId="{7DBF5CB5-29DD-4671-A0F3-981D48571500}" type="sibTrans" cxnId="{F0FA65E5-FB81-4E7A-9467-65363565F4A0}">
      <dgm:prSet phldrT="2" phldr="0"/>
      <dgm:spPr>
        <a:solidFill>
          <a:schemeClr val="accent2"/>
        </a:solidFill>
        <a:ln>
          <a:noFill/>
        </a:ln>
      </dgm:spPr>
      <dgm:t>
        <a:bodyPr rtlCol="0"/>
        <a:lstStyle/>
        <a:p>
          <a:pPr rtl="0"/>
          <a:r>
            <a:rPr lang="en-GB" noProof="0"/>
            <a:t>2</a:t>
          </a:r>
          <a:endParaRPr lang="en-GB" noProof="0" dirty="0"/>
        </a:p>
      </dgm:t>
    </dgm:pt>
    <dgm:pt modelId="{1D096F01-AEA8-401D-8348-98E9A81F3CE0}">
      <dgm:prSet/>
      <dgm:spPr>
        <a:solidFill>
          <a:schemeClr val="accent4">
            <a:lumMod val="20000"/>
            <a:lumOff val="80000"/>
            <a:alpha val="90000"/>
          </a:schemeClr>
        </a:solidFill>
        <a:ln>
          <a:noFill/>
        </a:ln>
      </dgm:spPr>
      <dgm:t>
        <a:bodyPr rtlCol="0"/>
        <a:lstStyle/>
        <a:p>
          <a:pPr rtl="0"/>
          <a:r>
            <a:rPr lang="en-GB" noProof="0" dirty="0"/>
            <a:t>To counteract the impact of the lockdown during covid 19 Arcadia group should have switched to online operation. A website where customers could purchase their clothes would of helped them make a profit during covid.</a:t>
          </a:r>
        </a:p>
      </dgm:t>
    </dgm:pt>
    <dgm:pt modelId="{AB9DA1CE-0370-48BB-8362-3A4CBF7FFB29}" type="parTrans" cxnId="{FD2381C0-DA6F-4859-90D6-313730044E7C}">
      <dgm:prSet/>
      <dgm:spPr/>
      <dgm:t>
        <a:bodyPr rtlCol="0"/>
        <a:lstStyle/>
        <a:p>
          <a:pPr rtl="0"/>
          <a:endParaRPr lang="en-GB" noProof="0" dirty="0"/>
        </a:p>
      </dgm:t>
    </dgm:pt>
    <dgm:pt modelId="{6088456C-4B73-4948-985C-DD954DEF44EF}" type="sibTrans" cxnId="{FD2381C0-DA6F-4859-90D6-313730044E7C}">
      <dgm:prSet phldrT="3" phldr="0"/>
      <dgm:spPr>
        <a:solidFill>
          <a:schemeClr val="accent4"/>
        </a:solidFill>
        <a:ln>
          <a:noFill/>
        </a:ln>
      </dgm:spPr>
      <dgm:t>
        <a:bodyPr rtlCol="0"/>
        <a:lstStyle/>
        <a:p>
          <a:pPr rtl="0"/>
          <a:r>
            <a:rPr lang="en-GB" noProof="0"/>
            <a:t>3</a:t>
          </a:r>
          <a:endParaRPr lang="en-GB" noProof="0" dirty="0"/>
        </a:p>
      </dgm:t>
    </dgm:pt>
    <dgm:pt modelId="{F7B81412-5EAE-488C-9259-0FA0EB0F090B}">
      <dgm:prSet/>
      <dgm:spPr>
        <a:solidFill>
          <a:schemeClr val="accent6">
            <a:lumMod val="20000"/>
            <a:lumOff val="80000"/>
            <a:alpha val="90000"/>
          </a:schemeClr>
        </a:solidFill>
        <a:ln>
          <a:noFill/>
        </a:ln>
      </dgm:spPr>
      <dgm:t>
        <a:bodyPr rtlCol="0"/>
        <a:lstStyle/>
        <a:p>
          <a:pPr rtl="0"/>
          <a:r>
            <a:rPr lang="en-GB" noProof="0" dirty="0"/>
            <a:t>A</a:t>
          </a:r>
          <a:r>
            <a:rPr lang="en-GB" baseline="0" noProof="0" dirty="0"/>
            <a:t> clear value chain needs to be established within this business. Arcadia group have no chain of command, decision making is down to the owners. </a:t>
          </a:r>
          <a:r>
            <a:rPr lang="en-GB" baseline="0" noProof="0" dirty="0" err="1"/>
            <a:t>Millons</a:t>
          </a:r>
          <a:r>
            <a:rPr lang="en-GB" baseline="0" noProof="0" dirty="0"/>
            <a:t> of pounds were not paid into the pension scheme also meaning the value chain in place had no care for the welfare of employees.</a:t>
          </a:r>
          <a:endParaRPr lang="en-GB" noProof="0" dirty="0"/>
        </a:p>
      </dgm:t>
    </dgm:pt>
    <dgm:pt modelId="{C9E63F01-62A4-4331-A67D-7FE563CE9D07}" type="parTrans" cxnId="{AD7281BE-8A99-43C0-9016-4082EB985BF2}">
      <dgm:prSet/>
      <dgm:spPr/>
      <dgm:t>
        <a:bodyPr rtlCol="0"/>
        <a:lstStyle/>
        <a:p>
          <a:pPr rtl="0"/>
          <a:endParaRPr lang="en-GB" noProof="0" dirty="0"/>
        </a:p>
      </dgm:t>
    </dgm:pt>
    <dgm:pt modelId="{32E76676-0672-4988-9FB1-308093FF8D5C}" type="sibTrans" cxnId="{AD7281BE-8A99-43C0-9016-4082EB985BF2}">
      <dgm:prSet phldrT="4" phldr="0"/>
      <dgm:spPr>
        <a:solidFill>
          <a:schemeClr val="accent6"/>
        </a:solidFill>
        <a:ln>
          <a:noFill/>
        </a:ln>
      </dgm:spPr>
      <dgm:t>
        <a:bodyPr rtlCol="0"/>
        <a:lstStyle/>
        <a:p>
          <a:pPr rtl="0"/>
          <a:r>
            <a:rPr lang="en-GB" noProof="0"/>
            <a:t>4</a:t>
          </a:r>
          <a:endParaRPr lang="en-GB" noProof="0" dirty="0"/>
        </a:p>
      </dgm:t>
    </dgm:pt>
    <dgm:pt modelId="{869C0C7E-BD0C-4E5F-8D96-6B8EEC39B952}" type="pres">
      <dgm:prSet presAssocID="{0F5B3066-540F-4606-ADEC-65EB1C3E9627}" presName="Name0" presStyleCnt="0">
        <dgm:presLayoutVars>
          <dgm:animLvl val="lvl"/>
          <dgm:resizeHandles val="exact"/>
        </dgm:presLayoutVars>
      </dgm:prSet>
      <dgm:spPr/>
    </dgm:pt>
    <dgm:pt modelId="{A1C50682-E81A-4719-9746-6B052BFB6DD3}" type="pres">
      <dgm:prSet presAssocID="{198ACE8E-34F4-43E6-BB2E-1809B1CC58DC}" presName="compositeNode" presStyleCnt="0">
        <dgm:presLayoutVars>
          <dgm:bulletEnabled val="1"/>
        </dgm:presLayoutVars>
      </dgm:prSet>
      <dgm:spPr/>
    </dgm:pt>
    <dgm:pt modelId="{1896CBD6-4A99-4E4A-A270-A70AEFBAAF7E}" type="pres">
      <dgm:prSet presAssocID="{198ACE8E-34F4-43E6-BB2E-1809B1CC58DC}" presName="bgRect" presStyleLbl="bgAccFollowNode1" presStyleIdx="0" presStyleCnt="4" custScaleX="115289" custScaleY="144118" custLinFactNeighborX="702" custLinFactNeighborY="346"/>
      <dgm:spPr/>
    </dgm:pt>
    <dgm:pt modelId="{9C3A7F13-9585-42DF-AD32-B56F82B123C8}" type="pres">
      <dgm:prSet presAssocID="{C54063C4-24CD-4834-9424-53756AE38C6B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923B2301-552B-45D2-9EF0-53A10AA17FC6}" type="pres">
      <dgm:prSet presAssocID="{198ACE8E-34F4-43E6-BB2E-1809B1CC58DC}" presName="bottomLine" presStyleLbl="alignNode1" presStyleIdx="1" presStyleCnt="8">
        <dgm:presLayoutVars/>
      </dgm:prSet>
      <dgm:spPr>
        <a:ln>
          <a:solidFill>
            <a:schemeClr val="accent1"/>
          </a:solidFill>
        </a:ln>
      </dgm:spPr>
    </dgm:pt>
    <dgm:pt modelId="{1636F17A-F9E0-460B-890B-A46A6E583FD1}" type="pres">
      <dgm:prSet presAssocID="{198ACE8E-34F4-43E6-BB2E-1809B1CC58DC}" presName="nodeText" presStyleLbl="bgAccFollowNode1" presStyleIdx="0" presStyleCnt="4">
        <dgm:presLayoutVars>
          <dgm:bulletEnabled val="1"/>
        </dgm:presLayoutVars>
      </dgm:prSet>
      <dgm:spPr/>
    </dgm:pt>
    <dgm:pt modelId="{CE18CCA6-9206-4DD7-BE09-5291C62117AB}" type="pres">
      <dgm:prSet presAssocID="{C54063C4-24CD-4834-9424-53756AE38C6B}" presName="sibTrans" presStyleCnt="0"/>
      <dgm:spPr/>
    </dgm:pt>
    <dgm:pt modelId="{B75A207A-E561-4A33-8860-3580568F46B8}" type="pres">
      <dgm:prSet presAssocID="{0F6BA1FB-59E5-4F16-A7B4-1533BB1F09E4}" presName="compositeNode" presStyleCnt="0">
        <dgm:presLayoutVars>
          <dgm:bulletEnabled val="1"/>
        </dgm:presLayoutVars>
      </dgm:prSet>
      <dgm:spPr/>
    </dgm:pt>
    <dgm:pt modelId="{02F7283A-0FC3-4AF1-AA94-0270DC0B1C33}" type="pres">
      <dgm:prSet presAssocID="{0F6BA1FB-59E5-4F16-A7B4-1533BB1F09E4}" presName="bgRect" presStyleLbl="bgAccFollowNode1" presStyleIdx="1" presStyleCnt="4" custScaleX="114341" custScaleY="143431"/>
      <dgm:spPr/>
    </dgm:pt>
    <dgm:pt modelId="{C08FC467-91FE-48BD-B243-273925C2B75A}" type="pres">
      <dgm:prSet presAssocID="{7DBF5CB5-29DD-4671-A0F3-981D48571500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DE393E47-CBB6-4D77-A342-C9AFD9FC8CB6}" type="pres">
      <dgm:prSet presAssocID="{0F6BA1FB-59E5-4F16-A7B4-1533BB1F09E4}" presName="bottomLine" presStyleLbl="alignNode1" presStyleIdx="3" presStyleCnt="8">
        <dgm:presLayoutVars/>
      </dgm:prSet>
      <dgm:spPr>
        <a:ln>
          <a:solidFill>
            <a:schemeClr val="accent2"/>
          </a:solidFill>
        </a:ln>
      </dgm:spPr>
    </dgm:pt>
    <dgm:pt modelId="{6209B655-7BD8-4C2E-802B-7A837190A817}" type="pres">
      <dgm:prSet presAssocID="{0F6BA1FB-59E5-4F16-A7B4-1533BB1F09E4}" presName="nodeText" presStyleLbl="bgAccFollowNode1" presStyleIdx="1" presStyleCnt="4">
        <dgm:presLayoutVars>
          <dgm:bulletEnabled val="1"/>
        </dgm:presLayoutVars>
      </dgm:prSet>
      <dgm:spPr/>
    </dgm:pt>
    <dgm:pt modelId="{44DA27FB-BF39-4511-84EF-E3EA3F12D2B6}" type="pres">
      <dgm:prSet presAssocID="{7DBF5CB5-29DD-4671-A0F3-981D48571500}" presName="sibTrans" presStyleCnt="0"/>
      <dgm:spPr/>
    </dgm:pt>
    <dgm:pt modelId="{9ED209A7-CD15-4C32-9372-A0384698B942}" type="pres">
      <dgm:prSet presAssocID="{1D096F01-AEA8-401D-8348-98E9A81F3CE0}" presName="compositeNode" presStyleCnt="0">
        <dgm:presLayoutVars>
          <dgm:bulletEnabled val="1"/>
        </dgm:presLayoutVars>
      </dgm:prSet>
      <dgm:spPr/>
    </dgm:pt>
    <dgm:pt modelId="{B5DA272C-701A-4327-802B-15E4D04DF389}" type="pres">
      <dgm:prSet presAssocID="{1D096F01-AEA8-401D-8348-98E9A81F3CE0}" presName="bgRect" presStyleLbl="bgAccFollowNode1" presStyleIdx="2" presStyleCnt="4" custScaleX="127001" custScaleY="147311"/>
      <dgm:spPr/>
    </dgm:pt>
    <dgm:pt modelId="{4104A2F1-FB99-4C42-8067-46B8EEEC9610}" type="pres">
      <dgm:prSet presAssocID="{6088456C-4B73-4948-985C-DD954DEF44EF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2EB92C72-3528-4913-AFF6-FF0B4F338399}" type="pres">
      <dgm:prSet presAssocID="{1D096F01-AEA8-401D-8348-98E9A81F3CE0}" presName="bottomLine" presStyleLbl="alignNode1" presStyleIdx="5" presStyleCnt="8" custFlipVert="1" custScaleY="2000000">
        <dgm:presLayoutVars/>
      </dgm:prSet>
      <dgm:spPr>
        <a:solidFill>
          <a:schemeClr val="accent4"/>
        </a:solidFill>
        <a:ln>
          <a:solidFill>
            <a:schemeClr val="accent4"/>
          </a:solidFill>
        </a:ln>
      </dgm:spPr>
    </dgm:pt>
    <dgm:pt modelId="{74E21D92-0946-4075-ABB7-F58F125D081F}" type="pres">
      <dgm:prSet presAssocID="{1D096F01-AEA8-401D-8348-98E9A81F3CE0}" presName="nodeText" presStyleLbl="bgAccFollowNode1" presStyleIdx="2" presStyleCnt="4">
        <dgm:presLayoutVars>
          <dgm:bulletEnabled val="1"/>
        </dgm:presLayoutVars>
      </dgm:prSet>
      <dgm:spPr/>
    </dgm:pt>
    <dgm:pt modelId="{E7F9CACB-FE98-4F37-853A-1B05B4BF4385}" type="pres">
      <dgm:prSet presAssocID="{6088456C-4B73-4948-985C-DD954DEF44EF}" presName="sibTrans" presStyleCnt="0"/>
      <dgm:spPr/>
    </dgm:pt>
    <dgm:pt modelId="{11D9C427-A430-492A-BD3C-E4D081DA46F5}" type="pres">
      <dgm:prSet presAssocID="{F7B81412-5EAE-488C-9259-0FA0EB0F090B}" presName="compositeNode" presStyleCnt="0">
        <dgm:presLayoutVars>
          <dgm:bulletEnabled val="1"/>
        </dgm:presLayoutVars>
      </dgm:prSet>
      <dgm:spPr/>
    </dgm:pt>
    <dgm:pt modelId="{4795DD00-81CA-4D89-AAC9-9CB098B4E837}" type="pres">
      <dgm:prSet presAssocID="{F7B81412-5EAE-488C-9259-0FA0EB0F090B}" presName="bgRect" presStyleLbl="bgAccFollowNode1" presStyleIdx="3" presStyleCnt="4" custScaleX="137749" custScaleY="142168" custLinFactNeighborX="947" custLinFactNeighborY="2893"/>
      <dgm:spPr/>
    </dgm:pt>
    <dgm:pt modelId="{06772805-3643-43C2-9C80-F43268C57C20}" type="pres">
      <dgm:prSet presAssocID="{32E76676-0672-4988-9FB1-308093FF8D5C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77F59A8B-7684-4E29-B44F-B0F96367FE70}" type="pres">
      <dgm:prSet presAssocID="{F7B81412-5EAE-488C-9259-0FA0EB0F090B}" presName="bottomLine" presStyleLbl="alignNode1" presStyleIdx="7" presStyleCnt="8">
        <dgm:presLayoutVars/>
      </dgm:prSet>
      <dgm:spPr/>
    </dgm:pt>
    <dgm:pt modelId="{80C8596E-ABE7-41A1-8A35-72244067CF90}" type="pres">
      <dgm:prSet presAssocID="{F7B81412-5EAE-488C-9259-0FA0EB0F090B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10EAB407-DDBC-4E09-A41B-36376F2BB005}" type="presOf" srcId="{32E76676-0672-4988-9FB1-308093FF8D5C}" destId="{06772805-3643-43C2-9C80-F43268C57C20}" srcOrd="0" destOrd="0" presId="urn:microsoft.com/office/officeart/2016/7/layout/BasicLinearProcessNumbered#1"/>
    <dgm:cxn modelId="{F47EB913-8831-49CC-ABE6-AB555FA6F993}" type="presOf" srcId="{6088456C-4B73-4948-985C-DD954DEF44EF}" destId="{4104A2F1-FB99-4C42-8067-46B8EEEC9610}" srcOrd="0" destOrd="0" presId="urn:microsoft.com/office/officeart/2016/7/layout/BasicLinearProcessNumbered#1"/>
    <dgm:cxn modelId="{EB7FE821-06C9-4CFA-BBFF-63BF8C7F1444}" type="presOf" srcId="{198ACE8E-34F4-43E6-BB2E-1809B1CC58DC}" destId="{1896CBD6-4A99-4E4A-A270-A70AEFBAAF7E}" srcOrd="0" destOrd="0" presId="urn:microsoft.com/office/officeart/2016/7/layout/BasicLinearProcessNumbered#1"/>
    <dgm:cxn modelId="{A7465026-5EB9-4359-B2CA-62409A490278}" type="presOf" srcId="{0F5B3066-540F-4606-ADEC-65EB1C3E9627}" destId="{869C0C7E-BD0C-4E5F-8D96-6B8EEC39B952}" srcOrd="0" destOrd="0" presId="urn:microsoft.com/office/officeart/2016/7/layout/BasicLinearProcessNumbered#1"/>
    <dgm:cxn modelId="{500C1428-BAD2-4EA1-AAAB-CD4D6F648C0B}" type="presOf" srcId="{0F6BA1FB-59E5-4F16-A7B4-1533BB1F09E4}" destId="{02F7283A-0FC3-4AF1-AA94-0270DC0B1C33}" srcOrd="0" destOrd="0" presId="urn:microsoft.com/office/officeart/2016/7/layout/BasicLinearProcessNumbered#1"/>
    <dgm:cxn modelId="{619E3C68-1E17-487D-ABC8-EB727F4952A3}" type="presOf" srcId="{C54063C4-24CD-4834-9424-53756AE38C6B}" destId="{9C3A7F13-9585-42DF-AD32-B56F82B123C8}" srcOrd="0" destOrd="0" presId="urn:microsoft.com/office/officeart/2016/7/layout/BasicLinearProcessNumbered#1"/>
    <dgm:cxn modelId="{F4BF496B-2EAC-4B21-A290-8C4A35AC4213}" type="presOf" srcId="{7DBF5CB5-29DD-4671-A0F3-981D48571500}" destId="{C08FC467-91FE-48BD-B243-273925C2B75A}" srcOrd="0" destOrd="0" presId="urn:microsoft.com/office/officeart/2016/7/layout/BasicLinearProcessNumbered#1"/>
    <dgm:cxn modelId="{8327A44B-5326-4A8B-9B23-A3D3C09A16F3}" srcId="{0F5B3066-540F-4606-ADEC-65EB1C3E9627}" destId="{198ACE8E-34F4-43E6-BB2E-1809B1CC58DC}" srcOrd="0" destOrd="0" parTransId="{49F555B2-B165-4CB6-8578-DF4BCD791ABF}" sibTransId="{C54063C4-24CD-4834-9424-53756AE38C6B}"/>
    <dgm:cxn modelId="{2E8EE86D-D18A-48C5-817B-661FEDBE5EB5}" type="presOf" srcId="{0F6BA1FB-59E5-4F16-A7B4-1533BB1F09E4}" destId="{6209B655-7BD8-4C2E-802B-7A837190A817}" srcOrd="1" destOrd="0" presId="urn:microsoft.com/office/officeart/2016/7/layout/BasicLinearProcessNumbered#1"/>
    <dgm:cxn modelId="{7B7DC85A-1097-4B13-A457-5376A39A58E2}" type="presOf" srcId="{F7B81412-5EAE-488C-9259-0FA0EB0F090B}" destId="{80C8596E-ABE7-41A1-8A35-72244067CF90}" srcOrd="1" destOrd="0" presId="urn:microsoft.com/office/officeart/2016/7/layout/BasicLinearProcessNumbered#1"/>
    <dgm:cxn modelId="{AA103CB4-BE4E-4C3C-8A8A-83391F2FB47F}" type="presOf" srcId="{1D096F01-AEA8-401D-8348-98E9A81F3CE0}" destId="{B5DA272C-701A-4327-802B-15E4D04DF389}" srcOrd="0" destOrd="0" presId="urn:microsoft.com/office/officeart/2016/7/layout/BasicLinearProcessNumbered#1"/>
    <dgm:cxn modelId="{451EA9B5-F1ED-4BC6-8C22-CD5C870E657E}" type="presOf" srcId="{F7B81412-5EAE-488C-9259-0FA0EB0F090B}" destId="{4795DD00-81CA-4D89-AAC9-9CB098B4E837}" srcOrd="0" destOrd="0" presId="urn:microsoft.com/office/officeart/2016/7/layout/BasicLinearProcessNumbered#1"/>
    <dgm:cxn modelId="{EC143BBE-149C-4B2B-96B6-7B3C8595B821}" type="presOf" srcId="{1D096F01-AEA8-401D-8348-98E9A81F3CE0}" destId="{74E21D92-0946-4075-ABB7-F58F125D081F}" srcOrd="1" destOrd="0" presId="urn:microsoft.com/office/officeart/2016/7/layout/BasicLinearProcessNumbered#1"/>
    <dgm:cxn modelId="{AD7281BE-8A99-43C0-9016-4082EB985BF2}" srcId="{0F5B3066-540F-4606-ADEC-65EB1C3E9627}" destId="{F7B81412-5EAE-488C-9259-0FA0EB0F090B}" srcOrd="3" destOrd="0" parTransId="{C9E63F01-62A4-4331-A67D-7FE563CE9D07}" sibTransId="{32E76676-0672-4988-9FB1-308093FF8D5C}"/>
    <dgm:cxn modelId="{FD2381C0-DA6F-4859-90D6-313730044E7C}" srcId="{0F5B3066-540F-4606-ADEC-65EB1C3E9627}" destId="{1D096F01-AEA8-401D-8348-98E9A81F3CE0}" srcOrd="2" destOrd="0" parTransId="{AB9DA1CE-0370-48BB-8362-3A4CBF7FFB29}" sibTransId="{6088456C-4B73-4948-985C-DD954DEF44EF}"/>
    <dgm:cxn modelId="{8CB3EED4-728A-4D4F-ACB4-5DD629623D8A}" type="presOf" srcId="{198ACE8E-34F4-43E6-BB2E-1809B1CC58DC}" destId="{1636F17A-F9E0-460B-890B-A46A6E583FD1}" srcOrd="1" destOrd="0" presId="urn:microsoft.com/office/officeart/2016/7/layout/BasicLinearProcessNumbered#1"/>
    <dgm:cxn modelId="{F0FA65E5-FB81-4E7A-9467-65363565F4A0}" srcId="{0F5B3066-540F-4606-ADEC-65EB1C3E9627}" destId="{0F6BA1FB-59E5-4F16-A7B4-1533BB1F09E4}" srcOrd="1" destOrd="0" parTransId="{6A557BB1-C0DD-44CB-8745-CE5481476209}" sibTransId="{7DBF5CB5-29DD-4671-A0F3-981D48571500}"/>
    <dgm:cxn modelId="{6FD83AE8-DB7F-4EFE-8F0A-58735E6AEC64}" type="presParOf" srcId="{869C0C7E-BD0C-4E5F-8D96-6B8EEC39B952}" destId="{A1C50682-E81A-4719-9746-6B052BFB6DD3}" srcOrd="0" destOrd="0" presId="urn:microsoft.com/office/officeart/2016/7/layout/BasicLinearProcessNumbered#1"/>
    <dgm:cxn modelId="{AA17009A-379B-43BE-97BA-12B67036AD90}" type="presParOf" srcId="{A1C50682-E81A-4719-9746-6B052BFB6DD3}" destId="{1896CBD6-4A99-4E4A-A270-A70AEFBAAF7E}" srcOrd="0" destOrd="0" presId="urn:microsoft.com/office/officeart/2016/7/layout/BasicLinearProcessNumbered#1"/>
    <dgm:cxn modelId="{6D85C09F-1D0A-406F-9396-06638BA4FD92}" type="presParOf" srcId="{A1C50682-E81A-4719-9746-6B052BFB6DD3}" destId="{9C3A7F13-9585-42DF-AD32-B56F82B123C8}" srcOrd="1" destOrd="0" presId="urn:microsoft.com/office/officeart/2016/7/layout/BasicLinearProcessNumbered#1"/>
    <dgm:cxn modelId="{794669B6-74B7-439A-8EE2-238314813197}" type="presParOf" srcId="{A1C50682-E81A-4719-9746-6B052BFB6DD3}" destId="{923B2301-552B-45D2-9EF0-53A10AA17FC6}" srcOrd="2" destOrd="0" presId="urn:microsoft.com/office/officeart/2016/7/layout/BasicLinearProcessNumbered#1"/>
    <dgm:cxn modelId="{23ECCBA1-941D-4643-9618-18F560A80DAB}" type="presParOf" srcId="{A1C50682-E81A-4719-9746-6B052BFB6DD3}" destId="{1636F17A-F9E0-460B-890B-A46A6E583FD1}" srcOrd="3" destOrd="0" presId="urn:microsoft.com/office/officeart/2016/7/layout/BasicLinearProcessNumbered#1"/>
    <dgm:cxn modelId="{84426433-1E67-4D55-9D10-3C4CF150BF28}" type="presParOf" srcId="{869C0C7E-BD0C-4E5F-8D96-6B8EEC39B952}" destId="{CE18CCA6-9206-4DD7-BE09-5291C62117AB}" srcOrd="1" destOrd="0" presId="urn:microsoft.com/office/officeart/2016/7/layout/BasicLinearProcessNumbered#1"/>
    <dgm:cxn modelId="{16E156BA-CA11-45E4-B5EA-B4F3067B424F}" type="presParOf" srcId="{869C0C7E-BD0C-4E5F-8D96-6B8EEC39B952}" destId="{B75A207A-E561-4A33-8860-3580568F46B8}" srcOrd="2" destOrd="0" presId="urn:microsoft.com/office/officeart/2016/7/layout/BasicLinearProcessNumbered#1"/>
    <dgm:cxn modelId="{63957AA2-61FB-47C5-9B97-06D23CB5FDF5}" type="presParOf" srcId="{B75A207A-E561-4A33-8860-3580568F46B8}" destId="{02F7283A-0FC3-4AF1-AA94-0270DC0B1C33}" srcOrd="0" destOrd="0" presId="urn:microsoft.com/office/officeart/2016/7/layout/BasicLinearProcessNumbered#1"/>
    <dgm:cxn modelId="{3099F022-A87D-4FA3-8BC3-9575F846BC44}" type="presParOf" srcId="{B75A207A-E561-4A33-8860-3580568F46B8}" destId="{C08FC467-91FE-48BD-B243-273925C2B75A}" srcOrd="1" destOrd="0" presId="urn:microsoft.com/office/officeart/2016/7/layout/BasicLinearProcessNumbered#1"/>
    <dgm:cxn modelId="{A2E37B9F-7D4B-49D4-AF46-9A540F2ACE59}" type="presParOf" srcId="{B75A207A-E561-4A33-8860-3580568F46B8}" destId="{DE393E47-CBB6-4D77-A342-C9AFD9FC8CB6}" srcOrd="2" destOrd="0" presId="urn:microsoft.com/office/officeart/2016/7/layout/BasicLinearProcessNumbered#1"/>
    <dgm:cxn modelId="{3374E4EC-7EA8-47C5-B2E6-92A2F8FDFB7F}" type="presParOf" srcId="{B75A207A-E561-4A33-8860-3580568F46B8}" destId="{6209B655-7BD8-4C2E-802B-7A837190A817}" srcOrd="3" destOrd="0" presId="urn:microsoft.com/office/officeart/2016/7/layout/BasicLinearProcessNumbered#1"/>
    <dgm:cxn modelId="{64EBAD3F-E38B-4135-AAA2-C165246599F7}" type="presParOf" srcId="{869C0C7E-BD0C-4E5F-8D96-6B8EEC39B952}" destId="{44DA27FB-BF39-4511-84EF-E3EA3F12D2B6}" srcOrd="3" destOrd="0" presId="urn:microsoft.com/office/officeart/2016/7/layout/BasicLinearProcessNumbered#1"/>
    <dgm:cxn modelId="{C047657C-4647-4043-950A-E8F7F675767E}" type="presParOf" srcId="{869C0C7E-BD0C-4E5F-8D96-6B8EEC39B952}" destId="{9ED209A7-CD15-4C32-9372-A0384698B942}" srcOrd="4" destOrd="0" presId="urn:microsoft.com/office/officeart/2016/7/layout/BasicLinearProcessNumbered#1"/>
    <dgm:cxn modelId="{0F5F3613-D3F0-4FA7-ACBA-C61DDC0B6FCC}" type="presParOf" srcId="{9ED209A7-CD15-4C32-9372-A0384698B942}" destId="{B5DA272C-701A-4327-802B-15E4D04DF389}" srcOrd="0" destOrd="0" presId="urn:microsoft.com/office/officeart/2016/7/layout/BasicLinearProcessNumbered#1"/>
    <dgm:cxn modelId="{AB7A54D4-8E23-4583-8E98-345042A04591}" type="presParOf" srcId="{9ED209A7-CD15-4C32-9372-A0384698B942}" destId="{4104A2F1-FB99-4C42-8067-46B8EEEC9610}" srcOrd="1" destOrd="0" presId="urn:microsoft.com/office/officeart/2016/7/layout/BasicLinearProcessNumbered#1"/>
    <dgm:cxn modelId="{06C75B26-0F3E-41ED-839F-4D64199F4461}" type="presParOf" srcId="{9ED209A7-CD15-4C32-9372-A0384698B942}" destId="{2EB92C72-3528-4913-AFF6-FF0B4F338399}" srcOrd="2" destOrd="0" presId="urn:microsoft.com/office/officeart/2016/7/layout/BasicLinearProcessNumbered#1"/>
    <dgm:cxn modelId="{AAB9864E-92C0-4EA3-9F0E-6EB52D100EBE}" type="presParOf" srcId="{9ED209A7-CD15-4C32-9372-A0384698B942}" destId="{74E21D92-0946-4075-ABB7-F58F125D081F}" srcOrd="3" destOrd="0" presId="urn:microsoft.com/office/officeart/2016/7/layout/BasicLinearProcessNumbered#1"/>
    <dgm:cxn modelId="{13ED127B-27D7-4A94-8FC0-60DF0BA87D27}" type="presParOf" srcId="{869C0C7E-BD0C-4E5F-8D96-6B8EEC39B952}" destId="{E7F9CACB-FE98-4F37-853A-1B05B4BF4385}" srcOrd="5" destOrd="0" presId="urn:microsoft.com/office/officeart/2016/7/layout/BasicLinearProcessNumbered#1"/>
    <dgm:cxn modelId="{F640017D-6D0A-4410-A66B-828F2066B1C3}" type="presParOf" srcId="{869C0C7E-BD0C-4E5F-8D96-6B8EEC39B952}" destId="{11D9C427-A430-492A-BD3C-E4D081DA46F5}" srcOrd="6" destOrd="0" presId="urn:microsoft.com/office/officeart/2016/7/layout/BasicLinearProcessNumbered#1"/>
    <dgm:cxn modelId="{3F5AE0F2-FA72-4C37-BCFA-A61C660A8759}" type="presParOf" srcId="{11D9C427-A430-492A-BD3C-E4D081DA46F5}" destId="{4795DD00-81CA-4D89-AAC9-9CB098B4E837}" srcOrd="0" destOrd="0" presId="urn:microsoft.com/office/officeart/2016/7/layout/BasicLinearProcessNumbered#1"/>
    <dgm:cxn modelId="{D1D3C516-0A96-4C35-8949-341CF221BBD1}" type="presParOf" srcId="{11D9C427-A430-492A-BD3C-E4D081DA46F5}" destId="{06772805-3643-43C2-9C80-F43268C57C20}" srcOrd="1" destOrd="0" presId="urn:microsoft.com/office/officeart/2016/7/layout/BasicLinearProcessNumbered#1"/>
    <dgm:cxn modelId="{A39F6DBC-EC8C-42B3-9D5B-962E5C23F626}" type="presParOf" srcId="{11D9C427-A430-492A-BD3C-E4D081DA46F5}" destId="{77F59A8B-7684-4E29-B44F-B0F96367FE70}" srcOrd="2" destOrd="0" presId="urn:microsoft.com/office/officeart/2016/7/layout/BasicLinearProcessNumbered#1"/>
    <dgm:cxn modelId="{37B3E4C3-947D-462B-A3DF-A33AAEB8FA1C}" type="presParOf" srcId="{11D9C427-A430-492A-BD3C-E4D081DA46F5}" destId="{80C8596E-ABE7-41A1-8A35-72244067CF90}" srcOrd="3" destOrd="0" presId="urn:microsoft.com/office/officeart/2016/7/layout/BasicLinearProcessNumbered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96CBD6-4A99-4E4A-A270-A70AEFBAAF7E}">
      <dsp:nvSpPr>
        <dsp:cNvPr id="0" name=""/>
        <dsp:cNvSpPr/>
      </dsp:nvSpPr>
      <dsp:spPr>
        <a:xfrm>
          <a:off x="14384" y="135929"/>
          <a:ext cx="2241248" cy="3922368"/>
        </a:xfrm>
        <a:prstGeom prst="rect">
          <a:avLst/>
        </a:prstGeom>
        <a:solidFill>
          <a:schemeClr val="accent1">
            <a:lumMod val="20000"/>
            <a:lumOff val="80000"/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564" tIns="330200" rIns="151564" bIns="330200" numCol="1" spcCol="1270" rtlCol="0" anchor="t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noProof="0" dirty="0"/>
            <a:t>Arcadia group need to change the operations of business and give overseeing authority to somebody who is strict with the business and the correct lawful regulations</a:t>
          </a:r>
        </a:p>
      </dsp:txBody>
      <dsp:txXfrm>
        <a:off x="14384" y="1626430"/>
        <a:ext cx="2241248" cy="2353421"/>
      </dsp:txXfrm>
    </dsp:sp>
    <dsp:sp modelId="{9C3A7F13-9585-42DF-AD32-B56F82B123C8}">
      <dsp:nvSpPr>
        <dsp:cNvPr id="0" name=""/>
        <dsp:cNvSpPr/>
      </dsp:nvSpPr>
      <dsp:spPr>
        <a:xfrm>
          <a:off x="713115" y="999042"/>
          <a:ext cx="816491" cy="816491"/>
        </a:xfrm>
        <a:prstGeom prst="ellipse">
          <a:avLst/>
        </a:prstGeom>
        <a:solidFill>
          <a:schemeClr val="accent1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657" tIns="12700" rIns="63657" bIns="12700" numCol="1" spcCol="1270" rtlCol="0" anchor="ctr" anchorCtr="0">
          <a:noAutofit/>
        </a:bodyPr>
        <a:lstStyle/>
        <a:p>
          <a:pPr marL="0" lvl="0" indent="0" algn="ctr" defTabSz="1733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noProof="0"/>
            <a:t>1</a:t>
          </a:r>
          <a:endParaRPr lang="en-GB" sz="3900" kern="1200" noProof="0" dirty="0"/>
        </a:p>
      </dsp:txBody>
      <dsp:txXfrm>
        <a:off x="832687" y="1118614"/>
        <a:ext cx="577347" cy="577347"/>
      </dsp:txXfrm>
    </dsp:sp>
    <dsp:sp modelId="{923B2301-552B-45D2-9EF0-53A10AA17FC6}">
      <dsp:nvSpPr>
        <dsp:cNvPr id="0" name=""/>
        <dsp:cNvSpPr/>
      </dsp:nvSpPr>
      <dsp:spPr>
        <a:xfrm>
          <a:off x="149348" y="3448444"/>
          <a:ext cx="1944026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F7283A-0FC3-4AF1-AA94-0270DC0B1C33}">
      <dsp:nvSpPr>
        <dsp:cNvPr id="0" name=""/>
        <dsp:cNvSpPr/>
      </dsp:nvSpPr>
      <dsp:spPr>
        <a:xfrm>
          <a:off x="2436388" y="126513"/>
          <a:ext cx="2222819" cy="3903671"/>
        </a:xfrm>
        <a:prstGeom prst="rect">
          <a:avLst/>
        </a:prstGeom>
        <a:solidFill>
          <a:schemeClr val="accent2">
            <a:lumMod val="20000"/>
            <a:lumOff val="80000"/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564" tIns="330200" rIns="151564" bIns="330200" numCol="1" spcCol="1270" rtlCol="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u="none" kern="1200" noProof="0" dirty="0"/>
            <a:t>Arcadia group could have combined their stores into one large megastore which would save the business money on things such as property lease prices, staffing and stock. </a:t>
          </a:r>
          <a:endParaRPr lang="en-GB" sz="1100" kern="1200" noProof="0" dirty="0"/>
        </a:p>
      </dsp:txBody>
      <dsp:txXfrm>
        <a:off x="2436388" y="1609908"/>
        <a:ext cx="2222819" cy="2342202"/>
      </dsp:txXfrm>
    </dsp:sp>
    <dsp:sp modelId="{C08FC467-91FE-48BD-B243-273925C2B75A}">
      <dsp:nvSpPr>
        <dsp:cNvPr id="0" name=""/>
        <dsp:cNvSpPr/>
      </dsp:nvSpPr>
      <dsp:spPr>
        <a:xfrm>
          <a:off x="3139552" y="989693"/>
          <a:ext cx="816491" cy="816491"/>
        </a:xfrm>
        <a:prstGeom prst="ellipse">
          <a:avLst/>
        </a:prstGeom>
        <a:solidFill>
          <a:schemeClr val="accent2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657" tIns="12700" rIns="63657" bIns="12700" numCol="1" spcCol="1270" rtlCol="0" anchor="ctr" anchorCtr="0">
          <a:noAutofit/>
        </a:bodyPr>
        <a:lstStyle/>
        <a:p>
          <a:pPr marL="0" lvl="0" indent="0" algn="ctr" defTabSz="1733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noProof="0"/>
            <a:t>2</a:t>
          </a:r>
          <a:endParaRPr lang="en-GB" sz="3900" kern="1200" noProof="0" dirty="0"/>
        </a:p>
      </dsp:txBody>
      <dsp:txXfrm>
        <a:off x="3259124" y="1109265"/>
        <a:ext cx="577347" cy="577347"/>
      </dsp:txXfrm>
    </dsp:sp>
    <dsp:sp modelId="{DE393E47-CBB6-4D77-A342-C9AFD9FC8CB6}">
      <dsp:nvSpPr>
        <dsp:cNvPr id="0" name=""/>
        <dsp:cNvSpPr/>
      </dsp:nvSpPr>
      <dsp:spPr>
        <a:xfrm>
          <a:off x="2575784" y="3439095"/>
          <a:ext cx="1944026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DA272C-701A-4327-802B-15E4D04DF389}">
      <dsp:nvSpPr>
        <dsp:cNvPr id="0" name=""/>
        <dsp:cNvSpPr/>
      </dsp:nvSpPr>
      <dsp:spPr>
        <a:xfrm>
          <a:off x="4853610" y="126513"/>
          <a:ext cx="2468933" cy="4009270"/>
        </a:xfrm>
        <a:prstGeom prst="rect">
          <a:avLst/>
        </a:prstGeom>
        <a:solidFill>
          <a:schemeClr val="accent4">
            <a:lumMod val="20000"/>
            <a:lumOff val="80000"/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564" tIns="330200" rIns="151564" bIns="330200" numCol="1" spcCol="1270" rtlCol="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noProof="0" dirty="0"/>
            <a:t>To counteract the impact of the lockdown during covid 19 Arcadia group should have switched to online operation. A website where customers could purchase their clothes would of helped them make a profit during covid.</a:t>
          </a:r>
        </a:p>
      </dsp:txBody>
      <dsp:txXfrm>
        <a:off x="4853610" y="1650036"/>
        <a:ext cx="2468933" cy="2405562"/>
      </dsp:txXfrm>
    </dsp:sp>
    <dsp:sp modelId="{4104A2F1-FB99-4C42-8067-46B8EEEC9610}">
      <dsp:nvSpPr>
        <dsp:cNvPr id="0" name=""/>
        <dsp:cNvSpPr/>
      </dsp:nvSpPr>
      <dsp:spPr>
        <a:xfrm>
          <a:off x="5679831" y="1042493"/>
          <a:ext cx="816491" cy="816491"/>
        </a:xfrm>
        <a:prstGeom prst="ellipse">
          <a:avLst/>
        </a:prstGeom>
        <a:solidFill>
          <a:schemeClr val="accent4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657" tIns="12700" rIns="63657" bIns="12700" numCol="1" spcCol="1270" rtlCol="0" anchor="ctr" anchorCtr="0">
          <a:noAutofit/>
        </a:bodyPr>
        <a:lstStyle/>
        <a:p>
          <a:pPr marL="0" lvl="0" indent="0" algn="ctr" defTabSz="1733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noProof="0"/>
            <a:t>3</a:t>
          </a:r>
          <a:endParaRPr lang="en-GB" sz="3900" kern="1200" noProof="0" dirty="0"/>
        </a:p>
      </dsp:txBody>
      <dsp:txXfrm>
        <a:off x="5799403" y="1162065"/>
        <a:ext cx="577347" cy="577347"/>
      </dsp:txXfrm>
    </dsp:sp>
    <dsp:sp modelId="{2EB92C72-3528-4913-AFF6-FF0B4F338399}">
      <dsp:nvSpPr>
        <dsp:cNvPr id="0" name=""/>
        <dsp:cNvSpPr/>
      </dsp:nvSpPr>
      <dsp:spPr>
        <a:xfrm flipV="1">
          <a:off x="5116063" y="3491211"/>
          <a:ext cx="1944026" cy="1440"/>
        </a:xfrm>
        <a:prstGeom prst="rect">
          <a:avLst/>
        </a:prstGeom>
        <a:solidFill>
          <a:schemeClr val="accent4"/>
        </a:solidFill>
        <a:ln w="12700" cap="flat" cmpd="sng" algn="ctr">
          <a:solidFill>
            <a:schemeClr val="accent4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95DD00-81CA-4D89-AAC9-9CB098B4E837}">
      <dsp:nvSpPr>
        <dsp:cNvPr id="0" name=""/>
        <dsp:cNvSpPr/>
      </dsp:nvSpPr>
      <dsp:spPr>
        <a:xfrm>
          <a:off x="7517682" y="205250"/>
          <a:ext cx="2677877" cy="3869296"/>
        </a:xfrm>
        <a:prstGeom prst="rect">
          <a:avLst/>
        </a:prstGeom>
        <a:solidFill>
          <a:schemeClr val="accent6">
            <a:lumMod val="20000"/>
            <a:lumOff val="80000"/>
            <a:alpha val="9000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564" tIns="330200" rIns="151564" bIns="330200" numCol="1" spcCol="1270" rtlCol="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noProof="0" dirty="0"/>
            <a:t>A</a:t>
          </a:r>
          <a:r>
            <a:rPr lang="en-GB" sz="1100" kern="1200" baseline="0" noProof="0" dirty="0"/>
            <a:t> clear value chain needs to be established within this business. Arcadia group have no chain of command, decision making is down to the owners. </a:t>
          </a:r>
          <a:r>
            <a:rPr lang="en-GB" sz="1100" kern="1200" baseline="0" noProof="0" dirty="0" err="1"/>
            <a:t>Millons</a:t>
          </a:r>
          <a:r>
            <a:rPr lang="en-GB" sz="1100" kern="1200" baseline="0" noProof="0" dirty="0"/>
            <a:t> of pounds were not paid into the pension scheme also meaning the value chain in place had no care for the welfare of employees.</a:t>
          </a:r>
          <a:endParaRPr lang="en-GB" sz="1100" kern="1200" noProof="0" dirty="0"/>
        </a:p>
      </dsp:txBody>
      <dsp:txXfrm>
        <a:off x="7517682" y="1675582"/>
        <a:ext cx="2677877" cy="2321578"/>
      </dsp:txXfrm>
    </dsp:sp>
    <dsp:sp modelId="{06772805-3643-43C2-9C80-F43268C57C20}">
      <dsp:nvSpPr>
        <dsp:cNvPr id="0" name=""/>
        <dsp:cNvSpPr/>
      </dsp:nvSpPr>
      <dsp:spPr>
        <a:xfrm>
          <a:off x="8447638" y="972506"/>
          <a:ext cx="816491" cy="816491"/>
        </a:xfrm>
        <a:prstGeom prst="ellipse">
          <a:avLst/>
        </a:prstGeom>
        <a:solidFill>
          <a:schemeClr val="accent6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657" tIns="12700" rIns="63657" bIns="12700" numCol="1" spcCol="1270" rtlCol="0" anchor="ctr" anchorCtr="0">
          <a:noAutofit/>
        </a:bodyPr>
        <a:lstStyle/>
        <a:p>
          <a:pPr marL="0" lvl="0" indent="0" algn="ctr" defTabSz="1733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noProof="0"/>
            <a:t>4</a:t>
          </a:r>
          <a:endParaRPr lang="en-GB" sz="3900" kern="1200" noProof="0" dirty="0"/>
        </a:p>
      </dsp:txBody>
      <dsp:txXfrm>
        <a:off x="8567210" y="1092078"/>
        <a:ext cx="577347" cy="577347"/>
      </dsp:txXfrm>
    </dsp:sp>
    <dsp:sp modelId="{77F59A8B-7684-4E29-B44F-B0F96367FE70}">
      <dsp:nvSpPr>
        <dsp:cNvPr id="0" name=""/>
        <dsp:cNvSpPr/>
      </dsp:nvSpPr>
      <dsp:spPr>
        <a:xfrm>
          <a:off x="7883871" y="3421908"/>
          <a:ext cx="1944026" cy="7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#1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{AB8E97A3-458B-4459-8849-EF3A8D885423}">
          <dgm:prSet phldrT="1"/>
          <dgm:t>
            <a:bodyPr rtlCol="0"/>
            <a:lstStyle/>
            <a:p>
              <a:pPr rtl="0"/>
              <a:r>
                <a:t>1</a:t>
              </a:r>
            </a:p>
          </dgm:t>
        </dgm:pt>
        <dgm:pt modelId="201" type="sibTrans" cxnId="{95F9FFCB-1BFC-4B36-BE44-D6A1469F21C3}">
          <dgm:prSet phldrT="2"/>
          <dgm:t>
            <a:bodyPr rtlCol="0"/>
            <a:lstStyle/>
            <a:p>
              <a:pPr rtl="0"/>
              <a:r>
                <a:t>2</a:t>
              </a:r>
            </a:p>
          </dgm:t>
        </dgm:pt>
        <dgm:pt modelId="301" type="sibTrans" cxnId="{A69863A3-5EBF-4CAE-AA51-83CA76DE20BB}">
          <dgm:prSet phldrT="3"/>
          <dgm:t>
            <a:bodyPr rtlCol="0"/>
            <a:lstStyle/>
            <a:p>
              <a:pPr rtl="0"/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EDCE667-0E8B-4020-B798-9F540ACF8A1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8FE84B-4CF5-479A-98FA-101E6C92240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249E17-B59A-4F61-B8D2-5B4F41E1978D}" type="datetime1">
              <a:rPr lang="en-GB" smtClean="0"/>
              <a:t>11/03/2024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871FFA-2EDD-435F-95BB-D4913CE5231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F549EF-DEA6-491C-B092-AD1829A0E2C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3C7C88-02FC-450C-BC0C-36A3D372F9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66972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BE95BD-28DC-4C06-ABE7-D1DD6658916C}" type="datetime1">
              <a:rPr lang="en-GB" smtClean="0"/>
              <a:pPr/>
              <a:t>11/03/2024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40C6A29-4676-420C-BBE3-ACC2B80F64D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0459704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1415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779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9431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888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970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0C6A29-4676-420C-BBE3-ACC2B80F64D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2403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40C6A29-4676-420C-BBE3-ACC2B80F64D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8222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40C6A29-4676-420C-BBE3-ACC2B80F64D4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01621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13">
            <a:extLst>
              <a:ext uri="{FF2B5EF4-FFF2-40B4-BE49-F238E27FC236}">
                <a16:creationId xmlns:a16="http://schemas.microsoft.com/office/drawing/2014/main" id="{FCE00AC6-1AA1-42D9-83DD-4C308C3F9322}"/>
              </a:ext>
            </a:extLst>
          </p:cNvPr>
          <p:cNvSpPr/>
          <p:nvPr userDrawn="1"/>
        </p:nvSpPr>
        <p:spPr>
          <a:xfrm>
            <a:off x="400050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319A315-F756-49EC-8181-0EC3F0A37B09}"/>
              </a:ext>
            </a:extLst>
          </p:cNvPr>
          <p:cNvCxnSpPr>
            <a:cxnSpLocks/>
          </p:cNvCxnSpPr>
          <p:nvPr userDrawn="1"/>
        </p:nvCxnSpPr>
        <p:spPr>
          <a:xfrm>
            <a:off x="406241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60F3E26-F530-48F5-983F-9DCFF41D4F39}"/>
              </a:ext>
            </a:extLst>
          </p:cNvPr>
          <p:cNvSpPr/>
          <p:nvPr userDrawn="1"/>
        </p:nvSpPr>
        <p:spPr>
          <a:xfrm>
            <a:off x="5292348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C97701E-DAF9-4174-AA91-DA203CD27D6A}"/>
              </a:ext>
            </a:extLst>
          </p:cNvPr>
          <p:cNvSpPr/>
          <p:nvPr userDrawn="1"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F765374-1A4B-41DC-9E75-A95A6C655328}"/>
              </a:ext>
            </a:extLst>
          </p:cNvPr>
          <p:cNvSpPr/>
          <p:nvPr userDrawn="1"/>
        </p:nvSpPr>
        <p:spPr>
          <a:xfrm>
            <a:off x="1569044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7618DB8E-B14E-42E2-B454-6F4F36A8A9D9}"/>
              </a:ext>
            </a:extLst>
          </p:cNvPr>
          <p:cNvSpPr/>
          <p:nvPr userDrawn="1"/>
        </p:nvSpPr>
        <p:spPr>
          <a:xfrm flipH="1">
            <a:off x="0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97666F55-03F1-4D18-9653-0F360E127A7E}"/>
              </a:ext>
            </a:extLst>
          </p:cNvPr>
          <p:cNvSpPr/>
          <p:nvPr userDrawn="1"/>
        </p:nvSpPr>
        <p:spPr>
          <a:xfrm rot="16200000">
            <a:off x="1539683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93208" y="2743200"/>
            <a:ext cx="6592824" cy="2386584"/>
          </a:xfrm>
        </p:spPr>
        <p:txBody>
          <a:bodyPr rtlCol="0" anchor="b"/>
          <a:lstStyle>
            <a:lvl1pPr algn="r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93208" y="5221224"/>
            <a:ext cx="6592824" cy="996696"/>
          </a:xfrm>
        </p:spPr>
        <p:txBody>
          <a:bodyPr rtlCol="0"/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10415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9">
            <a:extLst>
              <a:ext uri="{FF2B5EF4-FFF2-40B4-BE49-F238E27FC236}">
                <a16:creationId xmlns:a16="http://schemas.microsoft.com/office/drawing/2014/main" id="{AFA665D7-34D0-4262-B345-9B1A1BA8DA17}"/>
              </a:ext>
            </a:extLst>
          </p:cNvPr>
          <p:cNvSpPr/>
          <p:nvPr userDrawn="1"/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39ECC553-79E5-4B14-89C9-4DAD2B1021B1}"/>
              </a:ext>
            </a:extLst>
          </p:cNvPr>
          <p:cNvSpPr/>
          <p:nvPr userDrawn="1"/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55797934-7E2B-4F94-89C4-0279413FF821}"/>
              </a:ext>
            </a:extLst>
          </p:cNvPr>
          <p:cNvSpPr/>
          <p:nvPr userDrawn="1"/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432" y="1399032"/>
            <a:ext cx="3236976" cy="4069080"/>
          </a:xfrm>
        </p:spPr>
        <p:txBody>
          <a:bodyPr rtlCol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8152" y="1527048"/>
            <a:ext cx="5111496" cy="3931920"/>
          </a:xfrm>
        </p:spPr>
        <p:txBody>
          <a:bodyPr rtlCol="0" anchor="ctr"/>
          <a:lstStyle>
            <a:lvl1pPr marL="0" indent="0">
              <a:buNone/>
              <a:defRPr/>
            </a:lvl1pPr>
            <a:lvl2pPr marL="228600">
              <a:defRPr/>
            </a:lvl2pPr>
            <a:lvl3pPr marL="457200">
              <a:defRPr/>
            </a:lvl3pPr>
            <a:lvl4pPr>
              <a:buNone/>
              <a:defRPr/>
            </a:lvl4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3944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 small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5A614E3F-4FB2-4152-A59C-941C908D7B0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00479" y="1150210"/>
            <a:ext cx="2207046" cy="2204178"/>
          </a:xfrm>
          <a:custGeom>
            <a:avLst/>
            <a:gdLst>
              <a:gd name="connsiteX0" fmla="*/ 1098749 w 2207046"/>
              <a:gd name="connsiteY0" fmla="*/ 0 h 2204178"/>
              <a:gd name="connsiteX1" fmla="*/ 2201707 w 2207046"/>
              <a:gd name="connsiteY1" fmla="*/ 995326 h 2204178"/>
              <a:gd name="connsiteX2" fmla="*/ 2207046 w 2207046"/>
              <a:gd name="connsiteY2" fmla="*/ 1101058 h 2204178"/>
              <a:gd name="connsiteX3" fmla="*/ 2207046 w 2207046"/>
              <a:gd name="connsiteY3" fmla="*/ 1116306 h 2204178"/>
              <a:gd name="connsiteX4" fmla="*/ 2201707 w 2207046"/>
              <a:gd name="connsiteY4" fmla="*/ 1222039 h 2204178"/>
              <a:gd name="connsiteX5" fmla="*/ 1322187 w 2207046"/>
              <a:gd name="connsiteY5" fmla="*/ 2194840 h 2204178"/>
              <a:gd name="connsiteX6" fmla="*/ 1260999 w 2207046"/>
              <a:gd name="connsiteY6" fmla="*/ 2204178 h 2204178"/>
              <a:gd name="connsiteX7" fmla="*/ 936500 w 2207046"/>
              <a:gd name="connsiteY7" fmla="*/ 2204178 h 2204178"/>
              <a:gd name="connsiteX8" fmla="*/ 875311 w 2207046"/>
              <a:gd name="connsiteY8" fmla="*/ 2194840 h 2204178"/>
              <a:gd name="connsiteX9" fmla="*/ 12592 w 2207046"/>
              <a:gd name="connsiteY9" fmla="*/ 1332120 h 2204178"/>
              <a:gd name="connsiteX10" fmla="*/ 0 w 2207046"/>
              <a:gd name="connsiteY10" fmla="*/ 1249617 h 2204178"/>
              <a:gd name="connsiteX11" fmla="*/ 0 w 2207046"/>
              <a:gd name="connsiteY11" fmla="*/ 967747 h 2204178"/>
              <a:gd name="connsiteX12" fmla="*/ 12592 w 2207046"/>
              <a:gd name="connsiteY12" fmla="*/ 885244 h 2204178"/>
              <a:gd name="connsiteX13" fmla="*/ 1098749 w 2207046"/>
              <a:gd name="connsiteY13" fmla="*/ 0 h 22041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207046" h="2204178">
                <a:moveTo>
                  <a:pt x="1098749" y="0"/>
                </a:moveTo>
                <a:cubicBezTo>
                  <a:pt x="1672788" y="0"/>
                  <a:pt x="2144931" y="436266"/>
                  <a:pt x="2201707" y="995326"/>
                </a:cubicBezTo>
                <a:lnTo>
                  <a:pt x="2207046" y="1101058"/>
                </a:lnTo>
                <a:lnTo>
                  <a:pt x="2207046" y="1116306"/>
                </a:lnTo>
                <a:lnTo>
                  <a:pt x="2201707" y="1222039"/>
                </a:lnTo>
                <a:cubicBezTo>
                  <a:pt x="2152501" y="1706557"/>
                  <a:pt x="1791308" y="2098844"/>
                  <a:pt x="1322187" y="2194840"/>
                </a:cubicBezTo>
                <a:lnTo>
                  <a:pt x="1260999" y="2204178"/>
                </a:lnTo>
                <a:lnTo>
                  <a:pt x="936500" y="2204178"/>
                </a:lnTo>
                <a:lnTo>
                  <a:pt x="875311" y="2194840"/>
                </a:lnTo>
                <a:cubicBezTo>
                  <a:pt x="442276" y="2106228"/>
                  <a:pt x="101204" y="1765156"/>
                  <a:pt x="12592" y="1332120"/>
                </a:cubicBezTo>
                <a:lnTo>
                  <a:pt x="0" y="1249617"/>
                </a:lnTo>
                <a:lnTo>
                  <a:pt x="0" y="967747"/>
                </a:lnTo>
                <a:lnTo>
                  <a:pt x="12592" y="885244"/>
                </a:lnTo>
                <a:cubicBezTo>
                  <a:pt x="115972" y="380036"/>
                  <a:pt x="562980" y="0"/>
                  <a:pt x="1098749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8A1F486A-F545-4642-B1CB-5356704413D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444632" y="2579683"/>
            <a:ext cx="3096807" cy="3096807"/>
          </a:xfrm>
          <a:custGeom>
            <a:avLst/>
            <a:gdLst>
              <a:gd name="connsiteX0" fmla="*/ 1548404 w 3096807"/>
              <a:gd name="connsiteY0" fmla="*/ 0 h 3096807"/>
              <a:gd name="connsiteX1" fmla="*/ 3096807 w 3096807"/>
              <a:gd name="connsiteY1" fmla="*/ 1548404 h 3096807"/>
              <a:gd name="connsiteX2" fmla="*/ 1548404 w 3096807"/>
              <a:gd name="connsiteY2" fmla="*/ 3096807 h 3096807"/>
              <a:gd name="connsiteX3" fmla="*/ 0 w 3096807"/>
              <a:gd name="connsiteY3" fmla="*/ 1548404 h 3096807"/>
              <a:gd name="connsiteX4" fmla="*/ 1548404 w 3096807"/>
              <a:gd name="connsiteY4" fmla="*/ 0 h 30968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96807" h="3096807">
                <a:moveTo>
                  <a:pt x="1548404" y="0"/>
                </a:moveTo>
                <a:cubicBezTo>
                  <a:pt x="2403564" y="0"/>
                  <a:pt x="3096807" y="693243"/>
                  <a:pt x="3096807" y="1548404"/>
                </a:cubicBezTo>
                <a:cubicBezTo>
                  <a:pt x="3096807" y="2403564"/>
                  <a:pt x="2403564" y="3096807"/>
                  <a:pt x="1548404" y="3096807"/>
                </a:cubicBezTo>
                <a:cubicBezTo>
                  <a:pt x="693243" y="3096807"/>
                  <a:pt x="0" y="2403564"/>
                  <a:pt x="0" y="1548404"/>
                </a:cubicBezTo>
                <a:cubicBezTo>
                  <a:pt x="0" y="693243"/>
                  <a:pt x="693243" y="0"/>
                  <a:pt x="1548404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365124"/>
            <a:ext cx="5806440" cy="132588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96" y="1825625"/>
            <a:ext cx="5806440" cy="4352544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buNone/>
              <a:defRPr sz="2400"/>
            </a:lvl1pPr>
            <a:lvl2pPr marL="228600">
              <a:lnSpc>
                <a:spcPct val="110000"/>
              </a:lnSpc>
              <a:defRPr sz="2000"/>
            </a:lvl2pPr>
            <a:lvl3pPr marL="457200">
              <a:lnSpc>
                <a:spcPct val="110000"/>
              </a:lnSpc>
              <a:defRPr sz="1800"/>
            </a:lvl3pPr>
            <a:lvl4pPr marL="685800">
              <a:lnSpc>
                <a:spcPct val="110000"/>
              </a:lnSpc>
              <a:defRPr sz="1600"/>
            </a:lvl4pPr>
            <a:lvl5pPr>
              <a:lnSpc>
                <a:spcPct val="110000"/>
              </a:lnSpc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E8E71C73-7BAD-4838-88C1-42E045A9D179}"/>
              </a:ext>
            </a:extLst>
          </p:cNvPr>
          <p:cNvSpPr/>
          <p:nvPr userDrawn="1"/>
        </p:nvSpPr>
        <p:spPr>
          <a:xfrm>
            <a:off x="10249620" y="1555068"/>
            <a:ext cx="819303" cy="79707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4560922-5803-412D-880B-065E75DCBC0A}"/>
              </a:ext>
            </a:extLst>
          </p:cNvPr>
          <p:cNvSpPr/>
          <p:nvPr userDrawn="1"/>
        </p:nvSpPr>
        <p:spPr>
          <a:xfrm>
            <a:off x="7590089" y="4034393"/>
            <a:ext cx="876704" cy="876704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08399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>
            <a:extLst>
              <a:ext uri="{FF2B5EF4-FFF2-40B4-BE49-F238E27FC236}">
                <a16:creationId xmlns:a16="http://schemas.microsoft.com/office/drawing/2014/main" id="{200EACD1-D216-4037-8AFF-80CF273586DF}"/>
              </a:ext>
            </a:extLst>
          </p:cNvPr>
          <p:cNvSpPr/>
          <p:nvPr userDrawn="1"/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F941DE04-3FEA-4A57-B200-F9F6A765C792}"/>
              </a:ext>
            </a:extLst>
          </p:cNvPr>
          <p:cNvSpPr/>
          <p:nvPr userDrawn="1"/>
        </p:nvSpPr>
        <p:spPr>
          <a:xfrm rot="9222429" flipV="1">
            <a:off x="2494119" y="-28502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565C7B4-4152-4548-A771-EB148A028FDB}"/>
              </a:ext>
            </a:extLst>
          </p:cNvPr>
          <p:cNvSpPr/>
          <p:nvPr userDrawn="1"/>
        </p:nvSpPr>
        <p:spPr>
          <a:xfrm>
            <a:off x="8165417" y="5241988"/>
            <a:ext cx="759403" cy="738802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9272" y="1380744"/>
            <a:ext cx="5559552" cy="2514600"/>
          </a:xfrm>
        </p:spPr>
        <p:txBody>
          <a:bodyPr rtlCol="0" anchor="b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19272" y="4078224"/>
            <a:ext cx="5559552" cy="1536192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85573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365125"/>
            <a:ext cx="1051560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576" y="1911096"/>
            <a:ext cx="9829800" cy="3859742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75081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753B078-30BA-4AB9-A020-EE8D9404B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11096"/>
            <a:ext cx="10515600" cy="3859742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98923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 with pictur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63E3FD7E-C80A-4707-A8E9-4134DF91F3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12192000" cy="6858000"/>
          </a:xfrm>
        </p:spPr>
        <p:txBody>
          <a:bodyPr rtlCol="0"/>
          <a:lstStyle>
            <a:lvl1pPr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10EC23F5-CD2E-4207-A4E6-73BDFF74D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1500" y="370600"/>
            <a:ext cx="5923842" cy="5923842"/>
          </a:xfrm>
          <a:custGeom>
            <a:avLst/>
            <a:gdLst>
              <a:gd name="connsiteX0" fmla="*/ 2961921 w 5923842"/>
              <a:gd name="connsiteY0" fmla="*/ 0 h 5923842"/>
              <a:gd name="connsiteX1" fmla="*/ 5923842 w 5923842"/>
              <a:gd name="connsiteY1" fmla="*/ 2961921 h 5923842"/>
              <a:gd name="connsiteX2" fmla="*/ 2961921 w 5923842"/>
              <a:gd name="connsiteY2" fmla="*/ 5923842 h 5923842"/>
              <a:gd name="connsiteX3" fmla="*/ 0 w 5923842"/>
              <a:gd name="connsiteY3" fmla="*/ 2961921 h 5923842"/>
              <a:gd name="connsiteX4" fmla="*/ 2961921 w 5923842"/>
              <a:gd name="connsiteY4" fmla="*/ 0 h 5923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23842" h="5923842">
                <a:moveTo>
                  <a:pt x="2961921" y="0"/>
                </a:moveTo>
                <a:cubicBezTo>
                  <a:pt x="4597745" y="0"/>
                  <a:pt x="5923842" y="1326097"/>
                  <a:pt x="5923842" y="2961921"/>
                </a:cubicBezTo>
                <a:cubicBezTo>
                  <a:pt x="5923842" y="4597745"/>
                  <a:pt x="4597745" y="5923842"/>
                  <a:pt x="2961921" y="5923842"/>
                </a:cubicBezTo>
                <a:cubicBezTo>
                  <a:pt x="1326097" y="5923842"/>
                  <a:pt x="0" y="4597745"/>
                  <a:pt x="0" y="2961921"/>
                </a:cubicBezTo>
                <a:cubicBezTo>
                  <a:pt x="0" y="1326097"/>
                  <a:pt x="1326097" y="0"/>
                  <a:pt x="2961921" y="0"/>
                </a:cubicBezTo>
                <a:close/>
              </a:path>
            </a:pathLst>
          </a:custGeom>
          <a:solidFill>
            <a:schemeClr val="bg1">
              <a:alpha val="95000"/>
            </a:schemeClr>
          </a:solidFill>
        </p:spPr>
        <p:txBody>
          <a:bodyPr wrap="square" lIns="457200" rIns="457200" bIns="2331720" rtlCol="0" anchor="b" anchorCtr="0">
            <a:noAutofit/>
          </a:bodyPr>
          <a:lstStyle>
            <a:lvl1pPr algn="ctr">
              <a:defRPr sz="4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75304" y="4379976"/>
            <a:ext cx="5038344" cy="713232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6B76FE53-FB67-4871-8485-71BAAFD7D1BF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</a:lstStyle>
          <a:p>
            <a:pPr rtl="0">
              <a:defRPr/>
            </a:pPr>
            <a:r>
              <a:rPr lang="en-GB" noProof="0"/>
              <a:t>9/3/20XX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AD26FED4-1CE2-444B-A77E-EB3CB505AF19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</a:lstStyle>
          <a:p>
            <a:pPr rtl="0">
              <a:defRPr/>
            </a:pPr>
            <a:r>
              <a:rPr lang="en-GB" noProof="0"/>
              <a:t>Presentation Title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28FD25AA-10CC-48D8-9577-257871107B9A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/>
              <a:pPr>
                <a:defRPr/>
              </a:pPr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03281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6906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5594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32918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32918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53128" y="1681163"/>
            <a:ext cx="32918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53128" y="2505075"/>
            <a:ext cx="32918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ACF5677B-E56F-4452-ADDC-DA0E20A955E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065008" y="1681163"/>
            <a:ext cx="32918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3" name="Content Placeholder 5">
            <a:extLst>
              <a:ext uri="{FF2B5EF4-FFF2-40B4-BE49-F238E27FC236}">
                <a16:creationId xmlns:a16="http://schemas.microsoft.com/office/drawing/2014/main" id="{865D9C09-AB3B-40EB-B1DA-9C6D7234345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65008" y="2505075"/>
            <a:ext cx="32918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7273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medium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FAA9DFF3-1B49-48A9-BF8A-57DD7D07CFA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901259" y="2727729"/>
            <a:ext cx="4290740" cy="4130271"/>
          </a:xfrm>
          <a:custGeom>
            <a:avLst/>
            <a:gdLst>
              <a:gd name="connsiteX0" fmla="*/ 2503809 w 4290740"/>
              <a:gd name="connsiteY0" fmla="*/ 0 h 4130271"/>
              <a:gd name="connsiteX1" fmla="*/ 4198398 w 4290740"/>
              <a:gd name="connsiteY1" fmla="*/ 660580 h 4130271"/>
              <a:gd name="connsiteX2" fmla="*/ 4290740 w 4290740"/>
              <a:gd name="connsiteY2" fmla="*/ 751285 h 4130271"/>
              <a:gd name="connsiteX3" fmla="*/ 4290740 w 4290740"/>
              <a:gd name="connsiteY3" fmla="*/ 4130271 h 4130271"/>
              <a:gd name="connsiteX4" fmla="*/ 604508 w 4290740"/>
              <a:gd name="connsiteY4" fmla="*/ 4130271 h 4130271"/>
              <a:gd name="connsiteX5" fmla="*/ 461940 w 4290740"/>
              <a:gd name="connsiteY5" fmla="*/ 3953232 h 4130271"/>
              <a:gd name="connsiteX6" fmla="*/ 0 w 4290740"/>
              <a:gd name="connsiteY6" fmla="*/ 2503809 h 4130271"/>
              <a:gd name="connsiteX7" fmla="*/ 2503809 w 4290740"/>
              <a:gd name="connsiteY7" fmla="*/ 0 h 4130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90740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0" y="751285"/>
                </a:lnTo>
                <a:lnTo>
                  <a:pt x="4290740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5CFEFC13-B998-4A6F-A7ED-411E266D288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261609" y="0"/>
            <a:ext cx="3519311" cy="3007909"/>
          </a:xfrm>
          <a:custGeom>
            <a:avLst/>
            <a:gdLst>
              <a:gd name="connsiteX0" fmla="*/ 519779 w 3519311"/>
              <a:gd name="connsiteY0" fmla="*/ 0 h 3007909"/>
              <a:gd name="connsiteX1" fmla="*/ 2999531 w 3519311"/>
              <a:gd name="connsiteY1" fmla="*/ 0 h 3007909"/>
              <a:gd name="connsiteX2" fmla="*/ 3003920 w 3519311"/>
              <a:gd name="connsiteY2" fmla="*/ 3989 h 3007909"/>
              <a:gd name="connsiteX3" fmla="*/ 3519311 w 3519311"/>
              <a:gd name="connsiteY3" fmla="*/ 1248253 h 3007909"/>
              <a:gd name="connsiteX4" fmla="*/ 1759655 w 3519311"/>
              <a:gd name="connsiteY4" fmla="*/ 3007909 h 3007909"/>
              <a:gd name="connsiteX5" fmla="*/ 9084 w 3519311"/>
              <a:gd name="connsiteY5" fmla="*/ 1428168 h 3007909"/>
              <a:gd name="connsiteX6" fmla="*/ 0 w 3519311"/>
              <a:gd name="connsiteY6" fmla="*/ 1248273 h 3007909"/>
              <a:gd name="connsiteX7" fmla="*/ 0 w 3519311"/>
              <a:gd name="connsiteY7" fmla="*/ 1248233 h 3007909"/>
              <a:gd name="connsiteX8" fmla="*/ 9084 w 3519311"/>
              <a:gd name="connsiteY8" fmla="*/ 1068339 h 3007909"/>
              <a:gd name="connsiteX9" fmla="*/ 515391 w 3519311"/>
              <a:gd name="connsiteY9" fmla="*/ 3989 h 30079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9311" h="3007909">
                <a:moveTo>
                  <a:pt x="519779" y="0"/>
                </a:moveTo>
                <a:lnTo>
                  <a:pt x="2999531" y="0"/>
                </a:lnTo>
                <a:lnTo>
                  <a:pt x="3003920" y="3989"/>
                </a:lnTo>
                <a:cubicBezTo>
                  <a:pt x="3322355" y="322424"/>
                  <a:pt x="3519311" y="762338"/>
                  <a:pt x="3519311" y="1248253"/>
                </a:cubicBezTo>
                <a:cubicBezTo>
                  <a:pt x="3519311" y="2220084"/>
                  <a:pt x="2731486" y="3007909"/>
                  <a:pt x="1759655" y="3007909"/>
                </a:cubicBezTo>
                <a:cubicBezTo>
                  <a:pt x="848565" y="3007909"/>
                  <a:pt x="99196" y="2315485"/>
                  <a:pt x="9084" y="1428168"/>
                </a:cubicBezTo>
                <a:lnTo>
                  <a:pt x="0" y="1248273"/>
                </a:lnTo>
                <a:lnTo>
                  <a:pt x="0" y="1248233"/>
                </a:lnTo>
                <a:lnTo>
                  <a:pt x="9084" y="1068339"/>
                </a:lnTo>
                <a:cubicBezTo>
                  <a:pt x="51137" y="654258"/>
                  <a:pt x="236761" y="282620"/>
                  <a:pt x="515391" y="3989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7BFFB5A-A05C-4B0C-905C-5884361304B2}"/>
              </a:ext>
            </a:extLst>
          </p:cNvPr>
          <p:cNvSpPr/>
          <p:nvPr userDrawn="1"/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9F33AC6C-4807-4785-AE9F-84BFEEDA9F7E}"/>
              </a:ext>
            </a:extLst>
          </p:cNvPr>
          <p:cNvSpPr/>
          <p:nvPr userDrawn="1"/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65760"/>
            <a:ext cx="5120640" cy="132588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753B078-30BA-4AB9-A020-EE8D9404B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1828800"/>
            <a:ext cx="5093208" cy="4352544"/>
          </a:xfrm>
        </p:spPr>
        <p:txBody>
          <a:bodyPr rtlCol="0"/>
          <a:lstStyle>
            <a:lvl1pPr marL="0" indent="0">
              <a:buNone/>
              <a:defRPr sz="2400"/>
            </a:lvl1pPr>
            <a:lvl2pPr marL="228600">
              <a:defRPr/>
            </a:lvl2pPr>
            <a:lvl3pPr marL="457200">
              <a:defRPr/>
            </a:lvl3pPr>
            <a:lvl4pPr marL="685800">
              <a:defRPr/>
            </a:lvl4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4131786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9">
            <a:extLst>
              <a:ext uri="{FF2B5EF4-FFF2-40B4-BE49-F238E27FC236}">
                <a16:creationId xmlns:a16="http://schemas.microsoft.com/office/drawing/2014/main" id="{2642EAF0-DE94-4F90-82E3-6F316AA8353A}"/>
              </a:ext>
            </a:extLst>
          </p:cNvPr>
          <p:cNvSpPr/>
          <p:nvPr userDrawn="1"/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22D7888-22FA-4AA1-9BA4-CC61D6643D47}"/>
              </a:ext>
            </a:extLst>
          </p:cNvPr>
          <p:cNvSpPr/>
          <p:nvPr userDrawn="1"/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BB6E464-8999-4773-A1F2-E6CAA990E572}"/>
              </a:ext>
            </a:extLst>
          </p:cNvPr>
          <p:cNvSpPr/>
          <p:nvPr userDrawn="1"/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CE9CE183-B21E-41EB-A082-DF9C3AD659D5}"/>
              </a:ext>
            </a:extLst>
          </p:cNvPr>
          <p:cNvSpPr/>
          <p:nvPr userDrawn="1"/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1EA14BE8-FDD0-4434-9C3E-BFF78C22D9E3}"/>
              </a:ext>
            </a:extLst>
          </p:cNvPr>
          <p:cNvSpPr/>
          <p:nvPr userDrawn="1"/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C76330B-4C5E-463F-921A-D91F1F1F6049}"/>
              </a:ext>
            </a:extLst>
          </p:cNvPr>
          <p:cNvSpPr/>
          <p:nvPr userDrawn="1"/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E494E364-7EA8-4D92-915D-75D1A3A67C07}"/>
              </a:ext>
            </a:extLst>
          </p:cNvPr>
          <p:cNvSpPr/>
          <p:nvPr userDrawn="1"/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888" y="1234440"/>
            <a:ext cx="3236976" cy="4069080"/>
          </a:xfrm>
        </p:spPr>
        <p:txBody>
          <a:bodyPr rtlCol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682496" y="6356350"/>
            <a:ext cx="1545336" cy="365125"/>
          </a:xfrm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9048" y="6356350"/>
            <a:ext cx="4114800" cy="365125"/>
          </a:xfrm>
        </p:spPr>
        <p:txBody>
          <a:bodyPr rtlCol="0"/>
          <a:lstStyle>
            <a:lvl1pPr algn="l">
              <a:defRPr>
                <a:latin typeface="+mn-lt"/>
              </a:defRPr>
            </a:lvl1pPr>
          </a:lstStyle>
          <a:p>
            <a:pPr algn="l"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06456" y="6356350"/>
            <a:ext cx="850392" cy="365125"/>
          </a:xfrm>
        </p:spPr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753B078-30BA-4AB9-A020-EE8D9404B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5976" y="2551176"/>
            <a:ext cx="4709160" cy="1755648"/>
          </a:xfrm>
        </p:spPr>
        <p:txBody>
          <a:bodyPr rtlCol="0"/>
          <a:lstStyle>
            <a:lvl1pPr marL="0" indent="0">
              <a:buNone/>
              <a:defRPr sz="2400"/>
            </a:lvl1pPr>
            <a:lvl2pPr marL="228600">
              <a:defRPr sz="1800"/>
            </a:lvl2pPr>
            <a:lvl3pPr marL="457200">
              <a:defRPr sz="1800"/>
            </a:lvl3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826779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946489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C9A1C714-6A0E-456D-A2E2-6288C0EA07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354056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186281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14012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rtl="0"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rtl="0"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7668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71" r:id="rId4"/>
    <p:sldLayoutId id="2147483770" r:id="rId5"/>
    <p:sldLayoutId id="2147483774" r:id="rId6"/>
    <p:sldLayoutId id="2147483783" r:id="rId7"/>
    <p:sldLayoutId id="2147483772" r:id="rId8"/>
    <p:sldLayoutId id="2147483773" r:id="rId9"/>
    <p:sldLayoutId id="2147483785" r:id="rId10"/>
    <p:sldLayoutId id="2147483786" r:id="rId11"/>
    <p:sldLayoutId id="2147483787" r:id="rId12"/>
    <p:sldLayoutId id="2147483775" r:id="rId13"/>
    <p:sldLayoutId id="2147483788" r:id="rId14"/>
    <p:sldLayoutId id="2147483776" r:id="rId15"/>
    <p:sldLayoutId id="2147483777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08836-40C5-46C2-81BA-21AA271769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rtl="0"/>
            <a:r>
              <a:rPr lang="en-GB" dirty="0">
                <a:solidFill>
                  <a:srgbClr val="FFFFFF"/>
                </a:solidFill>
              </a:rPr>
              <a:t>INNOVATION AND WHAT I HAVE LEARNED THIS MODULE.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CC4EC4-809C-4FD2-AA20-009F08590DA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>
                <a:solidFill>
                  <a:srgbClr val="FFFFFF"/>
                </a:solidFill>
              </a:rPr>
              <a:t>By Nikisha Talbot </a:t>
            </a:r>
          </a:p>
          <a:p>
            <a:pPr rtl="0"/>
            <a:r>
              <a:rPr lang="en-GB" dirty="0">
                <a:solidFill>
                  <a:srgbClr val="FFFFFF"/>
                </a:solidFill>
              </a:rPr>
              <a:t>Student number 2113109</a:t>
            </a: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09629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6E49C-11A0-4C95-8A6E-FC7E9C57C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Innovation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9C3FD2-AF88-4EF1-AFB7-5D31BD5AA0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4084" y="1399032"/>
            <a:ext cx="5111496" cy="3931920"/>
          </a:xfrm>
        </p:spPr>
        <p:txBody>
          <a:bodyPr rtlCol="0">
            <a:normAutofit lnSpcReduction="10000"/>
          </a:bodyPr>
          <a:lstStyle/>
          <a:p>
            <a:pPr marL="0" indent="0" rtl="0">
              <a:buNone/>
            </a:pPr>
            <a:r>
              <a:rPr lang="en-GB" dirty="0"/>
              <a:t>This module introduced me to different types of Innovation, how to utilise different types of innovative methods In business. </a:t>
            </a:r>
          </a:p>
          <a:p>
            <a:pPr marL="0" indent="0" rtl="0">
              <a:buNone/>
            </a:pPr>
            <a:r>
              <a:rPr lang="en-GB" dirty="0"/>
              <a:t>Disruptive innovation was the most interesting to me something  I had not explored before. Innovation is used in business to create advantage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C8B647-084C-492D-A242-148BEA5B68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u="none" strike="noStrike" kern="1200" cap="none" spc="0" normalizeH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A2B84E-2163-44C1-99D0-6F162AEA82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u="none" strike="noStrike" kern="1200" cap="none" spc="0" normalizeH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AB1A36-2D6E-4392-AAA4-996FFE0320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76B855D-E9CC-4FF8-AD85-6CDC7B89A0DE}" type="slidenum">
              <a:rPr kumimoji="0" lang="en-GB" sz="1200" b="0" i="0" u="none" strike="noStrike" kern="1200" cap="none" spc="0" normalizeH="0" baseline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51602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B290457-2071-4F7C-9327-CE85A282B4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Completing my assignment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67B1E24-2840-4BB0-AE5A-2320A01CB8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dirty="0"/>
              <a:t>During this assignment I used the SCAMPER model this is a method of innovation that is completely new to me.</a:t>
            </a:r>
          </a:p>
          <a:p>
            <a:pPr rtl="0"/>
            <a:r>
              <a:rPr lang="en-GB" dirty="0"/>
              <a:t>The SCAMPER model allowed me to truly explore business and innovative evolutionary ideas on a deeper level . </a:t>
            </a:r>
          </a:p>
          <a:p>
            <a:pPr rtl="0"/>
            <a:r>
              <a:rPr lang="en-GB" dirty="0"/>
              <a:t>Innovation doesn’t always have the best outcomes which is why models like SCAMPER help to cover all areas and find the best solution.</a:t>
            </a:r>
          </a:p>
        </p:txBody>
      </p:sp>
      <p:pic>
        <p:nvPicPr>
          <p:cNvPr id="11" name="Picture Placeholder 10" descr="boy looking at map on the wall">
            <a:extLst>
              <a:ext uri="{FF2B5EF4-FFF2-40B4-BE49-F238E27FC236}">
                <a16:creationId xmlns:a16="http://schemas.microsoft.com/office/drawing/2014/main" id="{759DD474-D676-41A6-A2FB-30B2078418A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t="72" b="72"/>
          <a:stretch/>
        </p:blipFill>
        <p:spPr/>
      </p:pic>
      <p:pic>
        <p:nvPicPr>
          <p:cNvPr id="13" name="Picture Placeholder 12" descr="boy playing with space ship toys">
            <a:extLst>
              <a:ext uri="{FF2B5EF4-FFF2-40B4-BE49-F238E27FC236}">
                <a16:creationId xmlns:a16="http://schemas.microsoft.com/office/drawing/2014/main" id="{D624A4F8-65E3-4A17-A439-FE80714CDE5A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/>
          <a:srcRect/>
          <a:stretch/>
        </p:blipFill>
        <p:spPr/>
      </p:pic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A01CAB10-68AF-4904-BD59-D332B297A1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u="none" strike="noStrike" kern="1200" cap="none" spc="0" normalizeH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9/3/20XX</a:t>
            </a:r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96B342A5-1683-4650-BB07-B98D8B23C1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u="none" strike="noStrike" kern="1200" cap="none" spc="0" normalizeH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46EEA4F1-5FA3-4EBF-97F1-DF392077D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76B855D-E9CC-4FF8-AD85-6CDC7B89A0DE}" type="slidenum">
              <a:rPr kumimoji="0" lang="en-GB" sz="1200" b="0" i="0" u="none" strike="noStrike" kern="1200" cap="none" spc="0" normalizeH="0" baseline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021937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C037F-9B04-45A9-8AE6-A85178849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-783771"/>
            <a:ext cx="5554266" cy="2841171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>
                <a:highlight>
                  <a:srgbClr val="008080"/>
                </a:highlight>
              </a:rPr>
              <a:t>Arcadia Group </a:t>
            </a:r>
          </a:p>
        </p:txBody>
      </p:sp>
      <p:pic>
        <p:nvPicPr>
          <p:cNvPr id="5" name="Picture 4" descr="A black background with a black square&#10;&#10;Description automatically generated with medium confidence">
            <a:extLst>
              <a:ext uri="{FF2B5EF4-FFF2-40B4-BE49-F238E27FC236}">
                <a16:creationId xmlns:a16="http://schemas.microsoft.com/office/drawing/2014/main" id="{263CCB2A-EC2A-26B2-527D-E80EC241A1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4054" y="1670048"/>
            <a:ext cx="5136356" cy="3424237"/>
          </a:xfrm>
          <a:prstGeom prst="rect">
            <a:avLst/>
          </a:prstGeom>
          <a:noFill/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49FB76-25BA-4481-B88D-DCB748E166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>
            <a:normAutofit/>
          </a:bodyPr>
          <a:lstStyle/>
          <a:p>
            <a:pPr rtl="0"/>
            <a:r>
              <a:rPr lang="en-GB">
                <a:highlight>
                  <a:srgbClr val="008080"/>
                </a:highlight>
              </a:rPr>
              <a:t>The internet had many valuable sources of information regarding Arcadia Group. The history of the company is an interesting one having started from a single company to expand into a multi million pound investment group. </a:t>
            </a:r>
          </a:p>
          <a:p>
            <a:pPr rtl="0"/>
            <a:r>
              <a:rPr lang="en-GB">
                <a:highlight>
                  <a:srgbClr val="008080"/>
                </a:highlight>
              </a:rPr>
              <a:t>This Module helped me understand the impact innovation had on business development.</a:t>
            </a:r>
          </a:p>
          <a:p>
            <a:pPr rtl="0"/>
            <a:r>
              <a:rPr lang="en-GB">
                <a:highlight>
                  <a:srgbClr val="008080"/>
                </a:highlight>
              </a:rPr>
              <a:t>It also helped me develop my skill for finding credible resources, using Mybib to check references has also been a useful tool as it clarifies credibility og the source.</a:t>
            </a:r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B98BDC53-3708-3683-91B3-BB6124E5E1D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 rtl="0">
              <a:spcAft>
                <a:spcPts val="600"/>
              </a:spcAft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09EB9C0B-CA1D-0491-94CD-8DE9FD012A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 rtl="0">
              <a:spcAft>
                <a:spcPts val="600"/>
              </a:spcAft>
              <a:defRPr/>
            </a:pPr>
            <a:r>
              <a:rPr lang="en-GB" noProof="0">
                <a:solidFill>
                  <a:prstClr val="black">
                    <a:tint val="75000"/>
                  </a:prstClr>
                </a:solidFill>
              </a:rPr>
              <a:t>Presentation Title</a:t>
            </a:r>
          </a:p>
        </p:txBody>
      </p:sp>
      <p:sp>
        <p:nvSpPr>
          <p:cNvPr id="14" name="Slide Number Placeholder 6">
            <a:extLst>
              <a:ext uri="{FF2B5EF4-FFF2-40B4-BE49-F238E27FC236}">
                <a16:creationId xmlns:a16="http://schemas.microsoft.com/office/drawing/2014/main" id="{974FD45B-6515-C877-5D13-05E9C47BB5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rtl="0">
              <a:spcAft>
                <a:spcPts val="600"/>
              </a:spcAft>
              <a:defRPr/>
            </a:pPr>
            <a:fld id="{D76B855D-E9CC-4FF8-AD85-6CDC7B89A0DE}" type="slidenum">
              <a:rPr lang="en-GB" noProof="0" smtClean="0">
                <a:solidFill>
                  <a:prstClr val="black">
                    <a:tint val="75000"/>
                  </a:prstClr>
                </a:solidFill>
              </a:rPr>
              <a:pPr rtl="0">
                <a:spcAft>
                  <a:spcPts val="600"/>
                </a:spcAft>
                <a:defRPr/>
              </a:pPr>
              <a:t>4</a:t>
            </a:fld>
            <a:endParaRPr lang="en-GB" noProof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35948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916DAA-1ACF-4343-A637-D55C4A5DE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404881"/>
            <a:ext cx="10515600" cy="1325563"/>
          </a:xfrm>
        </p:spPr>
        <p:txBody>
          <a:bodyPr rtlCol="0"/>
          <a:lstStyle/>
          <a:p>
            <a:pPr rtl="0"/>
            <a:r>
              <a:rPr lang="en-GB" dirty="0"/>
              <a:t>Recommendations</a:t>
            </a:r>
          </a:p>
        </p:txBody>
      </p:sp>
      <p:graphicFrame>
        <p:nvGraphicFramePr>
          <p:cNvPr id="4" name="Content Placeholder 4" descr="timeline SmartArt graphic&#10;">
            <a:extLst>
              <a:ext uri="{FF2B5EF4-FFF2-40B4-BE49-F238E27FC236}">
                <a16:creationId xmlns:a16="http://schemas.microsoft.com/office/drawing/2014/main" id="{E246B7D8-C843-490A-A5BB-04DFA74A3D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2445808"/>
              </p:ext>
            </p:extLst>
          </p:nvPr>
        </p:nvGraphicFramePr>
        <p:xfrm>
          <a:off x="996696" y="1581911"/>
          <a:ext cx="10195560" cy="42622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D06355-A3C6-4680-9456-99EB4CD434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u="none" strike="noStrike" kern="1200" cap="none" spc="0" normalizeH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E614C4-AF93-47E4-AAAE-E508A893E7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u="none" strike="noStrike" kern="1200" cap="none" spc="0" normalizeH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8B6466-CC56-4078-BB0C-7A0D5CB3F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76B855D-E9CC-4FF8-AD85-6CDC7B89A0DE}" type="slidenum">
              <a:rPr kumimoji="0" lang="en-GB" sz="1200" b="0" i="0" u="none" strike="noStrike" kern="1200" cap="none" spc="0" normalizeH="0" baseline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426474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boy playing in playground in front of apartment building&#10;">
            <a:extLst>
              <a:ext uri="{FF2B5EF4-FFF2-40B4-BE49-F238E27FC236}">
                <a16:creationId xmlns:a16="http://schemas.microsoft.com/office/drawing/2014/main" id="{5F329689-9BAF-4AE6-BA67-6C34B1AEE85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/>
          <a:srcRect/>
          <a:stretch/>
        </p:blipFill>
        <p:spPr>
          <a:xfrm>
            <a:off x="0" y="0"/>
            <a:ext cx="12192000" cy="6858000"/>
          </a:xfr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4E808D1D-FE92-499E-982B-315DCF987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1744" y="710137"/>
            <a:ext cx="4256710" cy="3644810"/>
          </a:xfrm>
        </p:spPr>
        <p:txBody>
          <a:bodyPr rtlCol="0"/>
          <a:lstStyle/>
          <a:p>
            <a:pPr rtl="0"/>
            <a:r>
              <a:rPr lang="en-GB" dirty="0"/>
              <a:t>Challenges?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3EE02E7-DD32-447E-A951-9BFA2CED01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87680" y="2669068"/>
            <a:ext cx="4467742" cy="3687282"/>
          </a:xfrm>
        </p:spPr>
        <p:txBody>
          <a:bodyPr rtlCol="0">
            <a:normAutofit fontScale="92500"/>
          </a:bodyPr>
          <a:lstStyle/>
          <a:p>
            <a:pPr rtl="0"/>
            <a:r>
              <a:rPr lang="en-GB" dirty="0">
                <a:highlight>
                  <a:srgbClr val="808080"/>
                </a:highlight>
              </a:rPr>
              <a:t>I personally didn’t find the  assignment content difficult. For me the difficulty comes in source credibility and relevance. During this assignment I had to cross reference various sources  in order to establish credibility. Newspaper articles were helpful during this assignment as they tend to have facts and figures and usually provide evidence. </a:t>
            </a: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FE1CEAEF-A1EC-4CA7-BEC1-407418518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 flipV="1">
            <a:off x="2477015" y="501650"/>
            <a:ext cx="5242957" cy="5275973"/>
          </a:xfrm>
          <a:prstGeom prst="arc">
            <a:avLst>
              <a:gd name="adj1" fmla="val 16200000"/>
              <a:gd name="adj2" fmla="val 20401595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2FD37EC2-A256-4365-B98A-9FC89FE7E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455422" y="3162210"/>
            <a:ext cx="873032" cy="84934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629F4044-902D-4034-8E90-44E0F885EEBD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 rtlCol="0"/>
          <a:lstStyle/>
          <a:p>
            <a:pPr rtl="0">
              <a:defRPr/>
            </a:pPr>
            <a:r>
              <a:rPr lang="en-GB">
                <a:latin typeface="Calibri" panose="020F0502020204030204"/>
              </a:rPr>
              <a:t>9/3/20XX</a:t>
            </a:r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439BF4B2-6931-43C1-8924-3E02FA60CF60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>
              <a:defRPr/>
            </a:pPr>
            <a:r>
              <a:rPr lang="en-GB">
                <a:latin typeface="Calibri" panose="020F0502020204030204"/>
              </a:rPr>
              <a:t>Presentation Title</a:t>
            </a: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7728248D-4FCB-429D-AC4B-09580B545802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/>
          <a:p>
            <a:pPr rtl="0">
              <a:defRPr/>
            </a:pPr>
            <a:fld id="{D76B855D-E9CC-4FF8-AD85-6CDC7B89A0DE}" type="slidenum">
              <a:rPr lang="en-GB" smtClean="0">
                <a:latin typeface="Calibri" panose="020F0502020204030204"/>
              </a:rPr>
              <a:pPr rtl="0">
                <a:defRPr/>
              </a:pPr>
              <a:t>6</a:t>
            </a:fld>
            <a:endParaRPr lang="en-GB"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0261320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6624E-1256-4074-A302-8EFDA23D7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432" y="1399032"/>
            <a:ext cx="3236976" cy="4069080"/>
          </a:xfrm>
        </p:spPr>
        <p:txBody>
          <a:bodyPr rtlCol="0" anchor="ctr">
            <a:normAutofit/>
          </a:bodyPr>
          <a:lstStyle/>
          <a:p>
            <a:pPr rtl="0"/>
            <a:r>
              <a:rPr lang="en-GB" sz="4100"/>
              <a:t>Practical learning outcomes of the assignments and future benefits. </a:t>
            </a:r>
          </a:p>
        </p:txBody>
      </p:sp>
      <p:sp>
        <p:nvSpPr>
          <p:cNvPr id="30" name="Content Placeholder 3">
            <a:extLst>
              <a:ext uri="{FF2B5EF4-FFF2-40B4-BE49-F238E27FC236}">
                <a16:creationId xmlns:a16="http://schemas.microsoft.com/office/drawing/2014/main" id="{A84DACD0-2773-4975-A2FE-3BD5764E1F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8152" y="1527048"/>
            <a:ext cx="5111496" cy="3931920"/>
          </a:xfrm>
        </p:spPr>
        <p:txBody>
          <a:bodyPr rtlCol="0" anchor="ctr">
            <a:normAutofit/>
          </a:bodyPr>
          <a:lstStyle/>
          <a:p>
            <a:pPr marL="0" indent="0" rtl="0">
              <a:buNone/>
            </a:pPr>
            <a:r>
              <a:rPr lang="en-GB" sz="1500"/>
              <a:t>At the end of this module, I now understand the importance innovation holds to the success of business. as much as we need innovation to develop business it is a tool that should be used wisely to support meticulous running of a business.</a:t>
            </a:r>
          </a:p>
          <a:p>
            <a:pPr marL="0" indent="0" rtl="0">
              <a:buNone/>
            </a:pPr>
            <a:r>
              <a:rPr lang="en-GB" sz="1500"/>
              <a:t>What I have learned in this assignment will allow me to be more innovative in regard to business but now from a more educated perspective. Now I will use Models like the SCAMPER model to discover more effective and efficient innovative ideas used to evolve any business I may create. These methods and precautions will ensure less time is wasted when creating business ideas and bringing them to life 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93F1F6E8-FB29-489E-9497-38321677D83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GB" b="0" i="0" u="none" strike="noStrike" kern="1200" cap="none" spc="0" normalizeH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</a:rPr>
              <a:t>9/3/20XX</a:t>
            </a:r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A86EFF1E-AB9A-40FE-A0CF-794B56E527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GB" b="0" i="0" u="none" strike="noStrike" kern="1200" cap="none" spc="0" normalizeH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</a:rPr>
              <a:t>Presentation Title</a:t>
            </a:r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013C53F7-A9FD-4503-9396-7A3FE9D0C6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D76B855D-E9CC-4FF8-AD85-6CDC7B89A0DE}" type="slidenum">
              <a:rPr kumimoji="0" lang="en-GB" b="0" i="0" u="none" strike="noStrike" kern="1200" cap="none" spc="0" normalizeH="0" baseline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b="0" i="0" u="none" strike="noStrike" kern="1200" cap="none" spc="0" normalizeH="0" baseline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8139107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706C9-F26D-46CA-93BF-8C27012F6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5E0EB-F1F4-436B-A218-93E100A669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lvl="0" rtl="0"/>
            <a:r>
              <a:rPr lang="en-GB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5D06EF-9416-46F7-8230-B49EE1269F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lvl="0"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9025F-68D1-4F50-8480-3F981455D4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lvl="0" rtl="0"/>
            <a:fld id="{D76B855D-E9CC-4FF8-AD85-6CDC7B89A0DE}" type="slidenum">
              <a:rPr lang="en-GB" smtClean="0"/>
              <a:pPr lvl="0" rtl="0"/>
              <a:t>8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0B6E0-1F7C-4E6A-87B1-554ADE739C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r>
              <a:rPr lang="en-GB" dirty="0"/>
              <a:t>Nikisha Talbot</a:t>
            </a:r>
            <a:endParaRPr lang="en-GB" sz="1800" dirty="0"/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2258905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Shapes">
      <a:dk1>
        <a:sysClr val="windowText" lastClr="000000"/>
      </a:dk1>
      <a:lt1>
        <a:sysClr val="window" lastClr="FFFFFF"/>
      </a:lt1>
      <a:dk2>
        <a:srgbClr val="281B10"/>
      </a:dk2>
      <a:lt2>
        <a:srgbClr val="FFF9F5"/>
      </a:lt2>
      <a:accent1>
        <a:srgbClr val="EE7661"/>
      </a:accent1>
      <a:accent2>
        <a:srgbClr val="4E91F0"/>
      </a:accent2>
      <a:accent3>
        <a:srgbClr val="5B5260"/>
      </a:accent3>
      <a:accent4>
        <a:srgbClr val="2CC3B4"/>
      </a:accent4>
      <a:accent5>
        <a:srgbClr val="C097F8"/>
      </a:accent5>
      <a:accent6>
        <a:srgbClr val="FF9514"/>
      </a:accent6>
      <a:hlink>
        <a:srgbClr val="E50CBC"/>
      </a:hlink>
      <a:folHlink>
        <a:srgbClr val="6257FF"/>
      </a:folHlink>
    </a:clrScheme>
    <a:fontScheme name="Festival">
      <a:majorFont>
        <a:latin typeface="Tw Cen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8167138_TF78504181_Win32" id="{C0282433-D7EF-45DF-A8F6-65451AB0B295}" vid="{7A5F5F68-7204-400F-A78C-9EE75BE45B5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95817cb9-f0eb-4f4d-892c-47ab9f8957c0" xsi:nil="true"/>
    <_activity xmlns="95817cb9-f0eb-4f4d-892c-47ab9f8957c0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17" ma:contentTypeDescription="Create a new document." ma:contentTypeScope="" ma:versionID="e6399f3bc1ad80d1e65295afaa6652a0">
  <xsd:schema xmlns:xsd="http://www.w3.org/2001/XMLSchema" xmlns:xs="http://www.w3.org/2001/XMLSchema" xmlns:p="http://schemas.microsoft.com/office/2006/metadata/properties" xmlns:ns3="95817cb9-f0eb-4f4d-892c-47ab9f8957c0" xmlns:ns4="9823f8e4-81f3-4a59-a026-c1a9717271fd" targetNamespace="http://schemas.microsoft.com/office/2006/metadata/properties" ma:root="true" ma:fieldsID="7bce27e70816bdd3f627055ab6849ca9" ns3:_="" ns4:_="">
    <xsd:import namespace="95817cb9-f0eb-4f4d-892c-47ab9f8957c0"/>
    <xsd:import namespace="9823f8e4-81f3-4a59-a026-c1a9717271f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SystemTags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0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2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23f8e4-81f3-4a59-a026-c1a9717271fd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A449C04-64B3-4403-94B7-8D2284C38D1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BDEF148-1770-458F-8F5B-C3D0A278AA97}">
  <ds:schemaRefs>
    <ds:schemaRef ds:uri="http://purl.org/dc/dcmitype/"/>
    <ds:schemaRef ds:uri="http://www.w3.org/XML/1998/namespace"/>
    <ds:schemaRef ds:uri="9823f8e4-81f3-4a59-a026-c1a9717271fd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95817cb9-f0eb-4f4d-892c-47ab9f8957c0"/>
    <ds:schemaRef ds:uri="http://purl.org/dc/terms/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AB4E4068-4259-4C2B-9804-0FA00DB135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9823f8e4-81f3-4a59-a026-c1a9717271f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{5FF69E4C-3C8C-4D1B-B0FE-6208ABA10CE5}tf78504181_win32</Template>
  <TotalTime>96</TotalTime>
  <Words>585</Words>
  <Application>Microsoft Office PowerPoint</Application>
  <PresentationFormat>Widescreen</PresentationFormat>
  <Paragraphs>59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Avenir Next LT Pro</vt:lpstr>
      <vt:lpstr>Calibri</vt:lpstr>
      <vt:lpstr>Tw Cen MT</vt:lpstr>
      <vt:lpstr>ShapesVTI</vt:lpstr>
      <vt:lpstr>INNOVATION AND WHAT I HAVE LEARNED THIS MODULE.</vt:lpstr>
      <vt:lpstr>Innovation </vt:lpstr>
      <vt:lpstr>Completing my assignment </vt:lpstr>
      <vt:lpstr>Arcadia Group </vt:lpstr>
      <vt:lpstr>Recommendations</vt:lpstr>
      <vt:lpstr>Challenges?</vt:lpstr>
      <vt:lpstr>Practical learning outcomes of the assignments and future benefits.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INNOVATION AND WHAT I HAVE LEARNED THIS MODULE.</dc:title>
  <dc:creator>Nikisha Talbot (2113109)</dc:creator>
  <cp:lastModifiedBy>Nikisha Talbot (2113109)</cp:lastModifiedBy>
  <cp:revision>1</cp:revision>
  <dcterms:created xsi:type="dcterms:W3CDTF">2024-03-11T11:14:21Z</dcterms:created>
  <dcterms:modified xsi:type="dcterms:W3CDTF">2024-03-11T12:50:50Z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