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Montserrat" panose="00000500000000000000" pitchFamily="2" charset="0"/>
      <p:regular r:id="rId12"/>
      <p:bold r:id="rId13"/>
      <p:italic r:id="rId14"/>
      <p:boldItalic r:id="rId15"/>
    </p:embeddedFont>
    <p:embeddedFont>
      <p:font typeface="Montserrat Bold" panose="00000800000000000000" charset="0"/>
      <p:regular r:id="rId16"/>
      <p:bold r:id="rId17"/>
    </p:embeddedFont>
    <p:embeddedFont>
      <p:font typeface="Proxima Nova"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autoAdjust="0"/>
    <p:restoredTop sz="94577" autoAdjust="0"/>
  </p:normalViewPr>
  <p:slideViewPr>
    <p:cSldViewPr>
      <p:cViewPr varScale="1">
        <p:scale>
          <a:sx n="50" d="100"/>
          <a:sy n="50" d="100"/>
        </p:scale>
        <p:origin x="946" y="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2.sv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6.sv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423203" y="3345945"/>
            <a:ext cx="3451328" cy="620017"/>
            <a:chOff x="0" y="0"/>
            <a:chExt cx="759854" cy="136505"/>
          </a:xfrm>
        </p:grpSpPr>
        <p:sp>
          <p:nvSpPr>
            <p:cNvPr id="3" name="Freeform 3"/>
            <p:cNvSpPr/>
            <p:nvPr/>
          </p:nvSpPr>
          <p:spPr>
            <a:xfrm>
              <a:off x="0" y="0"/>
              <a:ext cx="759854" cy="136505"/>
            </a:xfrm>
            <a:custGeom>
              <a:avLst/>
              <a:gdLst/>
              <a:ahLst/>
              <a:cxnLst/>
              <a:rect l="l" t="t" r="r" b="b"/>
              <a:pathLst>
                <a:path w="759854" h="136505">
                  <a:moveTo>
                    <a:pt x="0" y="0"/>
                  </a:moveTo>
                  <a:lnTo>
                    <a:pt x="759854" y="0"/>
                  </a:lnTo>
                  <a:lnTo>
                    <a:pt x="759854" y="136505"/>
                  </a:lnTo>
                  <a:lnTo>
                    <a:pt x="0" y="136505"/>
                  </a:lnTo>
                  <a:close/>
                </a:path>
              </a:pathLst>
            </a:custGeom>
            <a:solidFill>
              <a:srgbClr val="C7ED2E"/>
            </a:solidFill>
          </p:spPr>
          <p:txBody>
            <a:bodyPr/>
            <a:lstStyle/>
            <a:p>
              <a:endParaRPr lang="en-US"/>
            </a:p>
          </p:txBody>
        </p:sp>
        <p:sp>
          <p:nvSpPr>
            <p:cNvPr id="4" name="TextBox 4"/>
            <p:cNvSpPr txBox="1"/>
            <p:nvPr/>
          </p:nvSpPr>
          <p:spPr>
            <a:xfrm>
              <a:off x="0" y="-38100"/>
              <a:ext cx="759854" cy="174605"/>
            </a:xfrm>
            <a:prstGeom prst="rect">
              <a:avLst/>
            </a:prstGeom>
          </p:spPr>
          <p:txBody>
            <a:bodyPr lIns="60771" tIns="60771" rIns="60771" bIns="60771" rtlCol="0" anchor="ctr"/>
            <a:lstStyle/>
            <a:p>
              <a:pPr algn="ctr">
                <a:lnSpc>
                  <a:spcPts val="2659"/>
                </a:lnSpc>
                <a:spcBef>
                  <a:spcPct val="0"/>
                </a:spcBef>
              </a:pPr>
              <a:endParaRPr/>
            </a:p>
          </p:txBody>
        </p:sp>
      </p:grpSp>
      <p:grpSp>
        <p:nvGrpSpPr>
          <p:cNvPr id="5" name="Group 5"/>
          <p:cNvGrpSpPr/>
          <p:nvPr/>
        </p:nvGrpSpPr>
        <p:grpSpPr>
          <a:xfrm>
            <a:off x="8156118" y="7449808"/>
            <a:ext cx="3903521" cy="625794"/>
            <a:chOff x="0" y="0"/>
            <a:chExt cx="1060676" cy="170043"/>
          </a:xfrm>
        </p:grpSpPr>
        <p:sp>
          <p:nvSpPr>
            <p:cNvPr id="6" name="Freeform 6"/>
            <p:cNvSpPr/>
            <p:nvPr/>
          </p:nvSpPr>
          <p:spPr>
            <a:xfrm>
              <a:off x="0" y="0"/>
              <a:ext cx="1060676" cy="170043"/>
            </a:xfrm>
            <a:custGeom>
              <a:avLst/>
              <a:gdLst/>
              <a:ahLst/>
              <a:cxnLst/>
              <a:rect l="l" t="t" r="r" b="b"/>
              <a:pathLst>
                <a:path w="1060676" h="170043">
                  <a:moveTo>
                    <a:pt x="0" y="0"/>
                  </a:moveTo>
                  <a:lnTo>
                    <a:pt x="1060676" y="0"/>
                  </a:lnTo>
                  <a:lnTo>
                    <a:pt x="1060676" y="170043"/>
                  </a:lnTo>
                  <a:lnTo>
                    <a:pt x="0" y="170043"/>
                  </a:lnTo>
                  <a:close/>
                </a:path>
              </a:pathLst>
            </a:custGeom>
            <a:solidFill>
              <a:srgbClr val="000000"/>
            </a:solidFill>
          </p:spPr>
          <p:txBody>
            <a:bodyPr/>
            <a:lstStyle/>
            <a:p>
              <a:endParaRPr lang="en-US"/>
            </a:p>
          </p:txBody>
        </p:sp>
        <p:sp>
          <p:nvSpPr>
            <p:cNvPr id="7" name="TextBox 7"/>
            <p:cNvSpPr txBox="1"/>
            <p:nvPr/>
          </p:nvSpPr>
          <p:spPr>
            <a:xfrm>
              <a:off x="0" y="-38100"/>
              <a:ext cx="1060676" cy="208143"/>
            </a:xfrm>
            <a:prstGeom prst="rect">
              <a:avLst/>
            </a:prstGeom>
          </p:spPr>
          <p:txBody>
            <a:bodyPr lIns="60771" tIns="60771" rIns="60771" bIns="60771" rtlCol="0" anchor="ctr"/>
            <a:lstStyle/>
            <a:p>
              <a:pPr algn="ctr">
                <a:lnSpc>
                  <a:spcPts val="2659"/>
                </a:lnSpc>
                <a:spcBef>
                  <a:spcPct val="0"/>
                </a:spcBef>
              </a:pPr>
              <a:endParaRPr/>
            </a:p>
          </p:txBody>
        </p:sp>
      </p:grpSp>
      <p:grpSp>
        <p:nvGrpSpPr>
          <p:cNvPr id="8" name="Group 8"/>
          <p:cNvGrpSpPr/>
          <p:nvPr/>
        </p:nvGrpSpPr>
        <p:grpSpPr>
          <a:xfrm>
            <a:off x="11457835" y="1028700"/>
            <a:ext cx="3767095" cy="733490"/>
            <a:chOff x="0" y="0"/>
            <a:chExt cx="1023606" cy="199306"/>
          </a:xfrm>
        </p:grpSpPr>
        <p:sp>
          <p:nvSpPr>
            <p:cNvPr id="9" name="Freeform 9"/>
            <p:cNvSpPr/>
            <p:nvPr/>
          </p:nvSpPr>
          <p:spPr>
            <a:xfrm>
              <a:off x="0" y="0"/>
              <a:ext cx="1023606" cy="199306"/>
            </a:xfrm>
            <a:custGeom>
              <a:avLst/>
              <a:gdLst/>
              <a:ahLst/>
              <a:cxnLst/>
              <a:rect l="l" t="t" r="r" b="b"/>
              <a:pathLst>
                <a:path w="1023606" h="199306">
                  <a:moveTo>
                    <a:pt x="0" y="0"/>
                  </a:moveTo>
                  <a:lnTo>
                    <a:pt x="1023606" y="0"/>
                  </a:lnTo>
                  <a:lnTo>
                    <a:pt x="1023606" y="199306"/>
                  </a:lnTo>
                  <a:lnTo>
                    <a:pt x="0" y="199306"/>
                  </a:lnTo>
                  <a:close/>
                </a:path>
              </a:pathLst>
            </a:custGeom>
            <a:solidFill>
              <a:srgbClr val="C7ED2E"/>
            </a:solidFill>
          </p:spPr>
          <p:txBody>
            <a:bodyPr/>
            <a:lstStyle/>
            <a:p>
              <a:endParaRPr lang="en-US"/>
            </a:p>
          </p:txBody>
        </p:sp>
        <p:sp>
          <p:nvSpPr>
            <p:cNvPr id="10" name="TextBox 10"/>
            <p:cNvSpPr txBox="1"/>
            <p:nvPr/>
          </p:nvSpPr>
          <p:spPr>
            <a:xfrm>
              <a:off x="0" y="-38100"/>
              <a:ext cx="1023606" cy="237406"/>
            </a:xfrm>
            <a:prstGeom prst="rect">
              <a:avLst/>
            </a:prstGeom>
          </p:spPr>
          <p:txBody>
            <a:bodyPr lIns="60771" tIns="60771" rIns="60771" bIns="60771" rtlCol="0" anchor="ctr"/>
            <a:lstStyle/>
            <a:p>
              <a:pPr algn="ctr">
                <a:lnSpc>
                  <a:spcPts val="2659"/>
                </a:lnSpc>
                <a:spcBef>
                  <a:spcPct val="0"/>
                </a:spcBef>
              </a:pPr>
              <a:endParaRPr/>
            </a:p>
          </p:txBody>
        </p:sp>
      </p:grpSp>
      <p:sp>
        <p:nvSpPr>
          <p:cNvPr id="11" name="Freeform 11"/>
          <p:cNvSpPr/>
          <p:nvPr/>
        </p:nvSpPr>
        <p:spPr>
          <a:xfrm>
            <a:off x="16243450" y="9013719"/>
            <a:ext cx="1025375" cy="717763"/>
          </a:xfrm>
          <a:custGeom>
            <a:avLst/>
            <a:gdLst/>
            <a:ahLst/>
            <a:cxnLst/>
            <a:rect l="l" t="t" r="r" b="b"/>
            <a:pathLst>
              <a:path w="1025375" h="717763">
                <a:moveTo>
                  <a:pt x="0" y="0"/>
                </a:moveTo>
                <a:lnTo>
                  <a:pt x="1025375" y="0"/>
                </a:lnTo>
                <a:lnTo>
                  <a:pt x="1025375" y="717762"/>
                </a:lnTo>
                <a:lnTo>
                  <a:pt x="0" y="7177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AutoShape 12"/>
          <p:cNvSpPr/>
          <p:nvPr/>
        </p:nvSpPr>
        <p:spPr>
          <a:xfrm>
            <a:off x="8417579" y="10020300"/>
            <a:ext cx="7698735" cy="0"/>
          </a:xfrm>
          <a:prstGeom prst="line">
            <a:avLst/>
          </a:prstGeom>
          <a:ln w="19050" cap="flat">
            <a:solidFill>
              <a:srgbClr val="000000"/>
            </a:solidFill>
            <a:prstDash val="solid"/>
            <a:headEnd type="none" w="sm" len="sm"/>
            <a:tailEnd type="none" w="sm" len="sm"/>
          </a:ln>
        </p:spPr>
        <p:txBody>
          <a:bodyPr/>
          <a:lstStyle/>
          <a:p>
            <a:endParaRPr lang="en-US"/>
          </a:p>
        </p:txBody>
      </p:sp>
      <p:grpSp>
        <p:nvGrpSpPr>
          <p:cNvPr id="13" name="Group 13"/>
          <p:cNvGrpSpPr/>
          <p:nvPr/>
        </p:nvGrpSpPr>
        <p:grpSpPr>
          <a:xfrm>
            <a:off x="8205235" y="8192958"/>
            <a:ext cx="3903521" cy="625794"/>
            <a:chOff x="0" y="0"/>
            <a:chExt cx="1060676" cy="170043"/>
          </a:xfrm>
        </p:grpSpPr>
        <p:sp>
          <p:nvSpPr>
            <p:cNvPr id="14" name="Freeform 14"/>
            <p:cNvSpPr/>
            <p:nvPr/>
          </p:nvSpPr>
          <p:spPr>
            <a:xfrm>
              <a:off x="0" y="0"/>
              <a:ext cx="1060676" cy="170043"/>
            </a:xfrm>
            <a:custGeom>
              <a:avLst/>
              <a:gdLst/>
              <a:ahLst/>
              <a:cxnLst/>
              <a:rect l="l" t="t" r="r" b="b"/>
              <a:pathLst>
                <a:path w="1060676" h="170043">
                  <a:moveTo>
                    <a:pt x="0" y="0"/>
                  </a:moveTo>
                  <a:lnTo>
                    <a:pt x="1060676" y="0"/>
                  </a:lnTo>
                  <a:lnTo>
                    <a:pt x="1060676" y="170043"/>
                  </a:lnTo>
                  <a:lnTo>
                    <a:pt x="0" y="170043"/>
                  </a:lnTo>
                  <a:close/>
                </a:path>
              </a:pathLst>
            </a:custGeom>
            <a:solidFill>
              <a:srgbClr val="000000"/>
            </a:solidFill>
          </p:spPr>
          <p:txBody>
            <a:bodyPr/>
            <a:lstStyle/>
            <a:p>
              <a:endParaRPr lang="en-US"/>
            </a:p>
          </p:txBody>
        </p:sp>
        <p:sp>
          <p:nvSpPr>
            <p:cNvPr id="15" name="TextBox 15"/>
            <p:cNvSpPr txBox="1"/>
            <p:nvPr/>
          </p:nvSpPr>
          <p:spPr>
            <a:xfrm>
              <a:off x="0" y="-38100"/>
              <a:ext cx="1060676" cy="208143"/>
            </a:xfrm>
            <a:prstGeom prst="rect">
              <a:avLst/>
            </a:prstGeom>
          </p:spPr>
          <p:txBody>
            <a:bodyPr lIns="60771" tIns="60771" rIns="60771" bIns="60771" rtlCol="0" anchor="ctr"/>
            <a:lstStyle/>
            <a:p>
              <a:pPr algn="ctr">
                <a:lnSpc>
                  <a:spcPts val="2659"/>
                </a:lnSpc>
                <a:spcBef>
                  <a:spcPct val="0"/>
                </a:spcBef>
              </a:pPr>
              <a:endParaRPr/>
            </a:p>
          </p:txBody>
        </p:sp>
      </p:grpSp>
      <p:sp>
        <p:nvSpPr>
          <p:cNvPr id="16" name="Freeform 16"/>
          <p:cNvSpPr/>
          <p:nvPr/>
        </p:nvSpPr>
        <p:spPr>
          <a:xfrm>
            <a:off x="0" y="0"/>
            <a:ext cx="7343321" cy="2456230"/>
          </a:xfrm>
          <a:custGeom>
            <a:avLst/>
            <a:gdLst/>
            <a:ahLst/>
            <a:cxnLst/>
            <a:rect l="l" t="t" r="r" b="b"/>
            <a:pathLst>
              <a:path w="7343321" h="2456230">
                <a:moveTo>
                  <a:pt x="0" y="0"/>
                </a:moveTo>
                <a:lnTo>
                  <a:pt x="7343321" y="0"/>
                </a:lnTo>
                <a:lnTo>
                  <a:pt x="7343321" y="2456230"/>
                </a:lnTo>
                <a:lnTo>
                  <a:pt x="0" y="2456230"/>
                </a:lnTo>
                <a:lnTo>
                  <a:pt x="0" y="0"/>
                </a:lnTo>
                <a:close/>
              </a:path>
            </a:pathLst>
          </a:custGeom>
          <a:blipFill>
            <a:blip r:embed="rId4"/>
            <a:stretch>
              <a:fillRect t="-32110" b="-33816"/>
            </a:stretch>
          </a:blipFill>
        </p:spPr>
        <p:txBody>
          <a:bodyPr/>
          <a:lstStyle/>
          <a:p>
            <a:endParaRPr lang="en-US"/>
          </a:p>
        </p:txBody>
      </p:sp>
      <p:grpSp>
        <p:nvGrpSpPr>
          <p:cNvPr id="17" name="Group 17"/>
          <p:cNvGrpSpPr/>
          <p:nvPr/>
        </p:nvGrpSpPr>
        <p:grpSpPr>
          <a:xfrm>
            <a:off x="8165643" y="5233338"/>
            <a:ext cx="3292192" cy="625794"/>
            <a:chOff x="0" y="0"/>
            <a:chExt cx="894564" cy="170043"/>
          </a:xfrm>
        </p:grpSpPr>
        <p:sp>
          <p:nvSpPr>
            <p:cNvPr id="18" name="Freeform 18"/>
            <p:cNvSpPr/>
            <p:nvPr/>
          </p:nvSpPr>
          <p:spPr>
            <a:xfrm>
              <a:off x="0" y="0"/>
              <a:ext cx="894564" cy="170043"/>
            </a:xfrm>
            <a:custGeom>
              <a:avLst/>
              <a:gdLst/>
              <a:ahLst/>
              <a:cxnLst/>
              <a:rect l="l" t="t" r="r" b="b"/>
              <a:pathLst>
                <a:path w="894564" h="170043">
                  <a:moveTo>
                    <a:pt x="0" y="0"/>
                  </a:moveTo>
                  <a:lnTo>
                    <a:pt x="894564" y="0"/>
                  </a:lnTo>
                  <a:lnTo>
                    <a:pt x="894564" y="170043"/>
                  </a:lnTo>
                  <a:lnTo>
                    <a:pt x="0" y="170043"/>
                  </a:lnTo>
                  <a:close/>
                </a:path>
              </a:pathLst>
            </a:custGeom>
            <a:solidFill>
              <a:srgbClr val="000000"/>
            </a:solidFill>
          </p:spPr>
          <p:txBody>
            <a:bodyPr/>
            <a:lstStyle/>
            <a:p>
              <a:endParaRPr lang="en-US"/>
            </a:p>
          </p:txBody>
        </p:sp>
        <p:sp>
          <p:nvSpPr>
            <p:cNvPr id="19" name="TextBox 19"/>
            <p:cNvSpPr txBox="1"/>
            <p:nvPr/>
          </p:nvSpPr>
          <p:spPr>
            <a:xfrm>
              <a:off x="0" y="-38100"/>
              <a:ext cx="894564" cy="208143"/>
            </a:xfrm>
            <a:prstGeom prst="rect">
              <a:avLst/>
            </a:prstGeom>
          </p:spPr>
          <p:txBody>
            <a:bodyPr lIns="60771" tIns="60771" rIns="60771" bIns="60771" rtlCol="0" anchor="ctr"/>
            <a:lstStyle/>
            <a:p>
              <a:pPr algn="ctr">
                <a:lnSpc>
                  <a:spcPts val="2659"/>
                </a:lnSpc>
                <a:spcBef>
                  <a:spcPct val="0"/>
                </a:spcBef>
              </a:pPr>
              <a:endParaRPr/>
            </a:p>
          </p:txBody>
        </p:sp>
      </p:grpSp>
      <p:sp>
        <p:nvSpPr>
          <p:cNvPr id="20" name="TextBox 20"/>
          <p:cNvSpPr txBox="1"/>
          <p:nvPr/>
        </p:nvSpPr>
        <p:spPr>
          <a:xfrm>
            <a:off x="462441" y="3355470"/>
            <a:ext cx="7372851" cy="2503663"/>
          </a:xfrm>
          <a:prstGeom prst="rect">
            <a:avLst/>
          </a:prstGeom>
        </p:spPr>
        <p:txBody>
          <a:bodyPr lIns="0" tIns="0" rIns="0" bIns="0" rtlCol="0" anchor="t">
            <a:spAutoFit/>
          </a:bodyPr>
          <a:lstStyle/>
          <a:p>
            <a:pPr algn="ctr">
              <a:lnSpc>
                <a:spcPts val="4961"/>
              </a:lnSpc>
            </a:pPr>
            <a:r>
              <a:rPr lang="en-US" sz="4134" b="1">
                <a:solidFill>
                  <a:srgbClr val="000000"/>
                </a:solidFill>
                <a:latin typeface="Montserrat Bold"/>
                <a:ea typeface="Montserrat Bold"/>
                <a:cs typeface="Montserrat Bold"/>
                <a:sym typeface="Montserrat Bold"/>
              </a:rPr>
              <a:t>LCHS7006: </a:t>
            </a:r>
          </a:p>
          <a:p>
            <a:pPr algn="ctr">
              <a:lnSpc>
                <a:spcPts val="4961"/>
              </a:lnSpc>
            </a:pPr>
            <a:r>
              <a:rPr lang="en-US" sz="4134" b="1">
                <a:solidFill>
                  <a:srgbClr val="000000"/>
                </a:solidFill>
                <a:latin typeface="Montserrat Bold"/>
                <a:ea typeface="Montserrat Bold"/>
                <a:cs typeface="Montserrat Bold"/>
                <a:sym typeface="Montserrat Bold"/>
              </a:rPr>
              <a:t>MSC Public Health and Social Care in Practice</a:t>
            </a:r>
          </a:p>
          <a:p>
            <a:pPr algn="ctr">
              <a:lnSpc>
                <a:spcPts val="4961"/>
              </a:lnSpc>
            </a:pPr>
            <a:endParaRPr lang="en-US" sz="4134" b="1">
              <a:solidFill>
                <a:srgbClr val="000000"/>
              </a:solidFill>
              <a:latin typeface="Montserrat Bold"/>
              <a:ea typeface="Montserrat Bold"/>
              <a:cs typeface="Montserrat Bold"/>
              <a:sym typeface="Montserrat Bold"/>
            </a:endParaRPr>
          </a:p>
        </p:txBody>
      </p:sp>
      <p:sp>
        <p:nvSpPr>
          <p:cNvPr id="21" name="TextBox 21"/>
          <p:cNvSpPr txBox="1"/>
          <p:nvPr/>
        </p:nvSpPr>
        <p:spPr>
          <a:xfrm>
            <a:off x="7932797" y="5157138"/>
            <a:ext cx="10111339" cy="1979931"/>
          </a:xfrm>
          <a:prstGeom prst="rect">
            <a:avLst/>
          </a:prstGeom>
        </p:spPr>
        <p:txBody>
          <a:bodyPr lIns="0" tIns="0" rIns="0" bIns="0" rtlCol="0" anchor="t">
            <a:spAutoFit/>
          </a:bodyPr>
          <a:lstStyle/>
          <a:p>
            <a:pPr algn="ctr">
              <a:lnSpc>
                <a:spcPts val="5319"/>
              </a:lnSpc>
              <a:spcBef>
                <a:spcPct val="0"/>
              </a:spcBef>
            </a:pPr>
            <a:r>
              <a:rPr lang="en-US" sz="3799" b="1">
                <a:solidFill>
                  <a:srgbClr val="FFFFFF"/>
                </a:solidFill>
                <a:latin typeface="Montserrat Bold"/>
                <a:ea typeface="Montserrat Bold"/>
                <a:cs typeface="Montserrat Bold"/>
                <a:sym typeface="Montserrat Bold"/>
              </a:rPr>
              <a:t>Case Study: </a:t>
            </a:r>
            <a:r>
              <a:rPr lang="en-US" sz="3799" b="1">
                <a:solidFill>
                  <a:srgbClr val="000000"/>
                </a:solidFill>
                <a:latin typeface="Montserrat Bold"/>
                <a:ea typeface="Montserrat Bold"/>
                <a:cs typeface="Montserrat Bold"/>
                <a:sym typeface="Montserrat Bold"/>
              </a:rPr>
              <a:t>Shrewsbury and Telford Hospital NHS Trust (UK) — Maternity Scandal</a:t>
            </a:r>
          </a:p>
        </p:txBody>
      </p:sp>
      <p:sp>
        <p:nvSpPr>
          <p:cNvPr id="22" name="TextBox 22"/>
          <p:cNvSpPr txBox="1"/>
          <p:nvPr/>
        </p:nvSpPr>
        <p:spPr>
          <a:xfrm>
            <a:off x="8990848" y="804383"/>
            <a:ext cx="8815369" cy="4448006"/>
          </a:xfrm>
          <a:prstGeom prst="rect">
            <a:avLst/>
          </a:prstGeom>
        </p:spPr>
        <p:txBody>
          <a:bodyPr lIns="0" tIns="0" rIns="0" bIns="0" rtlCol="0" anchor="t">
            <a:spAutoFit/>
          </a:bodyPr>
          <a:lstStyle/>
          <a:p>
            <a:pPr algn="ctr">
              <a:lnSpc>
                <a:spcPts val="7139"/>
              </a:lnSpc>
            </a:pPr>
            <a:r>
              <a:rPr lang="en-US" sz="4010" b="1" dirty="0">
                <a:solidFill>
                  <a:srgbClr val="000000"/>
                </a:solidFill>
                <a:latin typeface="Montserrat Bold"/>
                <a:ea typeface="Montserrat Bold"/>
                <a:cs typeface="Montserrat Bold"/>
                <a:sym typeface="Montserrat Bold"/>
              </a:rPr>
              <a:t>Component 1: </a:t>
            </a:r>
          </a:p>
          <a:p>
            <a:pPr algn="ctr">
              <a:lnSpc>
                <a:spcPts val="7139"/>
              </a:lnSpc>
            </a:pPr>
            <a:r>
              <a:rPr lang="en-US" sz="4010" b="1" dirty="0">
                <a:solidFill>
                  <a:srgbClr val="000000"/>
                </a:solidFill>
                <a:latin typeface="Montserrat Bold"/>
                <a:ea typeface="Montserrat Bold"/>
                <a:cs typeface="Montserrat Bold"/>
                <a:sym typeface="Montserrat Bold"/>
              </a:rPr>
              <a:t>Individual Presentation on Quality Assurance and Service Improvements</a:t>
            </a:r>
          </a:p>
          <a:p>
            <a:pPr algn="ctr">
              <a:lnSpc>
                <a:spcPts val="7139"/>
              </a:lnSpc>
            </a:pPr>
            <a:endParaRPr lang="en-US" sz="4010" b="1" dirty="0">
              <a:solidFill>
                <a:srgbClr val="000000"/>
              </a:solidFill>
              <a:latin typeface="Montserrat Bold"/>
              <a:ea typeface="Montserrat Bold"/>
              <a:cs typeface="Montserrat Bold"/>
              <a:sym typeface="Montserrat Bold"/>
            </a:endParaRPr>
          </a:p>
        </p:txBody>
      </p:sp>
      <p:sp>
        <p:nvSpPr>
          <p:cNvPr id="23" name="TextBox 23"/>
          <p:cNvSpPr txBox="1"/>
          <p:nvPr/>
        </p:nvSpPr>
        <p:spPr>
          <a:xfrm>
            <a:off x="8274716" y="7520450"/>
            <a:ext cx="3666325" cy="457074"/>
          </a:xfrm>
          <a:prstGeom prst="rect">
            <a:avLst/>
          </a:prstGeom>
        </p:spPr>
        <p:txBody>
          <a:bodyPr lIns="0" tIns="0" rIns="0" bIns="0" rtlCol="0" anchor="t">
            <a:spAutoFit/>
          </a:bodyPr>
          <a:lstStyle/>
          <a:p>
            <a:pPr algn="ctr">
              <a:lnSpc>
                <a:spcPts val="3600"/>
              </a:lnSpc>
            </a:pPr>
            <a:r>
              <a:rPr lang="en-US" sz="3000">
                <a:solidFill>
                  <a:srgbClr val="FFFFFF"/>
                </a:solidFill>
                <a:latin typeface="Montserrat"/>
                <a:ea typeface="Montserrat"/>
                <a:cs typeface="Montserrat"/>
                <a:sym typeface="Montserrat"/>
              </a:rPr>
              <a:t>Presentation by </a:t>
            </a:r>
          </a:p>
        </p:txBody>
      </p:sp>
      <p:sp>
        <p:nvSpPr>
          <p:cNvPr id="24" name="TextBox 24"/>
          <p:cNvSpPr txBox="1"/>
          <p:nvPr/>
        </p:nvSpPr>
        <p:spPr>
          <a:xfrm>
            <a:off x="12257422" y="7449808"/>
            <a:ext cx="4636670" cy="585353"/>
          </a:xfrm>
          <a:prstGeom prst="rect">
            <a:avLst/>
          </a:prstGeom>
        </p:spPr>
        <p:txBody>
          <a:bodyPr lIns="0" tIns="0" rIns="0" bIns="0" rtlCol="0" anchor="t">
            <a:spAutoFit/>
          </a:bodyPr>
          <a:lstStyle/>
          <a:p>
            <a:pPr algn="l">
              <a:lnSpc>
                <a:spcPts val="4861"/>
              </a:lnSpc>
            </a:pPr>
            <a:r>
              <a:rPr lang="en-US" sz="3600" b="1" dirty="0">
                <a:solidFill>
                  <a:srgbClr val="000000"/>
                </a:solidFill>
                <a:latin typeface="Montserrat Bold"/>
                <a:ea typeface="Montserrat Bold"/>
                <a:cs typeface="Montserrat Bold"/>
                <a:sym typeface="Montserrat Bold"/>
              </a:rPr>
              <a:t>Hemanshi Talaviya</a:t>
            </a:r>
          </a:p>
        </p:txBody>
      </p:sp>
      <p:sp>
        <p:nvSpPr>
          <p:cNvPr id="25" name="TextBox 25"/>
          <p:cNvSpPr txBox="1"/>
          <p:nvPr/>
        </p:nvSpPr>
        <p:spPr>
          <a:xfrm>
            <a:off x="8284241" y="8279594"/>
            <a:ext cx="3666325" cy="457200"/>
          </a:xfrm>
          <a:prstGeom prst="rect">
            <a:avLst/>
          </a:prstGeom>
        </p:spPr>
        <p:txBody>
          <a:bodyPr lIns="0" tIns="0" rIns="0" bIns="0" rtlCol="0" anchor="t">
            <a:spAutoFit/>
          </a:bodyPr>
          <a:lstStyle/>
          <a:p>
            <a:pPr algn="ctr">
              <a:lnSpc>
                <a:spcPts val="3600"/>
              </a:lnSpc>
            </a:pPr>
            <a:r>
              <a:rPr lang="en-US" sz="3000" dirty="0">
                <a:solidFill>
                  <a:srgbClr val="FFFFFF"/>
                </a:solidFill>
                <a:latin typeface="Montserrat"/>
                <a:ea typeface="Montserrat"/>
                <a:cs typeface="Montserrat"/>
                <a:sym typeface="Montserrat"/>
              </a:rPr>
              <a:t>Student ID</a:t>
            </a:r>
          </a:p>
        </p:txBody>
      </p:sp>
      <p:sp>
        <p:nvSpPr>
          <p:cNvPr id="26" name="TextBox 26"/>
          <p:cNvSpPr txBox="1"/>
          <p:nvPr/>
        </p:nvSpPr>
        <p:spPr>
          <a:xfrm>
            <a:off x="12266947" y="8208952"/>
            <a:ext cx="4636670" cy="607884"/>
          </a:xfrm>
          <a:prstGeom prst="rect">
            <a:avLst/>
          </a:prstGeom>
        </p:spPr>
        <p:txBody>
          <a:bodyPr lIns="0" tIns="0" rIns="0" bIns="0" rtlCol="0" anchor="t">
            <a:spAutoFit/>
          </a:bodyPr>
          <a:lstStyle/>
          <a:p>
            <a:pPr algn="l">
              <a:lnSpc>
                <a:spcPts val="4861"/>
              </a:lnSpc>
            </a:pPr>
            <a:r>
              <a:rPr lang="en-US" sz="4051" b="1" dirty="0">
                <a:solidFill>
                  <a:srgbClr val="000000"/>
                </a:solidFill>
                <a:latin typeface="Montserrat Bold"/>
                <a:ea typeface="Montserrat Bold"/>
                <a:cs typeface="Montserrat Bold"/>
                <a:sym typeface="Montserrat Bold"/>
              </a:rPr>
              <a:t>2430270</a:t>
            </a:r>
          </a:p>
        </p:txBody>
      </p:sp>
      <p:pic>
        <p:nvPicPr>
          <p:cNvPr id="3074" name="Picture 2" descr="Quality Assurance and Quality Control - What's the Difference? | Chisel">
            <a:extLst>
              <a:ext uri="{FF2B5EF4-FFF2-40B4-BE49-F238E27FC236}">
                <a16:creationId xmlns:a16="http://schemas.microsoft.com/office/drawing/2014/main" id="{967F496C-3C38-867D-CF3D-4DD16CE9BF6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5081" y="5546235"/>
            <a:ext cx="7108908" cy="3949393"/>
          </a:xfrm>
          <a:prstGeom prst="rect">
            <a:avLst/>
          </a:prstGeom>
          <a:noFill/>
          <a:extLst>
            <a:ext uri="{909E8E84-426E-40DD-AFC4-6F175D3DCCD1}">
              <a14:hiddenFill xmlns:a14="http://schemas.microsoft.com/office/drawing/2010/main">
                <a:solidFill>
                  <a:srgbClr val="FFFFFF"/>
                </a:solidFill>
              </a14:hiddenFill>
            </a:ext>
          </a:extLst>
        </p:spPr>
      </p:pic>
      <p:grpSp>
        <p:nvGrpSpPr>
          <p:cNvPr id="27" name="Group 13">
            <a:extLst>
              <a:ext uri="{FF2B5EF4-FFF2-40B4-BE49-F238E27FC236}">
                <a16:creationId xmlns:a16="http://schemas.microsoft.com/office/drawing/2014/main" id="{A5FD3C82-D879-050C-4FE4-E28FEEAEDA76}"/>
              </a:ext>
            </a:extLst>
          </p:cNvPr>
          <p:cNvGrpSpPr/>
          <p:nvPr/>
        </p:nvGrpSpPr>
        <p:grpSpPr>
          <a:xfrm>
            <a:off x="8205235" y="9085619"/>
            <a:ext cx="3903521" cy="625794"/>
            <a:chOff x="0" y="0"/>
            <a:chExt cx="1060676" cy="170043"/>
          </a:xfrm>
        </p:grpSpPr>
        <p:sp>
          <p:nvSpPr>
            <p:cNvPr id="28" name="Freeform 14">
              <a:extLst>
                <a:ext uri="{FF2B5EF4-FFF2-40B4-BE49-F238E27FC236}">
                  <a16:creationId xmlns:a16="http://schemas.microsoft.com/office/drawing/2014/main" id="{76B2E9E6-DEF5-36C3-10EB-07B983CE1382}"/>
                </a:ext>
              </a:extLst>
            </p:cNvPr>
            <p:cNvSpPr/>
            <p:nvPr/>
          </p:nvSpPr>
          <p:spPr>
            <a:xfrm>
              <a:off x="0" y="0"/>
              <a:ext cx="1060676" cy="170043"/>
            </a:xfrm>
            <a:custGeom>
              <a:avLst/>
              <a:gdLst/>
              <a:ahLst/>
              <a:cxnLst/>
              <a:rect l="l" t="t" r="r" b="b"/>
              <a:pathLst>
                <a:path w="1060676" h="170043">
                  <a:moveTo>
                    <a:pt x="0" y="0"/>
                  </a:moveTo>
                  <a:lnTo>
                    <a:pt x="1060676" y="0"/>
                  </a:lnTo>
                  <a:lnTo>
                    <a:pt x="1060676" y="170043"/>
                  </a:lnTo>
                  <a:lnTo>
                    <a:pt x="0" y="170043"/>
                  </a:lnTo>
                  <a:close/>
                </a:path>
              </a:pathLst>
            </a:custGeom>
            <a:solidFill>
              <a:srgbClr val="000000"/>
            </a:solidFill>
          </p:spPr>
          <p:txBody>
            <a:bodyPr/>
            <a:lstStyle/>
            <a:p>
              <a:r>
                <a:rPr lang="en-US" sz="3200" dirty="0"/>
                <a:t>Lele</a:t>
              </a:r>
              <a:r>
                <a:rPr lang="en-US" sz="3200" dirty="0">
                  <a:solidFill>
                    <a:schemeClr val="bg1"/>
                  </a:solidFill>
                </a:rPr>
                <a:t>Lecturer Name</a:t>
              </a:r>
              <a:endParaRPr lang="en-US" sz="3200" dirty="0"/>
            </a:p>
          </p:txBody>
        </p:sp>
        <p:sp>
          <p:nvSpPr>
            <p:cNvPr id="29" name="TextBox 15">
              <a:extLst>
                <a:ext uri="{FF2B5EF4-FFF2-40B4-BE49-F238E27FC236}">
                  <a16:creationId xmlns:a16="http://schemas.microsoft.com/office/drawing/2014/main" id="{700B06E1-AFE2-D71A-0AAA-C89E25172E8D}"/>
                </a:ext>
              </a:extLst>
            </p:cNvPr>
            <p:cNvSpPr txBox="1"/>
            <p:nvPr/>
          </p:nvSpPr>
          <p:spPr>
            <a:xfrm>
              <a:off x="0" y="-38100"/>
              <a:ext cx="1060676" cy="208143"/>
            </a:xfrm>
            <a:prstGeom prst="rect">
              <a:avLst/>
            </a:prstGeom>
          </p:spPr>
          <p:txBody>
            <a:bodyPr lIns="60771" tIns="60771" rIns="60771" bIns="60771" rtlCol="0" anchor="ctr"/>
            <a:lstStyle/>
            <a:p>
              <a:pPr algn="ctr">
                <a:lnSpc>
                  <a:spcPts val="2659"/>
                </a:lnSpc>
                <a:spcBef>
                  <a:spcPct val="0"/>
                </a:spcBef>
              </a:pPr>
              <a:endParaRPr/>
            </a:p>
          </p:txBody>
        </p:sp>
      </p:grpSp>
      <p:sp>
        <p:nvSpPr>
          <p:cNvPr id="33" name="TextBox 32">
            <a:extLst>
              <a:ext uri="{FF2B5EF4-FFF2-40B4-BE49-F238E27FC236}">
                <a16:creationId xmlns:a16="http://schemas.microsoft.com/office/drawing/2014/main" id="{3EBF3735-9ADD-F439-7216-36F6BB182016}"/>
              </a:ext>
            </a:extLst>
          </p:cNvPr>
          <p:cNvSpPr txBox="1"/>
          <p:nvPr/>
        </p:nvSpPr>
        <p:spPr>
          <a:xfrm rot="10800000" flipV="1">
            <a:off x="12270932" y="9080213"/>
            <a:ext cx="2651930" cy="584775"/>
          </a:xfrm>
          <a:prstGeom prst="rect">
            <a:avLst/>
          </a:prstGeom>
          <a:noFill/>
        </p:spPr>
        <p:txBody>
          <a:bodyPr wrap="square" rtlCol="0">
            <a:spAutoFit/>
          </a:bodyPr>
          <a:lstStyle/>
          <a:p>
            <a:r>
              <a:rPr lang="en-IN" sz="3200" b="1" dirty="0" err="1"/>
              <a:t>Dr.Fahad</a:t>
            </a:r>
            <a:r>
              <a:rPr lang="en-IN" sz="3200" b="1" dirty="0"/>
              <a:t> khan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227761"/>
            <a:ext cx="3451328" cy="658117"/>
            <a:chOff x="0" y="0"/>
            <a:chExt cx="759854" cy="144893"/>
          </a:xfrm>
        </p:grpSpPr>
        <p:sp>
          <p:nvSpPr>
            <p:cNvPr id="3" name="Freeform 3"/>
            <p:cNvSpPr/>
            <p:nvPr/>
          </p:nvSpPr>
          <p:spPr>
            <a:xfrm>
              <a:off x="0" y="0"/>
              <a:ext cx="759854" cy="144893"/>
            </a:xfrm>
            <a:custGeom>
              <a:avLst/>
              <a:gdLst/>
              <a:ahLst/>
              <a:cxnLst/>
              <a:rect l="l" t="t" r="r" b="b"/>
              <a:pathLst>
                <a:path w="759854" h="144893">
                  <a:moveTo>
                    <a:pt x="0" y="0"/>
                  </a:moveTo>
                  <a:lnTo>
                    <a:pt x="759854" y="0"/>
                  </a:lnTo>
                  <a:lnTo>
                    <a:pt x="759854" y="144893"/>
                  </a:lnTo>
                  <a:lnTo>
                    <a:pt x="0" y="144893"/>
                  </a:lnTo>
                  <a:close/>
                </a:path>
              </a:pathLst>
            </a:custGeom>
            <a:solidFill>
              <a:srgbClr val="C7ED2E"/>
            </a:solidFill>
          </p:spPr>
          <p:txBody>
            <a:bodyPr/>
            <a:lstStyle/>
            <a:p>
              <a:endParaRPr lang="en-US"/>
            </a:p>
          </p:txBody>
        </p:sp>
        <p:sp>
          <p:nvSpPr>
            <p:cNvPr id="4" name="TextBox 4"/>
            <p:cNvSpPr txBox="1"/>
            <p:nvPr/>
          </p:nvSpPr>
          <p:spPr>
            <a:xfrm>
              <a:off x="0" y="-38100"/>
              <a:ext cx="759854" cy="182993"/>
            </a:xfrm>
            <a:prstGeom prst="rect">
              <a:avLst/>
            </a:prstGeom>
          </p:spPr>
          <p:txBody>
            <a:bodyPr lIns="60771" tIns="60771" rIns="60771" bIns="60771" rtlCol="0" anchor="ctr"/>
            <a:lstStyle/>
            <a:p>
              <a:pPr algn="ctr">
                <a:lnSpc>
                  <a:spcPts val="2659"/>
                </a:lnSpc>
                <a:spcBef>
                  <a:spcPct val="0"/>
                </a:spcBef>
              </a:pPr>
              <a:endParaRPr/>
            </a:p>
          </p:txBody>
        </p:sp>
      </p:grpSp>
      <p:sp>
        <p:nvSpPr>
          <p:cNvPr id="5" name="AutoShape 5"/>
          <p:cNvSpPr/>
          <p:nvPr/>
        </p:nvSpPr>
        <p:spPr>
          <a:xfrm>
            <a:off x="3619960" y="3699479"/>
            <a:ext cx="2764446" cy="0"/>
          </a:xfrm>
          <a:prstGeom prst="line">
            <a:avLst/>
          </a:prstGeom>
          <a:ln w="57150" cap="flat">
            <a:solidFill>
              <a:srgbClr val="C7ED2E"/>
            </a:solidFill>
            <a:prstDash val="solid"/>
            <a:headEnd type="none" w="sm" len="sm"/>
            <a:tailEnd type="none" w="sm" len="sm"/>
          </a:ln>
        </p:spPr>
        <p:txBody>
          <a:bodyPr/>
          <a:lstStyle/>
          <a:p>
            <a:endParaRPr lang="en-US"/>
          </a:p>
        </p:txBody>
      </p:sp>
      <p:sp>
        <p:nvSpPr>
          <p:cNvPr id="6" name="Freeform 6"/>
          <p:cNvSpPr/>
          <p:nvPr/>
        </p:nvSpPr>
        <p:spPr>
          <a:xfrm>
            <a:off x="-8698664" y="6402890"/>
            <a:ext cx="13302458" cy="7083559"/>
          </a:xfrm>
          <a:custGeom>
            <a:avLst/>
            <a:gdLst/>
            <a:ahLst/>
            <a:cxnLst/>
            <a:rect l="l" t="t" r="r" b="b"/>
            <a:pathLst>
              <a:path w="13302458" h="7083559">
                <a:moveTo>
                  <a:pt x="0" y="0"/>
                </a:moveTo>
                <a:lnTo>
                  <a:pt x="13302458" y="0"/>
                </a:lnTo>
                <a:lnTo>
                  <a:pt x="13302458" y="7083559"/>
                </a:lnTo>
                <a:lnTo>
                  <a:pt x="0" y="70835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15856322" y="8927333"/>
            <a:ext cx="1478646" cy="1035052"/>
          </a:xfrm>
          <a:custGeom>
            <a:avLst/>
            <a:gdLst/>
            <a:ahLst/>
            <a:cxnLst/>
            <a:rect l="l" t="t" r="r" b="b"/>
            <a:pathLst>
              <a:path w="1478646" h="1035052">
                <a:moveTo>
                  <a:pt x="0" y="0"/>
                </a:moveTo>
                <a:lnTo>
                  <a:pt x="1478646" y="0"/>
                </a:lnTo>
                <a:lnTo>
                  <a:pt x="1478646" y="1035052"/>
                </a:lnTo>
                <a:lnTo>
                  <a:pt x="0" y="103505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grpSp>
        <p:nvGrpSpPr>
          <p:cNvPr id="8" name="Group 8"/>
          <p:cNvGrpSpPr/>
          <p:nvPr/>
        </p:nvGrpSpPr>
        <p:grpSpPr>
          <a:xfrm>
            <a:off x="7322029" y="1556820"/>
            <a:ext cx="1053562" cy="457200"/>
            <a:chOff x="0" y="0"/>
            <a:chExt cx="231955" cy="100658"/>
          </a:xfrm>
        </p:grpSpPr>
        <p:sp>
          <p:nvSpPr>
            <p:cNvPr id="9" name="Freeform 9"/>
            <p:cNvSpPr/>
            <p:nvPr/>
          </p:nvSpPr>
          <p:spPr>
            <a:xfrm>
              <a:off x="0" y="0"/>
              <a:ext cx="231955" cy="100658"/>
            </a:xfrm>
            <a:custGeom>
              <a:avLst/>
              <a:gdLst/>
              <a:ahLst/>
              <a:cxnLst/>
              <a:rect l="l" t="t" r="r" b="b"/>
              <a:pathLst>
                <a:path w="231955" h="100658">
                  <a:moveTo>
                    <a:pt x="0" y="0"/>
                  </a:moveTo>
                  <a:lnTo>
                    <a:pt x="231955" y="0"/>
                  </a:lnTo>
                  <a:lnTo>
                    <a:pt x="231955" y="100658"/>
                  </a:lnTo>
                  <a:lnTo>
                    <a:pt x="0" y="100658"/>
                  </a:lnTo>
                  <a:close/>
                </a:path>
              </a:pathLst>
            </a:custGeom>
            <a:solidFill>
              <a:srgbClr val="C7ED2E"/>
            </a:solidFill>
          </p:spPr>
          <p:txBody>
            <a:bodyPr/>
            <a:lstStyle/>
            <a:p>
              <a:endParaRPr lang="en-US"/>
            </a:p>
          </p:txBody>
        </p:sp>
        <p:sp>
          <p:nvSpPr>
            <p:cNvPr id="10" name="TextBox 10"/>
            <p:cNvSpPr txBox="1"/>
            <p:nvPr/>
          </p:nvSpPr>
          <p:spPr>
            <a:xfrm>
              <a:off x="0" y="-38100"/>
              <a:ext cx="231955" cy="138758"/>
            </a:xfrm>
            <a:prstGeom prst="rect">
              <a:avLst/>
            </a:prstGeom>
          </p:spPr>
          <p:txBody>
            <a:bodyPr lIns="60771" tIns="60771" rIns="60771" bIns="60771" rtlCol="0" anchor="ctr"/>
            <a:lstStyle/>
            <a:p>
              <a:pPr algn="ctr">
                <a:lnSpc>
                  <a:spcPts val="2659"/>
                </a:lnSpc>
                <a:spcBef>
                  <a:spcPct val="0"/>
                </a:spcBef>
              </a:pPr>
              <a:endParaRPr/>
            </a:p>
          </p:txBody>
        </p:sp>
      </p:grpSp>
      <p:sp>
        <p:nvSpPr>
          <p:cNvPr id="11" name="TextBox 11"/>
          <p:cNvSpPr txBox="1"/>
          <p:nvPr/>
        </p:nvSpPr>
        <p:spPr>
          <a:xfrm>
            <a:off x="8618687" y="1271070"/>
            <a:ext cx="9429966" cy="6610350"/>
          </a:xfrm>
          <a:prstGeom prst="rect">
            <a:avLst/>
          </a:prstGeom>
        </p:spPr>
        <p:txBody>
          <a:bodyPr lIns="0" tIns="0" rIns="0" bIns="0" rtlCol="0" anchor="t">
            <a:spAutoFit/>
          </a:bodyPr>
          <a:lstStyle/>
          <a:p>
            <a:pPr marL="0" lvl="0" indent="0" algn="l">
              <a:lnSpc>
                <a:spcPts val="6600"/>
              </a:lnSpc>
            </a:pPr>
            <a:r>
              <a:rPr lang="en-US" sz="3000">
                <a:solidFill>
                  <a:srgbClr val="000000"/>
                </a:solidFill>
                <a:latin typeface="Montserrat"/>
                <a:ea typeface="Montserrat"/>
                <a:cs typeface="Montserrat"/>
                <a:sym typeface="Montserrat"/>
              </a:rPr>
              <a:t>Background</a:t>
            </a:r>
          </a:p>
          <a:p>
            <a:pPr marL="0" lvl="0" indent="0" algn="l">
              <a:lnSpc>
                <a:spcPts val="6600"/>
              </a:lnSpc>
            </a:pPr>
            <a:r>
              <a:rPr lang="en-US" sz="3000">
                <a:solidFill>
                  <a:srgbClr val="000000"/>
                </a:solidFill>
                <a:latin typeface="Montserrat"/>
                <a:ea typeface="Montserrat"/>
                <a:cs typeface="Montserrat"/>
                <a:sym typeface="Montserrat"/>
              </a:rPr>
              <a:t>Swiss cheese Model: System-based Safety Measures </a:t>
            </a:r>
          </a:p>
          <a:p>
            <a:pPr marL="0" lvl="0" indent="0" algn="l">
              <a:lnSpc>
                <a:spcPts val="6600"/>
              </a:lnSpc>
            </a:pPr>
            <a:r>
              <a:rPr lang="en-US" sz="3000">
                <a:solidFill>
                  <a:srgbClr val="000000"/>
                </a:solidFill>
                <a:latin typeface="Montserrat"/>
                <a:ea typeface="Montserrat"/>
                <a:cs typeface="Montserrat"/>
                <a:sym typeface="Montserrat"/>
              </a:rPr>
              <a:t>Swiss cheese model: System-based safety measures [Continued]</a:t>
            </a:r>
          </a:p>
          <a:p>
            <a:pPr marL="0" lvl="0" indent="0" algn="l">
              <a:lnSpc>
                <a:spcPts val="6600"/>
              </a:lnSpc>
            </a:pPr>
            <a:r>
              <a:rPr lang="en-US" sz="3000">
                <a:solidFill>
                  <a:srgbClr val="000000"/>
                </a:solidFill>
                <a:latin typeface="Montserrat"/>
                <a:ea typeface="Montserrat"/>
                <a:cs typeface="Montserrat"/>
                <a:sym typeface="Montserrat"/>
              </a:rPr>
              <a:t>Benchmark Table</a:t>
            </a:r>
          </a:p>
          <a:p>
            <a:pPr marL="0" lvl="0" indent="0" algn="l">
              <a:lnSpc>
                <a:spcPts val="6600"/>
              </a:lnSpc>
            </a:pPr>
            <a:r>
              <a:rPr lang="en-US" sz="3000">
                <a:solidFill>
                  <a:srgbClr val="000000"/>
                </a:solidFill>
                <a:latin typeface="Montserrat"/>
                <a:ea typeface="Montserrat"/>
                <a:cs typeface="Montserrat"/>
                <a:sym typeface="Montserrat"/>
              </a:rPr>
              <a:t>Second component with its  Conclusion</a:t>
            </a:r>
          </a:p>
          <a:p>
            <a:pPr algn="l">
              <a:lnSpc>
                <a:spcPts val="6600"/>
              </a:lnSpc>
            </a:pPr>
            <a:r>
              <a:rPr lang="en-US" sz="3000">
                <a:solidFill>
                  <a:srgbClr val="000000"/>
                </a:solidFill>
                <a:latin typeface="Montserrat"/>
                <a:ea typeface="Montserrat"/>
                <a:cs typeface="Montserrat"/>
                <a:sym typeface="Montserrat"/>
              </a:rPr>
              <a:t>Reference List</a:t>
            </a:r>
          </a:p>
        </p:txBody>
      </p:sp>
      <p:grpSp>
        <p:nvGrpSpPr>
          <p:cNvPr id="12" name="Group 12"/>
          <p:cNvGrpSpPr/>
          <p:nvPr/>
        </p:nvGrpSpPr>
        <p:grpSpPr>
          <a:xfrm>
            <a:off x="7322029" y="2394950"/>
            <a:ext cx="1053562" cy="457200"/>
            <a:chOff x="0" y="0"/>
            <a:chExt cx="231955" cy="100658"/>
          </a:xfrm>
        </p:grpSpPr>
        <p:sp>
          <p:nvSpPr>
            <p:cNvPr id="13" name="Freeform 13"/>
            <p:cNvSpPr/>
            <p:nvPr/>
          </p:nvSpPr>
          <p:spPr>
            <a:xfrm>
              <a:off x="0" y="0"/>
              <a:ext cx="231955" cy="100658"/>
            </a:xfrm>
            <a:custGeom>
              <a:avLst/>
              <a:gdLst/>
              <a:ahLst/>
              <a:cxnLst/>
              <a:rect l="l" t="t" r="r" b="b"/>
              <a:pathLst>
                <a:path w="231955" h="100658">
                  <a:moveTo>
                    <a:pt x="0" y="0"/>
                  </a:moveTo>
                  <a:lnTo>
                    <a:pt x="231955" y="0"/>
                  </a:lnTo>
                  <a:lnTo>
                    <a:pt x="231955" y="100658"/>
                  </a:lnTo>
                  <a:lnTo>
                    <a:pt x="0" y="100658"/>
                  </a:lnTo>
                  <a:close/>
                </a:path>
              </a:pathLst>
            </a:custGeom>
            <a:solidFill>
              <a:srgbClr val="C7ED2E"/>
            </a:solidFill>
          </p:spPr>
          <p:txBody>
            <a:bodyPr/>
            <a:lstStyle/>
            <a:p>
              <a:endParaRPr lang="en-US"/>
            </a:p>
          </p:txBody>
        </p:sp>
        <p:sp>
          <p:nvSpPr>
            <p:cNvPr id="14" name="TextBox 14"/>
            <p:cNvSpPr txBox="1"/>
            <p:nvPr/>
          </p:nvSpPr>
          <p:spPr>
            <a:xfrm>
              <a:off x="0" y="-38100"/>
              <a:ext cx="231955"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15" name="Group 15"/>
          <p:cNvGrpSpPr/>
          <p:nvPr/>
        </p:nvGrpSpPr>
        <p:grpSpPr>
          <a:xfrm>
            <a:off x="7322029" y="3233081"/>
            <a:ext cx="1053562" cy="457200"/>
            <a:chOff x="0" y="0"/>
            <a:chExt cx="231955" cy="100658"/>
          </a:xfrm>
        </p:grpSpPr>
        <p:sp>
          <p:nvSpPr>
            <p:cNvPr id="16" name="Freeform 16"/>
            <p:cNvSpPr/>
            <p:nvPr/>
          </p:nvSpPr>
          <p:spPr>
            <a:xfrm>
              <a:off x="0" y="0"/>
              <a:ext cx="231955" cy="100658"/>
            </a:xfrm>
            <a:custGeom>
              <a:avLst/>
              <a:gdLst/>
              <a:ahLst/>
              <a:cxnLst/>
              <a:rect l="l" t="t" r="r" b="b"/>
              <a:pathLst>
                <a:path w="231955" h="100658">
                  <a:moveTo>
                    <a:pt x="0" y="0"/>
                  </a:moveTo>
                  <a:lnTo>
                    <a:pt x="231955" y="0"/>
                  </a:lnTo>
                  <a:lnTo>
                    <a:pt x="231955" y="100658"/>
                  </a:lnTo>
                  <a:lnTo>
                    <a:pt x="0" y="100658"/>
                  </a:lnTo>
                  <a:close/>
                </a:path>
              </a:pathLst>
            </a:custGeom>
            <a:solidFill>
              <a:srgbClr val="C7ED2E"/>
            </a:solidFill>
          </p:spPr>
          <p:txBody>
            <a:bodyPr/>
            <a:lstStyle/>
            <a:p>
              <a:endParaRPr lang="en-US"/>
            </a:p>
          </p:txBody>
        </p:sp>
        <p:sp>
          <p:nvSpPr>
            <p:cNvPr id="17" name="TextBox 17"/>
            <p:cNvSpPr txBox="1"/>
            <p:nvPr/>
          </p:nvSpPr>
          <p:spPr>
            <a:xfrm>
              <a:off x="0" y="-38100"/>
              <a:ext cx="231955"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18" name="Group 18"/>
          <p:cNvGrpSpPr/>
          <p:nvPr/>
        </p:nvGrpSpPr>
        <p:grpSpPr>
          <a:xfrm>
            <a:off x="7322029" y="4071211"/>
            <a:ext cx="1053562" cy="457200"/>
            <a:chOff x="0" y="0"/>
            <a:chExt cx="231955" cy="100658"/>
          </a:xfrm>
        </p:grpSpPr>
        <p:sp>
          <p:nvSpPr>
            <p:cNvPr id="19" name="Freeform 19"/>
            <p:cNvSpPr/>
            <p:nvPr/>
          </p:nvSpPr>
          <p:spPr>
            <a:xfrm>
              <a:off x="0" y="0"/>
              <a:ext cx="231955" cy="100658"/>
            </a:xfrm>
            <a:custGeom>
              <a:avLst/>
              <a:gdLst/>
              <a:ahLst/>
              <a:cxnLst/>
              <a:rect l="l" t="t" r="r" b="b"/>
              <a:pathLst>
                <a:path w="231955" h="100658">
                  <a:moveTo>
                    <a:pt x="0" y="0"/>
                  </a:moveTo>
                  <a:lnTo>
                    <a:pt x="231955" y="0"/>
                  </a:lnTo>
                  <a:lnTo>
                    <a:pt x="231955" y="100658"/>
                  </a:lnTo>
                  <a:lnTo>
                    <a:pt x="0" y="100658"/>
                  </a:lnTo>
                  <a:close/>
                </a:path>
              </a:pathLst>
            </a:custGeom>
            <a:solidFill>
              <a:srgbClr val="C7ED2E"/>
            </a:solidFill>
          </p:spPr>
          <p:txBody>
            <a:bodyPr/>
            <a:lstStyle/>
            <a:p>
              <a:endParaRPr lang="en-US"/>
            </a:p>
          </p:txBody>
        </p:sp>
        <p:sp>
          <p:nvSpPr>
            <p:cNvPr id="20" name="TextBox 20"/>
            <p:cNvSpPr txBox="1"/>
            <p:nvPr/>
          </p:nvSpPr>
          <p:spPr>
            <a:xfrm>
              <a:off x="0" y="-38100"/>
              <a:ext cx="231955"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21" name="Group 21"/>
          <p:cNvGrpSpPr/>
          <p:nvPr/>
        </p:nvGrpSpPr>
        <p:grpSpPr>
          <a:xfrm>
            <a:off x="7322029" y="5747472"/>
            <a:ext cx="1053562" cy="457200"/>
            <a:chOff x="0" y="0"/>
            <a:chExt cx="231955" cy="100658"/>
          </a:xfrm>
        </p:grpSpPr>
        <p:sp>
          <p:nvSpPr>
            <p:cNvPr id="22" name="Freeform 22"/>
            <p:cNvSpPr/>
            <p:nvPr/>
          </p:nvSpPr>
          <p:spPr>
            <a:xfrm>
              <a:off x="0" y="0"/>
              <a:ext cx="231955" cy="100658"/>
            </a:xfrm>
            <a:custGeom>
              <a:avLst/>
              <a:gdLst/>
              <a:ahLst/>
              <a:cxnLst/>
              <a:rect l="l" t="t" r="r" b="b"/>
              <a:pathLst>
                <a:path w="231955" h="100658">
                  <a:moveTo>
                    <a:pt x="0" y="0"/>
                  </a:moveTo>
                  <a:lnTo>
                    <a:pt x="231955" y="0"/>
                  </a:lnTo>
                  <a:lnTo>
                    <a:pt x="231955" y="100658"/>
                  </a:lnTo>
                  <a:lnTo>
                    <a:pt x="0" y="100658"/>
                  </a:lnTo>
                  <a:close/>
                </a:path>
              </a:pathLst>
            </a:custGeom>
            <a:solidFill>
              <a:srgbClr val="C7ED2E"/>
            </a:solidFill>
          </p:spPr>
          <p:txBody>
            <a:bodyPr/>
            <a:lstStyle/>
            <a:p>
              <a:endParaRPr lang="en-US"/>
            </a:p>
          </p:txBody>
        </p:sp>
        <p:sp>
          <p:nvSpPr>
            <p:cNvPr id="23" name="TextBox 23"/>
            <p:cNvSpPr txBox="1"/>
            <p:nvPr/>
          </p:nvSpPr>
          <p:spPr>
            <a:xfrm>
              <a:off x="0" y="-38100"/>
              <a:ext cx="231955"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24" name="Group 24"/>
          <p:cNvGrpSpPr/>
          <p:nvPr/>
        </p:nvGrpSpPr>
        <p:grpSpPr>
          <a:xfrm>
            <a:off x="7322029" y="6585603"/>
            <a:ext cx="1053562" cy="457200"/>
            <a:chOff x="0" y="0"/>
            <a:chExt cx="231955" cy="100658"/>
          </a:xfrm>
        </p:grpSpPr>
        <p:sp>
          <p:nvSpPr>
            <p:cNvPr id="25" name="Freeform 25"/>
            <p:cNvSpPr/>
            <p:nvPr/>
          </p:nvSpPr>
          <p:spPr>
            <a:xfrm>
              <a:off x="0" y="0"/>
              <a:ext cx="231955" cy="100658"/>
            </a:xfrm>
            <a:custGeom>
              <a:avLst/>
              <a:gdLst/>
              <a:ahLst/>
              <a:cxnLst/>
              <a:rect l="l" t="t" r="r" b="b"/>
              <a:pathLst>
                <a:path w="231955" h="100658">
                  <a:moveTo>
                    <a:pt x="0" y="0"/>
                  </a:moveTo>
                  <a:lnTo>
                    <a:pt x="231955" y="0"/>
                  </a:lnTo>
                  <a:lnTo>
                    <a:pt x="231955" y="100658"/>
                  </a:lnTo>
                  <a:lnTo>
                    <a:pt x="0" y="100658"/>
                  </a:lnTo>
                  <a:close/>
                </a:path>
              </a:pathLst>
            </a:custGeom>
            <a:solidFill>
              <a:srgbClr val="C7ED2E"/>
            </a:solidFill>
          </p:spPr>
          <p:txBody>
            <a:bodyPr/>
            <a:lstStyle/>
            <a:p>
              <a:endParaRPr lang="en-US"/>
            </a:p>
          </p:txBody>
        </p:sp>
        <p:sp>
          <p:nvSpPr>
            <p:cNvPr id="26" name="TextBox 26"/>
            <p:cNvSpPr txBox="1"/>
            <p:nvPr/>
          </p:nvSpPr>
          <p:spPr>
            <a:xfrm>
              <a:off x="0" y="-38100"/>
              <a:ext cx="231955"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27" name="Group 27"/>
          <p:cNvGrpSpPr/>
          <p:nvPr/>
        </p:nvGrpSpPr>
        <p:grpSpPr>
          <a:xfrm>
            <a:off x="7322029" y="7423733"/>
            <a:ext cx="1053562" cy="457200"/>
            <a:chOff x="0" y="0"/>
            <a:chExt cx="231955" cy="100658"/>
          </a:xfrm>
        </p:grpSpPr>
        <p:sp>
          <p:nvSpPr>
            <p:cNvPr id="28" name="Freeform 28"/>
            <p:cNvSpPr/>
            <p:nvPr/>
          </p:nvSpPr>
          <p:spPr>
            <a:xfrm>
              <a:off x="0" y="0"/>
              <a:ext cx="231955" cy="100658"/>
            </a:xfrm>
            <a:custGeom>
              <a:avLst/>
              <a:gdLst/>
              <a:ahLst/>
              <a:cxnLst/>
              <a:rect l="l" t="t" r="r" b="b"/>
              <a:pathLst>
                <a:path w="231955" h="100658">
                  <a:moveTo>
                    <a:pt x="0" y="0"/>
                  </a:moveTo>
                  <a:lnTo>
                    <a:pt x="231955" y="0"/>
                  </a:lnTo>
                  <a:lnTo>
                    <a:pt x="231955" y="100658"/>
                  </a:lnTo>
                  <a:lnTo>
                    <a:pt x="0" y="100658"/>
                  </a:lnTo>
                  <a:close/>
                </a:path>
              </a:pathLst>
            </a:custGeom>
            <a:solidFill>
              <a:srgbClr val="C7ED2E"/>
            </a:solidFill>
          </p:spPr>
          <p:txBody>
            <a:bodyPr/>
            <a:lstStyle/>
            <a:p>
              <a:endParaRPr lang="en-US"/>
            </a:p>
          </p:txBody>
        </p:sp>
        <p:sp>
          <p:nvSpPr>
            <p:cNvPr id="29" name="TextBox 29"/>
            <p:cNvSpPr txBox="1"/>
            <p:nvPr/>
          </p:nvSpPr>
          <p:spPr>
            <a:xfrm>
              <a:off x="0" y="-38100"/>
              <a:ext cx="231955" cy="138758"/>
            </a:xfrm>
            <a:prstGeom prst="rect">
              <a:avLst/>
            </a:prstGeom>
          </p:spPr>
          <p:txBody>
            <a:bodyPr lIns="60771" tIns="60771" rIns="60771" bIns="60771" rtlCol="0" anchor="ctr"/>
            <a:lstStyle/>
            <a:p>
              <a:pPr algn="ctr">
                <a:lnSpc>
                  <a:spcPts val="2659"/>
                </a:lnSpc>
                <a:spcBef>
                  <a:spcPct val="0"/>
                </a:spcBef>
              </a:pPr>
              <a:endParaRPr/>
            </a:p>
          </p:txBody>
        </p:sp>
      </p:grpSp>
      <p:sp>
        <p:nvSpPr>
          <p:cNvPr id="30" name="TextBox 30"/>
          <p:cNvSpPr txBox="1"/>
          <p:nvPr/>
        </p:nvSpPr>
        <p:spPr>
          <a:xfrm>
            <a:off x="7483169" y="1271070"/>
            <a:ext cx="1036095" cy="6610350"/>
          </a:xfrm>
          <a:prstGeom prst="rect">
            <a:avLst/>
          </a:prstGeom>
        </p:spPr>
        <p:txBody>
          <a:bodyPr lIns="0" tIns="0" rIns="0" bIns="0" rtlCol="0" anchor="t">
            <a:spAutoFit/>
          </a:bodyPr>
          <a:lstStyle/>
          <a:p>
            <a:pPr algn="l">
              <a:lnSpc>
                <a:spcPts val="6600"/>
              </a:lnSpc>
            </a:pPr>
            <a:r>
              <a:rPr lang="en-US" sz="3000" b="1">
                <a:solidFill>
                  <a:srgbClr val="000000"/>
                </a:solidFill>
                <a:latin typeface="Montserrat Bold"/>
                <a:ea typeface="Montserrat Bold"/>
                <a:cs typeface="Montserrat Bold"/>
                <a:sym typeface="Montserrat Bold"/>
              </a:rPr>
              <a:t>01.</a:t>
            </a:r>
          </a:p>
          <a:p>
            <a:pPr algn="l">
              <a:lnSpc>
                <a:spcPts val="6600"/>
              </a:lnSpc>
            </a:pPr>
            <a:r>
              <a:rPr lang="en-US" sz="3000" b="1">
                <a:solidFill>
                  <a:srgbClr val="000000"/>
                </a:solidFill>
                <a:latin typeface="Montserrat Bold"/>
                <a:ea typeface="Montserrat Bold"/>
                <a:cs typeface="Montserrat Bold"/>
                <a:sym typeface="Montserrat Bold"/>
              </a:rPr>
              <a:t>02.</a:t>
            </a:r>
          </a:p>
          <a:p>
            <a:pPr algn="l">
              <a:lnSpc>
                <a:spcPts val="6600"/>
              </a:lnSpc>
            </a:pPr>
            <a:r>
              <a:rPr lang="en-US" sz="3000" b="1">
                <a:solidFill>
                  <a:srgbClr val="000000"/>
                </a:solidFill>
                <a:latin typeface="Montserrat Bold"/>
                <a:ea typeface="Montserrat Bold"/>
                <a:cs typeface="Montserrat Bold"/>
                <a:sym typeface="Montserrat Bold"/>
              </a:rPr>
              <a:t>03.</a:t>
            </a:r>
          </a:p>
          <a:p>
            <a:pPr algn="l">
              <a:lnSpc>
                <a:spcPts val="6600"/>
              </a:lnSpc>
            </a:pPr>
            <a:r>
              <a:rPr lang="en-US" sz="3000" b="1">
                <a:solidFill>
                  <a:srgbClr val="000000"/>
                </a:solidFill>
                <a:latin typeface="Montserrat Bold"/>
                <a:ea typeface="Montserrat Bold"/>
                <a:cs typeface="Montserrat Bold"/>
                <a:sym typeface="Montserrat Bold"/>
              </a:rPr>
              <a:t>04.</a:t>
            </a:r>
          </a:p>
          <a:p>
            <a:pPr algn="l">
              <a:lnSpc>
                <a:spcPts val="6600"/>
              </a:lnSpc>
            </a:pPr>
            <a:endParaRPr lang="en-US" sz="3000" b="1">
              <a:solidFill>
                <a:srgbClr val="000000"/>
              </a:solidFill>
              <a:latin typeface="Montserrat Bold"/>
              <a:ea typeface="Montserrat Bold"/>
              <a:cs typeface="Montserrat Bold"/>
              <a:sym typeface="Montserrat Bold"/>
            </a:endParaRPr>
          </a:p>
          <a:p>
            <a:pPr algn="l">
              <a:lnSpc>
                <a:spcPts val="6600"/>
              </a:lnSpc>
            </a:pPr>
            <a:r>
              <a:rPr lang="en-US" sz="3000" b="1">
                <a:solidFill>
                  <a:srgbClr val="000000"/>
                </a:solidFill>
                <a:latin typeface="Montserrat Bold"/>
                <a:ea typeface="Montserrat Bold"/>
                <a:cs typeface="Montserrat Bold"/>
                <a:sym typeface="Montserrat Bold"/>
              </a:rPr>
              <a:t>05.</a:t>
            </a:r>
          </a:p>
          <a:p>
            <a:pPr algn="l">
              <a:lnSpc>
                <a:spcPts val="6600"/>
              </a:lnSpc>
            </a:pPr>
            <a:r>
              <a:rPr lang="en-US" sz="3000" b="1">
                <a:solidFill>
                  <a:srgbClr val="000000"/>
                </a:solidFill>
                <a:latin typeface="Montserrat Bold"/>
                <a:ea typeface="Montserrat Bold"/>
                <a:cs typeface="Montserrat Bold"/>
                <a:sym typeface="Montserrat Bold"/>
              </a:rPr>
              <a:t>06.</a:t>
            </a:r>
          </a:p>
          <a:p>
            <a:pPr algn="l">
              <a:lnSpc>
                <a:spcPts val="6600"/>
              </a:lnSpc>
            </a:pPr>
            <a:r>
              <a:rPr lang="en-US" sz="3000" b="1">
                <a:solidFill>
                  <a:srgbClr val="000000"/>
                </a:solidFill>
                <a:latin typeface="Montserrat Bold"/>
                <a:ea typeface="Montserrat Bold"/>
                <a:cs typeface="Montserrat Bold"/>
                <a:sym typeface="Montserrat Bold"/>
              </a:rPr>
              <a:t>07.</a:t>
            </a:r>
          </a:p>
        </p:txBody>
      </p:sp>
      <p:grpSp>
        <p:nvGrpSpPr>
          <p:cNvPr id="31" name="Group 31"/>
          <p:cNvGrpSpPr/>
          <p:nvPr/>
        </p:nvGrpSpPr>
        <p:grpSpPr>
          <a:xfrm>
            <a:off x="1028700" y="2358622"/>
            <a:ext cx="5355706" cy="1138411"/>
            <a:chOff x="0" y="0"/>
            <a:chExt cx="1179127" cy="250636"/>
          </a:xfrm>
        </p:grpSpPr>
        <p:sp>
          <p:nvSpPr>
            <p:cNvPr id="32" name="Freeform 32"/>
            <p:cNvSpPr/>
            <p:nvPr/>
          </p:nvSpPr>
          <p:spPr>
            <a:xfrm>
              <a:off x="0" y="0"/>
              <a:ext cx="1179127" cy="250636"/>
            </a:xfrm>
            <a:custGeom>
              <a:avLst/>
              <a:gdLst/>
              <a:ahLst/>
              <a:cxnLst/>
              <a:rect l="l" t="t" r="r" b="b"/>
              <a:pathLst>
                <a:path w="1179127" h="250636">
                  <a:moveTo>
                    <a:pt x="0" y="0"/>
                  </a:moveTo>
                  <a:lnTo>
                    <a:pt x="1179127" y="0"/>
                  </a:lnTo>
                  <a:lnTo>
                    <a:pt x="1179127" y="250636"/>
                  </a:lnTo>
                  <a:lnTo>
                    <a:pt x="0" y="250636"/>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33" name="TextBox 33"/>
            <p:cNvSpPr txBox="1"/>
            <p:nvPr/>
          </p:nvSpPr>
          <p:spPr>
            <a:xfrm>
              <a:off x="0" y="-38100"/>
              <a:ext cx="1179127" cy="288736"/>
            </a:xfrm>
            <a:prstGeom prst="rect">
              <a:avLst/>
            </a:prstGeom>
          </p:spPr>
          <p:txBody>
            <a:bodyPr lIns="60771" tIns="60771" rIns="60771" bIns="60771" rtlCol="0" anchor="ctr"/>
            <a:lstStyle/>
            <a:p>
              <a:pPr algn="ctr">
                <a:lnSpc>
                  <a:spcPts val="2659"/>
                </a:lnSpc>
                <a:spcBef>
                  <a:spcPct val="0"/>
                </a:spcBef>
              </a:pPr>
              <a:endParaRPr/>
            </a:p>
          </p:txBody>
        </p:sp>
      </p:grpSp>
      <p:sp>
        <p:nvSpPr>
          <p:cNvPr id="34" name="TextBox 34"/>
          <p:cNvSpPr txBox="1"/>
          <p:nvPr/>
        </p:nvSpPr>
        <p:spPr>
          <a:xfrm>
            <a:off x="1115698" y="1017251"/>
            <a:ext cx="5268708" cy="2053579"/>
          </a:xfrm>
          <a:prstGeom prst="rect">
            <a:avLst/>
          </a:prstGeom>
        </p:spPr>
        <p:txBody>
          <a:bodyPr lIns="0" tIns="0" rIns="0" bIns="0" rtlCol="0" anchor="t">
            <a:spAutoFit/>
          </a:bodyPr>
          <a:lstStyle/>
          <a:p>
            <a:pPr algn="l">
              <a:lnSpc>
                <a:spcPts val="8280"/>
              </a:lnSpc>
            </a:pPr>
            <a:r>
              <a:rPr lang="en-US" sz="6000" b="1">
                <a:solidFill>
                  <a:srgbClr val="000000"/>
                </a:solidFill>
                <a:latin typeface="Montserrat Bold"/>
                <a:ea typeface="Montserrat Bold"/>
                <a:cs typeface="Montserrat Bold"/>
                <a:sym typeface="Montserrat Bold"/>
              </a:rPr>
              <a:t>Contents of The Report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150556" y="1144162"/>
            <a:ext cx="3070184" cy="814564"/>
            <a:chOff x="0" y="0"/>
            <a:chExt cx="675940" cy="179337"/>
          </a:xfrm>
        </p:grpSpPr>
        <p:sp>
          <p:nvSpPr>
            <p:cNvPr id="3" name="Freeform 3"/>
            <p:cNvSpPr/>
            <p:nvPr/>
          </p:nvSpPr>
          <p:spPr>
            <a:xfrm>
              <a:off x="0" y="0"/>
              <a:ext cx="675940" cy="179337"/>
            </a:xfrm>
            <a:custGeom>
              <a:avLst/>
              <a:gdLst/>
              <a:ahLst/>
              <a:cxnLst/>
              <a:rect l="l" t="t" r="r" b="b"/>
              <a:pathLst>
                <a:path w="675940" h="179337">
                  <a:moveTo>
                    <a:pt x="0" y="0"/>
                  </a:moveTo>
                  <a:lnTo>
                    <a:pt x="675940" y="0"/>
                  </a:lnTo>
                  <a:lnTo>
                    <a:pt x="675940" y="179337"/>
                  </a:lnTo>
                  <a:lnTo>
                    <a:pt x="0" y="179337"/>
                  </a:lnTo>
                  <a:close/>
                </a:path>
              </a:pathLst>
            </a:custGeom>
            <a:solidFill>
              <a:srgbClr val="C7ED2E"/>
            </a:solidFill>
          </p:spPr>
          <p:txBody>
            <a:bodyPr/>
            <a:lstStyle/>
            <a:p>
              <a:endParaRPr lang="en-US"/>
            </a:p>
          </p:txBody>
        </p:sp>
        <p:sp>
          <p:nvSpPr>
            <p:cNvPr id="4" name="TextBox 4"/>
            <p:cNvSpPr txBox="1"/>
            <p:nvPr/>
          </p:nvSpPr>
          <p:spPr>
            <a:xfrm>
              <a:off x="0" y="-38100"/>
              <a:ext cx="675940" cy="217437"/>
            </a:xfrm>
            <a:prstGeom prst="rect">
              <a:avLst/>
            </a:prstGeom>
          </p:spPr>
          <p:txBody>
            <a:bodyPr lIns="60771" tIns="60771" rIns="60771" bIns="60771" rtlCol="0" anchor="ctr"/>
            <a:lstStyle/>
            <a:p>
              <a:pPr algn="ctr">
                <a:lnSpc>
                  <a:spcPts val="2659"/>
                </a:lnSpc>
                <a:spcBef>
                  <a:spcPct val="0"/>
                </a:spcBef>
              </a:pPr>
              <a:endParaRPr/>
            </a:p>
          </p:txBody>
        </p:sp>
      </p:grpSp>
      <p:sp>
        <p:nvSpPr>
          <p:cNvPr id="5" name="AutoShape 5"/>
          <p:cNvSpPr/>
          <p:nvPr/>
        </p:nvSpPr>
        <p:spPr>
          <a:xfrm>
            <a:off x="10597602" y="2647681"/>
            <a:ext cx="2494145" cy="0"/>
          </a:xfrm>
          <a:prstGeom prst="line">
            <a:avLst/>
          </a:prstGeom>
          <a:ln w="57150" cap="flat">
            <a:solidFill>
              <a:srgbClr val="C7ED2E"/>
            </a:solidFill>
            <a:prstDash val="solid"/>
            <a:headEnd type="none" w="sm" len="sm"/>
            <a:tailEnd type="none" w="sm" len="sm"/>
          </a:ln>
        </p:spPr>
        <p:txBody>
          <a:bodyPr/>
          <a:lstStyle/>
          <a:p>
            <a:endParaRPr lang="en-US"/>
          </a:p>
        </p:txBody>
      </p:sp>
      <p:grpSp>
        <p:nvGrpSpPr>
          <p:cNvPr id="6" name="Group 6"/>
          <p:cNvGrpSpPr/>
          <p:nvPr/>
        </p:nvGrpSpPr>
        <p:grpSpPr>
          <a:xfrm>
            <a:off x="11026509" y="3038206"/>
            <a:ext cx="6650950" cy="6674491"/>
            <a:chOff x="0" y="0"/>
            <a:chExt cx="858560" cy="861599"/>
          </a:xfrm>
        </p:grpSpPr>
        <p:sp>
          <p:nvSpPr>
            <p:cNvPr id="7" name="Freeform 7"/>
            <p:cNvSpPr/>
            <p:nvPr/>
          </p:nvSpPr>
          <p:spPr>
            <a:xfrm>
              <a:off x="0" y="0"/>
              <a:ext cx="858560" cy="861599"/>
            </a:xfrm>
            <a:custGeom>
              <a:avLst/>
              <a:gdLst/>
              <a:ahLst/>
              <a:cxnLst/>
              <a:rect l="l" t="t" r="r" b="b"/>
              <a:pathLst>
                <a:path w="858560" h="861599">
                  <a:moveTo>
                    <a:pt x="0" y="0"/>
                  </a:moveTo>
                  <a:lnTo>
                    <a:pt x="858560" y="0"/>
                  </a:lnTo>
                  <a:lnTo>
                    <a:pt x="858560" y="861599"/>
                  </a:lnTo>
                  <a:lnTo>
                    <a:pt x="0" y="861599"/>
                  </a:lnTo>
                  <a:close/>
                </a:path>
              </a:pathLst>
            </a:custGeom>
            <a:blipFill>
              <a:blip r:embed="rId2"/>
              <a:stretch>
                <a:fillRect l="-16902" r="-16902"/>
              </a:stretch>
            </a:blipFill>
          </p:spPr>
          <p:txBody>
            <a:bodyPr/>
            <a:lstStyle/>
            <a:p>
              <a:endParaRPr lang="en-US"/>
            </a:p>
          </p:txBody>
        </p:sp>
      </p:grpSp>
      <p:sp>
        <p:nvSpPr>
          <p:cNvPr id="8" name="AutoShape 8"/>
          <p:cNvSpPr/>
          <p:nvPr/>
        </p:nvSpPr>
        <p:spPr>
          <a:xfrm flipV="1">
            <a:off x="13275455" y="8465011"/>
            <a:ext cx="2994832" cy="0"/>
          </a:xfrm>
          <a:prstGeom prst="line">
            <a:avLst/>
          </a:prstGeom>
          <a:ln w="47625" cap="flat">
            <a:solidFill>
              <a:srgbClr val="C7ED2E"/>
            </a:solidFill>
            <a:prstDash val="solid"/>
            <a:headEnd type="none" w="sm" len="sm"/>
            <a:tailEnd type="none" w="sm" len="sm"/>
          </a:ln>
        </p:spPr>
        <p:txBody>
          <a:bodyPr/>
          <a:lstStyle/>
          <a:p>
            <a:endParaRPr lang="en-US"/>
          </a:p>
        </p:txBody>
      </p:sp>
      <p:grpSp>
        <p:nvGrpSpPr>
          <p:cNvPr id="9" name="Group 9"/>
          <p:cNvGrpSpPr/>
          <p:nvPr/>
        </p:nvGrpSpPr>
        <p:grpSpPr>
          <a:xfrm>
            <a:off x="4664265" y="1042295"/>
            <a:ext cx="8611190" cy="1210814"/>
            <a:chOff x="0" y="0"/>
            <a:chExt cx="1895864" cy="266576"/>
          </a:xfrm>
        </p:grpSpPr>
        <p:sp>
          <p:nvSpPr>
            <p:cNvPr id="10" name="Freeform 10"/>
            <p:cNvSpPr/>
            <p:nvPr/>
          </p:nvSpPr>
          <p:spPr>
            <a:xfrm>
              <a:off x="0" y="0"/>
              <a:ext cx="1895864" cy="266576"/>
            </a:xfrm>
            <a:custGeom>
              <a:avLst/>
              <a:gdLst/>
              <a:ahLst/>
              <a:cxnLst/>
              <a:rect l="l" t="t" r="r" b="b"/>
              <a:pathLst>
                <a:path w="1895864" h="266576">
                  <a:moveTo>
                    <a:pt x="0" y="0"/>
                  </a:moveTo>
                  <a:lnTo>
                    <a:pt x="1895864" y="0"/>
                  </a:lnTo>
                  <a:lnTo>
                    <a:pt x="1895864" y="266576"/>
                  </a:lnTo>
                  <a:lnTo>
                    <a:pt x="0" y="266576"/>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11" name="TextBox 11"/>
            <p:cNvSpPr txBox="1"/>
            <p:nvPr/>
          </p:nvSpPr>
          <p:spPr>
            <a:xfrm>
              <a:off x="0" y="-38100"/>
              <a:ext cx="1895864" cy="304676"/>
            </a:xfrm>
            <a:prstGeom prst="rect">
              <a:avLst/>
            </a:prstGeom>
          </p:spPr>
          <p:txBody>
            <a:bodyPr lIns="60771" tIns="60771" rIns="60771" bIns="60771" rtlCol="0" anchor="ctr"/>
            <a:lstStyle/>
            <a:p>
              <a:pPr algn="ctr">
                <a:lnSpc>
                  <a:spcPts val="2659"/>
                </a:lnSpc>
                <a:spcBef>
                  <a:spcPct val="0"/>
                </a:spcBef>
              </a:pPr>
              <a:endParaRPr/>
            </a:p>
          </p:txBody>
        </p:sp>
      </p:grpSp>
      <p:sp>
        <p:nvSpPr>
          <p:cNvPr id="12" name="Freeform 12"/>
          <p:cNvSpPr/>
          <p:nvPr/>
        </p:nvSpPr>
        <p:spPr>
          <a:xfrm>
            <a:off x="-10506406" y="-6093161"/>
            <a:ext cx="13302458" cy="7083559"/>
          </a:xfrm>
          <a:custGeom>
            <a:avLst/>
            <a:gdLst/>
            <a:ahLst/>
            <a:cxnLst/>
            <a:rect l="l" t="t" r="r" b="b"/>
            <a:pathLst>
              <a:path w="13302458" h="7083559">
                <a:moveTo>
                  <a:pt x="0" y="0"/>
                </a:moveTo>
                <a:lnTo>
                  <a:pt x="13302458" y="0"/>
                </a:lnTo>
                <a:lnTo>
                  <a:pt x="13302458" y="7083559"/>
                </a:lnTo>
                <a:lnTo>
                  <a:pt x="0" y="708355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TextBox 13"/>
          <p:cNvSpPr txBox="1"/>
          <p:nvPr/>
        </p:nvSpPr>
        <p:spPr>
          <a:xfrm>
            <a:off x="3143654" y="1063376"/>
            <a:ext cx="9326885" cy="914400"/>
          </a:xfrm>
          <a:prstGeom prst="rect">
            <a:avLst/>
          </a:prstGeom>
        </p:spPr>
        <p:txBody>
          <a:bodyPr lIns="0" tIns="0" rIns="0" bIns="0" rtlCol="0" anchor="t">
            <a:spAutoFit/>
          </a:bodyPr>
          <a:lstStyle/>
          <a:p>
            <a:pPr algn="ctr">
              <a:lnSpc>
                <a:spcPts val="7200"/>
              </a:lnSpc>
            </a:pPr>
            <a:r>
              <a:rPr lang="en-US" sz="6000" b="1">
                <a:solidFill>
                  <a:srgbClr val="000000"/>
                </a:solidFill>
                <a:latin typeface="Montserrat Bold"/>
                <a:ea typeface="Montserrat Bold"/>
                <a:cs typeface="Montserrat Bold"/>
                <a:sym typeface="Montserrat Bold"/>
              </a:rPr>
              <a:t>Background</a:t>
            </a:r>
          </a:p>
        </p:txBody>
      </p:sp>
      <p:sp>
        <p:nvSpPr>
          <p:cNvPr id="14" name="TextBox 14"/>
          <p:cNvSpPr txBox="1"/>
          <p:nvPr/>
        </p:nvSpPr>
        <p:spPr>
          <a:xfrm>
            <a:off x="341199" y="2438400"/>
            <a:ext cx="10075428" cy="7685151"/>
          </a:xfrm>
          <a:prstGeom prst="rect">
            <a:avLst/>
          </a:prstGeom>
        </p:spPr>
        <p:txBody>
          <a:bodyPr lIns="0" tIns="0" rIns="0" bIns="0" rtlCol="0" anchor="t">
            <a:spAutoFit/>
          </a:bodyPr>
          <a:lstStyle/>
          <a:p>
            <a:pPr marL="582932" lvl="1" indent="-291466" algn="l">
              <a:lnSpc>
                <a:spcPts val="4077"/>
              </a:lnSpc>
              <a:buAutoNum type="arabicPeriod"/>
            </a:pPr>
            <a:r>
              <a:rPr lang="en-US" sz="2700">
                <a:solidFill>
                  <a:srgbClr val="000000"/>
                </a:solidFill>
                <a:latin typeface="Montserrat"/>
                <a:ea typeface="Montserrat"/>
                <a:cs typeface="Montserrat"/>
                <a:sym typeface="Montserrat"/>
              </a:rPr>
              <a:t>Place: Shrewsbury and Telford Hospital NHS Trust, EnglandIncident</a:t>
            </a:r>
          </a:p>
          <a:p>
            <a:pPr marL="582932" lvl="1" indent="-291466" algn="l">
              <a:lnSpc>
                <a:spcPts val="4077"/>
              </a:lnSpc>
              <a:buAutoNum type="arabicPeriod"/>
            </a:pPr>
            <a:r>
              <a:rPr lang="en-US" sz="2700">
                <a:solidFill>
                  <a:srgbClr val="000000"/>
                </a:solidFill>
                <a:latin typeface="Montserrat"/>
                <a:ea typeface="Montserrat"/>
                <a:cs typeface="Montserrat"/>
                <a:sym typeface="Montserrat"/>
              </a:rPr>
              <a:t>As per the Ockenden Report (2022), the context of the current discussions revealed the systematic neglect, along with the repeated failures in the maternity care unit of the hospital</a:t>
            </a:r>
          </a:p>
          <a:p>
            <a:pPr marL="582932" lvl="1" indent="-291466" algn="l">
              <a:lnSpc>
                <a:spcPts val="4077"/>
              </a:lnSpc>
              <a:buAutoNum type="arabicPeriod"/>
            </a:pPr>
            <a:r>
              <a:rPr lang="en-US" sz="2700">
                <a:solidFill>
                  <a:srgbClr val="000000"/>
                </a:solidFill>
                <a:latin typeface="Montserrat"/>
                <a:ea typeface="Montserrat"/>
                <a:cs typeface="Montserrat"/>
                <a:sym typeface="Montserrat"/>
              </a:rPr>
              <a:t>Both newborns and their mothers faced challenges as well as experienced inadequate clinical oversight between the 1970s and 2019</a:t>
            </a:r>
          </a:p>
          <a:p>
            <a:pPr marL="582932" lvl="1" indent="-291466" algn="l">
              <a:lnSpc>
                <a:spcPts val="4077"/>
              </a:lnSpc>
              <a:buAutoNum type="arabicPeriod"/>
            </a:pPr>
            <a:r>
              <a:rPr lang="en-US" sz="2700">
                <a:solidFill>
                  <a:srgbClr val="000000"/>
                </a:solidFill>
                <a:latin typeface="Montserrat"/>
                <a:ea typeface="Montserrat"/>
                <a:cs typeface="Montserrat"/>
                <a:sym typeface="Montserrat"/>
              </a:rPr>
              <a:t>Lack of communication, compassion and dismissive behaviour of the staff resulted in 200 cases of stillbirths, brain injuries and neonatal death, indicating long-term psychological harm to mothers </a:t>
            </a:r>
          </a:p>
          <a:p>
            <a:pPr marL="582932" lvl="1" indent="-291466" algn="l">
              <a:lnSpc>
                <a:spcPts val="4077"/>
              </a:lnSpc>
              <a:buAutoNum type="arabicPeriod"/>
            </a:pPr>
            <a:r>
              <a:rPr lang="en-US" sz="2700">
                <a:solidFill>
                  <a:srgbClr val="000000"/>
                </a:solidFill>
                <a:latin typeface="Montserrat"/>
                <a:ea typeface="Montserrat"/>
                <a:cs typeface="Montserrat"/>
                <a:sym typeface="Montserrat"/>
              </a:rPr>
              <a:t>It also leads to other health complications for both the mother and child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41013" y="620084"/>
            <a:ext cx="6247624" cy="3827132"/>
            <a:chOff x="0" y="0"/>
            <a:chExt cx="1375494" cy="842592"/>
          </a:xfrm>
        </p:grpSpPr>
        <p:sp>
          <p:nvSpPr>
            <p:cNvPr id="3" name="Freeform 3"/>
            <p:cNvSpPr/>
            <p:nvPr/>
          </p:nvSpPr>
          <p:spPr>
            <a:xfrm>
              <a:off x="0" y="0"/>
              <a:ext cx="1375494" cy="842592"/>
            </a:xfrm>
            <a:custGeom>
              <a:avLst/>
              <a:gdLst/>
              <a:ahLst/>
              <a:cxnLst/>
              <a:rect l="l" t="t" r="r" b="b"/>
              <a:pathLst>
                <a:path w="1375494" h="842592">
                  <a:moveTo>
                    <a:pt x="0" y="0"/>
                  </a:moveTo>
                  <a:lnTo>
                    <a:pt x="1375494" y="0"/>
                  </a:lnTo>
                  <a:lnTo>
                    <a:pt x="1375494" y="842592"/>
                  </a:lnTo>
                  <a:lnTo>
                    <a:pt x="0" y="842592"/>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4" name="TextBox 4"/>
            <p:cNvSpPr txBox="1"/>
            <p:nvPr/>
          </p:nvSpPr>
          <p:spPr>
            <a:xfrm>
              <a:off x="0" y="-38100"/>
              <a:ext cx="1375494" cy="880692"/>
            </a:xfrm>
            <a:prstGeom prst="rect">
              <a:avLst/>
            </a:prstGeom>
          </p:spPr>
          <p:txBody>
            <a:bodyPr lIns="60771" tIns="60771" rIns="60771" bIns="60771" rtlCol="0" anchor="ctr"/>
            <a:lstStyle/>
            <a:p>
              <a:pPr algn="ctr">
                <a:lnSpc>
                  <a:spcPts val="2659"/>
                </a:lnSpc>
                <a:spcBef>
                  <a:spcPct val="0"/>
                </a:spcBef>
              </a:pPr>
              <a:endParaRPr/>
            </a:p>
          </p:txBody>
        </p:sp>
      </p:grpSp>
      <p:grpSp>
        <p:nvGrpSpPr>
          <p:cNvPr id="5" name="Group 5"/>
          <p:cNvGrpSpPr/>
          <p:nvPr/>
        </p:nvGrpSpPr>
        <p:grpSpPr>
          <a:xfrm>
            <a:off x="1141013" y="831954"/>
            <a:ext cx="6247624" cy="724859"/>
            <a:chOff x="0" y="0"/>
            <a:chExt cx="1375494" cy="159587"/>
          </a:xfrm>
        </p:grpSpPr>
        <p:sp>
          <p:nvSpPr>
            <p:cNvPr id="6" name="Freeform 6"/>
            <p:cNvSpPr/>
            <p:nvPr/>
          </p:nvSpPr>
          <p:spPr>
            <a:xfrm>
              <a:off x="0" y="0"/>
              <a:ext cx="1375494" cy="159587"/>
            </a:xfrm>
            <a:custGeom>
              <a:avLst/>
              <a:gdLst/>
              <a:ahLst/>
              <a:cxnLst/>
              <a:rect l="l" t="t" r="r" b="b"/>
              <a:pathLst>
                <a:path w="1375494" h="159587">
                  <a:moveTo>
                    <a:pt x="0" y="0"/>
                  </a:moveTo>
                  <a:lnTo>
                    <a:pt x="1375494" y="0"/>
                  </a:lnTo>
                  <a:lnTo>
                    <a:pt x="1375494" y="159587"/>
                  </a:lnTo>
                  <a:lnTo>
                    <a:pt x="0" y="159587"/>
                  </a:lnTo>
                  <a:close/>
                </a:path>
              </a:pathLst>
            </a:custGeom>
            <a:solidFill>
              <a:srgbClr val="C7ED2E"/>
            </a:solidFill>
          </p:spPr>
          <p:txBody>
            <a:bodyPr/>
            <a:lstStyle/>
            <a:p>
              <a:endParaRPr lang="en-US"/>
            </a:p>
          </p:txBody>
        </p:sp>
        <p:sp>
          <p:nvSpPr>
            <p:cNvPr id="7" name="TextBox 7"/>
            <p:cNvSpPr txBox="1"/>
            <p:nvPr/>
          </p:nvSpPr>
          <p:spPr>
            <a:xfrm>
              <a:off x="0" y="-38100"/>
              <a:ext cx="1375494" cy="197687"/>
            </a:xfrm>
            <a:prstGeom prst="rect">
              <a:avLst/>
            </a:prstGeom>
          </p:spPr>
          <p:txBody>
            <a:bodyPr lIns="60771" tIns="60771" rIns="60771" bIns="60771" rtlCol="0" anchor="ctr"/>
            <a:lstStyle/>
            <a:p>
              <a:pPr algn="ctr">
                <a:lnSpc>
                  <a:spcPts val="2659"/>
                </a:lnSpc>
                <a:spcBef>
                  <a:spcPct val="0"/>
                </a:spcBef>
              </a:pPr>
              <a:endParaRPr/>
            </a:p>
          </p:txBody>
        </p:sp>
      </p:grpSp>
      <p:grpSp>
        <p:nvGrpSpPr>
          <p:cNvPr id="8" name="Group 8"/>
          <p:cNvGrpSpPr/>
          <p:nvPr/>
        </p:nvGrpSpPr>
        <p:grpSpPr>
          <a:xfrm>
            <a:off x="8529735" y="1289633"/>
            <a:ext cx="9758265" cy="3834817"/>
            <a:chOff x="0" y="0"/>
            <a:chExt cx="1634938" cy="642500"/>
          </a:xfrm>
        </p:grpSpPr>
        <p:sp>
          <p:nvSpPr>
            <p:cNvPr id="9" name="Freeform 9"/>
            <p:cNvSpPr/>
            <p:nvPr/>
          </p:nvSpPr>
          <p:spPr>
            <a:xfrm>
              <a:off x="0" y="0"/>
              <a:ext cx="1634938" cy="642500"/>
            </a:xfrm>
            <a:custGeom>
              <a:avLst/>
              <a:gdLst/>
              <a:ahLst/>
              <a:cxnLst/>
              <a:rect l="l" t="t" r="r" b="b"/>
              <a:pathLst>
                <a:path w="1634938" h="642500">
                  <a:moveTo>
                    <a:pt x="0" y="0"/>
                  </a:moveTo>
                  <a:lnTo>
                    <a:pt x="1634938" y="0"/>
                  </a:lnTo>
                  <a:lnTo>
                    <a:pt x="1634938" y="642500"/>
                  </a:lnTo>
                  <a:lnTo>
                    <a:pt x="0" y="642500"/>
                  </a:lnTo>
                  <a:close/>
                </a:path>
              </a:pathLst>
            </a:custGeom>
            <a:blipFill>
              <a:blip r:embed="rId2"/>
              <a:stretch>
                <a:fillRect t="-29944" b="-29944"/>
              </a:stretch>
            </a:blipFill>
          </p:spPr>
          <p:txBody>
            <a:bodyPr/>
            <a:lstStyle/>
            <a:p>
              <a:endParaRPr lang="en-US"/>
            </a:p>
          </p:txBody>
        </p:sp>
      </p:grpSp>
      <p:grpSp>
        <p:nvGrpSpPr>
          <p:cNvPr id="10" name="Group 10"/>
          <p:cNvGrpSpPr/>
          <p:nvPr/>
        </p:nvGrpSpPr>
        <p:grpSpPr>
          <a:xfrm>
            <a:off x="1028700" y="6162675"/>
            <a:ext cx="1707965" cy="306193"/>
            <a:chOff x="0" y="0"/>
            <a:chExt cx="376030" cy="67412"/>
          </a:xfrm>
        </p:grpSpPr>
        <p:sp>
          <p:nvSpPr>
            <p:cNvPr id="11" name="Freeform 11"/>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12" name="TextBox 12"/>
            <p:cNvSpPr txBox="1"/>
            <p:nvPr/>
          </p:nvSpPr>
          <p:spPr>
            <a:xfrm>
              <a:off x="0" y="-38100"/>
              <a:ext cx="376030" cy="105512"/>
            </a:xfrm>
            <a:prstGeom prst="rect">
              <a:avLst/>
            </a:prstGeom>
          </p:spPr>
          <p:txBody>
            <a:bodyPr lIns="60771" tIns="60771" rIns="60771" bIns="60771" rtlCol="0" anchor="ctr"/>
            <a:lstStyle/>
            <a:p>
              <a:pPr algn="ctr">
                <a:lnSpc>
                  <a:spcPts val="2659"/>
                </a:lnSpc>
                <a:spcBef>
                  <a:spcPct val="0"/>
                </a:spcBef>
              </a:pPr>
              <a:endParaRPr/>
            </a:p>
          </p:txBody>
        </p:sp>
      </p:grpSp>
      <p:sp>
        <p:nvSpPr>
          <p:cNvPr id="13" name="AutoShape 13"/>
          <p:cNvSpPr/>
          <p:nvPr/>
        </p:nvSpPr>
        <p:spPr>
          <a:xfrm>
            <a:off x="1131488" y="6850406"/>
            <a:ext cx="4532146" cy="0"/>
          </a:xfrm>
          <a:prstGeom prst="line">
            <a:avLst/>
          </a:prstGeom>
          <a:ln w="57150" cap="flat">
            <a:solidFill>
              <a:srgbClr val="C7ED2E"/>
            </a:solidFill>
            <a:prstDash val="solid"/>
            <a:headEnd type="none" w="sm" len="sm"/>
            <a:tailEnd type="none" w="sm" len="sm"/>
          </a:ln>
        </p:spPr>
        <p:txBody>
          <a:bodyPr/>
          <a:lstStyle/>
          <a:p>
            <a:endParaRPr lang="en-US"/>
          </a:p>
        </p:txBody>
      </p:sp>
      <p:grpSp>
        <p:nvGrpSpPr>
          <p:cNvPr id="14" name="Group 14"/>
          <p:cNvGrpSpPr/>
          <p:nvPr/>
        </p:nvGrpSpPr>
        <p:grpSpPr>
          <a:xfrm>
            <a:off x="6821770" y="6162675"/>
            <a:ext cx="1707965" cy="306193"/>
            <a:chOff x="0" y="0"/>
            <a:chExt cx="376030" cy="67412"/>
          </a:xfrm>
        </p:grpSpPr>
        <p:sp>
          <p:nvSpPr>
            <p:cNvPr id="15" name="Freeform 15"/>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16" name="TextBox 16"/>
            <p:cNvSpPr txBox="1"/>
            <p:nvPr/>
          </p:nvSpPr>
          <p:spPr>
            <a:xfrm>
              <a:off x="0" y="-38100"/>
              <a:ext cx="376030" cy="105512"/>
            </a:xfrm>
            <a:prstGeom prst="rect">
              <a:avLst/>
            </a:prstGeom>
          </p:spPr>
          <p:txBody>
            <a:bodyPr lIns="60771" tIns="60771" rIns="60771" bIns="60771" rtlCol="0" anchor="ctr"/>
            <a:lstStyle/>
            <a:p>
              <a:pPr algn="ctr">
                <a:lnSpc>
                  <a:spcPts val="2659"/>
                </a:lnSpc>
                <a:spcBef>
                  <a:spcPct val="0"/>
                </a:spcBef>
              </a:pPr>
              <a:endParaRPr/>
            </a:p>
          </p:txBody>
        </p:sp>
      </p:grpSp>
      <p:sp>
        <p:nvSpPr>
          <p:cNvPr id="17" name="AutoShape 17"/>
          <p:cNvSpPr/>
          <p:nvPr/>
        </p:nvSpPr>
        <p:spPr>
          <a:xfrm>
            <a:off x="6924559" y="6850406"/>
            <a:ext cx="4532146" cy="0"/>
          </a:xfrm>
          <a:prstGeom prst="line">
            <a:avLst/>
          </a:prstGeom>
          <a:ln w="57150" cap="flat">
            <a:solidFill>
              <a:srgbClr val="C7ED2E"/>
            </a:solidFill>
            <a:prstDash val="solid"/>
            <a:headEnd type="none" w="sm" len="sm"/>
            <a:tailEnd type="none" w="sm" len="sm"/>
          </a:ln>
        </p:spPr>
        <p:txBody>
          <a:bodyPr/>
          <a:lstStyle/>
          <a:p>
            <a:endParaRPr lang="en-US"/>
          </a:p>
        </p:txBody>
      </p:sp>
      <p:sp>
        <p:nvSpPr>
          <p:cNvPr id="18" name="AutoShape 18"/>
          <p:cNvSpPr/>
          <p:nvPr/>
        </p:nvSpPr>
        <p:spPr>
          <a:xfrm>
            <a:off x="12717629" y="6850406"/>
            <a:ext cx="4532146" cy="0"/>
          </a:xfrm>
          <a:prstGeom prst="line">
            <a:avLst/>
          </a:prstGeom>
          <a:ln w="57150" cap="flat">
            <a:solidFill>
              <a:srgbClr val="C7ED2E"/>
            </a:solidFill>
            <a:prstDash val="solid"/>
            <a:headEnd type="none" w="sm" len="sm"/>
            <a:tailEnd type="none" w="sm" len="sm"/>
          </a:ln>
        </p:spPr>
        <p:txBody>
          <a:bodyPr/>
          <a:lstStyle/>
          <a:p>
            <a:endParaRPr lang="en-US"/>
          </a:p>
        </p:txBody>
      </p:sp>
      <p:sp>
        <p:nvSpPr>
          <p:cNvPr id="19" name="Freeform 19"/>
          <p:cNvSpPr/>
          <p:nvPr/>
        </p:nvSpPr>
        <p:spPr>
          <a:xfrm>
            <a:off x="8953221" y="-7245445"/>
            <a:ext cx="3773934" cy="8535078"/>
          </a:xfrm>
          <a:custGeom>
            <a:avLst/>
            <a:gdLst/>
            <a:ahLst/>
            <a:cxnLst/>
            <a:rect l="l" t="t" r="r" b="b"/>
            <a:pathLst>
              <a:path w="3773934" h="8535078">
                <a:moveTo>
                  <a:pt x="0" y="0"/>
                </a:moveTo>
                <a:lnTo>
                  <a:pt x="3773933" y="0"/>
                </a:lnTo>
                <a:lnTo>
                  <a:pt x="3773933" y="8535078"/>
                </a:lnTo>
                <a:lnTo>
                  <a:pt x="0" y="8535078"/>
                </a:lnTo>
                <a:lnTo>
                  <a:pt x="0" y="0"/>
                </a:lnTo>
                <a:close/>
              </a:path>
            </a:pathLst>
          </a:custGeom>
          <a:blipFill>
            <a:blip r:embed="rId3">
              <a:extLst>
                <a:ext uri="{96DAC541-7B7A-43D3-8B79-37D633B846F1}">
                  <asvg:svgBlip xmlns:asvg="http://schemas.microsoft.com/office/drawing/2016/SVG/main" r:embed="rId4"/>
                </a:ext>
              </a:extLst>
            </a:blip>
            <a:stretch>
              <a:fillRect l="-324711"/>
            </a:stretch>
          </a:blipFill>
        </p:spPr>
        <p:txBody>
          <a:bodyPr/>
          <a:lstStyle/>
          <a:p>
            <a:endParaRPr lang="en-US"/>
          </a:p>
        </p:txBody>
      </p:sp>
      <p:sp>
        <p:nvSpPr>
          <p:cNvPr id="20" name="TextBox 20"/>
          <p:cNvSpPr txBox="1"/>
          <p:nvPr/>
        </p:nvSpPr>
        <p:spPr>
          <a:xfrm>
            <a:off x="1141013" y="704850"/>
            <a:ext cx="6247624" cy="3657600"/>
          </a:xfrm>
          <a:prstGeom prst="rect">
            <a:avLst/>
          </a:prstGeom>
        </p:spPr>
        <p:txBody>
          <a:bodyPr lIns="0" tIns="0" rIns="0" bIns="0" rtlCol="0" anchor="t">
            <a:spAutoFit/>
          </a:bodyPr>
          <a:lstStyle/>
          <a:p>
            <a:pPr algn="l">
              <a:lnSpc>
                <a:spcPts val="7200"/>
              </a:lnSpc>
            </a:pPr>
            <a:r>
              <a:rPr lang="en-US" sz="6000" b="1">
                <a:solidFill>
                  <a:srgbClr val="000000"/>
                </a:solidFill>
                <a:latin typeface="Montserrat Bold"/>
                <a:ea typeface="Montserrat Bold"/>
                <a:cs typeface="Montserrat Bold"/>
                <a:sym typeface="Montserrat Bold"/>
              </a:rPr>
              <a:t>Swiss cheese Model: System-based Safety Measures </a:t>
            </a:r>
          </a:p>
        </p:txBody>
      </p:sp>
      <p:sp>
        <p:nvSpPr>
          <p:cNvPr id="21" name="TextBox 21"/>
          <p:cNvSpPr txBox="1"/>
          <p:nvPr/>
        </p:nvSpPr>
        <p:spPr>
          <a:xfrm>
            <a:off x="1141013" y="6139559"/>
            <a:ext cx="4532146" cy="361950"/>
          </a:xfrm>
          <a:prstGeom prst="rect">
            <a:avLst/>
          </a:prstGeom>
        </p:spPr>
        <p:txBody>
          <a:bodyPr lIns="0" tIns="0" rIns="0" bIns="0" rtlCol="0" anchor="t">
            <a:spAutoFit/>
          </a:bodyPr>
          <a:lstStyle/>
          <a:p>
            <a:pPr algn="l">
              <a:lnSpc>
                <a:spcPts val="2999"/>
              </a:lnSpc>
            </a:pPr>
            <a:r>
              <a:rPr lang="en-US" sz="2499" b="1">
                <a:solidFill>
                  <a:srgbClr val="000000"/>
                </a:solidFill>
                <a:latin typeface="Montserrat Bold"/>
                <a:ea typeface="Montserrat Bold"/>
                <a:cs typeface="Montserrat Bold"/>
                <a:sym typeface="Montserrat Bold"/>
              </a:rPr>
              <a:t>Barriers:</a:t>
            </a:r>
          </a:p>
        </p:txBody>
      </p:sp>
      <p:sp>
        <p:nvSpPr>
          <p:cNvPr id="22" name="TextBox 22"/>
          <p:cNvSpPr txBox="1"/>
          <p:nvPr/>
        </p:nvSpPr>
        <p:spPr>
          <a:xfrm>
            <a:off x="1028700" y="7519087"/>
            <a:ext cx="5793070" cy="1943405"/>
          </a:xfrm>
          <a:prstGeom prst="rect">
            <a:avLst/>
          </a:prstGeom>
        </p:spPr>
        <p:txBody>
          <a:bodyPr lIns="0" tIns="0" rIns="0" bIns="0" rtlCol="0" anchor="t">
            <a:spAutoFit/>
          </a:bodyPr>
          <a:lstStyle/>
          <a:p>
            <a:pPr algn="l">
              <a:lnSpc>
                <a:spcPts val="3133"/>
              </a:lnSpc>
            </a:pPr>
            <a:r>
              <a:rPr lang="en-US" sz="2238">
                <a:solidFill>
                  <a:srgbClr val="000000"/>
                </a:solidFill>
                <a:latin typeface="Proxima Nova"/>
                <a:ea typeface="Proxima Nova"/>
                <a:cs typeface="Proxima Nova"/>
                <a:sym typeface="Proxima Nova"/>
              </a:rPr>
              <a:t>Factors included in the barrier comprised of Clinical Governance, Audit and Review Process, Leadership and Culture, Policy Adherence, Quality Assurance (Affandi, Hermawan, and Alviananda, 2023) </a:t>
            </a:r>
          </a:p>
        </p:txBody>
      </p:sp>
      <p:sp>
        <p:nvSpPr>
          <p:cNvPr id="23" name="TextBox 23"/>
          <p:cNvSpPr txBox="1"/>
          <p:nvPr/>
        </p:nvSpPr>
        <p:spPr>
          <a:xfrm>
            <a:off x="7044160" y="7519087"/>
            <a:ext cx="5051134" cy="2333930"/>
          </a:xfrm>
          <a:prstGeom prst="rect">
            <a:avLst/>
          </a:prstGeom>
        </p:spPr>
        <p:txBody>
          <a:bodyPr lIns="0" tIns="0" rIns="0" bIns="0" rtlCol="0" anchor="t">
            <a:spAutoFit/>
          </a:bodyPr>
          <a:lstStyle/>
          <a:p>
            <a:pPr algn="l">
              <a:lnSpc>
                <a:spcPts val="3133"/>
              </a:lnSpc>
            </a:pPr>
            <a:r>
              <a:rPr lang="en-US" sz="2238">
                <a:solidFill>
                  <a:srgbClr val="000000"/>
                </a:solidFill>
                <a:latin typeface="Proxima Nova"/>
                <a:ea typeface="Proxima Nova"/>
                <a:cs typeface="Proxima Nova"/>
                <a:sym typeface="Proxima Nova"/>
              </a:rPr>
              <a:t>Lack of willingness to learn from mistakes, errors, ignored audit findings, poor behaviors of the staff and overruling of the guidelines (Dilawar and Hood, 2025)</a:t>
            </a:r>
          </a:p>
          <a:p>
            <a:pPr algn="l">
              <a:lnSpc>
                <a:spcPts val="3133"/>
              </a:lnSpc>
            </a:pPr>
            <a:endParaRPr lang="en-US" sz="2238">
              <a:solidFill>
                <a:srgbClr val="000000"/>
              </a:solidFill>
              <a:latin typeface="Proxima Nova"/>
              <a:ea typeface="Proxima Nova"/>
              <a:cs typeface="Proxima Nova"/>
              <a:sym typeface="Proxima Nova"/>
            </a:endParaRPr>
          </a:p>
        </p:txBody>
      </p:sp>
      <p:sp>
        <p:nvSpPr>
          <p:cNvPr id="24" name="TextBox 24"/>
          <p:cNvSpPr txBox="1"/>
          <p:nvPr/>
        </p:nvSpPr>
        <p:spPr>
          <a:xfrm>
            <a:off x="12727154" y="7519087"/>
            <a:ext cx="4940268" cy="1943405"/>
          </a:xfrm>
          <a:prstGeom prst="rect">
            <a:avLst/>
          </a:prstGeom>
        </p:spPr>
        <p:txBody>
          <a:bodyPr lIns="0" tIns="0" rIns="0" bIns="0" rtlCol="0" anchor="t">
            <a:spAutoFit/>
          </a:bodyPr>
          <a:lstStyle/>
          <a:p>
            <a:pPr algn="l">
              <a:lnSpc>
                <a:spcPts val="3133"/>
              </a:lnSpc>
            </a:pPr>
            <a:r>
              <a:rPr lang="en-US" sz="2238">
                <a:solidFill>
                  <a:srgbClr val="000000"/>
                </a:solidFill>
                <a:latin typeface="Proxima Nova"/>
                <a:ea typeface="Proxima Nova"/>
                <a:cs typeface="Proxima Nova"/>
                <a:sym typeface="Proxima Nova"/>
              </a:rPr>
              <a:t>Each layer of the holes determines failures, and when those holes align might cause harm to the patient through assessing the current context of the discussions</a:t>
            </a:r>
          </a:p>
        </p:txBody>
      </p:sp>
      <p:sp>
        <p:nvSpPr>
          <p:cNvPr id="25" name="TextBox 25"/>
          <p:cNvSpPr txBox="1"/>
          <p:nvPr/>
        </p:nvSpPr>
        <p:spPr>
          <a:xfrm>
            <a:off x="6934084" y="6172200"/>
            <a:ext cx="4532146" cy="361950"/>
          </a:xfrm>
          <a:prstGeom prst="rect">
            <a:avLst/>
          </a:prstGeom>
        </p:spPr>
        <p:txBody>
          <a:bodyPr lIns="0" tIns="0" rIns="0" bIns="0" rtlCol="0" anchor="t">
            <a:spAutoFit/>
          </a:bodyPr>
          <a:lstStyle/>
          <a:p>
            <a:pPr algn="l">
              <a:lnSpc>
                <a:spcPts val="2999"/>
              </a:lnSpc>
            </a:pPr>
            <a:r>
              <a:rPr lang="en-US" sz="2499" b="1">
                <a:solidFill>
                  <a:srgbClr val="000000"/>
                </a:solidFill>
                <a:latin typeface="Montserrat Bold"/>
                <a:ea typeface="Montserrat Bold"/>
                <a:cs typeface="Montserrat Bold"/>
                <a:sym typeface="Montserrat Bold"/>
              </a:rPr>
              <a:t>Holes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75922" y="565291"/>
            <a:ext cx="4787104" cy="910979"/>
            <a:chOff x="0" y="0"/>
            <a:chExt cx="1053942" cy="200564"/>
          </a:xfrm>
        </p:grpSpPr>
        <p:sp>
          <p:nvSpPr>
            <p:cNvPr id="3" name="Freeform 3"/>
            <p:cNvSpPr/>
            <p:nvPr/>
          </p:nvSpPr>
          <p:spPr>
            <a:xfrm>
              <a:off x="0" y="0"/>
              <a:ext cx="1053942" cy="200564"/>
            </a:xfrm>
            <a:custGeom>
              <a:avLst/>
              <a:gdLst/>
              <a:ahLst/>
              <a:cxnLst/>
              <a:rect l="l" t="t" r="r" b="b"/>
              <a:pathLst>
                <a:path w="1053942" h="200564">
                  <a:moveTo>
                    <a:pt x="0" y="0"/>
                  </a:moveTo>
                  <a:lnTo>
                    <a:pt x="1053942" y="0"/>
                  </a:lnTo>
                  <a:lnTo>
                    <a:pt x="1053942" y="200564"/>
                  </a:lnTo>
                  <a:lnTo>
                    <a:pt x="0" y="200564"/>
                  </a:lnTo>
                  <a:close/>
                </a:path>
              </a:pathLst>
            </a:custGeom>
            <a:solidFill>
              <a:srgbClr val="C7ED2E"/>
            </a:solidFill>
          </p:spPr>
          <p:txBody>
            <a:bodyPr/>
            <a:lstStyle/>
            <a:p>
              <a:endParaRPr lang="en-US"/>
            </a:p>
          </p:txBody>
        </p:sp>
        <p:sp>
          <p:nvSpPr>
            <p:cNvPr id="4" name="TextBox 4"/>
            <p:cNvSpPr txBox="1"/>
            <p:nvPr/>
          </p:nvSpPr>
          <p:spPr>
            <a:xfrm>
              <a:off x="0" y="-38100"/>
              <a:ext cx="1053942" cy="238664"/>
            </a:xfrm>
            <a:prstGeom prst="rect">
              <a:avLst/>
            </a:prstGeom>
          </p:spPr>
          <p:txBody>
            <a:bodyPr lIns="60771" tIns="60771" rIns="60771" bIns="60771" rtlCol="0" anchor="ctr"/>
            <a:lstStyle/>
            <a:p>
              <a:pPr algn="ctr">
                <a:lnSpc>
                  <a:spcPts val="2659"/>
                </a:lnSpc>
                <a:spcBef>
                  <a:spcPct val="0"/>
                </a:spcBef>
              </a:pPr>
              <a:endParaRPr/>
            </a:p>
          </p:txBody>
        </p:sp>
      </p:grpSp>
      <p:sp>
        <p:nvSpPr>
          <p:cNvPr id="5" name="TextBox 5"/>
          <p:cNvSpPr txBox="1"/>
          <p:nvPr/>
        </p:nvSpPr>
        <p:spPr>
          <a:xfrm>
            <a:off x="1028700" y="498616"/>
            <a:ext cx="5448395" cy="4257675"/>
          </a:xfrm>
          <a:prstGeom prst="rect">
            <a:avLst/>
          </a:prstGeom>
        </p:spPr>
        <p:txBody>
          <a:bodyPr lIns="0" tIns="0" rIns="0" bIns="0" rtlCol="0" anchor="t">
            <a:spAutoFit/>
          </a:bodyPr>
          <a:lstStyle/>
          <a:p>
            <a:pPr algn="l">
              <a:lnSpc>
                <a:spcPts val="6750"/>
              </a:lnSpc>
            </a:pPr>
            <a:r>
              <a:rPr lang="en-US" sz="5000" b="1">
                <a:solidFill>
                  <a:srgbClr val="000000"/>
                </a:solidFill>
                <a:latin typeface="Montserrat Bold"/>
                <a:ea typeface="Montserrat Bold"/>
                <a:cs typeface="Montserrat Bold"/>
                <a:sym typeface="Montserrat Bold"/>
              </a:rPr>
              <a:t>Swiss cheese model: System-based safety measures [Continued]</a:t>
            </a:r>
          </a:p>
        </p:txBody>
      </p:sp>
      <p:sp>
        <p:nvSpPr>
          <p:cNvPr id="6" name="AutoShape 6"/>
          <p:cNvSpPr/>
          <p:nvPr/>
        </p:nvSpPr>
        <p:spPr>
          <a:xfrm>
            <a:off x="2577776" y="5143500"/>
            <a:ext cx="2171254" cy="0"/>
          </a:xfrm>
          <a:prstGeom prst="line">
            <a:avLst/>
          </a:prstGeom>
          <a:ln w="57150" cap="flat">
            <a:solidFill>
              <a:srgbClr val="C7ED2E"/>
            </a:solidFill>
            <a:prstDash val="solid"/>
            <a:headEnd type="none" w="sm" len="sm"/>
            <a:tailEnd type="none" w="sm" len="sm"/>
          </a:ln>
        </p:spPr>
        <p:txBody>
          <a:bodyPr/>
          <a:lstStyle/>
          <a:p>
            <a:endParaRPr lang="en-US"/>
          </a:p>
        </p:txBody>
      </p:sp>
      <p:grpSp>
        <p:nvGrpSpPr>
          <p:cNvPr id="7" name="Group 7"/>
          <p:cNvGrpSpPr/>
          <p:nvPr/>
        </p:nvGrpSpPr>
        <p:grpSpPr>
          <a:xfrm>
            <a:off x="849712" y="355410"/>
            <a:ext cx="5627383" cy="4559971"/>
            <a:chOff x="0" y="0"/>
            <a:chExt cx="1238941" cy="1003936"/>
          </a:xfrm>
        </p:grpSpPr>
        <p:sp>
          <p:nvSpPr>
            <p:cNvPr id="8" name="Freeform 8"/>
            <p:cNvSpPr/>
            <p:nvPr/>
          </p:nvSpPr>
          <p:spPr>
            <a:xfrm>
              <a:off x="0" y="0"/>
              <a:ext cx="1238941" cy="1003936"/>
            </a:xfrm>
            <a:custGeom>
              <a:avLst/>
              <a:gdLst/>
              <a:ahLst/>
              <a:cxnLst/>
              <a:rect l="l" t="t" r="r" b="b"/>
              <a:pathLst>
                <a:path w="1238941" h="1003936">
                  <a:moveTo>
                    <a:pt x="0" y="0"/>
                  </a:moveTo>
                  <a:lnTo>
                    <a:pt x="1238941" y="0"/>
                  </a:lnTo>
                  <a:lnTo>
                    <a:pt x="1238941" y="1003936"/>
                  </a:lnTo>
                  <a:lnTo>
                    <a:pt x="0" y="1003936"/>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9" name="TextBox 9"/>
            <p:cNvSpPr txBox="1"/>
            <p:nvPr/>
          </p:nvSpPr>
          <p:spPr>
            <a:xfrm>
              <a:off x="0" y="-38100"/>
              <a:ext cx="1238941" cy="1042036"/>
            </a:xfrm>
            <a:prstGeom prst="rect">
              <a:avLst/>
            </a:prstGeom>
          </p:spPr>
          <p:txBody>
            <a:bodyPr lIns="60771" tIns="60771" rIns="60771" bIns="60771" rtlCol="0" anchor="ctr"/>
            <a:lstStyle/>
            <a:p>
              <a:pPr algn="ctr">
                <a:lnSpc>
                  <a:spcPts val="1820"/>
                </a:lnSpc>
                <a:spcBef>
                  <a:spcPct val="0"/>
                </a:spcBef>
              </a:pPr>
              <a:endParaRPr/>
            </a:p>
          </p:txBody>
        </p:sp>
      </p:grpSp>
      <p:sp>
        <p:nvSpPr>
          <p:cNvPr id="10" name="Freeform 10"/>
          <p:cNvSpPr/>
          <p:nvPr/>
        </p:nvSpPr>
        <p:spPr>
          <a:xfrm>
            <a:off x="14691490" y="9714039"/>
            <a:ext cx="13302458" cy="7083559"/>
          </a:xfrm>
          <a:custGeom>
            <a:avLst/>
            <a:gdLst/>
            <a:ahLst/>
            <a:cxnLst/>
            <a:rect l="l" t="t" r="r" b="b"/>
            <a:pathLst>
              <a:path w="13302458" h="7083559">
                <a:moveTo>
                  <a:pt x="0" y="0"/>
                </a:moveTo>
                <a:lnTo>
                  <a:pt x="13302458" y="0"/>
                </a:lnTo>
                <a:lnTo>
                  <a:pt x="13302458" y="7083559"/>
                </a:lnTo>
                <a:lnTo>
                  <a:pt x="0" y="70835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Freeform 12"/>
          <p:cNvSpPr/>
          <p:nvPr/>
        </p:nvSpPr>
        <p:spPr>
          <a:xfrm>
            <a:off x="658278" y="5534025"/>
            <a:ext cx="5760419" cy="3994058"/>
          </a:xfrm>
          <a:custGeom>
            <a:avLst/>
            <a:gdLst/>
            <a:ahLst/>
            <a:cxnLst/>
            <a:rect l="l" t="t" r="r" b="b"/>
            <a:pathLst>
              <a:path w="5760419" h="3994058">
                <a:moveTo>
                  <a:pt x="0" y="0"/>
                </a:moveTo>
                <a:lnTo>
                  <a:pt x="5760419" y="0"/>
                </a:lnTo>
                <a:lnTo>
                  <a:pt x="5760419" y="3994058"/>
                </a:lnTo>
                <a:lnTo>
                  <a:pt x="0" y="3994058"/>
                </a:lnTo>
                <a:lnTo>
                  <a:pt x="0" y="0"/>
                </a:lnTo>
                <a:close/>
              </a:path>
            </a:pathLst>
          </a:custGeom>
          <a:blipFill>
            <a:blip r:embed="rId4"/>
            <a:stretch>
              <a:fillRect t="-4048" b="-4048"/>
            </a:stretch>
          </a:blipFill>
        </p:spPr>
        <p:txBody>
          <a:bodyPr/>
          <a:lstStyle/>
          <a:p>
            <a:endParaRPr lang="en-US"/>
          </a:p>
        </p:txBody>
      </p:sp>
      <p:graphicFrame>
        <p:nvGraphicFramePr>
          <p:cNvPr id="13" name="Table 12">
            <a:extLst>
              <a:ext uri="{FF2B5EF4-FFF2-40B4-BE49-F238E27FC236}">
                <a16:creationId xmlns:a16="http://schemas.microsoft.com/office/drawing/2014/main" id="{3AA313C3-169F-1368-C1E4-B1840532832B}"/>
              </a:ext>
            </a:extLst>
          </p:cNvPr>
          <p:cNvGraphicFramePr>
            <a:graphicFrameLocks noGrp="1"/>
          </p:cNvGraphicFramePr>
          <p:nvPr>
            <p:extLst>
              <p:ext uri="{D42A27DB-BD31-4B8C-83A1-F6EECF244321}">
                <p14:modId xmlns:p14="http://schemas.microsoft.com/office/powerpoint/2010/main" val="650221102"/>
              </p:ext>
            </p:extLst>
          </p:nvPr>
        </p:nvGraphicFramePr>
        <p:xfrm>
          <a:off x="6887743" y="1105856"/>
          <a:ext cx="10943057" cy="8422225"/>
        </p:xfrm>
        <a:graphic>
          <a:graphicData uri="http://schemas.openxmlformats.org/drawingml/2006/table">
            <a:tbl>
              <a:tblPr firstRow="1" firstCol="1" bandRow="1">
                <a:tableStyleId>{93296810-A885-4BE3-A3E7-6D5BEEA58F35}</a:tableStyleId>
              </a:tblPr>
              <a:tblGrid>
                <a:gridCol w="3820953">
                  <a:extLst>
                    <a:ext uri="{9D8B030D-6E8A-4147-A177-3AD203B41FA5}">
                      <a16:colId xmlns:a16="http://schemas.microsoft.com/office/drawing/2014/main" val="1603604169"/>
                    </a:ext>
                  </a:extLst>
                </a:gridCol>
                <a:gridCol w="7122104">
                  <a:extLst>
                    <a:ext uri="{9D8B030D-6E8A-4147-A177-3AD203B41FA5}">
                      <a16:colId xmlns:a16="http://schemas.microsoft.com/office/drawing/2014/main" val="719895768"/>
                    </a:ext>
                  </a:extLst>
                </a:gridCol>
              </a:tblGrid>
              <a:tr h="701462">
                <a:tc>
                  <a:txBody>
                    <a:bodyPr/>
                    <a:lstStyle/>
                    <a:p>
                      <a:pPr marL="0" marR="0" algn="ctr">
                        <a:lnSpc>
                          <a:spcPct val="100000"/>
                        </a:lnSpc>
                        <a:spcAft>
                          <a:spcPts val="0"/>
                        </a:spcAft>
                        <a:buNone/>
                      </a:pPr>
                      <a:r>
                        <a:rPr lang="en-IN" sz="2800" dirty="0">
                          <a:effectLst/>
                        </a:rPr>
                        <a:t>Types of Barriers</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lnSpc>
                          <a:spcPct val="100000"/>
                        </a:lnSpc>
                        <a:spcAft>
                          <a:spcPts val="0"/>
                        </a:spcAft>
                        <a:buNone/>
                      </a:pPr>
                      <a:r>
                        <a:rPr lang="en-IN" sz="2800" dirty="0">
                          <a:effectLst/>
                        </a:rPr>
                        <a:t>Holes</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44002190"/>
                  </a:ext>
                </a:extLst>
              </a:tr>
              <a:tr h="1274791">
                <a:tc>
                  <a:txBody>
                    <a:bodyPr/>
                    <a:lstStyle/>
                    <a:p>
                      <a:pPr marL="0" marR="0" algn="ctr">
                        <a:lnSpc>
                          <a:spcPct val="100000"/>
                        </a:lnSpc>
                        <a:spcAft>
                          <a:spcPts val="0"/>
                        </a:spcAft>
                        <a:buNone/>
                      </a:pPr>
                      <a:r>
                        <a:rPr lang="en-IN" sz="2400">
                          <a:effectLst/>
                        </a:rPr>
                        <a:t>Clinical Governance</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Aft>
                          <a:spcPts val="0"/>
                        </a:spcAft>
                        <a:buNone/>
                      </a:pPr>
                      <a:r>
                        <a:rPr lang="en-IN" sz="2400">
                          <a:effectLst/>
                        </a:rPr>
                        <a:t>No effective incident investigation took place in the operations or in making the mistakes as a learning's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19033240"/>
                  </a:ext>
                </a:extLst>
              </a:tr>
              <a:tr h="1274791">
                <a:tc>
                  <a:txBody>
                    <a:bodyPr/>
                    <a:lstStyle/>
                    <a:p>
                      <a:pPr marL="0" marR="0" algn="ctr">
                        <a:lnSpc>
                          <a:spcPct val="100000"/>
                        </a:lnSpc>
                        <a:spcAft>
                          <a:spcPts val="0"/>
                        </a:spcAft>
                        <a:buNone/>
                      </a:pPr>
                      <a:r>
                        <a:rPr lang="en-IN" sz="2400">
                          <a:effectLst/>
                        </a:rPr>
                        <a:t>Audit Review with its process</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Aft>
                          <a:spcPts val="0"/>
                        </a:spcAft>
                        <a:buNone/>
                      </a:pPr>
                      <a:r>
                        <a:rPr lang="en-IN" sz="2400">
                          <a:effectLst/>
                        </a:rPr>
                        <a:t>Missed patterns of harm over more than 200 cases without taking any kinds of corrective measures</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644119164"/>
                  </a:ext>
                </a:extLst>
              </a:tr>
              <a:tr h="1274791">
                <a:tc>
                  <a:txBody>
                    <a:bodyPr/>
                    <a:lstStyle/>
                    <a:p>
                      <a:pPr marL="0" marR="0" algn="ctr">
                        <a:lnSpc>
                          <a:spcPct val="100000"/>
                        </a:lnSpc>
                        <a:spcAft>
                          <a:spcPts val="0"/>
                        </a:spcAft>
                        <a:buNone/>
                      </a:pPr>
                      <a:r>
                        <a:rPr lang="en-IN" sz="2400">
                          <a:effectLst/>
                        </a:rPr>
                        <a:t>Cultural Aspects and Leadership</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Aft>
                          <a:spcPts val="0"/>
                        </a:spcAft>
                        <a:buNone/>
                      </a:pPr>
                      <a:r>
                        <a:rPr lang="en-IN" sz="2400">
                          <a:effectLst/>
                        </a:rPr>
                        <a:t>Non-listening and defensive behaviour discouraged whistle-blowing (Appicharla, 2024)</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65855462"/>
                  </a:ext>
                </a:extLst>
              </a:tr>
              <a:tr h="1948195">
                <a:tc>
                  <a:txBody>
                    <a:bodyPr/>
                    <a:lstStyle/>
                    <a:p>
                      <a:pPr marL="0" marR="0" algn="ctr">
                        <a:lnSpc>
                          <a:spcPct val="100000"/>
                        </a:lnSpc>
                        <a:spcAft>
                          <a:spcPts val="0"/>
                        </a:spcAft>
                        <a:buNone/>
                      </a:pPr>
                      <a:r>
                        <a:rPr lang="en-IN" sz="2400">
                          <a:effectLst/>
                        </a:rPr>
                        <a:t>Adherence to Policies</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Aft>
                          <a:spcPts val="0"/>
                        </a:spcAft>
                        <a:buNone/>
                      </a:pPr>
                      <a:r>
                        <a:rPr lang="en-IN" sz="2400">
                          <a:effectLst/>
                        </a:rPr>
                        <a:t>Based on the UK-based medical code of ethics, national maternity safety guidelines found routinely ignored under the mentioned circumstances (Tkachenko et al., 2024)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49102860"/>
                  </a:ext>
                </a:extLst>
              </a:tr>
              <a:tr h="1948195">
                <a:tc>
                  <a:txBody>
                    <a:bodyPr/>
                    <a:lstStyle/>
                    <a:p>
                      <a:pPr marL="0" marR="0" algn="ctr">
                        <a:lnSpc>
                          <a:spcPct val="100000"/>
                        </a:lnSpc>
                        <a:spcAft>
                          <a:spcPts val="0"/>
                        </a:spcAft>
                        <a:buNone/>
                      </a:pPr>
                      <a:r>
                        <a:rPr lang="en-US" sz="2400">
                          <a:effectLst/>
                        </a:rPr>
                        <a:t>Quality assurance breakdown</a:t>
                      </a:r>
                    </a:p>
                    <a:p>
                      <a:pPr marL="0" marR="0" algn="ctr">
                        <a:lnSpc>
                          <a:spcPct val="100000"/>
                        </a:lnSpc>
                        <a:spcAft>
                          <a:spcPts val="0"/>
                        </a:spcAft>
                        <a:buNone/>
                      </a:pPr>
                      <a:r>
                        <a:rPr lang="en-IN" sz="2400">
                          <a:effectLst/>
                        </a:rPr>
                        <a:t>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just">
                        <a:lnSpc>
                          <a:spcPct val="100000"/>
                        </a:lnSpc>
                        <a:spcAft>
                          <a:spcPts val="0"/>
                        </a:spcAft>
                        <a:buNone/>
                      </a:pPr>
                      <a:r>
                        <a:rPr lang="en-IN" sz="2400" dirty="0">
                          <a:effectLst/>
                        </a:rPr>
                        <a:t>No robust mechanism will conceptualise the key mechanisms of accountability, as well as deliver the right improvement process (</a:t>
                      </a:r>
                      <a:r>
                        <a:rPr lang="en-IN" sz="2400" dirty="0" err="1">
                          <a:effectLst/>
                        </a:rPr>
                        <a:t>Appicharla</a:t>
                      </a:r>
                      <a:r>
                        <a:rPr lang="en-IN" sz="2400" dirty="0">
                          <a:effectLst/>
                        </a:rPr>
                        <a:t>, 2024)    </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74504097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838034"/>
            <a:ext cx="4823124" cy="713563"/>
            <a:chOff x="0" y="0"/>
            <a:chExt cx="1061872" cy="157100"/>
          </a:xfrm>
        </p:grpSpPr>
        <p:sp>
          <p:nvSpPr>
            <p:cNvPr id="3" name="Freeform 3"/>
            <p:cNvSpPr/>
            <p:nvPr/>
          </p:nvSpPr>
          <p:spPr>
            <a:xfrm>
              <a:off x="0" y="0"/>
              <a:ext cx="1061872" cy="157100"/>
            </a:xfrm>
            <a:custGeom>
              <a:avLst/>
              <a:gdLst/>
              <a:ahLst/>
              <a:cxnLst/>
              <a:rect l="l" t="t" r="r" b="b"/>
              <a:pathLst>
                <a:path w="1061872" h="157100">
                  <a:moveTo>
                    <a:pt x="0" y="0"/>
                  </a:moveTo>
                  <a:lnTo>
                    <a:pt x="1061872" y="0"/>
                  </a:lnTo>
                  <a:lnTo>
                    <a:pt x="1061872" y="157100"/>
                  </a:lnTo>
                  <a:lnTo>
                    <a:pt x="0" y="157100"/>
                  </a:lnTo>
                  <a:close/>
                </a:path>
              </a:pathLst>
            </a:custGeom>
            <a:solidFill>
              <a:srgbClr val="C7ED2E"/>
            </a:solidFill>
          </p:spPr>
          <p:txBody>
            <a:bodyPr/>
            <a:lstStyle/>
            <a:p>
              <a:endParaRPr lang="en-US"/>
            </a:p>
          </p:txBody>
        </p:sp>
        <p:sp>
          <p:nvSpPr>
            <p:cNvPr id="4" name="TextBox 4"/>
            <p:cNvSpPr txBox="1"/>
            <p:nvPr/>
          </p:nvSpPr>
          <p:spPr>
            <a:xfrm>
              <a:off x="0" y="-38100"/>
              <a:ext cx="1061872" cy="195200"/>
            </a:xfrm>
            <a:prstGeom prst="rect">
              <a:avLst/>
            </a:prstGeom>
          </p:spPr>
          <p:txBody>
            <a:bodyPr lIns="60771" tIns="60771" rIns="60771" bIns="60771" rtlCol="0" anchor="ctr"/>
            <a:lstStyle/>
            <a:p>
              <a:pPr algn="ctr">
                <a:lnSpc>
                  <a:spcPts val="2659"/>
                </a:lnSpc>
                <a:spcBef>
                  <a:spcPct val="0"/>
                </a:spcBef>
              </a:pPr>
              <a:endParaRPr/>
            </a:p>
          </p:txBody>
        </p:sp>
      </p:grpSp>
      <p:grpSp>
        <p:nvGrpSpPr>
          <p:cNvPr id="5" name="Group 5"/>
          <p:cNvGrpSpPr/>
          <p:nvPr/>
        </p:nvGrpSpPr>
        <p:grpSpPr>
          <a:xfrm>
            <a:off x="5851824" y="644365"/>
            <a:ext cx="2650879" cy="1026406"/>
            <a:chOff x="0" y="0"/>
            <a:chExt cx="583625" cy="225976"/>
          </a:xfrm>
        </p:grpSpPr>
        <p:sp>
          <p:nvSpPr>
            <p:cNvPr id="6" name="Freeform 6"/>
            <p:cNvSpPr/>
            <p:nvPr/>
          </p:nvSpPr>
          <p:spPr>
            <a:xfrm>
              <a:off x="0" y="0"/>
              <a:ext cx="583625" cy="225976"/>
            </a:xfrm>
            <a:custGeom>
              <a:avLst/>
              <a:gdLst/>
              <a:ahLst/>
              <a:cxnLst/>
              <a:rect l="l" t="t" r="r" b="b"/>
              <a:pathLst>
                <a:path w="583625" h="225976">
                  <a:moveTo>
                    <a:pt x="0" y="0"/>
                  </a:moveTo>
                  <a:lnTo>
                    <a:pt x="583625" y="0"/>
                  </a:lnTo>
                  <a:lnTo>
                    <a:pt x="583625" y="225976"/>
                  </a:lnTo>
                  <a:lnTo>
                    <a:pt x="0" y="225976"/>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7" name="TextBox 7"/>
            <p:cNvSpPr txBox="1"/>
            <p:nvPr/>
          </p:nvSpPr>
          <p:spPr>
            <a:xfrm>
              <a:off x="0" y="-38100"/>
              <a:ext cx="583625" cy="264076"/>
            </a:xfrm>
            <a:prstGeom prst="rect">
              <a:avLst/>
            </a:prstGeom>
          </p:spPr>
          <p:txBody>
            <a:bodyPr lIns="60771" tIns="60771" rIns="60771" bIns="60771" rtlCol="0" anchor="ctr"/>
            <a:lstStyle/>
            <a:p>
              <a:pPr algn="ctr">
                <a:lnSpc>
                  <a:spcPts val="2659"/>
                </a:lnSpc>
                <a:spcBef>
                  <a:spcPct val="0"/>
                </a:spcBef>
              </a:pPr>
              <a:endParaRPr/>
            </a:p>
          </p:txBody>
        </p:sp>
      </p:grpSp>
      <p:sp>
        <p:nvSpPr>
          <p:cNvPr id="8" name="TextBox 8"/>
          <p:cNvSpPr txBox="1"/>
          <p:nvPr/>
        </p:nvSpPr>
        <p:spPr>
          <a:xfrm>
            <a:off x="1141013" y="690843"/>
            <a:ext cx="8002987" cy="914400"/>
          </a:xfrm>
          <a:prstGeom prst="rect">
            <a:avLst/>
          </a:prstGeom>
        </p:spPr>
        <p:txBody>
          <a:bodyPr lIns="0" tIns="0" rIns="0" bIns="0" rtlCol="0" anchor="t">
            <a:spAutoFit/>
          </a:bodyPr>
          <a:lstStyle/>
          <a:p>
            <a:pPr algn="l">
              <a:lnSpc>
                <a:spcPts val="7200"/>
              </a:lnSpc>
            </a:pPr>
            <a:r>
              <a:rPr lang="en-US" sz="6000" b="1">
                <a:solidFill>
                  <a:srgbClr val="000000"/>
                </a:solidFill>
                <a:latin typeface="Montserrat Bold"/>
                <a:ea typeface="Montserrat Bold"/>
                <a:cs typeface="Montserrat Bold"/>
                <a:sym typeface="Montserrat Bold"/>
              </a:rPr>
              <a:t>Benchmark Table</a:t>
            </a:r>
          </a:p>
        </p:txBody>
      </p:sp>
      <p:sp>
        <p:nvSpPr>
          <p:cNvPr id="9" name="AutoShape 9"/>
          <p:cNvSpPr/>
          <p:nvPr/>
        </p:nvSpPr>
        <p:spPr>
          <a:xfrm flipV="1">
            <a:off x="8502703" y="1194815"/>
            <a:ext cx="3109213" cy="0"/>
          </a:xfrm>
          <a:prstGeom prst="line">
            <a:avLst/>
          </a:prstGeom>
          <a:ln w="57150" cap="flat">
            <a:solidFill>
              <a:srgbClr val="C7ED2E"/>
            </a:solidFill>
            <a:prstDash val="solid"/>
            <a:headEnd type="none" w="sm" len="sm"/>
            <a:tailEnd type="none" w="sm" len="sm"/>
          </a:ln>
        </p:spPr>
        <p:txBody>
          <a:bodyPr/>
          <a:lstStyle/>
          <a:p>
            <a:endParaRPr lang="en-US"/>
          </a:p>
        </p:txBody>
      </p:sp>
      <p:sp>
        <p:nvSpPr>
          <p:cNvPr id="10" name="Freeform 10"/>
          <p:cNvSpPr/>
          <p:nvPr/>
        </p:nvSpPr>
        <p:spPr>
          <a:xfrm>
            <a:off x="15347951" y="9491156"/>
            <a:ext cx="13302458" cy="7083559"/>
          </a:xfrm>
          <a:custGeom>
            <a:avLst/>
            <a:gdLst/>
            <a:ahLst/>
            <a:cxnLst/>
            <a:rect l="l" t="t" r="r" b="b"/>
            <a:pathLst>
              <a:path w="13302458" h="7083559">
                <a:moveTo>
                  <a:pt x="0" y="0"/>
                </a:moveTo>
                <a:lnTo>
                  <a:pt x="13302459" y="0"/>
                </a:lnTo>
                <a:lnTo>
                  <a:pt x="13302459" y="7083559"/>
                </a:lnTo>
                <a:lnTo>
                  <a:pt x="0" y="708355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graphicFrame>
        <p:nvGraphicFramePr>
          <p:cNvPr id="12" name="Table 11">
            <a:extLst>
              <a:ext uri="{FF2B5EF4-FFF2-40B4-BE49-F238E27FC236}">
                <a16:creationId xmlns:a16="http://schemas.microsoft.com/office/drawing/2014/main" id="{0559F15D-2C70-1EAA-FFBD-4AE96C5392E3}"/>
              </a:ext>
            </a:extLst>
          </p:cNvPr>
          <p:cNvGraphicFramePr>
            <a:graphicFrameLocks noGrp="1"/>
          </p:cNvGraphicFramePr>
          <p:nvPr>
            <p:extLst>
              <p:ext uri="{D42A27DB-BD31-4B8C-83A1-F6EECF244321}">
                <p14:modId xmlns:p14="http://schemas.microsoft.com/office/powerpoint/2010/main" val="1400304760"/>
              </p:ext>
            </p:extLst>
          </p:nvPr>
        </p:nvGraphicFramePr>
        <p:xfrm>
          <a:off x="1028700" y="2034975"/>
          <a:ext cx="16118287" cy="7780714"/>
        </p:xfrm>
        <a:graphic>
          <a:graphicData uri="http://schemas.openxmlformats.org/drawingml/2006/table">
            <a:tbl>
              <a:tblPr firstRow="1" firstCol="1" bandRow="1">
                <a:tableStyleId>{1E171933-4619-4E11-9A3F-F7608DF75F80}</a:tableStyleId>
              </a:tblPr>
              <a:tblGrid>
                <a:gridCol w="5371599">
                  <a:extLst>
                    <a:ext uri="{9D8B030D-6E8A-4147-A177-3AD203B41FA5}">
                      <a16:colId xmlns:a16="http://schemas.microsoft.com/office/drawing/2014/main" val="1142431477"/>
                    </a:ext>
                  </a:extLst>
                </a:gridCol>
                <a:gridCol w="5373344">
                  <a:extLst>
                    <a:ext uri="{9D8B030D-6E8A-4147-A177-3AD203B41FA5}">
                      <a16:colId xmlns:a16="http://schemas.microsoft.com/office/drawing/2014/main" val="3218224097"/>
                    </a:ext>
                  </a:extLst>
                </a:gridCol>
                <a:gridCol w="5373344">
                  <a:extLst>
                    <a:ext uri="{9D8B030D-6E8A-4147-A177-3AD203B41FA5}">
                      <a16:colId xmlns:a16="http://schemas.microsoft.com/office/drawing/2014/main" val="3085451914"/>
                    </a:ext>
                  </a:extLst>
                </a:gridCol>
              </a:tblGrid>
              <a:tr h="243920">
                <a:tc>
                  <a:txBody>
                    <a:bodyPr/>
                    <a:lstStyle/>
                    <a:p>
                      <a:pPr marL="0" marR="0" algn="ctr">
                        <a:lnSpc>
                          <a:spcPct val="100000"/>
                        </a:lnSpc>
                        <a:spcAft>
                          <a:spcPts val="0"/>
                        </a:spcAft>
                        <a:buNone/>
                      </a:pPr>
                      <a:r>
                        <a:rPr lang="en-IN" sz="3200" dirty="0">
                          <a:effectLst/>
                        </a:rPr>
                        <a:t>Benchmark Indicator</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0000"/>
                        </a:lnSpc>
                        <a:spcAft>
                          <a:spcPts val="0"/>
                        </a:spcAft>
                        <a:buNone/>
                      </a:pPr>
                      <a:r>
                        <a:rPr lang="en-IN" sz="3200" dirty="0">
                          <a:effectLst/>
                        </a:rPr>
                        <a:t>National Standard</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ctr">
                        <a:lnSpc>
                          <a:spcPct val="100000"/>
                        </a:lnSpc>
                        <a:spcAft>
                          <a:spcPts val="0"/>
                        </a:spcAft>
                        <a:buNone/>
                      </a:pPr>
                      <a:r>
                        <a:rPr lang="en-IN" sz="3200" dirty="0">
                          <a:effectLst/>
                        </a:rPr>
                        <a:t>Hospital Performance</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73021348"/>
                  </a:ext>
                </a:extLst>
              </a:tr>
              <a:tr h="2737636">
                <a:tc>
                  <a:txBody>
                    <a:bodyPr/>
                    <a:lstStyle/>
                    <a:p>
                      <a:pPr marL="0" marR="0" algn="just">
                        <a:lnSpc>
                          <a:spcPct val="100000"/>
                        </a:lnSpc>
                        <a:spcAft>
                          <a:spcPts val="0"/>
                        </a:spcAft>
                        <a:buNone/>
                      </a:pPr>
                      <a:r>
                        <a:rPr lang="en-IN" sz="2400" dirty="0">
                          <a:effectLst/>
                        </a:rPr>
                        <a:t>Incident Learning along with Clinical Governance </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a:effectLst/>
                        </a:rPr>
                        <a:t>Over the years 100% serious incidents reviewed by maintaining the necessary patient safety measures and aspects by enforcing frameworks such as </a:t>
                      </a:r>
                      <a:r>
                        <a:rPr lang="en-US" sz="2400">
                          <a:effectLst/>
                        </a:rPr>
                        <a:t>the Patient Safety Incident Response Framework (PSIRF) </a:t>
                      </a:r>
                      <a:r>
                        <a:rPr lang="en-IN" sz="2400">
                          <a:effectLst/>
                        </a:rPr>
                        <a:t>  (Dilawar and Hood, 2025)</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dirty="0">
                          <a:effectLst/>
                        </a:rPr>
                        <a:t>Around 28% of incidents were reviewed within 30 days </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09342908"/>
                  </a:ext>
                </a:extLst>
              </a:tr>
              <a:tr h="1075158">
                <a:tc>
                  <a:txBody>
                    <a:bodyPr/>
                    <a:lstStyle/>
                    <a:p>
                      <a:pPr marL="0" marR="0" algn="just">
                        <a:lnSpc>
                          <a:spcPct val="100000"/>
                        </a:lnSpc>
                        <a:spcAft>
                          <a:spcPts val="0"/>
                        </a:spcAft>
                        <a:buNone/>
                      </a:pPr>
                      <a:r>
                        <a:rPr lang="en-IN" sz="2400">
                          <a:effectLst/>
                        </a:rPr>
                        <a:t>Proper Reviewing process with necessary auditing aspects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a:effectLst/>
                        </a:rPr>
                        <a:t>Conducting monthly </a:t>
                      </a:r>
                      <a:r>
                        <a:rPr lang="en-US" sz="2400">
                          <a:effectLst/>
                        </a:rPr>
                        <a:t>multidisciplinary audits will explore and deliver positive aspects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a:effectLst/>
                        </a:rPr>
                        <a:t>Audits conducted on an annual basis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73924303"/>
                  </a:ext>
                </a:extLst>
              </a:tr>
              <a:tr h="1629318">
                <a:tc>
                  <a:txBody>
                    <a:bodyPr/>
                    <a:lstStyle/>
                    <a:p>
                      <a:pPr marL="0" marR="0" algn="just">
                        <a:lnSpc>
                          <a:spcPct val="100000"/>
                        </a:lnSpc>
                        <a:spcAft>
                          <a:spcPts val="0"/>
                        </a:spcAft>
                        <a:buNone/>
                      </a:pPr>
                      <a:r>
                        <a:rPr lang="en-IN" sz="2400">
                          <a:effectLst/>
                        </a:rPr>
                        <a:t>Safety aspects with proper leadership</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a:effectLst/>
                        </a:rPr>
                        <a:t>Around 62.3% of the staff feel safe to raise the related concerns aligned with the current proceedings (Affandi, Hermawan and Alviananda, 2023)</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a:effectLst/>
                        </a:rPr>
                        <a:t>Around 42.1% of the staff reported feeling safe to speak and share their point of view</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8593021"/>
                  </a:ext>
                </a:extLst>
              </a:tr>
              <a:tr h="1629318">
                <a:tc>
                  <a:txBody>
                    <a:bodyPr/>
                    <a:lstStyle/>
                    <a:p>
                      <a:pPr marL="0" marR="0" algn="just">
                        <a:lnSpc>
                          <a:spcPct val="100000"/>
                        </a:lnSpc>
                        <a:spcAft>
                          <a:spcPts val="0"/>
                        </a:spcAft>
                        <a:buNone/>
                      </a:pPr>
                      <a:r>
                        <a:rPr lang="en-IN" sz="2400">
                          <a:effectLst/>
                        </a:rPr>
                        <a:t>Healthcare policy adherence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a:effectLst/>
                        </a:rPr>
                        <a:t>Nearly 100% adherence related to feral monitoring, as well as escalating protocols, will contribute to one of the serious aspects </a:t>
                      </a:r>
                      <a:endParaRPr lang="en-US" sz="2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spcAft>
                          <a:spcPts val="0"/>
                        </a:spcAft>
                        <a:buNone/>
                      </a:pPr>
                      <a:r>
                        <a:rPr lang="en-IN" sz="2400" dirty="0">
                          <a:effectLst/>
                        </a:rPr>
                        <a:t>Non-compliance in around 60%of the reviewed cases created the determined areas of consideration aligned to deliver the best in the overall operational activities </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42857" marR="4285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04244068"/>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0735" y="1003203"/>
            <a:ext cx="7866029" cy="935483"/>
            <a:chOff x="0" y="0"/>
            <a:chExt cx="1731807" cy="205959"/>
          </a:xfrm>
        </p:grpSpPr>
        <p:sp>
          <p:nvSpPr>
            <p:cNvPr id="3" name="Freeform 3"/>
            <p:cNvSpPr/>
            <p:nvPr/>
          </p:nvSpPr>
          <p:spPr>
            <a:xfrm>
              <a:off x="0" y="0"/>
              <a:ext cx="1731807" cy="205959"/>
            </a:xfrm>
            <a:custGeom>
              <a:avLst/>
              <a:gdLst/>
              <a:ahLst/>
              <a:cxnLst/>
              <a:rect l="l" t="t" r="r" b="b"/>
              <a:pathLst>
                <a:path w="1731807" h="205959">
                  <a:moveTo>
                    <a:pt x="0" y="0"/>
                  </a:moveTo>
                  <a:lnTo>
                    <a:pt x="1731807" y="0"/>
                  </a:lnTo>
                  <a:lnTo>
                    <a:pt x="1731807" y="205959"/>
                  </a:lnTo>
                  <a:lnTo>
                    <a:pt x="0" y="205959"/>
                  </a:lnTo>
                  <a:close/>
                </a:path>
              </a:pathLst>
            </a:custGeom>
            <a:solidFill>
              <a:srgbClr val="C7ED2E"/>
            </a:solidFill>
          </p:spPr>
          <p:txBody>
            <a:bodyPr/>
            <a:lstStyle/>
            <a:p>
              <a:endParaRPr lang="en-US"/>
            </a:p>
          </p:txBody>
        </p:sp>
        <p:sp>
          <p:nvSpPr>
            <p:cNvPr id="4" name="TextBox 4"/>
            <p:cNvSpPr txBox="1"/>
            <p:nvPr/>
          </p:nvSpPr>
          <p:spPr>
            <a:xfrm>
              <a:off x="0" y="-38100"/>
              <a:ext cx="1731807" cy="244059"/>
            </a:xfrm>
            <a:prstGeom prst="rect">
              <a:avLst/>
            </a:prstGeom>
          </p:spPr>
          <p:txBody>
            <a:bodyPr lIns="60771" tIns="60771" rIns="60771" bIns="60771" rtlCol="0" anchor="ctr"/>
            <a:lstStyle/>
            <a:p>
              <a:pPr algn="ctr">
                <a:lnSpc>
                  <a:spcPts val="2659"/>
                </a:lnSpc>
                <a:spcBef>
                  <a:spcPct val="0"/>
                </a:spcBef>
              </a:pPr>
              <a:endParaRPr/>
            </a:p>
          </p:txBody>
        </p:sp>
      </p:grpSp>
      <p:sp>
        <p:nvSpPr>
          <p:cNvPr id="5" name="AutoShape 5"/>
          <p:cNvSpPr/>
          <p:nvPr/>
        </p:nvSpPr>
        <p:spPr>
          <a:xfrm>
            <a:off x="1028700" y="6266672"/>
            <a:ext cx="16230600" cy="0"/>
          </a:xfrm>
          <a:prstGeom prst="line">
            <a:avLst/>
          </a:prstGeom>
          <a:ln w="28575" cap="flat">
            <a:solidFill>
              <a:srgbClr val="000000"/>
            </a:solidFill>
            <a:prstDash val="solid"/>
            <a:headEnd type="oval" w="lg" len="lg"/>
            <a:tailEnd type="oval" w="lg" len="lg"/>
          </a:ln>
        </p:spPr>
        <p:txBody>
          <a:bodyPr/>
          <a:lstStyle/>
          <a:p>
            <a:endParaRPr lang="en-US"/>
          </a:p>
        </p:txBody>
      </p:sp>
      <p:grpSp>
        <p:nvGrpSpPr>
          <p:cNvPr id="6" name="Group 6"/>
          <p:cNvGrpSpPr/>
          <p:nvPr/>
        </p:nvGrpSpPr>
        <p:grpSpPr>
          <a:xfrm>
            <a:off x="8801184" y="1028700"/>
            <a:ext cx="7131040" cy="909986"/>
            <a:chOff x="0" y="0"/>
            <a:chExt cx="1569990" cy="200345"/>
          </a:xfrm>
        </p:grpSpPr>
        <p:sp>
          <p:nvSpPr>
            <p:cNvPr id="7" name="Freeform 7"/>
            <p:cNvSpPr/>
            <p:nvPr/>
          </p:nvSpPr>
          <p:spPr>
            <a:xfrm>
              <a:off x="0" y="0"/>
              <a:ext cx="1569990" cy="200345"/>
            </a:xfrm>
            <a:custGeom>
              <a:avLst/>
              <a:gdLst/>
              <a:ahLst/>
              <a:cxnLst/>
              <a:rect l="l" t="t" r="r" b="b"/>
              <a:pathLst>
                <a:path w="1569990" h="200345">
                  <a:moveTo>
                    <a:pt x="0" y="0"/>
                  </a:moveTo>
                  <a:lnTo>
                    <a:pt x="1569990" y="0"/>
                  </a:lnTo>
                  <a:lnTo>
                    <a:pt x="1569990" y="200345"/>
                  </a:lnTo>
                  <a:lnTo>
                    <a:pt x="0" y="200345"/>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8" name="TextBox 8"/>
            <p:cNvSpPr txBox="1"/>
            <p:nvPr/>
          </p:nvSpPr>
          <p:spPr>
            <a:xfrm>
              <a:off x="0" y="-38100"/>
              <a:ext cx="1569990" cy="238445"/>
            </a:xfrm>
            <a:prstGeom prst="rect">
              <a:avLst/>
            </a:prstGeom>
          </p:spPr>
          <p:txBody>
            <a:bodyPr lIns="60771" tIns="60771" rIns="60771" bIns="60771" rtlCol="0" anchor="ctr"/>
            <a:lstStyle/>
            <a:p>
              <a:pPr algn="ctr">
                <a:lnSpc>
                  <a:spcPts val="2659"/>
                </a:lnSpc>
                <a:spcBef>
                  <a:spcPct val="0"/>
                </a:spcBef>
              </a:pPr>
              <a:endParaRPr/>
            </a:p>
          </p:txBody>
        </p:sp>
      </p:grpSp>
      <p:sp>
        <p:nvSpPr>
          <p:cNvPr id="9" name="TextBox 9"/>
          <p:cNvSpPr txBox="1"/>
          <p:nvPr/>
        </p:nvSpPr>
        <p:spPr>
          <a:xfrm>
            <a:off x="830735" y="961917"/>
            <a:ext cx="15878037" cy="914400"/>
          </a:xfrm>
          <a:prstGeom prst="rect">
            <a:avLst/>
          </a:prstGeom>
        </p:spPr>
        <p:txBody>
          <a:bodyPr lIns="0" tIns="0" rIns="0" bIns="0" rtlCol="0" anchor="t">
            <a:spAutoFit/>
          </a:bodyPr>
          <a:lstStyle/>
          <a:p>
            <a:pPr algn="l">
              <a:lnSpc>
                <a:spcPts val="7200"/>
              </a:lnSpc>
            </a:pPr>
            <a:r>
              <a:rPr lang="en-US" sz="6000" b="1">
                <a:solidFill>
                  <a:srgbClr val="000000"/>
                </a:solidFill>
                <a:latin typeface="Montserrat Bold"/>
                <a:ea typeface="Montserrat Bold"/>
                <a:cs typeface="Montserrat Bold"/>
                <a:sym typeface="Montserrat Bold"/>
              </a:rPr>
              <a:t>Second component with its overview</a:t>
            </a:r>
          </a:p>
        </p:txBody>
      </p:sp>
      <p:grpSp>
        <p:nvGrpSpPr>
          <p:cNvPr id="10" name="Group 10"/>
          <p:cNvGrpSpPr/>
          <p:nvPr/>
        </p:nvGrpSpPr>
        <p:grpSpPr>
          <a:xfrm>
            <a:off x="278543" y="4158011"/>
            <a:ext cx="1500315" cy="556737"/>
            <a:chOff x="0" y="0"/>
            <a:chExt cx="458237" cy="170043"/>
          </a:xfrm>
        </p:grpSpPr>
        <p:sp>
          <p:nvSpPr>
            <p:cNvPr id="11" name="Freeform 11"/>
            <p:cNvSpPr/>
            <p:nvPr/>
          </p:nvSpPr>
          <p:spPr>
            <a:xfrm>
              <a:off x="0" y="0"/>
              <a:ext cx="458237" cy="170043"/>
            </a:xfrm>
            <a:custGeom>
              <a:avLst/>
              <a:gdLst/>
              <a:ahLst/>
              <a:cxnLst/>
              <a:rect l="l" t="t" r="r" b="b"/>
              <a:pathLst>
                <a:path w="458237" h="170043">
                  <a:moveTo>
                    <a:pt x="0" y="0"/>
                  </a:moveTo>
                  <a:lnTo>
                    <a:pt x="458237" y="0"/>
                  </a:lnTo>
                  <a:lnTo>
                    <a:pt x="458237" y="170043"/>
                  </a:lnTo>
                  <a:lnTo>
                    <a:pt x="0" y="170043"/>
                  </a:lnTo>
                  <a:close/>
                </a:path>
              </a:pathLst>
            </a:custGeom>
            <a:solidFill>
              <a:srgbClr val="000000"/>
            </a:solidFill>
          </p:spPr>
          <p:txBody>
            <a:bodyPr/>
            <a:lstStyle/>
            <a:p>
              <a:endParaRPr lang="en-US"/>
            </a:p>
          </p:txBody>
        </p:sp>
        <p:sp>
          <p:nvSpPr>
            <p:cNvPr id="12" name="TextBox 12"/>
            <p:cNvSpPr txBox="1"/>
            <p:nvPr/>
          </p:nvSpPr>
          <p:spPr>
            <a:xfrm>
              <a:off x="0" y="-57150"/>
              <a:ext cx="458237" cy="227193"/>
            </a:xfrm>
            <a:prstGeom prst="rect">
              <a:avLst/>
            </a:prstGeom>
          </p:spPr>
          <p:txBody>
            <a:bodyPr lIns="60771" tIns="60771" rIns="60771" bIns="60771" rtlCol="0" anchor="ctr"/>
            <a:lstStyle/>
            <a:p>
              <a:pPr algn="ctr">
                <a:lnSpc>
                  <a:spcPts val="4200"/>
                </a:lnSpc>
                <a:spcBef>
                  <a:spcPct val="0"/>
                </a:spcBef>
              </a:pPr>
              <a:endParaRPr/>
            </a:p>
          </p:txBody>
        </p:sp>
      </p:grpSp>
      <p:grpSp>
        <p:nvGrpSpPr>
          <p:cNvPr id="13" name="Group 13"/>
          <p:cNvGrpSpPr/>
          <p:nvPr/>
        </p:nvGrpSpPr>
        <p:grpSpPr>
          <a:xfrm>
            <a:off x="16530932" y="7818595"/>
            <a:ext cx="1413222" cy="556737"/>
            <a:chOff x="0" y="0"/>
            <a:chExt cx="431636" cy="170043"/>
          </a:xfrm>
        </p:grpSpPr>
        <p:sp>
          <p:nvSpPr>
            <p:cNvPr id="14" name="Freeform 14"/>
            <p:cNvSpPr/>
            <p:nvPr/>
          </p:nvSpPr>
          <p:spPr>
            <a:xfrm>
              <a:off x="0" y="0"/>
              <a:ext cx="431636" cy="170043"/>
            </a:xfrm>
            <a:custGeom>
              <a:avLst/>
              <a:gdLst/>
              <a:ahLst/>
              <a:cxnLst/>
              <a:rect l="l" t="t" r="r" b="b"/>
              <a:pathLst>
                <a:path w="431636" h="170043">
                  <a:moveTo>
                    <a:pt x="0" y="0"/>
                  </a:moveTo>
                  <a:lnTo>
                    <a:pt x="431636" y="0"/>
                  </a:lnTo>
                  <a:lnTo>
                    <a:pt x="431636" y="170043"/>
                  </a:lnTo>
                  <a:lnTo>
                    <a:pt x="0" y="170043"/>
                  </a:lnTo>
                  <a:close/>
                </a:path>
              </a:pathLst>
            </a:custGeom>
            <a:solidFill>
              <a:srgbClr val="000000"/>
            </a:solidFill>
          </p:spPr>
          <p:txBody>
            <a:bodyPr/>
            <a:lstStyle/>
            <a:p>
              <a:endParaRPr lang="en-US"/>
            </a:p>
          </p:txBody>
        </p:sp>
        <p:sp>
          <p:nvSpPr>
            <p:cNvPr id="15" name="TextBox 15"/>
            <p:cNvSpPr txBox="1"/>
            <p:nvPr/>
          </p:nvSpPr>
          <p:spPr>
            <a:xfrm>
              <a:off x="0" y="-66675"/>
              <a:ext cx="431636" cy="236718"/>
            </a:xfrm>
            <a:prstGeom prst="rect">
              <a:avLst/>
            </a:prstGeom>
          </p:spPr>
          <p:txBody>
            <a:bodyPr lIns="60771" tIns="60771" rIns="60771" bIns="60771" rtlCol="0" anchor="ctr"/>
            <a:lstStyle/>
            <a:p>
              <a:pPr algn="ctr">
                <a:lnSpc>
                  <a:spcPts val="5179"/>
                </a:lnSpc>
                <a:spcBef>
                  <a:spcPct val="0"/>
                </a:spcBef>
              </a:pPr>
              <a:endParaRPr/>
            </a:p>
          </p:txBody>
        </p:sp>
      </p:grpSp>
      <p:sp>
        <p:nvSpPr>
          <p:cNvPr id="16" name="AutoShape 16"/>
          <p:cNvSpPr/>
          <p:nvPr/>
        </p:nvSpPr>
        <p:spPr>
          <a:xfrm>
            <a:off x="2179749" y="6252384"/>
            <a:ext cx="0" cy="2122948"/>
          </a:xfrm>
          <a:prstGeom prst="line">
            <a:avLst/>
          </a:prstGeom>
          <a:ln w="28575" cap="flat">
            <a:solidFill>
              <a:srgbClr val="000000"/>
            </a:solidFill>
            <a:prstDash val="solid"/>
            <a:headEnd type="none" w="sm" len="sm"/>
            <a:tailEnd type="oval" w="lg" len="lg"/>
          </a:ln>
        </p:spPr>
        <p:txBody>
          <a:bodyPr/>
          <a:lstStyle/>
          <a:p>
            <a:endParaRPr lang="en-US"/>
          </a:p>
        </p:txBody>
      </p:sp>
      <p:grpSp>
        <p:nvGrpSpPr>
          <p:cNvPr id="17" name="Group 17"/>
          <p:cNvGrpSpPr/>
          <p:nvPr/>
        </p:nvGrpSpPr>
        <p:grpSpPr>
          <a:xfrm>
            <a:off x="2416701" y="6638423"/>
            <a:ext cx="1707965" cy="306193"/>
            <a:chOff x="0" y="0"/>
            <a:chExt cx="376030" cy="67412"/>
          </a:xfrm>
        </p:grpSpPr>
        <p:sp>
          <p:nvSpPr>
            <p:cNvPr id="18" name="Freeform 18"/>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19" name="TextBox 19"/>
            <p:cNvSpPr txBox="1"/>
            <p:nvPr/>
          </p:nvSpPr>
          <p:spPr>
            <a:xfrm>
              <a:off x="0" y="-57150"/>
              <a:ext cx="376030" cy="124562"/>
            </a:xfrm>
            <a:prstGeom prst="rect">
              <a:avLst/>
            </a:prstGeom>
          </p:spPr>
          <p:txBody>
            <a:bodyPr lIns="60771" tIns="60771" rIns="60771" bIns="60771" rtlCol="0" anchor="ctr"/>
            <a:lstStyle/>
            <a:p>
              <a:pPr algn="ctr">
                <a:lnSpc>
                  <a:spcPts val="3639"/>
                </a:lnSpc>
                <a:spcBef>
                  <a:spcPct val="0"/>
                </a:spcBef>
              </a:pPr>
              <a:endParaRPr/>
            </a:p>
          </p:txBody>
        </p:sp>
      </p:grpSp>
      <p:sp>
        <p:nvSpPr>
          <p:cNvPr id="20" name="TextBox 20"/>
          <p:cNvSpPr txBox="1"/>
          <p:nvPr/>
        </p:nvSpPr>
        <p:spPr>
          <a:xfrm>
            <a:off x="2529015" y="6587490"/>
            <a:ext cx="3460747" cy="1457325"/>
          </a:xfrm>
          <a:prstGeom prst="rect">
            <a:avLst/>
          </a:prstGeom>
        </p:spPr>
        <p:txBody>
          <a:bodyPr lIns="0" tIns="0" rIns="0" bIns="0" rtlCol="0" anchor="t">
            <a:spAutoFit/>
          </a:bodyPr>
          <a:lstStyle/>
          <a:p>
            <a:pPr algn="l">
              <a:lnSpc>
                <a:spcPts val="3839"/>
              </a:lnSpc>
            </a:pPr>
            <a:r>
              <a:rPr lang="en-US" sz="3199" b="1">
                <a:solidFill>
                  <a:srgbClr val="000000"/>
                </a:solidFill>
                <a:latin typeface="Montserrat Bold"/>
                <a:ea typeface="Montserrat Bold"/>
                <a:cs typeface="Montserrat Bold"/>
                <a:sym typeface="Montserrat Bold"/>
              </a:rPr>
              <a:t>4. Impact Assessment </a:t>
            </a:r>
          </a:p>
          <a:p>
            <a:pPr algn="l">
              <a:lnSpc>
                <a:spcPts val="3839"/>
              </a:lnSpc>
            </a:pPr>
            <a:endParaRPr lang="en-US" sz="3199" b="1">
              <a:solidFill>
                <a:srgbClr val="000000"/>
              </a:solidFill>
              <a:latin typeface="Montserrat Bold"/>
              <a:ea typeface="Montserrat Bold"/>
              <a:cs typeface="Montserrat Bold"/>
              <a:sym typeface="Montserrat Bold"/>
            </a:endParaRPr>
          </a:p>
        </p:txBody>
      </p:sp>
      <p:sp>
        <p:nvSpPr>
          <p:cNvPr id="21" name="AutoShape 21"/>
          <p:cNvSpPr/>
          <p:nvPr/>
        </p:nvSpPr>
        <p:spPr>
          <a:xfrm>
            <a:off x="6346950" y="6252384"/>
            <a:ext cx="0" cy="2122948"/>
          </a:xfrm>
          <a:prstGeom prst="line">
            <a:avLst/>
          </a:prstGeom>
          <a:ln w="28575" cap="flat">
            <a:solidFill>
              <a:srgbClr val="000000"/>
            </a:solidFill>
            <a:prstDash val="solid"/>
            <a:headEnd type="none" w="sm" len="sm"/>
            <a:tailEnd type="oval" w="lg" len="lg"/>
          </a:ln>
        </p:spPr>
        <p:txBody>
          <a:bodyPr/>
          <a:lstStyle/>
          <a:p>
            <a:endParaRPr lang="en-US"/>
          </a:p>
        </p:txBody>
      </p:sp>
      <p:grpSp>
        <p:nvGrpSpPr>
          <p:cNvPr id="22" name="Group 22"/>
          <p:cNvGrpSpPr/>
          <p:nvPr/>
        </p:nvGrpSpPr>
        <p:grpSpPr>
          <a:xfrm>
            <a:off x="6583902" y="6638423"/>
            <a:ext cx="1707965" cy="306193"/>
            <a:chOff x="0" y="0"/>
            <a:chExt cx="376030" cy="67412"/>
          </a:xfrm>
        </p:grpSpPr>
        <p:sp>
          <p:nvSpPr>
            <p:cNvPr id="23" name="Freeform 23"/>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24" name="TextBox 24"/>
            <p:cNvSpPr txBox="1"/>
            <p:nvPr/>
          </p:nvSpPr>
          <p:spPr>
            <a:xfrm>
              <a:off x="0" y="-57150"/>
              <a:ext cx="376030" cy="124562"/>
            </a:xfrm>
            <a:prstGeom prst="rect">
              <a:avLst/>
            </a:prstGeom>
          </p:spPr>
          <p:txBody>
            <a:bodyPr lIns="60771" tIns="60771" rIns="60771" bIns="60771" rtlCol="0" anchor="ctr"/>
            <a:lstStyle/>
            <a:p>
              <a:pPr algn="ctr">
                <a:lnSpc>
                  <a:spcPts val="3639"/>
                </a:lnSpc>
                <a:spcBef>
                  <a:spcPct val="0"/>
                </a:spcBef>
              </a:pPr>
              <a:endParaRPr/>
            </a:p>
          </p:txBody>
        </p:sp>
      </p:grpSp>
      <p:sp>
        <p:nvSpPr>
          <p:cNvPr id="25" name="TextBox 25"/>
          <p:cNvSpPr txBox="1"/>
          <p:nvPr/>
        </p:nvSpPr>
        <p:spPr>
          <a:xfrm>
            <a:off x="6696215" y="6606540"/>
            <a:ext cx="3822697" cy="485775"/>
          </a:xfrm>
          <a:prstGeom prst="rect">
            <a:avLst/>
          </a:prstGeom>
        </p:spPr>
        <p:txBody>
          <a:bodyPr lIns="0" tIns="0" rIns="0" bIns="0" rtlCol="0" anchor="t">
            <a:spAutoFit/>
          </a:bodyPr>
          <a:lstStyle/>
          <a:p>
            <a:pPr algn="l">
              <a:lnSpc>
                <a:spcPts val="3839"/>
              </a:lnSpc>
            </a:pPr>
            <a:r>
              <a:rPr lang="en-US" sz="3199" b="1">
                <a:solidFill>
                  <a:srgbClr val="000000"/>
                </a:solidFill>
                <a:latin typeface="Montserrat Bold"/>
                <a:ea typeface="Montserrat Bold"/>
                <a:cs typeface="Montserrat Bold"/>
                <a:sym typeface="Montserrat Bold"/>
              </a:rPr>
              <a:t>5. Conclusion</a:t>
            </a:r>
          </a:p>
        </p:txBody>
      </p:sp>
      <p:sp>
        <p:nvSpPr>
          <p:cNvPr id="26" name="AutoShape 26"/>
          <p:cNvSpPr/>
          <p:nvPr/>
        </p:nvSpPr>
        <p:spPr>
          <a:xfrm>
            <a:off x="10876100" y="6252384"/>
            <a:ext cx="0" cy="2122948"/>
          </a:xfrm>
          <a:prstGeom prst="line">
            <a:avLst/>
          </a:prstGeom>
          <a:ln w="28575" cap="flat">
            <a:solidFill>
              <a:srgbClr val="000000"/>
            </a:solidFill>
            <a:prstDash val="solid"/>
            <a:headEnd type="none" w="sm" len="sm"/>
            <a:tailEnd type="oval" w="lg" len="lg"/>
          </a:ln>
        </p:spPr>
        <p:txBody>
          <a:bodyPr/>
          <a:lstStyle/>
          <a:p>
            <a:endParaRPr lang="en-US"/>
          </a:p>
        </p:txBody>
      </p:sp>
      <p:grpSp>
        <p:nvGrpSpPr>
          <p:cNvPr id="27" name="Group 27"/>
          <p:cNvGrpSpPr/>
          <p:nvPr/>
        </p:nvGrpSpPr>
        <p:grpSpPr>
          <a:xfrm>
            <a:off x="11113052" y="6638423"/>
            <a:ext cx="1707965" cy="306193"/>
            <a:chOff x="0" y="0"/>
            <a:chExt cx="376030" cy="67412"/>
          </a:xfrm>
        </p:grpSpPr>
        <p:sp>
          <p:nvSpPr>
            <p:cNvPr id="28" name="Freeform 28"/>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29" name="TextBox 29"/>
            <p:cNvSpPr txBox="1"/>
            <p:nvPr/>
          </p:nvSpPr>
          <p:spPr>
            <a:xfrm>
              <a:off x="0" y="-57150"/>
              <a:ext cx="376030" cy="124562"/>
            </a:xfrm>
            <a:prstGeom prst="rect">
              <a:avLst/>
            </a:prstGeom>
          </p:spPr>
          <p:txBody>
            <a:bodyPr lIns="60771" tIns="60771" rIns="60771" bIns="60771" rtlCol="0" anchor="ctr"/>
            <a:lstStyle/>
            <a:p>
              <a:pPr algn="ctr">
                <a:lnSpc>
                  <a:spcPts val="3639"/>
                </a:lnSpc>
                <a:spcBef>
                  <a:spcPct val="0"/>
                </a:spcBef>
              </a:pPr>
              <a:endParaRPr/>
            </a:p>
          </p:txBody>
        </p:sp>
      </p:grpSp>
      <p:sp>
        <p:nvSpPr>
          <p:cNvPr id="30" name="TextBox 30"/>
          <p:cNvSpPr txBox="1"/>
          <p:nvPr/>
        </p:nvSpPr>
        <p:spPr>
          <a:xfrm>
            <a:off x="11225366" y="6587490"/>
            <a:ext cx="5305566" cy="485775"/>
          </a:xfrm>
          <a:prstGeom prst="rect">
            <a:avLst/>
          </a:prstGeom>
        </p:spPr>
        <p:txBody>
          <a:bodyPr lIns="0" tIns="0" rIns="0" bIns="0" rtlCol="0" anchor="t">
            <a:spAutoFit/>
          </a:bodyPr>
          <a:lstStyle/>
          <a:p>
            <a:pPr algn="l">
              <a:lnSpc>
                <a:spcPts val="3839"/>
              </a:lnSpc>
            </a:pPr>
            <a:r>
              <a:rPr lang="en-US" sz="3199" b="1">
                <a:solidFill>
                  <a:srgbClr val="000000"/>
                </a:solidFill>
                <a:latin typeface="Montserrat Bold"/>
                <a:ea typeface="Montserrat Bold"/>
                <a:cs typeface="Montserrat Bold"/>
                <a:sym typeface="Montserrat Bold"/>
              </a:rPr>
              <a:t>6. Recommendations</a:t>
            </a:r>
          </a:p>
        </p:txBody>
      </p:sp>
      <p:sp>
        <p:nvSpPr>
          <p:cNvPr id="31" name="AutoShape 31"/>
          <p:cNvSpPr/>
          <p:nvPr/>
        </p:nvSpPr>
        <p:spPr>
          <a:xfrm flipV="1">
            <a:off x="3432668" y="4158011"/>
            <a:ext cx="0" cy="2122948"/>
          </a:xfrm>
          <a:prstGeom prst="line">
            <a:avLst/>
          </a:prstGeom>
          <a:ln w="28575" cap="flat">
            <a:solidFill>
              <a:srgbClr val="000000"/>
            </a:solidFill>
            <a:prstDash val="solid"/>
            <a:headEnd type="none" w="sm" len="sm"/>
            <a:tailEnd type="oval" w="lg" len="lg"/>
          </a:ln>
        </p:spPr>
        <p:txBody>
          <a:bodyPr/>
          <a:lstStyle/>
          <a:p>
            <a:endParaRPr lang="en-US"/>
          </a:p>
        </p:txBody>
      </p:sp>
      <p:grpSp>
        <p:nvGrpSpPr>
          <p:cNvPr id="32" name="Group 32"/>
          <p:cNvGrpSpPr/>
          <p:nvPr/>
        </p:nvGrpSpPr>
        <p:grpSpPr>
          <a:xfrm>
            <a:off x="3669620" y="4158011"/>
            <a:ext cx="1707965" cy="306193"/>
            <a:chOff x="0" y="0"/>
            <a:chExt cx="376030" cy="67412"/>
          </a:xfrm>
        </p:grpSpPr>
        <p:sp>
          <p:nvSpPr>
            <p:cNvPr id="33" name="Freeform 33"/>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34" name="TextBox 34"/>
            <p:cNvSpPr txBox="1"/>
            <p:nvPr/>
          </p:nvSpPr>
          <p:spPr>
            <a:xfrm>
              <a:off x="0" y="-57150"/>
              <a:ext cx="376030" cy="124562"/>
            </a:xfrm>
            <a:prstGeom prst="rect">
              <a:avLst/>
            </a:prstGeom>
          </p:spPr>
          <p:txBody>
            <a:bodyPr lIns="60771" tIns="60771" rIns="60771" bIns="60771" rtlCol="0" anchor="ctr"/>
            <a:lstStyle/>
            <a:p>
              <a:pPr algn="ctr">
                <a:lnSpc>
                  <a:spcPts val="3639"/>
                </a:lnSpc>
                <a:spcBef>
                  <a:spcPct val="0"/>
                </a:spcBef>
              </a:pPr>
              <a:endParaRPr/>
            </a:p>
          </p:txBody>
        </p:sp>
      </p:grpSp>
      <p:sp>
        <p:nvSpPr>
          <p:cNvPr id="35" name="TextBox 35"/>
          <p:cNvSpPr txBox="1"/>
          <p:nvPr/>
        </p:nvSpPr>
        <p:spPr>
          <a:xfrm>
            <a:off x="3781934" y="4148486"/>
            <a:ext cx="3822697" cy="971550"/>
          </a:xfrm>
          <a:prstGeom prst="rect">
            <a:avLst/>
          </a:prstGeom>
        </p:spPr>
        <p:txBody>
          <a:bodyPr lIns="0" tIns="0" rIns="0" bIns="0" rtlCol="0" anchor="t">
            <a:spAutoFit/>
          </a:bodyPr>
          <a:lstStyle/>
          <a:p>
            <a:pPr algn="l">
              <a:lnSpc>
                <a:spcPts val="3839"/>
              </a:lnSpc>
            </a:pPr>
            <a:r>
              <a:rPr lang="en-US" sz="3199" b="1">
                <a:solidFill>
                  <a:srgbClr val="000000"/>
                </a:solidFill>
                <a:latin typeface="Montserrat Bold"/>
                <a:ea typeface="Montserrat Bold"/>
                <a:cs typeface="Montserrat Bold"/>
                <a:sym typeface="Montserrat Bold"/>
              </a:rPr>
              <a:t>1. Introduction </a:t>
            </a:r>
          </a:p>
          <a:p>
            <a:pPr algn="l">
              <a:lnSpc>
                <a:spcPts val="3839"/>
              </a:lnSpc>
            </a:pPr>
            <a:endParaRPr lang="en-US" sz="3199" b="1">
              <a:solidFill>
                <a:srgbClr val="000000"/>
              </a:solidFill>
              <a:latin typeface="Montserrat Bold"/>
              <a:ea typeface="Montserrat Bold"/>
              <a:cs typeface="Montserrat Bold"/>
              <a:sym typeface="Montserrat Bold"/>
            </a:endParaRPr>
          </a:p>
        </p:txBody>
      </p:sp>
      <p:sp>
        <p:nvSpPr>
          <p:cNvPr id="36" name="AutoShape 36"/>
          <p:cNvSpPr/>
          <p:nvPr/>
        </p:nvSpPr>
        <p:spPr>
          <a:xfrm flipV="1">
            <a:off x="7618919" y="4158011"/>
            <a:ext cx="0" cy="2122948"/>
          </a:xfrm>
          <a:prstGeom prst="line">
            <a:avLst/>
          </a:prstGeom>
          <a:ln w="28575" cap="flat">
            <a:solidFill>
              <a:srgbClr val="000000"/>
            </a:solidFill>
            <a:prstDash val="solid"/>
            <a:headEnd type="none" w="sm" len="sm"/>
            <a:tailEnd type="oval" w="lg" len="lg"/>
          </a:ln>
        </p:spPr>
        <p:txBody>
          <a:bodyPr/>
          <a:lstStyle/>
          <a:p>
            <a:endParaRPr lang="en-US"/>
          </a:p>
        </p:txBody>
      </p:sp>
      <p:grpSp>
        <p:nvGrpSpPr>
          <p:cNvPr id="37" name="Group 37"/>
          <p:cNvGrpSpPr/>
          <p:nvPr/>
        </p:nvGrpSpPr>
        <p:grpSpPr>
          <a:xfrm>
            <a:off x="7855871" y="4158011"/>
            <a:ext cx="1707965" cy="306193"/>
            <a:chOff x="0" y="0"/>
            <a:chExt cx="376030" cy="67412"/>
          </a:xfrm>
        </p:grpSpPr>
        <p:sp>
          <p:nvSpPr>
            <p:cNvPr id="38" name="Freeform 38"/>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39" name="TextBox 39"/>
            <p:cNvSpPr txBox="1"/>
            <p:nvPr/>
          </p:nvSpPr>
          <p:spPr>
            <a:xfrm>
              <a:off x="0" y="-57150"/>
              <a:ext cx="376030" cy="124562"/>
            </a:xfrm>
            <a:prstGeom prst="rect">
              <a:avLst/>
            </a:prstGeom>
          </p:spPr>
          <p:txBody>
            <a:bodyPr lIns="60771" tIns="60771" rIns="60771" bIns="60771" rtlCol="0" anchor="ctr"/>
            <a:lstStyle/>
            <a:p>
              <a:pPr algn="ctr">
                <a:lnSpc>
                  <a:spcPts val="3639"/>
                </a:lnSpc>
                <a:spcBef>
                  <a:spcPct val="0"/>
                </a:spcBef>
              </a:pPr>
              <a:endParaRPr/>
            </a:p>
          </p:txBody>
        </p:sp>
      </p:grpSp>
      <p:sp>
        <p:nvSpPr>
          <p:cNvPr id="40" name="TextBox 40"/>
          <p:cNvSpPr txBox="1"/>
          <p:nvPr/>
        </p:nvSpPr>
        <p:spPr>
          <a:xfrm>
            <a:off x="7968184" y="4091336"/>
            <a:ext cx="3822697" cy="2428875"/>
          </a:xfrm>
          <a:prstGeom prst="rect">
            <a:avLst/>
          </a:prstGeom>
        </p:spPr>
        <p:txBody>
          <a:bodyPr lIns="0" tIns="0" rIns="0" bIns="0" rtlCol="0" anchor="t">
            <a:spAutoFit/>
          </a:bodyPr>
          <a:lstStyle/>
          <a:p>
            <a:pPr algn="l">
              <a:lnSpc>
                <a:spcPts val="3839"/>
              </a:lnSpc>
            </a:pPr>
            <a:r>
              <a:rPr lang="en-US" sz="3199" b="1">
                <a:solidFill>
                  <a:srgbClr val="000000"/>
                </a:solidFill>
                <a:latin typeface="Montserrat Bold"/>
                <a:ea typeface="Montserrat Bold"/>
                <a:cs typeface="Montserrat Bold"/>
                <a:sym typeface="Montserrat Bold"/>
              </a:rPr>
              <a:t>2. Application of the necessary theoretical frameworks</a:t>
            </a:r>
          </a:p>
          <a:p>
            <a:pPr algn="l">
              <a:lnSpc>
                <a:spcPts val="3839"/>
              </a:lnSpc>
            </a:pPr>
            <a:endParaRPr lang="en-US" sz="3199" b="1">
              <a:solidFill>
                <a:srgbClr val="000000"/>
              </a:solidFill>
              <a:latin typeface="Montserrat Bold"/>
              <a:ea typeface="Montserrat Bold"/>
              <a:cs typeface="Montserrat Bold"/>
              <a:sym typeface="Montserrat Bold"/>
            </a:endParaRPr>
          </a:p>
        </p:txBody>
      </p:sp>
      <p:sp>
        <p:nvSpPr>
          <p:cNvPr id="41" name="Freeform 41"/>
          <p:cNvSpPr/>
          <p:nvPr/>
        </p:nvSpPr>
        <p:spPr>
          <a:xfrm>
            <a:off x="14450405" y="9260628"/>
            <a:ext cx="13302458" cy="7083559"/>
          </a:xfrm>
          <a:custGeom>
            <a:avLst/>
            <a:gdLst/>
            <a:ahLst/>
            <a:cxnLst/>
            <a:rect l="l" t="t" r="r" b="b"/>
            <a:pathLst>
              <a:path w="13302458" h="7083559">
                <a:moveTo>
                  <a:pt x="0" y="0"/>
                </a:moveTo>
                <a:lnTo>
                  <a:pt x="13302458" y="0"/>
                </a:lnTo>
                <a:lnTo>
                  <a:pt x="13302458" y="7083560"/>
                </a:lnTo>
                <a:lnTo>
                  <a:pt x="0" y="708356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2" name="AutoShape 42"/>
          <p:cNvSpPr/>
          <p:nvPr/>
        </p:nvSpPr>
        <p:spPr>
          <a:xfrm flipV="1">
            <a:off x="12305409" y="4158011"/>
            <a:ext cx="0" cy="2122948"/>
          </a:xfrm>
          <a:prstGeom prst="line">
            <a:avLst/>
          </a:prstGeom>
          <a:ln w="28575" cap="flat">
            <a:solidFill>
              <a:srgbClr val="000000"/>
            </a:solidFill>
            <a:prstDash val="solid"/>
            <a:headEnd type="none" w="sm" len="sm"/>
            <a:tailEnd type="oval" w="lg" len="lg"/>
          </a:ln>
        </p:spPr>
        <p:txBody>
          <a:bodyPr/>
          <a:lstStyle/>
          <a:p>
            <a:endParaRPr lang="en-US"/>
          </a:p>
        </p:txBody>
      </p:sp>
      <p:grpSp>
        <p:nvGrpSpPr>
          <p:cNvPr id="43" name="Group 43"/>
          <p:cNvGrpSpPr/>
          <p:nvPr/>
        </p:nvGrpSpPr>
        <p:grpSpPr>
          <a:xfrm>
            <a:off x="12595921" y="4158011"/>
            <a:ext cx="1707965" cy="306193"/>
            <a:chOff x="0" y="0"/>
            <a:chExt cx="376030" cy="67412"/>
          </a:xfrm>
        </p:grpSpPr>
        <p:sp>
          <p:nvSpPr>
            <p:cNvPr id="44" name="Freeform 44"/>
            <p:cNvSpPr/>
            <p:nvPr/>
          </p:nvSpPr>
          <p:spPr>
            <a:xfrm>
              <a:off x="0" y="0"/>
              <a:ext cx="376030" cy="67412"/>
            </a:xfrm>
            <a:custGeom>
              <a:avLst/>
              <a:gdLst/>
              <a:ahLst/>
              <a:cxnLst/>
              <a:rect l="l" t="t" r="r" b="b"/>
              <a:pathLst>
                <a:path w="376030" h="67412">
                  <a:moveTo>
                    <a:pt x="0" y="0"/>
                  </a:moveTo>
                  <a:lnTo>
                    <a:pt x="376030" y="0"/>
                  </a:lnTo>
                  <a:lnTo>
                    <a:pt x="376030" y="67412"/>
                  </a:lnTo>
                  <a:lnTo>
                    <a:pt x="0" y="67412"/>
                  </a:lnTo>
                  <a:close/>
                </a:path>
              </a:pathLst>
            </a:custGeom>
            <a:solidFill>
              <a:srgbClr val="C7ED2E"/>
            </a:solidFill>
          </p:spPr>
          <p:txBody>
            <a:bodyPr/>
            <a:lstStyle/>
            <a:p>
              <a:endParaRPr lang="en-US"/>
            </a:p>
          </p:txBody>
        </p:sp>
        <p:sp>
          <p:nvSpPr>
            <p:cNvPr id="45" name="TextBox 45"/>
            <p:cNvSpPr txBox="1"/>
            <p:nvPr/>
          </p:nvSpPr>
          <p:spPr>
            <a:xfrm>
              <a:off x="0" y="-57150"/>
              <a:ext cx="376030" cy="124562"/>
            </a:xfrm>
            <a:prstGeom prst="rect">
              <a:avLst/>
            </a:prstGeom>
          </p:spPr>
          <p:txBody>
            <a:bodyPr lIns="60771" tIns="60771" rIns="60771" bIns="60771" rtlCol="0" anchor="ctr"/>
            <a:lstStyle/>
            <a:p>
              <a:pPr algn="ctr">
                <a:lnSpc>
                  <a:spcPts val="3639"/>
                </a:lnSpc>
                <a:spcBef>
                  <a:spcPct val="0"/>
                </a:spcBef>
              </a:pPr>
              <a:endParaRPr/>
            </a:p>
          </p:txBody>
        </p:sp>
      </p:grpSp>
      <p:sp>
        <p:nvSpPr>
          <p:cNvPr id="46" name="TextBox 46"/>
          <p:cNvSpPr txBox="1"/>
          <p:nvPr/>
        </p:nvSpPr>
        <p:spPr>
          <a:xfrm>
            <a:off x="12708235" y="4100861"/>
            <a:ext cx="4529308" cy="1457325"/>
          </a:xfrm>
          <a:prstGeom prst="rect">
            <a:avLst/>
          </a:prstGeom>
        </p:spPr>
        <p:txBody>
          <a:bodyPr lIns="0" tIns="0" rIns="0" bIns="0" rtlCol="0" anchor="t">
            <a:spAutoFit/>
          </a:bodyPr>
          <a:lstStyle/>
          <a:p>
            <a:pPr algn="l">
              <a:lnSpc>
                <a:spcPts val="3839"/>
              </a:lnSpc>
            </a:pPr>
            <a:r>
              <a:rPr lang="en-US" sz="3199" b="1">
                <a:solidFill>
                  <a:srgbClr val="000000"/>
                </a:solidFill>
                <a:latin typeface="Montserrat Bold"/>
                <a:ea typeface="Montserrat Bold"/>
                <a:cs typeface="Montserrat Bold"/>
                <a:sym typeface="Montserrat Bold"/>
              </a:rPr>
              <a:t>3. Defining the root cause analysis </a:t>
            </a:r>
          </a:p>
          <a:p>
            <a:pPr algn="l">
              <a:lnSpc>
                <a:spcPts val="3839"/>
              </a:lnSpc>
            </a:pPr>
            <a:endParaRPr lang="en-US" sz="3199" b="1">
              <a:solidFill>
                <a:srgbClr val="000000"/>
              </a:solidFill>
              <a:latin typeface="Montserrat Bold"/>
              <a:ea typeface="Montserrat Bold"/>
              <a:cs typeface="Montserrat Bold"/>
              <a:sym typeface="Montserrat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11038" y="514350"/>
            <a:ext cx="5329600" cy="9258300"/>
            <a:chOff x="0" y="0"/>
            <a:chExt cx="784424" cy="1551172"/>
          </a:xfrm>
        </p:grpSpPr>
        <p:sp>
          <p:nvSpPr>
            <p:cNvPr id="3" name="Freeform 3"/>
            <p:cNvSpPr/>
            <p:nvPr/>
          </p:nvSpPr>
          <p:spPr>
            <a:xfrm>
              <a:off x="0" y="0"/>
              <a:ext cx="784424" cy="1551172"/>
            </a:xfrm>
            <a:custGeom>
              <a:avLst/>
              <a:gdLst/>
              <a:ahLst/>
              <a:cxnLst/>
              <a:rect l="l" t="t" r="r" b="b"/>
              <a:pathLst>
                <a:path w="784424" h="1551172">
                  <a:moveTo>
                    <a:pt x="0" y="0"/>
                  </a:moveTo>
                  <a:lnTo>
                    <a:pt x="784424" y="0"/>
                  </a:lnTo>
                  <a:lnTo>
                    <a:pt x="784424" y="1551172"/>
                  </a:lnTo>
                  <a:lnTo>
                    <a:pt x="0" y="1551172"/>
                  </a:lnTo>
                  <a:close/>
                </a:path>
              </a:pathLst>
            </a:custGeom>
            <a:blipFill>
              <a:blip r:embed="rId2"/>
              <a:stretch>
                <a:fillRect l="-29447" r="-28224" b="-12566"/>
              </a:stretch>
            </a:blipFill>
          </p:spPr>
          <p:txBody>
            <a:bodyPr/>
            <a:lstStyle/>
            <a:p>
              <a:endParaRPr lang="en-US" dirty="0"/>
            </a:p>
          </p:txBody>
        </p:sp>
      </p:grpSp>
      <p:grpSp>
        <p:nvGrpSpPr>
          <p:cNvPr id="4" name="Group 4"/>
          <p:cNvGrpSpPr/>
          <p:nvPr/>
        </p:nvGrpSpPr>
        <p:grpSpPr>
          <a:xfrm>
            <a:off x="8157357" y="1912014"/>
            <a:ext cx="3382098" cy="620017"/>
            <a:chOff x="0" y="0"/>
            <a:chExt cx="744612" cy="136505"/>
          </a:xfrm>
        </p:grpSpPr>
        <p:sp>
          <p:nvSpPr>
            <p:cNvPr id="5" name="Freeform 5"/>
            <p:cNvSpPr/>
            <p:nvPr/>
          </p:nvSpPr>
          <p:spPr>
            <a:xfrm>
              <a:off x="0" y="0"/>
              <a:ext cx="744612" cy="136505"/>
            </a:xfrm>
            <a:custGeom>
              <a:avLst/>
              <a:gdLst/>
              <a:ahLst/>
              <a:cxnLst/>
              <a:rect l="l" t="t" r="r" b="b"/>
              <a:pathLst>
                <a:path w="744612" h="136505">
                  <a:moveTo>
                    <a:pt x="0" y="0"/>
                  </a:moveTo>
                  <a:lnTo>
                    <a:pt x="744612" y="0"/>
                  </a:lnTo>
                  <a:lnTo>
                    <a:pt x="744612" y="136505"/>
                  </a:lnTo>
                  <a:lnTo>
                    <a:pt x="0" y="136505"/>
                  </a:lnTo>
                  <a:close/>
                </a:path>
              </a:pathLst>
            </a:custGeom>
            <a:solidFill>
              <a:srgbClr val="C7ED2E"/>
            </a:solidFill>
          </p:spPr>
          <p:txBody>
            <a:bodyPr/>
            <a:lstStyle/>
            <a:p>
              <a:endParaRPr lang="en-US"/>
            </a:p>
          </p:txBody>
        </p:sp>
        <p:sp>
          <p:nvSpPr>
            <p:cNvPr id="6" name="TextBox 6"/>
            <p:cNvSpPr txBox="1"/>
            <p:nvPr/>
          </p:nvSpPr>
          <p:spPr>
            <a:xfrm>
              <a:off x="0" y="-38100"/>
              <a:ext cx="744612" cy="174605"/>
            </a:xfrm>
            <a:prstGeom prst="rect">
              <a:avLst/>
            </a:prstGeom>
          </p:spPr>
          <p:txBody>
            <a:bodyPr lIns="60771" tIns="60771" rIns="60771" bIns="60771" rtlCol="0" anchor="ctr"/>
            <a:lstStyle/>
            <a:p>
              <a:pPr algn="ctr">
                <a:lnSpc>
                  <a:spcPts val="2659"/>
                </a:lnSpc>
                <a:spcBef>
                  <a:spcPct val="0"/>
                </a:spcBef>
              </a:pPr>
              <a:endParaRPr/>
            </a:p>
          </p:txBody>
        </p:sp>
      </p:grpSp>
      <p:grpSp>
        <p:nvGrpSpPr>
          <p:cNvPr id="7" name="Group 7"/>
          <p:cNvGrpSpPr/>
          <p:nvPr/>
        </p:nvGrpSpPr>
        <p:grpSpPr>
          <a:xfrm>
            <a:off x="6358077" y="3080763"/>
            <a:ext cx="879529" cy="457200"/>
            <a:chOff x="0" y="0"/>
            <a:chExt cx="193640" cy="100658"/>
          </a:xfrm>
        </p:grpSpPr>
        <p:sp>
          <p:nvSpPr>
            <p:cNvPr id="8" name="Freeform 8"/>
            <p:cNvSpPr/>
            <p:nvPr/>
          </p:nvSpPr>
          <p:spPr>
            <a:xfrm>
              <a:off x="0" y="0"/>
              <a:ext cx="193640" cy="100658"/>
            </a:xfrm>
            <a:custGeom>
              <a:avLst/>
              <a:gdLst/>
              <a:ahLst/>
              <a:cxnLst/>
              <a:rect l="l" t="t" r="r" b="b"/>
              <a:pathLst>
                <a:path w="193640" h="100658">
                  <a:moveTo>
                    <a:pt x="0" y="0"/>
                  </a:moveTo>
                  <a:lnTo>
                    <a:pt x="193640" y="0"/>
                  </a:lnTo>
                  <a:lnTo>
                    <a:pt x="193640" y="100658"/>
                  </a:lnTo>
                  <a:lnTo>
                    <a:pt x="0" y="100658"/>
                  </a:lnTo>
                  <a:close/>
                </a:path>
              </a:pathLst>
            </a:custGeom>
            <a:solidFill>
              <a:srgbClr val="C7ED2E"/>
            </a:solidFill>
          </p:spPr>
          <p:txBody>
            <a:bodyPr/>
            <a:lstStyle/>
            <a:p>
              <a:endParaRPr lang="en-US"/>
            </a:p>
          </p:txBody>
        </p:sp>
        <p:sp>
          <p:nvSpPr>
            <p:cNvPr id="9" name="TextBox 9"/>
            <p:cNvSpPr txBox="1"/>
            <p:nvPr/>
          </p:nvSpPr>
          <p:spPr>
            <a:xfrm>
              <a:off x="0" y="-38100"/>
              <a:ext cx="193640"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10" name="Group 10"/>
          <p:cNvGrpSpPr/>
          <p:nvPr/>
        </p:nvGrpSpPr>
        <p:grpSpPr>
          <a:xfrm>
            <a:off x="6368885" y="6812595"/>
            <a:ext cx="868721" cy="457200"/>
            <a:chOff x="0" y="0"/>
            <a:chExt cx="191260" cy="100658"/>
          </a:xfrm>
        </p:grpSpPr>
        <p:sp>
          <p:nvSpPr>
            <p:cNvPr id="11" name="Freeform 11"/>
            <p:cNvSpPr/>
            <p:nvPr/>
          </p:nvSpPr>
          <p:spPr>
            <a:xfrm>
              <a:off x="0" y="0"/>
              <a:ext cx="191260" cy="100658"/>
            </a:xfrm>
            <a:custGeom>
              <a:avLst/>
              <a:gdLst/>
              <a:ahLst/>
              <a:cxnLst/>
              <a:rect l="l" t="t" r="r" b="b"/>
              <a:pathLst>
                <a:path w="191260" h="100658">
                  <a:moveTo>
                    <a:pt x="0" y="0"/>
                  </a:moveTo>
                  <a:lnTo>
                    <a:pt x="191260" y="0"/>
                  </a:lnTo>
                  <a:lnTo>
                    <a:pt x="191260" y="100658"/>
                  </a:lnTo>
                  <a:lnTo>
                    <a:pt x="0" y="100658"/>
                  </a:lnTo>
                  <a:close/>
                </a:path>
              </a:pathLst>
            </a:custGeom>
            <a:solidFill>
              <a:srgbClr val="C7ED2E"/>
            </a:solidFill>
          </p:spPr>
          <p:txBody>
            <a:bodyPr/>
            <a:lstStyle/>
            <a:p>
              <a:endParaRPr lang="en-US"/>
            </a:p>
          </p:txBody>
        </p:sp>
        <p:sp>
          <p:nvSpPr>
            <p:cNvPr id="12" name="TextBox 12"/>
            <p:cNvSpPr txBox="1"/>
            <p:nvPr/>
          </p:nvSpPr>
          <p:spPr>
            <a:xfrm>
              <a:off x="0" y="-38100"/>
              <a:ext cx="191260"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13" name="Group 13"/>
          <p:cNvGrpSpPr/>
          <p:nvPr/>
        </p:nvGrpSpPr>
        <p:grpSpPr>
          <a:xfrm>
            <a:off x="6358077" y="5578329"/>
            <a:ext cx="879529" cy="457200"/>
            <a:chOff x="0" y="0"/>
            <a:chExt cx="193640" cy="100658"/>
          </a:xfrm>
        </p:grpSpPr>
        <p:sp>
          <p:nvSpPr>
            <p:cNvPr id="14" name="Freeform 14"/>
            <p:cNvSpPr/>
            <p:nvPr/>
          </p:nvSpPr>
          <p:spPr>
            <a:xfrm>
              <a:off x="0" y="0"/>
              <a:ext cx="193640" cy="100658"/>
            </a:xfrm>
            <a:custGeom>
              <a:avLst/>
              <a:gdLst/>
              <a:ahLst/>
              <a:cxnLst/>
              <a:rect l="l" t="t" r="r" b="b"/>
              <a:pathLst>
                <a:path w="193640" h="100658">
                  <a:moveTo>
                    <a:pt x="0" y="0"/>
                  </a:moveTo>
                  <a:lnTo>
                    <a:pt x="193640" y="0"/>
                  </a:lnTo>
                  <a:lnTo>
                    <a:pt x="193640" y="100658"/>
                  </a:lnTo>
                  <a:lnTo>
                    <a:pt x="0" y="100658"/>
                  </a:lnTo>
                  <a:close/>
                </a:path>
              </a:pathLst>
            </a:custGeom>
            <a:solidFill>
              <a:srgbClr val="C7ED2E"/>
            </a:solidFill>
          </p:spPr>
          <p:txBody>
            <a:bodyPr/>
            <a:lstStyle/>
            <a:p>
              <a:endParaRPr lang="en-US"/>
            </a:p>
          </p:txBody>
        </p:sp>
        <p:sp>
          <p:nvSpPr>
            <p:cNvPr id="15" name="TextBox 15"/>
            <p:cNvSpPr txBox="1"/>
            <p:nvPr/>
          </p:nvSpPr>
          <p:spPr>
            <a:xfrm>
              <a:off x="0" y="-38100"/>
              <a:ext cx="193640" cy="138758"/>
            </a:xfrm>
            <a:prstGeom prst="rect">
              <a:avLst/>
            </a:prstGeom>
          </p:spPr>
          <p:txBody>
            <a:bodyPr lIns="60771" tIns="60771" rIns="60771" bIns="60771" rtlCol="0" anchor="ctr"/>
            <a:lstStyle/>
            <a:p>
              <a:pPr algn="ctr">
                <a:lnSpc>
                  <a:spcPts val="2659"/>
                </a:lnSpc>
                <a:spcBef>
                  <a:spcPct val="0"/>
                </a:spcBef>
              </a:pPr>
              <a:endParaRPr/>
            </a:p>
          </p:txBody>
        </p:sp>
      </p:grpSp>
      <p:grpSp>
        <p:nvGrpSpPr>
          <p:cNvPr id="16" name="Group 16"/>
          <p:cNvGrpSpPr/>
          <p:nvPr/>
        </p:nvGrpSpPr>
        <p:grpSpPr>
          <a:xfrm>
            <a:off x="13623700" y="1454814"/>
            <a:ext cx="4664300" cy="2813685"/>
            <a:chOff x="0" y="0"/>
            <a:chExt cx="781475" cy="471416"/>
          </a:xfrm>
        </p:grpSpPr>
        <p:sp>
          <p:nvSpPr>
            <p:cNvPr id="17" name="Freeform 17"/>
            <p:cNvSpPr/>
            <p:nvPr/>
          </p:nvSpPr>
          <p:spPr>
            <a:xfrm>
              <a:off x="0" y="0"/>
              <a:ext cx="781475" cy="471416"/>
            </a:xfrm>
            <a:custGeom>
              <a:avLst/>
              <a:gdLst/>
              <a:ahLst/>
              <a:cxnLst/>
              <a:rect l="l" t="t" r="r" b="b"/>
              <a:pathLst>
                <a:path w="781475" h="471416">
                  <a:moveTo>
                    <a:pt x="0" y="0"/>
                  </a:moveTo>
                  <a:lnTo>
                    <a:pt x="781475" y="0"/>
                  </a:lnTo>
                  <a:lnTo>
                    <a:pt x="781475" y="471416"/>
                  </a:lnTo>
                  <a:lnTo>
                    <a:pt x="0" y="471416"/>
                  </a:lnTo>
                  <a:close/>
                </a:path>
              </a:pathLst>
            </a:custGeom>
            <a:blipFill>
              <a:blip r:embed="rId3"/>
              <a:stretch>
                <a:fillRect t="-3283" b="-3283"/>
              </a:stretch>
            </a:blipFill>
          </p:spPr>
          <p:txBody>
            <a:bodyPr/>
            <a:lstStyle/>
            <a:p>
              <a:endParaRPr lang="en-US"/>
            </a:p>
          </p:txBody>
        </p:sp>
      </p:grpSp>
      <p:sp>
        <p:nvSpPr>
          <p:cNvPr id="18" name="Freeform 18"/>
          <p:cNvSpPr/>
          <p:nvPr/>
        </p:nvSpPr>
        <p:spPr>
          <a:xfrm>
            <a:off x="987647" y="9258300"/>
            <a:ext cx="4722953" cy="7083559"/>
          </a:xfrm>
          <a:custGeom>
            <a:avLst/>
            <a:gdLst/>
            <a:ahLst/>
            <a:cxnLst/>
            <a:rect l="l" t="t" r="r" b="b"/>
            <a:pathLst>
              <a:path w="4722953" h="7083559">
                <a:moveTo>
                  <a:pt x="0" y="0"/>
                </a:moveTo>
                <a:lnTo>
                  <a:pt x="4722953" y="0"/>
                </a:lnTo>
                <a:lnTo>
                  <a:pt x="4722953" y="7083559"/>
                </a:lnTo>
                <a:lnTo>
                  <a:pt x="0" y="7083559"/>
                </a:lnTo>
                <a:lnTo>
                  <a:pt x="0" y="0"/>
                </a:lnTo>
                <a:close/>
              </a:path>
            </a:pathLst>
          </a:custGeom>
          <a:blipFill>
            <a:blip r:embed="rId4">
              <a:extLst>
                <a:ext uri="{96DAC541-7B7A-43D3-8B79-37D633B846F1}">
                  <asvg:svgBlip xmlns:asvg="http://schemas.microsoft.com/office/drawing/2016/SVG/main" r:embed="rId5"/>
                </a:ext>
              </a:extLst>
            </a:blip>
            <a:stretch>
              <a:fillRect l="-181655"/>
            </a:stretch>
          </a:blipFill>
        </p:spPr>
        <p:txBody>
          <a:bodyPr/>
          <a:lstStyle/>
          <a:p>
            <a:endParaRPr lang="en-US"/>
          </a:p>
        </p:txBody>
      </p:sp>
      <p:grpSp>
        <p:nvGrpSpPr>
          <p:cNvPr id="19" name="Group 19"/>
          <p:cNvGrpSpPr/>
          <p:nvPr/>
        </p:nvGrpSpPr>
        <p:grpSpPr>
          <a:xfrm>
            <a:off x="6359360" y="8008935"/>
            <a:ext cx="868721" cy="457200"/>
            <a:chOff x="0" y="0"/>
            <a:chExt cx="191260" cy="100658"/>
          </a:xfrm>
        </p:grpSpPr>
        <p:sp>
          <p:nvSpPr>
            <p:cNvPr id="20" name="Freeform 20"/>
            <p:cNvSpPr/>
            <p:nvPr/>
          </p:nvSpPr>
          <p:spPr>
            <a:xfrm>
              <a:off x="0" y="0"/>
              <a:ext cx="191260" cy="100658"/>
            </a:xfrm>
            <a:custGeom>
              <a:avLst/>
              <a:gdLst/>
              <a:ahLst/>
              <a:cxnLst/>
              <a:rect l="l" t="t" r="r" b="b"/>
              <a:pathLst>
                <a:path w="191260" h="100658">
                  <a:moveTo>
                    <a:pt x="0" y="0"/>
                  </a:moveTo>
                  <a:lnTo>
                    <a:pt x="191260" y="0"/>
                  </a:lnTo>
                  <a:lnTo>
                    <a:pt x="191260" y="100658"/>
                  </a:lnTo>
                  <a:lnTo>
                    <a:pt x="0" y="100658"/>
                  </a:lnTo>
                  <a:close/>
                </a:path>
              </a:pathLst>
            </a:custGeom>
            <a:solidFill>
              <a:srgbClr val="C7ED2E"/>
            </a:solidFill>
          </p:spPr>
          <p:txBody>
            <a:bodyPr/>
            <a:lstStyle/>
            <a:p>
              <a:endParaRPr lang="en-US"/>
            </a:p>
          </p:txBody>
        </p:sp>
        <p:sp>
          <p:nvSpPr>
            <p:cNvPr id="21" name="TextBox 21"/>
            <p:cNvSpPr txBox="1"/>
            <p:nvPr/>
          </p:nvSpPr>
          <p:spPr>
            <a:xfrm>
              <a:off x="0" y="-38100"/>
              <a:ext cx="191260" cy="138758"/>
            </a:xfrm>
            <a:prstGeom prst="rect">
              <a:avLst/>
            </a:prstGeom>
          </p:spPr>
          <p:txBody>
            <a:bodyPr lIns="60771" tIns="60771" rIns="60771" bIns="60771" rtlCol="0" anchor="ctr"/>
            <a:lstStyle/>
            <a:p>
              <a:pPr algn="ctr">
                <a:lnSpc>
                  <a:spcPts val="2659"/>
                </a:lnSpc>
                <a:spcBef>
                  <a:spcPct val="0"/>
                </a:spcBef>
              </a:pPr>
              <a:endParaRPr/>
            </a:p>
          </p:txBody>
        </p:sp>
      </p:grpSp>
      <p:sp>
        <p:nvSpPr>
          <p:cNvPr id="22" name="TextBox 22"/>
          <p:cNvSpPr txBox="1"/>
          <p:nvPr/>
        </p:nvSpPr>
        <p:spPr>
          <a:xfrm>
            <a:off x="6412872" y="1454814"/>
            <a:ext cx="4924241" cy="914292"/>
          </a:xfrm>
          <a:prstGeom prst="rect">
            <a:avLst/>
          </a:prstGeom>
        </p:spPr>
        <p:txBody>
          <a:bodyPr lIns="0" tIns="0" rIns="0" bIns="0" rtlCol="0" anchor="t">
            <a:spAutoFit/>
          </a:bodyPr>
          <a:lstStyle/>
          <a:p>
            <a:pPr algn="l">
              <a:lnSpc>
                <a:spcPts val="7200"/>
              </a:lnSpc>
            </a:pPr>
            <a:r>
              <a:rPr lang="en-US" sz="6000" b="1">
                <a:solidFill>
                  <a:srgbClr val="000000"/>
                </a:solidFill>
                <a:latin typeface="Montserrat Bold"/>
                <a:ea typeface="Montserrat Bold"/>
                <a:cs typeface="Montserrat Bold"/>
                <a:sym typeface="Montserrat Bold"/>
              </a:rPr>
              <a:t>Conclusion</a:t>
            </a:r>
          </a:p>
        </p:txBody>
      </p:sp>
      <p:sp>
        <p:nvSpPr>
          <p:cNvPr id="23" name="TextBox 23"/>
          <p:cNvSpPr txBox="1"/>
          <p:nvPr/>
        </p:nvSpPr>
        <p:spPr>
          <a:xfrm>
            <a:off x="7530896" y="3042663"/>
            <a:ext cx="6092804" cy="2480936"/>
          </a:xfrm>
          <a:prstGeom prst="rect">
            <a:avLst/>
          </a:prstGeom>
        </p:spPr>
        <p:txBody>
          <a:bodyPr wrap="square" lIns="0" tIns="0" rIns="0" bIns="0" rtlCol="0" anchor="t">
            <a:spAutoFit/>
          </a:bodyPr>
          <a:lstStyle/>
          <a:p>
            <a:pPr algn="l">
              <a:lnSpc>
                <a:spcPts val="2799"/>
              </a:lnSpc>
            </a:pPr>
            <a:r>
              <a:rPr lang="en-US" sz="1999" dirty="0">
                <a:solidFill>
                  <a:srgbClr val="000000"/>
                </a:solidFill>
                <a:latin typeface="Proxima Nova"/>
                <a:ea typeface="Proxima Nova"/>
                <a:cs typeface="Proxima Nova"/>
                <a:sym typeface="Proxima Nova"/>
              </a:rPr>
              <a:t>The application, as well as the use of Root Cause Analysis (RCA), will allow towards helping to trace the reasons underlying the system failures, along with exposing the role of dismissive staff </a:t>
            </a:r>
            <a:r>
              <a:rPr lang="en-US" sz="1999" dirty="0" err="1">
                <a:solidFill>
                  <a:srgbClr val="000000"/>
                </a:solidFill>
                <a:latin typeface="Proxima Nova"/>
                <a:ea typeface="Proxima Nova"/>
                <a:cs typeface="Proxima Nova"/>
                <a:sym typeface="Proxima Nova"/>
              </a:rPr>
              <a:t>behaviour</a:t>
            </a:r>
            <a:r>
              <a:rPr lang="en-US" sz="1999" dirty="0">
                <a:solidFill>
                  <a:srgbClr val="000000"/>
                </a:solidFill>
                <a:latin typeface="Proxima Nova"/>
                <a:ea typeface="Proxima Nova"/>
                <a:cs typeface="Proxima Nova"/>
                <a:sym typeface="Proxima Nova"/>
              </a:rPr>
              <a:t> and, ignored auditing system through leading to non-compliance and creating continuous harm</a:t>
            </a:r>
          </a:p>
          <a:p>
            <a:pPr algn="l">
              <a:lnSpc>
                <a:spcPts val="2799"/>
              </a:lnSpc>
            </a:pPr>
            <a:endParaRPr lang="en-US" sz="1999" dirty="0">
              <a:solidFill>
                <a:srgbClr val="000000"/>
              </a:solidFill>
              <a:latin typeface="Proxima Nova"/>
              <a:ea typeface="Proxima Nova"/>
              <a:cs typeface="Proxima Nova"/>
              <a:sym typeface="Proxima Nova"/>
            </a:endParaRPr>
          </a:p>
        </p:txBody>
      </p:sp>
      <p:sp>
        <p:nvSpPr>
          <p:cNvPr id="24" name="TextBox 24"/>
          <p:cNvSpPr txBox="1"/>
          <p:nvPr/>
        </p:nvSpPr>
        <p:spPr>
          <a:xfrm>
            <a:off x="6306917" y="3080763"/>
            <a:ext cx="811969" cy="457074"/>
          </a:xfrm>
          <a:prstGeom prst="rect">
            <a:avLst/>
          </a:prstGeom>
        </p:spPr>
        <p:txBody>
          <a:bodyPr lIns="0" tIns="0" rIns="0" bIns="0" rtlCol="0" anchor="t">
            <a:spAutoFit/>
          </a:bodyPr>
          <a:lstStyle/>
          <a:p>
            <a:pPr algn="r">
              <a:lnSpc>
                <a:spcPts val="3600"/>
              </a:lnSpc>
            </a:pPr>
            <a:r>
              <a:rPr lang="en-US" sz="3000" b="1">
                <a:solidFill>
                  <a:srgbClr val="000000"/>
                </a:solidFill>
                <a:latin typeface="Montserrat Bold"/>
                <a:ea typeface="Montserrat Bold"/>
                <a:cs typeface="Montserrat Bold"/>
                <a:sym typeface="Montserrat Bold"/>
              </a:rPr>
              <a:t>01.</a:t>
            </a:r>
          </a:p>
        </p:txBody>
      </p:sp>
      <p:sp>
        <p:nvSpPr>
          <p:cNvPr id="25" name="TextBox 25"/>
          <p:cNvSpPr txBox="1"/>
          <p:nvPr/>
        </p:nvSpPr>
        <p:spPr>
          <a:xfrm>
            <a:off x="6159034" y="6789735"/>
            <a:ext cx="1011466" cy="457200"/>
          </a:xfrm>
          <a:prstGeom prst="rect">
            <a:avLst/>
          </a:prstGeom>
        </p:spPr>
        <p:txBody>
          <a:bodyPr lIns="0" tIns="0" rIns="0" bIns="0" rtlCol="0" anchor="t">
            <a:spAutoFit/>
          </a:bodyPr>
          <a:lstStyle/>
          <a:p>
            <a:pPr algn="r">
              <a:lnSpc>
                <a:spcPts val="3600"/>
              </a:lnSpc>
            </a:pPr>
            <a:r>
              <a:rPr lang="en-US" sz="3000" b="1">
                <a:solidFill>
                  <a:srgbClr val="000000"/>
                </a:solidFill>
                <a:latin typeface="Montserrat Bold"/>
                <a:ea typeface="Montserrat Bold"/>
                <a:cs typeface="Montserrat Bold"/>
                <a:sym typeface="Montserrat Bold"/>
              </a:rPr>
              <a:t>03.</a:t>
            </a:r>
          </a:p>
        </p:txBody>
      </p:sp>
      <p:sp>
        <p:nvSpPr>
          <p:cNvPr id="26" name="TextBox 26"/>
          <p:cNvSpPr txBox="1"/>
          <p:nvPr/>
        </p:nvSpPr>
        <p:spPr>
          <a:xfrm>
            <a:off x="7530896" y="5540229"/>
            <a:ext cx="9263004" cy="1099185"/>
          </a:xfrm>
          <a:prstGeom prst="rect">
            <a:avLst/>
          </a:prstGeom>
        </p:spPr>
        <p:txBody>
          <a:bodyPr lIns="0" tIns="0" rIns="0" bIns="0" rtlCol="0" anchor="t">
            <a:spAutoFit/>
          </a:bodyPr>
          <a:lstStyle/>
          <a:p>
            <a:pPr algn="l">
              <a:lnSpc>
                <a:spcPts val="2939"/>
              </a:lnSpc>
            </a:pPr>
            <a:r>
              <a:rPr lang="en-US" sz="2099">
                <a:solidFill>
                  <a:srgbClr val="000000"/>
                </a:solidFill>
                <a:latin typeface="Proxima Nova"/>
                <a:ea typeface="Proxima Nova"/>
                <a:cs typeface="Proxima Nova"/>
                <a:sym typeface="Proxima Nova"/>
              </a:rPr>
              <a:t>The application of the Donabedian model will evaluate the quality associated with care across three domains, i.e. structure, process and outcome</a:t>
            </a:r>
          </a:p>
          <a:p>
            <a:pPr algn="l">
              <a:lnSpc>
                <a:spcPts val="2939"/>
              </a:lnSpc>
            </a:pPr>
            <a:endParaRPr lang="en-US" sz="2099">
              <a:solidFill>
                <a:srgbClr val="000000"/>
              </a:solidFill>
              <a:latin typeface="Proxima Nova"/>
              <a:ea typeface="Proxima Nova"/>
              <a:cs typeface="Proxima Nova"/>
              <a:sym typeface="Proxima Nova"/>
            </a:endParaRPr>
          </a:p>
        </p:txBody>
      </p:sp>
      <p:sp>
        <p:nvSpPr>
          <p:cNvPr id="27" name="TextBox 27"/>
          <p:cNvSpPr txBox="1"/>
          <p:nvPr/>
        </p:nvSpPr>
        <p:spPr>
          <a:xfrm>
            <a:off x="6306917" y="5578329"/>
            <a:ext cx="811969" cy="457200"/>
          </a:xfrm>
          <a:prstGeom prst="rect">
            <a:avLst/>
          </a:prstGeom>
        </p:spPr>
        <p:txBody>
          <a:bodyPr lIns="0" tIns="0" rIns="0" bIns="0" rtlCol="0" anchor="t">
            <a:spAutoFit/>
          </a:bodyPr>
          <a:lstStyle/>
          <a:p>
            <a:pPr algn="r">
              <a:lnSpc>
                <a:spcPts val="3600"/>
              </a:lnSpc>
            </a:pPr>
            <a:r>
              <a:rPr lang="en-US" sz="3000" b="1">
                <a:solidFill>
                  <a:srgbClr val="000000"/>
                </a:solidFill>
                <a:latin typeface="Montserrat Bold"/>
                <a:ea typeface="Montserrat Bold"/>
                <a:cs typeface="Montserrat Bold"/>
                <a:sym typeface="Montserrat Bold"/>
              </a:rPr>
              <a:t>02.</a:t>
            </a:r>
          </a:p>
        </p:txBody>
      </p:sp>
      <p:sp>
        <p:nvSpPr>
          <p:cNvPr id="28" name="TextBox 28"/>
          <p:cNvSpPr txBox="1"/>
          <p:nvPr/>
        </p:nvSpPr>
        <p:spPr>
          <a:xfrm>
            <a:off x="7657034" y="6774495"/>
            <a:ext cx="9136866" cy="1099185"/>
          </a:xfrm>
          <a:prstGeom prst="rect">
            <a:avLst/>
          </a:prstGeom>
        </p:spPr>
        <p:txBody>
          <a:bodyPr lIns="0" tIns="0" rIns="0" bIns="0" rtlCol="0" anchor="t">
            <a:spAutoFit/>
          </a:bodyPr>
          <a:lstStyle/>
          <a:p>
            <a:pPr algn="l">
              <a:lnSpc>
                <a:spcPts val="2939"/>
              </a:lnSpc>
            </a:pPr>
            <a:r>
              <a:rPr lang="en-US" sz="2099">
                <a:solidFill>
                  <a:srgbClr val="000000"/>
                </a:solidFill>
                <a:latin typeface="Proxima Nova"/>
                <a:ea typeface="Proxima Nova"/>
                <a:cs typeface="Proxima Nova"/>
                <a:sym typeface="Proxima Nova"/>
              </a:rPr>
              <a:t>Structure (staffing and governance), process (clinical protocols), and outcome (maternal and neonatal health indicators)</a:t>
            </a:r>
          </a:p>
          <a:p>
            <a:pPr algn="l">
              <a:lnSpc>
                <a:spcPts val="2939"/>
              </a:lnSpc>
            </a:pPr>
            <a:endParaRPr lang="en-US" sz="2099">
              <a:solidFill>
                <a:srgbClr val="000000"/>
              </a:solidFill>
              <a:latin typeface="Proxima Nova"/>
              <a:ea typeface="Proxima Nova"/>
              <a:cs typeface="Proxima Nova"/>
              <a:sym typeface="Proxima Nova"/>
            </a:endParaRPr>
          </a:p>
        </p:txBody>
      </p:sp>
      <p:sp>
        <p:nvSpPr>
          <p:cNvPr id="29" name="TextBox 29"/>
          <p:cNvSpPr txBox="1"/>
          <p:nvPr/>
        </p:nvSpPr>
        <p:spPr>
          <a:xfrm>
            <a:off x="6149509" y="7986075"/>
            <a:ext cx="1011466" cy="457200"/>
          </a:xfrm>
          <a:prstGeom prst="rect">
            <a:avLst/>
          </a:prstGeom>
        </p:spPr>
        <p:txBody>
          <a:bodyPr lIns="0" tIns="0" rIns="0" bIns="0" rtlCol="0" anchor="t">
            <a:spAutoFit/>
          </a:bodyPr>
          <a:lstStyle/>
          <a:p>
            <a:pPr algn="r">
              <a:lnSpc>
                <a:spcPts val="3600"/>
              </a:lnSpc>
            </a:pPr>
            <a:r>
              <a:rPr lang="en-US" sz="3000" b="1">
                <a:solidFill>
                  <a:srgbClr val="000000"/>
                </a:solidFill>
                <a:latin typeface="Montserrat Bold"/>
                <a:ea typeface="Montserrat Bold"/>
                <a:cs typeface="Montserrat Bold"/>
                <a:sym typeface="Montserrat Bold"/>
              </a:rPr>
              <a:t>04.</a:t>
            </a:r>
          </a:p>
        </p:txBody>
      </p:sp>
      <p:sp>
        <p:nvSpPr>
          <p:cNvPr id="30" name="TextBox 30"/>
          <p:cNvSpPr txBox="1"/>
          <p:nvPr/>
        </p:nvSpPr>
        <p:spPr>
          <a:xfrm>
            <a:off x="7647509" y="7984170"/>
            <a:ext cx="9136866" cy="1470660"/>
          </a:xfrm>
          <a:prstGeom prst="rect">
            <a:avLst/>
          </a:prstGeom>
        </p:spPr>
        <p:txBody>
          <a:bodyPr lIns="0" tIns="0" rIns="0" bIns="0" rtlCol="0" anchor="t">
            <a:spAutoFit/>
          </a:bodyPr>
          <a:lstStyle/>
          <a:p>
            <a:pPr algn="l">
              <a:lnSpc>
                <a:spcPts val="2939"/>
              </a:lnSpc>
            </a:pPr>
            <a:r>
              <a:rPr lang="en-US" sz="2099">
                <a:solidFill>
                  <a:srgbClr val="000000"/>
                </a:solidFill>
                <a:latin typeface="Proxima Nova"/>
                <a:ea typeface="Proxima Nova"/>
                <a:cs typeface="Proxima Nova"/>
                <a:sym typeface="Proxima Nova"/>
              </a:rPr>
              <a:t>The visualisation aspects associated with the fishbone model diagram found useful towards addressing the systematic gaps associated with multidisciplinary teams </a:t>
            </a:r>
          </a:p>
          <a:p>
            <a:pPr algn="l">
              <a:lnSpc>
                <a:spcPts val="2939"/>
              </a:lnSpc>
            </a:pPr>
            <a:endParaRPr lang="en-US" sz="2099">
              <a:solidFill>
                <a:srgbClr val="000000"/>
              </a:solidFill>
              <a:latin typeface="Proxima Nova"/>
              <a:ea typeface="Proxima Nova"/>
              <a:cs typeface="Proxima Nova"/>
              <a:sym typeface="Proxima Nova"/>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226090" y="2121220"/>
            <a:ext cx="4024575" cy="676377"/>
            <a:chOff x="0" y="0"/>
            <a:chExt cx="886062" cy="148913"/>
          </a:xfrm>
        </p:grpSpPr>
        <p:sp>
          <p:nvSpPr>
            <p:cNvPr id="3" name="Freeform 3"/>
            <p:cNvSpPr/>
            <p:nvPr/>
          </p:nvSpPr>
          <p:spPr>
            <a:xfrm>
              <a:off x="0" y="0"/>
              <a:ext cx="886062" cy="148913"/>
            </a:xfrm>
            <a:custGeom>
              <a:avLst/>
              <a:gdLst/>
              <a:ahLst/>
              <a:cxnLst/>
              <a:rect l="l" t="t" r="r" b="b"/>
              <a:pathLst>
                <a:path w="886062" h="148913">
                  <a:moveTo>
                    <a:pt x="0" y="0"/>
                  </a:moveTo>
                  <a:lnTo>
                    <a:pt x="886062" y="0"/>
                  </a:lnTo>
                  <a:lnTo>
                    <a:pt x="886062" y="148913"/>
                  </a:lnTo>
                  <a:lnTo>
                    <a:pt x="0" y="148913"/>
                  </a:lnTo>
                  <a:close/>
                </a:path>
              </a:pathLst>
            </a:custGeom>
            <a:solidFill>
              <a:srgbClr val="C7ED2E"/>
            </a:solidFill>
          </p:spPr>
          <p:txBody>
            <a:bodyPr/>
            <a:lstStyle/>
            <a:p>
              <a:endParaRPr lang="en-US">
                <a:highlight>
                  <a:srgbClr val="FF0000"/>
                </a:highlight>
              </a:endParaRPr>
            </a:p>
          </p:txBody>
        </p:sp>
        <p:sp>
          <p:nvSpPr>
            <p:cNvPr id="4" name="TextBox 4"/>
            <p:cNvSpPr txBox="1"/>
            <p:nvPr/>
          </p:nvSpPr>
          <p:spPr>
            <a:xfrm>
              <a:off x="0" y="-38100"/>
              <a:ext cx="886062" cy="187013"/>
            </a:xfrm>
            <a:prstGeom prst="rect">
              <a:avLst/>
            </a:prstGeom>
          </p:spPr>
          <p:txBody>
            <a:bodyPr lIns="60771" tIns="60771" rIns="60771" bIns="60771" rtlCol="0" anchor="ctr"/>
            <a:lstStyle/>
            <a:p>
              <a:pPr algn="ctr">
                <a:lnSpc>
                  <a:spcPts val="2659"/>
                </a:lnSpc>
                <a:spcBef>
                  <a:spcPct val="0"/>
                </a:spcBef>
              </a:pPr>
              <a:endParaRPr>
                <a:highlight>
                  <a:srgbClr val="FF0000"/>
                </a:highlight>
              </a:endParaRPr>
            </a:p>
          </p:txBody>
        </p:sp>
      </p:grpSp>
      <p:sp>
        <p:nvSpPr>
          <p:cNvPr id="5" name="TextBox 5"/>
          <p:cNvSpPr txBox="1"/>
          <p:nvPr/>
        </p:nvSpPr>
        <p:spPr>
          <a:xfrm>
            <a:off x="1028700" y="1965189"/>
            <a:ext cx="7546477" cy="946785"/>
          </a:xfrm>
          <a:prstGeom prst="rect">
            <a:avLst/>
          </a:prstGeom>
        </p:spPr>
        <p:txBody>
          <a:bodyPr lIns="0" tIns="0" rIns="0" bIns="0" rtlCol="0" anchor="t">
            <a:spAutoFit/>
          </a:bodyPr>
          <a:lstStyle/>
          <a:p>
            <a:pPr algn="l">
              <a:lnSpc>
                <a:spcPts val="7620"/>
              </a:lnSpc>
            </a:pPr>
            <a:r>
              <a:rPr lang="en-US" sz="6000" b="1">
                <a:solidFill>
                  <a:srgbClr val="000000"/>
                </a:solidFill>
                <a:latin typeface="Montserrat Bold"/>
                <a:ea typeface="Montserrat Bold"/>
                <a:cs typeface="Montserrat Bold"/>
                <a:sym typeface="Montserrat Bold"/>
              </a:rPr>
              <a:t>Reference List</a:t>
            </a:r>
          </a:p>
        </p:txBody>
      </p:sp>
      <p:grpSp>
        <p:nvGrpSpPr>
          <p:cNvPr id="6" name="Group 6"/>
          <p:cNvGrpSpPr/>
          <p:nvPr/>
        </p:nvGrpSpPr>
        <p:grpSpPr>
          <a:xfrm>
            <a:off x="1028700" y="1929226"/>
            <a:ext cx="4197390" cy="1060365"/>
            <a:chOff x="0" y="0"/>
            <a:chExt cx="924109" cy="233453"/>
          </a:xfrm>
        </p:grpSpPr>
        <p:sp>
          <p:nvSpPr>
            <p:cNvPr id="7" name="Freeform 7"/>
            <p:cNvSpPr/>
            <p:nvPr/>
          </p:nvSpPr>
          <p:spPr>
            <a:xfrm>
              <a:off x="0" y="0"/>
              <a:ext cx="924109" cy="233453"/>
            </a:xfrm>
            <a:custGeom>
              <a:avLst/>
              <a:gdLst/>
              <a:ahLst/>
              <a:cxnLst/>
              <a:rect l="l" t="t" r="r" b="b"/>
              <a:pathLst>
                <a:path w="924109" h="233453">
                  <a:moveTo>
                    <a:pt x="0" y="0"/>
                  </a:moveTo>
                  <a:lnTo>
                    <a:pt x="924109" y="0"/>
                  </a:lnTo>
                  <a:lnTo>
                    <a:pt x="924109" y="233453"/>
                  </a:lnTo>
                  <a:lnTo>
                    <a:pt x="0" y="233453"/>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8" name="TextBox 8"/>
            <p:cNvSpPr txBox="1"/>
            <p:nvPr/>
          </p:nvSpPr>
          <p:spPr>
            <a:xfrm>
              <a:off x="0" y="-38100"/>
              <a:ext cx="924109" cy="271553"/>
            </a:xfrm>
            <a:prstGeom prst="rect">
              <a:avLst/>
            </a:prstGeom>
          </p:spPr>
          <p:txBody>
            <a:bodyPr lIns="60771" tIns="60771" rIns="60771" bIns="60771" rtlCol="0" anchor="ctr"/>
            <a:lstStyle/>
            <a:p>
              <a:pPr algn="ctr">
                <a:lnSpc>
                  <a:spcPts val="2659"/>
                </a:lnSpc>
                <a:spcBef>
                  <a:spcPct val="0"/>
                </a:spcBef>
              </a:pPr>
              <a:endParaRPr/>
            </a:p>
          </p:txBody>
        </p:sp>
      </p:grpSp>
      <p:grpSp>
        <p:nvGrpSpPr>
          <p:cNvPr id="9" name="Group 9"/>
          <p:cNvGrpSpPr/>
          <p:nvPr/>
        </p:nvGrpSpPr>
        <p:grpSpPr>
          <a:xfrm>
            <a:off x="11717632" y="1373879"/>
            <a:ext cx="5009420" cy="3231424"/>
            <a:chOff x="0" y="0"/>
            <a:chExt cx="1359670" cy="877081"/>
          </a:xfrm>
        </p:grpSpPr>
        <p:sp>
          <p:nvSpPr>
            <p:cNvPr id="10" name="Freeform 10"/>
            <p:cNvSpPr/>
            <p:nvPr/>
          </p:nvSpPr>
          <p:spPr>
            <a:xfrm>
              <a:off x="0" y="0"/>
              <a:ext cx="1359670" cy="877081"/>
            </a:xfrm>
            <a:custGeom>
              <a:avLst/>
              <a:gdLst/>
              <a:ahLst/>
              <a:cxnLst/>
              <a:rect l="l" t="t" r="r" b="b"/>
              <a:pathLst>
                <a:path w="1359670" h="877081">
                  <a:moveTo>
                    <a:pt x="0" y="0"/>
                  </a:moveTo>
                  <a:lnTo>
                    <a:pt x="1359670" y="0"/>
                  </a:lnTo>
                  <a:lnTo>
                    <a:pt x="1359670" y="877081"/>
                  </a:lnTo>
                  <a:lnTo>
                    <a:pt x="0" y="877081"/>
                  </a:lnTo>
                  <a:close/>
                </a:path>
              </a:pathLst>
            </a:custGeom>
            <a:blipFill>
              <a:blip r:embed="rId2"/>
              <a:stretch>
                <a:fillRect t="-27511" b="-27511"/>
              </a:stretch>
            </a:blipFill>
          </p:spPr>
          <p:txBody>
            <a:bodyPr/>
            <a:lstStyle/>
            <a:p>
              <a:endParaRPr lang="en-US"/>
            </a:p>
          </p:txBody>
        </p:sp>
      </p:grpSp>
      <p:sp>
        <p:nvSpPr>
          <p:cNvPr id="11" name="Freeform 11"/>
          <p:cNvSpPr/>
          <p:nvPr/>
        </p:nvSpPr>
        <p:spPr>
          <a:xfrm>
            <a:off x="17259300" y="1501202"/>
            <a:ext cx="13302458" cy="5226538"/>
          </a:xfrm>
          <a:custGeom>
            <a:avLst/>
            <a:gdLst/>
            <a:ahLst/>
            <a:cxnLst/>
            <a:rect l="l" t="t" r="r" b="b"/>
            <a:pathLst>
              <a:path w="13302458" h="5226538">
                <a:moveTo>
                  <a:pt x="0" y="0"/>
                </a:moveTo>
                <a:lnTo>
                  <a:pt x="13302458" y="0"/>
                </a:lnTo>
                <a:lnTo>
                  <a:pt x="13302458" y="5226538"/>
                </a:lnTo>
                <a:lnTo>
                  <a:pt x="0" y="5226538"/>
                </a:lnTo>
                <a:lnTo>
                  <a:pt x="0" y="0"/>
                </a:lnTo>
                <a:close/>
              </a:path>
            </a:pathLst>
          </a:custGeom>
          <a:blipFill>
            <a:blip r:embed="rId3">
              <a:extLst>
                <a:ext uri="{96DAC541-7B7A-43D3-8B79-37D633B846F1}">
                  <asvg:svgBlip xmlns:asvg="http://schemas.microsoft.com/office/drawing/2016/SVG/main" r:embed="rId4"/>
                </a:ext>
              </a:extLst>
            </a:blip>
            <a:stretch>
              <a:fillRect b="-35530"/>
            </a:stretch>
          </a:blipFill>
        </p:spPr>
        <p:txBody>
          <a:bodyPr/>
          <a:lstStyle/>
          <a:p>
            <a:endParaRPr lang="en-US"/>
          </a:p>
        </p:txBody>
      </p:sp>
      <p:sp>
        <p:nvSpPr>
          <p:cNvPr id="12" name="TextBox 12"/>
          <p:cNvSpPr txBox="1"/>
          <p:nvPr/>
        </p:nvSpPr>
        <p:spPr>
          <a:xfrm>
            <a:off x="2223197" y="3529050"/>
            <a:ext cx="10028820" cy="1289050"/>
          </a:xfrm>
          <a:prstGeom prst="rect">
            <a:avLst/>
          </a:prstGeom>
        </p:spPr>
        <p:txBody>
          <a:bodyPr lIns="0" tIns="0" rIns="0" bIns="0" rtlCol="0" anchor="t">
            <a:spAutoFit/>
          </a:bodyPr>
          <a:lstStyle/>
          <a:p>
            <a:pPr algn="l">
              <a:lnSpc>
                <a:spcPts val="3499"/>
              </a:lnSpc>
            </a:pPr>
            <a:r>
              <a:rPr lang="en-US" sz="2499">
                <a:solidFill>
                  <a:srgbClr val="000000"/>
                </a:solidFill>
                <a:latin typeface="Montserrat"/>
                <a:ea typeface="Montserrat"/>
                <a:cs typeface="Montserrat"/>
                <a:sym typeface="Montserrat"/>
              </a:rPr>
              <a:t>Affandi, H., Hermawan, R., and Alviananda, T. (2023). Assessment of Coal Handling Facility using the Swiss Cheese Model: A Case Study of Fire Incident in Coal-Fired Power Plant. </a:t>
            </a:r>
          </a:p>
        </p:txBody>
      </p:sp>
      <p:sp>
        <p:nvSpPr>
          <p:cNvPr id="13" name="TextBox 13"/>
          <p:cNvSpPr txBox="1"/>
          <p:nvPr/>
        </p:nvSpPr>
        <p:spPr>
          <a:xfrm>
            <a:off x="2223197" y="5105400"/>
            <a:ext cx="14230214" cy="4356100"/>
          </a:xfrm>
          <a:prstGeom prst="rect">
            <a:avLst/>
          </a:prstGeom>
        </p:spPr>
        <p:txBody>
          <a:bodyPr lIns="0" tIns="0" rIns="0" bIns="0" rtlCol="0" anchor="t">
            <a:spAutoFit/>
          </a:bodyPr>
          <a:lstStyle/>
          <a:p>
            <a:pPr algn="l">
              <a:lnSpc>
                <a:spcPts val="3499"/>
              </a:lnSpc>
            </a:pPr>
            <a:r>
              <a:rPr lang="en-US" sz="2499">
                <a:solidFill>
                  <a:srgbClr val="000000"/>
                </a:solidFill>
                <a:latin typeface="Montserrat"/>
                <a:ea typeface="Montserrat"/>
                <a:cs typeface="Montserrat"/>
                <a:sym typeface="Montserrat"/>
              </a:rPr>
              <a:t>Appicharla, S. (2024, July). Accident Case Study Analysis of Developmental Automated Driving System Collison. </a:t>
            </a:r>
          </a:p>
          <a:p>
            <a:pPr algn="l">
              <a:lnSpc>
                <a:spcPts val="3499"/>
              </a:lnSpc>
            </a:pPr>
            <a:endParaRPr lang="en-US" sz="2499">
              <a:solidFill>
                <a:srgbClr val="000000"/>
              </a:solidFill>
              <a:latin typeface="Montserrat"/>
              <a:ea typeface="Montserrat"/>
              <a:cs typeface="Montserrat"/>
              <a:sym typeface="Montserrat"/>
            </a:endParaRPr>
          </a:p>
          <a:p>
            <a:pPr algn="l">
              <a:lnSpc>
                <a:spcPts val="3499"/>
              </a:lnSpc>
            </a:pPr>
            <a:r>
              <a:rPr lang="en-US" sz="2499">
                <a:solidFill>
                  <a:srgbClr val="000000"/>
                </a:solidFill>
                <a:latin typeface="Montserrat"/>
                <a:ea typeface="Montserrat"/>
                <a:cs typeface="Montserrat"/>
                <a:sym typeface="Montserrat"/>
              </a:rPr>
              <a:t>Dilawar, S., and Hood, M. (2025). Redefining Safety: Strategic Incident Management in Modern Healthcare. International Journal of Digital Health and Telemedicine, 1(1).</a:t>
            </a:r>
          </a:p>
          <a:p>
            <a:pPr algn="l">
              <a:lnSpc>
                <a:spcPts val="3499"/>
              </a:lnSpc>
            </a:pPr>
            <a:endParaRPr lang="en-US" sz="2499">
              <a:solidFill>
                <a:srgbClr val="000000"/>
              </a:solidFill>
              <a:latin typeface="Montserrat"/>
              <a:ea typeface="Montserrat"/>
              <a:cs typeface="Montserrat"/>
              <a:sym typeface="Montserrat"/>
            </a:endParaRPr>
          </a:p>
          <a:p>
            <a:pPr algn="l">
              <a:lnSpc>
                <a:spcPts val="3499"/>
              </a:lnSpc>
            </a:pPr>
            <a:r>
              <a:rPr lang="en-US" sz="2499">
                <a:solidFill>
                  <a:srgbClr val="000000"/>
                </a:solidFill>
                <a:latin typeface="Montserrat"/>
                <a:ea typeface="Montserrat"/>
                <a:cs typeface="Montserrat"/>
                <a:sym typeface="Montserrat"/>
              </a:rPr>
              <a:t>Tkachenko, N., Pankevych, O., Mahanova, T., Hromovyk, B., Lesyk, R., and Lesyk, L. (2024). Human healthcare and Its pharmacy component from a safety point of view. Pharmacy, 12(2), 64. </a:t>
            </a:r>
          </a:p>
          <a:p>
            <a:pPr algn="l">
              <a:lnSpc>
                <a:spcPts val="3499"/>
              </a:lnSpc>
            </a:pPr>
            <a:endParaRPr lang="en-US" sz="2499">
              <a:solidFill>
                <a:srgbClr val="000000"/>
              </a:solidFill>
              <a:latin typeface="Montserrat"/>
              <a:ea typeface="Montserrat"/>
              <a:cs typeface="Montserrat"/>
              <a:sym typeface="Montserrat"/>
            </a:endParaRPr>
          </a:p>
        </p:txBody>
      </p:sp>
      <p:grpSp>
        <p:nvGrpSpPr>
          <p:cNvPr id="14" name="Group 14"/>
          <p:cNvGrpSpPr/>
          <p:nvPr/>
        </p:nvGrpSpPr>
        <p:grpSpPr>
          <a:xfrm>
            <a:off x="1028700" y="3581071"/>
            <a:ext cx="879529" cy="457200"/>
            <a:chOff x="0" y="0"/>
            <a:chExt cx="193640" cy="100658"/>
          </a:xfrm>
        </p:grpSpPr>
        <p:sp>
          <p:nvSpPr>
            <p:cNvPr id="15" name="Freeform 15"/>
            <p:cNvSpPr/>
            <p:nvPr/>
          </p:nvSpPr>
          <p:spPr>
            <a:xfrm>
              <a:off x="0" y="0"/>
              <a:ext cx="193640" cy="100658"/>
            </a:xfrm>
            <a:custGeom>
              <a:avLst/>
              <a:gdLst/>
              <a:ahLst/>
              <a:cxnLst/>
              <a:rect l="l" t="t" r="r" b="b"/>
              <a:pathLst>
                <a:path w="193640" h="100658">
                  <a:moveTo>
                    <a:pt x="0" y="0"/>
                  </a:moveTo>
                  <a:lnTo>
                    <a:pt x="193640" y="0"/>
                  </a:lnTo>
                  <a:lnTo>
                    <a:pt x="193640" y="100658"/>
                  </a:lnTo>
                  <a:lnTo>
                    <a:pt x="0" y="100658"/>
                  </a:lnTo>
                  <a:close/>
                </a:path>
              </a:pathLst>
            </a:custGeom>
            <a:solidFill>
              <a:srgbClr val="FF751F"/>
            </a:solidFill>
          </p:spPr>
          <p:txBody>
            <a:bodyPr/>
            <a:lstStyle/>
            <a:p>
              <a:endParaRPr lang="en-US"/>
            </a:p>
          </p:txBody>
        </p:sp>
        <p:sp>
          <p:nvSpPr>
            <p:cNvPr id="16" name="TextBox 16"/>
            <p:cNvSpPr txBox="1"/>
            <p:nvPr/>
          </p:nvSpPr>
          <p:spPr>
            <a:xfrm>
              <a:off x="0" y="-38100"/>
              <a:ext cx="193640" cy="138758"/>
            </a:xfrm>
            <a:prstGeom prst="rect">
              <a:avLst/>
            </a:prstGeom>
          </p:spPr>
          <p:txBody>
            <a:bodyPr lIns="60771" tIns="60771" rIns="60771" bIns="60771" rtlCol="0" anchor="ctr"/>
            <a:lstStyle/>
            <a:p>
              <a:pPr algn="ctr">
                <a:lnSpc>
                  <a:spcPts val="2659"/>
                </a:lnSpc>
                <a:spcBef>
                  <a:spcPct val="0"/>
                </a:spcBef>
              </a:pPr>
              <a:endParaRPr/>
            </a:p>
          </p:txBody>
        </p:sp>
      </p:grpSp>
      <p:sp>
        <p:nvSpPr>
          <p:cNvPr id="17" name="TextBox 17"/>
          <p:cNvSpPr txBox="1"/>
          <p:nvPr/>
        </p:nvSpPr>
        <p:spPr>
          <a:xfrm>
            <a:off x="1028700" y="3567150"/>
            <a:ext cx="811969" cy="457200"/>
          </a:xfrm>
          <a:prstGeom prst="rect">
            <a:avLst/>
          </a:prstGeom>
        </p:spPr>
        <p:txBody>
          <a:bodyPr lIns="0" tIns="0" rIns="0" bIns="0" rtlCol="0" anchor="t">
            <a:spAutoFit/>
          </a:bodyPr>
          <a:lstStyle/>
          <a:p>
            <a:pPr algn="r">
              <a:lnSpc>
                <a:spcPts val="3600"/>
              </a:lnSpc>
            </a:pPr>
            <a:r>
              <a:rPr lang="en-US" sz="3000" b="1">
                <a:solidFill>
                  <a:srgbClr val="FFFFFF"/>
                </a:solidFill>
                <a:latin typeface="Montserrat Bold"/>
                <a:ea typeface="Montserrat Bold"/>
                <a:cs typeface="Montserrat Bold"/>
                <a:sym typeface="Montserrat Bold"/>
              </a:rPr>
              <a:t>1.</a:t>
            </a:r>
          </a:p>
        </p:txBody>
      </p:sp>
      <p:grpSp>
        <p:nvGrpSpPr>
          <p:cNvPr id="18" name="Group 18"/>
          <p:cNvGrpSpPr/>
          <p:nvPr/>
        </p:nvGrpSpPr>
        <p:grpSpPr>
          <a:xfrm>
            <a:off x="1028700" y="5157421"/>
            <a:ext cx="879529" cy="457200"/>
            <a:chOff x="0" y="0"/>
            <a:chExt cx="193640" cy="100658"/>
          </a:xfrm>
        </p:grpSpPr>
        <p:sp>
          <p:nvSpPr>
            <p:cNvPr id="19" name="Freeform 19"/>
            <p:cNvSpPr/>
            <p:nvPr/>
          </p:nvSpPr>
          <p:spPr>
            <a:xfrm>
              <a:off x="0" y="0"/>
              <a:ext cx="193640" cy="100658"/>
            </a:xfrm>
            <a:custGeom>
              <a:avLst/>
              <a:gdLst/>
              <a:ahLst/>
              <a:cxnLst/>
              <a:rect l="l" t="t" r="r" b="b"/>
              <a:pathLst>
                <a:path w="193640" h="100658">
                  <a:moveTo>
                    <a:pt x="0" y="0"/>
                  </a:moveTo>
                  <a:lnTo>
                    <a:pt x="193640" y="0"/>
                  </a:lnTo>
                  <a:lnTo>
                    <a:pt x="193640" y="100658"/>
                  </a:lnTo>
                  <a:lnTo>
                    <a:pt x="0" y="100658"/>
                  </a:lnTo>
                  <a:close/>
                </a:path>
              </a:pathLst>
            </a:custGeom>
            <a:solidFill>
              <a:srgbClr val="FF751F"/>
            </a:solidFill>
          </p:spPr>
          <p:txBody>
            <a:bodyPr/>
            <a:lstStyle/>
            <a:p>
              <a:endParaRPr lang="en-US"/>
            </a:p>
          </p:txBody>
        </p:sp>
        <p:sp>
          <p:nvSpPr>
            <p:cNvPr id="20" name="TextBox 20"/>
            <p:cNvSpPr txBox="1"/>
            <p:nvPr/>
          </p:nvSpPr>
          <p:spPr>
            <a:xfrm>
              <a:off x="0" y="-38100"/>
              <a:ext cx="193640" cy="138758"/>
            </a:xfrm>
            <a:prstGeom prst="rect">
              <a:avLst/>
            </a:prstGeom>
          </p:spPr>
          <p:txBody>
            <a:bodyPr lIns="60771" tIns="60771" rIns="60771" bIns="60771" rtlCol="0" anchor="ctr"/>
            <a:lstStyle/>
            <a:p>
              <a:pPr algn="ctr">
                <a:lnSpc>
                  <a:spcPts val="2659"/>
                </a:lnSpc>
                <a:spcBef>
                  <a:spcPct val="0"/>
                </a:spcBef>
              </a:pPr>
              <a:endParaRPr/>
            </a:p>
          </p:txBody>
        </p:sp>
      </p:grpSp>
      <p:sp>
        <p:nvSpPr>
          <p:cNvPr id="21" name="TextBox 21"/>
          <p:cNvSpPr txBox="1"/>
          <p:nvPr/>
        </p:nvSpPr>
        <p:spPr>
          <a:xfrm>
            <a:off x="1028700" y="5143500"/>
            <a:ext cx="811969" cy="457200"/>
          </a:xfrm>
          <a:prstGeom prst="rect">
            <a:avLst/>
          </a:prstGeom>
        </p:spPr>
        <p:txBody>
          <a:bodyPr lIns="0" tIns="0" rIns="0" bIns="0" rtlCol="0" anchor="t">
            <a:spAutoFit/>
          </a:bodyPr>
          <a:lstStyle/>
          <a:p>
            <a:pPr algn="r">
              <a:lnSpc>
                <a:spcPts val="3600"/>
              </a:lnSpc>
            </a:pPr>
            <a:r>
              <a:rPr lang="en-US" sz="3000" b="1">
                <a:solidFill>
                  <a:srgbClr val="FFFFFF"/>
                </a:solidFill>
                <a:latin typeface="Montserrat Bold"/>
                <a:ea typeface="Montserrat Bold"/>
                <a:cs typeface="Montserrat Bold"/>
                <a:sym typeface="Montserrat Bold"/>
              </a:rPr>
              <a:t>2.</a:t>
            </a:r>
          </a:p>
        </p:txBody>
      </p:sp>
      <p:grpSp>
        <p:nvGrpSpPr>
          <p:cNvPr id="22" name="Group 22"/>
          <p:cNvGrpSpPr/>
          <p:nvPr/>
        </p:nvGrpSpPr>
        <p:grpSpPr>
          <a:xfrm>
            <a:off x="1028700" y="6506101"/>
            <a:ext cx="879529" cy="457200"/>
            <a:chOff x="0" y="0"/>
            <a:chExt cx="193640" cy="100658"/>
          </a:xfrm>
        </p:grpSpPr>
        <p:sp>
          <p:nvSpPr>
            <p:cNvPr id="23" name="Freeform 23"/>
            <p:cNvSpPr/>
            <p:nvPr/>
          </p:nvSpPr>
          <p:spPr>
            <a:xfrm>
              <a:off x="0" y="0"/>
              <a:ext cx="193640" cy="100658"/>
            </a:xfrm>
            <a:custGeom>
              <a:avLst/>
              <a:gdLst/>
              <a:ahLst/>
              <a:cxnLst/>
              <a:rect l="l" t="t" r="r" b="b"/>
              <a:pathLst>
                <a:path w="193640" h="100658">
                  <a:moveTo>
                    <a:pt x="0" y="0"/>
                  </a:moveTo>
                  <a:lnTo>
                    <a:pt x="193640" y="0"/>
                  </a:lnTo>
                  <a:lnTo>
                    <a:pt x="193640" y="100658"/>
                  </a:lnTo>
                  <a:lnTo>
                    <a:pt x="0" y="100658"/>
                  </a:lnTo>
                  <a:close/>
                </a:path>
              </a:pathLst>
            </a:custGeom>
            <a:solidFill>
              <a:srgbClr val="FF751F"/>
            </a:solidFill>
          </p:spPr>
          <p:txBody>
            <a:bodyPr/>
            <a:lstStyle/>
            <a:p>
              <a:endParaRPr lang="en-US"/>
            </a:p>
          </p:txBody>
        </p:sp>
        <p:sp>
          <p:nvSpPr>
            <p:cNvPr id="24" name="TextBox 24"/>
            <p:cNvSpPr txBox="1"/>
            <p:nvPr/>
          </p:nvSpPr>
          <p:spPr>
            <a:xfrm>
              <a:off x="0" y="-38100"/>
              <a:ext cx="193640" cy="138758"/>
            </a:xfrm>
            <a:prstGeom prst="rect">
              <a:avLst/>
            </a:prstGeom>
          </p:spPr>
          <p:txBody>
            <a:bodyPr lIns="60771" tIns="60771" rIns="60771" bIns="60771" rtlCol="0" anchor="ctr"/>
            <a:lstStyle/>
            <a:p>
              <a:pPr algn="ctr">
                <a:lnSpc>
                  <a:spcPts val="2659"/>
                </a:lnSpc>
                <a:spcBef>
                  <a:spcPct val="0"/>
                </a:spcBef>
              </a:pPr>
              <a:endParaRPr/>
            </a:p>
          </p:txBody>
        </p:sp>
      </p:grpSp>
      <p:sp>
        <p:nvSpPr>
          <p:cNvPr id="25" name="TextBox 25"/>
          <p:cNvSpPr txBox="1"/>
          <p:nvPr/>
        </p:nvSpPr>
        <p:spPr>
          <a:xfrm>
            <a:off x="1028700" y="6492180"/>
            <a:ext cx="811969" cy="457200"/>
          </a:xfrm>
          <a:prstGeom prst="rect">
            <a:avLst/>
          </a:prstGeom>
        </p:spPr>
        <p:txBody>
          <a:bodyPr lIns="0" tIns="0" rIns="0" bIns="0" rtlCol="0" anchor="t">
            <a:spAutoFit/>
          </a:bodyPr>
          <a:lstStyle/>
          <a:p>
            <a:pPr algn="r">
              <a:lnSpc>
                <a:spcPts val="3600"/>
              </a:lnSpc>
            </a:pPr>
            <a:r>
              <a:rPr lang="en-US" sz="3000" b="1">
                <a:solidFill>
                  <a:srgbClr val="FFFFFF"/>
                </a:solidFill>
                <a:latin typeface="Montserrat Bold"/>
                <a:ea typeface="Montserrat Bold"/>
                <a:cs typeface="Montserrat Bold"/>
                <a:sym typeface="Montserrat Bold"/>
              </a:rPr>
              <a:t>3.</a:t>
            </a:r>
          </a:p>
        </p:txBody>
      </p:sp>
      <p:grpSp>
        <p:nvGrpSpPr>
          <p:cNvPr id="26" name="Group 26"/>
          <p:cNvGrpSpPr/>
          <p:nvPr/>
        </p:nvGrpSpPr>
        <p:grpSpPr>
          <a:xfrm>
            <a:off x="1028700" y="7853522"/>
            <a:ext cx="879529" cy="457200"/>
            <a:chOff x="0" y="0"/>
            <a:chExt cx="193640" cy="100658"/>
          </a:xfrm>
        </p:grpSpPr>
        <p:sp>
          <p:nvSpPr>
            <p:cNvPr id="27" name="Freeform 27"/>
            <p:cNvSpPr/>
            <p:nvPr/>
          </p:nvSpPr>
          <p:spPr>
            <a:xfrm>
              <a:off x="0" y="0"/>
              <a:ext cx="193640" cy="100658"/>
            </a:xfrm>
            <a:custGeom>
              <a:avLst/>
              <a:gdLst/>
              <a:ahLst/>
              <a:cxnLst/>
              <a:rect l="l" t="t" r="r" b="b"/>
              <a:pathLst>
                <a:path w="193640" h="100658">
                  <a:moveTo>
                    <a:pt x="0" y="0"/>
                  </a:moveTo>
                  <a:lnTo>
                    <a:pt x="193640" y="0"/>
                  </a:lnTo>
                  <a:lnTo>
                    <a:pt x="193640" y="100658"/>
                  </a:lnTo>
                  <a:lnTo>
                    <a:pt x="0" y="100658"/>
                  </a:lnTo>
                  <a:close/>
                </a:path>
              </a:pathLst>
            </a:custGeom>
            <a:solidFill>
              <a:srgbClr val="FF751F"/>
            </a:solidFill>
          </p:spPr>
          <p:txBody>
            <a:bodyPr/>
            <a:lstStyle/>
            <a:p>
              <a:endParaRPr lang="en-US"/>
            </a:p>
          </p:txBody>
        </p:sp>
        <p:sp>
          <p:nvSpPr>
            <p:cNvPr id="28" name="TextBox 28"/>
            <p:cNvSpPr txBox="1"/>
            <p:nvPr/>
          </p:nvSpPr>
          <p:spPr>
            <a:xfrm>
              <a:off x="0" y="-38100"/>
              <a:ext cx="193640" cy="138758"/>
            </a:xfrm>
            <a:prstGeom prst="rect">
              <a:avLst/>
            </a:prstGeom>
          </p:spPr>
          <p:txBody>
            <a:bodyPr lIns="60771" tIns="60771" rIns="60771" bIns="60771" rtlCol="0" anchor="ctr"/>
            <a:lstStyle/>
            <a:p>
              <a:pPr algn="ctr">
                <a:lnSpc>
                  <a:spcPts val="2659"/>
                </a:lnSpc>
                <a:spcBef>
                  <a:spcPct val="0"/>
                </a:spcBef>
              </a:pPr>
              <a:endParaRPr/>
            </a:p>
          </p:txBody>
        </p:sp>
      </p:grpSp>
      <p:sp>
        <p:nvSpPr>
          <p:cNvPr id="29" name="TextBox 29"/>
          <p:cNvSpPr txBox="1"/>
          <p:nvPr/>
        </p:nvSpPr>
        <p:spPr>
          <a:xfrm>
            <a:off x="1028700" y="7839601"/>
            <a:ext cx="811969" cy="457200"/>
          </a:xfrm>
          <a:prstGeom prst="rect">
            <a:avLst/>
          </a:prstGeom>
        </p:spPr>
        <p:txBody>
          <a:bodyPr lIns="0" tIns="0" rIns="0" bIns="0" rtlCol="0" anchor="t">
            <a:spAutoFit/>
          </a:bodyPr>
          <a:lstStyle/>
          <a:p>
            <a:pPr algn="r">
              <a:lnSpc>
                <a:spcPts val="3600"/>
              </a:lnSpc>
            </a:pPr>
            <a:r>
              <a:rPr lang="en-US" sz="3000" b="1">
                <a:solidFill>
                  <a:srgbClr val="FFFFFF"/>
                </a:solidFill>
                <a:latin typeface="Montserrat Bold"/>
                <a:ea typeface="Montserrat Bold"/>
                <a:cs typeface="Montserrat Bold"/>
                <a:sym typeface="Montserrat Bold"/>
              </a:rPr>
              <a:t>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238146" y="2788158"/>
            <a:ext cx="4905088" cy="1519160"/>
            <a:chOff x="0" y="0"/>
            <a:chExt cx="1079918" cy="334463"/>
          </a:xfrm>
        </p:grpSpPr>
        <p:sp>
          <p:nvSpPr>
            <p:cNvPr id="3" name="Freeform 3"/>
            <p:cNvSpPr/>
            <p:nvPr/>
          </p:nvSpPr>
          <p:spPr>
            <a:xfrm>
              <a:off x="0" y="0"/>
              <a:ext cx="1079918" cy="334463"/>
            </a:xfrm>
            <a:custGeom>
              <a:avLst/>
              <a:gdLst/>
              <a:ahLst/>
              <a:cxnLst/>
              <a:rect l="l" t="t" r="r" b="b"/>
              <a:pathLst>
                <a:path w="1079918" h="334463">
                  <a:moveTo>
                    <a:pt x="0" y="0"/>
                  </a:moveTo>
                  <a:lnTo>
                    <a:pt x="1079918" y="0"/>
                  </a:lnTo>
                  <a:lnTo>
                    <a:pt x="1079918" y="334463"/>
                  </a:lnTo>
                  <a:lnTo>
                    <a:pt x="0" y="334463"/>
                  </a:lnTo>
                  <a:close/>
                </a:path>
              </a:pathLst>
            </a:custGeom>
            <a:solidFill>
              <a:srgbClr val="C7ED2E"/>
            </a:solidFill>
          </p:spPr>
          <p:txBody>
            <a:bodyPr/>
            <a:lstStyle/>
            <a:p>
              <a:endParaRPr lang="en-US"/>
            </a:p>
          </p:txBody>
        </p:sp>
        <p:sp>
          <p:nvSpPr>
            <p:cNvPr id="4" name="TextBox 4"/>
            <p:cNvSpPr txBox="1"/>
            <p:nvPr/>
          </p:nvSpPr>
          <p:spPr>
            <a:xfrm>
              <a:off x="0" y="-38100"/>
              <a:ext cx="1079918" cy="372563"/>
            </a:xfrm>
            <a:prstGeom prst="rect">
              <a:avLst/>
            </a:prstGeom>
          </p:spPr>
          <p:txBody>
            <a:bodyPr lIns="60771" tIns="60771" rIns="60771" bIns="60771" rtlCol="0" anchor="ctr"/>
            <a:lstStyle/>
            <a:p>
              <a:pPr algn="ctr">
                <a:lnSpc>
                  <a:spcPts val="2659"/>
                </a:lnSpc>
                <a:spcBef>
                  <a:spcPct val="0"/>
                </a:spcBef>
              </a:pPr>
              <a:endParaRPr/>
            </a:p>
          </p:txBody>
        </p:sp>
      </p:grpSp>
      <p:sp>
        <p:nvSpPr>
          <p:cNvPr id="5" name="TextBox 5"/>
          <p:cNvSpPr txBox="1"/>
          <p:nvPr/>
        </p:nvSpPr>
        <p:spPr>
          <a:xfrm>
            <a:off x="1028700" y="2438062"/>
            <a:ext cx="10777443" cy="2181217"/>
          </a:xfrm>
          <a:prstGeom prst="rect">
            <a:avLst/>
          </a:prstGeom>
        </p:spPr>
        <p:txBody>
          <a:bodyPr lIns="0" tIns="0" rIns="0" bIns="0" rtlCol="0" anchor="t">
            <a:spAutoFit/>
          </a:bodyPr>
          <a:lstStyle/>
          <a:p>
            <a:pPr algn="l">
              <a:lnSpc>
                <a:spcPts val="17226"/>
              </a:lnSpc>
            </a:pPr>
            <a:r>
              <a:rPr lang="en-US" sz="14355" b="1">
                <a:solidFill>
                  <a:srgbClr val="000000"/>
                </a:solidFill>
                <a:latin typeface="Montserrat Bold"/>
                <a:ea typeface="Montserrat Bold"/>
                <a:cs typeface="Montserrat Bold"/>
                <a:sym typeface="Montserrat Bold"/>
              </a:rPr>
              <a:t>Thank You</a:t>
            </a:r>
          </a:p>
        </p:txBody>
      </p:sp>
      <p:grpSp>
        <p:nvGrpSpPr>
          <p:cNvPr id="6" name="Group 6"/>
          <p:cNvGrpSpPr/>
          <p:nvPr/>
        </p:nvGrpSpPr>
        <p:grpSpPr>
          <a:xfrm>
            <a:off x="1028700" y="4514512"/>
            <a:ext cx="8425267" cy="1339437"/>
            <a:chOff x="0" y="0"/>
            <a:chExt cx="2292848" cy="364514"/>
          </a:xfrm>
        </p:grpSpPr>
        <p:sp>
          <p:nvSpPr>
            <p:cNvPr id="7" name="Freeform 7"/>
            <p:cNvSpPr/>
            <p:nvPr/>
          </p:nvSpPr>
          <p:spPr>
            <a:xfrm>
              <a:off x="0" y="0"/>
              <a:ext cx="2292848" cy="364514"/>
            </a:xfrm>
            <a:custGeom>
              <a:avLst/>
              <a:gdLst/>
              <a:ahLst/>
              <a:cxnLst/>
              <a:rect l="l" t="t" r="r" b="b"/>
              <a:pathLst>
                <a:path w="2292848" h="364514">
                  <a:moveTo>
                    <a:pt x="0" y="0"/>
                  </a:moveTo>
                  <a:lnTo>
                    <a:pt x="2292848" y="0"/>
                  </a:lnTo>
                  <a:lnTo>
                    <a:pt x="2292848" y="364514"/>
                  </a:lnTo>
                  <a:lnTo>
                    <a:pt x="0" y="364514"/>
                  </a:lnTo>
                  <a:close/>
                </a:path>
              </a:pathLst>
            </a:custGeom>
            <a:solidFill>
              <a:srgbClr val="000000">
                <a:alpha val="0"/>
              </a:srgbClr>
            </a:solidFill>
            <a:ln w="19050" cap="sq">
              <a:solidFill>
                <a:srgbClr val="000000"/>
              </a:solidFill>
              <a:prstDash val="dash"/>
              <a:miter/>
            </a:ln>
          </p:spPr>
          <p:txBody>
            <a:bodyPr/>
            <a:lstStyle/>
            <a:p>
              <a:endParaRPr lang="en-US"/>
            </a:p>
          </p:txBody>
        </p:sp>
        <p:sp>
          <p:nvSpPr>
            <p:cNvPr id="8" name="TextBox 8"/>
            <p:cNvSpPr txBox="1"/>
            <p:nvPr/>
          </p:nvSpPr>
          <p:spPr>
            <a:xfrm>
              <a:off x="0" y="-38100"/>
              <a:ext cx="2292848" cy="402614"/>
            </a:xfrm>
            <a:prstGeom prst="rect">
              <a:avLst/>
            </a:prstGeom>
          </p:spPr>
          <p:txBody>
            <a:bodyPr lIns="60771" tIns="60771" rIns="60771" bIns="60771" rtlCol="0" anchor="ctr"/>
            <a:lstStyle/>
            <a:p>
              <a:pPr algn="ctr">
                <a:lnSpc>
                  <a:spcPts val="2659"/>
                </a:lnSpc>
                <a:spcBef>
                  <a:spcPct val="0"/>
                </a:spcBef>
              </a:pPr>
              <a:endParaRPr/>
            </a:p>
          </p:txBody>
        </p:sp>
      </p:grpSp>
      <p:grpSp>
        <p:nvGrpSpPr>
          <p:cNvPr id="9" name="Group 9"/>
          <p:cNvGrpSpPr/>
          <p:nvPr/>
        </p:nvGrpSpPr>
        <p:grpSpPr>
          <a:xfrm>
            <a:off x="12577262" y="0"/>
            <a:ext cx="5710738" cy="10287000"/>
            <a:chOff x="0" y="0"/>
            <a:chExt cx="956800" cy="1723525"/>
          </a:xfrm>
        </p:grpSpPr>
        <p:sp>
          <p:nvSpPr>
            <p:cNvPr id="10" name="Freeform 10"/>
            <p:cNvSpPr/>
            <p:nvPr/>
          </p:nvSpPr>
          <p:spPr>
            <a:xfrm>
              <a:off x="0" y="0"/>
              <a:ext cx="956800" cy="1723525"/>
            </a:xfrm>
            <a:custGeom>
              <a:avLst/>
              <a:gdLst/>
              <a:ahLst/>
              <a:cxnLst/>
              <a:rect l="l" t="t" r="r" b="b"/>
              <a:pathLst>
                <a:path w="956800" h="1723525">
                  <a:moveTo>
                    <a:pt x="0" y="0"/>
                  </a:moveTo>
                  <a:lnTo>
                    <a:pt x="956800" y="0"/>
                  </a:lnTo>
                  <a:lnTo>
                    <a:pt x="956800" y="1723525"/>
                  </a:lnTo>
                  <a:lnTo>
                    <a:pt x="0" y="1723525"/>
                  </a:lnTo>
                  <a:close/>
                </a:path>
              </a:pathLst>
            </a:custGeom>
            <a:blipFill>
              <a:blip r:embed="rId2"/>
              <a:stretch>
                <a:fillRect l="-126064" r="-7104" b="-2368"/>
              </a:stretch>
            </a:blipFill>
          </p:spPr>
          <p:txBody>
            <a:bodyPr/>
            <a:lstStyle/>
            <a:p>
              <a:endParaRPr lang="en-US"/>
            </a:p>
          </p:txBody>
        </p:sp>
      </p:grpSp>
      <p:sp>
        <p:nvSpPr>
          <p:cNvPr id="11" name="AutoShape 11"/>
          <p:cNvSpPr/>
          <p:nvPr/>
        </p:nvSpPr>
        <p:spPr>
          <a:xfrm>
            <a:off x="1028700" y="6848569"/>
            <a:ext cx="3215036" cy="0"/>
          </a:xfrm>
          <a:prstGeom prst="line">
            <a:avLst/>
          </a:prstGeom>
          <a:ln w="57150" cap="flat">
            <a:solidFill>
              <a:srgbClr val="C7ED2E"/>
            </a:solidFill>
            <a:prstDash val="solid"/>
            <a:headEnd type="none" w="sm" len="sm"/>
            <a:tailEnd type="none" w="sm" len="sm"/>
          </a:ln>
        </p:spPr>
        <p:txBody>
          <a:bodyPr/>
          <a:lstStyle/>
          <a:p>
            <a:endParaRPr lang="en-US"/>
          </a:p>
        </p:txBody>
      </p:sp>
      <p:sp>
        <p:nvSpPr>
          <p:cNvPr id="12" name="Freeform 12"/>
          <p:cNvSpPr/>
          <p:nvPr/>
        </p:nvSpPr>
        <p:spPr>
          <a:xfrm>
            <a:off x="-9722110" y="-6054859"/>
            <a:ext cx="13302458" cy="7083559"/>
          </a:xfrm>
          <a:custGeom>
            <a:avLst/>
            <a:gdLst/>
            <a:ahLst/>
            <a:cxnLst/>
            <a:rect l="l" t="t" r="r" b="b"/>
            <a:pathLst>
              <a:path w="13302458" h="7083559">
                <a:moveTo>
                  <a:pt x="0" y="0"/>
                </a:moveTo>
                <a:lnTo>
                  <a:pt x="13302458" y="0"/>
                </a:lnTo>
                <a:lnTo>
                  <a:pt x="13302458" y="7083559"/>
                </a:lnTo>
                <a:lnTo>
                  <a:pt x="0" y="708355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TextBox 13"/>
          <p:cNvSpPr txBox="1"/>
          <p:nvPr/>
        </p:nvSpPr>
        <p:spPr>
          <a:xfrm>
            <a:off x="1223065" y="4710324"/>
            <a:ext cx="8041478" cy="947734"/>
          </a:xfrm>
          <a:prstGeom prst="rect">
            <a:avLst/>
          </a:prstGeom>
        </p:spPr>
        <p:txBody>
          <a:bodyPr lIns="0" tIns="0" rIns="0" bIns="0" rtlCol="0" anchor="t">
            <a:spAutoFit/>
          </a:bodyPr>
          <a:lstStyle/>
          <a:p>
            <a:pPr algn="l">
              <a:lnSpc>
                <a:spcPts val="7475"/>
              </a:lnSpc>
            </a:pPr>
            <a:r>
              <a:rPr lang="en-US" sz="6229" b="1">
                <a:solidFill>
                  <a:srgbClr val="000000"/>
                </a:solidFill>
                <a:latin typeface="Montserrat Bold"/>
                <a:ea typeface="Montserrat Bold"/>
                <a:cs typeface="Montserrat Bold"/>
                <a:sym typeface="Montserrat Bold"/>
              </a:rPr>
              <a:t>For Your 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923</Words>
  <Application>Microsoft Office PowerPoint</Application>
  <PresentationFormat>Custom</PresentationFormat>
  <Paragraphs>97</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Proxima Nova</vt:lpstr>
      <vt:lpstr>Times New Roman</vt:lpstr>
      <vt:lpstr>Arial</vt:lpstr>
      <vt:lpstr>Montserrat Bold</vt:lpstr>
      <vt:lpstr>Calibri</vt:lpstr>
      <vt:lpstr>Montserrat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Hemanshi</dc:creator>
  <cp:keywords/>
  <dc:description/>
  <cp:lastModifiedBy>Talaviya Kishan</cp:lastModifiedBy>
  <cp:revision>5</cp:revision>
  <dcterms:created xsi:type="dcterms:W3CDTF">2006-08-16T00:00:00Z</dcterms:created>
  <dcterms:modified xsi:type="dcterms:W3CDTF">2025-10-19T23:49:37Z</dcterms:modified>
  <cp:category/>
  <dc:identifier>DAG2QNMD3mw</dc:identifier>
</cp:coreProperties>
</file>