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300" r:id="rId3"/>
    <p:sldId id="285" r:id="rId4"/>
    <p:sldId id="257" r:id="rId5"/>
    <p:sldId id="272" r:id="rId6"/>
    <p:sldId id="258" r:id="rId7"/>
    <p:sldId id="259" r:id="rId8"/>
    <p:sldId id="260" r:id="rId9"/>
    <p:sldId id="276" r:id="rId10"/>
    <p:sldId id="277" r:id="rId11"/>
    <p:sldId id="283" r:id="rId12"/>
    <p:sldId id="284" r:id="rId13"/>
    <p:sldId id="275" r:id="rId14"/>
    <p:sldId id="299" r:id="rId15"/>
    <p:sldId id="278" r:id="rId16"/>
    <p:sldId id="279" r:id="rId17"/>
    <p:sldId id="280" r:id="rId18"/>
    <p:sldId id="282" r:id="rId19"/>
    <p:sldId id="281" r:id="rId20"/>
    <p:sldId id="286" r:id="rId21"/>
    <p:sldId id="287" r:id="rId22"/>
    <p:sldId id="302" r:id="rId23"/>
    <p:sldId id="291" r:id="rId24"/>
    <p:sldId id="288" r:id="rId25"/>
    <p:sldId id="290" r:id="rId26"/>
    <p:sldId id="289" r:id="rId27"/>
    <p:sldId id="292" r:id="rId28"/>
    <p:sldId id="293" r:id="rId29"/>
    <p:sldId id="295" r:id="rId30"/>
    <p:sldId id="296" r:id="rId31"/>
    <p:sldId id="267" r:id="rId32"/>
    <p:sldId id="297" r:id="rId33"/>
    <p:sldId id="298" r:id="rId34"/>
    <p:sldId id="301" r:id="rId35"/>
    <p:sldId id="261" r:id="rId36"/>
    <p:sldId id="262" r:id="rId37"/>
    <p:sldId id="273" r:id="rId38"/>
    <p:sldId id="263" r:id="rId39"/>
    <p:sldId id="264" r:id="rId40"/>
    <p:sldId id="265" r:id="rId41"/>
    <p:sldId id="266" r:id="rId42"/>
    <p:sldId id="268" r:id="rId43"/>
    <p:sldId id="269" r:id="rId44"/>
    <p:sldId id="270" r:id="rId45"/>
    <p:sldId id="271" r:id="rId46"/>
    <p:sldId id="27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701"/>
  </p:normalViewPr>
  <p:slideViewPr>
    <p:cSldViewPr snapToGrid="0">
      <p:cViewPr varScale="1">
        <p:scale>
          <a:sx n="108" d="100"/>
          <a:sy n="108" d="100"/>
        </p:scale>
        <p:origin x="7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11:52:01.043"/>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12:02:24.933"/>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12:03:32.375"/>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12:43:01.180"/>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20:13:50.656"/>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20:14:05.732"/>
    </inkml:context>
    <inkml:brush xml:id="br0">
      <inkml:brushProperty name="width" value="0.05" units="cm"/>
      <inkml:brushProperty name="height" value="0.05" units="cm"/>
    </inkml:brush>
  </inkml:definitions>
  <inkml:trace contextRef="#ctx0" brushRef="#br0">1 0 32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20:14:11.623"/>
    </inkml:context>
    <inkml:brush xml:id="br0">
      <inkml:brushProperty name="width" value="0.05" units="cm"/>
      <inkml:brushProperty name="height" value="0.05" units="cm"/>
    </inkml:brush>
  </inkml:definitions>
  <inkml:trace contextRef="#ctx0" brushRef="#br0">1 0 32</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20:14:17.433"/>
    </inkml:context>
    <inkml:brush xml:id="br0">
      <inkml:brushProperty name="width" value="0.05" units="cm"/>
      <inkml:brushProperty name="height" value="0.05" units="cm"/>
    </inkml:brush>
  </inkml:definitions>
  <inkml:trace contextRef="#ctx0" brushRef="#br0">1 0 32</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20:14:29.998"/>
    </inkml:context>
    <inkml:brush xml:id="br0">
      <inkml:brushProperty name="width" value="0.05" units="cm"/>
      <inkml:brushProperty name="height" value="0.05" units="cm"/>
    </inkml:brush>
  </inkml:definitions>
  <inkml:trace contextRef="#ctx0" brushRef="#br0">1 0 32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9T20:14:43.394"/>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January 29,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8371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January 29,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61844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January 29,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50151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January 29,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844563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January 29,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40894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January 29,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16666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January 29,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616317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January 29,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07949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January 29,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77662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January 29,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7586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January 29,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05721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January 29,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97104627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hyperlink" Target="https://en.wikipedia.org/wiki/Carl_Roger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owl.excelsior.edu/argument-and-critical-thinking/modes-of-persuasion/modes-of-persuasion-pathos/" TargetMode="External"/><Relationship Id="rId2" Type="http://schemas.openxmlformats.org/officeDocument/2006/relationships/hyperlink" Target="https://owl.excelsior.edu/argument-and-critical-thinking/modes-of-persuasion/modes-of-persuasion-ethos/" TargetMode="External"/><Relationship Id="rId1" Type="http://schemas.openxmlformats.org/officeDocument/2006/relationships/slideLayout" Target="../slideLayouts/slideLayout2.xml"/><Relationship Id="rId4" Type="http://schemas.openxmlformats.org/officeDocument/2006/relationships/hyperlink" Target="https://owl.excelsior.edu/argument-and-critical-thinking/modes-of-persuasion/modes-of-persuasion-logo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9.gif"/><Relationship Id="rId5" Type="http://schemas.openxmlformats.org/officeDocument/2006/relationships/image" Target="../media/image8.gif"/><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0.gif"/><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8" Type="http://schemas.openxmlformats.org/officeDocument/2006/relationships/hyperlink" Target="https://www.merriam-webster.com/thesaurus/looks" TargetMode="External"/><Relationship Id="rId13" Type="http://schemas.openxmlformats.org/officeDocument/2006/relationships/hyperlink" Target="https://www.merriam-webster.com/thesaurus/cuteness" TargetMode="External"/><Relationship Id="rId18" Type="http://schemas.openxmlformats.org/officeDocument/2006/relationships/hyperlink" Target="https://www.merriam-webster.com/thesaurus/charm" TargetMode="External"/><Relationship Id="rId26" Type="http://schemas.openxmlformats.org/officeDocument/2006/relationships/hyperlink" Target="https://www.merriam-webster.com/thesaurus/sexiness" TargetMode="External"/><Relationship Id="rId3" Type="http://schemas.openxmlformats.org/officeDocument/2006/relationships/hyperlink" Target="https://www.merriam-webster.com/thesaurus/attractiveness" TargetMode="External"/><Relationship Id="rId21" Type="http://schemas.openxmlformats.org/officeDocument/2006/relationships/hyperlink" Target="https://www.merriam-webster.com/thesaurus/allure" TargetMode="External"/><Relationship Id="rId7" Type="http://schemas.openxmlformats.org/officeDocument/2006/relationships/hyperlink" Target="https://www.merriam-webster.com/thesaurus/prettiness" TargetMode="External"/><Relationship Id="rId12" Type="http://schemas.openxmlformats.org/officeDocument/2006/relationships/hyperlink" Target="https://www.merriam-webster.com/thesaurus/beauteousness" TargetMode="External"/><Relationship Id="rId17" Type="http://schemas.openxmlformats.org/officeDocument/2006/relationships/hyperlink" Target="https://www.merriam-webster.com/thesaurus/exquisiteness" TargetMode="External"/><Relationship Id="rId25" Type="http://schemas.openxmlformats.org/officeDocument/2006/relationships/hyperlink" Target="https://www.merriam-webster.com/thesaurus/sublimity" TargetMode="External"/><Relationship Id="rId2" Type="http://schemas.openxmlformats.org/officeDocument/2006/relationships/hyperlink" Target="https://www.merriam-webster.com/thesaurus/beautifulness" TargetMode="External"/><Relationship Id="rId16" Type="http://schemas.openxmlformats.org/officeDocument/2006/relationships/hyperlink" Target="https://www.merriam-webster.com/thesaurus/glamour" TargetMode="External"/><Relationship Id="rId20" Type="http://schemas.openxmlformats.org/officeDocument/2006/relationships/hyperlink" Target="https://www.merriam-webster.com/thesaurus/sightliness" TargetMode="External"/><Relationship Id="rId29" Type="http://schemas.openxmlformats.org/officeDocument/2006/relationships/hyperlink" Target="https://www.merriam-webster.com/thesaurus/lusciousness" TargetMode="External"/><Relationship Id="rId1" Type="http://schemas.openxmlformats.org/officeDocument/2006/relationships/slideLayout" Target="../slideLayouts/slideLayout4.xml"/><Relationship Id="rId6" Type="http://schemas.openxmlformats.org/officeDocument/2006/relationships/hyperlink" Target="https://www.merriam-webster.com/thesaurus/aesthetics" TargetMode="External"/><Relationship Id="rId11" Type="http://schemas.openxmlformats.org/officeDocument/2006/relationships/hyperlink" Target="https://www.merriam-webster.com/thesaurus/handsomeness" TargetMode="External"/><Relationship Id="rId24" Type="http://schemas.openxmlformats.org/officeDocument/2006/relationships/hyperlink" Target="https://www.merriam-webster.com/thesaurus/radiance" TargetMode="External"/><Relationship Id="rId5" Type="http://schemas.openxmlformats.org/officeDocument/2006/relationships/hyperlink" Target="https://www.merriam-webster.com/thesaurus/loveliness" TargetMode="External"/><Relationship Id="rId15" Type="http://schemas.openxmlformats.org/officeDocument/2006/relationships/hyperlink" Target="https://www.merriam-webster.com/thesaurus/fairness" TargetMode="External"/><Relationship Id="rId23" Type="http://schemas.openxmlformats.org/officeDocument/2006/relationships/hyperlink" Target="https://www.merriam-webster.com/thesaurus/fascination" TargetMode="External"/><Relationship Id="rId28" Type="http://schemas.openxmlformats.org/officeDocument/2006/relationships/hyperlink" Target="https://www.merriam-webster.com/thesaurus/gloriousness" TargetMode="External"/><Relationship Id="rId10" Type="http://schemas.openxmlformats.org/officeDocument/2006/relationships/hyperlink" Target="https://www.merriam-webster.com/thesaurus/gorgeousness" TargetMode="External"/><Relationship Id="rId19" Type="http://schemas.openxmlformats.org/officeDocument/2006/relationships/hyperlink" Target="https://www.merriam-webster.com/thesaurus/delightfulness" TargetMode="External"/><Relationship Id="rId4" Type="http://schemas.openxmlformats.org/officeDocument/2006/relationships/hyperlink" Target="https://www.merriam-webster.com/thesaurus/elegance" TargetMode="External"/><Relationship Id="rId9" Type="http://schemas.openxmlformats.org/officeDocument/2006/relationships/hyperlink" Target="https://www.merriam-webster.com/thesaurus/comeliness" TargetMode="External"/><Relationship Id="rId14" Type="http://schemas.openxmlformats.org/officeDocument/2006/relationships/hyperlink" Target="https://www.merriam-webster.com/thesaurus/attraction" TargetMode="External"/><Relationship Id="rId22" Type="http://schemas.openxmlformats.org/officeDocument/2006/relationships/hyperlink" Target="https://www.merriam-webster.com/thesaurus/appeal" TargetMode="External"/><Relationship Id="rId27" Type="http://schemas.openxmlformats.org/officeDocument/2006/relationships/hyperlink" Target="https://www.merriam-webster.com/thesaurus/radiancy" TargetMode="External"/><Relationship Id="rId30" Type="http://schemas.openxmlformats.org/officeDocument/2006/relationships/hyperlink" Target="https://www.merriam-webster.com/thesaurus/resplendenc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goodreads.com/work/quotes/768174"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gif"/><Relationship Id="rId7" Type="http://schemas.openxmlformats.org/officeDocument/2006/relationships/image" Target="../media/image21.gif"/><Relationship Id="rId2" Type="http://schemas.openxmlformats.org/officeDocument/2006/relationships/image" Target="../media/image16.gif"/><Relationship Id="rId1" Type="http://schemas.openxmlformats.org/officeDocument/2006/relationships/slideLayout" Target="../slideLayouts/slideLayout4.xml"/><Relationship Id="rId6" Type="http://schemas.openxmlformats.org/officeDocument/2006/relationships/image" Target="../media/image20.gif"/><Relationship Id="rId5" Type="http://schemas.openxmlformats.org/officeDocument/2006/relationships/image" Target="../media/image19.gif"/><Relationship Id="rId4" Type="http://schemas.openxmlformats.org/officeDocument/2006/relationships/image" Target="../media/image18.gif"/></Relationships>
</file>

<file path=ppt/slides/_rels/slide24.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23.gif"/><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24.jpe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25.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customXml" Target="../ink/ink9.xml"/><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26.jpe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customXml" Target="../ink/ink10.xml"/><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27.jpeg"/><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customXml" Target="../ink/ink11.xml"/><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28.jpeg"/><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5" name="Picture 4">
            <a:extLst>
              <a:ext uri="{FF2B5EF4-FFF2-40B4-BE49-F238E27FC236}">
                <a16:creationId xmlns:a16="http://schemas.microsoft.com/office/drawing/2014/main" id="{3DB5E76B-C84B-6D7F-5A4D-6C7B557B1EDE}"/>
              </a:ext>
            </a:extLst>
          </p:cNvPr>
          <p:cNvPicPr>
            <a:picLocks noChangeAspect="1"/>
          </p:cNvPicPr>
          <p:nvPr/>
        </p:nvPicPr>
        <p:blipFill rotWithShape="1">
          <a:blip r:embed="rId2"/>
          <a:srcRect t="15730"/>
          <a:stretch/>
        </p:blipFill>
        <p:spPr>
          <a:xfrm>
            <a:off x="-2" y="10"/>
            <a:ext cx="12191999" cy="6857989"/>
          </a:xfrm>
          <a:prstGeom prst="rect">
            <a:avLst/>
          </a:prstGeom>
        </p:spPr>
      </p:pic>
      <p:sp useBgFill="1">
        <p:nvSpPr>
          <p:cNvPr id="18" name="Freeform: Shape 17">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85AA6E7-5B5E-755E-F954-21A5A3DBE70D}"/>
              </a:ext>
            </a:extLst>
          </p:cNvPr>
          <p:cNvSpPr>
            <a:spLocks noGrp="1"/>
          </p:cNvSpPr>
          <p:nvPr>
            <p:ph type="ctrTitle"/>
          </p:nvPr>
        </p:nvSpPr>
        <p:spPr>
          <a:xfrm>
            <a:off x="723900" y="5430741"/>
            <a:ext cx="10750253" cy="632588"/>
          </a:xfrm>
        </p:spPr>
        <p:txBody>
          <a:bodyPr>
            <a:normAutofit/>
          </a:bodyPr>
          <a:lstStyle/>
          <a:p>
            <a:r>
              <a:rPr lang="en-US" dirty="0"/>
              <a:t>Professional Discourses</a:t>
            </a:r>
            <a:endParaRPr lang="en-US"/>
          </a:p>
        </p:txBody>
      </p:sp>
      <p:sp>
        <p:nvSpPr>
          <p:cNvPr id="3" name="Subtitle 2">
            <a:extLst>
              <a:ext uri="{FF2B5EF4-FFF2-40B4-BE49-F238E27FC236}">
                <a16:creationId xmlns:a16="http://schemas.microsoft.com/office/drawing/2014/main" id="{420926AE-9107-3C9E-941B-1FC20DE27AFD}"/>
              </a:ext>
            </a:extLst>
          </p:cNvPr>
          <p:cNvSpPr>
            <a:spLocks noGrp="1"/>
          </p:cNvSpPr>
          <p:nvPr>
            <p:ph type="subTitle" idx="1"/>
          </p:nvPr>
        </p:nvSpPr>
        <p:spPr>
          <a:xfrm>
            <a:off x="1703850" y="6083801"/>
            <a:ext cx="8803231" cy="494419"/>
          </a:xfrm>
        </p:spPr>
        <p:txBody>
          <a:bodyPr>
            <a:normAutofit/>
          </a:bodyPr>
          <a:lstStyle/>
          <a:p>
            <a:pPr>
              <a:lnSpc>
                <a:spcPct val="90000"/>
              </a:lnSpc>
            </a:pPr>
            <a:r>
              <a:rPr lang="en-US" sz="1000"/>
              <a:t>ADAD7018</a:t>
            </a:r>
          </a:p>
          <a:p>
            <a:pPr>
              <a:lnSpc>
                <a:spcPct val="90000"/>
              </a:lnSpc>
            </a:pPr>
            <a:r>
              <a:rPr lang="en-US" sz="1000"/>
              <a:t>Monday 30</a:t>
            </a:r>
            <a:r>
              <a:rPr lang="en-US" sz="1000" baseline="30000"/>
              <a:t>th</a:t>
            </a:r>
            <a:r>
              <a:rPr lang="en-US" sz="1000"/>
              <a:t> January 2023</a:t>
            </a:r>
          </a:p>
        </p:txBody>
      </p:sp>
    </p:spTree>
    <p:extLst>
      <p:ext uri="{BB962C8B-B14F-4D97-AF65-F5344CB8AC3E}">
        <p14:creationId xmlns:p14="http://schemas.microsoft.com/office/powerpoint/2010/main" val="1186964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8D5A-2DCD-22E8-C9B9-422E8D5538B9}"/>
              </a:ext>
            </a:extLst>
          </p:cNvPr>
          <p:cNvSpPr>
            <a:spLocks noGrp="1"/>
          </p:cNvSpPr>
          <p:nvPr>
            <p:ph type="title"/>
          </p:nvPr>
        </p:nvSpPr>
        <p:spPr/>
        <p:txBody>
          <a:bodyPr/>
          <a:lstStyle/>
          <a:p>
            <a:pPr algn="ctr"/>
            <a:r>
              <a:rPr lang="en-US" dirty="0"/>
              <a:t>Professional Doctorate CONFERENCE JUNE 2023</a:t>
            </a:r>
          </a:p>
        </p:txBody>
      </p:sp>
      <p:sp>
        <p:nvSpPr>
          <p:cNvPr id="3" name="Content Placeholder 2">
            <a:extLst>
              <a:ext uri="{FF2B5EF4-FFF2-40B4-BE49-F238E27FC236}">
                <a16:creationId xmlns:a16="http://schemas.microsoft.com/office/drawing/2014/main" id="{32B41028-2B11-EDEC-A56A-7A9B347834CC}"/>
              </a:ext>
            </a:extLst>
          </p:cNvPr>
          <p:cNvSpPr>
            <a:spLocks noGrp="1"/>
          </p:cNvSpPr>
          <p:nvPr>
            <p:ph idx="1"/>
          </p:nvPr>
        </p:nvSpPr>
        <p:spPr/>
        <p:txBody>
          <a:bodyPr/>
          <a:lstStyle/>
          <a:p>
            <a:pPr marL="0" indent="0" algn="l" rtl="0" fontAlgn="base">
              <a:buNone/>
            </a:pPr>
            <a:br>
              <a:rPr lang="en-GB" b="1" i="0" dirty="0">
                <a:solidFill>
                  <a:srgbClr val="242424"/>
                </a:solidFill>
                <a:effectLst/>
                <a:latin typeface="Segoe UI" panose="020B0502040204020203" pitchFamily="34" charset="0"/>
              </a:rPr>
            </a:br>
            <a:r>
              <a:rPr lang="en-GB" b="1" i="0" dirty="0">
                <a:solidFill>
                  <a:srgbClr val="242424"/>
                </a:solidFill>
                <a:effectLst/>
                <a:latin typeface="Segoe UI" panose="020B0502040204020203" pitchFamily="34" charset="0"/>
              </a:rPr>
              <a:t>1/ Nostalgia: lost past or lost future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2/ Immersive imaginations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3/ Understanding heritage as a symbol of the future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4/ Communications in a contemporary world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5/ Innovative methodologies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6/ Defining your practice as leading change</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7/ the future of Chinese creative industries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8/ Chinese philosophy and spirituality </a:t>
            </a:r>
            <a:endParaRPr lang="en-GB" b="0" i="0" dirty="0">
              <a:solidFill>
                <a:srgbClr val="242424"/>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360633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F88F7-4C7F-6E2F-520A-128D0752C6CC}"/>
              </a:ext>
            </a:extLst>
          </p:cNvPr>
          <p:cNvSpPr>
            <a:spLocks noGrp="1"/>
          </p:cNvSpPr>
          <p:nvPr>
            <p:ph type="title"/>
          </p:nvPr>
        </p:nvSpPr>
        <p:spPr/>
        <p:txBody>
          <a:bodyPr/>
          <a:lstStyle/>
          <a:p>
            <a:r>
              <a:rPr lang="en-US" dirty="0"/>
              <a:t>ADAD7017 - </a:t>
            </a:r>
            <a:r>
              <a:rPr lang="en-GB" sz="1800" b="1" dirty="0">
                <a:effectLst/>
                <a:latin typeface="Arial" panose="020B0604020202020204" pitchFamily="34" charset="0"/>
                <a:ea typeface="Times New Roman" panose="02020603050405020304" pitchFamily="18" charset="0"/>
              </a:rPr>
              <a:t>19</a:t>
            </a:r>
            <a:r>
              <a:rPr lang="en-GB" sz="1800" b="1" baseline="30000" dirty="0">
                <a:effectLst/>
                <a:latin typeface="Arial" panose="020B0604020202020204" pitchFamily="34" charset="0"/>
                <a:ea typeface="Times New Roman" panose="02020603050405020304" pitchFamily="18" charset="0"/>
              </a:rPr>
              <a:t>TH</a:t>
            </a:r>
            <a:r>
              <a:rPr lang="en-GB" sz="1800" b="1" dirty="0">
                <a:effectLst/>
                <a:latin typeface="Arial" panose="020B0604020202020204" pitchFamily="34" charset="0"/>
                <a:ea typeface="Times New Roman" panose="02020603050405020304" pitchFamily="18" charset="0"/>
              </a:rPr>
              <a:t> May 2023 at (12pm UK time)</a:t>
            </a:r>
            <a:r>
              <a:rPr lang="en-GB" dirty="0">
                <a:effectLst/>
              </a:rPr>
              <a:t> </a:t>
            </a:r>
            <a:endParaRPr lang="en-US" dirty="0"/>
          </a:p>
        </p:txBody>
      </p:sp>
      <p:sp>
        <p:nvSpPr>
          <p:cNvPr id="3" name="Content Placeholder 2">
            <a:extLst>
              <a:ext uri="{FF2B5EF4-FFF2-40B4-BE49-F238E27FC236}">
                <a16:creationId xmlns:a16="http://schemas.microsoft.com/office/drawing/2014/main" id="{1FBE97AA-194D-E178-43B3-F54F4C02CC9E}"/>
              </a:ext>
            </a:extLst>
          </p:cNvPr>
          <p:cNvSpPr>
            <a:spLocks noGrp="1"/>
          </p:cNvSpPr>
          <p:nvPr>
            <p:ph idx="1"/>
          </p:nvPr>
        </p:nvSpPr>
        <p:spPr/>
        <p:txBody>
          <a:bodyPr>
            <a:normAutofit/>
          </a:bodyPr>
          <a:lstStyle/>
          <a:p>
            <a:pPr marL="0" indent="0" algn="just">
              <a:buNone/>
            </a:pPr>
            <a:r>
              <a:rPr lang="en-GB" sz="1800" b="1" u="sng" dirty="0">
                <a:effectLst/>
                <a:latin typeface="Arial" panose="020B0604020202020204" pitchFamily="34" charset="0"/>
              </a:rPr>
              <a:t>Overview</a:t>
            </a:r>
            <a:endParaRPr lang="en-GB" sz="1800" dirty="0">
              <a:effectLst/>
              <a:latin typeface="Times New Roman" panose="02020603050405020304" pitchFamily="18" charset="0"/>
              <a:ea typeface="Times New Roman" panose="02020603050405020304" pitchFamily="18" charset="0"/>
            </a:endParaRPr>
          </a:p>
          <a:p>
            <a:pPr indent="0" algn="just">
              <a:buNone/>
            </a:pPr>
            <a:r>
              <a:rPr lang="en-GB" sz="1800" dirty="0">
                <a:effectLst/>
                <a:latin typeface="Arial" panose="020B0604020202020204" pitchFamily="34" charset="0"/>
                <a:ea typeface="Times New Roman" panose="02020603050405020304" pitchFamily="18" charset="0"/>
              </a:rPr>
              <a:t>In this module in your </a:t>
            </a:r>
            <a:r>
              <a:rPr lang="en-GB" sz="1800" b="1" i="1" u="sng" dirty="0">
                <a:effectLst/>
                <a:latin typeface="Arial" panose="020B0604020202020204" pitchFamily="34" charset="0"/>
                <a:ea typeface="Times New Roman" panose="02020603050405020304" pitchFamily="18" charset="0"/>
              </a:rPr>
              <a:t>Professional Doctorate Art &amp; Design</a:t>
            </a:r>
            <a:r>
              <a:rPr lang="en-GB" sz="1800" dirty="0">
                <a:effectLst/>
                <a:latin typeface="Arial" panose="020B0604020202020204" pitchFamily="34" charset="0"/>
                <a:ea typeface="Times New Roman" panose="02020603050405020304" pitchFamily="18" charset="0"/>
              </a:rPr>
              <a:t> course, you are expected to consider writing articles for publications. This module will challenge you to identify a series of publications and to evaluate the expectations requited for submitting work. </a:t>
            </a:r>
            <a:endParaRPr lang="en-GB" sz="1800" dirty="0">
              <a:effectLst/>
              <a:latin typeface="Times New Roman" panose="02020603050405020304" pitchFamily="18" charset="0"/>
              <a:ea typeface="Times New Roman" panose="02020603050405020304" pitchFamily="18" charset="0"/>
            </a:endParaRPr>
          </a:p>
          <a:p>
            <a:pPr marL="0" indent="0" algn="just">
              <a:buNone/>
            </a:pPr>
            <a:r>
              <a:rPr lang="en-GB" sz="1800" b="1" u="sng" dirty="0">
                <a:effectLst/>
                <a:latin typeface="Arial" panose="020B0604020202020204" pitchFamily="34" charset="0"/>
              </a:rPr>
              <a:t>Submission Type</a:t>
            </a:r>
            <a:endParaRPr lang="en-GB" sz="1800" b="1" dirty="0">
              <a:effectLst/>
              <a:latin typeface="Times New Roman" panose="02020603050405020304" pitchFamily="18" charset="0"/>
            </a:endParaRPr>
          </a:p>
          <a:p>
            <a:pPr marL="0" indent="0" algn="just">
              <a:buNone/>
            </a:pPr>
            <a:r>
              <a:rPr lang="en-GB" sz="1800" b="1" u="none" strike="noStrike" dirty="0">
                <a:effectLst/>
                <a:latin typeface="Arial" panose="020B0604020202020204" pitchFamily="34" charset="0"/>
              </a:rPr>
              <a:t> </a:t>
            </a:r>
            <a:endParaRPr lang="en-GB" sz="1800" b="1" dirty="0">
              <a:effectLst/>
              <a:latin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Within this portfolio there will be 2 elements. Each one will form the basis of your submission. The submission must follow the below headings:</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Arial" panose="020B0604020202020204" pitchFamily="34" charset="0"/>
                <a:ea typeface="Times New Roman" panose="02020603050405020304" pitchFamily="18" charset="0"/>
              </a:rPr>
              <a:t>Article one – 3500 words</a:t>
            </a:r>
            <a:endParaRPr lang="en-GB" sz="1800" dirty="0">
              <a:effectLst/>
              <a:latin typeface="Times New Roman" panose="02020603050405020304" pitchFamily="18" charset="0"/>
              <a:ea typeface="Times New Roman" panose="02020603050405020304" pitchFamily="18" charset="0"/>
            </a:endParaRPr>
          </a:p>
          <a:p>
            <a:pPr marL="0" lvl="0" indent="0">
              <a:buNone/>
            </a:pPr>
            <a:r>
              <a:rPr lang="en-GB" sz="1800" dirty="0">
                <a:effectLst/>
                <a:latin typeface="Arial" panose="020B0604020202020204" pitchFamily="34" charset="0"/>
                <a:ea typeface="Times New Roman" panose="02020603050405020304" pitchFamily="18" charset="0"/>
              </a:rPr>
              <a:t>Article two – 3500 words </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208201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07CD24CB-ADB7-42D5-B7CA-D6B8E1847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a:extLst>
              <a:ext uri="{FF2B5EF4-FFF2-40B4-BE49-F238E27FC236}">
                <a16:creationId xmlns:a16="http://schemas.microsoft.com/office/drawing/2014/main" id="{3E314C56-ABEE-5204-4976-E98BE49ED53C}"/>
              </a:ext>
            </a:extLst>
          </p:cNvPr>
          <p:cNvSpPr>
            <a:spLocks noGrp="1" noChangeArrowheads="1"/>
          </p:cNvSpPr>
          <p:nvPr>
            <p:ph type="ctrTitle"/>
          </p:nvPr>
        </p:nvSpPr>
        <p:spPr>
          <a:xfrm>
            <a:off x="2074460" y="1790700"/>
            <a:ext cx="8106770" cy="2010201"/>
          </a:xfrm>
        </p:spPr>
        <p:txBody>
          <a:bodyPr>
            <a:normAutofit/>
          </a:bodyPr>
          <a:lstStyle/>
          <a:p>
            <a:r>
              <a:rPr lang="en-US" altLang="en-US" dirty="0"/>
              <a:t>HOW DO I EXHIBIT Critical Thinking?</a:t>
            </a:r>
          </a:p>
        </p:txBody>
      </p:sp>
      <p:sp>
        <p:nvSpPr>
          <p:cNvPr id="2066" name="Freeform: Shape 2065">
            <a:extLst>
              <a:ext uri="{FF2B5EF4-FFF2-40B4-BE49-F238E27FC236}">
                <a16:creationId xmlns:a16="http://schemas.microsoft.com/office/drawing/2014/main" id="{F49168E3-50B5-4B32-B3BA-B53352278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0"/>
            <a:ext cx="12192000" cy="1371600"/>
          </a:xfrm>
          <a:custGeom>
            <a:avLst/>
            <a:gdLst>
              <a:gd name="connsiteX0" fmla="*/ 0 w 12192000"/>
              <a:gd name="connsiteY0" fmla="*/ 0 h 1008346"/>
              <a:gd name="connsiteX1" fmla="*/ 12187583 w 12192000"/>
              <a:gd name="connsiteY1" fmla="*/ 0 h 1008346"/>
              <a:gd name="connsiteX2" fmla="*/ 12192000 w 12192000"/>
              <a:gd name="connsiteY2" fmla="*/ 65613 h 1008346"/>
              <a:gd name="connsiteX3" fmla="*/ 12192000 w 12192000"/>
              <a:gd name="connsiteY3" fmla="*/ 84629 h 1008346"/>
              <a:gd name="connsiteX4" fmla="*/ 12176433 w 12192000"/>
              <a:gd name="connsiteY4" fmla="*/ 86996 h 1008346"/>
              <a:gd name="connsiteX5" fmla="*/ 11966438 w 12192000"/>
              <a:gd name="connsiteY5" fmla="*/ 112672 h 1008346"/>
              <a:gd name="connsiteX6" fmla="*/ 11916918 w 12192000"/>
              <a:gd name="connsiteY6" fmla="*/ 131001 h 1008346"/>
              <a:gd name="connsiteX7" fmla="*/ 11785675 w 12192000"/>
              <a:gd name="connsiteY7" fmla="*/ 200504 h 1008346"/>
              <a:gd name="connsiteX8" fmla="*/ 11710307 w 12192000"/>
              <a:gd name="connsiteY8" fmla="*/ 219266 h 1008346"/>
              <a:gd name="connsiteX9" fmla="*/ 11488515 w 12192000"/>
              <a:gd name="connsiteY9" fmla="*/ 272573 h 1008346"/>
              <a:gd name="connsiteX10" fmla="*/ 11419631 w 12192000"/>
              <a:gd name="connsiteY10" fmla="*/ 292041 h 1008346"/>
              <a:gd name="connsiteX11" fmla="*/ 11247844 w 12192000"/>
              <a:gd name="connsiteY11" fmla="*/ 350265 h 1008346"/>
              <a:gd name="connsiteX12" fmla="*/ 11126425 w 12192000"/>
              <a:gd name="connsiteY12" fmla="*/ 419544 h 1008346"/>
              <a:gd name="connsiteX13" fmla="*/ 11017611 w 12192000"/>
              <a:gd name="connsiteY13" fmla="*/ 445382 h 1008346"/>
              <a:gd name="connsiteX14" fmla="*/ 10964524 w 12192000"/>
              <a:gd name="connsiteY14" fmla="*/ 459636 h 1008346"/>
              <a:gd name="connsiteX15" fmla="*/ 10937482 w 12192000"/>
              <a:gd name="connsiteY15" fmla="*/ 479175 h 1008346"/>
              <a:gd name="connsiteX16" fmla="*/ 10920340 w 12192000"/>
              <a:gd name="connsiteY16" fmla="*/ 481765 h 1008346"/>
              <a:gd name="connsiteX17" fmla="*/ 10920133 w 12192000"/>
              <a:gd name="connsiteY17" fmla="*/ 482186 h 1008346"/>
              <a:gd name="connsiteX18" fmla="*/ 10815604 w 12192000"/>
              <a:gd name="connsiteY18" fmla="*/ 500583 h 1008346"/>
              <a:gd name="connsiteX19" fmla="*/ 10736979 w 12192000"/>
              <a:gd name="connsiteY19" fmla="*/ 537354 h 1008346"/>
              <a:gd name="connsiteX20" fmla="*/ 10697572 w 12192000"/>
              <a:gd name="connsiteY20" fmla="*/ 549656 h 1008346"/>
              <a:gd name="connsiteX21" fmla="*/ 10677680 w 12192000"/>
              <a:gd name="connsiteY21" fmla="*/ 558131 h 1008346"/>
              <a:gd name="connsiteX22" fmla="*/ 10677187 w 12192000"/>
              <a:gd name="connsiteY22" fmla="*/ 559888 h 1008346"/>
              <a:gd name="connsiteX23" fmla="*/ 10588288 w 12192000"/>
              <a:gd name="connsiteY23" fmla="*/ 566845 h 1008346"/>
              <a:gd name="connsiteX24" fmla="*/ 10533913 w 12192000"/>
              <a:gd name="connsiteY24" fmla="*/ 565526 h 1008346"/>
              <a:gd name="connsiteX25" fmla="*/ 10427096 w 12192000"/>
              <a:gd name="connsiteY25" fmla="*/ 571439 h 1008346"/>
              <a:gd name="connsiteX26" fmla="*/ 10283366 w 12192000"/>
              <a:gd name="connsiteY26" fmla="*/ 601076 h 1008346"/>
              <a:gd name="connsiteX27" fmla="*/ 10071988 w 12192000"/>
              <a:gd name="connsiteY27" fmla="*/ 612649 h 1008346"/>
              <a:gd name="connsiteX28" fmla="*/ 10019577 w 12192000"/>
              <a:gd name="connsiteY28" fmla="*/ 623784 h 1008346"/>
              <a:gd name="connsiteX29" fmla="*/ 9996598 w 12192000"/>
              <a:gd name="connsiteY29" fmla="*/ 629362 h 1008346"/>
              <a:gd name="connsiteX30" fmla="*/ 9994226 w 12192000"/>
              <a:gd name="connsiteY30" fmla="*/ 629693 h 1008346"/>
              <a:gd name="connsiteX31" fmla="*/ 9886928 w 12192000"/>
              <a:gd name="connsiteY31" fmla="*/ 637803 h 1008346"/>
              <a:gd name="connsiteX32" fmla="*/ 9757216 w 12192000"/>
              <a:gd name="connsiteY32" fmla="*/ 637903 h 1008346"/>
              <a:gd name="connsiteX33" fmla="*/ 9630666 w 12192000"/>
              <a:gd name="connsiteY33" fmla="*/ 634301 h 1008346"/>
              <a:gd name="connsiteX34" fmla="*/ 9552588 w 12192000"/>
              <a:gd name="connsiteY34" fmla="*/ 654919 h 1008346"/>
              <a:gd name="connsiteX35" fmla="*/ 9415821 w 12192000"/>
              <a:gd name="connsiteY35" fmla="*/ 653970 h 1008346"/>
              <a:gd name="connsiteX36" fmla="*/ 9163817 w 12192000"/>
              <a:gd name="connsiteY36" fmla="*/ 650641 h 1008346"/>
              <a:gd name="connsiteX37" fmla="*/ 9050386 w 12192000"/>
              <a:gd name="connsiteY37" fmla="*/ 653852 h 1008346"/>
              <a:gd name="connsiteX38" fmla="*/ 8929125 w 12192000"/>
              <a:gd name="connsiteY38" fmla="*/ 654038 h 1008346"/>
              <a:gd name="connsiteX39" fmla="*/ 8848784 w 12192000"/>
              <a:gd name="connsiteY39" fmla="*/ 653686 h 1008346"/>
              <a:gd name="connsiteX40" fmla="*/ 8846477 w 12192000"/>
              <a:gd name="connsiteY40" fmla="*/ 654426 h 1008346"/>
              <a:gd name="connsiteX41" fmla="*/ 8826356 w 12192000"/>
              <a:gd name="connsiteY41" fmla="*/ 654200 h 1008346"/>
              <a:gd name="connsiteX42" fmla="*/ 8788426 w 12192000"/>
              <a:gd name="connsiteY42" fmla="*/ 644734 h 1008346"/>
              <a:gd name="connsiteX43" fmla="*/ 8715784 w 12192000"/>
              <a:gd name="connsiteY43" fmla="*/ 655804 h 1008346"/>
              <a:gd name="connsiteX44" fmla="*/ 8652446 w 12192000"/>
              <a:gd name="connsiteY44" fmla="*/ 660966 h 1008346"/>
              <a:gd name="connsiteX45" fmla="*/ 8602565 w 12192000"/>
              <a:gd name="connsiteY45" fmla="*/ 669503 h 1008346"/>
              <a:gd name="connsiteX46" fmla="*/ 8593932 w 12192000"/>
              <a:gd name="connsiteY46" fmla="*/ 669427 h 1008346"/>
              <a:gd name="connsiteX47" fmla="*/ 8593705 w 12192000"/>
              <a:gd name="connsiteY47" fmla="*/ 669613 h 1008346"/>
              <a:gd name="connsiteX48" fmla="*/ 8584494 w 12192000"/>
              <a:gd name="connsiteY48" fmla="*/ 669906 h 1008346"/>
              <a:gd name="connsiteX49" fmla="*/ 8578197 w 12192000"/>
              <a:gd name="connsiteY49" fmla="*/ 669287 h 1008346"/>
              <a:gd name="connsiteX50" fmla="*/ 8506463 w 12192000"/>
              <a:gd name="connsiteY50" fmla="*/ 693584 h 1008346"/>
              <a:gd name="connsiteX51" fmla="*/ 8399267 w 12192000"/>
              <a:gd name="connsiteY51" fmla="*/ 713948 h 1008346"/>
              <a:gd name="connsiteX52" fmla="*/ 8291640 w 12192000"/>
              <a:gd name="connsiteY52" fmla="*/ 731915 h 1008346"/>
              <a:gd name="connsiteX53" fmla="*/ 8251948 w 12192000"/>
              <a:gd name="connsiteY53" fmla="*/ 737355 h 1008346"/>
              <a:gd name="connsiteX54" fmla="*/ 8184393 w 12192000"/>
              <a:gd name="connsiteY54" fmla="*/ 751751 h 1008346"/>
              <a:gd name="connsiteX55" fmla="*/ 8155434 w 12192000"/>
              <a:gd name="connsiteY55" fmla="*/ 761257 h 1008346"/>
              <a:gd name="connsiteX56" fmla="*/ 8153823 w 12192000"/>
              <a:gd name="connsiteY56" fmla="*/ 761173 h 1008346"/>
              <a:gd name="connsiteX57" fmla="*/ 8152337 w 12192000"/>
              <a:gd name="connsiteY57" fmla="*/ 763644 h 1008346"/>
              <a:gd name="connsiteX58" fmla="*/ 8147026 w 12192000"/>
              <a:gd name="connsiteY58" fmla="*/ 765472 h 1008346"/>
              <a:gd name="connsiteX59" fmla="*/ 8130352 w 12192000"/>
              <a:gd name="connsiteY59" fmla="*/ 767262 h 1008346"/>
              <a:gd name="connsiteX60" fmla="*/ 8123725 w 12192000"/>
              <a:gd name="connsiteY60" fmla="*/ 767408 h 1008346"/>
              <a:gd name="connsiteX61" fmla="*/ 8114787 w 12192000"/>
              <a:gd name="connsiteY61" fmla="*/ 768745 h 1008346"/>
              <a:gd name="connsiteX62" fmla="*/ 8114681 w 12192000"/>
              <a:gd name="connsiteY62" fmla="*/ 768946 h 1008346"/>
              <a:gd name="connsiteX63" fmla="*/ 8106087 w 12192000"/>
              <a:gd name="connsiteY63" fmla="*/ 769868 h 1008346"/>
              <a:gd name="connsiteX64" fmla="*/ 8047050 w 12192000"/>
              <a:gd name="connsiteY64" fmla="*/ 789846 h 1008346"/>
              <a:gd name="connsiteX65" fmla="*/ 7998793 w 12192000"/>
              <a:gd name="connsiteY65" fmla="*/ 802356 h 1008346"/>
              <a:gd name="connsiteX66" fmla="*/ 7988446 w 12192000"/>
              <a:gd name="connsiteY66" fmla="*/ 806503 h 1008346"/>
              <a:gd name="connsiteX67" fmla="*/ 7988194 w 12192000"/>
              <a:gd name="connsiteY67" fmla="*/ 807340 h 1008346"/>
              <a:gd name="connsiteX68" fmla="*/ 7941821 w 12192000"/>
              <a:gd name="connsiteY68" fmla="*/ 811196 h 1008346"/>
              <a:gd name="connsiteX69" fmla="*/ 7913431 w 12192000"/>
              <a:gd name="connsiteY69" fmla="*/ 810908 h 1008346"/>
              <a:gd name="connsiteX70" fmla="*/ 7899391 w 12192000"/>
              <a:gd name="connsiteY70" fmla="*/ 811681 h 1008346"/>
              <a:gd name="connsiteX71" fmla="*/ 7894134 w 12192000"/>
              <a:gd name="connsiteY71" fmla="*/ 809997 h 1008346"/>
              <a:gd name="connsiteX72" fmla="*/ 7874065 w 12192000"/>
              <a:gd name="connsiteY72" fmla="*/ 812104 h 1008346"/>
              <a:gd name="connsiteX73" fmla="*/ 7872250 w 12192000"/>
              <a:gd name="connsiteY73" fmla="*/ 813063 h 1008346"/>
              <a:gd name="connsiteX74" fmla="*/ 7825620 w 12192000"/>
              <a:gd name="connsiteY74" fmla="*/ 810757 h 1008346"/>
              <a:gd name="connsiteX75" fmla="*/ 7759398 w 12192000"/>
              <a:gd name="connsiteY75" fmla="*/ 814526 h 1008346"/>
              <a:gd name="connsiteX76" fmla="*/ 7671781 w 12192000"/>
              <a:gd name="connsiteY76" fmla="*/ 825332 h 1008346"/>
              <a:gd name="connsiteX77" fmla="*/ 7470640 w 12192000"/>
              <a:gd name="connsiteY77" fmla="*/ 840596 h 1008346"/>
              <a:gd name="connsiteX78" fmla="*/ 7464881 w 12192000"/>
              <a:gd name="connsiteY78" fmla="*/ 840011 h 1008346"/>
              <a:gd name="connsiteX79" fmla="*/ 7468828 w 12192000"/>
              <a:gd name="connsiteY79" fmla="*/ 838867 h 1008346"/>
              <a:gd name="connsiteX80" fmla="*/ 7463929 w 12192000"/>
              <a:gd name="connsiteY80" fmla="*/ 839915 h 1008346"/>
              <a:gd name="connsiteX81" fmla="*/ 7464881 w 12192000"/>
              <a:gd name="connsiteY81" fmla="*/ 840011 h 1008346"/>
              <a:gd name="connsiteX82" fmla="*/ 7462887 w 12192000"/>
              <a:gd name="connsiteY82" fmla="*/ 840589 h 1008346"/>
              <a:gd name="connsiteX83" fmla="*/ 7423655 w 12192000"/>
              <a:gd name="connsiteY83" fmla="*/ 848212 h 1008346"/>
              <a:gd name="connsiteX84" fmla="*/ 7346156 w 12192000"/>
              <a:gd name="connsiteY84" fmla="*/ 869806 h 1008346"/>
              <a:gd name="connsiteX85" fmla="*/ 7174543 w 12192000"/>
              <a:gd name="connsiteY85" fmla="*/ 893041 h 1008346"/>
              <a:gd name="connsiteX86" fmla="*/ 7120480 w 12192000"/>
              <a:gd name="connsiteY86" fmla="*/ 906142 h 1008346"/>
              <a:gd name="connsiteX87" fmla="*/ 7063799 w 12192000"/>
              <a:gd name="connsiteY87" fmla="*/ 904302 h 1008346"/>
              <a:gd name="connsiteX88" fmla="*/ 7046174 w 12192000"/>
              <a:gd name="connsiteY88" fmla="*/ 912191 h 1008346"/>
              <a:gd name="connsiteX89" fmla="*/ 7043236 w 12192000"/>
              <a:gd name="connsiteY89" fmla="*/ 913697 h 1008346"/>
              <a:gd name="connsiteX90" fmla="*/ 7029299 w 12192000"/>
              <a:gd name="connsiteY90" fmla="*/ 916535 h 1008346"/>
              <a:gd name="connsiteX91" fmla="*/ 7011341 w 12192000"/>
              <a:gd name="connsiteY91" fmla="*/ 922055 h 1008346"/>
              <a:gd name="connsiteX92" fmla="*/ 6962721 w 12192000"/>
              <a:gd name="connsiteY92" fmla="*/ 926136 h 1008346"/>
              <a:gd name="connsiteX93" fmla="*/ 6924046 w 12192000"/>
              <a:gd name="connsiteY93" fmla="*/ 935119 h 1008346"/>
              <a:gd name="connsiteX94" fmla="*/ 6803921 w 12192000"/>
              <a:gd name="connsiteY94" fmla="*/ 953749 h 1008346"/>
              <a:gd name="connsiteX95" fmla="*/ 6753130 w 12192000"/>
              <a:gd name="connsiteY95" fmla="*/ 967574 h 1008346"/>
              <a:gd name="connsiteX96" fmla="*/ 6715125 w 12192000"/>
              <a:gd name="connsiteY96" fmla="*/ 976612 h 1008346"/>
              <a:gd name="connsiteX97" fmla="*/ 6558230 w 12192000"/>
              <a:gd name="connsiteY97" fmla="*/ 992648 h 1008346"/>
              <a:gd name="connsiteX98" fmla="*/ 6424995 w 12192000"/>
              <a:gd name="connsiteY98" fmla="*/ 997785 h 1008346"/>
              <a:gd name="connsiteX99" fmla="*/ 6223993 w 12192000"/>
              <a:gd name="connsiteY99" fmla="*/ 996254 h 1008346"/>
              <a:gd name="connsiteX100" fmla="*/ 6170626 w 12192000"/>
              <a:gd name="connsiteY100" fmla="*/ 996191 h 1008346"/>
              <a:gd name="connsiteX101" fmla="*/ 6139366 w 12192000"/>
              <a:gd name="connsiteY101" fmla="*/ 1000894 h 1008346"/>
              <a:gd name="connsiteX102" fmla="*/ 6132311 w 12192000"/>
              <a:gd name="connsiteY102" fmla="*/ 1006678 h 1008346"/>
              <a:gd name="connsiteX103" fmla="*/ 6112202 w 12192000"/>
              <a:gd name="connsiteY103" fmla="*/ 1007107 h 1008346"/>
              <a:gd name="connsiteX104" fmla="*/ 6106903 w 12192000"/>
              <a:gd name="connsiteY104" fmla="*/ 1008346 h 1008346"/>
              <a:gd name="connsiteX105" fmla="*/ 6010290 w 12192000"/>
              <a:gd name="connsiteY105" fmla="*/ 999136 h 1008346"/>
              <a:gd name="connsiteX106" fmla="*/ 5859922 w 12192000"/>
              <a:gd name="connsiteY106" fmla="*/ 1004321 h 1008346"/>
              <a:gd name="connsiteX107" fmla="*/ 5623801 w 12192000"/>
              <a:gd name="connsiteY107" fmla="*/ 983916 h 1008346"/>
              <a:gd name="connsiteX108" fmla="*/ 5462286 w 12192000"/>
              <a:gd name="connsiteY108" fmla="*/ 972082 h 1008346"/>
              <a:gd name="connsiteX109" fmla="*/ 5263300 w 12192000"/>
              <a:gd name="connsiteY109" fmla="*/ 962419 h 1008346"/>
              <a:gd name="connsiteX110" fmla="*/ 5146583 w 12192000"/>
              <a:gd name="connsiteY110" fmla="*/ 948153 h 1008346"/>
              <a:gd name="connsiteX111" fmla="*/ 5067376 w 12192000"/>
              <a:gd name="connsiteY111" fmla="*/ 951851 h 1008346"/>
              <a:gd name="connsiteX112" fmla="*/ 4992329 w 12192000"/>
              <a:gd name="connsiteY112" fmla="*/ 947102 h 1008346"/>
              <a:gd name="connsiteX113" fmla="*/ 4965683 w 12192000"/>
              <a:gd name="connsiteY113" fmla="*/ 945215 h 1008346"/>
              <a:gd name="connsiteX114" fmla="*/ 4961310 w 12192000"/>
              <a:gd name="connsiteY114" fmla="*/ 941890 h 1008346"/>
              <a:gd name="connsiteX115" fmla="*/ 4943488 w 12192000"/>
              <a:gd name="connsiteY115" fmla="*/ 939683 h 1008346"/>
              <a:gd name="connsiteX116" fmla="*/ 4849224 w 12192000"/>
              <a:gd name="connsiteY116" fmla="*/ 927230 h 1008346"/>
              <a:gd name="connsiteX117" fmla="*/ 4847947 w 12192000"/>
              <a:gd name="connsiteY117" fmla="*/ 928231 h 1008346"/>
              <a:gd name="connsiteX118" fmla="*/ 4754288 w 12192000"/>
              <a:gd name="connsiteY118" fmla="*/ 938607 h 1008346"/>
              <a:gd name="connsiteX119" fmla="*/ 4663397 w 12192000"/>
              <a:gd name="connsiteY119" fmla="*/ 947888 h 1008346"/>
              <a:gd name="connsiteX120" fmla="*/ 4651959 w 12192000"/>
              <a:gd name="connsiteY120" fmla="*/ 947106 h 1008346"/>
              <a:gd name="connsiteX121" fmla="*/ 4651598 w 12192000"/>
              <a:gd name="connsiteY121" fmla="*/ 947335 h 1008346"/>
              <a:gd name="connsiteX122" fmla="*/ 4639268 w 12192000"/>
              <a:gd name="connsiteY122" fmla="*/ 946997 h 1008346"/>
              <a:gd name="connsiteX123" fmla="*/ 4631109 w 12192000"/>
              <a:gd name="connsiteY123" fmla="*/ 945679 h 1008346"/>
              <a:gd name="connsiteX124" fmla="*/ 4543237 w 12192000"/>
              <a:gd name="connsiteY124" fmla="*/ 945685 h 1008346"/>
              <a:gd name="connsiteX125" fmla="*/ 4438018 w 12192000"/>
              <a:gd name="connsiteY125" fmla="*/ 952550 h 1008346"/>
              <a:gd name="connsiteX126" fmla="*/ 4248478 w 12192000"/>
              <a:gd name="connsiteY126" fmla="*/ 943944 h 1008346"/>
              <a:gd name="connsiteX127" fmla="*/ 4060040 w 12192000"/>
              <a:gd name="connsiteY127" fmla="*/ 924627 h 1008346"/>
              <a:gd name="connsiteX128" fmla="*/ 3900993 w 12192000"/>
              <a:gd name="connsiteY128" fmla="*/ 901281 h 1008346"/>
              <a:gd name="connsiteX129" fmla="*/ 3894163 w 12192000"/>
              <a:gd name="connsiteY129" fmla="*/ 893057 h 1008346"/>
              <a:gd name="connsiteX130" fmla="*/ 3882282 w 12192000"/>
              <a:gd name="connsiteY130" fmla="*/ 887118 h 1008346"/>
              <a:gd name="connsiteX131" fmla="*/ 3879568 w 12192000"/>
              <a:gd name="connsiteY131" fmla="*/ 887386 h 1008346"/>
              <a:gd name="connsiteX132" fmla="*/ 3862018 w 12192000"/>
              <a:gd name="connsiteY132" fmla="*/ 883446 h 1008346"/>
              <a:gd name="connsiteX133" fmla="*/ 3860685 w 12192000"/>
              <a:gd name="connsiteY133" fmla="*/ 880589 h 1008346"/>
              <a:gd name="connsiteX134" fmla="*/ 3849430 w 12192000"/>
              <a:gd name="connsiteY134" fmla="*/ 877261 h 1008346"/>
              <a:gd name="connsiteX135" fmla="*/ 3829379 w 12192000"/>
              <a:gd name="connsiteY135" fmla="*/ 869021 h 1008346"/>
              <a:gd name="connsiteX136" fmla="*/ 3823641 w 12192000"/>
              <a:gd name="connsiteY136" fmla="*/ 869057 h 1008346"/>
              <a:gd name="connsiteX137" fmla="*/ 3790304 w 12192000"/>
              <a:gd name="connsiteY137" fmla="*/ 859084 h 1008346"/>
              <a:gd name="connsiteX138" fmla="*/ 3788900 w 12192000"/>
              <a:gd name="connsiteY138" fmla="*/ 859697 h 1008346"/>
              <a:gd name="connsiteX139" fmla="*/ 3775383 w 12192000"/>
              <a:gd name="connsiteY139" fmla="*/ 860158 h 1008346"/>
              <a:gd name="connsiteX140" fmla="*/ 3650549 w 12192000"/>
              <a:gd name="connsiteY140" fmla="*/ 856389 h 1008346"/>
              <a:gd name="connsiteX141" fmla="*/ 3643002 w 12192000"/>
              <a:gd name="connsiteY141" fmla="*/ 854718 h 1008346"/>
              <a:gd name="connsiteX142" fmla="*/ 3642633 w 12192000"/>
              <a:gd name="connsiteY142" fmla="*/ 854851 h 1008346"/>
              <a:gd name="connsiteX143" fmla="*/ 3634236 w 12192000"/>
              <a:gd name="connsiteY143" fmla="*/ 853421 h 1008346"/>
              <a:gd name="connsiteX144" fmla="*/ 3629243 w 12192000"/>
              <a:gd name="connsiteY144" fmla="*/ 851670 h 1008346"/>
              <a:gd name="connsiteX145" fmla="*/ 3614602 w 12192000"/>
              <a:gd name="connsiteY145" fmla="*/ 848429 h 1008346"/>
              <a:gd name="connsiteX146" fmla="*/ 3543752 w 12192000"/>
              <a:gd name="connsiteY146" fmla="*/ 861253 h 1008346"/>
              <a:gd name="connsiteX147" fmla="*/ 3430556 w 12192000"/>
              <a:gd name="connsiteY147" fmla="*/ 860564 h 1008346"/>
              <a:gd name="connsiteX148" fmla="*/ 3385450 w 12192000"/>
              <a:gd name="connsiteY148" fmla="*/ 861153 h 1008346"/>
              <a:gd name="connsiteX149" fmla="*/ 3206411 w 12192000"/>
              <a:gd name="connsiteY149" fmla="*/ 856342 h 1008346"/>
              <a:gd name="connsiteX150" fmla="*/ 3172172 w 12192000"/>
              <a:gd name="connsiteY150" fmla="*/ 859926 h 1008346"/>
              <a:gd name="connsiteX151" fmla="*/ 3167260 w 12192000"/>
              <a:gd name="connsiteY151" fmla="*/ 861600 h 1008346"/>
              <a:gd name="connsiteX152" fmla="*/ 3160907 w 12192000"/>
              <a:gd name="connsiteY152" fmla="*/ 862337 h 1008346"/>
              <a:gd name="connsiteX153" fmla="*/ 3144557 w 12192000"/>
              <a:gd name="connsiteY153" fmla="*/ 860933 h 1008346"/>
              <a:gd name="connsiteX154" fmla="*/ 3138575 w 12192000"/>
              <a:gd name="connsiteY154" fmla="*/ 859842 h 1008346"/>
              <a:gd name="connsiteX155" fmla="*/ 3129468 w 12192000"/>
              <a:gd name="connsiteY155" fmla="*/ 859445 h 1008346"/>
              <a:gd name="connsiteX156" fmla="*/ 3129191 w 12192000"/>
              <a:gd name="connsiteY156" fmla="*/ 859614 h 1008346"/>
              <a:gd name="connsiteX157" fmla="*/ 3080632 w 12192000"/>
              <a:gd name="connsiteY157" fmla="*/ 859576 h 1008346"/>
              <a:gd name="connsiteX158" fmla="*/ 3020075 w 12192000"/>
              <a:gd name="connsiteY158" fmla="*/ 867669 h 1008346"/>
              <a:gd name="connsiteX159" fmla="*/ 2996410 w 12192000"/>
              <a:gd name="connsiteY159" fmla="*/ 869598 h 1008346"/>
              <a:gd name="connsiteX160" fmla="*/ 2983493 w 12192000"/>
              <a:gd name="connsiteY160" fmla="*/ 871583 h 1008346"/>
              <a:gd name="connsiteX161" fmla="*/ 2982508 w 12192000"/>
              <a:gd name="connsiteY161" fmla="*/ 872324 h 1008346"/>
              <a:gd name="connsiteX162" fmla="*/ 2943646 w 12192000"/>
              <a:gd name="connsiteY162" fmla="*/ 866671 h 1008346"/>
              <a:gd name="connsiteX163" fmla="*/ 2937624 w 12192000"/>
              <a:gd name="connsiteY163" fmla="*/ 860873 h 1008346"/>
              <a:gd name="connsiteX164" fmla="*/ 2900278 w 12192000"/>
              <a:gd name="connsiteY164" fmla="*/ 855890 h 1008346"/>
              <a:gd name="connsiteX165" fmla="*/ 2877094 w 12192000"/>
              <a:gd name="connsiteY165" fmla="*/ 850038 h 1008346"/>
              <a:gd name="connsiteX166" fmla="*/ 2876089 w 12192000"/>
              <a:gd name="connsiteY166" fmla="*/ 849428 h 1008346"/>
              <a:gd name="connsiteX167" fmla="*/ 2858491 w 12192000"/>
              <a:gd name="connsiteY167" fmla="*/ 836891 h 1008346"/>
              <a:gd name="connsiteX168" fmla="*/ 2853221 w 12192000"/>
              <a:gd name="connsiteY168" fmla="*/ 836141 h 1008346"/>
              <a:gd name="connsiteX169" fmla="*/ 2809798 w 12192000"/>
              <a:gd name="connsiteY169" fmla="*/ 818931 h 1008346"/>
              <a:gd name="connsiteX170" fmla="*/ 2788143 w 12192000"/>
              <a:gd name="connsiteY170" fmla="*/ 814680 h 1008346"/>
              <a:gd name="connsiteX171" fmla="*/ 2726584 w 12192000"/>
              <a:gd name="connsiteY171" fmla="*/ 814258 h 1008346"/>
              <a:gd name="connsiteX172" fmla="*/ 2695593 w 12192000"/>
              <a:gd name="connsiteY172" fmla="*/ 797218 h 1008346"/>
              <a:gd name="connsiteX173" fmla="*/ 2688833 w 12192000"/>
              <a:gd name="connsiteY173" fmla="*/ 794195 h 1008346"/>
              <a:gd name="connsiteX174" fmla="*/ 2688479 w 12192000"/>
              <a:gd name="connsiteY174" fmla="*/ 794303 h 1008346"/>
              <a:gd name="connsiteX175" fmla="*/ 2680911 w 12192000"/>
              <a:gd name="connsiteY175" fmla="*/ 791446 h 1008346"/>
              <a:gd name="connsiteX176" fmla="*/ 2676500 w 12192000"/>
              <a:gd name="connsiteY176" fmla="*/ 788684 h 1008346"/>
              <a:gd name="connsiteX177" fmla="*/ 2597106 w 12192000"/>
              <a:gd name="connsiteY177" fmla="*/ 788233 h 1008346"/>
              <a:gd name="connsiteX178" fmla="*/ 2493284 w 12192000"/>
              <a:gd name="connsiteY178" fmla="*/ 771780 h 1008346"/>
              <a:gd name="connsiteX179" fmla="*/ 2391347 w 12192000"/>
              <a:gd name="connsiteY179" fmla="*/ 752808 h 1008346"/>
              <a:gd name="connsiteX180" fmla="*/ 2354862 w 12192000"/>
              <a:gd name="connsiteY180" fmla="*/ 744636 h 1008346"/>
              <a:gd name="connsiteX181" fmla="*/ 2287979 w 12192000"/>
              <a:gd name="connsiteY181" fmla="*/ 735811 h 1008346"/>
              <a:gd name="connsiteX182" fmla="*/ 2255010 w 12192000"/>
              <a:gd name="connsiteY182" fmla="*/ 734698 h 1008346"/>
              <a:gd name="connsiteX183" fmla="*/ 2251535 w 12192000"/>
              <a:gd name="connsiteY183" fmla="*/ 736637 h 1008346"/>
              <a:gd name="connsiteX184" fmla="*/ 2245631 w 12192000"/>
              <a:gd name="connsiteY184" fmla="*/ 736631 h 1008346"/>
              <a:gd name="connsiteX185" fmla="*/ 2230763 w 12192000"/>
              <a:gd name="connsiteY185" fmla="*/ 732710 h 1008346"/>
              <a:gd name="connsiteX186" fmla="*/ 2225379 w 12192000"/>
              <a:gd name="connsiteY186" fmla="*/ 730591 h 1008346"/>
              <a:gd name="connsiteX187" fmla="*/ 2217057 w 12192000"/>
              <a:gd name="connsiteY187" fmla="*/ 728862 h 1008346"/>
              <a:gd name="connsiteX188" fmla="*/ 2216788 w 12192000"/>
              <a:gd name="connsiteY188" fmla="*/ 729024 h 1008346"/>
              <a:gd name="connsiteX189" fmla="*/ 2209124 w 12192000"/>
              <a:gd name="connsiteY189" fmla="*/ 727003 h 1008346"/>
              <a:gd name="connsiteX190" fmla="*/ 2172459 w 12192000"/>
              <a:gd name="connsiteY190" fmla="*/ 714519 h 1008346"/>
              <a:gd name="connsiteX191" fmla="*/ 2115857 w 12192000"/>
              <a:gd name="connsiteY191" fmla="*/ 723498 h 1008346"/>
              <a:gd name="connsiteX192" fmla="*/ 2093949 w 12192000"/>
              <a:gd name="connsiteY192" fmla="*/ 722515 h 1008346"/>
              <a:gd name="connsiteX193" fmla="*/ 2080925 w 12192000"/>
              <a:gd name="connsiteY193" fmla="*/ 723827 h 1008346"/>
              <a:gd name="connsiteX194" fmla="*/ 1983785 w 12192000"/>
              <a:gd name="connsiteY194" fmla="*/ 689896 h 1008346"/>
              <a:gd name="connsiteX195" fmla="*/ 1959913 w 12192000"/>
              <a:gd name="connsiteY195" fmla="*/ 672734 h 1008346"/>
              <a:gd name="connsiteX196" fmla="*/ 1804159 w 12192000"/>
              <a:gd name="connsiteY196" fmla="*/ 644533 h 1008346"/>
              <a:gd name="connsiteX197" fmla="*/ 1591576 w 12192000"/>
              <a:gd name="connsiteY197" fmla="*/ 571258 h 1008346"/>
              <a:gd name="connsiteX198" fmla="*/ 1496826 w 12192000"/>
              <a:gd name="connsiteY198" fmla="*/ 568535 h 1008346"/>
              <a:gd name="connsiteX199" fmla="*/ 1356936 w 12192000"/>
              <a:gd name="connsiteY199" fmla="*/ 530781 h 1008346"/>
              <a:gd name="connsiteX200" fmla="*/ 1269628 w 12192000"/>
              <a:gd name="connsiteY200" fmla="*/ 539232 h 1008346"/>
              <a:gd name="connsiteX201" fmla="*/ 1194874 w 12192000"/>
              <a:gd name="connsiteY201" fmla="*/ 523525 h 1008346"/>
              <a:gd name="connsiteX202" fmla="*/ 1138189 w 12192000"/>
              <a:gd name="connsiteY202" fmla="*/ 509746 h 1008346"/>
              <a:gd name="connsiteX203" fmla="*/ 976781 w 12192000"/>
              <a:gd name="connsiteY203" fmla="*/ 468644 h 1008346"/>
              <a:gd name="connsiteX204" fmla="*/ 882061 w 12192000"/>
              <a:gd name="connsiteY204" fmla="*/ 458215 h 1008346"/>
              <a:gd name="connsiteX205" fmla="*/ 833317 w 12192000"/>
              <a:gd name="connsiteY205" fmla="*/ 447431 h 1008346"/>
              <a:gd name="connsiteX206" fmla="*/ 827386 w 12192000"/>
              <a:gd name="connsiteY206" fmla="*/ 446883 h 1008346"/>
              <a:gd name="connsiteX207" fmla="*/ 786341 w 12192000"/>
              <a:gd name="connsiteY207" fmla="*/ 445842 h 1008346"/>
              <a:gd name="connsiteX208" fmla="*/ 725073 w 12192000"/>
              <a:gd name="connsiteY208" fmla="*/ 448531 h 1008346"/>
              <a:gd name="connsiteX209" fmla="*/ 624284 w 12192000"/>
              <a:gd name="connsiteY209" fmla="*/ 462606 h 1008346"/>
              <a:gd name="connsiteX210" fmla="*/ 527403 w 12192000"/>
              <a:gd name="connsiteY210" fmla="*/ 467566 h 1008346"/>
              <a:gd name="connsiteX211" fmla="*/ 407139 w 12192000"/>
              <a:gd name="connsiteY211" fmla="*/ 461890 h 1008346"/>
              <a:gd name="connsiteX212" fmla="*/ 363011 w 12192000"/>
              <a:gd name="connsiteY212" fmla="*/ 466758 h 1008346"/>
              <a:gd name="connsiteX213" fmla="*/ 360644 w 12192000"/>
              <a:gd name="connsiteY213" fmla="*/ 472114 h 1008346"/>
              <a:gd name="connsiteX214" fmla="*/ 347271 w 12192000"/>
              <a:gd name="connsiteY214" fmla="*/ 472897 h 1008346"/>
              <a:gd name="connsiteX215" fmla="*/ 344210 w 12192000"/>
              <a:gd name="connsiteY215" fmla="*/ 474119 h 1008346"/>
              <a:gd name="connsiteX216" fmla="*/ 326160 w 12192000"/>
              <a:gd name="connsiteY216" fmla="*/ 480110 h 1008346"/>
              <a:gd name="connsiteX217" fmla="*/ 275309 w 12192000"/>
              <a:gd name="connsiteY217" fmla="*/ 467738 h 1008346"/>
              <a:gd name="connsiteX218" fmla="*/ 251787 w 12192000"/>
              <a:gd name="connsiteY218" fmla="*/ 466296 h 1008346"/>
              <a:gd name="connsiteX219" fmla="*/ 229585 w 12192000"/>
              <a:gd name="connsiteY219" fmla="*/ 458043 h 1008346"/>
              <a:gd name="connsiteX220" fmla="*/ 218012 w 12192000"/>
              <a:gd name="connsiteY220" fmla="*/ 449412 h 1008346"/>
              <a:gd name="connsiteX221" fmla="*/ 133735 w 12192000"/>
              <a:gd name="connsiteY221" fmla="*/ 416518 h 1008346"/>
              <a:gd name="connsiteX222" fmla="*/ 77108 w 12192000"/>
              <a:gd name="connsiteY222" fmla="*/ 390937 h 1008346"/>
              <a:gd name="connsiteX223" fmla="*/ 65936 w 12192000"/>
              <a:gd name="connsiteY223" fmla="*/ 382568 h 1008346"/>
              <a:gd name="connsiteX224" fmla="*/ 49890 w 12192000"/>
              <a:gd name="connsiteY224" fmla="*/ 382282 h 1008346"/>
              <a:gd name="connsiteX225" fmla="*/ 44249 w 12192000"/>
              <a:gd name="connsiteY225" fmla="*/ 384936 h 1008346"/>
              <a:gd name="connsiteX226" fmla="*/ 0 w 12192000"/>
              <a:gd name="connsiteY226" fmla="*/ 363641 h 1008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12192000" h="1008346">
                <a:moveTo>
                  <a:pt x="0" y="0"/>
                </a:moveTo>
                <a:lnTo>
                  <a:pt x="12187583" y="0"/>
                </a:lnTo>
                <a:lnTo>
                  <a:pt x="12192000" y="65613"/>
                </a:lnTo>
                <a:lnTo>
                  <a:pt x="12192000" y="84629"/>
                </a:lnTo>
                <a:lnTo>
                  <a:pt x="12176433" y="86996"/>
                </a:lnTo>
                <a:cubicBezTo>
                  <a:pt x="12073182" y="101789"/>
                  <a:pt x="12117356" y="120931"/>
                  <a:pt x="11966438" y="112672"/>
                </a:cubicBezTo>
                <a:cubicBezTo>
                  <a:pt x="11964149" y="128655"/>
                  <a:pt x="11948882" y="132320"/>
                  <a:pt x="11916918" y="131001"/>
                </a:cubicBezTo>
                <a:cubicBezTo>
                  <a:pt x="11886791" y="145641"/>
                  <a:pt x="11820109" y="185794"/>
                  <a:pt x="11785675" y="200504"/>
                </a:cubicBezTo>
                <a:cubicBezTo>
                  <a:pt x="11767893" y="223073"/>
                  <a:pt x="11729657" y="198901"/>
                  <a:pt x="11710307" y="219266"/>
                </a:cubicBezTo>
                <a:lnTo>
                  <a:pt x="11488515" y="272573"/>
                </a:lnTo>
                <a:cubicBezTo>
                  <a:pt x="11451393" y="267628"/>
                  <a:pt x="11433126" y="277361"/>
                  <a:pt x="11419631" y="292041"/>
                </a:cubicBezTo>
                <a:cubicBezTo>
                  <a:pt x="11351766" y="302526"/>
                  <a:pt x="11316239" y="329144"/>
                  <a:pt x="11247844" y="350265"/>
                </a:cubicBezTo>
                <a:cubicBezTo>
                  <a:pt x="11176630" y="380253"/>
                  <a:pt x="11168845" y="398802"/>
                  <a:pt x="11126425" y="419544"/>
                </a:cubicBezTo>
                <a:lnTo>
                  <a:pt x="11017611" y="445382"/>
                </a:lnTo>
                <a:lnTo>
                  <a:pt x="10964524" y="459636"/>
                </a:lnTo>
                <a:lnTo>
                  <a:pt x="10937482" y="479175"/>
                </a:lnTo>
                <a:cubicBezTo>
                  <a:pt x="10928984" y="479690"/>
                  <a:pt x="10923663" y="480566"/>
                  <a:pt x="10920340" y="481765"/>
                </a:cubicBezTo>
                <a:cubicBezTo>
                  <a:pt x="10920271" y="481905"/>
                  <a:pt x="10920203" y="482045"/>
                  <a:pt x="10920133" y="482186"/>
                </a:cubicBezTo>
                <a:lnTo>
                  <a:pt x="10815604" y="500583"/>
                </a:lnTo>
                <a:lnTo>
                  <a:pt x="10736979" y="537354"/>
                </a:lnTo>
                <a:cubicBezTo>
                  <a:pt x="10701168" y="539251"/>
                  <a:pt x="10671225" y="526691"/>
                  <a:pt x="10697572" y="549656"/>
                </a:cubicBezTo>
                <a:cubicBezTo>
                  <a:pt x="10686217" y="550987"/>
                  <a:pt x="10680616" y="554110"/>
                  <a:pt x="10677680" y="558131"/>
                </a:cubicBezTo>
                <a:lnTo>
                  <a:pt x="10677187" y="559888"/>
                </a:lnTo>
                <a:lnTo>
                  <a:pt x="10588288" y="566845"/>
                </a:lnTo>
                <a:lnTo>
                  <a:pt x="10533913" y="565526"/>
                </a:lnTo>
                <a:lnTo>
                  <a:pt x="10427096" y="571439"/>
                </a:lnTo>
                <a:lnTo>
                  <a:pt x="10283366" y="601076"/>
                </a:lnTo>
                <a:cubicBezTo>
                  <a:pt x="10219534" y="608345"/>
                  <a:pt x="10191304" y="590560"/>
                  <a:pt x="10071988" y="612649"/>
                </a:cubicBezTo>
                <a:cubicBezTo>
                  <a:pt x="10057074" y="615410"/>
                  <a:pt x="10039347" y="619216"/>
                  <a:pt x="10019577" y="623784"/>
                </a:cubicBezTo>
                <a:lnTo>
                  <a:pt x="9996598" y="629362"/>
                </a:lnTo>
                <a:lnTo>
                  <a:pt x="9994226" y="629693"/>
                </a:lnTo>
                <a:cubicBezTo>
                  <a:pt x="9969462" y="631806"/>
                  <a:pt x="9926429" y="636434"/>
                  <a:pt x="9886928" y="637803"/>
                </a:cubicBezTo>
                <a:cubicBezTo>
                  <a:pt x="9846681" y="625129"/>
                  <a:pt x="9789914" y="647341"/>
                  <a:pt x="9757216" y="637903"/>
                </a:cubicBezTo>
                <a:lnTo>
                  <a:pt x="9630666" y="634301"/>
                </a:lnTo>
                <a:cubicBezTo>
                  <a:pt x="9589814" y="639083"/>
                  <a:pt x="9614560" y="612902"/>
                  <a:pt x="9552588" y="654919"/>
                </a:cubicBezTo>
                <a:cubicBezTo>
                  <a:pt x="9480258" y="649249"/>
                  <a:pt x="9479892" y="669316"/>
                  <a:pt x="9415821" y="653970"/>
                </a:cubicBezTo>
                <a:lnTo>
                  <a:pt x="9163817" y="650641"/>
                </a:lnTo>
                <a:cubicBezTo>
                  <a:pt x="9121629" y="655493"/>
                  <a:pt x="9110866" y="652022"/>
                  <a:pt x="9050386" y="653852"/>
                </a:cubicBezTo>
                <a:cubicBezTo>
                  <a:pt x="8989096" y="658189"/>
                  <a:pt x="8982352" y="653254"/>
                  <a:pt x="8929125" y="654038"/>
                </a:cubicBezTo>
                <a:cubicBezTo>
                  <a:pt x="8895525" y="654011"/>
                  <a:pt x="8854261" y="655068"/>
                  <a:pt x="8848784" y="653686"/>
                </a:cubicBezTo>
                <a:lnTo>
                  <a:pt x="8846477" y="654426"/>
                </a:lnTo>
                <a:cubicBezTo>
                  <a:pt x="8836488" y="655974"/>
                  <a:pt x="8830524" y="655525"/>
                  <a:pt x="8826356" y="654200"/>
                </a:cubicBezTo>
                <a:lnTo>
                  <a:pt x="8788426" y="644734"/>
                </a:lnTo>
                <a:lnTo>
                  <a:pt x="8715784" y="655804"/>
                </a:lnTo>
                <a:cubicBezTo>
                  <a:pt x="8700486" y="660164"/>
                  <a:pt x="8674656" y="657180"/>
                  <a:pt x="8652446" y="660966"/>
                </a:cubicBezTo>
                <a:cubicBezTo>
                  <a:pt x="8638945" y="659778"/>
                  <a:pt x="8617129" y="670043"/>
                  <a:pt x="8602565" y="669503"/>
                </a:cubicBezTo>
                <a:lnTo>
                  <a:pt x="8593932" y="669427"/>
                </a:lnTo>
                <a:lnTo>
                  <a:pt x="8593705" y="669613"/>
                </a:lnTo>
                <a:cubicBezTo>
                  <a:pt x="8591714" y="669998"/>
                  <a:pt x="8588833" y="670123"/>
                  <a:pt x="8584494" y="669906"/>
                </a:cubicBezTo>
                <a:lnTo>
                  <a:pt x="8578197" y="669287"/>
                </a:lnTo>
                <a:lnTo>
                  <a:pt x="8506463" y="693584"/>
                </a:lnTo>
                <a:cubicBezTo>
                  <a:pt x="8463764" y="700193"/>
                  <a:pt x="8447826" y="702186"/>
                  <a:pt x="8399267" y="713948"/>
                </a:cubicBezTo>
                <a:cubicBezTo>
                  <a:pt x="8359327" y="720193"/>
                  <a:pt x="8328180" y="730649"/>
                  <a:pt x="8291640" y="731915"/>
                </a:cubicBezTo>
                <a:cubicBezTo>
                  <a:pt x="8280654" y="738095"/>
                  <a:pt x="8268777" y="741688"/>
                  <a:pt x="8251948" y="737355"/>
                </a:cubicBezTo>
                <a:cubicBezTo>
                  <a:pt x="8215882" y="744957"/>
                  <a:pt x="8212832" y="755146"/>
                  <a:pt x="8184393" y="751751"/>
                </a:cubicBezTo>
                <a:cubicBezTo>
                  <a:pt x="8173075" y="769174"/>
                  <a:pt x="8168114" y="763895"/>
                  <a:pt x="8155434" y="761257"/>
                </a:cubicBezTo>
                <a:lnTo>
                  <a:pt x="8153823" y="761173"/>
                </a:lnTo>
                <a:lnTo>
                  <a:pt x="8152337" y="763644"/>
                </a:lnTo>
                <a:lnTo>
                  <a:pt x="8147026" y="765472"/>
                </a:lnTo>
                <a:lnTo>
                  <a:pt x="8130352" y="767262"/>
                </a:lnTo>
                <a:lnTo>
                  <a:pt x="8123725" y="767408"/>
                </a:lnTo>
                <a:cubicBezTo>
                  <a:pt x="8119291" y="767706"/>
                  <a:pt x="8116515" y="768155"/>
                  <a:pt x="8114787" y="768745"/>
                </a:cubicBezTo>
                <a:cubicBezTo>
                  <a:pt x="8114753" y="768812"/>
                  <a:pt x="8114716" y="768878"/>
                  <a:pt x="8114681" y="768946"/>
                </a:cubicBezTo>
                <a:lnTo>
                  <a:pt x="8106087" y="769868"/>
                </a:lnTo>
                <a:cubicBezTo>
                  <a:pt x="8090192" y="774423"/>
                  <a:pt x="8064932" y="784432"/>
                  <a:pt x="8047050" y="789846"/>
                </a:cubicBezTo>
                <a:cubicBezTo>
                  <a:pt x="8028366" y="790970"/>
                  <a:pt x="7984943" y="791619"/>
                  <a:pt x="7998793" y="802356"/>
                </a:cubicBezTo>
                <a:cubicBezTo>
                  <a:pt x="7992871" y="803059"/>
                  <a:pt x="7989962" y="804576"/>
                  <a:pt x="7988446" y="806503"/>
                </a:cubicBezTo>
                <a:cubicBezTo>
                  <a:pt x="7988363" y="806782"/>
                  <a:pt x="7988279" y="807061"/>
                  <a:pt x="7988194" y="807340"/>
                </a:cubicBezTo>
                <a:lnTo>
                  <a:pt x="7941821" y="811196"/>
                </a:lnTo>
                <a:lnTo>
                  <a:pt x="7913431" y="810908"/>
                </a:lnTo>
                <a:lnTo>
                  <a:pt x="7899391" y="811681"/>
                </a:lnTo>
                <a:lnTo>
                  <a:pt x="7894134" y="809997"/>
                </a:lnTo>
                <a:cubicBezTo>
                  <a:pt x="7889170" y="809235"/>
                  <a:pt x="7882983" y="809505"/>
                  <a:pt x="7874065" y="812104"/>
                </a:cubicBezTo>
                <a:lnTo>
                  <a:pt x="7872250" y="813063"/>
                </a:lnTo>
                <a:lnTo>
                  <a:pt x="7825620" y="810757"/>
                </a:lnTo>
                <a:cubicBezTo>
                  <a:pt x="7819392" y="809994"/>
                  <a:pt x="7764833" y="816501"/>
                  <a:pt x="7759398" y="814526"/>
                </a:cubicBezTo>
                <a:cubicBezTo>
                  <a:pt x="7724819" y="813934"/>
                  <a:pt x="7729736" y="814205"/>
                  <a:pt x="7671781" y="825332"/>
                </a:cubicBezTo>
                <a:cubicBezTo>
                  <a:pt x="7662860" y="827124"/>
                  <a:pt x="7506038" y="834490"/>
                  <a:pt x="7470640" y="840596"/>
                </a:cubicBezTo>
                <a:lnTo>
                  <a:pt x="7464881" y="840011"/>
                </a:lnTo>
                <a:lnTo>
                  <a:pt x="7468828" y="838867"/>
                </a:lnTo>
                <a:cubicBezTo>
                  <a:pt x="7467755" y="838929"/>
                  <a:pt x="7464874" y="839452"/>
                  <a:pt x="7463929" y="839915"/>
                </a:cubicBezTo>
                <a:lnTo>
                  <a:pt x="7464881" y="840011"/>
                </a:lnTo>
                <a:lnTo>
                  <a:pt x="7462887" y="840589"/>
                </a:lnTo>
                <a:cubicBezTo>
                  <a:pt x="7456605" y="841972"/>
                  <a:pt x="7444775" y="844340"/>
                  <a:pt x="7423655" y="848212"/>
                </a:cubicBezTo>
                <a:cubicBezTo>
                  <a:pt x="7401789" y="849153"/>
                  <a:pt x="7379434" y="857438"/>
                  <a:pt x="7346156" y="869806"/>
                </a:cubicBezTo>
                <a:cubicBezTo>
                  <a:pt x="7271178" y="897611"/>
                  <a:pt x="7249743" y="890013"/>
                  <a:pt x="7174543" y="893041"/>
                </a:cubicBezTo>
                <a:cubicBezTo>
                  <a:pt x="7148347" y="916454"/>
                  <a:pt x="7157917" y="896956"/>
                  <a:pt x="7120480" y="906142"/>
                </a:cubicBezTo>
                <a:cubicBezTo>
                  <a:pt x="7120216" y="888189"/>
                  <a:pt x="7078525" y="922435"/>
                  <a:pt x="7063799" y="904302"/>
                </a:cubicBezTo>
                <a:cubicBezTo>
                  <a:pt x="7057452" y="906549"/>
                  <a:pt x="7051768" y="909296"/>
                  <a:pt x="7046174" y="912191"/>
                </a:cubicBezTo>
                <a:lnTo>
                  <a:pt x="7043236" y="913697"/>
                </a:lnTo>
                <a:lnTo>
                  <a:pt x="7029299" y="916535"/>
                </a:lnTo>
                <a:lnTo>
                  <a:pt x="7011341" y="922055"/>
                </a:lnTo>
                <a:lnTo>
                  <a:pt x="6962721" y="926136"/>
                </a:lnTo>
                <a:cubicBezTo>
                  <a:pt x="6955177" y="928190"/>
                  <a:pt x="6934298" y="934551"/>
                  <a:pt x="6924046" y="935119"/>
                </a:cubicBezTo>
                <a:lnTo>
                  <a:pt x="6803921" y="953749"/>
                </a:lnTo>
                <a:cubicBezTo>
                  <a:pt x="6793798" y="956148"/>
                  <a:pt x="6756114" y="960863"/>
                  <a:pt x="6753130" y="967574"/>
                </a:cubicBezTo>
                <a:cubicBezTo>
                  <a:pt x="6747365" y="975888"/>
                  <a:pt x="6707255" y="968409"/>
                  <a:pt x="6715125" y="976612"/>
                </a:cubicBezTo>
                <a:lnTo>
                  <a:pt x="6558230" y="992648"/>
                </a:lnTo>
                <a:lnTo>
                  <a:pt x="6424995" y="997785"/>
                </a:lnTo>
                <a:lnTo>
                  <a:pt x="6223993" y="996254"/>
                </a:lnTo>
                <a:cubicBezTo>
                  <a:pt x="6210976" y="994645"/>
                  <a:pt x="6182117" y="995304"/>
                  <a:pt x="6170626" y="996191"/>
                </a:cubicBezTo>
                <a:lnTo>
                  <a:pt x="6139366" y="1000894"/>
                </a:lnTo>
                <a:lnTo>
                  <a:pt x="6132311" y="1006678"/>
                </a:lnTo>
                <a:lnTo>
                  <a:pt x="6112202" y="1007107"/>
                </a:lnTo>
                <a:lnTo>
                  <a:pt x="6106903" y="1008346"/>
                </a:lnTo>
                <a:cubicBezTo>
                  <a:pt x="6089917" y="1007017"/>
                  <a:pt x="6051453" y="999806"/>
                  <a:pt x="6010290" y="999136"/>
                </a:cubicBezTo>
                <a:cubicBezTo>
                  <a:pt x="5969128" y="998465"/>
                  <a:pt x="5880801" y="1013593"/>
                  <a:pt x="5859922" y="1004321"/>
                </a:cubicBezTo>
                <a:cubicBezTo>
                  <a:pt x="5765762" y="991088"/>
                  <a:pt x="5703766" y="1009352"/>
                  <a:pt x="5623801" y="983916"/>
                </a:cubicBezTo>
                <a:cubicBezTo>
                  <a:pt x="5544186" y="983963"/>
                  <a:pt x="5522368" y="975664"/>
                  <a:pt x="5462286" y="972082"/>
                </a:cubicBezTo>
                <a:cubicBezTo>
                  <a:pt x="5381152" y="966377"/>
                  <a:pt x="5295596" y="957595"/>
                  <a:pt x="5263300" y="962419"/>
                </a:cubicBezTo>
                <a:cubicBezTo>
                  <a:pt x="5223679" y="967819"/>
                  <a:pt x="5228790" y="951744"/>
                  <a:pt x="5146583" y="948153"/>
                </a:cubicBezTo>
                <a:cubicBezTo>
                  <a:pt x="5114696" y="951070"/>
                  <a:pt x="5103593" y="950913"/>
                  <a:pt x="5067376" y="951851"/>
                </a:cubicBezTo>
                <a:lnTo>
                  <a:pt x="4992329" y="947102"/>
                </a:lnTo>
                <a:cubicBezTo>
                  <a:pt x="4978545" y="948367"/>
                  <a:pt x="4970776" y="947303"/>
                  <a:pt x="4965683" y="945215"/>
                </a:cubicBezTo>
                <a:lnTo>
                  <a:pt x="4961310" y="941890"/>
                </a:lnTo>
                <a:lnTo>
                  <a:pt x="4943488" y="939683"/>
                </a:lnTo>
                <a:lnTo>
                  <a:pt x="4849224" y="927230"/>
                </a:lnTo>
                <a:lnTo>
                  <a:pt x="4847947" y="928231"/>
                </a:lnTo>
                <a:cubicBezTo>
                  <a:pt x="4826178" y="932813"/>
                  <a:pt x="4785045" y="935332"/>
                  <a:pt x="4754288" y="938607"/>
                </a:cubicBezTo>
                <a:cubicBezTo>
                  <a:pt x="4736761" y="935966"/>
                  <a:pt x="4682562" y="949752"/>
                  <a:pt x="4663397" y="947888"/>
                </a:cubicBezTo>
                <a:lnTo>
                  <a:pt x="4651959" y="947106"/>
                </a:lnTo>
                <a:lnTo>
                  <a:pt x="4651598" y="947335"/>
                </a:lnTo>
                <a:cubicBezTo>
                  <a:pt x="4648828" y="947687"/>
                  <a:pt x="4644956" y="947627"/>
                  <a:pt x="4639268" y="946997"/>
                </a:cubicBezTo>
                <a:lnTo>
                  <a:pt x="4631109" y="945679"/>
                </a:lnTo>
                <a:lnTo>
                  <a:pt x="4543237" y="945685"/>
                </a:lnTo>
                <a:lnTo>
                  <a:pt x="4438018" y="952550"/>
                </a:lnTo>
                <a:cubicBezTo>
                  <a:pt x="4374838" y="949681"/>
                  <a:pt x="4320080" y="950605"/>
                  <a:pt x="4248478" y="943944"/>
                </a:cubicBezTo>
                <a:cubicBezTo>
                  <a:pt x="4186345" y="948231"/>
                  <a:pt x="4126469" y="936911"/>
                  <a:pt x="4060040" y="924627"/>
                </a:cubicBezTo>
                <a:cubicBezTo>
                  <a:pt x="4001992" y="917353"/>
                  <a:pt x="3965469" y="896563"/>
                  <a:pt x="3900993" y="901281"/>
                </a:cubicBezTo>
                <a:cubicBezTo>
                  <a:pt x="3899958" y="898137"/>
                  <a:pt x="3897537" y="895435"/>
                  <a:pt x="3894163" y="893057"/>
                </a:cubicBezTo>
                <a:lnTo>
                  <a:pt x="3882282" y="887118"/>
                </a:lnTo>
                <a:lnTo>
                  <a:pt x="3879568" y="887386"/>
                </a:lnTo>
                <a:cubicBezTo>
                  <a:pt x="3869341" y="886992"/>
                  <a:pt x="3864486" y="885466"/>
                  <a:pt x="3862018" y="883446"/>
                </a:cubicBezTo>
                <a:lnTo>
                  <a:pt x="3860685" y="880589"/>
                </a:lnTo>
                <a:lnTo>
                  <a:pt x="3849430" y="877261"/>
                </a:lnTo>
                <a:lnTo>
                  <a:pt x="3829379" y="869021"/>
                </a:lnTo>
                <a:lnTo>
                  <a:pt x="3823641" y="869057"/>
                </a:lnTo>
                <a:lnTo>
                  <a:pt x="3790304" y="859084"/>
                </a:lnTo>
                <a:lnTo>
                  <a:pt x="3788900" y="859697"/>
                </a:lnTo>
                <a:cubicBezTo>
                  <a:pt x="3784995" y="860839"/>
                  <a:pt x="3780679" y="861255"/>
                  <a:pt x="3775383" y="860158"/>
                </a:cubicBezTo>
                <a:lnTo>
                  <a:pt x="3650549" y="856389"/>
                </a:lnTo>
                <a:lnTo>
                  <a:pt x="3643002" y="854718"/>
                </a:lnTo>
                <a:lnTo>
                  <a:pt x="3642633" y="854851"/>
                </a:lnTo>
                <a:cubicBezTo>
                  <a:pt x="3640525" y="854845"/>
                  <a:pt x="3637865" y="854429"/>
                  <a:pt x="3634236" y="853421"/>
                </a:cubicBezTo>
                <a:lnTo>
                  <a:pt x="3629243" y="851670"/>
                </a:lnTo>
                <a:lnTo>
                  <a:pt x="3614602" y="848429"/>
                </a:lnTo>
                <a:lnTo>
                  <a:pt x="3543752" y="861253"/>
                </a:lnTo>
                <a:cubicBezTo>
                  <a:pt x="3500035" y="859566"/>
                  <a:pt x="3467992" y="871747"/>
                  <a:pt x="3430556" y="860564"/>
                </a:cubicBezTo>
                <a:cubicBezTo>
                  <a:pt x="3389606" y="859043"/>
                  <a:pt x="3418847" y="866729"/>
                  <a:pt x="3385450" y="861153"/>
                </a:cubicBezTo>
                <a:cubicBezTo>
                  <a:pt x="3348090" y="860448"/>
                  <a:pt x="3237697" y="855648"/>
                  <a:pt x="3206411" y="856342"/>
                </a:cubicBezTo>
                <a:cubicBezTo>
                  <a:pt x="3180515" y="870648"/>
                  <a:pt x="3180956" y="864759"/>
                  <a:pt x="3172172" y="859926"/>
                </a:cubicBezTo>
                <a:lnTo>
                  <a:pt x="3167260" y="861600"/>
                </a:lnTo>
                <a:lnTo>
                  <a:pt x="3160907" y="862337"/>
                </a:lnTo>
                <a:lnTo>
                  <a:pt x="3144557" y="860933"/>
                </a:lnTo>
                <a:lnTo>
                  <a:pt x="3138575" y="859842"/>
                </a:lnTo>
                <a:cubicBezTo>
                  <a:pt x="3134393" y="859301"/>
                  <a:pt x="3131532" y="859210"/>
                  <a:pt x="3129468" y="859445"/>
                </a:cubicBezTo>
                <a:lnTo>
                  <a:pt x="3129191" y="859614"/>
                </a:lnTo>
                <a:lnTo>
                  <a:pt x="3080632" y="859576"/>
                </a:lnTo>
                <a:cubicBezTo>
                  <a:pt x="3066428" y="869092"/>
                  <a:pt x="3020225" y="848520"/>
                  <a:pt x="3020075" y="867669"/>
                </a:cubicBezTo>
                <a:cubicBezTo>
                  <a:pt x="3002560" y="865266"/>
                  <a:pt x="2993991" y="856922"/>
                  <a:pt x="2996410" y="869598"/>
                </a:cubicBezTo>
                <a:cubicBezTo>
                  <a:pt x="2990543" y="869161"/>
                  <a:pt x="2986591" y="870051"/>
                  <a:pt x="2983493" y="871583"/>
                </a:cubicBezTo>
                <a:lnTo>
                  <a:pt x="2982508" y="872324"/>
                </a:lnTo>
                <a:lnTo>
                  <a:pt x="2943646" y="866671"/>
                </a:lnTo>
                <a:lnTo>
                  <a:pt x="2937624" y="860873"/>
                </a:lnTo>
                <a:lnTo>
                  <a:pt x="2900278" y="855890"/>
                </a:lnTo>
                <a:lnTo>
                  <a:pt x="2877094" y="850038"/>
                </a:lnTo>
                <a:lnTo>
                  <a:pt x="2876089" y="849428"/>
                </a:lnTo>
                <a:lnTo>
                  <a:pt x="2858491" y="836891"/>
                </a:lnTo>
                <a:lnTo>
                  <a:pt x="2853221" y="836141"/>
                </a:lnTo>
                <a:cubicBezTo>
                  <a:pt x="2845104" y="833148"/>
                  <a:pt x="2820643" y="822508"/>
                  <a:pt x="2809798" y="818931"/>
                </a:cubicBezTo>
                <a:cubicBezTo>
                  <a:pt x="2803336" y="833150"/>
                  <a:pt x="2801586" y="821927"/>
                  <a:pt x="2788143" y="814680"/>
                </a:cubicBezTo>
                <a:cubicBezTo>
                  <a:pt x="2775104" y="835149"/>
                  <a:pt x="2745218" y="807855"/>
                  <a:pt x="2726584" y="814258"/>
                </a:cubicBezTo>
                <a:cubicBezTo>
                  <a:pt x="2717002" y="808472"/>
                  <a:pt x="2706629" y="802727"/>
                  <a:pt x="2695593" y="797218"/>
                </a:cubicBezTo>
                <a:lnTo>
                  <a:pt x="2688833" y="794195"/>
                </a:lnTo>
                <a:lnTo>
                  <a:pt x="2688479" y="794303"/>
                </a:lnTo>
                <a:cubicBezTo>
                  <a:pt x="2686546" y="794003"/>
                  <a:pt x="2684146" y="793143"/>
                  <a:pt x="2680911" y="791446"/>
                </a:cubicBezTo>
                <a:lnTo>
                  <a:pt x="2676500" y="788684"/>
                </a:lnTo>
                <a:lnTo>
                  <a:pt x="2597106" y="788233"/>
                </a:lnTo>
                <a:cubicBezTo>
                  <a:pt x="2557147" y="780192"/>
                  <a:pt x="2526549" y="790205"/>
                  <a:pt x="2493284" y="771780"/>
                </a:cubicBezTo>
                <a:cubicBezTo>
                  <a:pt x="2455850" y="764319"/>
                  <a:pt x="2421460" y="764032"/>
                  <a:pt x="2391347" y="752808"/>
                </a:cubicBezTo>
                <a:cubicBezTo>
                  <a:pt x="2376903" y="755171"/>
                  <a:pt x="2364156" y="754671"/>
                  <a:pt x="2354862" y="744636"/>
                </a:cubicBezTo>
                <a:cubicBezTo>
                  <a:pt x="2319232" y="739843"/>
                  <a:pt x="2307341" y="748884"/>
                  <a:pt x="2287979" y="735811"/>
                </a:cubicBezTo>
                <a:lnTo>
                  <a:pt x="2255010" y="734698"/>
                </a:lnTo>
                <a:lnTo>
                  <a:pt x="2251535" y="736637"/>
                </a:lnTo>
                <a:lnTo>
                  <a:pt x="2245631" y="736631"/>
                </a:lnTo>
                <a:lnTo>
                  <a:pt x="2230763" y="732710"/>
                </a:lnTo>
                <a:lnTo>
                  <a:pt x="2225379" y="730591"/>
                </a:lnTo>
                <a:cubicBezTo>
                  <a:pt x="2221589" y="729370"/>
                  <a:pt x="2218976" y="728867"/>
                  <a:pt x="2217057" y="728862"/>
                </a:cubicBezTo>
                <a:lnTo>
                  <a:pt x="2216788" y="729024"/>
                </a:lnTo>
                <a:lnTo>
                  <a:pt x="2209124" y="727003"/>
                </a:lnTo>
                <a:cubicBezTo>
                  <a:pt x="2196342" y="723123"/>
                  <a:pt x="2184048" y="718901"/>
                  <a:pt x="2172459" y="714519"/>
                </a:cubicBezTo>
                <a:cubicBezTo>
                  <a:pt x="2158494" y="723838"/>
                  <a:pt x="2117863" y="700822"/>
                  <a:pt x="2115857" y="723498"/>
                </a:cubicBezTo>
                <a:cubicBezTo>
                  <a:pt x="2100018" y="718231"/>
                  <a:pt x="2092968" y="707158"/>
                  <a:pt x="2093949" y="722515"/>
                </a:cubicBezTo>
                <a:lnTo>
                  <a:pt x="2080925" y="723827"/>
                </a:lnTo>
                <a:lnTo>
                  <a:pt x="1983785" y="689896"/>
                </a:lnTo>
                <a:cubicBezTo>
                  <a:pt x="1963617" y="681381"/>
                  <a:pt x="1989851" y="680295"/>
                  <a:pt x="1959913" y="672734"/>
                </a:cubicBezTo>
                <a:cubicBezTo>
                  <a:pt x="1903668" y="678499"/>
                  <a:pt x="1860398" y="653313"/>
                  <a:pt x="1804159" y="644533"/>
                </a:cubicBezTo>
                <a:cubicBezTo>
                  <a:pt x="1743487" y="627658"/>
                  <a:pt x="1612652" y="582310"/>
                  <a:pt x="1591576" y="571258"/>
                </a:cubicBezTo>
                <a:cubicBezTo>
                  <a:pt x="1573388" y="564719"/>
                  <a:pt x="1489080" y="557055"/>
                  <a:pt x="1496826" y="568535"/>
                </a:cubicBezTo>
                <a:cubicBezTo>
                  <a:pt x="1445419" y="536648"/>
                  <a:pt x="1419299" y="553467"/>
                  <a:pt x="1356936" y="530781"/>
                </a:cubicBezTo>
                <a:lnTo>
                  <a:pt x="1269628" y="539232"/>
                </a:lnTo>
                <a:lnTo>
                  <a:pt x="1194874" y="523525"/>
                </a:lnTo>
                <a:lnTo>
                  <a:pt x="1138189" y="509746"/>
                </a:lnTo>
                <a:lnTo>
                  <a:pt x="976781" y="468644"/>
                </a:lnTo>
                <a:cubicBezTo>
                  <a:pt x="929088" y="460952"/>
                  <a:pt x="905972" y="461750"/>
                  <a:pt x="882061" y="458215"/>
                </a:cubicBezTo>
                <a:lnTo>
                  <a:pt x="833317" y="447431"/>
                </a:lnTo>
                <a:lnTo>
                  <a:pt x="827386" y="446883"/>
                </a:lnTo>
                <a:lnTo>
                  <a:pt x="786341" y="445842"/>
                </a:lnTo>
                <a:lnTo>
                  <a:pt x="725073" y="448531"/>
                </a:lnTo>
                <a:cubicBezTo>
                  <a:pt x="698064" y="451325"/>
                  <a:pt x="645372" y="459412"/>
                  <a:pt x="624284" y="462606"/>
                </a:cubicBezTo>
                <a:cubicBezTo>
                  <a:pt x="591338" y="465778"/>
                  <a:pt x="563594" y="467685"/>
                  <a:pt x="527403" y="467566"/>
                </a:cubicBezTo>
                <a:cubicBezTo>
                  <a:pt x="485975" y="450521"/>
                  <a:pt x="440521" y="474706"/>
                  <a:pt x="407139" y="461890"/>
                </a:cubicBezTo>
                <a:cubicBezTo>
                  <a:pt x="379741" y="461756"/>
                  <a:pt x="370760" y="465054"/>
                  <a:pt x="363011" y="466758"/>
                </a:cubicBezTo>
                <a:lnTo>
                  <a:pt x="360644" y="472114"/>
                </a:lnTo>
                <a:lnTo>
                  <a:pt x="347271" y="472897"/>
                </a:lnTo>
                <a:lnTo>
                  <a:pt x="344210" y="474119"/>
                </a:lnTo>
                <a:cubicBezTo>
                  <a:pt x="338378" y="476473"/>
                  <a:pt x="332503" y="478642"/>
                  <a:pt x="326160" y="480110"/>
                </a:cubicBezTo>
                <a:cubicBezTo>
                  <a:pt x="317620" y="456362"/>
                  <a:pt x="270799" y="488667"/>
                  <a:pt x="275309" y="467738"/>
                </a:cubicBezTo>
                <a:lnTo>
                  <a:pt x="251787" y="466296"/>
                </a:lnTo>
                <a:lnTo>
                  <a:pt x="229585" y="458043"/>
                </a:lnTo>
                <a:lnTo>
                  <a:pt x="218012" y="449412"/>
                </a:lnTo>
                <a:lnTo>
                  <a:pt x="133735" y="416518"/>
                </a:lnTo>
                <a:lnTo>
                  <a:pt x="77108" y="390937"/>
                </a:lnTo>
                <a:lnTo>
                  <a:pt x="65936" y="382568"/>
                </a:lnTo>
                <a:lnTo>
                  <a:pt x="49890" y="382282"/>
                </a:lnTo>
                <a:cubicBezTo>
                  <a:pt x="47699" y="382935"/>
                  <a:pt x="45800" y="383830"/>
                  <a:pt x="44249" y="384936"/>
                </a:cubicBezTo>
                <a:lnTo>
                  <a:pt x="0" y="363641"/>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Freeform: Shape 2067">
            <a:extLst>
              <a:ext uri="{FF2B5EF4-FFF2-40B4-BE49-F238E27FC236}">
                <a16:creationId xmlns:a16="http://schemas.microsoft.com/office/drawing/2014/main" id="{C0A61ECB-521C-4BFC-9F12-1BA566BC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4068"/>
            <a:ext cx="12192000" cy="1163932"/>
          </a:xfrm>
          <a:custGeom>
            <a:avLst/>
            <a:gdLst>
              <a:gd name="connsiteX0" fmla="*/ 2955508 w 12192000"/>
              <a:gd name="connsiteY0" fmla="*/ 929 h 1163932"/>
              <a:gd name="connsiteX1" fmla="*/ 2973472 w 12192000"/>
              <a:gd name="connsiteY1" fmla="*/ 2369 h 1163932"/>
              <a:gd name="connsiteX2" fmla="*/ 3052621 w 12192000"/>
              <a:gd name="connsiteY2" fmla="*/ 14030 h 1163932"/>
              <a:gd name="connsiteX3" fmla="*/ 3145220 w 12192000"/>
              <a:gd name="connsiteY3" fmla="*/ 16277 h 1163932"/>
              <a:gd name="connsiteX4" fmla="*/ 3233309 w 12192000"/>
              <a:gd name="connsiteY4" fmla="*/ 8968 h 1163932"/>
              <a:gd name="connsiteX5" fmla="*/ 3320851 w 12192000"/>
              <a:gd name="connsiteY5" fmla="*/ 18902 h 1163932"/>
              <a:gd name="connsiteX6" fmla="*/ 3394552 w 12192000"/>
              <a:gd name="connsiteY6" fmla="*/ 38279 h 1163932"/>
              <a:gd name="connsiteX7" fmla="*/ 3462252 w 12192000"/>
              <a:gd name="connsiteY7" fmla="*/ 68646 h 1163932"/>
              <a:gd name="connsiteX8" fmla="*/ 3504799 w 12192000"/>
              <a:gd name="connsiteY8" fmla="*/ 93363 h 1163932"/>
              <a:gd name="connsiteX9" fmla="*/ 3568807 w 12192000"/>
              <a:gd name="connsiteY9" fmla="*/ 84557 h 1163932"/>
              <a:gd name="connsiteX10" fmla="*/ 3571993 w 12192000"/>
              <a:gd name="connsiteY10" fmla="*/ 87105 h 1163932"/>
              <a:gd name="connsiteX11" fmla="*/ 3590879 w 12192000"/>
              <a:gd name="connsiteY11" fmla="*/ 100115 h 1163932"/>
              <a:gd name="connsiteX12" fmla="*/ 3623973 w 12192000"/>
              <a:gd name="connsiteY12" fmla="*/ 93084 h 1163932"/>
              <a:gd name="connsiteX13" fmla="*/ 3636728 w 12192000"/>
              <a:gd name="connsiteY13" fmla="*/ 98019 h 1163932"/>
              <a:gd name="connsiteX14" fmla="*/ 3676976 w 12192000"/>
              <a:gd name="connsiteY14" fmla="*/ 96600 h 1163932"/>
              <a:gd name="connsiteX15" fmla="*/ 3722653 w 12192000"/>
              <a:gd name="connsiteY15" fmla="*/ 115363 h 1163932"/>
              <a:gd name="connsiteX16" fmla="*/ 3775112 w 12192000"/>
              <a:gd name="connsiteY16" fmla="*/ 98970 h 1163932"/>
              <a:gd name="connsiteX17" fmla="*/ 3932956 w 12192000"/>
              <a:gd name="connsiteY17" fmla="*/ 122337 h 1163932"/>
              <a:gd name="connsiteX18" fmla="*/ 4100593 w 12192000"/>
              <a:gd name="connsiteY18" fmla="*/ 163834 h 1163932"/>
              <a:gd name="connsiteX19" fmla="*/ 4316364 w 12192000"/>
              <a:gd name="connsiteY19" fmla="*/ 177453 h 1163932"/>
              <a:gd name="connsiteX20" fmla="*/ 4387387 w 12192000"/>
              <a:gd name="connsiteY20" fmla="*/ 164360 h 1163932"/>
              <a:gd name="connsiteX21" fmla="*/ 4427957 w 12192000"/>
              <a:gd name="connsiteY21" fmla="*/ 177526 h 1163932"/>
              <a:gd name="connsiteX22" fmla="*/ 4502291 w 12192000"/>
              <a:gd name="connsiteY22" fmla="*/ 188197 h 1163932"/>
              <a:gd name="connsiteX23" fmla="*/ 4600771 w 12192000"/>
              <a:gd name="connsiteY23" fmla="*/ 212143 h 1163932"/>
              <a:gd name="connsiteX24" fmla="*/ 4644102 w 12192000"/>
              <a:gd name="connsiteY24" fmla="*/ 210363 h 1163932"/>
              <a:gd name="connsiteX25" fmla="*/ 4652752 w 12192000"/>
              <a:gd name="connsiteY25" fmla="*/ 210902 h 1163932"/>
              <a:gd name="connsiteX26" fmla="*/ 4652896 w 12192000"/>
              <a:gd name="connsiteY26" fmla="*/ 211286 h 1163932"/>
              <a:gd name="connsiteX27" fmla="*/ 4685303 w 12192000"/>
              <a:gd name="connsiteY27" fmla="*/ 212939 h 1163932"/>
              <a:gd name="connsiteX28" fmla="*/ 4690886 w 12192000"/>
              <a:gd name="connsiteY28" fmla="*/ 215767 h 1163932"/>
              <a:gd name="connsiteX29" fmla="*/ 4725430 w 12192000"/>
              <a:gd name="connsiteY29" fmla="*/ 238732 h 1163932"/>
              <a:gd name="connsiteX30" fmla="*/ 4800051 w 12192000"/>
              <a:gd name="connsiteY30" fmla="*/ 231099 h 1163932"/>
              <a:gd name="connsiteX31" fmla="*/ 4875115 w 12192000"/>
              <a:gd name="connsiteY31" fmla="*/ 264350 h 1163932"/>
              <a:gd name="connsiteX32" fmla="*/ 4936450 w 12192000"/>
              <a:gd name="connsiteY32" fmla="*/ 280902 h 1163932"/>
              <a:gd name="connsiteX33" fmla="*/ 5030961 w 12192000"/>
              <a:gd name="connsiteY33" fmla="*/ 305912 h 1163932"/>
              <a:gd name="connsiteX34" fmla="*/ 5082734 w 12192000"/>
              <a:gd name="connsiteY34" fmla="*/ 308581 h 1163932"/>
              <a:gd name="connsiteX35" fmla="*/ 5138799 w 12192000"/>
              <a:gd name="connsiteY35" fmla="*/ 303800 h 1163932"/>
              <a:gd name="connsiteX36" fmla="*/ 5259695 w 12192000"/>
              <a:gd name="connsiteY36" fmla="*/ 330476 h 1163932"/>
              <a:gd name="connsiteX37" fmla="*/ 5359642 w 12192000"/>
              <a:gd name="connsiteY37" fmla="*/ 340575 h 1163932"/>
              <a:gd name="connsiteX38" fmla="*/ 5372918 w 12192000"/>
              <a:gd name="connsiteY38" fmla="*/ 336834 h 1163932"/>
              <a:gd name="connsiteX39" fmla="*/ 5396084 w 12192000"/>
              <a:gd name="connsiteY39" fmla="*/ 328268 h 1163932"/>
              <a:gd name="connsiteX40" fmla="*/ 5414292 w 12192000"/>
              <a:gd name="connsiteY40" fmla="*/ 320863 h 1163932"/>
              <a:gd name="connsiteX41" fmla="*/ 5487276 w 12192000"/>
              <a:gd name="connsiteY41" fmla="*/ 307350 h 1163932"/>
              <a:gd name="connsiteX42" fmla="*/ 5612716 w 12192000"/>
              <a:gd name="connsiteY42" fmla="*/ 308118 h 1163932"/>
              <a:gd name="connsiteX43" fmla="*/ 5864813 w 12192000"/>
              <a:gd name="connsiteY43" fmla="*/ 257852 h 1163932"/>
              <a:gd name="connsiteX44" fmla="*/ 6151392 w 12192000"/>
              <a:gd name="connsiteY44" fmla="*/ 225732 h 1163932"/>
              <a:gd name="connsiteX45" fmla="*/ 6209396 w 12192000"/>
              <a:gd name="connsiteY45" fmla="*/ 220469 h 1163932"/>
              <a:gd name="connsiteX46" fmla="*/ 6269898 w 12192000"/>
              <a:gd name="connsiteY46" fmla="*/ 226300 h 1163932"/>
              <a:gd name="connsiteX47" fmla="*/ 6297029 w 12192000"/>
              <a:gd name="connsiteY47" fmla="*/ 224230 h 1163932"/>
              <a:gd name="connsiteX48" fmla="*/ 6352373 w 12192000"/>
              <a:gd name="connsiteY48" fmla="*/ 209161 h 1163932"/>
              <a:gd name="connsiteX49" fmla="*/ 6353759 w 12192000"/>
              <a:gd name="connsiteY49" fmla="*/ 209135 h 1163932"/>
              <a:gd name="connsiteX50" fmla="*/ 6363346 w 12192000"/>
              <a:gd name="connsiteY50" fmla="*/ 196700 h 1163932"/>
              <a:gd name="connsiteX51" fmla="*/ 6400681 w 12192000"/>
              <a:gd name="connsiteY51" fmla="*/ 204402 h 1163932"/>
              <a:gd name="connsiteX52" fmla="*/ 6402041 w 12192000"/>
              <a:gd name="connsiteY52" fmla="*/ 207073 h 1163932"/>
              <a:gd name="connsiteX53" fmla="*/ 6424912 w 12192000"/>
              <a:gd name="connsiteY53" fmla="*/ 204940 h 1163932"/>
              <a:gd name="connsiteX54" fmla="*/ 6502019 w 12192000"/>
              <a:gd name="connsiteY54" fmla="*/ 198788 h 1163932"/>
              <a:gd name="connsiteX55" fmla="*/ 6518229 w 12192000"/>
              <a:gd name="connsiteY55" fmla="*/ 197839 h 1163932"/>
              <a:gd name="connsiteX56" fmla="*/ 6519089 w 12192000"/>
              <a:gd name="connsiteY56" fmla="*/ 198274 h 1163932"/>
              <a:gd name="connsiteX57" fmla="*/ 6561047 w 12192000"/>
              <a:gd name="connsiteY57" fmla="*/ 182276 h 1163932"/>
              <a:gd name="connsiteX58" fmla="*/ 6595639 w 12192000"/>
              <a:gd name="connsiteY58" fmla="*/ 174596 h 1163932"/>
              <a:gd name="connsiteX59" fmla="*/ 6692265 w 12192000"/>
              <a:gd name="connsiteY59" fmla="*/ 171261 h 1163932"/>
              <a:gd name="connsiteX60" fmla="*/ 6697219 w 12192000"/>
              <a:gd name="connsiteY60" fmla="*/ 171733 h 1163932"/>
              <a:gd name="connsiteX61" fmla="*/ 6713656 w 12192000"/>
              <a:gd name="connsiteY61" fmla="*/ 160032 h 1163932"/>
              <a:gd name="connsiteX62" fmla="*/ 6714383 w 12192000"/>
              <a:gd name="connsiteY62" fmla="*/ 156857 h 1163932"/>
              <a:gd name="connsiteX63" fmla="*/ 6774793 w 12192000"/>
              <a:gd name="connsiteY63" fmla="*/ 166145 h 1163932"/>
              <a:gd name="connsiteX64" fmla="*/ 6782112 w 12192000"/>
              <a:gd name="connsiteY64" fmla="*/ 161687 h 1163932"/>
              <a:gd name="connsiteX65" fmla="*/ 6822392 w 12192000"/>
              <a:gd name="connsiteY65" fmla="*/ 175020 h 1163932"/>
              <a:gd name="connsiteX66" fmla="*/ 6842719 w 12192000"/>
              <a:gd name="connsiteY66" fmla="*/ 178025 h 1163932"/>
              <a:gd name="connsiteX67" fmla="*/ 6878958 w 12192000"/>
              <a:gd name="connsiteY67" fmla="*/ 187256 h 1163932"/>
              <a:gd name="connsiteX68" fmla="*/ 6881972 w 12192000"/>
              <a:gd name="connsiteY68" fmla="*/ 184277 h 1163932"/>
              <a:gd name="connsiteX69" fmla="*/ 6889133 w 12192000"/>
              <a:gd name="connsiteY69" fmla="*/ 187492 h 1163932"/>
              <a:gd name="connsiteX70" fmla="*/ 6894439 w 12192000"/>
              <a:gd name="connsiteY70" fmla="*/ 184074 h 1163932"/>
              <a:gd name="connsiteX71" fmla="*/ 6900419 w 12192000"/>
              <a:gd name="connsiteY71" fmla="*/ 185342 h 1163932"/>
              <a:gd name="connsiteX72" fmla="*/ 6963220 w 12192000"/>
              <a:gd name="connsiteY72" fmla="*/ 173736 h 1163932"/>
              <a:gd name="connsiteX73" fmla="*/ 6976706 w 12192000"/>
              <a:gd name="connsiteY73" fmla="*/ 177326 h 1163932"/>
              <a:gd name="connsiteX74" fmla="*/ 6987064 w 12192000"/>
              <a:gd name="connsiteY74" fmla="*/ 166834 h 1163932"/>
              <a:gd name="connsiteX75" fmla="*/ 7030230 w 12192000"/>
              <a:gd name="connsiteY75" fmla="*/ 166147 h 1163932"/>
              <a:gd name="connsiteX76" fmla="*/ 7045014 w 12192000"/>
              <a:gd name="connsiteY76" fmla="*/ 175533 h 1163932"/>
              <a:gd name="connsiteX77" fmla="*/ 7058714 w 12192000"/>
              <a:gd name="connsiteY77" fmla="*/ 182424 h 1163932"/>
              <a:gd name="connsiteX78" fmla="*/ 7060499 w 12192000"/>
              <a:gd name="connsiteY78" fmla="*/ 182495 h 1163932"/>
              <a:gd name="connsiteX79" fmla="*/ 7078430 w 12192000"/>
              <a:gd name="connsiteY79" fmla="*/ 183225 h 1163932"/>
              <a:gd name="connsiteX80" fmla="*/ 7176563 w 12192000"/>
              <a:gd name="connsiteY80" fmla="*/ 179676 h 1163932"/>
              <a:gd name="connsiteX81" fmla="*/ 7205529 w 12192000"/>
              <a:gd name="connsiteY81" fmla="*/ 187443 h 1163932"/>
              <a:gd name="connsiteX82" fmla="*/ 7310118 w 12192000"/>
              <a:gd name="connsiteY82" fmla="*/ 169037 h 1163932"/>
              <a:gd name="connsiteX83" fmla="*/ 7673859 w 12192000"/>
              <a:gd name="connsiteY83" fmla="*/ 156768 h 1163932"/>
              <a:gd name="connsiteX84" fmla="*/ 7692748 w 12192000"/>
              <a:gd name="connsiteY84" fmla="*/ 167969 h 1163932"/>
              <a:gd name="connsiteX85" fmla="*/ 7715729 w 12192000"/>
              <a:gd name="connsiteY85" fmla="*/ 163804 h 1163932"/>
              <a:gd name="connsiteX86" fmla="*/ 7974189 w 12192000"/>
              <a:gd name="connsiteY86" fmla="*/ 161251 h 1163932"/>
              <a:gd name="connsiteX87" fmla="*/ 8101969 w 12192000"/>
              <a:gd name="connsiteY87" fmla="*/ 150927 h 1163932"/>
              <a:gd name="connsiteX88" fmla="*/ 8106826 w 12192000"/>
              <a:gd name="connsiteY88" fmla="*/ 146285 h 1163932"/>
              <a:gd name="connsiteX89" fmla="*/ 8162058 w 12192000"/>
              <a:gd name="connsiteY89" fmla="*/ 103136 h 1163932"/>
              <a:gd name="connsiteX90" fmla="*/ 8184568 w 12192000"/>
              <a:gd name="connsiteY90" fmla="*/ 100422 h 1163932"/>
              <a:gd name="connsiteX91" fmla="*/ 8205350 w 12192000"/>
              <a:gd name="connsiteY91" fmla="*/ 106344 h 1163932"/>
              <a:gd name="connsiteX92" fmla="*/ 8228227 w 12192000"/>
              <a:gd name="connsiteY92" fmla="*/ 112404 h 1163932"/>
              <a:gd name="connsiteX93" fmla="*/ 8229109 w 12192000"/>
              <a:gd name="connsiteY93" fmla="*/ 109777 h 1163932"/>
              <a:gd name="connsiteX94" fmla="*/ 8237963 w 12192000"/>
              <a:gd name="connsiteY94" fmla="*/ 113428 h 1163932"/>
              <a:gd name="connsiteX95" fmla="*/ 8248358 w 12192000"/>
              <a:gd name="connsiteY95" fmla="*/ 112494 h 1163932"/>
              <a:gd name="connsiteX96" fmla="*/ 8249309 w 12192000"/>
              <a:gd name="connsiteY96" fmla="*/ 113130 h 1163932"/>
              <a:gd name="connsiteX97" fmla="*/ 8249997 w 12192000"/>
              <a:gd name="connsiteY97" fmla="*/ 112347 h 1163932"/>
              <a:gd name="connsiteX98" fmla="*/ 8272162 w 12192000"/>
              <a:gd name="connsiteY98" fmla="*/ 110356 h 1163932"/>
              <a:gd name="connsiteX99" fmla="*/ 8292349 w 12192000"/>
              <a:gd name="connsiteY99" fmla="*/ 103912 h 1163932"/>
              <a:gd name="connsiteX100" fmla="*/ 8292491 w 12192000"/>
              <a:gd name="connsiteY100" fmla="*/ 103935 h 1163932"/>
              <a:gd name="connsiteX101" fmla="*/ 8307239 w 12192000"/>
              <a:gd name="connsiteY101" fmla="*/ 101023 h 1163932"/>
              <a:gd name="connsiteX102" fmla="*/ 8339282 w 12192000"/>
              <a:gd name="connsiteY102" fmla="*/ 115374 h 1163932"/>
              <a:gd name="connsiteX103" fmla="*/ 8346156 w 12192000"/>
              <a:gd name="connsiteY103" fmla="*/ 117659 h 1163932"/>
              <a:gd name="connsiteX104" fmla="*/ 8346467 w 12192000"/>
              <a:gd name="connsiteY104" fmla="*/ 117456 h 1163932"/>
              <a:gd name="connsiteX105" fmla="*/ 8354069 w 12192000"/>
              <a:gd name="connsiteY105" fmla="*/ 119374 h 1163932"/>
              <a:gd name="connsiteX106" fmla="*/ 8358687 w 12192000"/>
              <a:gd name="connsiteY106" fmla="*/ 121825 h 1163932"/>
              <a:gd name="connsiteX107" fmla="*/ 8433385 w 12192000"/>
              <a:gd name="connsiteY107" fmla="*/ 106101 h 1163932"/>
              <a:gd name="connsiteX108" fmla="*/ 8533779 w 12192000"/>
              <a:gd name="connsiteY108" fmla="*/ 104806 h 1163932"/>
              <a:gd name="connsiteX109" fmla="*/ 8632833 w 12192000"/>
              <a:gd name="connsiteY109" fmla="*/ 106964 h 1163932"/>
              <a:gd name="connsiteX110" fmla="*/ 8668523 w 12192000"/>
              <a:gd name="connsiteY110" fmla="*/ 109411 h 1163932"/>
              <a:gd name="connsiteX111" fmla="*/ 8732893 w 12192000"/>
              <a:gd name="connsiteY111" fmla="*/ 106423 h 1163932"/>
              <a:gd name="connsiteX112" fmla="*/ 8764071 w 12192000"/>
              <a:gd name="connsiteY112" fmla="*/ 101019 h 1163932"/>
              <a:gd name="connsiteX113" fmla="*/ 8767004 w 12192000"/>
              <a:gd name="connsiteY113" fmla="*/ 97951 h 1163932"/>
              <a:gd name="connsiteX114" fmla="*/ 8772553 w 12192000"/>
              <a:gd name="connsiteY114" fmla="*/ 96746 h 1163932"/>
              <a:gd name="connsiteX115" fmla="*/ 8787201 w 12192000"/>
              <a:gd name="connsiteY115" fmla="*/ 98465 h 1163932"/>
              <a:gd name="connsiteX116" fmla="*/ 8792624 w 12192000"/>
              <a:gd name="connsiteY116" fmla="*/ 99935 h 1163932"/>
              <a:gd name="connsiteX117" fmla="*/ 8800741 w 12192000"/>
              <a:gd name="connsiteY117" fmla="*/ 100329 h 1163932"/>
              <a:gd name="connsiteX118" fmla="*/ 8800966 w 12192000"/>
              <a:gd name="connsiteY118" fmla="*/ 100077 h 1163932"/>
              <a:gd name="connsiteX119" fmla="*/ 8808513 w 12192000"/>
              <a:gd name="connsiteY119" fmla="*/ 100962 h 1163932"/>
              <a:gd name="connsiteX120" fmla="*/ 8845110 w 12192000"/>
              <a:gd name="connsiteY120" fmla="*/ 108611 h 1163932"/>
              <a:gd name="connsiteX121" fmla="*/ 8896773 w 12192000"/>
              <a:gd name="connsiteY121" fmla="*/ 86101 h 1163932"/>
              <a:gd name="connsiteX122" fmla="*/ 8917529 w 12192000"/>
              <a:gd name="connsiteY122" fmla="*/ 82805 h 1163932"/>
              <a:gd name="connsiteX123" fmla="*/ 8929546 w 12192000"/>
              <a:gd name="connsiteY123" fmla="*/ 78543 h 1163932"/>
              <a:gd name="connsiteX124" fmla="*/ 9026654 w 12192000"/>
              <a:gd name="connsiteY124" fmla="*/ 99852 h 1163932"/>
              <a:gd name="connsiteX125" fmla="*/ 9040737 w 12192000"/>
              <a:gd name="connsiteY125" fmla="*/ 105786 h 1163932"/>
              <a:gd name="connsiteX126" fmla="*/ 9052026 w 12192000"/>
              <a:gd name="connsiteY126" fmla="*/ 115808 h 1163932"/>
              <a:gd name="connsiteX127" fmla="*/ 9203241 w 12192000"/>
              <a:gd name="connsiteY127" fmla="*/ 118145 h 1163932"/>
              <a:gd name="connsiteX128" fmla="*/ 9415584 w 12192000"/>
              <a:gd name="connsiteY128" fmla="*/ 163588 h 1163932"/>
              <a:gd name="connsiteX129" fmla="*/ 9505102 w 12192000"/>
              <a:gd name="connsiteY129" fmla="*/ 147474 h 1163932"/>
              <a:gd name="connsiteX130" fmla="*/ 9643040 w 12192000"/>
              <a:gd name="connsiteY130" fmla="*/ 164665 h 1163932"/>
              <a:gd name="connsiteX131" fmla="*/ 9762999 w 12192000"/>
              <a:gd name="connsiteY131" fmla="*/ 169055 h 1163932"/>
              <a:gd name="connsiteX132" fmla="*/ 9776183 w 12192000"/>
              <a:gd name="connsiteY132" fmla="*/ 168623 h 1163932"/>
              <a:gd name="connsiteX133" fmla="*/ 9780532 w 12192000"/>
              <a:gd name="connsiteY133" fmla="*/ 162255 h 1163932"/>
              <a:gd name="connsiteX134" fmla="*/ 9824924 w 12192000"/>
              <a:gd name="connsiteY134" fmla="*/ 158079 h 1163932"/>
              <a:gd name="connsiteX135" fmla="*/ 9910588 w 12192000"/>
              <a:gd name="connsiteY135" fmla="*/ 160759 h 1163932"/>
              <a:gd name="connsiteX136" fmla="*/ 9924173 w 12192000"/>
              <a:gd name="connsiteY136" fmla="*/ 165023 h 1163932"/>
              <a:gd name="connsiteX137" fmla="*/ 10010969 w 12192000"/>
              <a:gd name="connsiteY137" fmla="*/ 162234 h 1163932"/>
              <a:gd name="connsiteX138" fmla="*/ 10070699 w 12192000"/>
              <a:gd name="connsiteY138" fmla="*/ 164286 h 1163932"/>
              <a:gd name="connsiteX139" fmla="*/ 10083825 w 12192000"/>
              <a:gd name="connsiteY139" fmla="*/ 168444 h 1163932"/>
              <a:gd name="connsiteX140" fmla="*/ 10097932 w 12192000"/>
              <a:gd name="connsiteY140" fmla="*/ 161160 h 1163932"/>
              <a:gd name="connsiteX141" fmla="*/ 10101779 w 12192000"/>
              <a:gd name="connsiteY141" fmla="*/ 155488 h 1163932"/>
              <a:gd name="connsiteX142" fmla="*/ 10149437 w 12192000"/>
              <a:gd name="connsiteY142" fmla="*/ 158598 h 1163932"/>
              <a:gd name="connsiteX143" fmla="*/ 10155104 w 12192000"/>
              <a:gd name="connsiteY143" fmla="*/ 158045 h 1163932"/>
              <a:gd name="connsiteX144" fmla="*/ 10250982 w 12192000"/>
              <a:gd name="connsiteY144" fmla="*/ 135074 h 1163932"/>
              <a:gd name="connsiteX145" fmla="*/ 10343301 w 12192000"/>
              <a:gd name="connsiteY145" fmla="*/ 97316 h 1163932"/>
              <a:gd name="connsiteX146" fmla="*/ 10366625 w 12192000"/>
              <a:gd name="connsiteY146" fmla="*/ 85860 h 1163932"/>
              <a:gd name="connsiteX147" fmla="*/ 10433505 w 12192000"/>
              <a:gd name="connsiteY147" fmla="*/ 71432 h 1163932"/>
              <a:gd name="connsiteX148" fmla="*/ 10547510 w 12192000"/>
              <a:gd name="connsiteY148" fmla="*/ 53678 h 1163932"/>
              <a:gd name="connsiteX149" fmla="*/ 10588150 w 12192000"/>
              <a:gd name="connsiteY149" fmla="*/ 38719 h 1163932"/>
              <a:gd name="connsiteX150" fmla="*/ 10589457 w 12192000"/>
              <a:gd name="connsiteY150" fmla="*/ 31728 h 1163932"/>
              <a:gd name="connsiteX151" fmla="*/ 10699976 w 12192000"/>
              <a:gd name="connsiteY151" fmla="*/ 49777 h 1163932"/>
              <a:gd name="connsiteX152" fmla="*/ 10812237 w 12192000"/>
              <a:gd name="connsiteY152" fmla="*/ 52759 h 1163932"/>
              <a:gd name="connsiteX153" fmla="*/ 10869837 w 12192000"/>
              <a:gd name="connsiteY153" fmla="*/ 72227 h 1163932"/>
              <a:gd name="connsiteX154" fmla="*/ 10881770 w 12192000"/>
              <a:gd name="connsiteY154" fmla="*/ 80104 h 1163932"/>
              <a:gd name="connsiteX155" fmla="*/ 10896899 w 12192000"/>
              <a:gd name="connsiteY155" fmla="*/ 77163 h 1163932"/>
              <a:gd name="connsiteX156" fmla="*/ 10901748 w 12192000"/>
              <a:gd name="connsiteY156" fmla="*/ 72784 h 1163932"/>
              <a:gd name="connsiteX157" fmla="*/ 10947419 w 12192000"/>
              <a:gd name="connsiteY157" fmla="*/ 89748 h 1163932"/>
              <a:gd name="connsiteX158" fmla="*/ 10953034 w 12192000"/>
              <a:gd name="connsiteY158" fmla="*/ 90870 h 1163932"/>
              <a:gd name="connsiteX159" fmla="*/ 10992070 w 12192000"/>
              <a:gd name="connsiteY159" fmla="*/ 95273 h 1163932"/>
              <a:gd name="connsiteX160" fmla="*/ 11112372 w 12192000"/>
              <a:gd name="connsiteY160" fmla="*/ 88679 h 1163932"/>
              <a:gd name="connsiteX161" fmla="*/ 11147719 w 12192000"/>
              <a:gd name="connsiteY161" fmla="*/ 86992 h 1163932"/>
              <a:gd name="connsiteX162" fmla="*/ 11172617 w 12192000"/>
              <a:gd name="connsiteY162" fmla="*/ 82697 h 1163932"/>
              <a:gd name="connsiteX163" fmla="*/ 11240397 w 12192000"/>
              <a:gd name="connsiteY163" fmla="*/ 88262 h 1163932"/>
              <a:gd name="connsiteX164" fmla="*/ 11270034 w 12192000"/>
              <a:gd name="connsiteY164" fmla="*/ 98379 h 1163932"/>
              <a:gd name="connsiteX165" fmla="*/ 11293091 w 12192000"/>
              <a:gd name="connsiteY165" fmla="*/ 98474 h 1163932"/>
              <a:gd name="connsiteX166" fmla="*/ 11310949 w 12192000"/>
              <a:gd name="connsiteY166" fmla="*/ 104274 h 1163932"/>
              <a:gd name="connsiteX167" fmla="*/ 11345279 w 12192000"/>
              <a:gd name="connsiteY167" fmla="*/ 101883 h 1163932"/>
              <a:gd name="connsiteX168" fmla="*/ 11354597 w 12192000"/>
              <a:gd name="connsiteY168" fmla="*/ 104385 h 1163932"/>
              <a:gd name="connsiteX169" fmla="*/ 11367725 w 12192000"/>
              <a:gd name="connsiteY169" fmla="*/ 104431 h 1163932"/>
              <a:gd name="connsiteX170" fmla="*/ 11399832 w 12192000"/>
              <a:gd name="connsiteY170" fmla="*/ 117048 h 1163932"/>
              <a:gd name="connsiteX171" fmla="*/ 11487595 w 12192000"/>
              <a:gd name="connsiteY171" fmla="*/ 158754 h 1163932"/>
              <a:gd name="connsiteX172" fmla="*/ 11590850 w 12192000"/>
              <a:gd name="connsiteY172" fmla="*/ 244984 h 1163932"/>
              <a:gd name="connsiteX173" fmla="*/ 11736204 w 12192000"/>
              <a:gd name="connsiteY173" fmla="*/ 283941 h 1163932"/>
              <a:gd name="connsiteX174" fmla="*/ 11760331 w 12192000"/>
              <a:gd name="connsiteY174" fmla="*/ 298368 h 1163932"/>
              <a:gd name="connsiteX175" fmla="*/ 11819139 w 12192000"/>
              <a:gd name="connsiteY175" fmla="*/ 310575 h 1163932"/>
              <a:gd name="connsiteX176" fmla="*/ 11821967 w 12192000"/>
              <a:gd name="connsiteY176" fmla="*/ 312222 h 1163932"/>
              <a:gd name="connsiteX177" fmla="*/ 11847125 w 12192000"/>
              <a:gd name="connsiteY177" fmla="*/ 303833 h 1163932"/>
              <a:gd name="connsiteX178" fmla="*/ 11980134 w 12192000"/>
              <a:gd name="connsiteY178" fmla="*/ 328343 h 1163932"/>
              <a:gd name="connsiteX179" fmla="*/ 12174576 w 12192000"/>
              <a:gd name="connsiteY179" fmla="*/ 382540 h 1163932"/>
              <a:gd name="connsiteX180" fmla="*/ 12192000 w 12192000"/>
              <a:gd name="connsiteY180" fmla="*/ 385665 h 1163932"/>
              <a:gd name="connsiteX181" fmla="*/ 12192000 w 12192000"/>
              <a:gd name="connsiteY181" fmla="*/ 1163932 h 1163932"/>
              <a:gd name="connsiteX182" fmla="*/ 0 w 12192000"/>
              <a:gd name="connsiteY182" fmla="*/ 1163932 h 1163932"/>
              <a:gd name="connsiteX183" fmla="*/ 0 w 12192000"/>
              <a:gd name="connsiteY183" fmla="*/ 489977 h 1163932"/>
              <a:gd name="connsiteX184" fmla="*/ 5331 w 12192000"/>
              <a:gd name="connsiteY184" fmla="*/ 489229 h 1163932"/>
              <a:gd name="connsiteX185" fmla="*/ 39902 w 12192000"/>
              <a:gd name="connsiteY185" fmla="*/ 478716 h 1163932"/>
              <a:gd name="connsiteX186" fmla="*/ 117880 w 12192000"/>
              <a:gd name="connsiteY186" fmla="*/ 427388 h 1163932"/>
              <a:gd name="connsiteX187" fmla="*/ 238140 w 12192000"/>
              <a:gd name="connsiteY187" fmla="*/ 385729 h 1163932"/>
              <a:gd name="connsiteX188" fmla="*/ 249589 w 12192000"/>
              <a:gd name="connsiteY188" fmla="*/ 385949 h 1163932"/>
              <a:gd name="connsiteX189" fmla="*/ 296963 w 12192000"/>
              <a:gd name="connsiteY189" fmla="*/ 362534 h 1163932"/>
              <a:gd name="connsiteX190" fmla="*/ 339235 w 12192000"/>
              <a:gd name="connsiteY190" fmla="*/ 330857 h 1163932"/>
              <a:gd name="connsiteX191" fmla="*/ 447152 w 12192000"/>
              <a:gd name="connsiteY191" fmla="*/ 333855 h 1163932"/>
              <a:gd name="connsiteX192" fmla="*/ 475247 w 12192000"/>
              <a:gd name="connsiteY192" fmla="*/ 343146 h 1163932"/>
              <a:gd name="connsiteX193" fmla="*/ 477967 w 12192000"/>
              <a:gd name="connsiteY193" fmla="*/ 344392 h 1163932"/>
              <a:gd name="connsiteX194" fmla="*/ 527683 w 12192000"/>
              <a:gd name="connsiteY194" fmla="*/ 339655 h 1163932"/>
              <a:gd name="connsiteX195" fmla="*/ 703732 w 12192000"/>
              <a:gd name="connsiteY195" fmla="*/ 323031 h 1163932"/>
              <a:gd name="connsiteX196" fmla="*/ 853391 w 12192000"/>
              <a:gd name="connsiteY196" fmla="*/ 310023 h 1163932"/>
              <a:gd name="connsiteX197" fmla="*/ 925332 w 12192000"/>
              <a:gd name="connsiteY197" fmla="*/ 305118 h 1163932"/>
              <a:gd name="connsiteX198" fmla="*/ 941286 w 12192000"/>
              <a:gd name="connsiteY198" fmla="*/ 295364 h 1163932"/>
              <a:gd name="connsiteX199" fmla="*/ 950845 w 12192000"/>
              <a:gd name="connsiteY199" fmla="*/ 293027 h 1163932"/>
              <a:gd name="connsiteX200" fmla="*/ 953292 w 12192000"/>
              <a:gd name="connsiteY200" fmla="*/ 287324 h 1163932"/>
              <a:gd name="connsiteX201" fmla="*/ 967499 w 12192000"/>
              <a:gd name="connsiteY201" fmla="*/ 280192 h 1163932"/>
              <a:gd name="connsiteX202" fmla="*/ 985161 w 12192000"/>
              <a:gd name="connsiteY202" fmla="*/ 277297 h 1163932"/>
              <a:gd name="connsiteX203" fmla="*/ 1069267 w 12192000"/>
              <a:gd name="connsiteY203" fmla="*/ 269198 h 1163932"/>
              <a:gd name="connsiteX204" fmla="*/ 1138407 w 12192000"/>
              <a:gd name="connsiteY204" fmla="*/ 252999 h 1163932"/>
              <a:gd name="connsiteX205" fmla="*/ 1164931 w 12192000"/>
              <a:gd name="connsiteY205" fmla="*/ 245054 h 1163932"/>
              <a:gd name="connsiteX206" fmla="*/ 1211622 w 12192000"/>
              <a:gd name="connsiteY206" fmla="*/ 227108 h 1163932"/>
              <a:gd name="connsiteX207" fmla="*/ 1274567 w 12192000"/>
              <a:gd name="connsiteY207" fmla="*/ 209812 h 1163932"/>
              <a:gd name="connsiteX208" fmla="*/ 1325029 w 12192000"/>
              <a:gd name="connsiteY208" fmla="*/ 214369 h 1163932"/>
              <a:gd name="connsiteX209" fmla="*/ 1356805 w 12192000"/>
              <a:gd name="connsiteY209" fmla="*/ 210054 h 1163932"/>
              <a:gd name="connsiteX210" fmla="*/ 1468752 w 12192000"/>
              <a:gd name="connsiteY210" fmla="*/ 221036 h 1163932"/>
              <a:gd name="connsiteX211" fmla="*/ 1650750 w 12192000"/>
              <a:gd name="connsiteY211" fmla="*/ 171522 h 1163932"/>
              <a:gd name="connsiteX212" fmla="*/ 1655056 w 12192000"/>
              <a:gd name="connsiteY212" fmla="*/ 178538 h 1163932"/>
              <a:gd name="connsiteX213" fmla="*/ 1683220 w 12192000"/>
              <a:gd name="connsiteY213" fmla="*/ 176084 h 1163932"/>
              <a:gd name="connsiteX214" fmla="*/ 1685599 w 12192000"/>
              <a:gd name="connsiteY214" fmla="*/ 171820 h 1163932"/>
              <a:gd name="connsiteX215" fmla="*/ 1689230 w 12192000"/>
              <a:gd name="connsiteY215" fmla="*/ 171091 h 1163932"/>
              <a:gd name="connsiteX216" fmla="*/ 1691052 w 12192000"/>
              <a:gd name="connsiteY216" fmla="*/ 175010 h 1163932"/>
              <a:gd name="connsiteX217" fmla="*/ 1735783 w 12192000"/>
              <a:gd name="connsiteY217" fmla="*/ 183832 h 1163932"/>
              <a:gd name="connsiteX218" fmla="*/ 1797102 w 12192000"/>
              <a:gd name="connsiteY218" fmla="*/ 188721 h 1163932"/>
              <a:gd name="connsiteX219" fmla="*/ 1845638 w 12192000"/>
              <a:gd name="connsiteY219" fmla="*/ 170206 h 1163932"/>
              <a:gd name="connsiteX220" fmla="*/ 1848980 w 12192000"/>
              <a:gd name="connsiteY220" fmla="*/ 173948 h 1163932"/>
              <a:gd name="connsiteX221" fmla="*/ 1880587 w 12192000"/>
              <a:gd name="connsiteY221" fmla="*/ 171938 h 1163932"/>
              <a:gd name="connsiteX222" fmla="*/ 1995803 w 12192000"/>
              <a:gd name="connsiteY222" fmla="*/ 138279 h 1163932"/>
              <a:gd name="connsiteX223" fmla="*/ 2057448 w 12192000"/>
              <a:gd name="connsiteY223" fmla="*/ 135082 h 1163932"/>
              <a:gd name="connsiteX224" fmla="*/ 2119088 w 12192000"/>
              <a:gd name="connsiteY224" fmla="*/ 119940 h 1163932"/>
              <a:gd name="connsiteX225" fmla="*/ 2138831 w 12192000"/>
              <a:gd name="connsiteY225" fmla="*/ 122626 h 1163932"/>
              <a:gd name="connsiteX226" fmla="*/ 2174180 w 12192000"/>
              <a:gd name="connsiteY226" fmla="*/ 117121 h 1163932"/>
              <a:gd name="connsiteX227" fmla="*/ 2214259 w 12192000"/>
              <a:gd name="connsiteY227" fmla="*/ 116974 h 1163932"/>
              <a:gd name="connsiteX228" fmla="*/ 2264911 w 12192000"/>
              <a:gd name="connsiteY228" fmla="*/ 108071 h 1163932"/>
              <a:gd name="connsiteX229" fmla="*/ 2298963 w 12192000"/>
              <a:gd name="connsiteY229" fmla="*/ 107788 h 1163932"/>
              <a:gd name="connsiteX230" fmla="*/ 2454058 w 12192000"/>
              <a:gd name="connsiteY230" fmla="*/ 73698 h 1163932"/>
              <a:gd name="connsiteX231" fmla="*/ 2534188 w 12192000"/>
              <a:gd name="connsiteY231" fmla="*/ 70162 h 1163932"/>
              <a:gd name="connsiteX232" fmla="*/ 2616912 w 12192000"/>
              <a:gd name="connsiteY232" fmla="*/ 51189 h 1163932"/>
              <a:gd name="connsiteX233" fmla="*/ 2698592 w 12192000"/>
              <a:gd name="connsiteY233" fmla="*/ 42305 h 1163932"/>
              <a:gd name="connsiteX234" fmla="*/ 2891953 w 12192000"/>
              <a:gd name="connsiteY234" fmla="*/ 34973 h 1163932"/>
              <a:gd name="connsiteX235" fmla="*/ 2955508 w 12192000"/>
              <a:gd name="connsiteY235" fmla="*/ 929 h 1163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12192000" h="1163932">
                <a:moveTo>
                  <a:pt x="2955508" y="929"/>
                </a:moveTo>
                <a:cubicBezTo>
                  <a:pt x="2962603" y="-560"/>
                  <a:pt x="2968871" y="-381"/>
                  <a:pt x="2973472" y="2369"/>
                </a:cubicBezTo>
                <a:cubicBezTo>
                  <a:pt x="2988398" y="1582"/>
                  <a:pt x="3039854" y="237"/>
                  <a:pt x="3052621" y="14030"/>
                </a:cubicBezTo>
                <a:cubicBezTo>
                  <a:pt x="3074269" y="13590"/>
                  <a:pt x="3124337" y="16403"/>
                  <a:pt x="3145220" y="16277"/>
                </a:cubicBezTo>
                <a:cubicBezTo>
                  <a:pt x="3177400" y="20825"/>
                  <a:pt x="3204801" y="-725"/>
                  <a:pt x="3233309" y="8968"/>
                </a:cubicBezTo>
                <a:cubicBezTo>
                  <a:pt x="3255675" y="17814"/>
                  <a:pt x="3297066" y="12790"/>
                  <a:pt x="3320851" y="18902"/>
                </a:cubicBezTo>
                <a:cubicBezTo>
                  <a:pt x="3329831" y="31255"/>
                  <a:pt x="3377875" y="43091"/>
                  <a:pt x="3394552" y="38279"/>
                </a:cubicBezTo>
                <a:cubicBezTo>
                  <a:pt x="3429790" y="45194"/>
                  <a:pt x="3435943" y="63076"/>
                  <a:pt x="3462252" y="68646"/>
                </a:cubicBezTo>
                <a:lnTo>
                  <a:pt x="3504799" y="93363"/>
                </a:lnTo>
                <a:lnTo>
                  <a:pt x="3568807" y="84557"/>
                </a:lnTo>
                <a:lnTo>
                  <a:pt x="3571993" y="87105"/>
                </a:lnTo>
                <a:cubicBezTo>
                  <a:pt x="3578062" y="92009"/>
                  <a:pt x="3584192" y="96609"/>
                  <a:pt x="3590879" y="100115"/>
                </a:cubicBezTo>
                <a:cubicBezTo>
                  <a:pt x="3596400" y="81013"/>
                  <a:pt x="3611075" y="86890"/>
                  <a:pt x="3623973" y="93084"/>
                </a:cubicBezTo>
                <a:lnTo>
                  <a:pt x="3636728" y="98019"/>
                </a:lnTo>
                <a:lnTo>
                  <a:pt x="3676976" y="96600"/>
                </a:lnTo>
                <a:cubicBezTo>
                  <a:pt x="3705974" y="106056"/>
                  <a:pt x="3711759" y="107306"/>
                  <a:pt x="3722653" y="115363"/>
                </a:cubicBezTo>
                <a:lnTo>
                  <a:pt x="3775112" y="98970"/>
                </a:lnTo>
                <a:lnTo>
                  <a:pt x="3932956" y="122337"/>
                </a:lnTo>
                <a:cubicBezTo>
                  <a:pt x="3980745" y="133345"/>
                  <a:pt x="4055421" y="160233"/>
                  <a:pt x="4100593" y="163834"/>
                </a:cubicBezTo>
                <a:cubicBezTo>
                  <a:pt x="4235789" y="175679"/>
                  <a:pt x="4169239" y="187722"/>
                  <a:pt x="4316364" y="177453"/>
                </a:cubicBezTo>
                <a:cubicBezTo>
                  <a:pt x="4321343" y="172718"/>
                  <a:pt x="4381395" y="166811"/>
                  <a:pt x="4387387" y="164360"/>
                </a:cubicBezTo>
                <a:lnTo>
                  <a:pt x="4427957" y="177526"/>
                </a:lnTo>
                <a:lnTo>
                  <a:pt x="4502291" y="188197"/>
                </a:lnTo>
                <a:lnTo>
                  <a:pt x="4600771" y="212143"/>
                </a:lnTo>
                <a:cubicBezTo>
                  <a:pt x="4614771" y="210903"/>
                  <a:pt x="4629325" y="210251"/>
                  <a:pt x="4644102" y="210363"/>
                </a:cubicBezTo>
                <a:lnTo>
                  <a:pt x="4652752" y="210902"/>
                </a:lnTo>
                <a:cubicBezTo>
                  <a:pt x="4652799" y="211030"/>
                  <a:pt x="4652848" y="211157"/>
                  <a:pt x="4652896" y="211286"/>
                </a:cubicBezTo>
                <a:cubicBezTo>
                  <a:pt x="4658320" y="211626"/>
                  <a:pt x="4678972" y="212192"/>
                  <a:pt x="4685303" y="212939"/>
                </a:cubicBezTo>
                <a:lnTo>
                  <a:pt x="4690886" y="215767"/>
                </a:lnTo>
                <a:lnTo>
                  <a:pt x="4725430" y="238732"/>
                </a:lnTo>
                <a:cubicBezTo>
                  <a:pt x="4737427" y="231591"/>
                  <a:pt x="4775104" y="226830"/>
                  <a:pt x="4800051" y="231099"/>
                </a:cubicBezTo>
                <a:cubicBezTo>
                  <a:pt x="4824999" y="235370"/>
                  <a:pt x="4838104" y="254681"/>
                  <a:pt x="4875115" y="264350"/>
                </a:cubicBezTo>
                <a:cubicBezTo>
                  <a:pt x="4910396" y="272074"/>
                  <a:pt x="4896976" y="272080"/>
                  <a:pt x="4936450" y="280902"/>
                </a:cubicBezTo>
                <a:cubicBezTo>
                  <a:pt x="4977972" y="291139"/>
                  <a:pt x="4987604" y="299206"/>
                  <a:pt x="5030961" y="305912"/>
                </a:cubicBezTo>
                <a:cubicBezTo>
                  <a:pt x="5067269" y="323566"/>
                  <a:pt x="5060686" y="296079"/>
                  <a:pt x="5082734" y="308581"/>
                </a:cubicBezTo>
                <a:lnTo>
                  <a:pt x="5138799" y="303800"/>
                </a:lnTo>
                <a:cubicBezTo>
                  <a:pt x="5159783" y="303972"/>
                  <a:pt x="5222232" y="329865"/>
                  <a:pt x="5259695" y="330476"/>
                </a:cubicBezTo>
                <a:cubicBezTo>
                  <a:pt x="5294177" y="331408"/>
                  <a:pt x="5329952" y="341580"/>
                  <a:pt x="5359642" y="340575"/>
                </a:cubicBezTo>
                <a:lnTo>
                  <a:pt x="5372918" y="336834"/>
                </a:lnTo>
                <a:lnTo>
                  <a:pt x="5396084" y="328268"/>
                </a:lnTo>
                <a:lnTo>
                  <a:pt x="5414292" y="320863"/>
                </a:lnTo>
                <a:cubicBezTo>
                  <a:pt x="5419283" y="317134"/>
                  <a:pt x="5483979" y="313053"/>
                  <a:pt x="5487276" y="307350"/>
                </a:cubicBezTo>
                <a:cubicBezTo>
                  <a:pt x="5545059" y="311386"/>
                  <a:pt x="5551468" y="308718"/>
                  <a:pt x="5612716" y="308118"/>
                </a:cubicBezTo>
                <a:cubicBezTo>
                  <a:pt x="5706701" y="319100"/>
                  <a:pt x="5706403" y="275903"/>
                  <a:pt x="5864813" y="257852"/>
                </a:cubicBezTo>
                <a:cubicBezTo>
                  <a:pt x="5919383" y="252630"/>
                  <a:pt x="6095366" y="235151"/>
                  <a:pt x="6151392" y="225732"/>
                </a:cubicBezTo>
                <a:cubicBezTo>
                  <a:pt x="6137061" y="192047"/>
                  <a:pt x="6183146" y="231837"/>
                  <a:pt x="6209396" y="220469"/>
                </a:cubicBezTo>
                <a:cubicBezTo>
                  <a:pt x="6229147" y="220563"/>
                  <a:pt x="6253887" y="222487"/>
                  <a:pt x="6269898" y="226300"/>
                </a:cubicBezTo>
                <a:cubicBezTo>
                  <a:pt x="6278362" y="227355"/>
                  <a:pt x="6287329" y="226959"/>
                  <a:pt x="6297029" y="224230"/>
                </a:cubicBezTo>
                <a:cubicBezTo>
                  <a:pt x="6312240" y="212407"/>
                  <a:pt x="6330874" y="209880"/>
                  <a:pt x="6352373" y="209161"/>
                </a:cubicBezTo>
                <a:lnTo>
                  <a:pt x="6353759" y="209135"/>
                </a:lnTo>
                <a:lnTo>
                  <a:pt x="6363346" y="196700"/>
                </a:lnTo>
                <a:cubicBezTo>
                  <a:pt x="6374599" y="188260"/>
                  <a:pt x="6378877" y="205848"/>
                  <a:pt x="6400681" y="204402"/>
                </a:cubicBezTo>
                <a:lnTo>
                  <a:pt x="6402041" y="207073"/>
                </a:lnTo>
                <a:lnTo>
                  <a:pt x="6424912" y="204940"/>
                </a:lnTo>
                <a:cubicBezTo>
                  <a:pt x="6440035" y="209475"/>
                  <a:pt x="6489474" y="188920"/>
                  <a:pt x="6502019" y="198788"/>
                </a:cubicBezTo>
                <a:cubicBezTo>
                  <a:pt x="6507553" y="199163"/>
                  <a:pt x="6513074" y="197832"/>
                  <a:pt x="6518229" y="197839"/>
                </a:cubicBezTo>
                <a:lnTo>
                  <a:pt x="6519089" y="198274"/>
                </a:lnTo>
                <a:lnTo>
                  <a:pt x="6561047" y="182276"/>
                </a:lnTo>
                <a:cubicBezTo>
                  <a:pt x="6576908" y="188273"/>
                  <a:pt x="6586597" y="187556"/>
                  <a:pt x="6595639" y="174596"/>
                </a:cubicBezTo>
                <a:cubicBezTo>
                  <a:pt x="6669524" y="204588"/>
                  <a:pt x="6631660" y="167763"/>
                  <a:pt x="6692265" y="171261"/>
                </a:cubicBezTo>
                <a:lnTo>
                  <a:pt x="6697219" y="171733"/>
                </a:lnTo>
                <a:lnTo>
                  <a:pt x="6713656" y="160032"/>
                </a:lnTo>
                <a:cubicBezTo>
                  <a:pt x="6713896" y="158972"/>
                  <a:pt x="6714141" y="157917"/>
                  <a:pt x="6714383" y="156857"/>
                </a:cubicBezTo>
                <a:lnTo>
                  <a:pt x="6774793" y="166145"/>
                </a:lnTo>
                <a:lnTo>
                  <a:pt x="6782112" y="161687"/>
                </a:lnTo>
                <a:lnTo>
                  <a:pt x="6822392" y="175020"/>
                </a:lnTo>
                <a:lnTo>
                  <a:pt x="6842719" y="178025"/>
                </a:lnTo>
                <a:lnTo>
                  <a:pt x="6878958" y="187256"/>
                </a:lnTo>
                <a:lnTo>
                  <a:pt x="6881972" y="184277"/>
                </a:lnTo>
                <a:lnTo>
                  <a:pt x="6889133" y="187492"/>
                </a:lnTo>
                <a:lnTo>
                  <a:pt x="6894439" y="184074"/>
                </a:lnTo>
                <a:lnTo>
                  <a:pt x="6900419" y="185342"/>
                </a:lnTo>
                <a:cubicBezTo>
                  <a:pt x="6911884" y="183619"/>
                  <a:pt x="6950507" y="175071"/>
                  <a:pt x="6963220" y="173736"/>
                </a:cubicBezTo>
                <a:lnTo>
                  <a:pt x="6976706" y="177326"/>
                </a:lnTo>
                <a:lnTo>
                  <a:pt x="6987064" y="166834"/>
                </a:lnTo>
                <a:lnTo>
                  <a:pt x="7030230" y="166147"/>
                </a:lnTo>
                <a:lnTo>
                  <a:pt x="7045014" y="175533"/>
                </a:lnTo>
                <a:lnTo>
                  <a:pt x="7058714" y="182424"/>
                </a:lnTo>
                <a:lnTo>
                  <a:pt x="7060499" y="182495"/>
                </a:lnTo>
                <a:lnTo>
                  <a:pt x="7078430" y="183225"/>
                </a:lnTo>
                <a:lnTo>
                  <a:pt x="7176563" y="179676"/>
                </a:lnTo>
                <a:lnTo>
                  <a:pt x="7205529" y="187443"/>
                </a:lnTo>
                <a:lnTo>
                  <a:pt x="7310118" y="169037"/>
                </a:lnTo>
                <a:cubicBezTo>
                  <a:pt x="7440488" y="161452"/>
                  <a:pt x="7553495" y="197026"/>
                  <a:pt x="7673859" y="156768"/>
                </a:cubicBezTo>
                <a:lnTo>
                  <a:pt x="7692748" y="167969"/>
                </a:lnTo>
                <a:lnTo>
                  <a:pt x="7715729" y="163804"/>
                </a:lnTo>
                <a:cubicBezTo>
                  <a:pt x="7811110" y="149060"/>
                  <a:pt x="7909958" y="141152"/>
                  <a:pt x="7974189" y="161251"/>
                </a:cubicBezTo>
                <a:cubicBezTo>
                  <a:pt x="8006066" y="157939"/>
                  <a:pt x="8083084" y="150326"/>
                  <a:pt x="8101969" y="150927"/>
                </a:cubicBezTo>
                <a:lnTo>
                  <a:pt x="8106826" y="146285"/>
                </a:lnTo>
                <a:lnTo>
                  <a:pt x="8162058" y="103136"/>
                </a:lnTo>
                <a:lnTo>
                  <a:pt x="8184568" y="100422"/>
                </a:lnTo>
                <a:lnTo>
                  <a:pt x="8205350" y="106344"/>
                </a:lnTo>
                <a:cubicBezTo>
                  <a:pt x="8213920" y="108834"/>
                  <a:pt x="8222826" y="111343"/>
                  <a:pt x="8228227" y="112404"/>
                </a:cubicBezTo>
                <a:lnTo>
                  <a:pt x="8229109" y="109777"/>
                </a:lnTo>
                <a:lnTo>
                  <a:pt x="8237963" y="113428"/>
                </a:lnTo>
                <a:lnTo>
                  <a:pt x="8248358" y="112494"/>
                </a:lnTo>
                <a:lnTo>
                  <a:pt x="8249309" y="113130"/>
                </a:lnTo>
                <a:lnTo>
                  <a:pt x="8249997" y="112347"/>
                </a:lnTo>
                <a:lnTo>
                  <a:pt x="8272162" y="110356"/>
                </a:lnTo>
                <a:lnTo>
                  <a:pt x="8292349" y="103912"/>
                </a:lnTo>
                <a:lnTo>
                  <a:pt x="8292491" y="103935"/>
                </a:lnTo>
                <a:cubicBezTo>
                  <a:pt x="8298009" y="104409"/>
                  <a:pt x="8303135" y="103922"/>
                  <a:pt x="8307239" y="101023"/>
                </a:cubicBezTo>
                <a:cubicBezTo>
                  <a:pt x="8317233" y="106089"/>
                  <a:pt x="8327966" y="110943"/>
                  <a:pt x="8339282" y="115374"/>
                </a:cubicBezTo>
                <a:lnTo>
                  <a:pt x="8346156" y="117659"/>
                </a:lnTo>
                <a:lnTo>
                  <a:pt x="8346467" y="117456"/>
                </a:lnTo>
                <a:cubicBezTo>
                  <a:pt x="8348336" y="117423"/>
                  <a:pt x="8350739" y="117978"/>
                  <a:pt x="8354069" y="119374"/>
                </a:cubicBezTo>
                <a:lnTo>
                  <a:pt x="8358687" y="121825"/>
                </a:lnTo>
                <a:lnTo>
                  <a:pt x="8433385" y="106101"/>
                </a:lnTo>
                <a:cubicBezTo>
                  <a:pt x="8472316" y="107679"/>
                  <a:pt x="8499361" y="89243"/>
                  <a:pt x="8533779" y="104806"/>
                </a:cubicBezTo>
                <a:cubicBezTo>
                  <a:pt x="8570237" y="106199"/>
                  <a:pt x="8602608" y="99501"/>
                  <a:pt x="8632833" y="106964"/>
                </a:cubicBezTo>
                <a:cubicBezTo>
                  <a:pt x="8646003" y="101130"/>
                  <a:pt x="8658069" y="99126"/>
                  <a:pt x="8668523" y="109411"/>
                </a:cubicBezTo>
                <a:cubicBezTo>
                  <a:pt x="8702829" y="107932"/>
                  <a:pt x="8712456" y="94511"/>
                  <a:pt x="8732893" y="106423"/>
                </a:cubicBezTo>
                <a:lnTo>
                  <a:pt x="8764071" y="101019"/>
                </a:lnTo>
                <a:lnTo>
                  <a:pt x="8767004" y="97951"/>
                </a:lnTo>
                <a:lnTo>
                  <a:pt x="8772553" y="96746"/>
                </a:lnTo>
                <a:lnTo>
                  <a:pt x="8787201" y="98465"/>
                </a:lnTo>
                <a:lnTo>
                  <a:pt x="8792624" y="99935"/>
                </a:lnTo>
                <a:cubicBezTo>
                  <a:pt x="8796395" y="100640"/>
                  <a:pt x="8798936" y="100714"/>
                  <a:pt x="8800741" y="100329"/>
                </a:cubicBezTo>
                <a:lnTo>
                  <a:pt x="8800966" y="100077"/>
                </a:lnTo>
                <a:lnTo>
                  <a:pt x="8808513" y="100962"/>
                </a:lnTo>
                <a:cubicBezTo>
                  <a:pt x="8821191" y="103057"/>
                  <a:pt x="8833467" y="105663"/>
                  <a:pt x="8845110" y="108611"/>
                </a:cubicBezTo>
                <a:cubicBezTo>
                  <a:pt x="8856640" y="94429"/>
                  <a:pt x="8898769" y="114061"/>
                  <a:pt x="8896773" y="86101"/>
                </a:cubicBezTo>
                <a:cubicBezTo>
                  <a:pt x="8912560" y="89254"/>
                  <a:pt x="8921083" y="101262"/>
                  <a:pt x="8917529" y="82805"/>
                </a:cubicBezTo>
                <a:lnTo>
                  <a:pt x="8929546" y="78543"/>
                </a:lnTo>
                <a:lnTo>
                  <a:pt x="9026654" y="99852"/>
                </a:lnTo>
                <a:lnTo>
                  <a:pt x="9040737" y="105786"/>
                </a:lnTo>
                <a:cubicBezTo>
                  <a:pt x="9045198" y="108424"/>
                  <a:pt x="9049055" y="111684"/>
                  <a:pt x="9052026" y="115808"/>
                </a:cubicBezTo>
                <a:cubicBezTo>
                  <a:pt x="9103902" y="97277"/>
                  <a:pt x="9148883" y="119005"/>
                  <a:pt x="9203241" y="118145"/>
                </a:cubicBezTo>
                <a:cubicBezTo>
                  <a:pt x="9263154" y="126206"/>
                  <a:pt x="9393882" y="154481"/>
                  <a:pt x="9415584" y="163588"/>
                </a:cubicBezTo>
                <a:cubicBezTo>
                  <a:pt x="9433796" y="167802"/>
                  <a:pt x="9514347" y="159834"/>
                  <a:pt x="9505102" y="147474"/>
                </a:cubicBezTo>
                <a:cubicBezTo>
                  <a:pt x="9558875" y="175676"/>
                  <a:pt x="9580546" y="149889"/>
                  <a:pt x="9643040" y="164665"/>
                </a:cubicBezTo>
                <a:lnTo>
                  <a:pt x="9762999" y="169055"/>
                </a:lnTo>
                <a:lnTo>
                  <a:pt x="9776183" y="168623"/>
                </a:lnTo>
                <a:lnTo>
                  <a:pt x="9780532" y="162255"/>
                </a:lnTo>
                <a:lnTo>
                  <a:pt x="9824924" y="158079"/>
                </a:lnTo>
                <a:cubicBezTo>
                  <a:pt x="9845325" y="170634"/>
                  <a:pt x="9880317" y="158344"/>
                  <a:pt x="9910588" y="160759"/>
                </a:cubicBezTo>
                <a:lnTo>
                  <a:pt x="9924173" y="165023"/>
                </a:lnTo>
                <a:lnTo>
                  <a:pt x="10010969" y="162234"/>
                </a:lnTo>
                <a:lnTo>
                  <a:pt x="10070699" y="164286"/>
                </a:lnTo>
                <a:lnTo>
                  <a:pt x="10083825" y="168444"/>
                </a:lnTo>
                <a:lnTo>
                  <a:pt x="10097932" y="161160"/>
                </a:lnTo>
                <a:cubicBezTo>
                  <a:pt x="10099580" y="159385"/>
                  <a:pt x="10100873" y="157473"/>
                  <a:pt x="10101779" y="155488"/>
                </a:cubicBezTo>
                <a:lnTo>
                  <a:pt x="10149437" y="158598"/>
                </a:lnTo>
                <a:lnTo>
                  <a:pt x="10155104" y="158045"/>
                </a:lnTo>
                <a:lnTo>
                  <a:pt x="10250982" y="135074"/>
                </a:lnTo>
                <a:cubicBezTo>
                  <a:pt x="10282349" y="124953"/>
                  <a:pt x="10324027" y="105518"/>
                  <a:pt x="10343301" y="97316"/>
                </a:cubicBezTo>
                <a:cubicBezTo>
                  <a:pt x="10346266" y="87573"/>
                  <a:pt x="10357577" y="89038"/>
                  <a:pt x="10366625" y="85860"/>
                </a:cubicBezTo>
                <a:cubicBezTo>
                  <a:pt x="10373832" y="76124"/>
                  <a:pt x="10418445" y="69199"/>
                  <a:pt x="10433505" y="71432"/>
                </a:cubicBezTo>
                <a:cubicBezTo>
                  <a:pt x="10475361" y="83650"/>
                  <a:pt x="10513941" y="44949"/>
                  <a:pt x="10547510" y="53678"/>
                </a:cubicBezTo>
                <a:cubicBezTo>
                  <a:pt x="10573283" y="48227"/>
                  <a:pt x="10581157" y="42377"/>
                  <a:pt x="10588150" y="38719"/>
                </a:cubicBezTo>
                <a:lnTo>
                  <a:pt x="10589457" y="31728"/>
                </a:lnTo>
                <a:lnTo>
                  <a:pt x="10699976" y="49777"/>
                </a:lnTo>
                <a:cubicBezTo>
                  <a:pt x="10735033" y="53897"/>
                  <a:pt x="10768025" y="45042"/>
                  <a:pt x="10812237" y="52759"/>
                </a:cubicBezTo>
                <a:lnTo>
                  <a:pt x="10869837" y="72227"/>
                </a:lnTo>
                <a:lnTo>
                  <a:pt x="10881770" y="80104"/>
                </a:lnTo>
                <a:lnTo>
                  <a:pt x="10896899" y="77163"/>
                </a:lnTo>
                <a:cubicBezTo>
                  <a:pt x="10898848" y="75922"/>
                  <a:pt x="10900479" y="74444"/>
                  <a:pt x="10901748" y="72784"/>
                </a:cubicBezTo>
                <a:lnTo>
                  <a:pt x="10947419" y="89748"/>
                </a:lnTo>
                <a:lnTo>
                  <a:pt x="10953034" y="90870"/>
                </a:lnTo>
                <a:lnTo>
                  <a:pt x="10992070" y="95273"/>
                </a:lnTo>
                <a:lnTo>
                  <a:pt x="11112372" y="88679"/>
                </a:lnTo>
                <a:cubicBezTo>
                  <a:pt x="11108439" y="74830"/>
                  <a:pt x="11140018" y="97031"/>
                  <a:pt x="11147719" y="86992"/>
                </a:cubicBezTo>
                <a:cubicBezTo>
                  <a:pt x="11152509" y="78401"/>
                  <a:pt x="11163205" y="83136"/>
                  <a:pt x="11172617" y="82697"/>
                </a:cubicBezTo>
                <a:cubicBezTo>
                  <a:pt x="11181525" y="75359"/>
                  <a:pt x="11226208" y="81688"/>
                  <a:pt x="11240397" y="88262"/>
                </a:cubicBezTo>
                <a:cubicBezTo>
                  <a:pt x="11249960" y="94287"/>
                  <a:pt x="11259949" y="97164"/>
                  <a:pt x="11270034" y="98379"/>
                </a:cubicBezTo>
                <a:lnTo>
                  <a:pt x="11293091" y="98474"/>
                </a:lnTo>
                <a:lnTo>
                  <a:pt x="11310949" y="104274"/>
                </a:lnTo>
                <a:lnTo>
                  <a:pt x="11345279" y="101883"/>
                </a:lnTo>
                <a:lnTo>
                  <a:pt x="11354597" y="104385"/>
                </a:lnTo>
                <a:lnTo>
                  <a:pt x="11367725" y="104431"/>
                </a:lnTo>
                <a:lnTo>
                  <a:pt x="11399832" y="117048"/>
                </a:lnTo>
                <a:cubicBezTo>
                  <a:pt x="11426330" y="131555"/>
                  <a:pt x="11452641" y="150886"/>
                  <a:pt x="11487595" y="158754"/>
                </a:cubicBezTo>
                <a:cubicBezTo>
                  <a:pt x="11515406" y="151514"/>
                  <a:pt x="11531776" y="244887"/>
                  <a:pt x="11590850" y="244984"/>
                </a:cubicBezTo>
                <a:cubicBezTo>
                  <a:pt x="11687863" y="198241"/>
                  <a:pt x="11587614" y="291800"/>
                  <a:pt x="11736204" y="283941"/>
                </a:cubicBezTo>
                <a:cubicBezTo>
                  <a:pt x="11744762" y="275580"/>
                  <a:pt x="11762511" y="286184"/>
                  <a:pt x="11760331" y="298368"/>
                </a:cubicBezTo>
                <a:cubicBezTo>
                  <a:pt x="11769810" y="295289"/>
                  <a:pt x="11817448" y="290644"/>
                  <a:pt x="11819139" y="310575"/>
                </a:cubicBezTo>
                <a:lnTo>
                  <a:pt x="11821967" y="312222"/>
                </a:lnTo>
                <a:lnTo>
                  <a:pt x="11847125" y="303833"/>
                </a:lnTo>
                <a:cubicBezTo>
                  <a:pt x="11890550" y="301151"/>
                  <a:pt x="11927400" y="329991"/>
                  <a:pt x="11980134" y="328343"/>
                </a:cubicBezTo>
                <a:cubicBezTo>
                  <a:pt x="11999877" y="317657"/>
                  <a:pt x="12100908" y="364667"/>
                  <a:pt x="12174576" y="382540"/>
                </a:cubicBezTo>
                <a:lnTo>
                  <a:pt x="12192000" y="385665"/>
                </a:lnTo>
                <a:lnTo>
                  <a:pt x="12192000" y="1163932"/>
                </a:lnTo>
                <a:lnTo>
                  <a:pt x="0" y="1163932"/>
                </a:lnTo>
                <a:lnTo>
                  <a:pt x="0" y="489977"/>
                </a:lnTo>
                <a:lnTo>
                  <a:pt x="5331" y="489229"/>
                </a:lnTo>
                <a:cubicBezTo>
                  <a:pt x="18193" y="486710"/>
                  <a:pt x="30228" y="483363"/>
                  <a:pt x="39902" y="478716"/>
                </a:cubicBezTo>
                <a:lnTo>
                  <a:pt x="117880" y="427388"/>
                </a:lnTo>
                <a:lnTo>
                  <a:pt x="238140" y="385729"/>
                </a:lnTo>
                <a:lnTo>
                  <a:pt x="249589" y="385949"/>
                </a:lnTo>
                <a:lnTo>
                  <a:pt x="296963" y="362534"/>
                </a:lnTo>
                <a:cubicBezTo>
                  <a:pt x="312678" y="353496"/>
                  <a:pt x="327245" y="343226"/>
                  <a:pt x="339235" y="330857"/>
                </a:cubicBezTo>
                <a:cubicBezTo>
                  <a:pt x="358017" y="316348"/>
                  <a:pt x="430593" y="324331"/>
                  <a:pt x="447152" y="333855"/>
                </a:cubicBezTo>
                <a:cubicBezTo>
                  <a:pt x="455944" y="335789"/>
                  <a:pt x="465515" y="339134"/>
                  <a:pt x="475247" y="343146"/>
                </a:cubicBezTo>
                <a:lnTo>
                  <a:pt x="477967" y="344392"/>
                </a:lnTo>
                <a:lnTo>
                  <a:pt x="527683" y="339655"/>
                </a:lnTo>
                <a:lnTo>
                  <a:pt x="703732" y="323031"/>
                </a:lnTo>
                <a:cubicBezTo>
                  <a:pt x="746107" y="337252"/>
                  <a:pt x="806181" y="307763"/>
                  <a:pt x="853391" y="310023"/>
                </a:cubicBezTo>
                <a:cubicBezTo>
                  <a:pt x="890324" y="307038"/>
                  <a:pt x="911072" y="307293"/>
                  <a:pt x="925332" y="305118"/>
                </a:cubicBezTo>
                <a:lnTo>
                  <a:pt x="941286" y="295364"/>
                </a:lnTo>
                <a:lnTo>
                  <a:pt x="950845" y="293027"/>
                </a:lnTo>
                <a:lnTo>
                  <a:pt x="953292" y="287324"/>
                </a:lnTo>
                <a:lnTo>
                  <a:pt x="967499" y="280192"/>
                </a:lnTo>
                <a:cubicBezTo>
                  <a:pt x="972860" y="278300"/>
                  <a:pt x="978671" y="277177"/>
                  <a:pt x="985161" y="277297"/>
                </a:cubicBezTo>
                <a:cubicBezTo>
                  <a:pt x="1006876" y="286454"/>
                  <a:pt x="1042482" y="256677"/>
                  <a:pt x="1069267" y="269198"/>
                </a:cubicBezTo>
                <a:cubicBezTo>
                  <a:pt x="1094808" y="265150"/>
                  <a:pt x="1122462" y="257023"/>
                  <a:pt x="1138407" y="252999"/>
                </a:cubicBezTo>
                <a:cubicBezTo>
                  <a:pt x="1144898" y="243390"/>
                  <a:pt x="1166843" y="255604"/>
                  <a:pt x="1164931" y="245054"/>
                </a:cubicBezTo>
                <a:cubicBezTo>
                  <a:pt x="1180564" y="253372"/>
                  <a:pt x="1196701" y="233033"/>
                  <a:pt x="1211622" y="227108"/>
                </a:cubicBezTo>
                <a:cubicBezTo>
                  <a:pt x="1223659" y="235648"/>
                  <a:pt x="1243095" y="214792"/>
                  <a:pt x="1274567" y="209812"/>
                </a:cubicBezTo>
                <a:cubicBezTo>
                  <a:pt x="1293468" y="207689"/>
                  <a:pt x="1311321" y="214329"/>
                  <a:pt x="1325029" y="214369"/>
                </a:cubicBezTo>
                <a:cubicBezTo>
                  <a:pt x="1338735" y="214409"/>
                  <a:pt x="1348238" y="204450"/>
                  <a:pt x="1356805" y="210054"/>
                </a:cubicBezTo>
                <a:cubicBezTo>
                  <a:pt x="1397191" y="226080"/>
                  <a:pt x="1434108" y="220864"/>
                  <a:pt x="1468752" y="221036"/>
                </a:cubicBezTo>
                <a:lnTo>
                  <a:pt x="1650750" y="171522"/>
                </a:lnTo>
                <a:cubicBezTo>
                  <a:pt x="1648963" y="175128"/>
                  <a:pt x="1647366" y="179078"/>
                  <a:pt x="1655056" y="178538"/>
                </a:cubicBezTo>
                <a:cubicBezTo>
                  <a:pt x="1671361" y="175610"/>
                  <a:pt x="1673472" y="191103"/>
                  <a:pt x="1683220" y="176084"/>
                </a:cubicBezTo>
                <a:lnTo>
                  <a:pt x="1685599" y="171820"/>
                </a:lnTo>
                <a:lnTo>
                  <a:pt x="1689230" y="171091"/>
                </a:lnTo>
                <a:cubicBezTo>
                  <a:pt x="1691077" y="171209"/>
                  <a:pt x="1691927" y="172238"/>
                  <a:pt x="1691052" y="175010"/>
                </a:cubicBezTo>
                <a:cubicBezTo>
                  <a:pt x="1708143" y="163422"/>
                  <a:pt x="1721518" y="180819"/>
                  <a:pt x="1735783" y="183832"/>
                </a:cubicBezTo>
                <a:cubicBezTo>
                  <a:pt x="1749257" y="172743"/>
                  <a:pt x="1765900" y="189995"/>
                  <a:pt x="1797102" y="188721"/>
                </a:cubicBezTo>
                <a:cubicBezTo>
                  <a:pt x="1811926" y="175989"/>
                  <a:pt x="1818113" y="188014"/>
                  <a:pt x="1845638" y="170206"/>
                </a:cubicBezTo>
                <a:cubicBezTo>
                  <a:pt x="1846487" y="171605"/>
                  <a:pt x="1847613" y="172863"/>
                  <a:pt x="1848980" y="173948"/>
                </a:cubicBezTo>
                <a:cubicBezTo>
                  <a:pt x="1856916" y="180245"/>
                  <a:pt x="1871067" y="179345"/>
                  <a:pt x="1880587" y="171938"/>
                </a:cubicBezTo>
                <a:cubicBezTo>
                  <a:pt x="1923931" y="147552"/>
                  <a:pt x="1960626" y="145420"/>
                  <a:pt x="1995803" y="138279"/>
                </a:cubicBezTo>
                <a:cubicBezTo>
                  <a:pt x="2035252" y="132570"/>
                  <a:pt x="2005733" y="159108"/>
                  <a:pt x="2057448" y="135082"/>
                </a:cubicBezTo>
                <a:lnTo>
                  <a:pt x="2119088" y="119940"/>
                </a:lnTo>
                <a:lnTo>
                  <a:pt x="2138831" y="122626"/>
                </a:lnTo>
                <a:lnTo>
                  <a:pt x="2174180" y="117121"/>
                </a:lnTo>
                <a:lnTo>
                  <a:pt x="2214259" y="116974"/>
                </a:lnTo>
                <a:cubicBezTo>
                  <a:pt x="2231866" y="115824"/>
                  <a:pt x="2248895" y="113224"/>
                  <a:pt x="2264911" y="108071"/>
                </a:cubicBezTo>
                <a:lnTo>
                  <a:pt x="2298963" y="107788"/>
                </a:lnTo>
                <a:cubicBezTo>
                  <a:pt x="2352919" y="99467"/>
                  <a:pt x="2408915" y="93907"/>
                  <a:pt x="2454058" y="73698"/>
                </a:cubicBezTo>
                <a:cubicBezTo>
                  <a:pt x="2493261" y="67427"/>
                  <a:pt x="2507044" y="73914"/>
                  <a:pt x="2534188" y="70162"/>
                </a:cubicBezTo>
                <a:cubicBezTo>
                  <a:pt x="2561369" y="61552"/>
                  <a:pt x="2595762" y="55004"/>
                  <a:pt x="2616912" y="51189"/>
                </a:cubicBezTo>
                <a:lnTo>
                  <a:pt x="2698592" y="42305"/>
                </a:lnTo>
                <a:lnTo>
                  <a:pt x="2891953" y="34973"/>
                </a:lnTo>
                <a:cubicBezTo>
                  <a:pt x="2905485" y="24878"/>
                  <a:pt x="2934220" y="5398"/>
                  <a:pt x="2955508" y="929"/>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8B493B-B7CF-A108-5BBE-3897BC4E5189}"/>
              </a:ext>
            </a:extLst>
          </p:cNvPr>
          <p:cNvSpPr>
            <a:spLocks noGrp="1"/>
          </p:cNvSpPr>
          <p:nvPr>
            <p:ph idx="1"/>
          </p:nvPr>
        </p:nvSpPr>
        <p:spPr>
          <a:xfrm>
            <a:off x="1036591" y="1214623"/>
            <a:ext cx="9810604" cy="4428753"/>
          </a:xfrm>
        </p:spPr>
        <p:txBody>
          <a:bodyPr/>
          <a:lstStyle/>
          <a:p>
            <a:pPr marL="0" indent="0">
              <a:buNone/>
            </a:pPr>
            <a:endParaRPr lang="en-US" sz="4800" dirty="0"/>
          </a:p>
          <a:p>
            <a:pPr marL="0" indent="0">
              <a:buNone/>
            </a:pPr>
            <a:r>
              <a:rPr lang="en-US" sz="4800" dirty="0"/>
              <a:t>Which of the following best describes your approach to writing academically</a:t>
            </a:r>
          </a:p>
          <a:p>
            <a:endParaRPr lang="en-US" dirty="0"/>
          </a:p>
        </p:txBody>
      </p:sp>
    </p:spTree>
    <p:extLst>
      <p:ext uri="{BB962C8B-B14F-4D97-AF65-F5344CB8AC3E}">
        <p14:creationId xmlns:p14="http://schemas.microsoft.com/office/powerpoint/2010/main" val="463826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Freeform: Shape 512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2" name="Rectangle 2">
            <a:extLst>
              <a:ext uri="{FF2B5EF4-FFF2-40B4-BE49-F238E27FC236}">
                <a16:creationId xmlns:a16="http://schemas.microsoft.com/office/drawing/2014/main" id="{E600D070-F9D2-6AA7-ACDF-1CC3936E2327}"/>
              </a:ext>
            </a:extLst>
          </p:cNvPr>
          <p:cNvSpPr>
            <a:spLocks noGrp="1" noChangeArrowheads="1"/>
          </p:cNvSpPr>
          <p:nvPr>
            <p:ph type="title"/>
          </p:nvPr>
        </p:nvSpPr>
        <p:spPr>
          <a:xfrm>
            <a:off x="709684" y="1562100"/>
            <a:ext cx="3795642" cy="3733800"/>
          </a:xfrm>
        </p:spPr>
        <p:txBody>
          <a:bodyPr>
            <a:normAutofit/>
          </a:bodyPr>
          <a:lstStyle/>
          <a:p>
            <a:pPr algn="ctr"/>
            <a:r>
              <a:rPr lang="en-US" altLang="en-US" sz="2000"/>
              <a:t>Characteristics of Critical Thinkers</a:t>
            </a:r>
          </a:p>
        </p:txBody>
      </p:sp>
      <p:sp>
        <p:nvSpPr>
          <p:cNvPr id="5123" name="Rectangle 3">
            <a:extLst>
              <a:ext uri="{FF2B5EF4-FFF2-40B4-BE49-F238E27FC236}">
                <a16:creationId xmlns:a16="http://schemas.microsoft.com/office/drawing/2014/main" id="{0AE59D40-D576-3ED5-73E7-66DE738537EB}"/>
              </a:ext>
            </a:extLst>
          </p:cNvPr>
          <p:cNvSpPr>
            <a:spLocks noGrp="1" noChangeArrowheads="1"/>
          </p:cNvSpPr>
          <p:nvPr>
            <p:ph type="body" idx="1"/>
          </p:nvPr>
        </p:nvSpPr>
        <p:spPr>
          <a:xfrm>
            <a:off x="6149995" y="733425"/>
            <a:ext cx="4889480" cy="5391150"/>
          </a:xfrm>
        </p:spPr>
        <p:txBody>
          <a:bodyPr anchor="ctr">
            <a:normAutofit/>
          </a:bodyPr>
          <a:lstStyle/>
          <a:p>
            <a:pPr>
              <a:lnSpc>
                <a:spcPct val="90000"/>
              </a:lnSpc>
              <a:buFontTx/>
              <a:buNone/>
            </a:pPr>
            <a:r>
              <a:rPr lang="en-US" altLang="en-US">
                <a:latin typeface="Arial" panose="020B0604020202020204" pitchFamily="34" charset="0"/>
                <a:cs typeface="Times New Roman" panose="02020603050405020304" pitchFamily="18" charset="0"/>
              </a:rPr>
              <a:t>Critical thinkers:</a:t>
            </a:r>
            <a:endParaRPr lang="en-US" altLang="en-US">
              <a:cs typeface="Times New Roman" panose="02020603050405020304" pitchFamily="18" charset="0"/>
            </a:endParaRPr>
          </a:p>
          <a:p>
            <a:pPr>
              <a:lnSpc>
                <a:spcPct val="90000"/>
              </a:lnSpc>
            </a:pPr>
            <a:r>
              <a:rPr lang="en-US" altLang="en-US">
                <a:latin typeface="Arial" panose="020B0604020202020204" pitchFamily="34" charset="0"/>
                <a:cs typeface="Times New Roman" panose="02020603050405020304" pitchFamily="18" charset="0"/>
              </a:rPr>
              <a:t>Care that their beliefs be true and that their decisions be justified; that is, care to "get it right“ to the extent possible.  This includes the dispositions to</a:t>
            </a:r>
          </a:p>
          <a:p>
            <a:pPr>
              <a:lnSpc>
                <a:spcPct val="90000"/>
              </a:lnSpc>
            </a:pPr>
            <a:endParaRPr lang="en-US" altLang="en-US">
              <a:latin typeface="Arial" panose="020B0604020202020204" pitchFamily="34" charset="0"/>
              <a:cs typeface="Times New Roman" panose="02020603050405020304" pitchFamily="18" charset="0"/>
            </a:endParaRPr>
          </a:p>
          <a:p>
            <a:pPr lvl="1">
              <a:lnSpc>
                <a:spcPct val="90000"/>
              </a:lnSpc>
              <a:buFont typeface="Wingdings" pitchFamily="2" charset="2"/>
              <a:buChar char="ü"/>
            </a:pPr>
            <a:r>
              <a:rPr lang="en-US" altLang="en-US" b="1">
                <a:latin typeface="Arial" panose="020B0604020202020204" pitchFamily="34" charset="0"/>
                <a:cs typeface="Times New Roman" panose="02020603050405020304" pitchFamily="18" charset="0"/>
              </a:rPr>
              <a:t>Seek alternative hypotheses, explanations, conclusions, plans, sources, etc.,and be open to them</a:t>
            </a:r>
          </a:p>
          <a:p>
            <a:pPr lvl="1">
              <a:lnSpc>
                <a:spcPct val="90000"/>
              </a:lnSpc>
              <a:buFont typeface="Wingdings" pitchFamily="2" charset="2"/>
              <a:buChar char="ü"/>
            </a:pPr>
            <a:r>
              <a:rPr lang="en-US" altLang="en-US" b="1">
                <a:latin typeface="Arial" panose="020B0604020202020204" pitchFamily="34" charset="0"/>
                <a:cs typeface="Times New Roman" panose="02020603050405020304" pitchFamily="18" charset="0"/>
              </a:rPr>
              <a:t>Endorse a position to the extent that, but only to the extent that, it is justified by the information that is available</a:t>
            </a:r>
            <a:endParaRPr lang="en-US" altLang="en-US" b="1">
              <a:cs typeface="Times New Roman" panose="02020603050405020304" pitchFamily="18" charset="0"/>
            </a:endParaRPr>
          </a:p>
          <a:p>
            <a:pPr lvl="1">
              <a:lnSpc>
                <a:spcPct val="90000"/>
              </a:lnSpc>
              <a:buFont typeface="Wingdings" pitchFamily="2" charset="2"/>
              <a:buChar char="ü"/>
            </a:pPr>
            <a:r>
              <a:rPr lang="en-US" altLang="en-US" b="1">
                <a:latin typeface="Arial" panose="020B0604020202020204" pitchFamily="34" charset="0"/>
                <a:cs typeface="Times New Roman" panose="02020603050405020304" pitchFamily="18" charset="0"/>
              </a:rPr>
              <a:t>Be well informed</a:t>
            </a:r>
          </a:p>
          <a:p>
            <a:pPr lvl="1">
              <a:lnSpc>
                <a:spcPct val="90000"/>
              </a:lnSpc>
              <a:buFont typeface="Wingdings" pitchFamily="2" charset="2"/>
              <a:buChar char="ü"/>
            </a:pPr>
            <a:r>
              <a:rPr lang="en-US" altLang="en-US" b="1">
                <a:latin typeface="Arial" panose="020B0604020202020204" pitchFamily="34" charset="0"/>
                <a:cs typeface="Times New Roman" panose="02020603050405020304" pitchFamily="18" charset="0"/>
              </a:rPr>
              <a:t>Consider seriously points of view other than their own</a:t>
            </a:r>
            <a:endParaRPr lang="en-US" altLang="en-US" b="1">
              <a:cs typeface="Times New Roman" panose="02020603050405020304" pitchFamily="18" charset="0"/>
            </a:endParaRPr>
          </a:p>
          <a:p>
            <a:pPr>
              <a:lnSpc>
                <a:spcPct val="90000"/>
              </a:lnSpc>
            </a:pPr>
            <a:endParaRPr lang="en-US" altLang="en-US"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Freeform: Shape 6155">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46" name="Rectangle 2">
            <a:extLst>
              <a:ext uri="{FF2B5EF4-FFF2-40B4-BE49-F238E27FC236}">
                <a16:creationId xmlns:a16="http://schemas.microsoft.com/office/drawing/2014/main" id="{34BFE1E8-9DEF-F374-1FF0-2441F6A7C167}"/>
              </a:ext>
            </a:extLst>
          </p:cNvPr>
          <p:cNvSpPr>
            <a:spLocks noGrp="1" noChangeArrowheads="1"/>
          </p:cNvSpPr>
          <p:nvPr>
            <p:ph type="title"/>
          </p:nvPr>
        </p:nvSpPr>
        <p:spPr>
          <a:xfrm>
            <a:off x="709684" y="1562100"/>
            <a:ext cx="3795642" cy="3733800"/>
          </a:xfrm>
        </p:spPr>
        <p:txBody>
          <a:bodyPr>
            <a:normAutofit/>
          </a:bodyPr>
          <a:lstStyle/>
          <a:p>
            <a:pPr algn="ctr"/>
            <a:r>
              <a:rPr lang="en-US" altLang="en-US" sz="2000"/>
              <a:t>Characteristics II</a:t>
            </a:r>
          </a:p>
        </p:txBody>
      </p:sp>
      <p:sp>
        <p:nvSpPr>
          <p:cNvPr id="6149" name="Rectangle 5">
            <a:extLst>
              <a:ext uri="{FF2B5EF4-FFF2-40B4-BE49-F238E27FC236}">
                <a16:creationId xmlns:a16="http://schemas.microsoft.com/office/drawing/2014/main" id="{0671D20A-68BB-9D62-8B07-35F481E2E89E}"/>
              </a:ext>
            </a:extLst>
          </p:cNvPr>
          <p:cNvSpPr>
            <a:spLocks noGrp="1" noChangeArrowheads="1"/>
          </p:cNvSpPr>
          <p:nvPr>
            <p:ph type="body" idx="1"/>
          </p:nvPr>
        </p:nvSpPr>
        <p:spPr>
          <a:xfrm>
            <a:off x="6149995" y="733425"/>
            <a:ext cx="4889480" cy="5391150"/>
          </a:xfrm>
          <a:extLst>
            <a:ext uri="{91240B29-F687-4F45-9708-019B960494DF}">
              <a14:hiddenLine xmlns:a14="http://schemas.microsoft.com/office/drawing/2010/main" w="9525" cap="flat" cmpd="sng">
                <a:solidFill>
                  <a:schemeClr val="tx1"/>
                </a:solidFill>
                <a:prstDash val="solid"/>
                <a:miter lim="800000"/>
                <a:headEnd/>
                <a:tailEnd/>
              </a14:hiddenLine>
            </a:ext>
          </a:extLst>
        </p:spPr>
        <p:txBody>
          <a:bodyPr anchor="ctr">
            <a:normAutofit/>
          </a:bodyPr>
          <a:lstStyle/>
          <a:p>
            <a:pPr eaLnBrk="1" hangingPunct="1">
              <a:lnSpc>
                <a:spcPct val="90000"/>
              </a:lnSpc>
              <a:spcBef>
                <a:spcPct val="0"/>
              </a:spcBef>
              <a:spcAft>
                <a:spcPts val="600"/>
              </a:spcAft>
              <a:buFontTx/>
              <a:buNone/>
            </a:pPr>
            <a:r>
              <a:rPr lang="en-US" altLang="en-US">
                <a:latin typeface="Arial" panose="020B0604020202020204" pitchFamily="34" charset="0"/>
                <a:cs typeface="Arial" panose="020B0604020202020204" pitchFamily="34" charset="0"/>
              </a:rPr>
              <a:t>Critical thinkers:</a:t>
            </a:r>
          </a:p>
          <a:p>
            <a:pPr eaLnBrk="1" hangingPunct="1">
              <a:lnSpc>
                <a:spcPct val="90000"/>
              </a:lnSpc>
              <a:spcBef>
                <a:spcPct val="0"/>
              </a:spcBef>
              <a:spcAft>
                <a:spcPts val="600"/>
              </a:spcAft>
            </a:pPr>
            <a:r>
              <a:rPr lang="en-US" altLang="en-US">
                <a:latin typeface="Arial" panose="020B0604020202020204" pitchFamily="34" charset="0"/>
                <a:cs typeface="Arial" panose="020B0604020202020204" pitchFamily="34" charset="0"/>
              </a:rPr>
              <a:t>Care to present a position honestly and clearly, theirs as well as others'.  This includes the dispositions to</a:t>
            </a:r>
          </a:p>
          <a:p>
            <a:pPr eaLnBrk="1" hangingPunct="1">
              <a:lnSpc>
                <a:spcPct val="90000"/>
              </a:lnSpc>
              <a:spcBef>
                <a:spcPct val="0"/>
              </a:spcBef>
              <a:spcAft>
                <a:spcPts val="600"/>
              </a:spcAft>
            </a:pPr>
            <a:endParaRPr lang="en-US" altLang="en-US">
              <a:latin typeface="Arial" panose="020B0604020202020204" pitchFamily="34" charset="0"/>
              <a:cs typeface="Arial" panose="020B0604020202020204" pitchFamily="34" charset="0"/>
            </a:endParaRPr>
          </a:p>
          <a:p>
            <a:pPr lvl="1" eaLnBrk="1" hangingPunct="1">
              <a:lnSpc>
                <a:spcPct val="90000"/>
              </a:lnSpc>
              <a:spcBef>
                <a:spcPct val="0"/>
              </a:spcBef>
              <a:spcAft>
                <a:spcPts val="600"/>
              </a:spcAft>
              <a:buFont typeface="Wingdings" pitchFamily="2" charset="2"/>
              <a:buChar char="ü"/>
            </a:pPr>
            <a:r>
              <a:rPr lang="en-US" altLang="en-US" b="1">
                <a:latin typeface="Arial" panose="020B0604020202020204" pitchFamily="34" charset="0"/>
                <a:cs typeface="Arial" panose="020B0604020202020204" pitchFamily="34" charset="0"/>
              </a:rPr>
              <a:t>Be clear about the intended meaning of what is said, written, or otherwise communicated,seeking as much information and precision as the situation requires</a:t>
            </a:r>
          </a:p>
          <a:p>
            <a:pPr lvl="1" eaLnBrk="1" hangingPunct="1">
              <a:lnSpc>
                <a:spcPct val="90000"/>
              </a:lnSpc>
              <a:spcBef>
                <a:spcPct val="0"/>
              </a:spcBef>
              <a:spcAft>
                <a:spcPts val="600"/>
              </a:spcAft>
              <a:buFont typeface="Wingdings" pitchFamily="2" charset="2"/>
              <a:buChar char="ü"/>
            </a:pPr>
            <a:r>
              <a:rPr lang="en-US" altLang="en-US" b="1">
                <a:latin typeface="Arial" panose="020B0604020202020204" pitchFamily="34" charset="0"/>
                <a:cs typeface="Arial" panose="020B0604020202020204" pitchFamily="34" charset="0"/>
              </a:rPr>
              <a:t>Determine, and maintain focus on, the conclusion or question</a:t>
            </a:r>
          </a:p>
          <a:p>
            <a:pPr lvl="1" eaLnBrk="1" hangingPunct="1">
              <a:lnSpc>
                <a:spcPct val="90000"/>
              </a:lnSpc>
              <a:spcBef>
                <a:spcPct val="0"/>
              </a:spcBef>
              <a:spcAft>
                <a:spcPts val="600"/>
              </a:spcAft>
              <a:buFont typeface="Wingdings" pitchFamily="2" charset="2"/>
              <a:buChar char="ü"/>
            </a:pPr>
            <a:r>
              <a:rPr lang="en-US" altLang="en-US" b="1">
                <a:latin typeface="Arial" panose="020B0604020202020204" pitchFamily="34" charset="0"/>
                <a:cs typeface="Arial" panose="020B0604020202020204" pitchFamily="34" charset="0"/>
              </a:rPr>
              <a:t>Seek and offer reasons for their opinions/conclusions</a:t>
            </a:r>
          </a:p>
          <a:p>
            <a:pPr lvl="1" eaLnBrk="1" hangingPunct="1">
              <a:lnSpc>
                <a:spcPct val="90000"/>
              </a:lnSpc>
              <a:spcBef>
                <a:spcPct val="0"/>
              </a:spcBef>
              <a:spcAft>
                <a:spcPts val="600"/>
              </a:spcAft>
              <a:buFont typeface="Wingdings" pitchFamily="2" charset="2"/>
              <a:buChar char="ü"/>
            </a:pPr>
            <a:r>
              <a:rPr lang="en-US" altLang="en-US" b="1">
                <a:latin typeface="Arial" panose="020B0604020202020204" pitchFamily="34" charset="0"/>
                <a:cs typeface="Times New Roman" panose="02020603050405020304" pitchFamily="18" charset="0"/>
              </a:rPr>
              <a:t>T</a:t>
            </a:r>
            <a:r>
              <a:rPr lang="en-US" altLang="en-US" b="1">
                <a:latin typeface="Arial" panose="020B0604020202020204" pitchFamily="34" charset="0"/>
                <a:cs typeface="Arial" panose="020B0604020202020204" pitchFamily="34" charset="0"/>
              </a:rPr>
              <a:t>ake into account the total situation</a:t>
            </a:r>
          </a:p>
          <a:p>
            <a:pPr lvl="1" eaLnBrk="1" hangingPunct="1">
              <a:lnSpc>
                <a:spcPct val="90000"/>
              </a:lnSpc>
              <a:spcBef>
                <a:spcPct val="0"/>
              </a:spcBef>
              <a:spcAft>
                <a:spcPts val="600"/>
              </a:spcAft>
              <a:buFont typeface="Wingdings" pitchFamily="2" charset="2"/>
              <a:buChar char="ü"/>
            </a:pPr>
            <a:r>
              <a:rPr lang="en-US" altLang="en-US" b="1">
                <a:latin typeface="Arial" panose="020B0604020202020204" pitchFamily="34" charset="0"/>
                <a:cs typeface="Arial" panose="020B0604020202020204" pitchFamily="34" charset="0"/>
              </a:rPr>
              <a:t>Be reflectively aware of their own basic beliefs</a:t>
            </a:r>
            <a:endParaRPr lang="en-US" altLang="en-US" b="1">
              <a:latin typeface="Arial" panose="020B0604020202020204" pitchFamily="34" charset="0"/>
              <a:cs typeface="Times New Roman" panose="02020603050405020304" pitchFamily="18" charset="0"/>
            </a:endParaRPr>
          </a:p>
          <a:p>
            <a:pPr>
              <a:lnSpc>
                <a:spcPct val="90000"/>
              </a:lnSpc>
              <a:spcBef>
                <a:spcPct val="0"/>
              </a:spcBef>
              <a:spcAft>
                <a:spcPts val="600"/>
              </a:spcAft>
              <a:buFont typeface="Wingdings" pitchFamily="2" charset="2"/>
              <a:buChar char="ü"/>
            </a:pPr>
            <a:endParaRPr lang="en-US" altLang="en-US" b="1"/>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Freeform: Shape 7177">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0" name="Rectangle 2">
            <a:extLst>
              <a:ext uri="{FF2B5EF4-FFF2-40B4-BE49-F238E27FC236}">
                <a16:creationId xmlns:a16="http://schemas.microsoft.com/office/drawing/2014/main" id="{A2FD9B94-49DE-2632-2028-0310D37120ED}"/>
              </a:ext>
            </a:extLst>
          </p:cNvPr>
          <p:cNvSpPr>
            <a:spLocks noGrp="1" noChangeArrowheads="1"/>
          </p:cNvSpPr>
          <p:nvPr>
            <p:ph type="title"/>
          </p:nvPr>
        </p:nvSpPr>
        <p:spPr>
          <a:xfrm>
            <a:off x="709684" y="1562100"/>
            <a:ext cx="3795642" cy="3733800"/>
          </a:xfrm>
        </p:spPr>
        <p:txBody>
          <a:bodyPr>
            <a:normAutofit/>
          </a:bodyPr>
          <a:lstStyle/>
          <a:p>
            <a:pPr algn="ctr"/>
            <a:r>
              <a:rPr lang="en-US" altLang="en-US" sz="2000"/>
              <a:t>Characteristics III</a:t>
            </a:r>
          </a:p>
        </p:txBody>
      </p:sp>
      <p:sp>
        <p:nvSpPr>
          <p:cNvPr id="7171" name="Rectangle 3">
            <a:extLst>
              <a:ext uri="{FF2B5EF4-FFF2-40B4-BE49-F238E27FC236}">
                <a16:creationId xmlns:a16="http://schemas.microsoft.com/office/drawing/2014/main" id="{BF0B2D8B-3825-73FD-A568-460DA00A182F}"/>
              </a:ext>
            </a:extLst>
          </p:cNvPr>
          <p:cNvSpPr>
            <a:spLocks noGrp="1" noChangeArrowheads="1"/>
          </p:cNvSpPr>
          <p:nvPr>
            <p:ph type="body" idx="1"/>
          </p:nvPr>
        </p:nvSpPr>
        <p:spPr>
          <a:xfrm>
            <a:off x="6149995" y="733425"/>
            <a:ext cx="4889480" cy="5391150"/>
          </a:xfrm>
        </p:spPr>
        <p:txBody>
          <a:bodyPr anchor="ctr">
            <a:normAutofit/>
          </a:bodyPr>
          <a:lstStyle/>
          <a:p>
            <a:pPr>
              <a:buFontTx/>
              <a:buNone/>
            </a:pPr>
            <a:r>
              <a:rPr lang="en-US" altLang="en-US" dirty="0">
                <a:latin typeface="Arial" panose="020B0604020202020204" pitchFamily="34" charset="0"/>
                <a:cs typeface="Arial" panose="020B0604020202020204" pitchFamily="34" charset="0"/>
              </a:rPr>
              <a:t>Critical thinkers:</a:t>
            </a:r>
          </a:p>
          <a:p>
            <a:r>
              <a:rPr lang="en-US" altLang="en-US" dirty="0">
                <a:latin typeface="Arial" panose="020B0604020202020204" pitchFamily="34" charset="0"/>
                <a:cs typeface="Arial" panose="020B0604020202020204" pitchFamily="34" charset="0"/>
              </a:rPr>
              <a:t>Care about others’ point of view and treat it with respect.  They:</a:t>
            </a:r>
          </a:p>
          <a:p>
            <a:pPr lvl="1">
              <a:buFont typeface="Wingdings" pitchFamily="2" charset="2"/>
              <a:buChar char="ü"/>
            </a:pPr>
            <a:r>
              <a:rPr lang="en-US" altLang="en-US" dirty="0">
                <a:latin typeface="Arial" panose="020B0604020202020204" pitchFamily="34" charset="0"/>
                <a:cs typeface="Arial" panose="020B0604020202020204" pitchFamily="34" charset="0"/>
              </a:rPr>
              <a:t>Discover and listen to others' views and reasons</a:t>
            </a:r>
          </a:p>
          <a:p>
            <a:pPr lvl="1">
              <a:buFont typeface="Wingdings" pitchFamily="2" charset="2"/>
              <a:buChar char="ü"/>
            </a:pPr>
            <a:r>
              <a:rPr lang="en-US" altLang="en-US" dirty="0">
                <a:latin typeface="Arial" panose="020B0604020202020204" pitchFamily="34" charset="0"/>
                <a:cs typeface="Arial" panose="020B0604020202020204" pitchFamily="34" charset="0"/>
              </a:rPr>
              <a:t>Avoid intimidating or confusing others, taking into account others' feelings and level of understanding</a:t>
            </a:r>
          </a:p>
          <a:p>
            <a:pPr lvl="1">
              <a:buFont typeface="Wingdings" pitchFamily="2" charset="2"/>
              <a:buChar char="ü"/>
            </a:pPr>
            <a:r>
              <a:rPr lang="en-US" altLang="en-US" dirty="0">
                <a:latin typeface="Arial" panose="020B0604020202020204" pitchFamily="34" charset="0"/>
                <a:cs typeface="Times New Roman" panose="02020603050405020304" pitchFamily="18" charset="0"/>
              </a:rPr>
              <a:t>Are concerned about educating others on the issues</a:t>
            </a:r>
          </a:p>
          <a:p>
            <a:endParaRPr lang="en-US" altLang="en-US" dirty="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89D59-C6BC-ADCA-87C8-33CAA2B640A4}"/>
              </a:ext>
            </a:extLst>
          </p:cNvPr>
          <p:cNvSpPr>
            <a:spLocks noGrp="1"/>
          </p:cNvSpPr>
          <p:nvPr>
            <p:ph type="title"/>
          </p:nvPr>
        </p:nvSpPr>
        <p:spPr/>
        <p:txBody>
          <a:bodyPr/>
          <a:lstStyle/>
          <a:p>
            <a:r>
              <a:rPr lang="en-US" dirty="0"/>
              <a:t>Types of Argument</a:t>
            </a:r>
            <a:br>
              <a:rPr lang="en-US" dirty="0"/>
            </a:br>
            <a:endParaRPr lang="en-US" dirty="0"/>
          </a:p>
        </p:txBody>
      </p:sp>
      <p:sp>
        <p:nvSpPr>
          <p:cNvPr id="3" name="Content Placeholder 2">
            <a:extLst>
              <a:ext uri="{FF2B5EF4-FFF2-40B4-BE49-F238E27FC236}">
                <a16:creationId xmlns:a16="http://schemas.microsoft.com/office/drawing/2014/main" id="{9CF7B8D2-E28A-C50B-5D63-9484284327E8}"/>
              </a:ext>
            </a:extLst>
          </p:cNvPr>
          <p:cNvSpPr>
            <a:spLocks noGrp="1"/>
          </p:cNvSpPr>
          <p:nvPr>
            <p:ph idx="1"/>
          </p:nvPr>
        </p:nvSpPr>
        <p:spPr>
          <a:xfrm>
            <a:off x="1050878" y="1825624"/>
            <a:ext cx="10230679" cy="4428753"/>
          </a:xfrm>
        </p:spPr>
        <p:txBody>
          <a:bodyPr/>
          <a:lstStyle/>
          <a:p>
            <a:r>
              <a:rPr lang="en-US" dirty="0"/>
              <a:t>Just as there many types of essays you will write in college and many types of writing in general, argumentative essays come in many forms as well. </a:t>
            </a:r>
          </a:p>
          <a:p>
            <a:endParaRPr lang="en-US" dirty="0"/>
          </a:p>
          <a:p>
            <a:r>
              <a:rPr lang="en-US" dirty="0"/>
              <a:t>There are three basic structures or types of argument you are likely to encounter in: </a:t>
            </a:r>
          </a:p>
          <a:p>
            <a:pPr lvl="2"/>
            <a:r>
              <a:rPr lang="en-US" sz="1800" dirty="0"/>
              <a:t>the Rogerian argument, </a:t>
            </a:r>
          </a:p>
          <a:p>
            <a:pPr lvl="2"/>
            <a:r>
              <a:rPr lang="en-US" sz="1800" dirty="0"/>
              <a:t>the Classical or Aristotelian argument. </a:t>
            </a:r>
          </a:p>
          <a:p>
            <a:pPr lvl="2"/>
            <a:r>
              <a:rPr lang="en-US" sz="1800" dirty="0"/>
              <a:t>the Toulmin argument, </a:t>
            </a:r>
          </a:p>
          <a:p>
            <a:pPr lvl="2"/>
            <a:endParaRPr lang="en-US" sz="1800" dirty="0"/>
          </a:p>
          <a:p>
            <a:endParaRPr lang="en-US" dirty="0"/>
          </a:p>
        </p:txBody>
      </p:sp>
    </p:spTree>
    <p:extLst>
      <p:ext uri="{BB962C8B-B14F-4D97-AF65-F5344CB8AC3E}">
        <p14:creationId xmlns:p14="http://schemas.microsoft.com/office/powerpoint/2010/main" val="221659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wo people&#10;&#10;Description automatically generated with low confidence">
            <a:extLst>
              <a:ext uri="{FF2B5EF4-FFF2-40B4-BE49-F238E27FC236}">
                <a16:creationId xmlns:a16="http://schemas.microsoft.com/office/drawing/2014/main" id="{330E25A7-88ED-35DA-9E85-69E235824A60}"/>
              </a:ext>
            </a:extLst>
          </p:cNvPr>
          <p:cNvPicPr>
            <a:picLocks noGrp="1" noChangeAspect="1"/>
          </p:cNvPicPr>
          <p:nvPr>
            <p:ph idx="1"/>
          </p:nvPr>
        </p:nvPicPr>
        <p:blipFill rotWithShape="1">
          <a:blip r:embed="rId5"/>
          <a:srcRect/>
          <a:stretch/>
        </p:blipFill>
        <p:spPr>
          <a:xfrm>
            <a:off x="20" y="1"/>
            <a:ext cx="12191979" cy="6857999"/>
          </a:xfrm>
          <a:prstGeom prst="rect">
            <a:avLst/>
          </a:prstGeom>
        </p:spPr>
      </p:pic>
      <p:sp>
        <p:nvSpPr>
          <p:cNvPr id="16" name="Rectangle 15">
            <a:extLst>
              <a:ext uri="{FF2B5EF4-FFF2-40B4-BE49-F238E27FC236}">
                <a16:creationId xmlns:a16="http://schemas.microsoft.com/office/drawing/2014/main" id="{63F3677B-A97D-4CAD-A971-B22755F56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4516342"/>
          </a:xfrm>
          <a:prstGeom prst="rect">
            <a:avLst/>
          </a:prstGeom>
          <a:gradFill>
            <a:gsLst>
              <a:gs pos="47000">
                <a:srgbClr val="000000">
                  <a:alpha val="22000"/>
                </a:srgbClr>
              </a:gs>
              <a:gs pos="0">
                <a:srgbClr val="000000">
                  <a:alpha val="0"/>
                </a:srgbClr>
              </a:gs>
              <a:gs pos="100000">
                <a:srgbClr val="000000">
                  <a:alpha val="4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5A926-C28E-00A7-56EF-04DAFF5F0BC0}"/>
              </a:ext>
            </a:extLst>
          </p:cNvPr>
          <p:cNvSpPr>
            <a:spLocks noGrp="1"/>
          </p:cNvSpPr>
          <p:nvPr>
            <p:ph type="title"/>
          </p:nvPr>
        </p:nvSpPr>
        <p:spPr>
          <a:xfrm>
            <a:off x="577123" y="477079"/>
            <a:ext cx="8512448" cy="1384378"/>
          </a:xfrm>
        </p:spPr>
        <p:txBody>
          <a:bodyPr vert="horz" lIns="91440" tIns="45720" rIns="91440" bIns="45720" rtlCol="0" anchor="b">
            <a:normAutofit/>
          </a:bodyPr>
          <a:lstStyle/>
          <a:p>
            <a:r>
              <a:rPr lang="en-US">
                <a:solidFill>
                  <a:srgbClr val="FFFFFF"/>
                </a:solidFill>
              </a:rPr>
              <a:t>The debate</a:t>
            </a:r>
          </a:p>
        </p:txBody>
      </p:sp>
    </p:spTree>
    <p:extLst>
      <p:ext uri="{BB962C8B-B14F-4D97-AF65-F5344CB8AC3E}">
        <p14:creationId xmlns:p14="http://schemas.microsoft.com/office/powerpoint/2010/main" val="2908064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1A200-098F-904C-A8CD-8141B3CADE1C}"/>
              </a:ext>
            </a:extLst>
          </p:cNvPr>
          <p:cNvSpPr>
            <a:spLocks noGrp="1"/>
          </p:cNvSpPr>
          <p:nvPr>
            <p:ph type="title"/>
          </p:nvPr>
        </p:nvSpPr>
        <p:spPr/>
        <p:txBody>
          <a:bodyPr/>
          <a:lstStyle/>
          <a:p>
            <a:r>
              <a:rPr lang="en-GB" b="0" i="0" dirty="0">
                <a:solidFill>
                  <a:srgbClr val="000000"/>
                </a:solidFill>
                <a:effectLst/>
                <a:latin typeface="Nunito" pitchFamily="2" charset="77"/>
              </a:rPr>
              <a:t>Rogerian argument</a:t>
            </a:r>
            <a:endParaRPr lang="en-US" dirty="0"/>
          </a:p>
        </p:txBody>
      </p:sp>
      <p:sp>
        <p:nvSpPr>
          <p:cNvPr id="3" name="Content Placeholder 2">
            <a:extLst>
              <a:ext uri="{FF2B5EF4-FFF2-40B4-BE49-F238E27FC236}">
                <a16:creationId xmlns:a16="http://schemas.microsoft.com/office/drawing/2014/main" id="{F305B726-9889-A827-C2BC-64B0788657D7}"/>
              </a:ext>
            </a:extLst>
          </p:cNvPr>
          <p:cNvSpPr>
            <a:spLocks noGrp="1"/>
          </p:cNvSpPr>
          <p:nvPr>
            <p:ph idx="1"/>
          </p:nvPr>
        </p:nvSpPr>
        <p:spPr>
          <a:xfrm>
            <a:off x="451262" y="1825624"/>
            <a:ext cx="11115303" cy="4741431"/>
          </a:xfrm>
        </p:spPr>
        <p:txBody>
          <a:bodyPr>
            <a:normAutofit fontScale="92500" lnSpcReduction="10000"/>
          </a:bodyPr>
          <a:lstStyle/>
          <a:p>
            <a:pPr marL="0" indent="0" algn="l" fontAlgn="base">
              <a:buNone/>
            </a:pPr>
            <a:r>
              <a:rPr lang="en-GB" b="0" i="0" dirty="0">
                <a:solidFill>
                  <a:srgbClr val="000000"/>
                </a:solidFill>
                <a:effectLst/>
                <a:latin typeface="Nunito" pitchFamily="2" charset="77"/>
              </a:rPr>
              <a:t>Based on the work of psychologist Carl Rogers </a:t>
            </a:r>
            <a:r>
              <a:rPr lang="en-GB" b="0" i="0" u="sng" dirty="0">
                <a:solidFill>
                  <a:srgbClr val="0000FF"/>
                </a:solidFill>
                <a:effectLst/>
                <a:latin typeface="inherit"/>
                <a:hlinkClick r:id="rId2"/>
              </a:rPr>
              <a:t>Carl Rogers</a:t>
            </a:r>
            <a:r>
              <a:rPr lang="en-GB" b="0" i="0" dirty="0">
                <a:solidFill>
                  <a:srgbClr val="000000"/>
                </a:solidFill>
                <a:effectLst/>
                <a:latin typeface="Nunito" pitchFamily="2" charset="77"/>
              </a:rPr>
              <a:t>, a Rogerian argument focuses on finding a middle ground between the author and the audience. This type of argument can be extremely persuasive and can help you, as a writer, understand your own biases and how you might work to find common ground with others.</a:t>
            </a:r>
          </a:p>
          <a:p>
            <a:pPr algn="l" fontAlgn="base">
              <a:buFont typeface="+mj-lt"/>
              <a:buAutoNum type="arabicPeriod"/>
            </a:pPr>
            <a:r>
              <a:rPr lang="en-GB" b="0" i="0" dirty="0">
                <a:solidFill>
                  <a:srgbClr val="000000"/>
                </a:solidFill>
                <a:effectLst/>
                <a:latin typeface="inherit"/>
              </a:rPr>
              <a:t>In your essay, first, </a:t>
            </a:r>
            <a:r>
              <a:rPr lang="en-GB" b="1" i="0" dirty="0">
                <a:solidFill>
                  <a:srgbClr val="000000"/>
                </a:solidFill>
                <a:effectLst/>
                <a:latin typeface="inherit"/>
              </a:rPr>
              <a:t>introduce the problem</a:t>
            </a:r>
            <a:r>
              <a:rPr lang="en-GB" b="0" i="0" dirty="0">
                <a:solidFill>
                  <a:srgbClr val="000000"/>
                </a:solidFill>
                <a:effectLst/>
                <a:latin typeface="inherit"/>
              </a:rPr>
              <a:t>.</a:t>
            </a:r>
          </a:p>
          <a:p>
            <a:pPr algn="l" fontAlgn="base">
              <a:buFont typeface="+mj-lt"/>
              <a:buAutoNum type="arabicPeriod"/>
            </a:pPr>
            <a:r>
              <a:rPr lang="en-GB" b="1" i="0" dirty="0">
                <a:solidFill>
                  <a:srgbClr val="000000"/>
                </a:solidFill>
                <a:effectLst/>
                <a:latin typeface="inherit"/>
              </a:rPr>
              <a:t>Acknowledge the other side</a:t>
            </a:r>
            <a:r>
              <a:rPr lang="en-GB" b="0" i="0" dirty="0">
                <a:solidFill>
                  <a:srgbClr val="000000"/>
                </a:solidFill>
                <a:effectLst/>
                <a:latin typeface="inherit"/>
              </a:rPr>
              <a:t> before you present your side of the issue. This may take several paragraphs.</a:t>
            </a:r>
          </a:p>
          <a:p>
            <a:pPr algn="l" fontAlgn="base">
              <a:buFont typeface="+mj-lt"/>
              <a:buAutoNum type="arabicPeriod"/>
            </a:pPr>
            <a:r>
              <a:rPr lang="en-GB" b="0" i="0" dirty="0">
                <a:solidFill>
                  <a:srgbClr val="000000"/>
                </a:solidFill>
                <a:effectLst/>
                <a:latin typeface="inherit"/>
              </a:rPr>
              <a:t>Next, you should carefully </a:t>
            </a:r>
            <a:r>
              <a:rPr lang="en-GB" b="1" i="0" dirty="0">
                <a:solidFill>
                  <a:srgbClr val="000000"/>
                </a:solidFill>
                <a:effectLst/>
                <a:latin typeface="inherit"/>
              </a:rPr>
              <a:t>present your side</a:t>
            </a:r>
            <a:r>
              <a:rPr lang="en-GB" b="0" i="0" dirty="0">
                <a:solidFill>
                  <a:srgbClr val="000000"/>
                </a:solidFill>
                <a:effectLst/>
                <a:latin typeface="inherit"/>
              </a:rPr>
              <a:t> of the issue in a way that does not dismiss the other side. This may also take several paragraphs.</a:t>
            </a:r>
          </a:p>
          <a:p>
            <a:pPr algn="l" fontAlgn="base">
              <a:buFont typeface="+mj-lt"/>
              <a:buAutoNum type="arabicPeriod"/>
            </a:pPr>
            <a:r>
              <a:rPr lang="en-GB" b="0" i="0" dirty="0">
                <a:solidFill>
                  <a:srgbClr val="000000"/>
                </a:solidFill>
                <a:effectLst/>
                <a:latin typeface="inherit"/>
              </a:rPr>
              <a:t>You should then work to </a:t>
            </a:r>
            <a:r>
              <a:rPr lang="en-GB" b="1" i="0" dirty="0">
                <a:solidFill>
                  <a:srgbClr val="000000"/>
                </a:solidFill>
                <a:effectLst/>
                <a:latin typeface="inherit"/>
              </a:rPr>
              <a:t>bring the two sides together</a:t>
            </a:r>
            <a:r>
              <a:rPr lang="en-GB" b="0" i="0" dirty="0">
                <a:solidFill>
                  <a:srgbClr val="000000"/>
                </a:solidFill>
                <a:effectLst/>
                <a:latin typeface="inherit"/>
              </a:rPr>
              <a:t>. Help your audience see the benefits of the middle ground. Make your proposal for the middle ground here, and be sure to use an even, respectful tone. This should be a key focus of your essay and may take several paragraphs.</a:t>
            </a:r>
          </a:p>
          <a:p>
            <a:pPr algn="l" fontAlgn="base">
              <a:buFont typeface="+mj-lt"/>
              <a:buAutoNum type="arabicPeriod"/>
            </a:pPr>
            <a:r>
              <a:rPr lang="en-GB" b="0" i="0" dirty="0">
                <a:solidFill>
                  <a:srgbClr val="000000"/>
                </a:solidFill>
                <a:effectLst/>
                <a:latin typeface="inherit"/>
              </a:rPr>
              <a:t>Finally, in your conclusion, </a:t>
            </a:r>
            <a:r>
              <a:rPr lang="en-GB" b="1" i="0" dirty="0">
                <a:solidFill>
                  <a:srgbClr val="000000"/>
                </a:solidFill>
                <a:effectLst/>
                <a:latin typeface="inherit"/>
              </a:rPr>
              <a:t>remind your audience of the balanced perspective</a:t>
            </a:r>
            <a:r>
              <a:rPr lang="en-GB" b="0" i="0" dirty="0">
                <a:solidFill>
                  <a:srgbClr val="000000"/>
                </a:solidFill>
                <a:effectLst/>
                <a:latin typeface="inherit"/>
              </a:rPr>
              <a:t> you have presented and make it clear how both sides benefit when they meet in the middle.</a:t>
            </a:r>
            <a:br>
              <a:rPr lang="en-GB" dirty="0"/>
            </a:br>
            <a:endParaRPr lang="en-US" dirty="0"/>
          </a:p>
        </p:txBody>
      </p:sp>
    </p:spTree>
    <p:extLst>
      <p:ext uri="{BB962C8B-B14F-4D97-AF65-F5344CB8AC3E}">
        <p14:creationId xmlns:p14="http://schemas.microsoft.com/office/powerpoint/2010/main" val="2431135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81D18-6488-C163-05B3-846034107E12}"/>
              </a:ext>
            </a:extLst>
          </p:cNvPr>
          <p:cNvSpPr>
            <a:spLocks noGrp="1"/>
          </p:cNvSpPr>
          <p:nvPr>
            <p:ph type="title"/>
          </p:nvPr>
        </p:nvSpPr>
        <p:spPr>
          <a:xfrm>
            <a:off x="1443038" y="609601"/>
            <a:ext cx="9660391" cy="1216024"/>
          </a:xfrm>
        </p:spPr>
        <p:txBody>
          <a:bodyPr>
            <a:normAutofit/>
          </a:bodyPr>
          <a:lstStyle/>
          <a:p>
            <a:pPr algn="ctr"/>
            <a:r>
              <a:rPr lang="en-US" altLang="en-US" b="1" cap="none" dirty="0">
                <a:latin typeface="Nunito Sans" pitchFamily="2" charset="77"/>
              </a:rPr>
              <a:t>Aristotelian Argument</a:t>
            </a:r>
            <a:br>
              <a:rPr lang="en-US" altLang="en-US" b="1" cap="none" dirty="0">
                <a:latin typeface="Nunito Sans" pitchFamily="2" charset="77"/>
              </a:rPr>
            </a:br>
            <a:endParaRPr lang="en-US" dirty="0"/>
          </a:p>
        </p:txBody>
      </p:sp>
      <p:sp>
        <p:nvSpPr>
          <p:cNvPr id="3" name="Content Placeholder 2">
            <a:extLst>
              <a:ext uri="{FF2B5EF4-FFF2-40B4-BE49-F238E27FC236}">
                <a16:creationId xmlns:a16="http://schemas.microsoft.com/office/drawing/2014/main" id="{275B266A-24CD-35E6-2F7C-6C2E4F55A850}"/>
              </a:ext>
            </a:extLst>
          </p:cNvPr>
          <p:cNvSpPr>
            <a:spLocks noGrp="1"/>
          </p:cNvSpPr>
          <p:nvPr>
            <p:ph idx="1"/>
          </p:nvPr>
        </p:nvSpPr>
        <p:spPr>
          <a:xfrm>
            <a:off x="534390" y="1365662"/>
            <a:ext cx="11364685" cy="5284520"/>
          </a:xfrm>
        </p:spPr>
        <p:txBody>
          <a:bodyPr>
            <a:normAutofit fontScale="92500"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u="none" strike="noStrike" cap="none" normalizeH="0" baseline="0" dirty="0">
                <a:ln>
                  <a:noFill/>
                </a:ln>
                <a:effectLst/>
                <a:latin typeface="Arial" panose="020B0604020202020204" pitchFamily="34" charset="0"/>
                <a:cs typeface="Arial" panose="020B0604020202020204" pitchFamily="34" charset="0"/>
              </a:rPr>
              <a:t>In this style of argument, your goal as a writer is to convince your audience of something. The goal is to use a series of strategies to persuade your audience to adopt your side of the issue.</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u="none" strike="noStrike" cap="none" normalizeH="0" baseline="0" dirty="0">
                <a:ln>
                  <a:noFill/>
                </a:ln>
                <a:effectLst/>
                <a:latin typeface="Arial" panose="020B0604020202020204" pitchFamily="34" charset="0"/>
                <a:cs typeface="Arial" panose="020B0604020202020204" pitchFamily="34" charset="0"/>
              </a:rPr>
              <a:t> </a:t>
            </a:r>
            <a:endParaRPr lang="en-US" altLang="en-US" dirty="0">
              <a:latin typeface="Arial" panose="020B0604020202020204" pitchFamily="34" charset="0"/>
              <a:cs typeface="Arial" panose="020B0604020202020204" pitchFamily="34" charset="0"/>
            </a:endParaRP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u="none" strike="noStrike" cap="none" normalizeH="0" baseline="0" dirty="0">
                <a:ln>
                  <a:noFill/>
                </a:ln>
                <a:effectLst/>
                <a:latin typeface="Arial" panose="020B0604020202020204" pitchFamily="34" charset="0"/>
                <a:cs typeface="Arial" panose="020B0604020202020204" pitchFamily="34" charset="0"/>
              </a:rPr>
              <a:t>Introduce your issue. The idea is to present your readers with your main point and then dig into it.</a:t>
            </a: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u="none" strike="noStrike" cap="none" normalizeH="0" baseline="0" dirty="0">
                <a:ln>
                  <a:noFill/>
                </a:ln>
                <a:effectLst/>
                <a:latin typeface="Arial" panose="020B0604020202020204" pitchFamily="34" charset="0"/>
                <a:cs typeface="Arial" panose="020B0604020202020204" pitchFamily="34" charset="0"/>
              </a:rPr>
              <a:t>Present your case by explaining the issue in detail and why something must be done or a way of thinking is not working. This will take place over several paragraphs.</a:t>
            </a: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u="none" strike="noStrike" cap="none" normalizeH="0" baseline="0" dirty="0">
                <a:ln>
                  <a:noFill/>
                </a:ln>
                <a:effectLst/>
                <a:latin typeface="Arial" panose="020B0604020202020204" pitchFamily="34" charset="0"/>
                <a:cs typeface="Arial" panose="020B0604020202020204" pitchFamily="34" charset="0"/>
              </a:rPr>
              <a:t>Address the opposition. Use a few paragraphs to explain the other side. Refute the opposition one point at a time.</a:t>
            </a: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u="none" strike="noStrike" cap="none" normalizeH="0" baseline="0" dirty="0">
                <a:ln>
                  <a:noFill/>
                </a:ln>
                <a:effectLst/>
                <a:latin typeface="Arial" panose="020B0604020202020204" pitchFamily="34" charset="0"/>
                <a:cs typeface="Arial" panose="020B0604020202020204" pitchFamily="34" charset="0"/>
              </a:rPr>
              <a:t>Provide your proof. After you address the other side, you’ll want to provide clear evidence that your side is the best side.</a:t>
            </a: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u="none" strike="noStrike" cap="none" normalizeH="0" baseline="0" dirty="0">
                <a:ln>
                  <a:noFill/>
                </a:ln>
                <a:effectLst/>
                <a:latin typeface="Arial" panose="020B0604020202020204" pitchFamily="34" charset="0"/>
                <a:cs typeface="Arial" panose="020B0604020202020204" pitchFamily="34" charset="0"/>
              </a:rPr>
              <a:t>Present your conclusion. In your conclusion, you should remind your readers of your main point or thesis and summarize the key points of your argument. If you are arguing for some kind of change, this is a good place to give your audience a call to action. Tell them what they could do to make a change.</a:t>
            </a:r>
          </a:p>
          <a:p>
            <a:pPr marL="0" marR="0" lvl="0" indent="0" defTabSz="914400" rtl="0" eaLnBrk="0" fontAlgn="base" latinLnBrk="0" hangingPunct="0">
              <a:lnSpc>
                <a:spcPct val="90000"/>
              </a:lnSpc>
              <a:spcBef>
                <a:spcPct val="0"/>
              </a:spcBef>
              <a:spcAft>
                <a:spcPts val="600"/>
              </a:spcAft>
              <a:buClrTx/>
              <a:buSzTx/>
              <a:buFontTx/>
              <a:buAutoNum type="arabicPeriod"/>
              <a:tabLst/>
            </a:pPr>
            <a:endParaRPr lang="en-US" altLang="en-US" dirty="0">
              <a:latin typeface="Arial" panose="020B0604020202020204" pitchFamily="34" charset="0"/>
              <a:cs typeface="Arial" panose="020B0604020202020204" pitchFamily="34" charset="0"/>
            </a:endParaRPr>
          </a:p>
          <a:p>
            <a:pPr marL="0" indent="0" eaLnBrk="0" fontAlgn="base" hangingPunct="0">
              <a:lnSpc>
                <a:spcPct val="90000"/>
              </a:lnSpc>
              <a:spcBef>
                <a:spcPct val="0"/>
              </a:spcBef>
              <a:spcAft>
                <a:spcPts val="600"/>
              </a:spcAft>
              <a:buSzTx/>
              <a:buNone/>
            </a:pPr>
            <a:r>
              <a:rPr kumimoji="0" lang="en-US" altLang="en-US" u="none" strike="noStrike" cap="none" normalizeH="0" baseline="0" dirty="0">
                <a:ln>
                  <a:noFill/>
                </a:ln>
                <a:effectLst/>
                <a:latin typeface="Arial" panose="020B0604020202020204" pitchFamily="34" charset="0"/>
                <a:cs typeface="Arial" panose="020B0604020202020204" pitchFamily="34" charset="0"/>
              </a:rPr>
              <a:t>Although </a:t>
            </a:r>
            <a:r>
              <a:rPr kumimoji="0" lang="en-US" altLang="en-US" u="sng" strike="noStrike" cap="none" normalizeH="0" baseline="0" dirty="0">
                <a:ln>
                  <a:noFill/>
                </a:ln>
                <a:effectLst/>
                <a:latin typeface="Arial" panose="020B0604020202020204" pitchFamily="34" charset="0"/>
                <a:cs typeface="Arial" panose="020B0604020202020204" pitchFamily="34" charset="0"/>
                <a:hlinkClick r:id="rId2"/>
              </a:rPr>
              <a:t>ethos</a:t>
            </a:r>
            <a:r>
              <a:rPr kumimoji="0" lang="en-US" altLang="en-US" u="none" strike="noStrike" cap="none" normalizeH="0" baseline="0" dirty="0">
                <a:ln>
                  <a:noFill/>
                </a:ln>
                <a:effectLst/>
                <a:latin typeface="Arial" panose="020B0604020202020204" pitchFamily="34" charset="0"/>
                <a:cs typeface="Arial" panose="020B0604020202020204" pitchFamily="34" charset="0"/>
              </a:rPr>
              <a:t>, </a:t>
            </a:r>
            <a:r>
              <a:rPr kumimoji="0" lang="en-US" altLang="en-US" u="sng" strike="noStrike" cap="none" normalizeH="0" baseline="0" dirty="0">
                <a:ln>
                  <a:noFill/>
                </a:ln>
                <a:effectLst/>
                <a:latin typeface="Arial" panose="020B0604020202020204" pitchFamily="34" charset="0"/>
                <a:cs typeface="Arial" panose="020B0604020202020204" pitchFamily="34" charset="0"/>
                <a:hlinkClick r:id="rId3"/>
              </a:rPr>
              <a:t>pathos</a:t>
            </a:r>
            <a:r>
              <a:rPr kumimoji="0" lang="en-US" altLang="en-US" u="none" strike="noStrike" cap="none" normalizeH="0" baseline="0" dirty="0">
                <a:ln>
                  <a:noFill/>
                </a:ln>
                <a:effectLst/>
                <a:latin typeface="Arial" panose="020B0604020202020204" pitchFamily="34" charset="0"/>
                <a:cs typeface="Arial" panose="020B0604020202020204" pitchFamily="34" charset="0"/>
              </a:rPr>
              <a:t>, and </a:t>
            </a:r>
            <a:r>
              <a:rPr kumimoji="0" lang="en-US" altLang="en-US" u="sng" strike="noStrike" cap="none" normalizeH="0" baseline="0" dirty="0">
                <a:ln>
                  <a:noFill/>
                </a:ln>
                <a:effectLst/>
                <a:latin typeface="Arial" panose="020B0604020202020204" pitchFamily="34" charset="0"/>
                <a:cs typeface="Arial" panose="020B0604020202020204" pitchFamily="34" charset="0"/>
                <a:hlinkClick r:id="rId4"/>
              </a:rPr>
              <a:t>logos</a:t>
            </a:r>
            <a:r>
              <a:rPr kumimoji="0" lang="en-US" altLang="en-US" u="none" strike="noStrike" cap="none" normalizeH="0" baseline="0" dirty="0">
                <a:ln>
                  <a:noFill/>
                </a:ln>
                <a:effectLst/>
                <a:latin typeface="Arial" panose="020B0604020202020204" pitchFamily="34" charset="0"/>
                <a:cs typeface="Arial" panose="020B0604020202020204" pitchFamily="34" charset="0"/>
              </a:rPr>
              <a:t> play a role in any argument, this style of argument utilizes them in the most persuasively.</a:t>
            </a:r>
          </a:p>
          <a:p>
            <a:pPr marL="0" marR="0" lvl="0" indent="0" defTabSz="914400" rtl="0" eaLnBrk="0" fontAlgn="base" latinLnBrk="0" hangingPunct="0">
              <a:lnSpc>
                <a:spcPct val="90000"/>
              </a:lnSpc>
              <a:spcBef>
                <a:spcPct val="0"/>
              </a:spcBef>
              <a:spcAft>
                <a:spcPts val="600"/>
              </a:spcAft>
              <a:buClrTx/>
              <a:buSzTx/>
              <a:buNone/>
              <a:tabLst/>
            </a:pPr>
            <a:endParaRPr kumimoji="0" lang="en-US" altLang="en-US" b="0" i="0" u="none" strike="noStrike" cap="none" normalizeH="0" baseline="0" dirty="0">
              <a:ln>
                <a:noFill/>
              </a:ln>
              <a:effectLst/>
              <a:latin typeface="Nunito" pitchFamily="2" charset="77"/>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699456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819EC06-95FA-4182-A069-1FA626C7A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18EB1A4A-D79A-42CF-8F0E-83C097672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2F70F73-ABEE-C3CA-4C80-5B1BDB1F2EC4}"/>
              </a:ext>
            </a:extLst>
          </p:cNvPr>
          <p:cNvSpPr>
            <a:spLocks noGrp="1"/>
          </p:cNvSpPr>
          <p:nvPr>
            <p:ph idx="1"/>
          </p:nvPr>
        </p:nvSpPr>
        <p:spPr>
          <a:xfrm>
            <a:off x="557213" y="614364"/>
            <a:ext cx="11301411" cy="5857874"/>
          </a:xfrm>
        </p:spPr>
        <p:txBody>
          <a:bodyPr anchor="ctr">
            <a:noAutofit/>
          </a:bodyPr>
          <a:lstStyle/>
          <a:p>
            <a:pPr marL="0" indent="0" algn="ctr">
              <a:lnSpc>
                <a:spcPct val="90000"/>
              </a:lnSpc>
              <a:buNone/>
            </a:pPr>
            <a:r>
              <a:rPr lang="en-US" sz="1800" dirty="0">
                <a:solidFill>
                  <a:srgbClr val="FF0000"/>
                </a:solidFill>
              </a:rPr>
              <a:t>Toulmin argument </a:t>
            </a:r>
          </a:p>
          <a:p>
            <a:pPr marL="0" indent="0">
              <a:lnSpc>
                <a:spcPct val="90000"/>
              </a:lnSpc>
              <a:buNone/>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Claims: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claim is a statement of opinion that the author is asking her or his audience to accept as true</a:t>
            </a:r>
          </a:p>
          <a:p>
            <a:pPr marL="0" indent="0">
              <a:lnSpc>
                <a:spcPct val="90000"/>
              </a:lnSpc>
              <a:buNone/>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Grounds: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grounds are the facts, data, or reasoning upon which the claim is based. Essentially, the grounds are the facts making the case for the claim.</a:t>
            </a:r>
          </a:p>
          <a:p>
            <a:pPr marL="0" indent="0">
              <a:lnSpc>
                <a:spcPct val="90000"/>
              </a:lnSpc>
              <a:buNone/>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Warrant: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warrant is what links the grounds to the claim. This is what makes the audience understand how the grounds are connected to supporting the claim. Sometimes, the warrant is implicit (not directly stated), but the warrant can be stated directly as well. As a writer, you are making assumptions about what your audience already believes, so you have to think about how clear your warrant is and if you need to state it directly for your audience. You must also think about whether or not a warrant is actually an unproven claim.</a:t>
            </a:r>
          </a:p>
          <a:p>
            <a:pPr marL="0" indent="0">
              <a:lnSpc>
                <a:spcPct val="90000"/>
              </a:lnSpc>
              <a:buNone/>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Backing: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backing gives additional support for the claim by addressing different questions related to your claim.</a:t>
            </a:r>
          </a:p>
          <a:p>
            <a:pPr marL="0" indent="0">
              <a:lnSpc>
                <a:spcPct val="90000"/>
              </a:lnSpc>
              <a:buNone/>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Qualifier: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qualifier is essentially the limits to the claim or an understanding that the claim is not true in all situations. Qualifiers add strength to claims because they help the audience understand the author does not expect her or his opinion to be true all of the time or for her or his ideas to work all of the time. If writers use qualifiers that are too broad, such as “always” or “never,” their claims can be really difficult to support. Qualifiers like “some” or “many” help limit the claim, which can add strength to the claim.</a:t>
            </a:r>
          </a:p>
          <a:p>
            <a:pPr marL="0" indent="0">
              <a:lnSpc>
                <a:spcPct val="90000"/>
              </a:lnSpc>
              <a:buNone/>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Rebuttal: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rebuttal is when the author addresses the opposing views. The author can use a rebuttal to pre-empt counter arguments, making the original argument stronger.</a:t>
            </a:r>
          </a:p>
        </p:txBody>
      </p:sp>
    </p:spTree>
    <p:extLst>
      <p:ext uri="{BB962C8B-B14F-4D97-AF65-F5344CB8AC3E}">
        <p14:creationId xmlns:p14="http://schemas.microsoft.com/office/powerpoint/2010/main" val="3816199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0DD101-632D-1379-E8D0-1AD4B6BB7201}"/>
              </a:ext>
            </a:extLst>
          </p:cNvPr>
          <p:cNvSpPr>
            <a:spLocks noGrp="1"/>
          </p:cNvSpPr>
          <p:nvPr>
            <p:ph type="title"/>
          </p:nvPr>
        </p:nvSpPr>
        <p:spPr>
          <a:xfrm>
            <a:off x="860351" y="342626"/>
            <a:ext cx="4362067" cy="1216024"/>
          </a:xfrm>
        </p:spPr>
        <p:txBody>
          <a:bodyPr>
            <a:normAutofit fontScale="90000"/>
          </a:bodyPr>
          <a:lstStyle/>
          <a:p>
            <a:pPr algn="ctr"/>
            <a:r>
              <a:rPr lang="en-US" dirty="0"/>
              <a:t>My own approach</a:t>
            </a:r>
            <a:br>
              <a:rPr lang="en-US" dirty="0"/>
            </a:br>
            <a:r>
              <a:rPr lang="en-US" dirty="0"/>
              <a:t>to argument</a:t>
            </a:r>
          </a:p>
        </p:txBody>
      </p:sp>
      <p:sp>
        <p:nvSpPr>
          <p:cNvPr id="3" name="Content Placeholder 2">
            <a:extLst>
              <a:ext uri="{FF2B5EF4-FFF2-40B4-BE49-F238E27FC236}">
                <a16:creationId xmlns:a16="http://schemas.microsoft.com/office/drawing/2014/main" id="{A91257CB-4036-84D2-CE7D-93F1F77DC30D}"/>
              </a:ext>
            </a:extLst>
          </p:cNvPr>
          <p:cNvSpPr>
            <a:spLocks noGrp="1"/>
          </p:cNvSpPr>
          <p:nvPr>
            <p:ph idx="1"/>
          </p:nvPr>
        </p:nvSpPr>
        <p:spPr>
          <a:xfrm>
            <a:off x="368135" y="2968831"/>
            <a:ext cx="11458136" cy="2556919"/>
          </a:xfrm>
        </p:spPr>
        <p:txBody>
          <a:bodyPr>
            <a:noAutofit/>
          </a:bodyPr>
          <a:lstStyle/>
          <a:p>
            <a:pPr>
              <a:lnSpc>
                <a:spcPct val="90000"/>
              </a:lnSpc>
            </a:pPr>
            <a:r>
              <a:rPr lang="en-GB" b="0" i="0" dirty="0">
                <a:effectLst/>
                <a:latin typeface="-apple-system"/>
              </a:rPr>
              <a:t>Existential Nihilism embraces the notion that the world lacks meaning or purpose. All existence itself -- actions, suffering, feelings -- is senseless, nothingness. The existential nihilist regards all thoughts and feelings as merely the effects of prior causes. In other words, free will is denied. Neither heredity nor environment is attributed to the nihilist’s futile existence.</a:t>
            </a:r>
            <a:br>
              <a:rPr lang="en-GB" dirty="0"/>
            </a:br>
            <a:br>
              <a:rPr lang="en-GB" dirty="0"/>
            </a:br>
            <a:r>
              <a:rPr lang="en-GB" b="0" i="0" dirty="0">
                <a:effectLst/>
                <a:latin typeface="-apple-system"/>
              </a:rPr>
              <a:t>The philosopher and poet, Empedocles (of </a:t>
            </a:r>
            <a:r>
              <a:rPr lang="en-GB" b="0" i="0" dirty="0" err="1">
                <a:effectLst/>
                <a:latin typeface="-apple-system"/>
              </a:rPr>
              <a:t>Acagras</a:t>
            </a:r>
            <a:r>
              <a:rPr lang="en-GB" b="0" i="0" dirty="0">
                <a:effectLst/>
                <a:latin typeface="-apple-system"/>
              </a:rPr>
              <a:t> in Sicily, c. 492-432 BC), reveals this </a:t>
            </a:r>
            <a:r>
              <a:rPr lang="en-GB" b="0" i="0" dirty="0" err="1">
                <a:effectLst/>
                <a:latin typeface="-apple-system"/>
              </a:rPr>
              <a:t>skepticism</a:t>
            </a:r>
            <a:r>
              <a:rPr lang="en-GB" b="0" i="0" dirty="0">
                <a:effectLst/>
                <a:latin typeface="-apple-system"/>
              </a:rPr>
              <a:t> in that "the life of mortals is so mean a thing as to be virtually un-life." Other philosophers such as </a:t>
            </a:r>
            <a:r>
              <a:rPr lang="en-GB" b="0" i="0" dirty="0" err="1">
                <a:effectLst/>
                <a:latin typeface="-apple-system"/>
              </a:rPr>
              <a:t>Hegesis</a:t>
            </a:r>
            <a:r>
              <a:rPr lang="en-GB" b="0" i="0" dirty="0">
                <a:effectLst/>
                <a:latin typeface="-apple-system"/>
              </a:rPr>
              <a:t> (c. 250 BC) believed misery’s domination over pleasure made happiness impossible</a:t>
            </a:r>
            <a:br>
              <a:rPr lang="en-GB" dirty="0"/>
            </a:br>
            <a:br>
              <a:rPr lang="en-GB" dirty="0"/>
            </a:br>
            <a:r>
              <a:rPr lang="en-GB" b="0" i="0" dirty="0">
                <a:effectLst/>
                <a:latin typeface="-apple-system"/>
              </a:rPr>
              <a:t>Existential Nihilism chooses to abandon any foundation for an essential self or human nature. The nihilist is then left with anguish as their “nothingness,” plunges them into isolated, unresponsive universe.</a:t>
            </a:r>
            <a:endParaRPr lang="en-US" dirty="0"/>
          </a:p>
        </p:txBody>
      </p:sp>
      <p:pic>
        <p:nvPicPr>
          <p:cNvPr id="4" name="Picture 3">
            <a:extLst>
              <a:ext uri="{FF2B5EF4-FFF2-40B4-BE49-F238E27FC236}">
                <a16:creationId xmlns:a16="http://schemas.microsoft.com/office/drawing/2014/main" id="{DD1A1D13-5CA9-6ABA-1AC0-314F1B45CB27}"/>
              </a:ext>
            </a:extLst>
          </p:cNvPr>
          <p:cNvPicPr>
            <a:picLocks noChangeAspect="1"/>
          </p:cNvPicPr>
          <p:nvPr/>
        </p:nvPicPr>
        <p:blipFill>
          <a:blip r:embed="rId2"/>
          <a:stretch>
            <a:fillRect/>
          </a:stretch>
        </p:blipFill>
        <p:spPr>
          <a:xfrm>
            <a:off x="5907568" y="340443"/>
            <a:ext cx="5918703" cy="2436413"/>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4121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93835-E80B-00C0-96E4-4ACDA3D16146}"/>
              </a:ext>
            </a:extLst>
          </p:cNvPr>
          <p:cNvSpPr>
            <a:spLocks noGrp="1"/>
          </p:cNvSpPr>
          <p:nvPr>
            <p:ph type="title"/>
          </p:nvPr>
        </p:nvSpPr>
        <p:spPr>
          <a:xfrm>
            <a:off x="657225" y="609601"/>
            <a:ext cx="6615113" cy="1216024"/>
          </a:xfrm>
        </p:spPr>
        <p:txBody>
          <a:bodyPr/>
          <a:lstStyle/>
          <a:p>
            <a:pPr algn="ctr"/>
            <a:r>
              <a:rPr lang="en-US" dirty="0"/>
              <a:t>The statement</a:t>
            </a:r>
          </a:p>
        </p:txBody>
      </p:sp>
      <p:sp>
        <p:nvSpPr>
          <p:cNvPr id="3" name="Content Placeholder 2">
            <a:extLst>
              <a:ext uri="{FF2B5EF4-FFF2-40B4-BE49-F238E27FC236}">
                <a16:creationId xmlns:a16="http://schemas.microsoft.com/office/drawing/2014/main" id="{A962A266-C846-8046-05E3-CE3DC4798FAB}"/>
              </a:ext>
            </a:extLst>
          </p:cNvPr>
          <p:cNvSpPr>
            <a:spLocks noGrp="1"/>
          </p:cNvSpPr>
          <p:nvPr>
            <p:ph idx="1"/>
          </p:nvPr>
        </p:nvSpPr>
        <p:spPr>
          <a:xfrm>
            <a:off x="507954" y="1668462"/>
            <a:ext cx="6764384" cy="4428753"/>
          </a:xfrm>
        </p:spPr>
        <p:txBody>
          <a:bodyPr>
            <a:normAutofit/>
          </a:bodyPr>
          <a:lstStyle/>
          <a:p>
            <a:pPr marL="0" indent="0" algn="ctr">
              <a:buNone/>
            </a:pPr>
            <a:endParaRPr lang="en-US" sz="3600" dirty="0"/>
          </a:p>
          <a:p>
            <a:pPr marL="0" indent="0" algn="ctr">
              <a:buNone/>
            </a:pPr>
            <a:r>
              <a:rPr lang="en-US" sz="3600" dirty="0"/>
              <a:t>We do not need need the idea or concept of </a:t>
            </a:r>
            <a:r>
              <a:rPr lang="en-US" sz="3600" b="1" i="1" dirty="0"/>
              <a:t>beauty</a:t>
            </a:r>
            <a:r>
              <a:rPr lang="en-US" sz="3600" dirty="0"/>
              <a:t> or </a:t>
            </a:r>
            <a:r>
              <a:rPr lang="en-US" sz="3600" b="1" i="1" dirty="0"/>
              <a:t>the beautiful </a:t>
            </a:r>
            <a:r>
              <a:rPr lang="en-US" sz="3600" dirty="0"/>
              <a:t>in our lives. </a:t>
            </a:r>
          </a:p>
          <a:p>
            <a:pPr marL="0" indent="0" algn="ctr">
              <a:buNone/>
            </a:pPr>
            <a:r>
              <a:rPr lang="en-US" sz="3600" dirty="0"/>
              <a:t>In fact, we should never use those words again</a:t>
            </a:r>
          </a:p>
        </p:txBody>
      </p:sp>
      <p:pic>
        <p:nvPicPr>
          <p:cNvPr id="5" name="Picture 4" descr="Graphical user interface&#10;&#10;Description automatically generated with low confidence">
            <a:extLst>
              <a:ext uri="{FF2B5EF4-FFF2-40B4-BE49-F238E27FC236}">
                <a16:creationId xmlns:a16="http://schemas.microsoft.com/office/drawing/2014/main" id="{9BAA75FE-2C85-47A3-2A18-1B1DB9208306}"/>
              </a:ext>
            </a:extLst>
          </p:cNvPr>
          <p:cNvPicPr>
            <a:picLocks noChangeAspect="1"/>
          </p:cNvPicPr>
          <p:nvPr/>
        </p:nvPicPr>
        <p:blipFill rotWithShape="1">
          <a:blip r:embed="rId2"/>
          <a:srcRect r="47712"/>
          <a:stretch/>
        </p:blipFill>
        <p:spPr>
          <a:xfrm>
            <a:off x="7815263" y="1543050"/>
            <a:ext cx="4064000" cy="4371975"/>
          </a:xfrm>
          <a:prstGeom prst="rect">
            <a:avLst/>
          </a:prstGeom>
        </p:spPr>
      </p:pic>
    </p:spTree>
    <p:extLst>
      <p:ext uri="{BB962C8B-B14F-4D97-AF65-F5344CB8AC3E}">
        <p14:creationId xmlns:p14="http://schemas.microsoft.com/office/powerpoint/2010/main" val="3833691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EA22B-54D7-4940-00C9-593632F9D6C7}"/>
              </a:ext>
            </a:extLst>
          </p:cNvPr>
          <p:cNvSpPr>
            <a:spLocks noGrp="1"/>
          </p:cNvSpPr>
          <p:nvPr>
            <p:ph type="title"/>
          </p:nvPr>
        </p:nvSpPr>
        <p:spPr/>
        <p:txBody>
          <a:bodyPr/>
          <a:lstStyle/>
          <a:p>
            <a:pPr algn="ctr"/>
            <a:r>
              <a:rPr lang="en-US" dirty="0"/>
              <a:t>Firstly, and this is very important </a:t>
            </a:r>
          </a:p>
        </p:txBody>
      </p:sp>
      <p:sp>
        <p:nvSpPr>
          <p:cNvPr id="3" name="Content Placeholder 2">
            <a:extLst>
              <a:ext uri="{FF2B5EF4-FFF2-40B4-BE49-F238E27FC236}">
                <a16:creationId xmlns:a16="http://schemas.microsoft.com/office/drawing/2014/main" id="{86E2D37D-9FEC-B0B6-92E8-BCA72A416963}"/>
              </a:ext>
            </a:extLst>
          </p:cNvPr>
          <p:cNvSpPr>
            <a:spLocks noGrp="1"/>
          </p:cNvSpPr>
          <p:nvPr>
            <p:ph idx="1"/>
          </p:nvPr>
        </p:nvSpPr>
        <p:spPr/>
        <p:txBody>
          <a:bodyPr>
            <a:normAutofit/>
          </a:bodyPr>
          <a:lstStyle/>
          <a:p>
            <a:pPr marL="0" indent="0" algn="ctr">
              <a:buNone/>
            </a:pPr>
            <a:endParaRPr lang="en-US" sz="3200" dirty="0"/>
          </a:p>
          <a:p>
            <a:pPr marL="0" indent="0" algn="ctr">
              <a:buNone/>
            </a:pPr>
            <a:r>
              <a:rPr lang="en-US" sz="3200" dirty="0"/>
              <a:t>My purpose and approach to this argument is to provoke and this might lead to some of you getting angry. My aim is to destroy the earth that stand on and to make you think your previous ideas were nothing but stories that you uncritically accepted.</a:t>
            </a:r>
          </a:p>
          <a:p>
            <a:pPr marL="0" indent="0" algn="ctr">
              <a:buNone/>
            </a:pPr>
            <a:endParaRPr lang="en-US" sz="3200" dirty="0"/>
          </a:p>
          <a:p>
            <a:pPr marL="0" indent="0" algn="ctr">
              <a:buNone/>
            </a:pPr>
            <a:r>
              <a:rPr lang="en-US" sz="3200" dirty="0"/>
              <a:t>Now if this happens you need to know this one thing…</a:t>
            </a:r>
          </a:p>
        </p:txBody>
      </p:sp>
    </p:spTree>
    <p:extLst>
      <p:ext uri="{BB962C8B-B14F-4D97-AF65-F5344CB8AC3E}">
        <p14:creationId xmlns:p14="http://schemas.microsoft.com/office/powerpoint/2010/main" val="3891718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 name="Picture 6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63" name="Ink 6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63" name="Ink 6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65" name="Rectangle 64">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smoking a cigarette&#10;&#10;Description automatically generated">
            <a:extLst>
              <a:ext uri="{FF2B5EF4-FFF2-40B4-BE49-F238E27FC236}">
                <a16:creationId xmlns:a16="http://schemas.microsoft.com/office/drawing/2014/main" id="{D75D6AFE-47A0-9FDE-4F6F-5ACB71B9696B}"/>
              </a:ext>
            </a:extLst>
          </p:cNvPr>
          <p:cNvPicPr>
            <a:picLocks noGrp="1" noChangeAspect="1"/>
          </p:cNvPicPr>
          <p:nvPr>
            <p:ph idx="1"/>
          </p:nvPr>
        </p:nvPicPr>
        <p:blipFill>
          <a:blip r:embed="rId5"/>
          <a:stretch>
            <a:fillRect/>
          </a:stretch>
        </p:blipFill>
        <p:spPr>
          <a:xfrm>
            <a:off x="1554555" y="964146"/>
            <a:ext cx="3723859" cy="3723859"/>
          </a:xfrm>
          <a:prstGeom prst="rect">
            <a:avLst/>
          </a:prstGeom>
        </p:spPr>
      </p:pic>
      <p:sp>
        <p:nvSpPr>
          <p:cNvPr id="73" name="Freeform: Shape 72">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F5F88C2-6C2E-91AD-59F6-95A84D7CA871}"/>
              </a:ext>
            </a:extLst>
          </p:cNvPr>
          <p:cNvPicPr>
            <a:picLocks noChangeAspect="1"/>
          </p:cNvPicPr>
          <p:nvPr/>
        </p:nvPicPr>
        <p:blipFill>
          <a:blip r:embed="rId6"/>
          <a:stretch>
            <a:fillRect/>
          </a:stretch>
        </p:blipFill>
        <p:spPr>
          <a:xfrm>
            <a:off x="6340135" y="1594659"/>
            <a:ext cx="4925667" cy="2462833"/>
          </a:xfrm>
          <a:prstGeom prst="rect">
            <a:avLst/>
          </a:prstGeom>
        </p:spPr>
      </p:pic>
    </p:spTree>
    <p:extLst>
      <p:ext uri="{BB962C8B-B14F-4D97-AF65-F5344CB8AC3E}">
        <p14:creationId xmlns:p14="http://schemas.microsoft.com/office/powerpoint/2010/main" val="1471558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76F9-6220-A1FF-D008-6C00E3D9484E}"/>
              </a:ext>
            </a:extLst>
          </p:cNvPr>
          <p:cNvSpPr>
            <a:spLocks noGrp="1"/>
          </p:cNvSpPr>
          <p:nvPr>
            <p:ph type="title"/>
          </p:nvPr>
        </p:nvSpPr>
        <p:spPr>
          <a:xfrm>
            <a:off x="1190698" y="2438401"/>
            <a:ext cx="9810604" cy="1216024"/>
          </a:xfrm>
        </p:spPr>
        <p:txBody>
          <a:bodyPr/>
          <a:lstStyle/>
          <a:p>
            <a:r>
              <a:rPr lang="en-US" dirty="0"/>
              <a:t>But back to the serious business</a:t>
            </a:r>
          </a:p>
        </p:txBody>
      </p:sp>
    </p:spTree>
    <p:extLst>
      <p:ext uri="{BB962C8B-B14F-4D97-AF65-F5344CB8AC3E}">
        <p14:creationId xmlns:p14="http://schemas.microsoft.com/office/powerpoint/2010/main" val="2532861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3C47741D-36A8-4C70-BBA7-B31B9E737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E86B748-A671-4409-B64C-3B8939825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9604" y="0"/>
            <a:ext cx="2422397" cy="6858000"/>
          </a:xfrm>
          <a:custGeom>
            <a:avLst/>
            <a:gdLst>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42723 w 2422397"/>
              <a:gd name="connsiteY94" fmla="*/ 2117686 h 6858000"/>
              <a:gd name="connsiteX95" fmla="*/ 1582995 w 2422397"/>
              <a:gd name="connsiteY95" fmla="*/ 2101627 h 6858000"/>
              <a:gd name="connsiteX96" fmla="*/ 1612413 w 2422397"/>
              <a:gd name="connsiteY96" fmla="*/ 2069584 h 6858000"/>
              <a:gd name="connsiteX97" fmla="*/ 1569289 w 2422397"/>
              <a:gd name="connsiteY97" fmla="*/ 2032263 h 6858000"/>
              <a:gd name="connsiteX98" fmla="*/ 1562841 w 2422397"/>
              <a:gd name="connsiteY98" fmla="*/ 1890085 h 6858000"/>
              <a:gd name="connsiteX99" fmla="*/ 1564944 w 2422397"/>
              <a:gd name="connsiteY99" fmla="*/ 1821321 h 6858000"/>
              <a:gd name="connsiteX100" fmla="*/ 1579022 w 2422397"/>
              <a:gd name="connsiteY100" fmla="*/ 1718757 h 6858000"/>
              <a:gd name="connsiteX101" fmla="*/ 1590196 w 2422397"/>
              <a:gd name="connsiteY101" fmla="*/ 1595914 h 6858000"/>
              <a:gd name="connsiteX102" fmla="*/ 1624363 w 2422397"/>
              <a:gd name="connsiteY102" fmla="*/ 1502483 h 6858000"/>
              <a:gd name="connsiteX103" fmla="*/ 1631539 w 2422397"/>
              <a:gd name="connsiteY103" fmla="*/ 1431520 h 6858000"/>
              <a:gd name="connsiteX104" fmla="*/ 1646296 w 2422397"/>
              <a:gd name="connsiteY104" fmla="*/ 1333057 h 6858000"/>
              <a:gd name="connsiteX105" fmla="*/ 1659787 w 2422397"/>
              <a:gd name="connsiteY105" fmla="*/ 1197540 h 6858000"/>
              <a:gd name="connsiteX106" fmla="*/ 1706993 w 2422397"/>
              <a:gd name="connsiteY106" fmla="*/ 1104797 h 6858000"/>
              <a:gd name="connsiteX107" fmla="*/ 1777273 w 2422397"/>
              <a:gd name="connsiteY107" fmla="*/ 916268 h 6858000"/>
              <a:gd name="connsiteX108" fmla="*/ 1859912 w 2422397"/>
              <a:gd name="connsiteY108" fmla="*/ 775598 h 6858000"/>
              <a:gd name="connsiteX109" fmla="*/ 1911831 w 2422397"/>
              <a:gd name="connsiteY109" fmla="*/ 696577 h 6858000"/>
              <a:gd name="connsiteX110" fmla="*/ 1942209 w 2422397"/>
              <a:gd name="connsiteY110" fmla="*/ 575807 h 6858000"/>
              <a:gd name="connsiteX111" fmla="*/ 1951374 w 2422397"/>
              <a:gd name="connsiteY111" fmla="*/ 556682 h 6858000"/>
              <a:gd name="connsiteX112" fmla="*/ 1951170 w 2422397"/>
              <a:gd name="connsiteY112" fmla="*/ 526639 h 6858000"/>
              <a:gd name="connsiteX113" fmla="*/ 1949059 w 2422397"/>
              <a:gd name="connsiteY113" fmla="*/ 405872 h 6858000"/>
              <a:gd name="connsiteX114" fmla="*/ 1935866 w 2422397"/>
              <a:gd name="connsiteY114" fmla="*/ 307622 h 6858000"/>
              <a:gd name="connsiteX115" fmla="*/ 1967790 w 2422397"/>
              <a:gd name="connsiteY115" fmla="*/ 198682 h 6858000"/>
              <a:gd name="connsiteX116" fmla="*/ 1971093 w 2422397"/>
              <a:gd name="connsiteY116" fmla="*/ 127747 h 6858000"/>
              <a:gd name="connsiteX117" fmla="*/ 1951841 w 2422397"/>
              <a:gd name="connsiteY117" fmla="*/ 4678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01627 h 6858000"/>
              <a:gd name="connsiteX95" fmla="*/ 1612413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612413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91277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91277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849095 w 2422397"/>
              <a:gd name="connsiteY46" fmla="*/ 5305397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62873 w 2422397"/>
              <a:gd name="connsiteY46" fmla="*/ 5269094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8259 w 2422397"/>
              <a:gd name="connsiteY18" fmla="*/ 6183918 h 6858000"/>
              <a:gd name="connsiteX19" fmla="*/ 482177 w 2422397"/>
              <a:gd name="connsiteY19" fmla="*/ 6173358 h 6858000"/>
              <a:gd name="connsiteX20" fmla="*/ 482556 w 2422397"/>
              <a:gd name="connsiteY20" fmla="*/ 6173443 h 6858000"/>
              <a:gd name="connsiteX21" fmla="*/ 485673 w 2422397"/>
              <a:gd name="connsiteY21" fmla="*/ 6162875 h 6858000"/>
              <a:gd name="connsiteX22" fmla="*/ 497360 w 2422397"/>
              <a:gd name="connsiteY22" fmla="*/ 6106789 h 6858000"/>
              <a:gd name="connsiteX23" fmla="*/ 547843 w 2422397"/>
              <a:gd name="connsiteY23" fmla="*/ 6075666 h 6858000"/>
              <a:gd name="connsiteX24" fmla="*/ 562259 w 2422397"/>
              <a:gd name="connsiteY24" fmla="*/ 6054865 h 6858000"/>
              <a:gd name="connsiteX25" fmla="*/ 571463 w 2422397"/>
              <a:gd name="connsiteY25" fmla="*/ 6045606 h 6858000"/>
              <a:gd name="connsiteX26" fmla="*/ 573012 w 2422397"/>
              <a:gd name="connsiteY26" fmla="*/ 6046223 h 6858000"/>
              <a:gd name="connsiteX27" fmla="*/ 584071 w 2422397"/>
              <a:gd name="connsiteY27" fmla="*/ 5992286 h 6858000"/>
              <a:gd name="connsiteX28" fmla="*/ 587812 w 2422397"/>
              <a:gd name="connsiteY28" fmla="*/ 5987907 h 6858000"/>
              <a:gd name="connsiteX29" fmla="*/ 592115 w 2422397"/>
              <a:gd name="connsiteY29" fmla="*/ 5949187 h 6858000"/>
              <a:gd name="connsiteX30" fmla="*/ 595889 w 2422397"/>
              <a:gd name="connsiteY30" fmla="*/ 5931081 h 6858000"/>
              <a:gd name="connsiteX31" fmla="*/ 593758 w 2422397"/>
              <a:gd name="connsiteY31" fmla="*/ 5922047 h 6858000"/>
              <a:gd name="connsiteX32" fmla="*/ 600949 w 2422397"/>
              <a:gd name="connsiteY32" fmla="*/ 5897316 h 6858000"/>
              <a:gd name="connsiteX33" fmla="*/ 602981 w 2422397"/>
              <a:gd name="connsiteY33" fmla="*/ 5895955 h 6858000"/>
              <a:gd name="connsiteX34" fmla="*/ 604430 w 2422397"/>
              <a:gd name="connsiteY34" fmla="*/ 5870052 h 6858000"/>
              <a:gd name="connsiteX35" fmla="*/ 600218 w 2422397"/>
              <a:gd name="connsiteY35" fmla="*/ 5841702 h 6858000"/>
              <a:gd name="connsiteX36" fmla="*/ 678370 w 2422397"/>
              <a:gd name="connsiteY36" fmla="*/ 5652188 h 6858000"/>
              <a:gd name="connsiteX37" fmla="*/ 694129 w 2422397"/>
              <a:gd name="connsiteY37" fmla="*/ 5471630 h 6858000"/>
              <a:gd name="connsiteX38" fmla="*/ 723657 w 2422397"/>
              <a:gd name="connsiteY38" fmla="*/ 5356170 h 6858000"/>
              <a:gd name="connsiteX39" fmla="*/ 723661 w 2422397"/>
              <a:gd name="connsiteY39" fmla="*/ 5356076 h 6858000"/>
              <a:gd name="connsiteX40" fmla="*/ 720651 w 2422397"/>
              <a:gd name="connsiteY40" fmla="*/ 5331990 h 6858000"/>
              <a:gd name="connsiteX41" fmla="*/ 725358 w 2422397"/>
              <a:gd name="connsiteY41" fmla="*/ 5309193 h 6858000"/>
              <a:gd name="connsiteX42" fmla="*/ 726926 w 2422397"/>
              <a:gd name="connsiteY42" fmla="*/ 5311182 h 6858000"/>
              <a:gd name="connsiteX43" fmla="*/ 727761 w 2422397"/>
              <a:gd name="connsiteY43" fmla="*/ 5304702 h 6858000"/>
              <a:gd name="connsiteX44" fmla="*/ 732974 w 2422397"/>
              <a:gd name="connsiteY44" fmla="*/ 5303522 h 6858000"/>
              <a:gd name="connsiteX45" fmla="*/ 762873 w 2422397"/>
              <a:gd name="connsiteY45" fmla="*/ 5269094 h 6858000"/>
              <a:gd name="connsiteX46" fmla="*/ 784867 w 2422397"/>
              <a:gd name="connsiteY46" fmla="*/ 5235785 h 6858000"/>
              <a:gd name="connsiteX47" fmla="*/ 796271 w 2422397"/>
              <a:gd name="connsiteY47" fmla="*/ 5175473 h 6858000"/>
              <a:gd name="connsiteX48" fmla="*/ 821529 w 2422397"/>
              <a:gd name="connsiteY48" fmla="*/ 5012929 h 6858000"/>
              <a:gd name="connsiteX49" fmla="*/ 846340 w 2422397"/>
              <a:gd name="connsiteY49" fmla="*/ 4944976 h 6858000"/>
              <a:gd name="connsiteX50" fmla="*/ 840157 w 2422397"/>
              <a:gd name="connsiteY50" fmla="*/ 4872869 h 6858000"/>
              <a:gd name="connsiteX51" fmla="*/ 855718 w 2422397"/>
              <a:gd name="connsiteY51" fmla="*/ 4850916 h 6858000"/>
              <a:gd name="connsiteX52" fmla="*/ 858709 w 2422397"/>
              <a:gd name="connsiteY52" fmla="*/ 4847264 h 6858000"/>
              <a:gd name="connsiteX53" fmla="*/ 863990 w 2422397"/>
              <a:gd name="connsiteY53" fmla="*/ 4829718 h 6858000"/>
              <a:gd name="connsiteX54" fmla="*/ 873842 w 2422397"/>
              <a:gd name="connsiteY54" fmla="*/ 4828439 h 6858000"/>
              <a:gd name="connsiteX55" fmla="*/ 887779 w 2422397"/>
              <a:gd name="connsiteY55" fmla="*/ 4804655 h 6858000"/>
              <a:gd name="connsiteX56" fmla="*/ 893894 w 2422397"/>
              <a:gd name="connsiteY56" fmla="*/ 4777060 h 6858000"/>
              <a:gd name="connsiteX57" fmla="*/ 883546 w 2422397"/>
              <a:gd name="connsiteY57" fmla="*/ 4777089 h 6858000"/>
              <a:gd name="connsiteX58" fmla="*/ 883812 w 2422397"/>
              <a:gd name="connsiteY58" fmla="*/ 4774559 h 6858000"/>
              <a:gd name="connsiteX59" fmla="*/ 903401 w 2422397"/>
              <a:gd name="connsiteY59" fmla="*/ 4679442 h 6858000"/>
              <a:gd name="connsiteX60" fmla="*/ 916253 w 2422397"/>
              <a:gd name="connsiteY60" fmla="*/ 4651970 h 6858000"/>
              <a:gd name="connsiteX61" fmla="*/ 922608 w 2422397"/>
              <a:gd name="connsiteY61" fmla="*/ 4649785 h 6858000"/>
              <a:gd name="connsiteX62" fmla="*/ 924139 w 2422397"/>
              <a:gd name="connsiteY62" fmla="*/ 4631605 h 6858000"/>
              <a:gd name="connsiteX63" fmla="*/ 920872 w 2422397"/>
              <a:gd name="connsiteY63" fmla="*/ 4609075 h 6858000"/>
              <a:gd name="connsiteX64" fmla="*/ 941607 w 2422397"/>
              <a:gd name="connsiteY64" fmla="*/ 4514226 h 6858000"/>
              <a:gd name="connsiteX65" fmla="*/ 957889 w 2422397"/>
              <a:gd name="connsiteY65" fmla="*/ 4481699 h 6858000"/>
              <a:gd name="connsiteX66" fmla="*/ 974975 w 2422397"/>
              <a:gd name="connsiteY66" fmla="*/ 4433921 h 6858000"/>
              <a:gd name="connsiteX67" fmla="*/ 1011638 w 2422397"/>
              <a:gd name="connsiteY67" fmla="*/ 4352312 h 6858000"/>
              <a:gd name="connsiteX68" fmla="*/ 1049579 w 2422397"/>
              <a:gd name="connsiteY68" fmla="*/ 4237953 h 6858000"/>
              <a:gd name="connsiteX69" fmla="*/ 1041314 w 2422397"/>
              <a:gd name="connsiteY69" fmla="*/ 4139706 h 6858000"/>
              <a:gd name="connsiteX70" fmla="*/ 1049328 w 2422397"/>
              <a:gd name="connsiteY70" fmla="*/ 4134671 h 6858000"/>
              <a:gd name="connsiteX71" fmla="*/ 1061133 w 2422397"/>
              <a:gd name="connsiteY71" fmla="*/ 4074160 h 6858000"/>
              <a:gd name="connsiteX72" fmla="*/ 1059121 w 2422397"/>
              <a:gd name="connsiteY72" fmla="*/ 3844497 h 6858000"/>
              <a:gd name="connsiteX73" fmla="*/ 1083386 w 2422397"/>
              <a:gd name="connsiteY73" fmla="*/ 3726730 h 6858000"/>
              <a:gd name="connsiteX74" fmla="*/ 1098990 w 2422397"/>
              <a:gd name="connsiteY74" fmla="*/ 3687782 h 6858000"/>
              <a:gd name="connsiteX75" fmla="*/ 1124701 w 2422397"/>
              <a:gd name="connsiteY75" fmla="*/ 3622348 h 6858000"/>
              <a:gd name="connsiteX76" fmla="*/ 1161137 w 2422397"/>
              <a:gd name="connsiteY76" fmla="*/ 3580464 h 6858000"/>
              <a:gd name="connsiteX77" fmla="*/ 1175812 w 2422397"/>
              <a:gd name="connsiteY77" fmla="*/ 3522969 h 6858000"/>
              <a:gd name="connsiteX78" fmla="*/ 1156951 w 2422397"/>
              <a:gd name="connsiteY78" fmla="*/ 3500538 h 6858000"/>
              <a:gd name="connsiteX79" fmla="*/ 1179877 w 2422397"/>
              <a:gd name="connsiteY79" fmla="*/ 3441984 h 6858000"/>
              <a:gd name="connsiteX80" fmla="*/ 1217096 w 2422397"/>
              <a:gd name="connsiteY80" fmla="*/ 3354156 h 6858000"/>
              <a:gd name="connsiteX81" fmla="*/ 1232811 w 2422397"/>
              <a:gd name="connsiteY81" fmla="*/ 3301153 h 6858000"/>
              <a:gd name="connsiteX82" fmla="*/ 1281985 w 2422397"/>
              <a:gd name="connsiteY82" fmla="*/ 3158933 h 6858000"/>
              <a:gd name="connsiteX83" fmla="*/ 1335997 w 2422397"/>
              <a:gd name="connsiteY83" fmla="*/ 3018423 h 6858000"/>
              <a:gd name="connsiteX84" fmla="*/ 1394864 w 2422397"/>
              <a:gd name="connsiteY84" fmla="*/ 2946152 h 6858000"/>
              <a:gd name="connsiteX85" fmla="*/ 1436360 w 2422397"/>
              <a:gd name="connsiteY85" fmla="*/ 2829469 h 6858000"/>
              <a:gd name="connsiteX86" fmla="*/ 1447242 w 2422397"/>
              <a:gd name="connsiteY86" fmla="*/ 2811546 h 6858000"/>
              <a:gd name="connsiteX87" fmla="*/ 1449881 w 2422397"/>
              <a:gd name="connsiteY87" fmla="*/ 2781535 h 6858000"/>
              <a:gd name="connsiteX88" fmla="*/ 1459218 w 2422397"/>
              <a:gd name="connsiteY88" fmla="*/ 2660724 h 6858000"/>
              <a:gd name="connsiteX89" fmla="*/ 1455455 w 2422397"/>
              <a:gd name="connsiteY89" fmla="*/ 2560980 h 6858000"/>
              <a:gd name="connsiteX90" fmla="*/ 1497362 w 2422397"/>
              <a:gd name="connsiteY90" fmla="*/ 2456303 h 6858000"/>
              <a:gd name="connsiteX91" fmla="*/ 1507343 w 2422397"/>
              <a:gd name="connsiteY91" fmla="*/ 2385923 h 6858000"/>
              <a:gd name="connsiteX92" fmla="*/ 1499931 w 2422397"/>
              <a:gd name="connsiteY92" fmla="*/ 2260635 h 6858000"/>
              <a:gd name="connsiteX93" fmla="*/ 1582995 w 2422397"/>
              <a:gd name="connsiteY93" fmla="*/ 2133393 h 6858000"/>
              <a:gd name="connsiteX94" fmla="*/ 1580647 w 2422397"/>
              <a:gd name="connsiteY94" fmla="*/ 2069584 h 6858000"/>
              <a:gd name="connsiteX95" fmla="*/ 1569289 w 2422397"/>
              <a:gd name="connsiteY95" fmla="*/ 2032263 h 6858000"/>
              <a:gd name="connsiteX96" fmla="*/ 1571917 w 2422397"/>
              <a:gd name="connsiteY96" fmla="*/ 1903700 h 6858000"/>
              <a:gd name="connsiteX97" fmla="*/ 1564944 w 2422397"/>
              <a:gd name="connsiteY97" fmla="*/ 1821321 h 6858000"/>
              <a:gd name="connsiteX98" fmla="*/ 1579022 w 2422397"/>
              <a:gd name="connsiteY98" fmla="*/ 1718757 h 6858000"/>
              <a:gd name="connsiteX99" fmla="*/ 1590196 w 2422397"/>
              <a:gd name="connsiteY99" fmla="*/ 1595914 h 6858000"/>
              <a:gd name="connsiteX100" fmla="*/ 1624363 w 2422397"/>
              <a:gd name="connsiteY100" fmla="*/ 1502483 h 6858000"/>
              <a:gd name="connsiteX101" fmla="*/ 1631539 w 2422397"/>
              <a:gd name="connsiteY101" fmla="*/ 1431520 h 6858000"/>
              <a:gd name="connsiteX102" fmla="*/ 1646296 w 2422397"/>
              <a:gd name="connsiteY102" fmla="*/ 1333057 h 6858000"/>
              <a:gd name="connsiteX103" fmla="*/ 1659787 w 2422397"/>
              <a:gd name="connsiteY103" fmla="*/ 1197540 h 6858000"/>
              <a:gd name="connsiteX104" fmla="*/ 1706993 w 2422397"/>
              <a:gd name="connsiteY104" fmla="*/ 1104797 h 6858000"/>
              <a:gd name="connsiteX105" fmla="*/ 1777273 w 2422397"/>
              <a:gd name="connsiteY105" fmla="*/ 916268 h 6858000"/>
              <a:gd name="connsiteX106" fmla="*/ 1850836 w 2422397"/>
              <a:gd name="connsiteY106" fmla="*/ 802826 h 6858000"/>
              <a:gd name="connsiteX107" fmla="*/ 1911831 w 2422397"/>
              <a:gd name="connsiteY107" fmla="*/ 696577 h 6858000"/>
              <a:gd name="connsiteX108" fmla="*/ 1942209 w 2422397"/>
              <a:gd name="connsiteY108" fmla="*/ 575807 h 6858000"/>
              <a:gd name="connsiteX109" fmla="*/ 1951374 w 2422397"/>
              <a:gd name="connsiteY109" fmla="*/ 556682 h 6858000"/>
              <a:gd name="connsiteX110" fmla="*/ 1951170 w 2422397"/>
              <a:gd name="connsiteY110" fmla="*/ 526639 h 6858000"/>
              <a:gd name="connsiteX111" fmla="*/ 1949059 w 2422397"/>
              <a:gd name="connsiteY111" fmla="*/ 405872 h 6858000"/>
              <a:gd name="connsiteX112" fmla="*/ 1935866 w 2422397"/>
              <a:gd name="connsiteY112" fmla="*/ 307622 h 6858000"/>
              <a:gd name="connsiteX113" fmla="*/ 1967790 w 2422397"/>
              <a:gd name="connsiteY113" fmla="*/ 198682 h 6858000"/>
              <a:gd name="connsiteX114" fmla="*/ 1971093 w 2422397"/>
              <a:gd name="connsiteY114" fmla="*/ 127747 h 6858000"/>
              <a:gd name="connsiteX115" fmla="*/ 1951841 w 2422397"/>
              <a:gd name="connsiteY115" fmla="*/ 4678 h 6858000"/>
              <a:gd name="connsiteX116" fmla="*/ 1953649 w 2422397"/>
              <a:gd name="connsiteY11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66639 w 2422397"/>
              <a:gd name="connsiteY16" fmla="*/ 6218313 h 6858000"/>
              <a:gd name="connsiteX17" fmla="*/ 470822 w 2422397"/>
              <a:gd name="connsiteY17" fmla="*/ 6213220 h 6858000"/>
              <a:gd name="connsiteX18" fmla="*/ 478259 w 2422397"/>
              <a:gd name="connsiteY18" fmla="*/ 6183918 h 6858000"/>
              <a:gd name="connsiteX19" fmla="*/ 482177 w 2422397"/>
              <a:gd name="connsiteY19" fmla="*/ 6173358 h 6858000"/>
              <a:gd name="connsiteX20" fmla="*/ 482556 w 2422397"/>
              <a:gd name="connsiteY20" fmla="*/ 6173443 h 6858000"/>
              <a:gd name="connsiteX21" fmla="*/ 485673 w 2422397"/>
              <a:gd name="connsiteY21" fmla="*/ 6162875 h 6858000"/>
              <a:gd name="connsiteX22" fmla="*/ 497360 w 2422397"/>
              <a:gd name="connsiteY22" fmla="*/ 6106789 h 6858000"/>
              <a:gd name="connsiteX23" fmla="*/ 547843 w 2422397"/>
              <a:gd name="connsiteY23" fmla="*/ 6075666 h 6858000"/>
              <a:gd name="connsiteX24" fmla="*/ 562259 w 2422397"/>
              <a:gd name="connsiteY24" fmla="*/ 6054865 h 6858000"/>
              <a:gd name="connsiteX25" fmla="*/ 571463 w 2422397"/>
              <a:gd name="connsiteY25" fmla="*/ 6045606 h 6858000"/>
              <a:gd name="connsiteX26" fmla="*/ 573012 w 2422397"/>
              <a:gd name="connsiteY26" fmla="*/ 6046223 h 6858000"/>
              <a:gd name="connsiteX27" fmla="*/ 584071 w 2422397"/>
              <a:gd name="connsiteY27" fmla="*/ 5992286 h 6858000"/>
              <a:gd name="connsiteX28" fmla="*/ 587812 w 2422397"/>
              <a:gd name="connsiteY28" fmla="*/ 5987907 h 6858000"/>
              <a:gd name="connsiteX29" fmla="*/ 592115 w 2422397"/>
              <a:gd name="connsiteY29" fmla="*/ 5949187 h 6858000"/>
              <a:gd name="connsiteX30" fmla="*/ 595889 w 2422397"/>
              <a:gd name="connsiteY30" fmla="*/ 5931081 h 6858000"/>
              <a:gd name="connsiteX31" fmla="*/ 593758 w 2422397"/>
              <a:gd name="connsiteY31" fmla="*/ 5922047 h 6858000"/>
              <a:gd name="connsiteX32" fmla="*/ 600949 w 2422397"/>
              <a:gd name="connsiteY32" fmla="*/ 5897316 h 6858000"/>
              <a:gd name="connsiteX33" fmla="*/ 602981 w 2422397"/>
              <a:gd name="connsiteY33" fmla="*/ 5895955 h 6858000"/>
              <a:gd name="connsiteX34" fmla="*/ 604430 w 2422397"/>
              <a:gd name="connsiteY34" fmla="*/ 5870052 h 6858000"/>
              <a:gd name="connsiteX35" fmla="*/ 600218 w 2422397"/>
              <a:gd name="connsiteY35" fmla="*/ 5841702 h 6858000"/>
              <a:gd name="connsiteX36" fmla="*/ 678370 w 2422397"/>
              <a:gd name="connsiteY36" fmla="*/ 5652188 h 6858000"/>
              <a:gd name="connsiteX37" fmla="*/ 694129 w 2422397"/>
              <a:gd name="connsiteY37" fmla="*/ 5471630 h 6858000"/>
              <a:gd name="connsiteX38" fmla="*/ 723657 w 2422397"/>
              <a:gd name="connsiteY38" fmla="*/ 5356170 h 6858000"/>
              <a:gd name="connsiteX39" fmla="*/ 723661 w 2422397"/>
              <a:gd name="connsiteY39" fmla="*/ 5356076 h 6858000"/>
              <a:gd name="connsiteX40" fmla="*/ 720651 w 2422397"/>
              <a:gd name="connsiteY40" fmla="*/ 5331990 h 6858000"/>
              <a:gd name="connsiteX41" fmla="*/ 725358 w 2422397"/>
              <a:gd name="connsiteY41" fmla="*/ 5309193 h 6858000"/>
              <a:gd name="connsiteX42" fmla="*/ 726926 w 2422397"/>
              <a:gd name="connsiteY42" fmla="*/ 5311182 h 6858000"/>
              <a:gd name="connsiteX43" fmla="*/ 727761 w 2422397"/>
              <a:gd name="connsiteY43" fmla="*/ 5304702 h 6858000"/>
              <a:gd name="connsiteX44" fmla="*/ 732974 w 2422397"/>
              <a:gd name="connsiteY44" fmla="*/ 5303522 h 6858000"/>
              <a:gd name="connsiteX45" fmla="*/ 762873 w 2422397"/>
              <a:gd name="connsiteY45" fmla="*/ 5269094 h 6858000"/>
              <a:gd name="connsiteX46" fmla="*/ 784867 w 2422397"/>
              <a:gd name="connsiteY46" fmla="*/ 5235785 h 6858000"/>
              <a:gd name="connsiteX47" fmla="*/ 796271 w 2422397"/>
              <a:gd name="connsiteY47" fmla="*/ 5175473 h 6858000"/>
              <a:gd name="connsiteX48" fmla="*/ 821529 w 2422397"/>
              <a:gd name="connsiteY48" fmla="*/ 5012929 h 6858000"/>
              <a:gd name="connsiteX49" fmla="*/ 846340 w 2422397"/>
              <a:gd name="connsiteY49" fmla="*/ 4944976 h 6858000"/>
              <a:gd name="connsiteX50" fmla="*/ 840157 w 2422397"/>
              <a:gd name="connsiteY50" fmla="*/ 4872869 h 6858000"/>
              <a:gd name="connsiteX51" fmla="*/ 855718 w 2422397"/>
              <a:gd name="connsiteY51" fmla="*/ 4850916 h 6858000"/>
              <a:gd name="connsiteX52" fmla="*/ 858709 w 2422397"/>
              <a:gd name="connsiteY52" fmla="*/ 4847264 h 6858000"/>
              <a:gd name="connsiteX53" fmla="*/ 863990 w 2422397"/>
              <a:gd name="connsiteY53" fmla="*/ 4829718 h 6858000"/>
              <a:gd name="connsiteX54" fmla="*/ 873842 w 2422397"/>
              <a:gd name="connsiteY54" fmla="*/ 4828439 h 6858000"/>
              <a:gd name="connsiteX55" fmla="*/ 887779 w 2422397"/>
              <a:gd name="connsiteY55" fmla="*/ 4804655 h 6858000"/>
              <a:gd name="connsiteX56" fmla="*/ 893894 w 2422397"/>
              <a:gd name="connsiteY56" fmla="*/ 4777060 h 6858000"/>
              <a:gd name="connsiteX57" fmla="*/ 883546 w 2422397"/>
              <a:gd name="connsiteY57" fmla="*/ 4777089 h 6858000"/>
              <a:gd name="connsiteX58" fmla="*/ 883812 w 2422397"/>
              <a:gd name="connsiteY58" fmla="*/ 4774559 h 6858000"/>
              <a:gd name="connsiteX59" fmla="*/ 903401 w 2422397"/>
              <a:gd name="connsiteY59" fmla="*/ 4679442 h 6858000"/>
              <a:gd name="connsiteX60" fmla="*/ 916253 w 2422397"/>
              <a:gd name="connsiteY60" fmla="*/ 4651970 h 6858000"/>
              <a:gd name="connsiteX61" fmla="*/ 922608 w 2422397"/>
              <a:gd name="connsiteY61" fmla="*/ 4649785 h 6858000"/>
              <a:gd name="connsiteX62" fmla="*/ 924139 w 2422397"/>
              <a:gd name="connsiteY62" fmla="*/ 4631605 h 6858000"/>
              <a:gd name="connsiteX63" fmla="*/ 920872 w 2422397"/>
              <a:gd name="connsiteY63" fmla="*/ 4609075 h 6858000"/>
              <a:gd name="connsiteX64" fmla="*/ 941607 w 2422397"/>
              <a:gd name="connsiteY64" fmla="*/ 4514226 h 6858000"/>
              <a:gd name="connsiteX65" fmla="*/ 957889 w 2422397"/>
              <a:gd name="connsiteY65" fmla="*/ 4481699 h 6858000"/>
              <a:gd name="connsiteX66" fmla="*/ 974975 w 2422397"/>
              <a:gd name="connsiteY66" fmla="*/ 4433921 h 6858000"/>
              <a:gd name="connsiteX67" fmla="*/ 1011638 w 2422397"/>
              <a:gd name="connsiteY67" fmla="*/ 4352312 h 6858000"/>
              <a:gd name="connsiteX68" fmla="*/ 1049579 w 2422397"/>
              <a:gd name="connsiteY68" fmla="*/ 4237953 h 6858000"/>
              <a:gd name="connsiteX69" fmla="*/ 1041314 w 2422397"/>
              <a:gd name="connsiteY69" fmla="*/ 4139706 h 6858000"/>
              <a:gd name="connsiteX70" fmla="*/ 1049328 w 2422397"/>
              <a:gd name="connsiteY70" fmla="*/ 4134671 h 6858000"/>
              <a:gd name="connsiteX71" fmla="*/ 1061133 w 2422397"/>
              <a:gd name="connsiteY71" fmla="*/ 4074160 h 6858000"/>
              <a:gd name="connsiteX72" fmla="*/ 1059121 w 2422397"/>
              <a:gd name="connsiteY72" fmla="*/ 3844497 h 6858000"/>
              <a:gd name="connsiteX73" fmla="*/ 1083386 w 2422397"/>
              <a:gd name="connsiteY73" fmla="*/ 3726730 h 6858000"/>
              <a:gd name="connsiteX74" fmla="*/ 1098990 w 2422397"/>
              <a:gd name="connsiteY74" fmla="*/ 3687782 h 6858000"/>
              <a:gd name="connsiteX75" fmla="*/ 1124701 w 2422397"/>
              <a:gd name="connsiteY75" fmla="*/ 3622348 h 6858000"/>
              <a:gd name="connsiteX76" fmla="*/ 1161137 w 2422397"/>
              <a:gd name="connsiteY76" fmla="*/ 3580464 h 6858000"/>
              <a:gd name="connsiteX77" fmla="*/ 1175812 w 2422397"/>
              <a:gd name="connsiteY77" fmla="*/ 3522969 h 6858000"/>
              <a:gd name="connsiteX78" fmla="*/ 1156951 w 2422397"/>
              <a:gd name="connsiteY78" fmla="*/ 3500538 h 6858000"/>
              <a:gd name="connsiteX79" fmla="*/ 1179877 w 2422397"/>
              <a:gd name="connsiteY79" fmla="*/ 3441984 h 6858000"/>
              <a:gd name="connsiteX80" fmla="*/ 1217096 w 2422397"/>
              <a:gd name="connsiteY80" fmla="*/ 3354156 h 6858000"/>
              <a:gd name="connsiteX81" fmla="*/ 1232811 w 2422397"/>
              <a:gd name="connsiteY81" fmla="*/ 3301153 h 6858000"/>
              <a:gd name="connsiteX82" fmla="*/ 1281985 w 2422397"/>
              <a:gd name="connsiteY82" fmla="*/ 3158933 h 6858000"/>
              <a:gd name="connsiteX83" fmla="*/ 1335997 w 2422397"/>
              <a:gd name="connsiteY83" fmla="*/ 3018423 h 6858000"/>
              <a:gd name="connsiteX84" fmla="*/ 1394864 w 2422397"/>
              <a:gd name="connsiteY84" fmla="*/ 2946152 h 6858000"/>
              <a:gd name="connsiteX85" fmla="*/ 1436360 w 2422397"/>
              <a:gd name="connsiteY85" fmla="*/ 2829469 h 6858000"/>
              <a:gd name="connsiteX86" fmla="*/ 1447242 w 2422397"/>
              <a:gd name="connsiteY86" fmla="*/ 2811546 h 6858000"/>
              <a:gd name="connsiteX87" fmla="*/ 1449881 w 2422397"/>
              <a:gd name="connsiteY87" fmla="*/ 2781535 h 6858000"/>
              <a:gd name="connsiteX88" fmla="*/ 1459218 w 2422397"/>
              <a:gd name="connsiteY88" fmla="*/ 2660724 h 6858000"/>
              <a:gd name="connsiteX89" fmla="*/ 1455455 w 2422397"/>
              <a:gd name="connsiteY89" fmla="*/ 2560980 h 6858000"/>
              <a:gd name="connsiteX90" fmla="*/ 1497362 w 2422397"/>
              <a:gd name="connsiteY90" fmla="*/ 2456303 h 6858000"/>
              <a:gd name="connsiteX91" fmla="*/ 1507343 w 2422397"/>
              <a:gd name="connsiteY91" fmla="*/ 2385923 h 6858000"/>
              <a:gd name="connsiteX92" fmla="*/ 1499931 w 2422397"/>
              <a:gd name="connsiteY92" fmla="*/ 2260635 h 6858000"/>
              <a:gd name="connsiteX93" fmla="*/ 1582995 w 2422397"/>
              <a:gd name="connsiteY93" fmla="*/ 2133393 h 6858000"/>
              <a:gd name="connsiteX94" fmla="*/ 1580647 w 2422397"/>
              <a:gd name="connsiteY94" fmla="*/ 2069584 h 6858000"/>
              <a:gd name="connsiteX95" fmla="*/ 1569289 w 2422397"/>
              <a:gd name="connsiteY95" fmla="*/ 2032263 h 6858000"/>
              <a:gd name="connsiteX96" fmla="*/ 1571917 w 2422397"/>
              <a:gd name="connsiteY96" fmla="*/ 1903700 h 6858000"/>
              <a:gd name="connsiteX97" fmla="*/ 1564944 w 2422397"/>
              <a:gd name="connsiteY97" fmla="*/ 1821321 h 6858000"/>
              <a:gd name="connsiteX98" fmla="*/ 1579022 w 2422397"/>
              <a:gd name="connsiteY98" fmla="*/ 1718757 h 6858000"/>
              <a:gd name="connsiteX99" fmla="*/ 1590196 w 2422397"/>
              <a:gd name="connsiteY99" fmla="*/ 1595914 h 6858000"/>
              <a:gd name="connsiteX100" fmla="*/ 1624363 w 2422397"/>
              <a:gd name="connsiteY100" fmla="*/ 1502483 h 6858000"/>
              <a:gd name="connsiteX101" fmla="*/ 1631539 w 2422397"/>
              <a:gd name="connsiteY101" fmla="*/ 1431520 h 6858000"/>
              <a:gd name="connsiteX102" fmla="*/ 1646296 w 2422397"/>
              <a:gd name="connsiteY102" fmla="*/ 1333057 h 6858000"/>
              <a:gd name="connsiteX103" fmla="*/ 1659787 w 2422397"/>
              <a:gd name="connsiteY103" fmla="*/ 1197540 h 6858000"/>
              <a:gd name="connsiteX104" fmla="*/ 1706993 w 2422397"/>
              <a:gd name="connsiteY104" fmla="*/ 1104797 h 6858000"/>
              <a:gd name="connsiteX105" fmla="*/ 1777273 w 2422397"/>
              <a:gd name="connsiteY105" fmla="*/ 916268 h 6858000"/>
              <a:gd name="connsiteX106" fmla="*/ 1850836 w 2422397"/>
              <a:gd name="connsiteY106" fmla="*/ 802826 h 6858000"/>
              <a:gd name="connsiteX107" fmla="*/ 1911831 w 2422397"/>
              <a:gd name="connsiteY107" fmla="*/ 696577 h 6858000"/>
              <a:gd name="connsiteX108" fmla="*/ 1942209 w 2422397"/>
              <a:gd name="connsiteY108" fmla="*/ 575807 h 6858000"/>
              <a:gd name="connsiteX109" fmla="*/ 1951374 w 2422397"/>
              <a:gd name="connsiteY109" fmla="*/ 556682 h 6858000"/>
              <a:gd name="connsiteX110" fmla="*/ 1951170 w 2422397"/>
              <a:gd name="connsiteY110" fmla="*/ 526639 h 6858000"/>
              <a:gd name="connsiteX111" fmla="*/ 1949059 w 2422397"/>
              <a:gd name="connsiteY111" fmla="*/ 405872 h 6858000"/>
              <a:gd name="connsiteX112" fmla="*/ 1935866 w 2422397"/>
              <a:gd name="connsiteY112" fmla="*/ 307622 h 6858000"/>
              <a:gd name="connsiteX113" fmla="*/ 1967790 w 2422397"/>
              <a:gd name="connsiteY113" fmla="*/ 198682 h 6858000"/>
              <a:gd name="connsiteX114" fmla="*/ 1971093 w 2422397"/>
              <a:gd name="connsiteY114" fmla="*/ 127747 h 6858000"/>
              <a:gd name="connsiteX115" fmla="*/ 1951841 w 2422397"/>
              <a:gd name="connsiteY115" fmla="*/ 4678 h 6858000"/>
              <a:gd name="connsiteX116" fmla="*/ 1953649 w 2422397"/>
              <a:gd name="connsiteY11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6663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497360 w 2422397"/>
              <a:gd name="connsiteY21" fmla="*/ 6106789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497360 w 2422397"/>
              <a:gd name="connsiteY21" fmla="*/ 6106789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76109 w 2422397"/>
              <a:gd name="connsiteY93" fmla="*/ 2078660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2551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2551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57889 w 2422397"/>
              <a:gd name="connsiteY63" fmla="*/ 4481699 h 6858000"/>
              <a:gd name="connsiteX64" fmla="*/ 974975 w 2422397"/>
              <a:gd name="connsiteY64" fmla="*/ 4433921 h 6858000"/>
              <a:gd name="connsiteX65" fmla="*/ 1011638 w 2422397"/>
              <a:gd name="connsiteY65" fmla="*/ 4352312 h 6858000"/>
              <a:gd name="connsiteX66" fmla="*/ 1049579 w 2422397"/>
              <a:gd name="connsiteY66" fmla="*/ 4237953 h 6858000"/>
              <a:gd name="connsiteX67" fmla="*/ 1041314 w 2422397"/>
              <a:gd name="connsiteY67" fmla="*/ 4139706 h 6858000"/>
              <a:gd name="connsiteX68" fmla="*/ 1049328 w 2422397"/>
              <a:gd name="connsiteY68" fmla="*/ 4134671 h 6858000"/>
              <a:gd name="connsiteX69" fmla="*/ 1061133 w 2422397"/>
              <a:gd name="connsiteY69" fmla="*/ 4074160 h 6858000"/>
              <a:gd name="connsiteX70" fmla="*/ 1059121 w 2422397"/>
              <a:gd name="connsiteY70" fmla="*/ 3844497 h 6858000"/>
              <a:gd name="connsiteX71" fmla="*/ 1083386 w 2422397"/>
              <a:gd name="connsiteY71" fmla="*/ 3726730 h 6858000"/>
              <a:gd name="connsiteX72" fmla="*/ 1098990 w 2422397"/>
              <a:gd name="connsiteY72" fmla="*/ 3687782 h 6858000"/>
              <a:gd name="connsiteX73" fmla="*/ 1124701 w 2422397"/>
              <a:gd name="connsiteY73" fmla="*/ 3622348 h 6858000"/>
              <a:gd name="connsiteX74" fmla="*/ 1161137 w 2422397"/>
              <a:gd name="connsiteY74" fmla="*/ 3580464 h 6858000"/>
              <a:gd name="connsiteX75" fmla="*/ 1175812 w 2422397"/>
              <a:gd name="connsiteY75" fmla="*/ 3522969 h 6858000"/>
              <a:gd name="connsiteX76" fmla="*/ 1156951 w 2422397"/>
              <a:gd name="connsiteY76" fmla="*/ 3500538 h 6858000"/>
              <a:gd name="connsiteX77" fmla="*/ 1179877 w 2422397"/>
              <a:gd name="connsiteY77" fmla="*/ 3441984 h 6858000"/>
              <a:gd name="connsiteX78" fmla="*/ 1217096 w 2422397"/>
              <a:gd name="connsiteY78" fmla="*/ 3354156 h 6858000"/>
              <a:gd name="connsiteX79" fmla="*/ 1232811 w 2422397"/>
              <a:gd name="connsiteY79" fmla="*/ 3301153 h 6858000"/>
              <a:gd name="connsiteX80" fmla="*/ 1281985 w 2422397"/>
              <a:gd name="connsiteY80" fmla="*/ 3158933 h 6858000"/>
              <a:gd name="connsiteX81" fmla="*/ 1335997 w 2422397"/>
              <a:gd name="connsiteY81" fmla="*/ 3018423 h 6858000"/>
              <a:gd name="connsiteX82" fmla="*/ 1394864 w 2422397"/>
              <a:gd name="connsiteY82" fmla="*/ 2946152 h 6858000"/>
              <a:gd name="connsiteX83" fmla="*/ 1436360 w 2422397"/>
              <a:gd name="connsiteY83" fmla="*/ 2829469 h 6858000"/>
              <a:gd name="connsiteX84" fmla="*/ 1447242 w 2422397"/>
              <a:gd name="connsiteY84" fmla="*/ 2811546 h 6858000"/>
              <a:gd name="connsiteX85" fmla="*/ 1449881 w 2422397"/>
              <a:gd name="connsiteY85" fmla="*/ 2781535 h 6858000"/>
              <a:gd name="connsiteX86" fmla="*/ 1459218 w 2422397"/>
              <a:gd name="connsiteY86" fmla="*/ 2660724 h 6858000"/>
              <a:gd name="connsiteX87" fmla="*/ 1455455 w 2422397"/>
              <a:gd name="connsiteY87" fmla="*/ 2560980 h 6858000"/>
              <a:gd name="connsiteX88" fmla="*/ 1497362 w 2422397"/>
              <a:gd name="connsiteY88" fmla="*/ 2456303 h 6858000"/>
              <a:gd name="connsiteX89" fmla="*/ 1507343 w 2422397"/>
              <a:gd name="connsiteY89" fmla="*/ 2385923 h 6858000"/>
              <a:gd name="connsiteX90" fmla="*/ 1540772 w 2422397"/>
              <a:gd name="connsiteY90" fmla="*/ 2256097 h 6858000"/>
              <a:gd name="connsiteX91" fmla="*/ 1569381 w 2422397"/>
              <a:gd name="connsiteY91" fmla="*/ 2165158 h 6858000"/>
              <a:gd name="connsiteX92" fmla="*/ 1576109 w 2422397"/>
              <a:gd name="connsiteY92" fmla="*/ 2078660 h 6858000"/>
              <a:gd name="connsiteX93" fmla="*/ 1564751 w 2422397"/>
              <a:gd name="connsiteY93" fmla="*/ 2009574 h 6858000"/>
              <a:gd name="connsiteX94" fmla="*/ 1571917 w 2422397"/>
              <a:gd name="connsiteY94" fmla="*/ 1903700 h 6858000"/>
              <a:gd name="connsiteX95" fmla="*/ 1564944 w 2422397"/>
              <a:gd name="connsiteY95" fmla="*/ 1821321 h 6858000"/>
              <a:gd name="connsiteX96" fmla="*/ 1579022 w 2422397"/>
              <a:gd name="connsiteY96" fmla="*/ 1718757 h 6858000"/>
              <a:gd name="connsiteX97" fmla="*/ 1590196 w 2422397"/>
              <a:gd name="connsiteY97" fmla="*/ 1595914 h 6858000"/>
              <a:gd name="connsiteX98" fmla="*/ 1624363 w 2422397"/>
              <a:gd name="connsiteY98" fmla="*/ 1502483 h 6858000"/>
              <a:gd name="connsiteX99" fmla="*/ 1631539 w 2422397"/>
              <a:gd name="connsiteY99" fmla="*/ 1431520 h 6858000"/>
              <a:gd name="connsiteX100" fmla="*/ 1646296 w 2422397"/>
              <a:gd name="connsiteY100" fmla="*/ 1333057 h 6858000"/>
              <a:gd name="connsiteX101" fmla="*/ 1696091 w 2422397"/>
              <a:gd name="connsiteY101" fmla="*/ 1202078 h 6858000"/>
              <a:gd name="connsiteX102" fmla="*/ 1706993 w 2422397"/>
              <a:gd name="connsiteY102" fmla="*/ 1104797 h 6858000"/>
              <a:gd name="connsiteX103" fmla="*/ 1777273 w 2422397"/>
              <a:gd name="connsiteY103" fmla="*/ 916268 h 6858000"/>
              <a:gd name="connsiteX104" fmla="*/ 1850836 w 2422397"/>
              <a:gd name="connsiteY104" fmla="*/ 825516 h 6858000"/>
              <a:gd name="connsiteX105" fmla="*/ 1911831 w 2422397"/>
              <a:gd name="connsiteY105" fmla="*/ 696577 h 6858000"/>
              <a:gd name="connsiteX106" fmla="*/ 1942209 w 2422397"/>
              <a:gd name="connsiteY106" fmla="*/ 575807 h 6858000"/>
              <a:gd name="connsiteX107" fmla="*/ 1951374 w 2422397"/>
              <a:gd name="connsiteY107" fmla="*/ 556682 h 6858000"/>
              <a:gd name="connsiteX108" fmla="*/ 1951170 w 2422397"/>
              <a:gd name="connsiteY108" fmla="*/ 526639 h 6858000"/>
              <a:gd name="connsiteX109" fmla="*/ 1949059 w 2422397"/>
              <a:gd name="connsiteY109" fmla="*/ 405872 h 6858000"/>
              <a:gd name="connsiteX110" fmla="*/ 1954018 w 2422397"/>
              <a:gd name="connsiteY110" fmla="*/ 307622 h 6858000"/>
              <a:gd name="connsiteX111" fmla="*/ 1967790 w 2422397"/>
              <a:gd name="connsiteY111" fmla="*/ 198682 h 6858000"/>
              <a:gd name="connsiteX112" fmla="*/ 1971093 w 2422397"/>
              <a:gd name="connsiteY112" fmla="*/ 127747 h 6858000"/>
              <a:gd name="connsiteX113" fmla="*/ 1951841 w 2422397"/>
              <a:gd name="connsiteY113" fmla="*/ 4678 h 6858000"/>
              <a:gd name="connsiteX114" fmla="*/ 1953649 w 2422397"/>
              <a:gd name="connsiteY11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57889 w 2422397"/>
              <a:gd name="connsiteY62" fmla="*/ 4481699 h 6858000"/>
              <a:gd name="connsiteX63" fmla="*/ 974975 w 2422397"/>
              <a:gd name="connsiteY63" fmla="*/ 4433921 h 6858000"/>
              <a:gd name="connsiteX64" fmla="*/ 1011638 w 2422397"/>
              <a:gd name="connsiteY64" fmla="*/ 4352312 h 6858000"/>
              <a:gd name="connsiteX65" fmla="*/ 1049579 w 2422397"/>
              <a:gd name="connsiteY65" fmla="*/ 4237953 h 6858000"/>
              <a:gd name="connsiteX66" fmla="*/ 1041314 w 2422397"/>
              <a:gd name="connsiteY66" fmla="*/ 4139706 h 6858000"/>
              <a:gd name="connsiteX67" fmla="*/ 1049328 w 2422397"/>
              <a:gd name="connsiteY67" fmla="*/ 4134671 h 6858000"/>
              <a:gd name="connsiteX68" fmla="*/ 1061133 w 2422397"/>
              <a:gd name="connsiteY68" fmla="*/ 4074160 h 6858000"/>
              <a:gd name="connsiteX69" fmla="*/ 1059121 w 2422397"/>
              <a:gd name="connsiteY69" fmla="*/ 3844497 h 6858000"/>
              <a:gd name="connsiteX70" fmla="*/ 1083386 w 2422397"/>
              <a:gd name="connsiteY70" fmla="*/ 3726730 h 6858000"/>
              <a:gd name="connsiteX71" fmla="*/ 1098990 w 2422397"/>
              <a:gd name="connsiteY71" fmla="*/ 3687782 h 6858000"/>
              <a:gd name="connsiteX72" fmla="*/ 1124701 w 2422397"/>
              <a:gd name="connsiteY72" fmla="*/ 3622348 h 6858000"/>
              <a:gd name="connsiteX73" fmla="*/ 1161137 w 2422397"/>
              <a:gd name="connsiteY73" fmla="*/ 3580464 h 6858000"/>
              <a:gd name="connsiteX74" fmla="*/ 1175812 w 2422397"/>
              <a:gd name="connsiteY74" fmla="*/ 3522969 h 6858000"/>
              <a:gd name="connsiteX75" fmla="*/ 1156951 w 2422397"/>
              <a:gd name="connsiteY75" fmla="*/ 3500538 h 6858000"/>
              <a:gd name="connsiteX76" fmla="*/ 1179877 w 2422397"/>
              <a:gd name="connsiteY76" fmla="*/ 3441984 h 6858000"/>
              <a:gd name="connsiteX77" fmla="*/ 1217096 w 2422397"/>
              <a:gd name="connsiteY77" fmla="*/ 3354156 h 6858000"/>
              <a:gd name="connsiteX78" fmla="*/ 1232811 w 2422397"/>
              <a:gd name="connsiteY78" fmla="*/ 3301153 h 6858000"/>
              <a:gd name="connsiteX79" fmla="*/ 1281985 w 2422397"/>
              <a:gd name="connsiteY79" fmla="*/ 3158933 h 6858000"/>
              <a:gd name="connsiteX80" fmla="*/ 1335997 w 2422397"/>
              <a:gd name="connsiteY80" fmla="*/ 3018423 h 6858000"/>
              <a:gd name="connsiteX81" fmla="*/ 1394864 w 2422397"/>
              <a:gd name="connsiteY81" fmla="*/ 2946152 h 6858000"/>
              <a:gd name="connsiteX82" fmla="*/ 1436360 w 2422397"/>
              <a:gd name="connsiteY82" fmla="*/ 2829469 h 6858000"/>
              <a:gd name="connsiteX83" fmla="*/ 1447242 w 2422397"/>
              <a:gd name="connsiteY83" fmla="*/ 2811546 h 6858000"/>
              <a:gd name="connsiteX84" fmla="*/ 1449881 w 2422397"/>
              <a:gd name="connsiteY84" fmla="*/ 2781535 h 6858000"/>
              <a:gd name="connsiteX85" fmla="*/ 1459218 w 2422397"/>
              <a:gd name="connsiteY85" fmla="*/ 2660724 h 6858000"/>
              <a:gd name="connsiteX86" fmla="*/ 1455455 w 2422397"/>
              <a:gd name="connsiteY86" fmla="*/ 2560980 h 6858000"/>
              <a:gd name="connsiteX87" fmla="*/ 1497362 w 2422397"/>
              <a:gd name="connsiteY87" fmla="*/ 2456303 h 6858000"/>
              <a:gd name="connsiteX88" fmla="*/ 1507343 w 2422397"/>
              <a:gd name="connsiteY88" fmla="*/ 2385923 h 6858000"/>
              <a:gd name="connsiteX89" fmla="*/ 1540772 w 2422397"/>
              <a:gd name="connsiteY89" fmla="*/ 2256097 h 6858000"/>
              <a:gd name="connsiteX90" fmla="*/ 1569381 w 2422397"/>
              <a:gd name="connsiteY90" fmla="*/ 2165158 h 6858000"/>
              <a:gd name="connsiteX91" fmla="*/ 1576109 w 2422397"/>
              <a:gd name="connsiteY91" fmla="*/ 2078660 h 6858000"/>
              <a:gd name="connsiteX92" fmla="*/ 1564751 w 2422397"/>
              <a:gd name="connsiteY92" fmla="*/ 2009574 h 6858000"/>
              <a:gd name="connsiteX93" fmla="*/ 1571917 w 2422397"/>
              <a:gd name="connsiteY93" fmla="*/ 1903700 h 6858000"/>
              <a:gd name="connsiteX94" fmla="*/ 1564944 w 2422397"/>
              <a:gd name="connsiteY94" fmla="*/ 1821321 h 6858000"/>
              <a:gd name="connsiteX95" fmla="*/ 1579022 w 2422397"/>
              <a:gd name="connsiteY95" fmla="*/ 1718757 h 6858000"/>
              <a:gd name="connsiteX96" fmla="*/ 1590196 w 2422397"/>
              <a:gd name="connsiteY96" fmla="*/ 1595914 h 6858000"/>
              <a:gd name="connsiteX97" fmla="*/ 1624363 w 2422397"/>
              <a:gd name="connsiteY97" fmla="*/ 1502483 h 6858000"/>
              <a:gd name="connsiteX98" fmla="*/ 1631539 w 2422397"/>
              <a:gd name="connsiteY98" fmla="*/ 1431520 h 6858000"/>
              <a:gd name="connsiteX99" fmla="*/ 1646296 w 2422397"/>
              <a:gd name="connsiteY99" fmla="*/ 1333057 h 6858000"/>
              <a:gd name="connsiteX100" fmla="*/ 1696091 w 2422397"/>
              <a:gd name="connsiteY100" fmla="*/ 1202078 h 6858000"/>
              <a:gd name="connsiteX101" fmla="*/ 1706993 w 2422397"/>
              <a:gd name="connsiteY101" fmla="*/ 1104797 h 6858000"/>
              <a:gd name="connsiteX102" fmla="*/ 1777273 w 2422397"/>
              <a:gd name="connsiteY102" fmla="*/ 916268 h 6858000"/>
              <a:gd name="connsiteX103" fmla="*/ 1850836 w 2422397"/>
              <a:gd name="connsiteY103" fmla="*/ 825516 h 6858000"/>
              <a:gd name="connsiteX104" fmla="*/ 1911831 w 2422397"/>
              <a:gd name="connsiteY104" fmla="*/ 696577 h 6858000"/>
              <a:gd name="connsiteX105" fmla="*/ 1942209 w 2422397"/>
              <a:gd name="connsiteY105" fmla="*/ 575807 h 6858000"/>
              <a:gd name="connsiteX106" fmla="*/ 1951374 w 2422397"/>
              <a:gd name="connsiteY106" fmla="*/ 556682 h 6858000"/>
              <a:gd name="connsiteX107" fmla="*/ 1951170 w 2422397"/>
              <a:gd name="connsiteY107" fmla="*/ 526639 h 6858000"/>
              <a:gd name="connsiteX108" fmla="*/ 1949059 w 2422397"/>
              <a:gd name="connsiteY108" fmla="*/ 405872 h 6858000"/>
              <a:gd name="connsiteX109" fmla="*/ 1954018 w 2422397"/>
              <a:gd name="connsiteY109" fmla="*/ 307622 h 6858000"/>
              <a:gd name="connsiteX110" fmla="*/ 1967790 w 2422397"/>
              <a:gd name="connsiteY110" fmla="*/ 198682 h 6858000"/>
              <a:gd name="connsiteX111" fmla="*/ 1971093 w 2422397"/>
              <a:gd name="connsiteY111" fmla="*/ 127747 h 6858000"/>
              <a:gd name="connsiteX112" fmla="*/ 1951841 w 2422397"/>
              <a:gd name="connsiteY112" fmla="*/ 4678 h 6858000"/>
              <a:gd name="connsiteX113" fmla="*/ 1953649 w 2422397"/>
              <a:gd name="connsiteY11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85938 w 2422397"/>
              <a:gd name="connsiteY62" fmla="*/ 4515358 h 6858000"/>
              <a:gd name="connsiteX63" fmla="*/ 974975 w 2422397"/>
              <a:gd name="connsiteY63" fmla="*/ 4433921 h 6858000"/>
              <a:gd name="connsiteX64" fmla="*/ 1011638 w 2422397"/>
              <a:gd name="connsiteY64" fmla="*/ 4352312 h 6858000"/>
              <a:gd name="connsiteX65" fmla="*/ 1049579 w 2422397"/>
              <a:gd name="connsiteY65" fmla="*/ 4237953 h 6858000"/>
              <a:gd name="connsiteX66" fmla="*/ 1041314 w 2422397"/>
              <a:gd name="connsiteY66" fmla="*/ 4139706 h 6858000"/>
              <a:gd name="connsiteX67" fmla="*/ 1049328 w 2422397"/>
              <a:gd name="connsiteY67" fmla="*/ 4134671 h 6858000"/>
              <a:gd name="connsiteX68" fmla="*/ 1061133 w 2422397"/>
              <a:gd name="connsiteY68" fmla="*/ 4074160 h 6858000"/>
              <a:gd name="connsiteX69" fmla="*/ 1059121 w 2422397"/>
              <a:gd name="connsiteY69" fmla="*/ 3844497 h 6858000"/>
              <a:gd name="connsiteX70" fmla="*/ 1083386 w 2422397"/>
              <a:gd name="connsiteY70" fmla="*/ 3726730 h 6858000"/>
              <a:gd name="connsiteX71" fmla="*/ 1098990 w 2422397"/>
              <a:gd name="connsiteY71" fmla="*/ 3687782 h 6858000"/>
              <a:gd name="connsiteX72" fmla="*/ 1124701 w 2422397"/>
              <a:gd name="connsiteY72" fmla="*/ 3622348 h 6858000"/>
              <a:gd name="connsiteX73" fmla="*/ 1161137 w 2422397"/>
              <a:gd name="connsiteY73" fmla="*/ 3580464 h 6858000"/>
              <a:gd name="connsiteX74" fmla="*/ 1175812 w 2422397"/>
              <a:gd name="connsiteY74" fmla="*/ 3522969 h 6858000"/>
              <a:gd name="connsiteX75" fmla="*/ 1156951 w 2422397"/>
              <a:gd name="connsiteY75" fmla="*/ 3500538 h 6858000"/>
              <a:gd name="connsiteX76" fmla="*/ 1179877 w 2422397"/>
              <a:gd name="connsiteY76" fmla="*/ 3441984 h 6858000"/>
              <a:gd name="connsiteX77" fmla="*/ 1217096 w 2422397"/>
              <a:gd name="connsiteY77" fmla="*/ 3354156 h 6858000"/>
              <a:gd name="connsiteX78" fmla="*/ 1232811 w 2422397"/>
              <a:gd name="connsiteY78" fmla="*/ 3301153 h 6858000"/>
              <a:gd name="connsiteX79" fmla="*/ 1281985 w 2422397"/>
              <a:gd name="connsiteY79" fmla="*/ 3158933 h 6858000"/>
              <a:gd name="connsiteX80" fmla="*/ 1335997 w 2422397"/>
              <a:gd name="connsiteY80" fmla="*/ 3018423 h 6858000"/>
              <a:gd name="connsiteX81" fmla="*/ 1394864 w 2422397"/>
              <a:gd name="connsiteY81" fmla="*/ 2946152 h 6858000"/>
              <a:gd name="connsiteX82" fmla="*/ 1436360 w 2422397"/>
              <a:gd name="connsiteY82" fmla="*/ 2829469 h 6858000"/>
              <a:gd name="connsiteX83" fmla="*/ 1447242 w 2422397"/>
              <a:gd name="connsiteY83" fmla="*/ 2811546 h 6858000"/>
              <a:gd name="connsiteX84" fmla="*/ 1449881 w 2422397"/>
              <a:gd name="connsiteY84" fmla="*/ 2781535 h 6858000"/>
              <a:gd name="connsiteX85" fmla="*/ 1459218 w 2422397"/>
              <a:gd name="connsiteY85" fmla="*/ 2660724 h 6858000"/>
              <a:gd name="connsiteX86" fmla="*/ 1455455 w 2422397"/>
              <a:gd name="connsiteY86" fmla="*/ 2560980 h 6858000"/>
              <a:gd name="connsiteX87" fmla="*/ 1497362 w 2422397"/>
              <a:gd name="connsiteY87" fmla="*/ 2456303 h 6858000"/>
              <a:gd name="connsiteX88" fmla="*/ 1507343 w 2422397"/>
              <a:gd name="connsiteY88" fmla="*/ 2385923 h 6858000"/>
              <a:gd name="connsiteX89" fmla="*/ 1540772 w 2422397"/>
              <a:gd name="connsiteY89" fmla="*/ 2256097 h 6858000"/>
              <a:gd name="connsiteX90" fmla="*/ 1569381 w 2422397"/>
              <a:gd name="connsiteY90" fmla="*/ 2165158 h 6858000"/>
              <a:gd name="connsiteX91" fmla="*/ 1576109 w 2422397"/>
              <a:gd name="connsiteY91" fmla="*/ 2078660 h 6858000"/>
              <a:gd name="connsiteX92" fmla="*/ 1564751 w 2422397"/>
              <a:gd name="connsiteY92" fmla="*/ 2009574 h 6858000"/>
              <a:gd name="connsiteX93" fmla="*/ 1571917 w 2422397"/>
              <a:gd name="connsiteY93" fmla="*/ 1903700 h 6858000"/>
              <a:gd name="connsiteX94" fmla="*/ 1564944 w 2422397"/>
              <a:gd name="connsiteY94" fmla="*/ 1821321 h 6858000"/>
              <a:gd name="connsiteX95" fmla="*/ 1579022 w 2422397"/>
              <a:gd name="connsiteY95" fmla="*/ 1718757 h 6858000"/>
              <a:gd name="connsiteX96" fmla="*/ 1590196 w 2422397"/>
              <a:gd name="connsiteY96" fmla="*/ 1595914 h 6858000"/>
              <a:gd name="connsiteX97" fmla="*/ 1624363 w 2422397"/>
              <a:gd name="connsiteY97" fmla="*/ 1502483 h 6858000"/>
              <a:gd name="connsiteX98" fmla="*/ 1631539 w 2422397"/>
              <a:gd name="connsiteY98" fmla="*/ 1431520 h 6858000"/>
              <a:gd name="connsiteX99" fmla="*/ 1646296 w 2422397"/>
              <a:gd name="connsiteY99" fmla="*/ 1333057 h 6858000"/>
              <a:gd name="connsiteX100" fmla="*/ 1696091 w 2422397"/>
              <a:gd name="connsiteY100" fmla="*/ 1202078 h 6858000"/>
              <a:gd name="connsiteX101" fmla="*/ 1706993 w 2422397"/>
              <a:gd name="connsiteY101" fmla="*/ 1104797 h 6858000"/>
              <a:gd name="connsiteX102" fmla="*/ 1777273 w 2422397"/>
              <a:gd name="connsiteY102" fmla="*/ 916268 h 6858000"/>
              <a:gd name="connsiteX103" fmla="*/ 1850836 w 2422397"/>
              <a:gd name="connsiteY103" fmla="*/ 825516 h 6858000"/>
              <a:gd name="connsiteX104" fmla="*/ 1911831 w 2422397"/>
              <a:gd name="connsiteY104" fmla="*/ 696577 h 6858000"/>
              <a:gd name="connsiteX105" fmla="*/ 1942209 w 2422397"/>
              <a:gd name="connsiteY105" fmla="*/ 575807 h 6858000"/>
              <a:gd name="connsiteX106" fmla="*/ 1951374 w 2422397"/>
              <a:gd name="connsiteY106" fmla="*/ 556682 h 6858000"/>
              <a:gd name="connsiteX107" fmla="*/ 1951170 w 2422397"/>
              <a:gd name="connsiteY107" fmla="*/ 526639 h 6858000"/>
              <a:gd name="connsiteX108" fmla="*/ 1949059 w 2422397"/>
              <a:gd name="connsiteY108" fmla="*/ 405872 h 6858000"/>
              <a:gd name="connsiteX109" fmla="*/ 1954018 w 2422397"/>
              <a:gd name="connsiteY109" fmla="*/ 307622 h 6858000"/>
              <a:gd name="connsiteX110" fmla="*/ 1967790 w 2422397"/>
              <a:gd name="connsiteY110" fmla="*/ 198682 h 6858000"/>
              <a:gd name="connsiteX111" fmla="*/ 1971093 w 2422397"/>
              <a:gd name="connsiteY111" fmla="*/ 127747 h 6858000"/>
              <a:gd name="connsiteX112" fmla="*/ 1951841 w 2422397"/>
              <a:gd name="connsiteY112" fmla="*/ 4678 h 6858000"/>
              <a:gd name="connsiteX113" fmla="*/ 1953649 w 2422397"/>
              <a:gd name="connsiteY11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85938 w 2422397"/>
              <a:gd name="connsiteY62" fmla="*/ 4515358 h 6858000"/>
              <a:gd name="connsiteX63" fmla="*/ 1011638 w 2422397"/>
              <a:gd name="connsiteY63" fmla="*/ 4352312 h 6858000"/>
              <a:gd name="connsiteX64" fmla="*/ 1049579 w 2422397"/>
              <a:gd name="connsiteY64" fmla="*/ 4237953 h 6858000"/>
              <a:gd name="connsiteX65" fmla="*/ 1041314 w 2422397"/>
              <a:gd name="connsiteY65" fmla="*/ 4139706 h 6858000"/>
              <a:gd name="connsiteX66" fmla="*/ 1049328 w 2422397"/>
              <a:gd name="connsiteY66" fmla="*/ 4134671 h 6858000"/>
              <a:gd name="connsiteX67" fmla="*/ 1061133 w 2422397"/>
              <a:gd name="connsiteY67" fmla="*/ 4074160 h 6858000"/>
              <a:gd name="connsiteX68" fmla="*/ 1059121 w 2422397"/>
              <a:gd name="connsiteY68" fmla="*/ 3844497 h 6858000"/>
              <a:gd name="connsiteX69" fmla="*/ 1083386 w 2422397"/>
              <a:gd name="connsiteY69" fmla="*/ 3726730 h 6858000"/>
              <a:gd name="connsiteX70" fmla="*/ 1098990 w 2422397"/>
              <a:gd name="connsiteY70" fmla="*/ 3687782 h 6858000"/>
              <a:gd name="connsiteX71" fmla="*/ 1124701 w 2422397"/>
              <a:gd name="connsiteY71" fmla="*/ 3622348 h 6858000"/>
              <a:gd name="connsiteX72" fmla="*/ 1161137 w 2422397"/>
              <a:gd name="connsiteY72" fmla="*/ 3580464 h 6858000"/>
              <a:gd name="connsiteX73" fmla="*/ 1175812 w 2422397"/>
              <a:gd name="connsiteY73" fmla="*/ 3522969 h 6858000"/>
              <a:gd name="connsiteX74" fmla="*/ 1156951 w 2422397"/>
              <a:gd name="connsiteY74" fmla="*/ 3500538 h 6858000"/>
              <a:gd name="connsiteX75" fmla="*/ 1179877 w 2422397"/>
              <a:gd name="connsiteY75" fmla="*/ 3441984 h 6858000"/>
              <a:gd name="connsiteX76" fmla="*/ 1217096 w 2422397"/>
              <a:gd name="connsiteY76" fmla="*/ 3354156 h 6858000"/>
              <a:gd name="connsiteX77" fmla="*/ 1232811 w 2422397"/>
              <a:gd name="connsiteY77" fmla="*/ 3301153 h 6858000"/>
              <a:gd name="connsiteX78" fmla="*/ 1281985 w 2422397"/>
              <a:gd name="connsiteY78" fmla="*/ 3158933 h 6858000"/>
              <a:gd name="connsiteX79" fmla="*/ 1335997 w 2422397"/>
              <a:gd name="connsiteY79" fmla="*/ 3018423 h 6858000"/>
              <a:gd name="connsiteX80" fmla="*/ 1394864 w 2422397"/>
              <a:gd name="connsiteY80" fmla="*/ 2946152 h 6858000"/>
              <a:gd name="connsiteX81" fmla="*/ 1436360 w 2422397"/>
              <a:gd name="connsiteY81" fmla="*/ 2829469 h 6858000"/>
              <a:gd name="connsiteX82" fmla="*/ 1447242 w 2422397"/>
              <a:gd name="connsiteY82" fmla="*/ 2811546 h 6858000"/>
              <a:gd name="connsiteX83" fmla="*/ 1449881 w 2422397"/>
              <a:gd name="connsiteY83" fmla="*/ 2781535 h 6858000"/>
              <a:gd name="connsiteX84" fmla="*/ 1459218 w 2422397"/>
              <a:gd name="connsiteY84" fmla="*/ 2660724 h 6858000"/>
              <a:gd name="connsiteX85" fmla="*/ 1455455 w 2422397"/>
              <a:gd name="connsiteY85" fmla="*/ 2560980 h 6858000"/>
              <a:gd name="connsiteX86" fmla="*/ 1497362 w 2422397"/>
              <a:gd name="connsiteY86" fmla="*/ 2456303 h 6858000"/>
              <a:gd name="connsiteX87" fmla="*/ 1507343 w 2422397"/>
              <a:gd name="connsiteY87" fmla="*/ 2385923 h 6858000"/>
              <a:gd name="connsiteX88" fmla="*/ 1540772 w 2422397"/>
              <a:gd name="connsiteY88" fmla="*/ 2256097 h 6858000"/>
              <a:gd name="connsiteX89" fmla="*/ 1569381 w 2422397"/>
              <a:gd name="connsiteY89" fmla="*/ 2165158 h 6858000"/>
              <a:gd name="connsiteX90" fmla="*/ 1576109 w 2422397"/>
              <a:gd name="connsiteY90" fmla="*/ 2078660 h 6858000"/>
              <a:gd name="connsiteX91" fmla="*/ 1564751 w 2422397"/>
              <a:gd name="connsiteY91" fmla="*/ 2009574 h 6858000"/>
              <a:gd name="connsiteX92" fmla="*/ 1571917 w 2422397"/>
              <a:gd name="connsiteY92" fmla="*/ 1903700 h 6858000"/>
              <a:gd name="connsiteX93" fmla="*/ 1564944 w 2422397"/>
              <a:gd name="connsiteY93" fmla="*/ 1821321 h 6858000"/>
              <a:gd name="connsiteX94" fmla="*/ 1579022 w 2422397"/>
              <a:gd name="connsiteY94" fmla="*/ 1718757 h 6858000"/>
              <a:gd name="connsiteX95" fmla="*/ 1590196 w 2422397"/>
              <a:gd name="connsiteY95" fmla="*/ 1595914 h 6858000"/>
              <a:gd name="connsiteX96" fmla="*/ 1624363 w 2422397"/>
              <a:gd name="connsiteY96" fmla="*/ 1502483 h 6858000"/>
              <a:gd name="connsiteX97" fmla="*/ 1631539 w 2422397"/>
              <a:gd name="connsiteY97" fmla="*/ 1431520 h 6858000"/>
              <a:gd name="connsiteX98" fmla="*/ 1646296 w 2422397"/>
              <a:gd name="connsiteY98" fmla="*/ 1333057 h 6858000"/>
              <a:gd name="connsiteX99" fmla="*/ 1696091 w 2422397"/>
              <a:gd name="connsiteY99" fmla="*/ 1202078 h 6858000"/>
              <a:gd name="connsiteX100" fmla="*/ 1706993 w 2422397"/>
              <a:gd name="connsiteY100" fmla="*/ 1104797 h 6858000"/>
              <a:gd name="connsiteX101" fmla="*/ 1777273 w 2422397"/>
              <a:gd name="connsiteY101" fmla="*/ 916268 h 6858000"/>
              <a:gd name="connsiteX102" fmla="*/ 1850836 w 2422397"/>
              <a:gd name="connsiteY102" fmla="*/ 825516 h 6858000"/>
              <a:gd name="connsiteX103" fmla="*/ 1911831 w 2422397"/>
              <a:gd name="connsiteY103" fmla="*/ 696577 h 6858000"/>
              <a:gd name="connsiteX104" fmla="*/ 1942209 w 2422397"/>
              <a:gd name="connsiteY104" fmla="*/ 575807 h 6858000"/>
              <a:gd name="connsiteX105" fmla="*/ 1951374 w 2422397"/>
              <a:gd name="connsiteY105" fmla="*/ 556682 h 6858000"/>
              <a:gd name="connsiteX106" fmla="*/ 1951170 w 2422397"/>
              <a:gd name="connsiteY106" fmla="*/ 526639 h 6858000"/>
              <a:gd name="connsiteX107" fmla="*/ 1949059 w 2422397"/>
              <a:gd name="connsiteY107" fmla="*/ 405872 h 6858000"/>
              <a:gd name="connsiteX108" fmla="*/ 1954018 w 2422397"/>
              <a:gd name="connsiteY108" fmla="*/ 307622 h 6858000"/>
              <a:gd name="connsiteX109" fmla="*/ 1967790 w 2422397"/>
              <a:gd name="connsiteY109" fmla="*/ 198682 h 6858000"/>
              <a:gd name="connsiteX110" fmla="*/ 1971093 w 2422397"/>
              <a:gd name="connsiteY110" fmla="*/ 127747 h 6858000"/>
              <a:gd name="connsiteX111" fmla="*/ 1951841 w 2422397"/>
              <a:gd name="connsiteY111" fmla="*/ 4678 h 6858000"/>
              <a:gd name="connsiteX112" fmla="*/ 1953649 w 2422397"/>
              <a:gd name="connsiteY11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94129 w 2422397"/>
              <a:gd name="connsiteY35" fmla="*/ 5471630 h 6858000"/>
              <a:gd name="connsiteX36" fmla="*/ 723657 w 2422397"/>
              <a:gd name="connsiteY36" fmla="*/ 5356170 h 6858000"/>
              <a:gd name="connsiteX37" fmla="*/ 723661 w 2422397"/>
              <a:gd name="connsiteY37" fmla="*/ 5356076 h 6858000"/>
              <a:gd name="connsiteX38" fmla="*/ 720651 w 2422397"/>
              <a:gd name="connsiteY38" fmla="*/ 5331990 h 6858000"/>
              <a:gd name="connsiteX39" fmla="*/ 725358 w 2422397"/>
              <a:gd name="connsiteY39" fmla="*/ 5309193 h 6858000"/>
              <a:gd name="connsiteX40" fmla="*/ 726926 w 2422397"/>
              <a:gd name="connsiteY40" fmla="*/ 5311182 h 6858000"/>
              <a:gd name="connsiteX41" fmla="*/ 727761 w 2422397"/>
              <a:gd name="connsiteY41" fmla="*/ 5304702 h 6858000"/>
              <a:gd name="connsiteX42" fmla="*/ 732974 w 2422397"/>
              <a:gd name="connsiteY42" fmla="*/ 5303522 h 6858000"/>
              <a:gd name="connsiteX43" fmla="*/ 762873 w 2422397"/>
              <a:gd name="connsiteY43" fmla="*/ 5269094 h 6858000"/>
              <a:gd name="connsiteX44" fmla="*/ 784867 w 2422397"/>
              <a:gd name="connsiteY44" fmla="*/ 5235785 h 6858000"/>
              <a:gd name="connsiteX45" fmla="*/ 796271 w 2422397"/>
              <a:gd name="connsiteY45" fmla="*/ 5175473 h 6858000"/>
              <a:gd name="connsiteX46" fmla="*/ 821529 w 2422397"/>
              <a:gd name="connsiteY46" fmla="*/ 5012929 h 6858000"/>
              <a:gd name="connsiteX47" fmla="*/ 846340 w 2422397"/>
              <a:gd name="connsiteY47" fmla="*/ 4944976 h 6858000"/>
              <a:gd name="connsiteX48" fmla="*/ 840157 w 2422397"/>
              <a:gd name="connsiteY48" fmla="*/ 4872869 h 6858000"/>
              <a:gd name="connsiteX49" fmla="*/ 855718 w 2422397"/>
              <a:gd name="connsiteY49" fmla="*/ 4850916 h 6858000"/>
              <a:gd name="connsiteX50" fmla="*/ 858709 w 2422397"/>
              <a:gd name="connsiteY50" fmla="*/ 4847264 h 6858000"/>
              <a:gd name="connsiteX51" fmla="*/ 863990 w 2422397"/>
              <a:gd name="connsiteY51" fmla="*/ 4829718 h 6858000"/>
              <a:gd name="connsiteX52" fmla="*/ 873842 w 2422397"/>
              <a:gd name="connsiteY52" fmla="*/ 4828439 h 6858000"/>
              <a:gd name="connsiteX53" fmla="*/ 887779 w 2422397"/>
              <a:gd name="connsiteY53" fmla="*/ 4804655 h 6858000"/>
              <a:gd name="connsiteX54" fmla="*/ 893894 w 2422397"/>
              <a:gd name="connsiteY54" fmla="*/ 4777060 h 6858000"/>
              <a:gd name="connsiteX55" fmla="*/ 883546 w 2422397"/>
              <a:gd name="connsiteY55" fmla="*/ 4777089 h 6858000"/>
              <a:gd name="connsiteX56" fmla="*/ 883812 w 2422397"/>
              <a:gd name="connsiteY56" fmla="*/ 4774559 h 6858000"/>
              <a:gd name="connsiteX57" fmla="*/ 903401 w 2422397"/>
              <a:gd name="connsiteY57" fmla="*/ 4679442 h 6858000"/>
              <a:gd name="connsiteX58" fmla="*/ 916253 w 2422397"/>
              <a:gd name="connsiteY58" fmla="*/ 4651970 h 6858000"/>
              <a:gd name="connsiteX59" fmla="*/ 922608 w 2422397"/>
              <a:gd name="connsiteY59" fmla="*/ 4649785 h 6858000"/>
              <a:gd name="connsiteX60" fmla="*/ 924139 w 2422397"/>
              <a:gd name="connsiteY60" fmla="*/ 4631605 h 6858000"/>
              <a:gd name="connsiteX61" fmla="*/ 985938 w 2422397"/>
              <a:gd name="connsiteY61" fmla="*/ 4515358 h 6858000"/>
              <a:gd name="connsiteX62" fmla="*/ 1011638 w 2422397"/>
              <a:gd name="connsiteY62" fmla="*/ 4352312 h 6858000"/>
              <a:gd name="connsiteX63" fmla="*/ 1049579 w 2422397"/>
              <a:gd name="connsiteY63" fmla="*/ 4237953 h 6858000"/>
              <a:gd name="connsiteX64" fmla="*/ 1041314 w 2422397"/>
              <a:gd name="connsiteY64" fmla="*/ 4139706 h 6858000"/>
              <a:gd name="connsiteX65" fmla="*/ 1049328 w 2422397"/>
              <a:gd name="connsiteY65" fmla="*/ 4134671 h 6858000"/>
              <a:gd name="connsiteX66" fmla="*/ 1061133 w 2422397"/>
              <a:gd name="connsiteY66" fmla="*/ 4074160 h 6858000"/>
              <a:gd name="connsiteX67" fmla="*/ 1059121 w 2422397"/>
              <a:gd name="connsiteY67" fmla="*/ 3844497 h 6858000"/>
              <a:gd name="connsiteX68" fmla="*/ 1083386 w 2422397"/>
              <a:gd name="connsiteY68" fmla="*/ 3726730 h 6858000"/>
              <a:gd name="connsiteX69" fmla="*/ 1098990 w 2422397"/>
              <a:gd name="connsiteY69" fmla="*/ 3687782 h 6858000"/>
              <a:gd name="connsiteX70" fmla="*/ 1124701 w 2422397"/>
              <a:gd name="connsiteY70" fmla="*/ 3622348 h 6858000"/>
              <a:gd name="connsiteX71" fmla="*/ 1161137 w 2422397"/>
              <a:gd name="connsiteY71" fmla="*/ 3580464 h 6858000"/>
              <a:gd name="connsiteX72" fmla="*/ 1175812 w 2422397"/>
              <a:gd name="connsiteY72" fmla="*/ 3522969 h 6858000"/>
              <a:gd name="connsiteX73" fmla="*/ 1156951 w 2422397"/>
              <a:gd name="connsiteY73" fmla="*/ 3500538 h 6858000"/>
              <a:gd name="connsiteX74" fmla="*/ 1179877 w 2422397"/>
              <a:gd name="connsiteY74" fmla="*/ 3441984 h 6858000"/>
              <a:gd name="connsiteX75" fmla="*/ 1217096 w 2422397"/>
              <a:gd name="connsiteY75" fmla="*/ 3354156 h 6858000"/>
              <a:gd name="connsiteX76" fmla="*/ 1232811 w 2422397"/>
              <a:gd name="connsiteY76" fmla="*/ 3301153 h 6858000"/>
              <a:gd name="connsiteX77" fmla="*/ 1281985 w 2422397"/>
              <a:gd name="connsiteY77" fmla="*/ 3158933 h 6858000"/>
              <a:gd name="connsiteX78" fmla="*/ 1335997 w 2422397"/>
              <a:gd name="connsiteY78" fmla="*/ 3018423 h 6858000"/>
              <a:gd name="connsiteX79" fmla="*/ 1394864 w 2422397"/>
              <a:gd name="connsiteY79" fmla="*/ 2946152 h 6858000"/>
              <a:gd name="connsiteX80" fmla="*/ 1436360 w 2422397"/>
              <a:gd name="connsiteY80" fmla="*/ 2829469 h 6858000"/>
              <a:gd name="connsiteX81" fmla="*/ 1447242 w 2422397"/>
              <a:gd name="connsiteY81" fmla="*/ 2811546 h 6858000"/>
              <a:gd name="connsiteX82" fmla="*/ 1449881 w 2422397"/>
              <a:gd name="connsiteY82" fmla="*/ 2781535 h 6858000"/>
              <a:gd name="connsiteX83" fmla="*/ 1459218 w 2422397"/>
              <a:gd name="connsiteY83" fmla="*/ 2660724 h 6858000"/>
              <a:gd name="connsiteX84" fmla="*/ 1455455 w 2422397"/>
              <a:gd name="connsiteY84" fmla="*/ 2560980 h 6858000"/>
              <a:gd name="connsiteX85" fmla="*/ 1497362 w 2422397"/>
              <a:gd name="connsiteY85" fmla="*/ 2456303 h 6858000"/>
              <a:gd name="connsiteX86" fmla="*/ 1507343 w 2422397"/>
              <a:gd name="connsiteY86" fmla="*/ 2385923 h 6858000"/>
              <a:gd name="connsiteX87" fmla="*/ 1540772 w 2422397"/>
              <a:gd name="connsiteY87" fmla="*/ 2256097 h 6858000"/>
              <a:gd name="connsiteX88" fmla="*/ 1569381 w 2422397"/>
              <a:gd name="connsiteY88" fmla="*/ 2165158 h 6858000"/>
              <a:gd name="connsiteX89" fmla="*/ 1576109 w 2422397"/>
              <a:gd name="connsiteY89" fmla="*/ 2078660 h 6858000"/>
              <a:gd name="connsiteX90" fmla="*/ 1564751 w 2422397"/>
              <a:gd name="connsiteY90" fmla="*/ 2009574 h 6858000"/>
              <a:gd name="connsiteX91" fmla="*/ 1571917 w 2422397"/>
              <a:gd name="connsiteY91" fmla="*/ 1903700 h 6858000"/>
              <a:gd name="connsiteX92" fmla="*/ 1564944 w 2422397"/>
              <a:gd name="connsiteY92" fmla="*/ 1821321 h 6858000"/>
              <a:gd name="connsiteX93" fmla="*/ 1579022 w 2422397"/>
              <a:gd name="connsiteY93" fmla="*/ 1718757 h 6858000"/>
              <a:gd name="connsiteX94" fmla="*/ 1590196 w 2422397"/>
              <a:gd name="connsiteY94" fmla="*/ 1595914 h 6858000"/>
              <a:gd name="connsiteX95" fmla="*/ 1624363 w 2422397"/>
              <a:gd name="connsiteY95" fmla="*/ 1502483 h 6858000"/>
              <a:gd name="connsiteX96" fmla="*/ 1631539 w 2422397"/>
              <a:gd name="connsiteY96" fmla="*/ 1431520 h 6858000"/>
              <a:gd name="connsiteX97" fmla="*/ 1646296 w 2422397"/>
              <a:gd name="connsiteY97" fmla="*/ 1333057 h 6858000"/>
              <a:gd name="connsiteX98" fmla="*/ 1696091 w 2422397"/>
              <a:gd name="connsiteY98" fmla="*/ 1202078 h 6858000"/>
              <a:gd name="connsiteX99" fmla="*/ 1706993 w 2422397"/>
              <a:gd name="connsiteY99" fmla="*/ 1104797 h 6858000"/>
              <a:gd name="connsiteX100" fmla="*/ 1777273 w 2422397"/>
              <a:gd name="connsiteY100" fmla="*/ 916268 h 6858000"/>
              <a:gd name="connsiteX101" fmla="*/ 1850836 w 2422397"/>
              <a:gd name="connsiteY101" fmla="*/ 825516 h 6858000"/>
              <a:gd name="connsiteX102" fmla="*/ 1911831 w 2422397"/>
              <a:gd name="connsiteY102" fmla="*/ 696577 h 6858000"/>
              <a:gd name="connsiteX103" fmla="*/ 1942209 w 2422397"/>
              <a:gd name="connsiteY103" fmla="*/ 575807 h 6858000"/>
              <a:gd name="connsiteX104" fmla="*/ 1951374 w 2422397"/>
              <a:gd name="connsiteY104" fmla="*/ 556682 h 6858000"/>
              <a:gd name="connsiteX105" fmla="*/ 1951170 w 2422397"/>
              <a:gd name="connsiteY105" fmla="*/ 526639 h 6858000"/>
              <a:gd name="connsiteX106" fmla="*/ 1949059 w 2422397"/>
              <a:gd name="connsiteY106" fmla="*/ 405872 h 6858000"/>
              <a:gd name="connsiteX107" fmla="*/ 1954018 w 2422397"/>
              <a:gd name="connsiteY107" fmla="*/ 307622 h 6858000"/>
              <a:gd name="connsiteX108" fmla="*/ 1967790 w 2422397"/>
              <a:gd name="connsiteY108" fmla="*/ 198682 h 6858000"/>
              <a:gd name="connsiteX109" fmla="*/ 1971093 w 2422397"/>
              <a:gd name="connsiteY109" fmla="*/ 127747 h 6858000"/>
              <a:gd name="connsiteX110" fmla="*/ 1951841 w 2422397"/>
              <a:gd name="connsiteY110" fmla="*/ 4678 h 6858000"/>
              <a:gd name="connsiteX111" fmla="*/ 1953649 w 2422397"/>
              <a:gd name="connsiteY111"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94129 w 2422397"/>
              <a:gd name="connsiteY35" fmla="*/ 5471630 h 6858000"/>
              <a:gd name="connsiteX36" fmla="*/ 723657 w 2422397"/>
              <a:gd name="connsiteY36" fmla="*/ 5356170 h 6858000"/>
              <a:gd name="connsiteX37" fmla="*/ 723661 w 2422397"/>
              <a:gd name="connsiteY37" fmla="*/ 5356076 h 6858000"/>
              <a:gd name="connsiteX38" fmla="*/ 725358 w 2422397"/>
              <a:gd name="connsiteY38" fmla="*/ 5309193 h 6858000"/>
              <a:gd name="connsiteX39" fmla="*/ 726926 w 2422397"/>
              <a:gd name="connsiteY39" fmla="*/ 5311182 h 6858000"/>
              <a:gd name="connsiteX40" fmla="*/ 727761 w 2422397"/>
              <a:gd name="connsiteY40" fmla="*/ 5304702 h 6858000"/>
              <a:gd name="connsiteX41" fmla="*/ 732974 w 2422397"/>
              <a:gd name="connsiteY41" fmla="*/ 5303522 h 6858000"/>
              <a:gd name="connsiteX42" fmla="*/ 762873 w 2422397"/>
              <a:gd name="connsiteY42" fmla="*/ 5269094 h 6858000"/>
              <a:gd name="connsiteX43" fmla="*/ 784867 w 2422397"/>
              <a:gd name="connsiteY43" fmla="*/ 5235785 h 6858000"/>
              <a:gd name="connsiteX44" fmla="*/ 796271 w 2422397"/>
              <a:gd name="connsiteY44" fmla="*/ 5175473 h 6858000"/>
              <a:gd name="connsiteX45" fmla="*/ 821529 w 2422397"/>
              <a:gd name="connsiteY45" fmla="*/ 5012929 h 6858000"/>
              <a:gd name="connsiteX46" fmla="*/ 846340 w 2422397"/>
              <a:gd name="connsiteY46" fmla="*/ 4944976 h 6858000"/>
              <a:gd name="connsiteX47" fmla="*/ 840157 w 2422397"/>
              <a:gd name="connsiteY47" fmla="*/ 4872869 h 6858000"/>
              <a:gd name="connsiteX48" fmla="*/ 855718 w 2422397"/>
              <a:gd name="connsiteY48" fmla="*/ 4850916 h 6858000"/>
              <a:gd name="connsiteX49" fmla="*/ 858709 w 2422397"/>
              <a:gd name="connsiteY49" fmla="*/ 4847264 h 6858000"/>
              <a:gd name="connsiteX50" fmla="*/ 863990 w 2422397"/>
              <a:gd name="connsiteY50" fmla="*/ 4829718 h 6858000"/>
              <a:gd name="connsiteX51" fmla="*/ 873842 w 2422397"/>
              <a:gd name="connsiteY51" fmla="*/ 4828439 h 6858000"/>
              <a:gd name="connsiteX52" fmla="*/ 887779 w 2422397"/>
              <a:gd name="connsiteY52" fmla="*/ 4804655 h 6858000"/>
              <a:gd name="connsiteX53" fmla="*/ 893894 w 2422397"/>
              <a:gd name="connsiteY53" fmla="*/ 4777060 h 6858000"/>
              <a:gd name="connsiteX54" fmla="*/ 883546 w 2422397"/>
              <a:gd name="connsiteY54" fmla="*/ 4777089 h 6858000"/>
              <a:gd name="connsiteX55" fmla="*/ 883812 w 2422397"/>
              <a:gd name="connsiteY55" fmla="*/ 4774559 h 6858000"/>
              <a:gd name="connsiteX56" fmla="*/ 903401 w 2422397"/>
              <a:gd name="connsiteY56" fmla="*/ 4679442 h 6858000"/>
              <a:gd name="connsiteX57" fmla="*/ 916253 w 2422397"/>
              <a:gd name="connsiteY57" fmla="*/ 4651970 h 6858000"/>
              <a:gd name="connsiteX58" fmla="*/ 922608 w 2422397"/>
              <a:gd name="connsiteY58" fmla="*/ 4649785 h 6858000"/>
              <a:gd name="connsiteX59" fmla="*/ 924139 w 2422397"/>
              <a:gd name="connsiteY59" fmla="*/ 4631605 h 6858000"/>
              <a:gd name="connsiteX60" fmla="*/ 985938 w 2422397"/>
              <a:gd name="connsiteY60" fmla="*/ 4515358 h 6858000"/>
              <a:gd name="connsiteX61" fmla="*/ 1011638 w 2422397"/>
              <a:gd name="connsiteY61" fmla="*/ 4352312 h 6858000"/>
              <a:gd name="connsiteX62" fmla="*/ 1049579 w 2422397"/>
              <a:gd name="connsiteY62" fmla="*/ 4237953 h 6858000"/>
              <a:gd name="connsiteX63" fmla="*/ 1041314 w 2422397"/>
              <a:gd name="connsiteY63" fmla="*/ 4139706 h 6858000"/>
              <a:gd name="connsiteX64" fmla="*/ 1049328 w 2422397"/>
              <a:gd name="connsiteY64" fmla="*/ 4134671 h 6858000"/>
              <a:gd name="connsiteX65" fmla="*/ 1061133 w 2422397"/>
              <a:gd name="connsiteY65" fmla="*/ 4074160 h 6858000"/>
              <a:gd name="connsiteX66" fmla="*/ 1059121 w 2422397"/>
              <a:gd name="connsiteY66" fmla="*/ 3844497 h 6858000"/>
              <a:gd name="connsiteX67" fmla="*/ 1083386 w 2422397"/>
              <a:gd name="connsiteY67" fmla="*/ 3726730 h 6858000"/>
              <a:gd name="connsiteX68" fmla="*/ 1098990 w 2422397"/>
              <a:gd name="connsiteY68" fmla="*/ 3687782 h 6858000"/>
              <a:gd name="connsiteX69" fmla="*/ 1124701 w 2422397"/>
              <a:gd name="connsiteY69" fmla="*/ 3622348 h 6858000"/>
              <a:gd name="connsiteX70" fmla="*/ 1161137 w 2422397"/>
              <a:gd name="connsiteY70" fmla="*/ 3580464 h 6858000"/>
              <a:gd name="connsiteX71" fmla="*/ 1175812 w 2422397"/>
              <a:gd name="connsiteY71" fmla="*/ 3522969 h 6858000"/>
              <a:gd name="connsiteX72" fmla="*/ 1156951 w 2422397"/>
              <a:gd name="connsiteY72" fmla="*/ 3500538 h 6858000"/>
              <a:gd name="connsiteX73" fmla="*/ 1179877 w 2422397"/>
              <a:gd name="connsiteY73" fmla="*/ 3441984 h 6858000"/>
              <a:gd name="connsiteX74" fmla="*/ 1217096 w 2422397"/>
              <a:gd name="connsiteY74" fmla="*/ 3354156 h 6858000"/>
              <a:gd name="connsiteX75" fmla="*/ 1232811 w 2422397"/>
              <a:gd name="connsiteY75" fmla="*/ 3301153 h 6858000"/>
              <a:gd name="connsiteX76" fmla="*/ 1281985 w 2422397"/>
              <a:gd name="connsiteY76" fmla="*/ 3158933 h 6858000"/>
              <a:gd name="connsiteX77" fmla="*/ 1335997 w 2422397"/>
              <a:gd name="connsiteY77" fmla="*/ 3018423 h 6858000"/>
              <a:gd name="connsiteX78" fmla="*/ 1394864 w 2422397"/>
              <a:gd name="connsiteY78" fmla="*/ 2946152 h 6858000"/>
              <a:gd name="connsiteX79" fmla="*/ 1436360 w 2422397"/>
              <a:gd name="connsiteY79" fmla="*/ 2829469 h 6858000"/>
              <a:gd name="connsiteX80" fmla="*/ 1447242 w 2422397"/>
              <a:gd name="connsiteY80" fmla="*/ 2811546 h 6858000"/>
              <a:gd name="connsiteX81" fmla="*/ 1449881 w 2422397"/>
              <a:gd name="connsiteY81" fmla="*/ 2781535 h 6858000"/>
              <a:gd name="connsiteX82" fmla="*/ 1459218 w 2422397"/>
              <a:gd name="connsiteY82" fmla="*/ 2660724 h 6858000"/>
              <a:gd name="connsiteX83" fmla="*/ 1455455 w 2422397"/>
              <a:gd name="connsiteY83" fmla="*/ 2560980 h 6858000"/>
              <a:gd name="connsiteX84" fmla="*/ 1497362 w 2422397"/>
              <a:gd name="connsiteY84" fmla="*/ 2456303 h 6858000"/>
              <a:gd name="connsiteX85" fmla="*/ 1507343 w 2422397"/>
              <a:gd name="connsiteY85" fmla="*/ 2385923 h 6858000"/>
              <a:gd name="connsiteX86" fmla="*/ 1540772 w 2422397"/>
              <a:gd name="connsiteY86" fmla="*/ 2256097 h 6858000"/>
              <a:gd name="connsiteX87" fmla="*/ 1569381 w 2422397"/>
              <a:gd name="connsiteY87" fmla="*/ 2165158 h 6858000"/>
              <a:gd name="connsiteX88" fmla="*/ 1576109 w 2422397"/>
              <a:gd name="connsiteY88" fmla="*/ 2078660 h 6858000"/>
              <a:gd name="connsiteX89" fmla="*/ 1564751 w 2422397"/>
              <a:gd name="connsiteY89" fmla="*/ 2009574 h 6858000"/>
              <a:gd name="connsiteX90" fmla="*/ 1571917 w 2422397"/>
              <a:gd name="connsiteY90" fmla="*/ 1903700 h 6858000"/>
              <a:gd name="connsiteX91" fmla="*/ 1564944 w 2422397"/>
              <a:gd name="connsiteY91" fmla="*/ 1821321 h 6858000"/>
              <a:gd name="connsiteX92" fmla="*/ 1579022 w 2422397"/>
              <a:gd name="connsiteY92" fmla="*/ 1718757 h 6858000"/>
              <a:gd name="connsiteX93" fmla="*/ 1590196 w 2422397"/>
              <a:gd name="connsiteY93" fmla="*/ 1595914 h 6858000"/>
              <a:gd name="connsiteX94" fmla="*/ 1624363 w 2422397"/>
              <a:gd name="connsiteY94" fmla="*/ 1502483 h 6858000"/>
              <a:gd name="connsiteX95" fmla="*/ 1631539 w 2422397"/>
              <a:gd name="connsiteY95" fmla="*/ 1431520 h 6858000"/>
              <a:gd name="connsiteX96" fmla="*/ 1646296 w 2422397"/>
              <a:gd name="connsiteY96" fmla="*/ 1333057 h 6858000"/>
              <a:gd name="connsiteX97" fmla="*/ 1696091 w 2422397"/>
              <a:gd name="connsiteY97" fmla="*/ 1202078 h 6858000"/>
              <a:gd name="connsiteX98" fmla="*/ 1706993 w 2422397"/>
              <a:gd name="connsiteY98" fmla="*/ 1104797 h 6858000"/>
              <a:gd name="connsiteX99" fmla="*/ 1777273 w 2422397"/>
              <a:gd name="connsiteY99" fmla="*/ 916268 h 6858000"/>
              <a:gd name="connsiteX100" fmla="*/ 1850836 w 2422397"/>
              <a:gd name="connsiteY100" fmla="*/ 825516 h 6858000"/>
              <a:gd name="connsiteX101" fmla="*/ 1911831 w 2422397"/>
              <a:gd name="connsiteY101" fmla="*/ 696577 h 6858000"/>
              <a:gd name="connsiteX102" fmla="*/ 1942209 w 2422397"/>
              <a:gd name="connsiteY102" fmla="*/ 575807 h 6858000"/>
              <a:gd name="connsiteX103" fmla="*/ 1951374 w 2422397"/>
              <a:gd name="connsiteY103" fmla="*/ 556682 h 6858000"/>
              <a:gd name="connsiteX104" fmla="*/ 1951170 w 2422397"/>
              <a:gd name="connsiteY104" fmla="*/ 526639 h 6858000"/>
              <a:gd name="connsiteX105" fmla="*/ 1949059 w 2422397"/>
              <a:gd name="connsiteY105" fmla="*/ 405872 h 6858000"/>
              <a:gd name="connsiteX106" fmla="*/ 1954018 w 2422397"/>
              <a:gd name="connsiteY106" fmla="*/ 307622 h 6858000"/>
              <a:gd name="connsiteX107" fmla="*/ 1967790 w 2422397"/>
              <a:gd name="connsiteY107" fmla="*/ 198682 h 6858000"/>
              <a:gd name="connsiteX108" fmla="*/ 1971093 w 2422397"/>
              <a:gd name="connsiteY108" fmla="*/ 127747 h 6858000"/>
              <a:gd name="connsiteX109" fmla="*/ 1951841 w 2422397"/>
              <a:gd name="connsiteY109" fmla="*/ 4678 h 6858000"/>
              <a:gd name="connsiteX110" fmla="*/ 1953649 w 2422397"/>
              <a:gd name="connsiteY110"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54861 w 2422397"/>
              <a:gd name="connsiteY35" fmla="*/ 5538948 h 6858000"/>
              <a:gd name="connsiteX36" fmla="*/ 723657 w 2422397"/>
              <a:gd name="connsiteY36" fmla="*/ 5356170 h 6858000"/>
              <a:gd name="connsiteX37" fmla="*/ 723661 w 2422397"/>
              <a:gd name="connsiteY37" fmla="*/ 5356076 h 6858000"/>
              <a:gd name="connsiteX38" fmla="*/ 725358 w 2422397"/>
              <a:gd name="connsiteY38" fmla="*/ 5309193 h 6858000"/>
              <a:gd name="connsiteX39" fmla="*/ 726926 w 2422397"/>
              <a:gd name="connsiteY39" fmla="*/ 5311182 h 6858000"/>
              <a:gd name="connsiteX40" fmla="*/ 727761 w 2422397"/>
              <a:gd name="connsiteY40" fmla="*/ 5304702 h 6858000"/>
              <a:gd name="connsiteX41" fmla="*/ 732974 w 2422397"/>
              <a:gd name="connsiteY41" fmla="*/ 5303522 h 6858000"/>
              <a:gd name="connsiteX42" fmla="*/ 762873 w 2422397"/>
              <a:gd name="connsiteY42" fmla="*/ 5269094 h 6858000"/>
              <a:gd name="connsiteX43" fmla="*/ 784867 w 2422397"/>
              <a:gd name="connsiteY43" fmla="*/ 5235785 h 6858000"/>
              <a:gd name="connsiteX44" fmla="*/ 796271 w 2422397"/>
              <a:gd name="connsiteY44" fmla="*/ 5175473 h 6858000"/>
              <a:gd name="connsiteX45" fmla="*/ 821529 w 2422397"/>
              <a:gd name="connsiteY45" fmla="*/ 5012929 h 6858000"/>
              <a:gd name="connsiteX46" fmla="*/ 846340 w 2422397"/>
              <a:gd name="connsiteY46" fmla="*/ 4944976 h 6858000"/>
              <a:gd name="connsiteX47" fmla="*/ 840157 w 2422397"/>
              <a:gd name="connsiteY47" fmla="*/ 4872869 h 6858000"/>
              <a:gd name="connsiteX48" fmla="*/ 855718 w 2422397"/>
              <a:gd name="connsiteY48" fmla="*/ 4850916 h 6858000"/>
              <a:gd name="connsiteX49" fmla="*/ 858709 w 2422397"/>
              <a:gd name="connsiteY49" fmla="*/ 4847264 h 6858000"/>
              <a:gd name="connsiteX50" fmla="*/ 863990 w 2422397"/>
              <a:gd name="connsiteY50" fmla="*/ 4829718 h 6858000"/>
              <a:gd name="connsiteX51" fmla="*/ 873842 w 2422397"/>
              <a:gd name="connsiteY51" fmla="*/ 4828439 h 6858000"/>
              <a:gd name="connsiteX52" fmla="*/ 887779 w 2422397"/>
              <a:gd name="connsiteY52" fmla="*/ 4804655 h 6858000"/>
              <a:gd name="connsiteX53" fmla="*/ 893894 w 2422397"/>
              <a:gd name="connsiteY53" fmla="*/ 4777060 h 6858000"/>
              <a:gd name="connsiteX54" fmla="*/ 883546 w 2422397"/>
              <a:gd name="connsiteY54" fmla="*/ 4777089 h 6858000"/>
              <a:gd name="connsiteX55" fmla="*/ 883812 w 2422397"/>
              <a:gd name="connsiteY55" fmla="*/ 4774559 h 6858000"/>
              <a:gd name="connsiteX56" fmla="*/ 903401 w 2422397"/>
              <a:gd name="connsiteY56" fmla="*/ 4679442 h 6858000"/>
              <a:gd name="connsiteX57" fmla="*/ 916253 w 2422397"/>
              <a:gd name="connsiteY57" fmla="*/ 4651970 h 6858000"/>
              <a:gd name="connsiteX58" fmla="*/ 922608 w 2422397"/>
              <a:gd name="connsiteY58" fmla="*/ 4649785 h 6858000"/>
              <a:gd name="connsiteX59" fmla="*/ 924139 w 2422397"/>
              <a:gd name="connsiteY59" fmla="*/ 4631605 h 6858000"/>
              <a:gd name="connsiteX60" fmla="*/ 985938 w 2422397"/>
              <a:gd name="connsiteY60" fmla="*/ 4515358 h 6858000"/>
              <a:gd name="connsiteX61" fmla="*/ 1011638 w 2422397"/>
              <a:gd name="connsiteY61" fmla="*/ 4352312 h 6858000"/>
              <a:gd name="connsiteX62" fmla="*/ 1049579 w 2422397"/>
              <a:gd name="connsiteY62" fmla="*/ 4237953 h 6858000"/>
              <a:gd name="connsiteX63" fmla="*/ 1041314 w 2422397"/>
              <a:gd name="connsiteY63" fmla="*/ 4139706 h 6858000"/>
              <a:gd name="connsiteX64" fmla="*/ 1049328 w 2422397"/>
              <a:gd name="connsiteY64" fmla="*/ 4134671 h 6858000"/>
              <a:gd name="connsiteX65" fmla="*/ 1061133 w 2422397"/>
              <a:gd name="connsiteY65" fmla="*/ 4074160 h 6858000"/>
              <a:gd name="connsiteX66" fmla="*/ 1059121 w 2422397"/>
              <a:gd name="connsiteY66" fmla="*/ 3844497 h 6858000"/>
              <a:gd name="connsiteX67" fmla="*/ 1083386 w 2422397"/>
              <a:gd name="connsiteY67" fmla="*/ 3726730 h 6858000"/>
              <a:gd name="connsiteX68" fmla="*/ 1098990 w 2422397"/>
              <a:gd name="connsiteY68" fmla="*/ 3687782 h 6858000"/>
              <a:gd name="connsiteX69" fmla="*/ 1124701 w 2422397"/>
              <a:gd name="connsiteY69" fmla="*/ 3622348 h 6858000"/>
              <a:gd name="connsiteX70" fmla="*/ 1161137 w 2422397"/>
              <a:gd name="connsiteY70" fmla="*/ 3580464 h 6858000"/>
              <a:gd name="connsiteX71" fmla="*/ 1175812 w 2422397"/>
              <a:gd name="connsiteY71" fmla="*/ 3522969 h 6858000"/>
              <a:gd name="connsiteX72" fmla="*/ 1156951 w 2422397"/>
              <a:gd name="connsiteY72" fmla="*/ 3500538 h 6858000"/>
              <a:gd name="connsiteX73" fmla="*/ 1179877 w 2422397"/>
              <a:gd name="connsiteY73" fmla="*/ 3441984 h 6858000"/>
              <a:gd name="connsiteX74" fmla="*/ 1217096 w 2422397"/>
              <a:gd name="connsiteY74" fmla="*/ 3354156 h 6858000"/>
              <a:gd name="connsiteX75" fmla="*/ 1232811 w 2422397"/>
              <a:gd name="connsiteY75" fmla="*/ 3301153 h 6858000"/>
              <a:gd name="connsiteX76" fmla="*/ 1281985 w 2422397"/>
              <a:gd name="connsiteY76" fmla="*/ 3158933 h 6858000"/>
              <a:gd name="connsiteX77" fmla="*/ 1335997 w 2422397"/>
              <a:gd name="connsiteY77" fmla="*/ 3018423 h 6858000"/>
              <a:gd name="connsiteX78" fmla="*/ 1394864 w 2422397"/>
              <a:gd name="connsiteY78" fmla="*/ 2946152 h 6858000"/>
              <a:gd name="connsiteX79" fmla="*/ 1436360 w 2422397"/>
              <a:gd name="connsiteY79" fmla="*/ 2829469 h 6858000"/>
              <a:gd name="connsiteX80" fmla="*/ 1447242 w 2422397"/>
              <a:gd name="connsiteY80" fmla="*/ 2811546 h 6858000"/>
              <a:gd name="connsiteX81" fmla="*/ 1449881 w 2422397"/>
              <a:gd name="connsiteY81" fmla="*/ 2781535 h 6858000"/>
              <a:gd name="connsiteX82" fmla="*/ 1459218 w 2422397"/>
              <a:gd name="connsiteY82" fmla="*/ 2660724 h 6858000"/>
              <a:gd name="connsiteX83" fmla="*/ 1455455 w 2422397"/>
              <a:gd name="connsiteY83" fmla="*/ 2560980 h 6858000"/>
              <a:gd name="connsiteX84" fmla="*/ 1497362 w 2422397"/>
              <a:gd name="connsiteY84" fmla="*/ 2456303 h 6858000"/>
              <a:gd name="connsiteX85" fmla="*/ 1507343 w 2422397"/>
              <a:gd name="connsiteY85" fmla="*/ 2385923 h 6858000"/>
              <a:gd name="connsiteX86" fmla="*/ 1540772 w 2422397"/>
              <a:gd name="connsiteY86" fmla="*/ 2256097 h 6858000"/>
              <a:gd name="connsiteX87" fmla="*/ 1569381 w 2422397"/>
              <a:gd name="connsiteY87" fmla="*/ 2165158 h 6858000"/>
              <a:gd name="connsiteX88" fmla="*/ 1576109 w 2422397"/>
              <a:gd name="connsiteY88" fmla="*/ 2078660 h 6858000"/>
              <a:gd name="connsiteX89" fmla="*/ 1564751 w 2422397"/>
              <a:gd name="connsiteY89" fmla="*/ 2009574 h 6858000"/>
              <a:gd name="connsiteX90" fmla="*/ 1571917 w 2422397"/>
              <a:gd name="connsiteY90" fmla="*/ 1903700 h 6858000"/>
              <a:gd name="connsiteX91" fmla="*/ 1564944 w 2422397"/>
              <a:gd name="connsiteY91" fmla="*/ 1821321 h 6858000"/>
              <a:gd name="connsiteX92" fmla="*/ 1579022 w 2422397"/>
              <a:gd name="connsiteY92" fmla="*/ 1718757 h 6858000"/>
              <a:gd name="connsiteX93" fmla="*/ 1590196 w 2422397"/>
              <a:gd name="connsiteY93" fmla="*/ 1595914 h 6858000"/>
              <a:gd name="connsiteX94" fmla="*/ 1624363 w 2422397"/>
              <a:gd name="connsiteY94" fmla="*/ 1502483 h 6858000"/>
              <a:gd name="connsiteX95" fmla="*/ 1631539 w 2422397"/>
              <a:gd name="connsiteY95" fmla="*/ 1431520 h 6858000"/>
              <a:gd name="connsiteX96" fmla="*/ 1646296 w 2422397"/>
              <a:gd name="connsiteY96" fmla="*/ 1333057 h 6858000"/>
              <a:gd name="connsiteX97" fmla="*/ 1696091 w 2422397"/>
              <a:gd name="connsiteY97" fmla="*/ 1202078 h 6858000"/>
              <a:gd name="connsiteX98" fmla="*/ 1706993 w 2422397"/>
              <a:gd name="connsiteY98" fmla="*/ 1104797 h 6858000"/>
              <a:gd name="connsiteX99" fmla="*/ 1777273 w 2422397"/>
              <a:gd name="connsiteY99" fmla="*/ 916268 h 6858000"/>
              <a:gd name="connsiteX100" fmla="*/ 1850836 w 2422397"/>
              <a:gd name="connsiteY100" fmla="*/ 825516 h 6858000"/>
              <a:gd name="connsiteX101" fmla="*/ 1911831 w 2422397"/>
              <a:gd name="connsiteY101" fmla="*/ 696577 h 6858000"/>
              <a:gd name="connsiteX102" fmla="*/ 1942209 w 2422397"/>
              <a:gd name="connsiteY102" fmla="*/ 575807 h 6858000"/>
              <a:gd name="connsiteX103" fmla="*/ 1951374 w 2422397"/>
              <a:gd name="connsiteY103" fmla="*/ 556682 h 6858000"/>
              <a:gd name="connsiteX104" fmla="*/ 1951170 w 2422397"/>
              <a:gd name="connsiteY104" fmla="*/ 526639 h 6858000"/>
              <a:gd name="connsiteX105" fmla="*/ 1949059 w 2422397"/>
              <a:gd name="connsiteY105" fmla="*/ 405872 h 6858000"/>
              <a:gd name="connsiteX106" fmla="*/ 1954018 w 2422397"/>
              <a:gd name="connsiteY106" fmla="*/ 307622 h 6858000"/>
              <a:gd name="connsiteX107" fmla="*/ 1967790 w 2422397"/>
              <a:gd name="connsiteY107" fmla="*/ 198682 h 6858000"/>
              <a:gd name="connsiteX108" fmla="*/ 1971093 w 2422397"/>
              <a:gd name="connsiteY108" fmla="*/ 127747 h 6858000"/>
              <a:gd name="connsiteX109" fmla="*/ 1951841 w 2422397"/>
              <a:gd name="connsiteY109" fmla="*/ 4678 h 6858000"/>
              <a:gd name="connsiteX110" fmla="*/ 1953649 w 2422397"/>
              <a:gd name="connsiteY110"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68724 w 2422397"/>
              <a:gd name="connsiteY9" fmla="*/ 6547069 h 6858000"/>
              <a:gd name="connsiteX10" fmla="*/ 199197 w 2422397"/>
              <a:gd name="connsiteY10" fmla="*/ 6509743 h 6858000"/>
              <a:gd name="connsiteX11" fmla="*/ 247224 w 2422397"/>
              <a:gd name="connsiteY11" fmla="*/ 6455839 h 6858000"/>
              <a:gd name="connsiteX12" fmla="*/ 270687 w 2422397"/>
              <a:gd name="connsiteY12" fmla="*/ 6418363 h 6858000"/>
              <a:gd name="connsiteX13" fmla="*/ 339376 w 2422397"/>
              <a:gd name="connsiteY13" fmla="*/ 6322934 h 6858000"/>
              <a:gd name="connsiteX14" fmla="*/ 393529 w 2422397"/>
              <a:gd name="connsiteY14" fmla="*/ 6259863 h 6858000"/>
              <a:gd name="connsiteX15" fmla="*/ 443949 w 2422397"/>
              <a:gd name="connsiteY15" fmla="*/ 6218313 h 6858000"/>
              <a:gd name="connsiteX16" fmla="*/ 478259 w 2422397"/>
              <a:gd name="connsiteY16" fmla="*/ 6183918 h 6858000"/>
              <a:gd name="connsiteX17" fmla="*/ 482177 w 2422397"/>
              <a:gd name="connsiteY17" fmla="*/ 6173358 h 6858000"/>
              <a:gd name="connsiteX18" fmla="*/ 482556 w 2422397"/>
              <a:gd name="connsiteY18" fmla="*/ 6173443 h 6858000"/>
              <a:gd name="connsiteX19" fmla="*/ 485673 w 2422397"/>
              <a:gd name="connsiteY19" fmla="*/ 6162875 h 6858000"/>
              <a:gd name="connsiteX20" fmla="*/ 524588 w 2422397"/>
              <a:gd name="connsiteY20" fmla="*/ 6111327 h 6858000"/>
              <a:gd name="connsiteX21" fmla="*/ 547843 w 2422397"/>
              <a:gd name="connsiteY21" fmla="*/ 6075666 h 6858000"/>
              <a:gd name="connsiteX22" fmla="*/ 562259 w 2422397"/>
              <a:gd name="connsiteY22" fmla="*/ 6054865 h 6858000"/>
              <a:gd name="connsiteX23" fmla="*/ 571463 w 2422397"/>
              <a:gd name="connsiteY23" fmla="*/ 6045606 h 6858000"/>
              <a:gd name="connsiteX24" fmla="*/ 573012 w 2422397"/>
              <a:gd name="connsiteY24" fmla="*/ 6046223 h 6858000"/>
              <a:gd name="connsiteX25" fmla="*/ 584071 w 2422397"/>
              <a:gd name="connsiteY25" fmla="*/ 5992286 h 6858000"/>
              <a:gd name="connsiteX26" fmla="*/ 587812 w 2422397"/>
              <a:gd name="connsiteY26" fmla="*/ 5987907 h 6858000"/>
              <a:gd name="connsiteX27" fmla="*/ 592115 w 2422397"/>
              <a:gd name="connsiteY27" fmla="*/ 5949187 h 6858000"/>
              <a:gd name="connsiteX28" fmla="*/ 595889 w 2422397"/>
              <a:gd name="connsiteY28" fmla="*/ 5931081 h 6858000"/>
              <a:gd name="connsiteX29" fmla="*/ 593758 w 2422397"/>
              <a:gd name="connsiteY29" fmla="*/ 5922047 h 6858000"/>
              <a:gd name="connsiteX30" fmla="*/ 600949 w 2422397"/>
              <a:gd name="connsiteY30" fmla="*/ 5897316 h 6858000"/>
              <a:gd name="connsiteX31" fmla="*/ 602981 w 2422397"/>
              <a:gd name="connsiteY31" fmla="*/ 5895955 h 6858000"/>
              <a:gd name="connsiteX32" fmla="*/ 604430 w 2422397"/>
              <a:gd name="connsiteY32" fmla="*/ 5870052 h 6858000"/>
              <a:gd name="connsiteX33" fmla="*/ 631983 w 2422397"/>
              <a:gd name="connsiteY33" fmla="*/ 5814475 h 6858000"/>
              <a:gd name="connsiteX34" fmla="*/ 654861 w 2422397"/>
              <a:gd name="connsiteY34" fmla="*/ 5538948 h 6858000"/>
              <a:gd name="connsiteX35" fmla="*/ 723657 w 2422397"/>
              <a:gd name="connsiteY35" fmla="*/ 5356170 h 6858000"/>
              <a:gd name="connsiteX36" fmla="*/ 723661 w 2422397"/>
              <a:gd name="connsiteY36" fmla="*/ 5356076 h 6858000"/>
              <a:gd name="connsiteX37" fmla="*/ 725358 w 2422397"/>
              <a:gd name="connsiteY37" fmla="*/ 5309193 h 6858000"/>
              <a:gd name="connsiteX38" fmla="*/ 726926 w 2422397"/>
              <a:gd name="connsiteY38" fmla="*/ 5311182 h 6858000"/>
              <a:gd name="connsiteX39" fmla="*/ 727761 w 2422397"/>
              <a:gd name="connsiteY39" fmla="*/ 5304702 h 6858000"/>
              <a:gd name="connsiteX40" fmla="*/ 732974 w 2422397"/>
              <a:gd name="connsiteY40" fmla="*/ 5303522 h 6858000"/>
              <a:gd name="connsiteX41" fmla="*/ 762873 w 2422397"/>
              <a:gd name="connsiteY41" fmla="*/ 5269094 h 6858000"/>
              <a:gd name="connsiteX42" fmla="*/ 784867 w 2422397"/>
              <a:gd name="connsiteY42" fmla="*/ 5235785 h 6858000"/>
              <a:gd name="connsiteX43" fmla="*/ 796271 w 2422397"/>
              <a:gd name="connsiteY43" fmla="*/ 5175473 h 6858000"/>
              <a:gd name="connsiteX44" fmla="*/ 821529 w 2422397"/>
              <a:gd name="connsiteY44" fmla="*/ 5012929 h 6858000"/>
              <a:gd name="connsiteX45" fmla="*/ 846340 w 2422397"/>
              <a:gd name="connsiteY45" fmla="*/ 4944976 h 6858000"/>
              <a:gd name="connsiteX46" fmla="*/ 840157 w 2422397"/>
              <a:gd name="connsiteY46" fmla="*/ 4872869 h 6858000"/>
              <a:gd name="connsiteX47" fmla="*/ 855718 w 2422397"/>
              <a:gd name="connsiteY47" fmla="*/ 4850916 h 6858000"/>
              <a:gd name="connsiteX48" fmla="*/ 858709 w 2422397"/>
              <a:gd name="connsiteY48" fmla="*/ 4847264 h 6858000"/>
              <a:gd name="connsiteX49" fmla="*/ 863990 w 2422397"/>
              <a:gd name="connsiteY49" fmla="*/ 4829718 h 6858000"/>
              <a:gd name="connsiteX50" fmla="*/ 873842 w 2422397"/>
              <a:gd name="connsiteY50" fmla="*/ 4828439 h 6858000"/>
              <a:gd name="connsiteX51" fmla="*/ 887779 w 2422397"/>
              <a:gd name="connsiteY51" fmla="*/ 4804655 h 6858000"/>
              <a:gd name="connsiteX52" fmla="*/ 893894 w 2422397"/>
              <a:gd name="connsiteY52" fmla="*/ 4777060 h 6858000"/>
              <a:gd name="connsiteX53" fmla="*/ 883546 w 2422397"/>
              <a:gd name="connsiteY53" fmla="*/ 4777089 h 6858000"/>
              <a:gd name="connsiteX54" fmla="*/ 883812 w 2422397"/>
              <a:gd name="connsiteY54" fmla="*/ 4774559 h 6858000"/>
              <a:gd name="connsiteX55" fmla="*/ 903401 w 2422397"/>
              <a:gd name="connsiteY55" fmla="*/ 4679442 h 6858000"/>
              <a:gd name="connsiteX56" fmla="*/ 916253 w 2422397"/>
              <a:gd name="connsiteY56" fmla="*/ 4651970 h 6858000"/>
              <a:gd name="connsiteX57" fmla="*/ 922608 w 2422397"/>
              <a:gd name="connsiteY57" fmla="*/ 4649785 h 6858000"/>
              <a:gd name="connsiteX58" fmla="*/ 924139 w 2422397"/>
              <a:gd name="connsiteY58" fmla="*/ 4631605 h 6858000"/>
              <a:gd name="connsiteX59" fmla="*/ 985938 w 2422397"/>
              <a:gd name="connsiteY59" fmla="*/ 4515358 h 6858000"/>
              <a:gd name="connsiteX60" fmla="*/ 1011638 w 2422397"/>
              <a:gd name="connsiteY60" fmla="*/ 4352312 h 6858000"/>
              <a:gd name="connsiteX61" fmla="*/ 1049579 w 2422397"/>
              <a:gd name="connsiteY61" fmla="*/ 4237953 h 6858000"/>
              <a:gd name="connsiteX62" fmla="*/ 1041314 w 2422397"/>
              <a:gd name="connsiteY62" fmla="*/ 4139706 h 6858000"/>
              <a:gd name="connsiteX63" fmla="*/ 1049328 w 2422397"/>
              <a:gd name="connsiteY63" fmla="*/ 4134671 h 6858000"/>
              <a:gd name="connsiteX64" fmla="*/ 1061133 w 2422397"/>
              <a:gd name="connsiteY64" fmla="*/ 4074160 h 6858000"/>
              <a:gd name="connsiteX65" fmla="*/ 1059121 w 2422397"/>
              <a:gd name="connsiteY65" fmla="*/ 3844497 h 6858000"/>
              <a:gd name="connsiteX66" fmla="*/ 1083386 w 2422397"/>
              <a:gd name="connsiteY66" fmla="*/ 3726730 h 6858000"/>
              <a:gd name="connsiteX67" fmla="*/ 1098990 w 2422397"/>
              <a:gd name="connsiteY67" fmla="*/ 3687782 h 6858000"/>
              <a:gd name="connsiteX68" fmla="*/ 1124701 w 2422397"/>
              <a:gd name="connsiteY68" fmla="*/ 3622348 h 6858000"/>
              <a:gd name="connsiteX69" fmla="*/ 1161137 w 2422397"/>
              <a:gd name="connsiteY69" fmla="*/ 3580464 h 6858000"/>
              <a:gd name="connsiteX70" fmla="*/ 1175812 w 2422397"/>
              <a:gd name="connsiteY70" fmla="*/ 3522969 h 6858000"/>
              <a:gd name="connsiteX71" fmla="*/ 1156951 w 2422397"/>
              <a:gd name="connsiteY71" fmla="*/ 3500538 h 6858000"/>
              <a:gd name="connsiteX72" fmla="*/ 1179877 w 2422397"/>
              <a:gd name="connsiteY72" fmla="*/ 3441984 h 6858000"/>
              <a:gd name="connsiteX73" fmla="*/ 1217096 w 2422397"/>
              <a:gd name="connsiteY73" fmla="*/ 3354156 h 6858000"/>
              <a:gd name="connsiteX74" fmla="*/ 1232811 w 2422397"/>
              <a:gd name="connsiteY74" fmla="*/ 3301153 h 6858000"/>
              <a:gd name="connsiteX75" fmla="*/ 1281985 w 2422397"/>
              <a:gd name="connsiteY75" fmla="*/ 3158933 h 6858000"/>
              <a:gd name="connsiteX76" fmla="*/ 1335997 w 2422397"/>
              <a:gd name="connsiteY76" fmla="*/ 3018423 h 6858000"/>
              <a:gd name="connsiteX77" fmla="*/ 1394864 w 2422397"/>
              <a:gd name="connsiteY77" fmla="*/ 2946152 h 6858000"/>
              <a:gd name="connsiteX78" fmla="*/ 1436360 w 2422397"/>
              <a:gd name="connsiteY78" fmla="*/ 2829469 h 6858000"/>
              <a:gd name="connsiteX79" fmla="*/ 1447242 w 2422397"/>
              <a:gd name="connsiteY79" fmla="*/ 2811546 h 6858000"/>
              <a:gd name="connsiteX80" fmla="*/ 1449881 w 2422397"/>
              <a:gd name="connsiteY80" fmla="*/ 2781535 h 6858000"/>
              <a:gd name="connsiteX81" fmla="*/ 1459218 w 2422397"/>
              <a:gd name="connsiteY81" fmla="*/ 2660724 h 6858000"/>
              <a:gd name="connsiteX82" fmla="*/ 1455455 w 2422397"/>
              <a:gd name="connsiteY82" fmla="*/ 2560980 h 6858000"/>
              <a:gd name="connsiteX83" fmla="*/ 1497362 w 2422397"/>
              <a:gd name="connsiteY83" fmla="*/ 2456303 h 6858000"/>
              <a:gd name="connsiteX84" fmla="*/ 1507343 w 2422397"/>
              <a:gd name="connsiteY84" fmla="*/ 2385923 h 6858000"/>
              <a:gd name="connsiteX85" fmla="*/ 1540772 w 2422397"/>
              <a:gd name="connsiteY85" fmla="*/ 2256097 h 6858000"/>
              <a:gd name="connsiteX86" fmla="*/ 1569381 w 2422397"/>
              <a:gd name="connsiteY86" fmla="*/ 2165158 h 6858000"/>
              <a:gd name="connsiteX87" fmla="*/ 1576109 w 2422397"/>
              <a:gd name="connsiteY87" fmla="*/ 2078660 h 6858000"/>
              <a:gd name="connsiteX88" fmla="*/ 1564751 w 2422397"/>
              <a:gd name="connsiteY88" fmla="*/ 2009574 h 6858000"/>
              <a:gd name="connsiteX89" fmla="*/ 1571917 w 2422397"/>
              <a:gd name="connsiteY89" fmla="*/ 1903700 h 6858000"/>
              <a:gd name="connsiteX90" fmla="*/ 1564944 w 2422397"/>
              <a:gd name="connsiteY90" fmla="*/ 1821321 h 6858000"/>
              <a:gd name="connsiteX91" fmla="*/ 1579022 w 2422397"/>
              <a:gd name="connsiteY91" fmla="*/ 1718757 h 6858000"/>
              <a:gd name="connsiteX92" fmla="*/ 1590196 w 2422397"/>
              <a:gd name="connsiteY92" fmla="*/ 1595914 h 6858000"/>
              <a:gd name="connsiteX93" fmla="*/ 1624363 w 2422397"/>
              <a:gd name="connsiteY93" fmla="*/ 1502483 h 6858000"/>
              <a:gd name="connsiteX94" fmla="*/ 1631539 w 2422397"/>
              <a:gd name="connsiteY94" fmla="*/ 1431520 h 6858000"/>
              <a:gd name="connsiteX95" fmla="*/ 1646296 w 2422397"/>
              <a:gd name="connsiteY95" fmla="*/ 1333057 h 6858000"/>
              <a:gd name="connsiteX96" fmla="*/ 1696091 w 2422397"/>
              <a:gd name="connsiteY96" fmla="*/ 1202078 h 6858000"/>
              <a:gd name="connsiteX97" fmla="*/ 1706993 w 2422397"/>
              <a:gd name="connsiteY97" fmla="*/ 1104797 h 6858000"/>
              <a:gd name="connsiteX98" fmla="*/ 1777273 w 2422397"/>
              <a:gd name="connsiteY98" fmla="*/ 916268 h 6858000"/>
              <a:gd name="connsiteX99" fmla="*/ 1850836 w 2422397"/>
              <a:gd name="connsiteY99" fmla="*/ 825516 h 6858000"/>
              <a:gd name="connsiteX100" fmla="*/ 1911831 w 2422397"/>
              <a:gd name="connsiteY100" fmla="*/ 696577 h 6858000"/>
              <a:gd name="connsiteX101" fmla="*/ 1942209 w 2422397"/>
              <a:gd name="connsiteY101" fmla="*/ 575807 h 6858000"/>
              <a:gd name="connsiteX102" fmla="*/ 1951374 w 2422397"/>
              <a:gd name="connsiteY102" fmla="*/ 556682 h 6858000"/>
              <a:gd name="connsiteX103" fmla="*/ 1951170 w 2422397"/>
              <a:gd name="connsiteY103" fmla="*/ 526639 h 6858000"/>
              <a:gd name="connsiteX104" fmla="*/ 1949059 w 2422397"/>
              <a:gd name="connsiteY104" fmla="*/ 405872 h 6858000"/>
              <a:gd name="connsiteX105" fmla="*/ 1954018 w 2422397"/>
              <a:gd name="connsiteY105" fmla="*/ 307622 h 6858000"/>
              <a:gd name="connsiteX106" fmla="*/ 1967790 w 2422397"/>
              <a:gd name="connsiteY106" fmla="*/ 198682 h 6858000"/>
              <a:gd name="connsiteX107" fmla="*/ 1971093 w 2422397"/>
              <a:gd name="connsiteY107" fmla="*/ 127747 h 6858000"/>
              <a:gd name="connsiteX108" fmla="*/ 1951841 w 2422397"/>
              <a:gd name="connsiteY108" fmla="*/ 4678 h 6858000"/>
              <a:gd name="connsiteX109" fmla="*/ 1953649 w 2422397"/>
              <a:gd name="connsiteY109"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393529 w 2422397"/>
              <a:gd name="connsiteY13" fmla="*/ 6259863 h 6858000"/>
              <a:gd name="connsiteX14" fmla="*/ 443949 w 2422397"/>
              <a:gd name="connsiteY14" fmla="*/ 6218313 h 6858000"/>
              <a:gd name="connsiteX15" fmla="*/ 478259 w 2422397"/>
              <a:gd name="connsiteY15" fmla="*/ 6183918 h 6858000"/>
              <a:gd name="connsiteX16" fmla="*/ 482177 w 2422397"/>
              <a:gd name="connsiteY16" fmla="*/ 6173358 h 6858000"/>
              <a:gd name="connsiteX17" fmla="*/ 482556 w 2422397"/>
              <a:gd name="connsiteY17" fmla="*/ 6173443 h 6858000"/>
              <a:gd name="connsiteX18" fmla="*/ 485673 w 2422397"/>
              <a:gd name="connsiteY18" fmla="*/ 6162875 h 6858000"/>
              <a:gd name="connsiteX19" fmla="*/ 524588 w 2422397"/>
              <a:gd name="connsiteY19" fmla="*/ 6111327 h 6858000"/>
              <a:gd name="connsiteX20" fmla="*/ 547843 w 2422397"/>
              <a:gd name="connsiteY20" fmla="*/ 6075666 h 6858000"/>
              <a:gd name="connsiteX21" fmla="*/ 562259 w 2422397"/>
              <a:gd name="connsiteY21" fmla="*/ 6054865 h 6858000"/>
              <a:gd name="connsiteX22" fmla="*/ 571463 w 2422397"/>
              <a:gd name="connsiteY22" fmla="*/ 6045606 h 6858000"/>
              <a:gd name="connsiteX23" fmla="*/ 573012 w 2422397"/>
              <a:gd name="connsiteY23" fmla="*/ 6046223 h 6858000"/>
              <a:gd name="connsiteX24" fmla="*/ 584071 w 2422397"/>
              <a:gd name="connsiteY24" fmla="*/ 5992286 h 6858000"/>
              <a:gd name="connsiteX25" fmla="*/ 587812 w 2422397"/>
              <a:gd name="connsiteY25" fmla="*/ 5987907 h 6858000"/>
              <a:gd name="connsiteX26" fmla="*/ 592115 w 2422397"/>
              <a:gd name="connsiteY26" fmla="*/ 5949187 h 6858000"/>
              <a:gd name="connsiteX27" fmla="*/ 595889 w 2422397"/>
              <a:gd name="connsiteY27" fmla="*/ 5931081 h 6858000"/>
              <a:gd name="connsiteX28" fmla="*/ 593758 w 2422397"/>
              <a:gd name="connsiteY28" fmla="*/ 5922047 h 6858000"/>
              <a:gd name="connsiteX29" fmla="*/ 600949 w 2422397"/>
              <a:gd name="connsiteY29" fmla="*/ 5897316 h 6858000"/>
              <a:gd name="connsiteX30" fmla="*/ 602981 w 2422397"/>
              <a:gd name="connsiteY30" fmla="*/ 5895955 h 6858000"/>
              <a:gd name="connsiteX31" fmla="*/ 604430 w 2422397"/>
              <a:gd name="connsiteY31" fmla="*/ 5870052 h 6858000"/>
              <a:gd name="connsiteX32" fmla="*/ 631983 w 2422397"/>
              <a:gd name="connsiteY32" fmla="*/ 5814475 h 6858000"/>
              <a:gd name="connsiteX33" fmla="*/ 654861 w 2422397"/>
              <a:gd name="connsiteY33" fmla="*/ 5538948 h 6858000"/>
              <a:gd name="connsiteX34" fmla="*/ 723657 w 2422397"/>
              <a:gd name="connsiteY34" fmla="*/ 5356170 h 6858000"/>
              <a:gd name="connsiteX35" fmla="*/ 723661 w 2422397"/>
              <a:gd name="connsiteY35" fmla="*/ 5356076 h 6858000"/>
              <a:gd name="connsiteX36" fmla="*/ 725358 w 2422397"/>
              <a:gd name="connsiteY36" fmla="*/ 5309193 h 6858000"/>
              <a:gd name="connsiteX37" fmla="*/ 726926 w 2422397"/>
              <a:gd name="connsiteY37" fmla="*/ 5311182 h 6858000"/>
              <a:gd name="connsiteX38" fmla="*/ 727761 w 2422397"/>
              <a:gd name="connsiteY38" fmla="*/ 5304702 h 6858000"/>
              <a:gd name="connsiteX39" fmla="*/ 732974 w 2422397"/>
              <a:gd name="connsiteY39" fmla="*/ 5303522 h 6858000"/>
              <a:gd name="connsiteX40" fmla="*/ 762873 w 2422397"/>
              <a:gd name="connsiteY40" fmla="*/ 5269094 h 6858000"/>
              <a:gd name="connsiteX41" fmla="*/ 784867 w 2422397"/>
              <a:gd name="connsiteY41" fmla="*/ 5235785 h 6858000"/>
              <a:gd name="connsiteX42" fmla="*/ 796271 w 2422397"/>
              <a:gd name="connsiteY42" fmla="*/ 5175473 h 6858000"/>
              <a:gd name="connsiteX43" fmla="*/ 821529 w 2422397"/>
              <a:gd name="connsiteY43" fmla="*/ 5012929 h 6858000"/>
              <a:gd name="connsiteX44" fmla="*/ 846340 w 2422397"/>
              <a:gd name="connsiteY44" fmla="*/ 4944976 h 6858000"/>
              <a:gd name="connsiteX45" fmla="*/ 840157 w 2422397"/>
              <a:gd name="connsiteY45" fmla="*/ 4872869 h 6858000"/>
              <a:gd name="connsiteX46" fmla="*/ 855718 w 2422397"/>
              <a:gd name="connsiteY46" fmla="*/ 4850916 h 6858000"/>
              <a:gd name="connsiteX47" fmla="*/ 858709 w 2422397"/>
              <a:gd name="connsiteY47" fmla="*/ 4847264 h 6858000"/>
              <a:gd name="connsiteX48" fmla="*/ 863990 w 2422397"/>
              <a:gd name="connsiteY48" fmla="*/ 4829718 h 6858000"/>
              <a:gd name="connsiteX49" fmla="*/ 873842 w 2422397"/>
              <a:gd name="connsiteY49" fmla="*/ 4828439 h 6858000"/>
              <a:gd name="connsiteX50" fmla="*/ 887779 w 2422397"/>
              <a:gd name="connsiteY50" fmla="*/ 4804655 h 6858000"/>
              <a:gd name="connsiteX51" fmla="*/ 893894 w 2422397"/>
              <a:gd name="connsiteY51" fmla="*/ 4777060 h 6858000"/>
              <a:gd name="connsiteX52" fmla="*/ 883546 w 2422397"/>
              <a:gd name="connsiteY52" fmla="*/ 4777089 h 6858000"/>
              <a:gd name="connsiteX53" fmla="*/ 883812 w 2422397"/>
              <a:gd name="connsiteY53" fmla="*/ 4774559 h 6858000"/>
              <a:gd name="connsiteX54" fmla="*/ 903401 w 2422397"/>
              <a:gd name="connsiteY54" fmla="*/ 4679442 h 6858000"/>
              <a:gd name="connsiteX55" fmla="*/ 916253 w 2422397"/>
              <a:gd name="connsiteY55" fmla="*/ 4651970 h 6858000"/>
              <a:gd name="connsiteX56" fmla="*/ 922608 w 2422397"/>
              <a:gd name="connsiteY56" fmla="*/ 4649785 h 6858000"/>
              <a:gd name="connsiteX57" fmla="*/ 924139 w 2422397"/>
              <a:gd name="connsiteY57" fmla="*/ 4631605 h 6858000"/>
              <a:gd name="connsiteX58" fmla="*/ 985938 w 2422397"/>
              <a:gd name="connsiteY58" fmla="*/ 4515358 h 6858000"/>
              <a:gd name="connsiteX59" fmla="*/ 1011638 w 2422397"/>
              <a:gd name="connsiteY59" fmla="*/ 4352312 h 6858000"/>
              <a:gd name="connsiteX60" fmla="*/ 1049579 w 2422397"/>
              <a:gd name="connsiteY60" fmla="*/ 4237953 h 6858000"/>
              <a:gd name="connsiteX61" fmla="*/ 1041314 w 2422397"/>
              <a:gd name="connsiteY61" fmla="*/ 4139706 h 6858000"/>
              <a:gd name="connsiteX62" fmla="*/ 1049328 w 2422397"/>
              <a:gd name="connsiteY62" fmla="*/ 4134671 h 6858000"/>
              <a:gd name="connsiteX63" fmla="*/ 1061133 w 2422397"/>
              <a:gd name="connsiteY63" fmla="*/ 4074160 h 6858000"/>
              <a:gd name="connsiteX64" fmla="*/ 1059121 w 2422397"/>
              <a:gd name="connsiteY64" fmla="*/ 3844497 h 6858000"/>
              <a:gd name="connsiteX65" fmla="*/ 1083386 w 2422397"/>
              <a:gd name="connsiteY65" fmla="*/ 3726730 h 6858000"/>
              <a:gd name="connsiteX66" fmla="*/ 1098990 w 2422397"/>
              <a:gd name="connsiteY66" fmla="*/ 3687782 h 6858000"/>
              <a:gd name="connsiteX67" fmla="*/ 1124701 w 2422397"/>
              <a:gd name="connsiteY67" fmla="*/ 3622348 h 6858000"/>
              <a:gd name="connsiteX68" fmla="*/ 1161137 w 2422397"/>
              <a:gd name="connsiteY68" fmla="*/ 3580464 h 6858000"/>
              <a:gd name="connsiteX69" fmla="*/ 1175812 w 2422397"/>
              <a:gd name="connsiteY69" fmla="*/ 3522969 h 6858000"/>
              <a:gd name="connsiteX70" fmla="*/ 1156951 w 2422397"/>
              <a:gd name="connsiteY70" fmla="*/ 3500538 h 6858000"/>
              <a:gd name="connsiteX71" fmla="*/ 1179877 w 2422397"/>
              <a:gd name="connsiteY71" fmla="*/ 3441984 h 6858000"/>
              <a:gd name="connsiteX72" fmla="*/ 1217096 w 2422397"/>
              <a:gd name="connsiteY72" fmla="*/ 3354156 h 6858000"/>
              <a:gd name="connsiteX73" fmla="*/ 1232811 w 2422397"/>
              <a:gd name="connsiteY73" fmla="*/ 3301153 h 6858000"/>
              <a:gd name="connsiteX74" fmla="*/ 1281985 w 2422397"/>
              <a:gd name="connsiteY74" fmla="*/ 3158933 h 6858000"/>
              <a:gd name="connsiteX75" fmla="*/ 1335997 w 2422397"/>
              <a:gd name="connsiteY75" fmla="*/ 3018423 h 6858000"/>
              <a:gd name="connsiteX76" fmla="*/ 1394864 w 2422397"/>
              <a:gd name="connsiteY76" fmla="*/ 2946152 h 6858000"/>
              <a:gd name="connsiteX77" fmla="*/ 1436360 w 2422397"/>
              <a:gd name="connsiteY77" fmla="*/ 2829469 h 6858000"/>
              <a:gd name="connsiteX78" fmla="*/ 1447242 w 2422397"/>
              <a:gd name="connsiteY78" fmla="*/ 2811546 h 6858000"/>
              <a:gd name="connsiteX79" fmla="*/ 1449881 w 2422397"/>
              <a:gd name="connsiteY79" fmla="*/ 2781535 h 6858000"/>
              <a:gd name="connsiteX80" fmla="*/ 1459218 w 2422397"/>
              <a:gd name="connsiteY80" fmla="*/ 2660724 h 6858000"/>
              <a:gd name="connsiteX81" fmla="*/ 1455455 w 2422397"/>
              <a:gd name="connsiteY81" fmla="*/ 2560980 h 6858000"/>
              <a:gd name="connsiteX82" fmla="*/ 1497362 w 2422397"/>
              <a:gd name="connsiteY82" fmla="*/ 2456303 h 6858000"/>
              <a:gd name="connsiteX83" fmla="*/ 1507343 w 2422397"/>
              <a:gd name="connsiteY83" fmla="*/ 2385923 h 6858000"/>
              <a:gd name="connsiteX84" fmla="*/ 1540772 w 2422397"/>
              <a:gd name="connsiteY84" fmla="*/ 2256097 h 6858000"/>
              <a:gd name="connsiteX85" fmla="*/ 1569381 w 2422397"/>
              <a:gd name="connsiteY85" fmla="*/ 2165158 h 6858000"/>
              <a:gd name="connsiteX86" fmla="*/ 1576109 w 2422397"/>
              <a:gd name="connsiteY86" fmla="*/ 2078660 h 6858000"/>
              <a:gd name="connsiteX87" fmla="*/ 1564751 w 2422397"/>
              <a:gd name="connsiteY87" fmla="*/ 2009574 h 6858000"/>
              <a:gd name="connsiteX88" fmla="*/ 1571917 w 2422397"/>
              <a:gd name="connsiteY88" fmla="*/ 1903700 h 6858000"/>
              <a:gd name="connsiteX89" fmla="*/ 1564944 w 2422397"/>
              <a:gd name="connsiteY89" fmla="*/ 1821321 h 6858000"/>
              <a:gd name="connsiteX90" fmla="*/ 1579022 w 2422397"/>
              <a:gd name="connsiteY90" fmla="*/ 1718757 h 6858000"/>
              <a:gd name="connsiteX91" fmla="*/ 1590196 w 2422397"/>
              <a:gd name="connsiteY91" fmla="*/ 1595914 h 6858000"/>
              <a:gd name="connsiteX92" fmla="*/ 1624363 w 2422397"/>
              <a:gd name="connsiteY92" fmla="*/ 1502483 h 6858000"/>
              <a:gd name="connsiteX93" fmla="*/ 1631539 w 2422397"/>
              <a:gd name="connsiteY93" fmla="*/ 1431520 h 6858000"/>
              <a:gd name="connsiteX94" fmla="*/ 1646296 w 2422397"/>
              <a:gd name="connsiteY94" fmla="*/ 1333057 h 6858000"/>
              <a:gd name="connsiteX95" fmla="*/ 1696091 w 2422397"/>
              <a:gd name="connsiteY95" fmla="*/ 1202078 h 6858000"/>
              <a:gd name="connsiteX96" fmla="*/ 1706993 w 2422397"/>
              <a:gd name="connsiteY96" fmla="*/ 1104797 h 6858000"/>
              <a:gd name="connsiteX97" fmla="*/ 1777273 w 2422397"/>
              <a:gd name="connsiteY97" fmla="*/ 916268 h 6858000"/>
              <a:gd name="connsiteX98" fmla="*/ 1850836 w 2422397"/>
              <a:gd name="connsiteY98" fmla="*/ 825516 h 6858000"/>
              <a:gd name="connsiteX99" fmla="*/ 1911831 w 2422397"/>
              <a:gd name="connsiteY99" fmla="*/ 696577 h 6858000"/>
              <a:gd name="connsiteX100" fmla="*/ 1942209 w 2422397"/>
              <a:gd name="connsiteY100" fmla="*/ 575807 h 6858000"/>
              <a:gd name="connsiteX101" fmla="*/ 1951374 w 2422397"/>
              <a:gd name="connsiteY101" fmla="*/ 556682 h 6858000"/>
              <a:gd name="connsiteX102" fmla="*/ 1951170 w 2422397"/>
              <a:gd name="connsiteY102" fmla="*/ 526639 h 6858000"/>
              <a:gd name="connsiteX103" fmla="*/ 1949059 w 2422397"/>
              <a:gd name="connsiteY103" fmla="*/ 405872 h 6858000"/>
              <a:gd name="connsiteX104" fmla="*/ 1954018 w 2422397"/>
              <a:gd name="connsiteY104" fmla="*/ 307622 h 6858000"/>
              <a:gd name="connsiteX105" fmla="*/ 1967790 w 2422397"/>
              <a:gd name="connsiteY105" fmla="*/ 198682 h 6858000"/>
              <a:gd name="connsiteX106" fmla="*/ 1971093 w 2422397"/>
              <a:gd name="connsiteY106" fmla="*/ 127747 h 6858000"/>
              <a:gd name="connsiteX107" fmla="*/ 1951841 w 2422397"/>
              <a:gd name="connsiteY107" fmla="*/ 4678 h 6858000"/>
              <a:gd name="connsiteX108" fmla="*/ 1953649 w 2422397"/>
              <a:gd name="connsiteY108"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73012 w 2422397"/>
              <a:gd name="connsiteY22" fmla="*/ 6046223 h 6858000"/>
              <a:gd name="connsiteX23" fmla="*/ 584071 w 2422397"/>
              <a:gd name="connsiteY23" fmla="*/ 5992286 h 6858000"/>
              <a:gd name="connsiteX24" fmla="*/ 587812 w 2422397"/>
              <a:gd name="connsiteY24" fmla="*/ 5987907 h 6858000"/>
              <a:gd name="connsiteX25" fmla="*/ 592115 w 2422397"/>
              <a:gd name="connsiteY25" fmla="*/ 5949187 h 6858000"/>
              <a:gd name="connsiteX26" fmla="*/ 595889 w 2422397"/>
              <a:gd name="connsiteY26" fmla="*/ 5931081 h 6858000"/>
              <a:gd name="connsiteX27" fmla="*/ 593758 w 2422397"/>
              <a:gd name="connsiteY27" fmla="*/ 5922047 h 6858000"/>
              <a:gd name="connsiteX28" fmla="*/ 600949 w 2422397"/>
              <a:gd name="connsiteY28" fmla="*/ 5897316 h 6858000"/>
              <a:gd name="connsiteX29" fmla="*/ 602981 w 2422397"/>
              <a:gd name="connsiteY29" fmla="*/ 5895955 h 6858000"/>
              <a:gd name="connsiteX30" fmla="*/ 604430 w 2422397"/>
              <a:gd name="connsiteY30" fmla="*/ 5870052 h 6858000"/>
              <a:gd name="connsiteX31" fmla="*/ 631983 w 2422397"/>
              <a:gd name="connsiteY31" fmla="*/ 5814475 h 6858000"/>
              <a:gd name="connsiteX32" fmla="*/ 654861 w 2422397"/>
              <a:gd name="connsiteY32" fmla="*/ 5538948 h 6858000"/>
              <a:gd name="connsiteX33" fmla="*/ 723657 w 2422397"/>
              <a:gd name="connsiteY33" fmla="*/ 5356170 h 6858000"/>
              <a:gd name="connsiteX34" fmla="*/ 723661 w 2422397"/>
              <a:gd name="connsiteY34" fmla="*/ 5356076 h 6858000"/>
              <a:gd name="connsiteX35" fmla="*/ 725358 w 2422397"/>
              <a:gd name="connsiteY35" fmla="*/ 5309193 h 6858000"/>
              <a:gd name="connsiteX36" fmla="*/ 726926 w 2422397"/>
              <a:gd name="connsiteY36" fmla="*/ 5311182 h 6858000"/>
              <a:gd name="connsiteX37" fmla="*/ 727761 w 2422397"/>
              <a:gd name="connsiteY37" fmla="*/ 5304702 h 6858000"/>
              <a:gd name="connsiteX38" fmla="*/ 732974 w 2422397"/>
              <a:gd name="connsiteY38" fmla="*/ 5303522 h 6858000"/>
              <a:gd name="connsiteX39" fmla="*/ 762873 w 2422397"/>
              <a:gd name="connsiteY39" fmla="*/ 5269094 h 6858000"/>
              <a:gd name="connsiteX40" fmla="*/ 784867 w 2422397"/>
              <a:gd name="connsiteY40" fmla="*/ 5235785 h 6858000"/>
              <a:gd name="connsiteX41" fmla="*/ 796271 w 2422397"/>
              <a:gd name="connsiteY41" fmla="*/ 5175473 h 6858000"/>
              <a:gd name="connsiteX42" fmla="*/ 821529 w 2422397"/>
              <a:gd name="connsiteY42" fmla="*/ 5012929 h 6858000"/>
              <a:gd name="connsiteX43" fmla="*/ 846340 w 2422397"/>
              <a:gd name="connsiteY43" fmla="*/ 4944976 h 6858000"/>
              <a:gd name="connsiteX44" fmla="*/ 840157 w 2422397"/>
              <a:gd name="connsiteY44" fmla="*/ 4872869 h 6858000"/>
              <a:gd name="connsiteX45" fmla="*/ 855718 w 2422397"/>
              <a:gd name="connsiteY45" fmla="*/ 4850916 h 6858000"/>
              <a:gd name="connsiteX46" fmla="*/ 858709 w 2422397"/>
              <a:gd name="connsiteY46" fmla="*/ 4847264 h 6858000"/>
              <a:gd name="connsiteX47" fmla="*/ 863990 w 2422397"/>
              <a:gd name="connsiteY47" fmla="*/ 4829718 h 6858000"/>
              <a:gd name="connsiteX48" fmla="*/ 873842 w 2422397"/>
              <a:gd name="connsiteY48" fmla="*/ 4828439 h 6858000"/>
              <a:gd name="connsiteX49" fmla="*/ 887779 w 2422397"/>
              <a:gd name="connsiteY49" fmla="*/ 4804655 h 6858000"/>
              <a:gd name="connsiteX50" fmla="*/ 893894 w 2422397"/>
              <a:gd name="connsiteY50" fmla="*/ 4777060 h 6858000"/>
              <a:gd name="connsiteX51" fmla="*/ 883546 w 2422397"/>
              <a:gd name="connsiteY51" fmla="*/ 4777089 h 6858000"/>
              <a:gd name="connsiteX52" fmla="*/ 883812 w 2422397"/>
              <a:gd name="connsiteY52" fmla="*/ 4774559 h 6858000"/>
              <a:gd name="connsiteX53" fmla="*/ 903401 w 2422397"/>
              <a:gd name="connsiteY53" fmla="*/ 4679442 h 6858000"/>
              <a:gd name="connsiteX54" fmla="*/ 916253 w 2422397"/>
              <a:gd name="connsiteY54" fmla="*/ 4651970 h 6858000"/>
              <a:gd name="connsiteX55" fmla="*/ 922608 w 2422397"/>
              <a:gd name="connsiteY55" fmla="*/ 4649785 h 6858000"/>
              <a:gd name="connsiteX56" fmla="*/ 924139 w 2422397"/>
              <a:gd name="connsiteY56" fmla="*/ 4631605 h 6858000"/>
              <a:gd name="connsiteX57" fmla="*/ 985938 w 2422397"/>
              <a:gd name="connsiteY57" fmla="*/ 4515358 h 6858000"/>
              <a:gd name="connsiteX58" fmla="*/ 1011638 w 2422397"/>
              <a:gd name="connsiteY58" fmla="*/ 4352312 h 6858000"/>
              <a:gd name="connsiteX59" fmla="*/ 1049579 w 2422397"/>
              <a:gd name="connsiteY59" fmla="*/ 4237953 h 6858000"/>
              <a:gd name="connsiteX60" fmla="*/ 1041314 w 2422397"/>
              <a:gd name="connsiteY60" fmla="*/ 4139706 h 6858000"/>
              <a:gd name="connsiteX61" fmla="*/ 1049328 w 2422397"/>
              <a:gd name="connsiteY61" fmla="*/ 4134671 h 6858000"/>
              <a:gd name="connsiteX62" fmla="*/ 1061133 w 2422397"/>
              <a:gd name="connsiteY62" fmla="*/ 4074160 h 6858000"/>
              <a:gd name="connsiteX63" fmla="*/ 1059121 w 2422397"/>
              <a:gd name="connsiteY63" fmla="*/ 3844497 h 6858000"/>
              <a:gd name="connsiteX64" fmla="*/ 1083386 w 2422397"/>
              <a:gd name="connsiteY64" fmla="*/ 3726730 h 6858000"/>
              <a:gd name="connsiteX65" fmla="*/ 1098990 w 2422397"/>
              <a:gd name="connsiteY65" fmla="*/ 3687782 h 6858000"/>
              <a:gd name="connsiteX66" fmla="*/ 1124701 w 2422397"/>
              <a:gd name="connsiteY66" fmla="*/ 3622348 h 6858000"/>
              <a:gd name="connsiteX67" fmla="*/ 1161137 w 2422397"/>
              <a:gd name="connsiteY67" fmla="*/ 3580464 h 6858000"/>
              <a:gd name="connsiteX68" fmla="*/ 1175812 w 2422397"/>
              <a:gd name="connsiteY68" fmla="*/ 3522969 h 6858000"/>
              <a:gd name="connsiteX69" fmla="*/ 1156951 w 2422397"/>
              <a:gd name="connsiteY69" fmla="*/ 3500538 h 6858000"/>
              <a:gd name="connsiteX70" fmla="*/ 1179877 w 2422397"/>
              <a:gd name="connsiteY70" fmla="*/ 3441984 h 6858000"/>
              <a:gd name="connsiteX71" fmla="*/ 1217096 w 2422397"/>
              <a:gd name="connsiteY71" fmla="*/ 3354156 h 6858000"/>
              <a:gd name="connsiteX72" fmla="*/ 1232811 w 2422397"/>
              <a:gd name="connsiteY72" fmla="*/ 3301153 h 6858000"/>
              <a:gd name="connsiteX73" fmla="*/ 1281985 w 2422397"/>
              <a:gd name="connsiteY73" fmla="*/ 3158933 h 6858000"/>
              <a:gd name="connsiteX74" fmla="*/ 1335997 w 2422397"/>
              <a:gd name="connsiteY74" fmla="*/ 3018423 h 6858000"/>
              <a:gd name="connsiteX75" fmla="*/ 1394864 w 2422397"/>
              <a:gd name="connsiteY75" fmla="*/ 2946152 h 6858000"/>
              <a:gd name="connsiteX76" fmla="*/ 1436360 w 2422397"/>
              <a:gd name="connsiteY76" fmla="*/ 2829469 h 6858000"/>
              <a:gd name="connsiteX77" fmla="*/ 1447242 w 2422397"/>
              <a:gd name="connsiteY77" fmla="*/ 2811546 h 6858000"/>
              <a:gd name="connsiteX78" fmla="*/ 1449881 w 2422397"/>
              <a:gd name="connsiteY78" fmla="*/ 2781535 h 6858000"/>
              <a:gd name="connsiteX79" fmla="*/ 1459218 w 2422397"/>
              <a:gd name="connsiteY79" fmla="*/ 2660724 h 6858000"/>
              <a:gd name="connsiteX80" fmla="*/ 1455455 w 2422397"/>
              <a:gd name="connsiteY80" fmla="*/ 2560980 h 6858000"/>
              <a:gd name="connsiteX81" fmla="*/ 1497362 w 2422397"/>
              <a:gd name="connsiteY81" fmla="*/ 2456303 h 6858000"/>
              <a:gd name="connsiteX82" fmla="*/ 1507343 w 2422397"/>
              <a:gd name="connsiteY82" fmla="*/ 2385923 h 6858000"/>
              <a:gd name="connsiteX83" fmla="*/ 1540772 w 2422397"/>
              <a:gd name="connsiteY83" fmla="*/ 2256097 h 6858000"/>
              <a:gd name="connsiteX84" fmla="*/ 1569381 w 2422397"/>
              <a:gd name="connsiteY84" fmla="*/ 2165158 h 6858000"/>
              <a:gd name="connsiteX85" fmla="*/ 1576109 w 2422397"/>
              <a:gd name="connsiteY85" fmla="*/ 2078660 h 6858000"/>
              <a:gd name="connsiteX86" fmla="*/ 1564751 w 2422397"/>
              <a:gd name="connsiteY86" fmla="*/ 2009574 h 6858000"/>
              <a:gd name="connsiteX87" fmla="*/ 1571917 w 2422397"/>
              <a:gd name="connsiteY87" fmla="*/ 1903700 h 6858000"/>
              <a:gd name="connsiteX88" fmla="*/ 1564944 w 2422397"/>
              <a:gd name="connsiteY88" fmla="*/ 1821321 h 6858000"/>
              <a:gd name="connsiteX89" fmla="*/ 1579022 w 2422397"/>
              <a:gd name="connsiteY89" fmla="*/ 1718757 h 6858000"/>
              <a:gd name="connsiteX90" fmla="*/ 1590196 w 2422397"/>
              <a:gd name="connsiteY90" fmla="*/ 1595914 h 6858000"/>
              <a:gd name="connsiteX91" fmla="*/ 1624363 w 2422397"/>
              <a:gd name="connsiteY91" fmla="*/ 1502483 h 6858000"/>
              <a:gd name="connsiteX92" fmla="*/ 1631539 w 2422397"/>
              <a:gd name="connsiteY92" fmla="*/ 1431520 h 6858000"/>
              <a:gd name="connsiteX93" fmla="*/ 1646296 w 2422397"/>
              <a:gd name="connsiteY93" fmla="*/ 1333057 h 6858000"/>
              <a:gd name="connsiteX94" fmla="*/ 1696091 w 2422397"/>
              <a:gd name="connsiteY94" fmla="*/ 1202078 h 6858000"/>
              <a:gd name="connsiteX95" fmla="*/ 1706993 w 2422397"/>
              <a:gd name="connsiteY95" fmla="*/ 1104797 h 6858000"/>
              <a:gd name="connsiteX96" fmla="*/ 1777273 w 2422397"/>
              <a:gd name="connsiteY96" fmla="*/ 916268 h 6858000"/>
              <a:gd name="connsiteX97" fmla="*/ 1850836 w 2422397"/>
              <a:gd name="connsiteY97" fmla="*/ 825516 h 6858000"/>
              <a:gd name="connsiteX98" fmla="*/ 1911831 w 2422397"/>
              <a:gd name="connsiteY98" fmla="*/ 696577 h 6858000"/>
              <a:gd name="connsiteX99" fmla="*/ 1942209 w 2422397"/>
              <a:gd name="connsiteY99" fmla="*/ 575807 h 6858000"/>
              <a:gd name="connsiteX100" fmla="*/ 1951374 w 2422397"/>
              <a:gd name="connsiteY100" fmla="*/ 556682 h 6858000"/>
              <a:gd name="connsiteX101" fmla="*/ 1951170 w 2422397"/>
              <a:gd name="connsiteY101" fmla="*/ 526639 h 6858000"/>
              <a:gd name="connsiteX102" fmla="*/ 1949059 w 2422397"/>
              <a:gd name="connsiteY102" fmla="*/ 405872 h 6858000"/>
              <a:gd name="connsiteX103" fmla="*/ 1954018 w 2422397"/>
              <a:gd name="connsiteY103" fmla="*/ 307622 h 6858000"/>
              <a:gd name="connsiteX104" fmla="*/ 1967790 w 2422397"/>
              <a:gd name="connsiteY104" fmla="*/ 198682 h 6858000"/>
              <a:gd name="connsiteX105" fmla="*/ 1971093 w 2422397"/>
              <a:gd name="connsiteY105" fmla="*/ 127747 h 6858000"/>
              <a:gd name="connsiteX106" fmla="*/ 1951841 w 2422397"/>
              <a:gd name="connsiteY106" fmla="*/ 4678 h 6858000"/>
              <a:gd name="connsiteX107" fmla="*/ 1953649 w 2422397"/>
              <a:gd name="connsiteY10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54861 w 2422397"/>
              <a:gd name="connsiteY31" fmla="*/ 5538948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56951 w 2422397"/>
              <a:gd name="connsiteY68" fmla="*/ 3500538 h 6858000"/>
              <a:gd name="connsiteX69" fmla="*/ 1179877 w 2422397"/>
              <a:gd name="connsiteY69" fmla="*/ 3441984 h 6858000"/>
              <a:gd name="connsiteX70" fmla="*/ 1217096 w 2422397"/>
              <a:gd name="connsiteY70" fmla="*/ 3354156 h 6858000"/>
              <a:gd name="connsiteX71" fmla="*/ 1232811 w 2422397"/>
              <a:gd name="connsiteY71" fmla="*/ 3301153 h 6858000"/>
              <a:gd name="connsiteX72" fmla="*/ 1281985 w 2422397"/>
              <a:gd name="connsiteY72" fmla="*/ 3158933 h 6858000"/>
              <a:gd name="connsiteX73" fmla="*/ 1335997 w 2422397"/>
              <a:gd name="connsiteY73" fmla="*/ 3018423 h 6858000"/>
              <a:gd name="connsiteX74" fmla="*/ 1394864 w 2422397"/>
              <a:gd name="connsiteY74" fmla="*/ 2946152 h 6858000"/>
              <a:gd name="connsiteX75" fmla="*/ 1436360 w 2422397"/>
              <a:gd name="connsiteY75" fmla="*/ 2829469 h 6858000"/>
              <a:gd name="connsiteX76" fmla="*/ 1447242 w 2422397"/>
              <a:gd name="connsiteY76" fmla="*/ 2811546 h 6858000"/>
              <a:gd name="connsiteX77" fmla="*/ 1449881 w 2422397"/>
              <a:gd name="connsiteY77" fmla="*/ 2781535 h 6858000"/>
              <a:gd name="connsiteX78" fmla="*/ 1459218 w 2422397"/>
              <a:gd name="connsiteY78" fmla="*/ 2660724 h 6858000"/>
              <a:gd name="connsiteX79" fmla="*/ 1455455 w 2422397"/>
              <a:gd name="connsiteY79" fmla="*/ 2560980 h 6858000"/>
              <a:gd name="connsiteX80" fmla="*/ 1497362 w 2422397"/>
              <a:gd name="connsiteY80" fmla="*/ 2456303 h 6858000"/>
              <a:gd name="connsiteX81" fmla="*/ 1507343 w 2422397"/>
              <a:gd name="connsiteY81" fmla="*/ 2385923 h 6858000"/>
              <a:gd name="connsiteX82" fmla="*/ 1540772 w 2422397"/>
              <a:gd name="connsiteY82" fmla="*/ 2256097 h 6858000"/>
              <a:gd name="connsiteX83" fmla="*/ 1569381 w 2422397"/>
              <a:gd name="connsiteY83" fmla="*/ 2165158 h 6858000"/>
              <a:gd name="connsiteX84" fmla="*/ 1576109 w 2422397"/>
              <a:gd name="connsiteY84" fmla="*/ 2078660 h 6858000"/>
              <a:gd name="connsiteX85" fmla="*/ 1564751 w 2422397"/>
              <a:gd name="connsiteY85" fmla="*/ 2009574 h 6858000"/>
              <a:gd name="connsiteX86" fmla="*/ 1571917 w 2422397"/>
              <a:gd name="connsiteY86" fmla="*/ 1903700 h 6858000"/>
              <a:gd name="connsiteX87" fmla="*/ 1564944 w 2422397"/>
              <a:gd name="connsiteY87" fmla="*/ 1821321 h 6858000"/>
              <a:gd name="connsiteX88" fmla="*/ 1579022 w 2422397"/>
              <a:gd name="connsiteY88" fmla="*/ 1718757 h 6858000"/>
              <a:gd name="connsiteX89" fmla="*/ 1590196 w 2422397"/>
              <a:gd name="connsiteY89" fmla="*/ 1595914 h 6858000"/>
              <a:gd name="connsiteX90" fmla="*/ 1624363 w 2422397"/>
              <a:gd name="connsiteY90" fmla="*/ 1502483 h 6858000"/>
              <a:gd name="connsiteX91" fmla="*/ 1631539 w 2422397"/>
              <a:gd name="connsiteY91" fmla="*/ 1431520 h 6858000"/>
              <a:gd name="connsiteX92" fmla="*/ 1646296 w 2422397"/>
              <a:gd name="connsiteY92" fmla="*/ 1333057 h 6858000"/>
              <a:gd name="connsiteX93" fmla="*/ 1696091 w 2422397"/>
              <a:gd name="connsiteY93" fmla="*/ 1202078 h 6858000"/>
              <a:gd name="connsiteX94" fmla="*/ 1706993 w 2422397"/>
              <a:gd name="connsiteY94" fmla="*/ 1104797 h 6858000"/>
              <a:gd name="connsiteX95" fmla="*/ 1777273 w 2422397"/>
              <a:gd name="connsiteY95" fmla="*/ 916268 h 6858000"/>
              <a:gd name="connsiteX96" fmla="*/ 1850836 w 2422397"/>
              <a:gd name="connsiteY96" fmla="*/ 825516 h 6858000"/>
              <a:gd name="connsiteX97" fmla="*/ 1911831 w 2422397"/>
              <a:gd name="connsiteY97" fmla="*/ 696577 h 6858000"/>
              <a:gd name="connsiteX98" fmla="*/ 1942209 w 2422397"/>
              <a:gd name="connsiteY98" fmla="*/ 575807 h 6858000"/>
              <a:gd name="connsiteX99" fmla="*/ 1951374 w 2422397"/>
              <a:gd name="connsiteY99" fmla="*/ 556682 h 6858000"/>
              <a:gd name="connsiteX100" fmla="*/ 1951170 w 2422397"/>
              <a:gd name="connsiteY100" fmla="*/ 526639 h 6858000"/>
              <a:gd name="connsiteX101" fmla="*/ 1949059 w 2422397"/>
              <a:gd name="connsiteY101" fmla="*/ 405872 h 6858000"/>
              <a:gd name="connsiteX102" fmla="*/ 1954018 w 2422397"/>
              <a:gd name="connsiteY102" fmla="*/ 307622 h 6858000"/>
              <a:gd name="connsiteX103" fmla="*/ 1967790 w 2422397"/>
              <a:gd name="connsiteY103" fmla="*/ 198682 h 6858000"/>
              <a:gd name="connsiteX104" fmla="*/ 1971093 w 2422397"/>
              <a:gd name="connsiteY104" fmla="*/ 127747 h 6858000"/>
              <a:gd name="connsiteX105" fmla="*/ 1951841 w 2422397"/>
              <a:gd name="connsiteY105" fmla="*/ 4678 h 6858000"/>
              <a:gd name="connsiteX106" fmla="*/ 1953649 w 2422397"/>
              <a:gd name="connsiteY10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56951 w 2422397"/>
              <a:gd name="connsiteY68" fmla="*/ 3500538 h 6858000"/>
              <a:gd name="connsiteX69" fmla="*/ 1179877 w 2422397"/>
              <a:gd name="connsiteY69" fmla="*/ 3441984 h 6858000"/>
              <a:gd name="connsiteX70" fmla="*/ 1217096 w 2422397"/>
              <a:gd name="connsiteY70" fmla="*/ 3354156 h 6858000"/>
              <a:gd name="connsiteX71" fmla="*/ 1232811 w 2422397"/>
              <a:gd name="connsiteY71" fmla="*/ 3301153 h 6858000"/>
              <a:gd name="connsiteX72" fmla="*/ 1281985 w 2422397"/>
              <a:gd name="connsiteY72" fmla="*/ 3158933 h 6858000"/>
              <a:gd name="connsiteX73" fmla="*/ 1335997 w 2422397"/>
              <a:gd name="connsiteY73" fmla="*/ 3018423 h 6858000"/>
              <a:gd name="connsiteX74" fmla="*/ 1394864 w 2422397"/>
              <a:gd name="connsiteY74" fmla="*/ 2946152 h 6858000"/>
              <a:gd name="connsiteX75" fmla="*/ 1436360 w 2422397"/>
              <a:gd name="connsiteY75" fmla="*/ 2829469 h 6858000"/>
              <a:gd name="connsiteX76" fmla="*/ 1447242 w 2422397"/>
              <a:gd name="connsiteY76" fmla="*/ 2811546 h 6858000"/>
              <a:gd name="connsiteX77" fmla="*/ 1449881 w 2422397"/>
              <a:gd name="connsiteY77" fmla="*/ 2781535 h 6858000"/>
              <a:gd name="connsiteX78" fmla="*/ 1459218 w 2422397"/>
              <a:gd name="connsiteY78" fmla="*/ 2660724 h 6858000"/>
              <a:gd name="connsiteX79" fmla="*/ 1455455 w 2422397"/>
              <a:gd name="connsiteY79" fmla="*/ 2560980 h 6858000"/>
              <a:gd name="connsiteX80" fmla="*/ 1497362 w 2422397"/>
              <a:gd name="connsiteY80" fmla="*/ 2456303 h 6858000"/>
              <a:gd name="connsiteX81" fmla="*/ 1507343 w 2422397"/>
              <a:gd name="connsiteY81" fmla="*/ 2385923 h 6858000"/>
              <a:gd name="connsiteX82" fmla="*/ 1540772 w 2422397"/>
              <a:gd name="connsiteY82" fmla="*/ 2256097 h 6858000"/>
              <a:gd name="connsiteX83" fmla="*/ 1569381 w 2422397"/>
              <a:gd name="connsiteY83" fmla="*/ 2165158 h 6858000"/>
              <a:gd name="connsiteX84" fmla="*/ 1576109 w 2422397"/>
              <a:gd name="connsiteY84" fmla="*/ 2078660 h 6858000"/>
              <a:gd name="connsiteX85" fmla="*/ 1564751 w 2422397"/>
              <a:gd name="connsiteY85" fmla="*/ 2009574 h 6858000"/>
              <a:gd name="connsiteX86" fmla="*/ 1571917 w 2422397"/>
              <a:gd name="connsiteY86" fmla="*/ 1903700 h 6858000"/>
              <a:gd name="connsiteX87" fmla="*/ 1564944 w 2422397"/>
              <a:gd name="connsiteY87" fmla="*/ 1821321 h 6858000"/>
              <a:gd name="connsiteX88" fmla="*/ 1579022 w 2422397"/>
              <a:gd name="connsiteY88" fmla="*/ 1718757 h 6858000"/>
              <a:gd name="connsiteX89" fmla="*/ 1590196 w 2422397"/>
              <a:gd name="connsiteY89" fmla="*/ 1595914 h 6858000"/>
              <a:gd name="connsiteX90" fmla="*/ 1624363 w 2422397"/>
              <a:gd name="connsiteY90" fmla="*/ 1502483 h 6858000"/>
              <a:gd name="connsiteX91" fmla="*/ 1631539 w 2422397"/>
              <a:gd name="connsiteY91" fmla="*/ 1431520 h 6858000"/>
              <a:gd name="connsiteX92" fmla="*/ 1646296 w 2422397"/>
              <a:gd name="connsiteY92" fmla="*/ 1333057 h 6858000"/>
              <a:gd name="connsiteX93" fmla="*/ 1696091 w 2422397"/>
              <a:gd name="connsiteY93" fmla="*/ 1202078 h 6858000"/>
              <a:gd name="connsiteX94" fmla="*/ 1706993 w 2422397"/>
              <a:gd name="connsiteY94" fmla="*/ 1104797 h 6858000"/>
              <a:gd name="connsiteX95" fmla="*/ 1777273 w 2422397"/>
              <a:gd name="connsiteY95" fmla="*/ 916268 h 6858000"/>
              <a:gd name="connsiteX96" fmla="*/ 1850836 w 2422397"/>
              <a:gd name="connsiteY96" fmla="*/ 825516 h 6858000"/>
              <a:gd name="connsiteX97" fmla="*/ 1911831 w 2422397"/>
              <a:gd name="connsiteY97" fmla="*/ 696577 h 6858000"/>
              <a:gd name="connsiteX98" fmla="*/ 1942209 w 2422397"/>
              <a:gd name="connsiteY98" fmla="*/ 575807 h 6858000"/>
              <a:gd name="connsiteX99" fmla="*/ 1951374 w 2422397"/>
              <a:gd name="connsiteY99" fmla="*/ 556682 h 6858000"/>
              <a:gd name="connsiteX100" fmla="*/ 1951170 w 2422397"/>
              <a:gd name="connsiteY100" fmla="*/ 526639 h 6858000"/>
              <a:gd name="connsiteX101" fmla="*/ 1949059 w 2422397"/>
              <a:gd name="connsiteY101" fmla="*/ 405872 h 6858000"/>
              <a:gd name="connsiteX102" fmla="*/ 1954018 w 2422397"/>
              <a:gd name="connsiteY102" fmla="*/ 307622 h 6858000"/>
              <a:gd name="connsiteX103" fmla="*/ 1967790 w 2422397"/>
              <a:gd name="connsiteY103" fmla="*/ 198682 h 6858000"/>
              <a:gd name="connsiteX104" fmla="*/ 1971093 w 2422397"/>
              <a:gd name="connsiteY104" fmla="*/ 127747 h 6858000"/>
              <a:gd name="connsiteX105" fmla="*/ 1951841 w 2422397"/>
              <a:gd name="connsiteY105" fmla="*/ 4678 h 6858000"/>
              <a:gd name="connsiteX106" fmla="*/ 1953649 w 2422397"/>
              <a:gd name="connsiteY10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79877 w 2422397"/>
              <a:gd name="connsiteY68" fmla="*/ 3441984 h 6858000"/>
              <a:gd name="connsiteX69" fmla="*/ 1217096 w 2422397"/>
              <a:gd name="connsiteY69" fmla="*/ 3354156 h 6858000"/>
              <a:gd name="connsiteX70" fmla="*/ 1232811 w 2422397"/>
              <a:gd name="connsiteY70" fmla="*/ 3301153 h 6858000"/>
              <a:gd name="connsiteX71" fmla="*/ 1281985 w 2422397"/>
              <a:gd name="connsiteY71" fmla="*/ 3158933 h 6858000"/>
              <a:gd name="connsiteX72" fmla="*/ 1335997 w 2422397"/>
              <a:gd name="connsiteY72" fmla="*/ 3018423 h 6858000"/>
              <a:gd name="connsiteX73" fmla="*/ 1394864 w 2422397"/>
              <a:gd name="connsiteY73" fmla="*/ 2946152 h 6858000"/>
              <a:gd name="connsiteX74" fmla="*/ 1436360 w 2422397"/>
              <a:gd name="connsiteY74" fmla="*/ 2829469 h 6858000"/>
              <a:gd name="connsiteX75" fmla="*/ 1447242 w 2422397"/>
              <a:gd name="connsiteY75" fmla="*/ 2811546 h 6858000"/>
              <a:gd name="connsiteX76" fmla="*/ 1449881 w 2422397"/>
              <a:gd name="connsiteY76" fmla="*/ 2781535 h 6858000"/>
              <a:gd name="connsiteX77" fmla="*/ 1459218 w 2422397"/>
              <a:gd name="connsiteY77" fmla="*/ 2660724 h 6858000"/>
              <a:gd name="connsiteX78" fmla="*/ 1455455 w 2422397"/>
              <a:gd name="connsiteY78" fmla="*/ 2560980 h 6858000"/>
              <a:gd name="connsiteX79" fmla="*/ 1497362 w 2422397"/>
              <a:gd name="connsiteY79" fmla="*/ 2456303 h 6858000"/>
              <a:gd name="connsiteX80" fmla="*/ 1507343 w 2422397"/>
              <a:gd name="connsiteY80" fmla="*/ 2385923 h 6858000"/>
              <a:gd name="connsiteX81" fmla="*/ 1540772 w 2422397"/>
              <a:gd name="connsiteY81" fmla="*/ 2256097 h 6858000"/>
              <a:gd name="connsiteX82" fmla="*/ 1569381 w 2422397"/>
              <a:gd name="connsiteY82" fmla="*/ 2165158 h 6858000"/>
              <a:gd name="connsiteX83" fmla="*/ 1576109 w 2422397"/>
              <a:gd name="connsiteY83" fmla="*/ 2078660 h 6858000"/>
              <a:gd name="connsiteX84" fmla="*/ 1564751 w 2422397"/>
              <a:gd name="connsiteY84" fmla="*/ 2009574 h 6858000"/>
              <a:gd name="connsiteX85" fmla="*/ 1571917 w 2422397"/>
              <a:gd name="connsiteY85" fmla="*/ 1903700 h 6858000"/>
              <a:gd name="connsiteX86" fmla="*/ 1564944 w 2422397"/>
              <a:gd name="connsiteY86" fmla="*/ 1821321 h 6858000"/>
              <a:gd name="connsiteX87" fmla="*/ 1579022 w 2422397"/>
              <a:gd name="connsiteY87" fmla="*/ 1718757 h 6858000"/>
              <a:gd name="connsiteX88" fmla="*/ 1590196 w 2422397"/>
              <a:gd name="connsiteY88" fmla="*/ 1595914 h 6858000"/>
              <a:gd name="connsiteX89" fmla="*/ 1624363 w 2422397"/>
              <a:gd name="connsiteY89" fmla="*/ 1502483 h 6858000"/>
              <a:gd name="connsiteX90" fmla="*/ 1631539 w 2422397"/>
              <a:gd name="connsiteY90" fmla="*/ 1431520 h 6858000"/>
              <a:gd name="connsiteX91" fmla="*/ 1646296 w 2422397"/>
              <a:gd name="connsiteY91" fmla="*/ 1333057 h 6858000"/>
              <a:gd name="connsiteX92" fmla="*/ 1696091 w 2422397"/>
              <a:gd name="connsiteY92" fmla="*/ 1202078 h 6858000"/>
              <a:gd name="connsiteX93" fmla="*/ 1706993 w 2422397"/>
              <a:gd name="connsiteY93" fmla="*/ 1104797 h 6858000"/>
              <a:gd name="connsiteX94" fmla="*/ 1777273 w 2422397"/>
              <a:gd name="connsiteY94" fmla="*/ 916268 h 6858000"/>
              <a:gd name="connsiteX95" fmla="*/ 1850836 w 2422397"/>
              <a:gd name="connsiteY95" fmla="*/ 825516 h 6858000"/>
              <a:gd name="connsiteX96" fmla="*/ 1911831 w 2422397"/>
              <a:gd name="connsiteY96" fmla="*/ 696577 h 6858000"/>
              <a:gd name="connsiteX97" fmla="*/ 1942209 w 2422397"/>
              <a:gd name="connsiteY97" fmla="*/ 575807 h 6858000"/>
              <a:gd name="connsiteX98" fmla="*/ 1951374 w 2422397"/>
              <a:gd name="connsiteY98" fmla="*/ 556682 h 6858000"/>
              <a:gd name="connsiteX99" fmla="*/ 1951170 w 2422397"/>
              <a:gd name="connsiteY99" fmla="*/ 526639 h 6858000"/>
              <a:gd name="connsiteX100" fmla="*/ 1949059 w 2422397"/>
              <a:gd name="connsiteY100" fmla="*/ 405872 h 6858000"/>
              <a:gd name="connsiteX101" fmla="*/ 1954018 w 2422397"/>
              <a:gd name="connsiteY101" fmla="*/ 307622 h 6858000"/>
              <a:gd name="connsiteX102" fmla="*/ 1967790 w 2422397"/>
              <a:gd name="connsiteY102" fmla="*/ 198682 h 6858000"/>
              <a:gd name="connsiteX103" fmla="*/ 1971093 w 2422397"/>
              <a:gd name="connsiteY103" fmla="*/ 127747 h 6858000"/>
              <a:gd name="connsiteX104" fmla="*/ 1951841 w 2422397"/>
              <a:gd name="connsiteY104" fmla="*/ 4678 h 6858000"/>
              <a:gd name="connsiteX105" fmla="*/ 1953649 w 2422397"/>
              <a:gd name="connsiteY10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9877 w 2422397"/>
              <a:gd name="connsiteY67" fmla="*/ 3441984 h 6858000"/>
              <a:gd name="connsiteX68" fmla="*/ 1217096 w 2422397"/>
              <a:gd name="connsiteY68" fmla="*/ 3354156 h 6858000"/>
              <a:gd name="connsiteX69" fmla="*/ 1232811 w 2422397"/>
              <a:gd name="connsiteY69" fmla="*/ 3301153 h 6858000"/>
              <a:gd name="connsiteX70" fmla="*/ 1281985 w 2422397"/>
              <a:gd name="connsiteY70" fmla="*/ 3158933 h 6858000"/>
              <a:gd name="connsiteX71" fmla="*/ 1335997 w 2422397"/>
              <a:gd name="connsiteY71" fmla="*/ 3018423 h 6858000"/>
              <a:gd name="connsiteX72" fmla="*/ 1394864 w 2422397"/>
              <a:gd name="connsiteY72" fmla="*/ 2946152 h 6858000"/>
              <a:gd name="connsiteX73" fmla="*/ 1436360 w 2422397"/>
              <a:gd name="connsiteY73" fmla="*/ 2829469 h 6858000"/>
              <a:gd name="connsiteX74" fmla="*/ 1447242 w 2422397"/>
              <a:gd name="connsiteY74" fmla="*/ 2811546 h 6858000"/>
              <a:gd name="connsiteX75" fmla="*/ 1449881 w 2422397"/>
              <a:gd name="connsiteY75" fmla="*/ 2781535 h 6858000"/>
              <a:gd name="connsiteX76" fmla="*/ 1459218 w 2422397"/>
              <a:gd name="connsiteY76" fmla="*/ 2660724 h 6858000"/>
              <a:gd name="connsiteX77" fmla="*/ 1455455 w 2422397"/>
              <a:gd name="connsiteY77" fmla="*/ 2560980 h 6858000"/>
              <a:gd name="connsiteX78" fmla="*/ 1497362 w 2422397"/>
              <a:gd name="connsiteY78" fmla="*/ 2456303 h 6858000"/>
              <a:gd name="connsiteX79" fmla="*/ 1507343 w 2422397"/>
              <a:gd name="connsiteY79" fmla="*/ 2385923 h 6858000"/>
              <a:gd name="connsiteX80" fmla="*/ 1540772 w 2422397"/>
              <a:gd name="connsiteY80" fmla="*/ 2256097 h 6858000"/>
              <a:gd name="connsiteX81" fmla="*/ 1569381 w 2422397"/>
              <a:gd name="connsiteY81" fmla="*/ 2165158 h 6858000"/>
              <a:gd name="connsiteX82" fmla="*/ 1576109 w 2422397"/>
              <a:gd name="connsiteY82" fmla="*/ 2078660 h 6858000"/>
              <a:gd name="connsiteX83" fmla="*/ 1564751 w 2422397"/>
              <a:gd name="connsiteY83" fmla="*/ 2009574 h 6858000"/>
              <a:gd name="connsiteX84" fmla="*/ 1571917 w 2422397"/>
              <a:gd name="connsiteY84" fmla="*/ 1903700 h 6858000"/>
              <a:gd name="connsiteX85" fmla="*/ 1564944 w 2422397"/>
              <a:gd name="connsiteY85" fmla="*/ 1821321 h 6858000"/>
              <a:gd name="connsiteX86" fmla="*/ 1579022 w 2422397"/>
              <a:gd name="connsiteY86" fmla="*/ 1718757 h 6858000"/>
              <a:gd name="connsiteX87" fmla="*/ 1590196 w 2422397"/>
              <a:gd name="connsiteY87" fmla="*/ 1595914 h 6858000"/>
              <a:gd name="connsiteX88" fmla="*/ 1624363 w 2422397"/>
              <a:gd name="connsiteY88" fmla="*/ 1502483 h 6858000"/>
              <a:gd name="connsiteX89" fmla="*/ 1631539 w 2422397"/>
              <a:gd name="connsiteY89" fmla="*/ 1431520 h 6858000"/>
              <a:gd name="connsiteX90" fmla="*/ 1646296 w 2422397"/>
              <a:gd name="connsiteY90" fmla="*/ 1333057 h 6858000"/>
              <a:gd name="connsiteX91" fmla="*/ 1696091 w 2422397"/>
              <a:gd name="connsiteY91" fmla="*/ 1202078 h 6858000"/>
              <a:gd name="connsiteX92" fmla="*/ 1706993 w 2422397"/>
              <a:gd name="connsiteY92" fmla="*/ 1104797 h 6858000"/>
              <a:gd name="connsiteX93" fmla="*/ 1777273 w 2422397"/>
              <a:gd name="connsiteY93" fmla="*/ 916268 h 6858000"/>
              <a:gd name="connsiteX94" fmla="*/ 1850836 w 2422397"/>
              <a:gd name="connsiteY94" fmla="*/ 825516 h 6858000"/>
              <a:gd name="connsiteX95" fmla="*/ 1911831 w 2422397"/>
              <a:gd name="connsiteY95" fmla="*/ 696577 h 6858000"/>
              <a:gd name="connsiteX96" fmla="*/ 1942209 w 2422397"/>
              <a:gd name="connsiteY96" fmla="*/ 575807 h 6858000"/>
              <a:gd name="connsiteX97" fmla="*/ 1951374 w 2422397"/>
              <a:gd name="connsiteY97" fmla="*/ 556682 h 6858000"/>
              <a:gd name="connsiteX98" fmla="*/ 1951170 w 2422397"/>
              <a:gd name="connsiteY98" fmla="*/ 526639 h 6858000"/>
              <a:gd name="connsiteX99" fmla="*/ 1949059 w 2422397"/>
              <a:gd name="connsiteY99" fmla="*/ 405872 h 6858000"/>
              <a:gd name="connsiteX100" fmla="*/ 1954018 w 2422397"/>
              <a:gd name="connsiteY100" fmla="*/ 307622 h 6858000"/>
              <a:gd name="connsiteX101" fmla="*/ 1967790 w 2422397"/>
              <a:gd name="connsiteY101" fmla="*/ 198682 h 6858000"/>
              <a:gd name="connsiteX102" fmla="*/ 1971093 w 2422397"/>
              <a:gd name="connsiteY102" fmla="*/ 127747 h 6858000"/>
              <a:gd name="connsiteX103" fmla="*/ 1951841 w 2422397"/>
              <a:gd name="connsiteY103" fmla="*/ 4678 h 6858000"/>
              <a:gd name="connsiteX104" fmla="*/ 1953649 w 2422397"/>
              <a:gd name="connsiteY10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49917 w 2422397"/>
              <a:gd name="connsiteY66" fmla="*/ 3558025 h 6858000"/>
              <a:gd name="connsiteX67" fmla="*/ 1179877 w 2422397"/>
              <a:gd name="connsiteY67" fmla="*/ 3441984 h 6858000"/>
              <a:gd name="connsiteX68" fmla="*/ 1217096 w 2422397"/>
              <a:gd name="connsiteY68" fmla="*/ 3354156 h 6858000"/>
              <a:gd name="connsiteX69" fmla="*/ 1232811 w 2422397"/>
              <a:gd name="connsiteY69" fmla="*/ 3301153 h 6858000"/>
              <a:gd name="connsiteX70" fmla="*/ 1281985 w 2422397"/>
              <a:gd name="connsiteY70" fmla="*/ 3158933 h 6858000"/>
              <a:gd name="connsiteX71" fmla="*/ 1335997 w 2422397"/>
              <a:gd name="connsiteY71" fmla="*/ 3018423 h 6858000"/>
              <a:gd name="connsiteX72" fmla="*/ 1394864 w 2422397"/>
              <a:gd name="connsiteY72" fmla="*/ 2946152 h 6858000"/>
              <a:gd name="connsiteX73" fmla="*/ 1436360 w 2422397"/>
              <a:gd name="connsiteY73" fmla="*/ 2829469 h 6858000"/>
              <a:gd name="connsiteX74" fmla="*/ 1447242 w 2422397"/>
              <a:gd name="connsiteY74" fmla="*/ 2811546 h 6858000"/>
              <a:gd name="connsiteX75" fmla="*/ 1449881 w 2422397"/>
              <a:gd name="connsiteY75" fmla="*/ 2781535 h 6858000"/>
              <a:gd name="connsiteX76" fmla="*/ 1459218 w 2422397"/>
              <a:gd name="connsiteY76" fmla="*/ 2660724 h 6858000"/>
              <a:gd name="connsiteX77" fmla="*/ 1455455 w 2422397"/>
              <a:gd name="connsiteY77" fmla="*/ 2560980 h 6858000"/>
              <a:gd name="connsiteX78" fmla="*/ 1497362 w 2422397"/>
              <a:gd name="connsiteY78" fmla="*/ 2456303 h 6858000"/>
              <a:gd name="connsiteX79" fmla="*/ 1507343 w 2422397"/>
              <a:gd name="connsiteY79" fmla="*/ 2385923 h 6858000"/>
              <a:gd name="connsiteX80" fmla="*/ 1540772 w 2422397"/>
              <a:gd name="connsiteY80" fmla="*/ 2256097 h 6858000"/>
              <a:gd name="connsiteX81" fmla="*/ 1569381 w 2422397"/>
              <a:gd name="connsiteY81" fmla="*/ 2165158 h 6858000"/>
              <a:gd name="connsiteX82" fmla="*/ 1576109 w 2422397"/>
              <a:gd name="connsiteY82" fmla="*/ 2078660 h 6858000"/>
              <a:gd name="connsiteX83" fmla="*/ 1564751 w 2422397"/>
              <a:gd name="connsiteY83" fmla="*/ 2009574 h 6858000"/>
              <a:gd name="connsiteX84" fmla="*/ 1571917 w 2422397"/>
              <a:gd name="connsiteY84" fmla="*/ 1903700 h 6858000"/>
              <a:gd name="connsiteX85" fmla="*/ 1564944 w 2422397"/>
              <a:gd name="connsiteY85" fmla="*/ 1821321 h 6858000"/>
              <a:gd name="connsiteX86" fmla="*/ 1579022 w 2422397"/>
              <a:gd name="connsiteY86" fmla="*/ 1718757 h 6858000"/>
              <a:gd name="connsiteX87" fmla="*/ 1590196 w 2422397"/>
              <a:gd name="connsiteY87" fmla="*/ 1595914 h 6858000"/>
              <a:gd name="connsiteX88" fmla="*/ 1624363 w 2422397"/>
              <a:gd name="connsiteY88" fmla="*/ 1502483 h 6858000"/>
              <a:gd name="connsiteX89" fmla="*/ 1631539 w 2422397"/>
              <a:gd name="connsiteY89" fmla="*/ 1431520 h 6858000"/>
              <a:gd name="connsiteX90" fmla="*/ 1646296 w 2422397"/>
              <a:gd name="connsiteY90" fmla="*/ 1333057 h 6858000"/>
              <a:gd name="connsiteX91" fmla="*/ 1696091 w 2422397"/>
              <a:gd name="connsiteY91" fmla="*/ 1202078 h 6858000"/>
              <a:gd name="connsiteX92" fmla="*/ 1706993 w 2422397"/>
              <a:gd name="connsiteY92" fmla="*/ 1104797 h 6858000"/>
              <a:gd name="connsiteX93" fmla="*/ 1777273 w 2422397"/>
              <a:gd name="connsiteY93" fmla="*/ 916268 h 6858000"/>
              <a:gd name="connsiteX94" fmla="*/ 1850836 w 2422397"/>
              <a:gd name="connsiteY94" fmla="*/ 825516 h 6858000"/>
              <a:gd name="connsiteX95" fmla="*/ 1911831 w 2422397"/>
              <a:gd name="connsiteY95" fmla="*/ 696577 h 6858000"/>
              <a:gd name="connsiteX96" fmla="*/ 1942209 w 2422397"/>
              <a:gd name="connsiteY96" fmla="*/ 575807 h 6858000"/>
              <a:gd name="connsiteX97" fmla="*/ 1951374 w 2422397"/>
              <a:gd name="connsiteY97" fmla="*/ 556682 h 6858000"/>
              <a:gd name="connsiteX98" fmla="*/ 1951170 w 2422397"/>
              <a:gd name="connsiteY98" fmla="*/ 526639 h 6858000"/>
              <a:gd name="connsiteX99" fmla="*/ 1949059 w 2422397"/>
              <a:gd name="connsiteY99" fmla="*/ 405872 h 6858000"/>
              <a:gd name="connsiteX100" fmla="*/ 1954018 w 2422397"/>
              <a:gd name="connsiteY100" fmla="*/ 307622 h 6858000"/>
              <a:gd name="connsiteX101" fmla="*/ 1967790 w 2422397"/>
              <a:gd name="connsiteY101" fmla="*/ 198682 h 6858000"/>
              <a:gd name="connsiteX102" fmla="*/ 1971093 w 2422397"/>
              <a:gd name="connsiteY102" fmla="*/ 127747 h 6858000"/>
              <a:gd name="connsiteX103" fmla="*/ 1951841 w 2422397"/>
              <a:gd name="connsiteY103" fmla="*/ 4678 h 6858000"/>
              <a:gd name="connsiteX104" fmla="*/ 1953649 w 2422397"/>
              <a:gd name="connsiteY10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55455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55455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497362 w 2422397"/>
              <a:gd name="connsiteY77" fmla="*/ 245630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850836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50836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54018 w 2422397"/>
              <a:gd name="connsiteY97" fmla="*/ 307622 h 6858000"/>
              <a:gd name="connsiteX98" fmla="*/ 1967790 w 2422397"/>
              <a:gd name="connsiteY98" fmla="*/ 198682 h 6858000"/>
              <a:gd name="connsiteX99" fmla="*/ 1971093 w 2422397"/>
              <a:gd name="connsiteY99" fmla="*/ 127747 h 6858000"/>
              <a:gd name="connsiteX100" fmla="*/ 1951841 w 2422397"/>
              <a:gd name="connsiteY100" fmla="*/ 4678 h 6858000"/>
              <a:gd name="connsiteX101" fmla="*/ 1953649 w 2422397"/>
              <a:gd name="connsiteY101"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87677 w 2422397"/>
              <a:gd name="connsiteY97" fmla="*/ 330061 h 6858000"/>
              <a:gd name="connsiteX98" fmla="*/ 1967790 w 2422397"/>
              <a:gd name="connsiteY98" fmla="*/ 198682 h 6858000"/>
              <a:gd name="connsiteX99" fmla="*/ 1971093 w 2422397"/>
              <a:gd name="connsiteY99" fmla="*/ 127747 h 6858000"/>
              <a:gd name="connsiteX100" fmla="*/ 1951841 w 2422397"/>
              <a:gd name="connsiteY100" fmla="*/ 4678 h 6858000"/>
              <a:gd name="connsiteX101" fmla="*/ 1953649 w 2422397"/>
              <a:gd name="connsiteY10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422397" h="6858000">
                <a:moveTo>
                  <a:pt x="1953649" y="0"/>
                </a:moveTo>
                <a:lnTo>
                  <a:pt x="2422397" y="0"/>
                </a:lnTo>
                <a:lnTo>
                  <a:pt x="2422397" y="6858000"/>
                </a:lnTo>
                <a:lnTo>
                  <a:pt x="0" y="6858000"/>
                </a:lnTo>
                <a:lnTo>
                  <a:pt x="19858" y="6793329"/>
                </a:lnTo>
                <a:cubicBezTo>
                  <a:pt x="42769" y="6729276"/>
                  <a:pt x="55252" y="6812236"/>
                  <a:pt x="63278" y="6702245"/>
                </a:cubicBezTo>
                <a:cubicBezTo>
                  <a:pt x="77123" y="6709403"/>
                  <a:pt x="81770" y="6700737"/>
                  <a:pt x="83839" y="6677678"/>
                </a:cubicBezTo>
                <a:cubicBezTo>
                  <a:pt x="95740" y="6647685"/>
                  <a:pt x="120684" y="6687998"/>
                  <a:pt x="117966" y="6636037"/>
                </a:cubicBezTo>
                <a:cubicBezTo>
                  <a:pt x="132113" y="6614269"/>
                  <a:pt x="155186" y="6568118"/>
                  <a:pt x="168724" y="6547069"/>
                </a:cubicBezTo>
                <a:cubicBezTo>
                  <a:pt x="182500" y="6520811"/>
                  <a:pt x="156942" y="6483313"/>
                  <a:pt x="199197" y="6509743"/>
                </a:cubicBezTo>
                <a:cubicBezTo>
                  <a:pt x="204521" y="6468877"/>
                  <a:pt x="221716" y="6484779"/>
                  <a:pt x="247224" y="6455839"/>
                </a:cubicBezTo>
                <a:cubicBezTo>
                  <a:pt x="246715" y="6427188"/>
                  <a:pt x="256832" y="6419751"/>
                  <a:pt x="270687" y="6418363"/>
                </a:cubicBezTo>
                <a:cubicBezTo>
                  <a:pt x="286394" y="6376676"/>
                  <a:pt x="314554" y="6359162"/>
                  <a:pt x="339376" y="6322934"/>
                </a:cubicBezTo>
                <a:cubicBezTo>
                  <a:pt x="368253" y="6289592"/>
                  <a:pt x="420802" y="6241482"/>
                  <a:pt x="443949" y="6218313"/>
                </a:cubicBezTo>
                <a:lnTo>
                  <a:pt x="478259" y="6183918"/>
                </a:lnTo>
                <a:cubicBezTo>
                  <a:pt x="479546" y="6178262"/>
                  <a:pt x="480824" y="6175024"/>
                  <a:pt x="482177" y="6173358"/>
                </a:cubicBezTo>
                <a:lnTo>
                  <a:pt x="482556" y="6173443"/>
                </a:lnTo>
                <a:lnTo>
                  <a:pt x="485673" y="6162875"/>
                </a:lnTo>
                <a:cubicBezTo>
                  <a:pt x="490289" y="6144248"/>
                  <a:pt x="521395" y="6129912"/>
                  <a:pt x="524588" y="6111327"/>
                </a:cubicBezTo>
                <a:cubicBezTo>
                  <a:pt x="545199" y="6117591"/>
                  <a:pt x="520376" y="6032883"/>
                  <a:pt x="547843" y="6075666"/>
                </a:cubicBezTo>
                <a:cubicBezTo>
                  <a:pt x="553033" y="6051683"/>
                  <a:pt x="545320" y="6023873"/>
                  <a:pt x="562259" y="6054865"/>
                </a:cubicBezTo>
                <a:cubicBezTo>
                  <a:pt x="564526" y="6047659"/>
                  <a:pt x="567747" y="6045453"/>
                  <a:pt x="571463" y="6045606"/>
                </a:cubicBezTo>
                <a:lnTo>
                  <a:pt x="584071" y="5992286"/>
                </a:lnTo>
                <a:lnTo>
                  <a:pt x="587812" y="5987907"/>
                </a:lnTo>
                <a:lnTo>
                  <a:pt x="592115" y="5949187"/>
                </a:lnTo>
                <a:lnTo>
                  <a:pt x="595889" y="5931081"/>
                </a:lnTo>
                <a:lnTo>
                  <a:pt x="593758" y="5922047"/>
                </a:lnTo>
                <a:cubicBezTo>
                  <a:pt x="593232" y="5914467"/>
                  <a:pt x="594765" y="5906406"/>
                  <a:pt x="600949" y="5897316"/>
                </a:cubicBezTo>
                <a:lnTo>
                  <a:pt x="602981" y="5895955"/>
                </a:lnTo>
                <a:lnTo>
                  <a:pt x="604430" y="5870052"/>
                </a:lnTo>
                <a:cubicBezTo>
                  <a:pt x="604113" y="5860761"/>
                  <a:pt x="634607" y="5824080"/>
                  <a:pt x="631983" y="5814475"/>
                </a:cubicBezTo>
                <a:cubicBezTo>
                  <a:pt x="646933" y="5748071"/>
                  <a:pt x="684460" y="5592893"/>
                  <a:pt x="699739" y="5516509"/>
                </a:cubicBezTo>
                <a:cubicBezTo>
                  <a:pt x="710735" y="5477214"/>
                  <a:pt x="721727" y="5401610"/>
                  <a:pt x="723657" y="5356170"/>
                </a:cubicBezTo>
                <a:cubicBezTo>
                  <a:pt x="723658" y="5356139"/>
                  <a:pt x="723659" y="5356108"/>
                  <a:pt x="723661" y="5356076"/>
                </a:cubicBezTo>
                <a:cubicBezTo>
                  <a:pt x="724227" y="5340448"/>
                  <a:pt x="724792" y="5324821"/>
                  <a:pt x="725358" y="5309193"/>
                </a:cubicBezTo>
                <a:lnTo>
                  <a:pt x="726926" y="5311182"/>
                </a:lnTo>
                <a:cubicBezTo>
                  <a:pt x="727205" y="5309022"/>
                  <a:pt x="727483" y="5306862"/>
                  <a:pt x="727761" y="5304702"/>
                </a:cubicBezTo>
                <a:cubicBezTo>
                  <a:pt x="728980" y="5300689"/>
                  <a:pt x="730634" y="5299849"/>
                  <a:pt x="732974" y="5303522"/>
                </a:cubicBezTo>
                <a:lnTo>
                  <a:pt x="762873" y="5269094"/>
                </a:lnTo>
                <a:lnTo>
                  <a:pt x="784867" y="5235785"/>
                </a:lnTo>
                <a:cubicBezTo>
                  <a:pt x="792922" y="5219992"/>
                  <a:pt x="786676" y="5159363"/>
                  <a:pt x="796271" y="5175473"/>
                </a:cubicBezTo>
                <a:cubicBezTo>
                  <a:pt x="778757" y="5082200"/>
                  <a:pt x="818431" y="5108289"/>
                  <a:pt x="821529" y="5012929"/>
                </a:cubicBezTo>
                <a:cubicBezTo>
                  <a:pt x="868827" y="4980943"/>
                  <a:pt x="828924" y="4992027"/>
                  <a:pt x="846340" y="4944976"/>
                </a:cubicBezTo>
                <a:cubicBezTo>
                  <a:pt x="809217" y="4943653"/>
                  <a:pt x="878251" y="4892572"/>
                  <a:pt x="840157" y="4872869"/>
                </a:cubicBezTo>
                <a:cubicBezTo>
                  <a:pt x="844532" y="4864931"/>
                  <a:pt x="849972" y="4857863"/>
                  <a:pt x="855718" y="4850916"/>
                </a:cubicBezTo>
                <a:lnTo>
                  <a:pt x="858709" y="4847264"/>
                </a:lnTo>
                <a:lnTo>
                  <a:pt x="863990" y="4829718"/>
                </a:lnTo>
                <a:lnTo>
                  <a:pt x="873842" y="4828439"/>
                </a:lnTo>
                <a:lnTo>
                  <a:pt x="887779" y="4804655"/>
                </a:lnTo>
                <a:lnTo>
                  <a:pt x="893894" y="4777060"/>
                </a:lnTo>
                <a:lnTo>
                  <a:pt x="883546" y="4777089"/>
                </a:lnTo>
                <a:cubicBezTo>
                  <a:pt x="883635" y="4776246"/>
                  <a:pt x="883723" y="4775402"/>
                  <a:pt x="883812" y="4774559"/>
                </a:cubicBezTo>
                <a:cubicBezTo>
                  <a:pt x="889352" y="4740245"/>
                  <a:pt x="897422" y="4710432"/>
                  <a:pt x="903401" y="4679442"/>
                </a:cubicBezTo>
                <a:cubicBezTo>
                  <a:pt x="907602" y="4662863"/>
                  <a:pt x="912023" y="4655463"/>
                  <a:pt x="916253" y="4651970"/>
                </a:cubicBezTo>
                <a:lnTo>
                  <a:pt x="922608" y="4649785"/>
                </a:lnTo>
                <a:lnTo>
                  <a:pt x="924139" y="4631605"/>
                </a:lnTo>
                <a:cubicBezTo>
                  <a:pt x="930019" y="4603591"/>
                  <a:pt x="977465" y="4548305"/>
                  <a:pt x="985938" y="4515358"/>
                </a:cubicBezTo>
                <a:cubicBezTo>
                  <a:pt x="1000521" y="4468809"/>
                  <a:pt x="1001031" y="4398546"/>
                  <a:pt x="1011638" y="4352312"/>
                </a:cubicBezTo>
                <a:cubicBezTo>
                  <a:pt x="999171" y="4322984"/>
                  <a:pt x="1036712" y="4297443"/>
                  <a:pt x="1049579" y="4237953"/>
                </a:cubicBezTo>
                <a:cubicBezTo>
                  <a:pt x="1034947" y="4205504"/>
                  <a:pt x="1058502" y="4197944"/>
                  <a:pt x="1041314" y="4139706"/>
                </a:cubicBezTo>
                <a:cubicBezTo>
                  <a:pt x="1044116" y="4138580"/>
                  <a:pt x="1046813" y="4136885"/>
                  <a:pt x="1049328" y="4134671"/>
                </a:cubicBezTo>
                <a:cubicBezTo>
                  <a:pt x="1063926" y="4121829"/>
                  <a:pt x="1069213" y="4094735"/>
                  <a:pt x="1061133" y="4074160"/>
                </a:cubicBezTo>
                <a:cubicBezTo>
                  <a:pt x="1040322" y="3983713"/>
                  <a:pt x="1054371" y="3913536"/>
                  <a:pt x="1059121" y="3844497"/>
                </a:cubicBezTo>
                <a:cubicBezTo>
                  <a:pt x="1068381" y="3767866"/>
                  <a:pt x="1099542" y="3832893"/>
                  <a:pt x="1083386" y="3726730"/>
                </a:cubicBezTo>
                <a:cubicBezTo>
                  <a:pt x="1099146" y="3721970"/>
                  <a:pt x="1101983" y="3710351"/>
                  <a:pt x="1098990" y="3687782"/>
                </a:cubicBezTo>
                <a:cubicBezTo>
                  <a:pt x="1104533" y="3650944"/>
                  <a:pt x="1161436" y="3588678"/>
                  <a:pt x="1147140" y="3543810"/>
                </a:cubicBezTo>
                <a:cubicBezTo>
                  <a:pt x="1160621" y="3502844"/>
                  <a:pt x="1164478" y="3486683"/>
                  <a:pt x="1179877" y="3441984"/>
                </a:cubicBezTo>
                <a:cubicBezTo>
                  <a:pt x="1176270" y="3400635"/>
                  <a:pt x="1197396" y="3401080"/>
                  <a:pt x="1217096" y="3354156"/>
                </a:cubicBezTo>
                <a:cubicBezTo>
                  <a:pt x="1210227" y="3328615"/>
                  <a:pt x="1218935" y="3313665"/>
                  <a:pt x="1232811" y="3301153"/>
                </a:cubicBezTo>
                <a:cubicBezTo>
                  <a:pt x="1239655" y="3250638"/>
                  <a:pt x="1264601" y="3211909"/>
                  <a:pt x="1281985" y="3158933"/>
                </a:cubicBezTo>
                <a:cubicBezTo>
                  <a:pt x="1281309" y="3094002"/>
                  <a:pt x="1317544" y="3075087"/>
                  <a:pt x="1335997" y="3018423"/>
                </a:cubicBezTo>
                <a:cubicBezTo>
                  <a:pt x="1319548" y="2948716"/>
                  <a:pt x="1385893" y="2996429"/>
                  <a:pt x="1394864" y="2946152"/>
                </a:cubicBezTo>
                <a:cubicBezTo>
                  <a:pt x="1386054" y="2855081"/>
                  <a:pt x="1417868" y="2957394"/>
                  <a:pt x="1436360" y="2829469"/>
                </a:cubicBezTo>
                <a:cubicBezTo>
                  <a:pt x="1433456" y="2820666"/>
                  <a:pt x="1441456" y="2807478"/>
                  <a:pt x="1447242" y="2811546"/>
                </a:cubicBezTo>
                <a:cubicBezTo>
                  <a:pt x="1447128" y="2802912"/>
                  <a:pt x="1439623" y="2779356"/>
                  <a:pt x="1449881" y="2781535"/>
                </a:cubicBezTo>
                <a:cubicBezTo>
                  <a:pt x="1460050" y="2742552"/>
                  <a:pt x="1463265" y="2700943"/>
                  <a:pt x="1459218" y="2660724"/>
                </a:cubicBezTo>
                <a:cubicBezTo>
                  <a:pt x="1493445" y="2591685"/>
                  <a:pt x="1466236" y="2614008"/>
                  <a:pt x="1483504" y="2560980"/>
                </a:cubicBezTo>
                <a:cubicBezTo>
                  <a:pt x="1512916" y="2524928"/>
                  <a:pt x="1495288" y="2513130"/>
                  <a:pt x="1519801" y="2467523"/>
                </a:cubicBezTo>
                <a:cubicBezTo>
                  <a:pt x="1531326" y="2419682"/>
                  <a:pt x="1511699" y="2381655"/>
                  <a:pt x="1507343" y="2357874"/>
                </a:cubicBezTo>
                <a:cubicBezTo>
                  <a:pt x="1551636" y="2342193"/>
                  <a:pt x="1532391" y="2288926"/>
                  <a:pt x="1540772" y="2256097"/>
                </a:cubicBezTo>
                <a:cubicBezTo>
                  <a:pt x="1553381" y="2208714"/>
                  <a:pt x="1550634" y="2197000"/>
                  <a:pt x="1569381" y="2165158"/>
                </a:cubicBezTo>
                <a:cubicBezTo>
                  <a:pt x="1580105" y="2155928"/>
                  <a:pt x="1581085" y="2109597"/>
                  <a:pt x="1576109" y="2078660"/>
                </a:cubicBezTo>
                <a:cubicBezTo>
                  <a:pt x="1547799" y="2101317"/>
                  <a:pt x="1589878" y="2015526"/>
                  <a:pt x="1564751" y="2009574"/>
                </a:cubicBezTo>
                <a:cubicBezTo>
                  <a:pt x="1559571" y="1963291"/>
                  <a:pt x="1588815" y="1945661"/>
                  <a:pt x="1571917" y="1903700"/>
                </a:cubicBezTo>
                <a:cubicBezTo>
                  <a:pt x="1549507" y="1880543"/>
                  <a:pt x="1592171" y="1834174"/>
                  <a:pt x="1564944" y="1821321"/>
                </a:cubicBezTo>
                <a:cubicBezTo>
                  <a:pt x="1588094" y="1807284"/>
                  <a:pt x="1569084" y="1754663"/>
                  <a:pt x="1579022" y="1718757"/>
                </a:cubicBezTo>
                <a:cubicBezTo>
                  <a:pt x="1595838" y="1682773"/>
                  <a:pt x="1574235" y="1630904"/>
                  <a:pt x="1590196" y="1595914"/>
                </a:cubicBezTo>
                <a:cubicBezTo>
                  <a:pt x="1597786" y="1565262"/>
                  <a:pt x="1620889" y="1525339"/>
                  <a:pt x="1624363" y="1502483"/>
                </a:cubicBezTo>
                <a:cubicBezTo>
                  <a:pt x="1639643" y="1495767"/>
                  <a:pt x="1636662" y="1453480"/>
                  <a:pt x="1631539" y="1431520"/>
                </a:cubicBezTo>
                <a:cubicBezTo>
                  <a:pt x="1633585" y="1394352"/>
                  <a:pt x="1664810" y="1375650"/>
                  <a:pt x="1646296" y="1333057"/>
                </a:cubicBezTo>
                <a:cubicBezTo>
                  <a:pt x="1647212" y="1290268"/>
                  <a:pt x="1695950" y="1251319"/>
                  <a:pt x="1696091" y="1202078"/>
                </a:cubicBezTo>
                <a:cubicBezTo>
                  <a:pt x="1689295" y="1170314"/>
                  <a:pt x="1726633" y="1136633"/>
                  <a:pt x="1735042" y="1076748"/>
                </a:cubicBezTo>
                <a:cubicBezTo>
                  <a:pt x="1760833" y="1013988"/>
                  <a:pt x="1855965" y="893553"/>
                  <a:pt x="1890105" y="825516"/>
                </a:cubicBezTo>
                <a:cubicBezTo>
                  <a:pt x="1894319" y="763149"/>
                  <a:pt x="1907634" y="747482"/>
                  <a:pt x="1911831" y="696577"/>
                </a:cubicBezTo>
                <a:cubicBezTo>
                  <a:pt x="1894422" y="607554"/>
                  <a:pt x="1935856" y="704780"/>
                  <a:pt x="1942209" y="575807"/>
                </a:cubicBezTo>
                <a:cubicBezTo>
                  <a:pt x="1938478" y="567461"/>
                  <a:pt x="1945215" y="553391"/>
                  <a:pt x="1951374" y="556682"/>
                </a:cubicBezTo>
                <a:cubicBezTo>
                  <a:pt x="1950445" y="548151"/>
                  <a:pt x="1940725" y="525788"/>
                  <a:pt x="1951170" y="526639"/>
                </a:cubicBezTo>
                <a:cubicBezTo>
                  <a:pt x="1951611" y="485129"/>
                  <a:pt x="1984907" y="384720"/>
                  <a:pt x="1987677" y="330061"/>
                </a:cubicBezTo>
                <a:cubicBezTo>
                  <a:pt x="2013622" y="290636"/>
                  <a:pt x="1947639" y="246940"/>
                  <a:pt x="1967790" y="198682"/>
                </a:cubicBezTo>
                <a:cubicBezTo>
                  <a:pt x="1937165" y="171513"/>
                  <a:pt x="1977692" y="150734"/>
                  <a:pt x="1971093" y="127747"/>
                </a:cubicBezTo>
                <a:cubicBezTo>
                  <a:pt x="2013820" y="106594"/>
                  <a:pt x="1946583" y="38239"/>
                  <a:pt x="1951841" y="4678"/>
                </a:cubicBezTo>
                <a:lnTo>
                  <a:pt x="1953649"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78DA34D-8D45-1887-0221-C567A1B4D3ED}"/>
              </a:ext>
            </a:extLst>
          </p:cNvPr>
          <p:cNvPicPr>
            <a:picLocks noGrp="1" noChangeAspect="1"/>
          </p:cNvPicPr>
          <p:nvPr>
            <p:ph idx="1"/>
          </p:nvPr>
        </p:nvPicPr>
        <p:blipFill>
          <a:blip r:embed="rId5"/>
          <a:stretch>
            <a:fillRect/>
          </a:stretch>
        </p:blipFill>
        <p:spPr>
          <a:xfrm>
            <a:off x="662397" y="368070"/>
            <a:ext cx="10867206" cy="6121860"/>
          </a:xfrm>
          <a:prstGeom prst="rect">
            <a:avLst/>
          </a:prstGeom>
        </p:spPr>
      </p:pic>
      <p:sp>
        <p:nvSpPr>
          <p:cNvPr id="17" name="Freeform: Shape 16">
            <a:extLst>
              <a:ext uri="{FF2B5EF4-FFF2-40B4-BE49-F238E27FC236}">
                <a16:creationId xmlns:a16="http://schemas.microsoft.com/office/drawing/2014/main" id="{06A3FFF4-52D9-44D8-8971-2079F1B43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13350"/>
            <a:ext cx="2621065" cy="5144650"/>
          </a:xfrm>
          <a:custGeom>
            <a:avLst/>
            <a:gdLst>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109208 w 2621065"/>
              <a:gd name="connsiteY86" fmla="*/ 4034091 h 5144650"/>
              <a:gd name="connsiteX87" fmla="*/ 2114159 w 2621065"/>
              <a:gd name="connsiteY87" fmla="*/ 4047777 h 5144650"/>
              <a:gd name="connsiteX88" fmla="*/ 2168943 w 2621065"/>
              <a:gd name="connsiteY88" fmla="*/ 4139227 h 5144650"/>
              <a:gd name="connsiteX89" fmla="*/ 2222521 w 2621065"/>
              <a:gd name="connsiteY89" fmla="*/ 4263395 h 5144650"/>
              <a:gd name="connsiteX90" fmla="*/ 2241588 w 2621065"/>
              <a:gd name="connsiteY90" fmla="*/ 4306265 h 5144650"/>
              <a:gd name="connsiteX91" fmla="*/ 2277640 w 2621065"/>
              <a:gd name="connsiteY91" fmla="*/ 4462156 h 5144650"/>
              <a:gd name="connsiteX92" fmla="*/ 2332737 w 2621065"/>
              <a:gd name="connsiteY92" fmla="*/ 4624013 h 5144650"/>
              <a:gd name="connsiteX93" fmla="*/ 2379211 w 2621065"/>
              <a:gd name="connsiteY93" fmla="*/ 4692084 h 5144650"/>
              <a:gd name="connsiteX94" fmla="*/ 2437986 w 2621065"/>
              <a:gd name="connsiteY94" fmla="*/ 4815024 h 5144650"/>
              <a:gd name="connsiteX95" fmla="*/ 2466665 w 2621065"/>
              <a:gd name="connsiteY95" fmla="*/ 4853969 h 5144650"/>
              <a:gd name="connsiteX96" fmla="*/ 2469772 w 2621065"/>
              <a:gd name="connsiteY96" fmla="*/ 4906386 h 5144650"/>
              <a:gd name="connsiteX97" fmla="*/ 2485381 w 2621065"/>
              <a:gd name="connsiteY97" fmla="*/ 4916393 h 5144650"/>
              <a:gd name="connsiteX98" fmla="*/ 2494775 w 2621065"/>
              <a:gd name="connsiteY98" fmla="*/ 4928363 h 5144650"/>
              <a:gd name="connsiteX99" fmla="*/ 2503199 w 2621065"/>
              <a:gd name="connsiteY99" fmla="*/ 4925898 h 5144650"/>
              <a:gd name="connsiteX100" fmla="*/ 2517652 w 2621065"/>
              <a:gd name="connsiteY100" fmla="*/ 4937733 h 5144650"/>
              <a:gd name="connsiteX101" fmla="*/ 2527697 w 2621065"/>
              <a:gd name="connsiteY101" fmla="*/ 4958461 h 5144650"/>
              <a:gd name="connsiteX102" fmla="*/ 2567995 w 2621065"/>
              <a:gd name="connsiteY102" fmla="*/ 5062892 h 5144650"/>
              <a:gd name="connsiteX103" fmla="*/ 2596347 w 2621065"/>
              <a:gd name="connsiteY103" fmla="*/ 5121988 h 5144650"/>
              <a:gd name="connsiteX104" fmla="*/ 2613775 w 2621065"/>
              <a:gd name="connsiteY104" fmla="*/ 5139128 h 5144650"/>
              <a:gd name="connsiteX105" fmla="*/ 2621065 w 2621065"/>
              <a:gd name="connsiteY105" fmla="*/ 5144650 h 5144650"/>
              <a:gd name="connsiteX106" fmla="*/ 0 w 2621065"/>
              <a:gd name="connsiteY106" fmla="*/ 514465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109208 w 2621065"/>
              <a:gd name="connsiteY86" fmla="*/ 4034091 h 5144650"/>
              <a:gd name="connsiteX87" fmla="*/ 2168943 w 2621065"/>
              <a:gd name="connsiteY87" fmla="*/ 4139227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68943 w 2621065"/>
              <a:gd name="connsiteY87" fmla="*/ 4139227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222521 w 2621065"/>
              <a:gd name="connsiteY88" fmla="*/ 4263395 h 5144650"/>
              <a:gd name="connsiteX89" fmla="*/ 2109385 w 2621065"/>
              <a:gd name="connsiteY89" fmla="*/ 4438467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237258 w 2621065"/>
              <a:gd name="connsiteY91" fmla="*/ 4638702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237258 w 2621065"/>
              <a:gd name="connsiteY91" fmla="*/ 4638702 h 5144650"/>
              <a:gd name="connsiteX92" fmla="*/ 2313109 w 2621065"/>
              <a:gd name="connsiteY92" fmla="*/ 4699429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3433 w 2621065"/>
              <a:gd name="connsiteY82" fmla="*/ 3982033 h 5144650"/>
              <a:gd name="connsiteX83" fmla="*/ 1980841 w 2621065"/>
              <a:gd name="connsiteY83" fmla="*/ 4057389 h 5144650"/>
              <a:gd name="connsiteX84" fmla="*/ 2024665 w 2621065"/>
              <a:gd name="connsiteY84" fmla="*/ 4118801 h 5144650"/>
              <a:gd name="connsiteX85" fmla="*/ 2072486 w 2621065"/>
              <a:gd name="connsiteY85" fmla="*/ 4180983 h 5144650"/>
              <a:gd name="connsiteX86" fmla="*/ 2102842 w 2621065"/>
              <a:gd name="connsiteY86" fmla="*/ 4242051 h 5144650"/>
              <a:gd name="connsiteX87" fmla="*/ 2090319 w 2621065"/>
              <a:gd name="connsiteY87" fmla="*/ 4351530 h 5144650"/>
              <a:gd name="connsiteX88" fmla="*/ 2109385 w 2621065"/>
              <a:gd name="connsiteY88" fmla="*/ 4438467 h 5144650"/>
              <a:gd name="connsiteX89" fmla="*/ 2204194 w 2621065"/>
              <a:gd name="connsiteY89" fmla="*/ 4542946 h 5144650"/>
              <a:gd name="connsiteX90" fmla="*/ 2237258 w 2621065"/>
              <a:gd name="connsiteY90" fmla="*/ 4638702 h 5144650"/>
              <a:gd name="connsiteX91" fmla="*/ 2313109 w 2621065"/>
              <a:gd name="connsiteY91" fmla="*/ 4699429 h 5144650"/>
              <a:gd name="connsiteX92" fmla="*/ 2437986 w 2621065"/>
              <a:gd name="connsiteY92" fmla="*/ 4815024 h 5144650"/>
              <a:gd name="connsiteX93" fmla="*/ 2466665 w 2621065"/>
              <a:gd name="connsiteY93" fmla="*/ 4853969 h 5144650"/>
              <a:gd name="connsiteX94" fmla="*/ 2469772 w 2621065"/>
              <a:gd name="connsiteY94" fmla="*/ 4906386 h 5144650"/>
              <a:gd name="connsiteX95" fmla="*/ 2485381 w 2621065"/>
              <a:gd name="connsiteY95" fmla="*/ 4916393 h 5144650"/>
              <a:gd name="connsiteX96" fmla="*/ 2494775 w 2621065"/>
              <a:gd name="connsiteY96" fmla="*/ 4928363 h 5144650"/>
              <a:gd name="connsiteX97" fmla="*/ 2503199 w 2621065"/>
              <a:gd name="connsiteY97" fmla="*/ 4925898 h 5144650"/>
              <a:gd name="connsiteX98" fmla="*/ 2517652 w 2621065"/>
              <a:gd name="connsiteY98" fmla="*/ 4937733 h 5144650"/>
              <a:gd name="connsiteX99" fmla="*/ 2527697 w 2621065"/>
              <a:gd name="connsiteY99" fmla="*/ 4958461 h 5144650"/>
              <a:gd name="connsiteX100" fmla="*/ 2567995 w 2621065"/>
              <a:gd name="connsiteY100" fmla="*/ 5062892 h 5144650"/>
              <a:gd name="connsiteX101" fmla="*/ 2596347 w 2621065"/>
              <a:gd name="connsiteY101" fmla="*/ 5121988 h 5144650"/>
              <a:gd name="connsiteX102" fmla="*/ 2613775 w 2621065"/>
              <a:gd name="connsiteY102" fmla="*/ 5139128 h 5144650"/>
              <a:gd name="connsiteX103" fmla="*/ 2621065 w 2621065"/>
              <a:gd name="connsiteY103" fmla="*/ 5144650 h 5144650"/>
              <a:gd name="connsiteX104" fmla="*/ 0 w 2621065"/>
              <a:gd name="connsiteY104" fmla="*/ 5144650 h 5144650"/>
              <a:gd name="connsiteX105" fmla="*/ 0 w 2621065"/>
              <a:gd name="connsiteY105"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57078 w 2621065"/>
              <a:gd name="connsiteY80" fmla="*/ 3885992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07160 h 5144650"/>
              <a:gd name="connsiteX80" fmla="*/ 1857078 w 2621065"/>
              <a:gd name="connsiteY80" fmla="*/ 3885992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57078 w 2621065"/>
              <a:gd name="connsiteY79" fmla="*/ 3885992 h 5144650"/>
              <a:gd name="connsiteX80" fmla="*/ 1923433 w 2621065"/>
              <a:gd name="connsiteY80" fmla="*/ 3982033 h 5144650"/>
              <a:gd name="connsiteX81" fmla="*/ 1980841 w 2621065"/>
              <a:gd name="connsiteY81" fmla="*/ 4057389 h 5144650"/>
              <a:gd name="connsiteX82" fmla="*/ 2024665 w 2621065"/>
              <a:gd name="connsiteY82" fmla="*/ 4118801 h 5144650"/>
              <a:gd name="connsiteX83" fmla="*/ 2072486 w 2621065"/>
              <a:gd name="connsiteY83" fmla="*/ 4180983 h 5144650"/>
              <a:gd name="connsiteX84" fmla="*/ 2102842 w 2621065"/>
              <a:gd name="connsiteY84" fmla="*/ 4242051 h 5144650"/>
              <a:gd name="connsiteX85" fmla="*/ 2090319 w 2621065"/>
              <a:gd name="connsiteY85" fmla="*/ 4351530 h 5144650"/>
              <a:gd name="connsiteX86" fmla="*/ 2109385 w 2621065"/>
              <a:gd name="connsiteY86" fmla="*/ 4438467 h 5144650"/>
              <a:gd name="connsiteX87" fmla="*/ 2204194 w 2621065"/>
              <a:gd name="connsiteY87" fmla="*/ 4542946 h 5144650"/>
              <a:gd name="connsiteX88" fmla="*/ 2237258 w 2621065"/>
              <a:gd name="connsiteY88" fmla="*/ 4638702 h 5144650"/>
              <a:gd name="connsiteX89" fmla="*/ 2313109 w 2621065"/>
              <a:gd name="connsiteY89" fmla="*/ 4699429 h 5144650"/>
              <a:gd name="connsiteX90" fmla="*/ 2437986 w 2621065"/>
              <a:gd name="connsiteY90" fmla="*/ 4815024 h 5144650"/>
              <a:gd name="connsiteX91" fmla="*/ 2466665 w 2621065"/>
              <a:gd name="connsiteY91" fmla="*/ 4853969 h 5144650"/>
              <a:gd name="connsiteX92" fmla="*/ 2469772 w 2621065"/>
              <a:gd name="connsiteY92" fmla="*/ 4906386 h 5144650"/>
              <a:gd name="connsiteX93" fmla="*/ 2485381 w 2621065"/>
              <a:gd name="connsiteY93" fmla="*/ 4916393 h 5144650"/>
              <a:gd name="connsiteX94" fmla="*/ 2494775 w 2621065"/>
              <a:gd name="connsiteY94" fmla="*/ 4928363 h 5144650"/>
              <a:gd name="connsiteX95" fmla="*/ 2503199 w 2621065"/>
              <a:gd name="connsiteY95" fmla="*/ 4925898 h 5144650"/>
              <a:gd name="connsiteX96" fmla="*/ 2517652 w 2621065"/>
              <a:gd name="connsiteY96" fmla="*/ 4937733 h 5144650"/>
              <a:gd name="connsiteX97" fmla="*/ 2527697 w 2621065"/>
              <a:gd name="connsiteY97" fmla="*/ 4958461 h 5144650"/>
              <a:gd name="connsiteX98" fmla="*/ 2567995 w 2621065"/>
              <a:gd name="connsiteY98" fmla="*/ 5062892 h 5144650"/>
              <a:gd name="connsiteX99" fmla="*/ 2596347 w 2621065"/>
              <a:gd name="connsiteY99" fmla="*/ 5121988 h 5144650"/>
              <a:gd name="connsiteX100" fmla="*/ 2613775 w 2621065"/>
              <a:gd name="connsiteY100" fmla="*/ 5139128 h 5144650"/>
              <a:gd name="connsiteX101" fmla="*/ 2621065 w 2621065"/>
              <a:gd name="connsiteY101" fmla="*/ 5144650 h 5144650"/>
              <a:gd name="connsiteX102" fmla="*/ 0 w 2621065"/>
              <a:gd name="connsiteY102" fmla="*/ 5144650 h 5144650"/>
              <a:gd name="connsiteX103" fmla="*/ 0 w 2621065"/>
              <a:gd name="connsiteY103"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313109 w 2621065"/>
              <a:gd name="connsiteY88" fmla="*/ 4699429 h 5144650"/>
              <a:gd name="connsiteX89" fmla="*/ 2437986 w 2621065"/>
              <a:gd name="connsiteY89" fmla="*/ 4815024 h 5144650"/>
              <a:gd name="connsiteX90" fmla="*/ 2466665 w 2621065"/>
              <a:gd name="connsiteY90" fmla="*/ 4853969 h 5144650"/>
              <a:gd name="connsiteX91" fmla="*/ 2469772 w 2621065"/>
              <a:gd name="connsiteY91" fmla="*/ 4906386 h 5144650"/>
              <a:gd name="connsiteX92" fmla="*/ 2485381 w 2621065"/>
              <a:gd name="connsiteY92" fmla="*/ 4916393 h 5144650"/>
              <a:gd name="connsiteX93" fmla="*/ 2494775 w 2621065"/>
              <a:gd name="connsiteY93" fmla="*/ 4928363 h 5144650"/>
              <a:gd name="connsiteX94" fmla="*/ 2503199 w 2621065"/>
              <a:gd name="connsiteY94" fmla="*/ 4925898 h 5144650"/>
              <a:gd name="connsiteX95" fmla="*/ 2517652 w 2621065"/>
              <a:gd name="connsiteY95" fmla="*/ 4937733 h 5144650"/>
              <a:gd name="connsiteX96" fmla="*/ 2527697 w 2621065"/>
              <a:gd name="connsiteY96" fmla="*/ 4958461 h 5144650"/>
              <a:gd name="connsiteX97" fmla="*/ 2567995 w 2621065"/>
              <a:gd name="connsiteY97" fmla="*/ 5062892 h 5144650"/>
              <a:gd name="connsiteX98" fmla="*/ 2596347 w 2621065"/>
              <a:gd name="connsiteY98" fmla="*/ 5121988 h 5144650"/>
              <a:gd name="connsiteX99" fmla="*/ 2613775 w 2621065"/>
              <a:gd name="connsiteY99" fmla="*/ 5139128 h 5144650"/>
              <a:gd name="connsiteX100" fmla="*/ 2621065 w 2621065"/>
              <a:gd name="connsiteY100" fmla="*/ 5144650 h 5144650"/>
              <a:gd name="connsiteX101" fmla="*/ 0 w 2621065"/>
              <a:gd name="connsiteY101" fmla="*/ 5144650 h 5144650"/>
              <a:gd name="connsiteX102" fmla="*/ 0 w 2621065"/>
              <a:gd name="connsiteY102"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437986 w 2621065"/>
              <a:gd name="connsiteY88" fmla="*/ 481502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96014 w 2621065"/>
              <a:gd name="connsiteY87" fmla="*/ 4609323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97520 w 2621065"/>
              <a:gd name="connsiteY85" fmla="*/ 4467846 h 5144650"/>
              <a:gd name="connsiteX86" fmla="*/ 2204194 w 2621065"/>
              <a:gd name="connsiteY86" fmla="*/ 4542946 h 5144650"/>
              <a:gd name="connsiteX87" fmla="*/ 2296014 w 2621065"/>
              <a:gd name="connsiteY87" fmla="*/ 4609323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621065" h="5144650">
                <a:moveTo>
                  <a:pt x="0" y="0"/>
                </a:moveTo>
                <a:lnTo>
                  <a:pt x="245438" y="268808"/>
                </a:lnTo>
                <a:lnTo>
                  <a:pt x="252687" y="292650"/>
                </a:lnTo>
                <a:lnTo>
                  <a:pt x="270361" y="304212"/>
                </a:lnTo>
                <a:cubicBezTo>
                  <a:pt x="273529" y="310126"/>
                  <a:pt x="273234" y="316860"/>
                  <a:pt x="272327" y="324001"/>
                </a:cubicBezTo>
                <a:cubicBezTo>
                  <a:pt x="272244" y="325072"/>
                  <a:pt x="272160" y="326143"/>
                  <a:pt x="272077" y="327214"/>
                </a:cubicBezTo>
                <a:lnTo>
                  <a:pt x="295110" y="357098"/>
                </a:lnTo>
                <a:lnTo>
                  <a:pt x="296727" y="371749"/>
                </a:lnTo>
                <a:cubicBezTo>
                  <a:pt x="307880" y="397452"/>
                  <a:pt x="336849" y="412373"/>
                  <a:pt x="332716" y="440404"/>
                </a:cubicBezTo>
                <a:cubicBezTo>
                  <a:pt x="334711" y="448819"/>
                  <a:pt x="338212" y="455052"/>
                  <a:pt x="342633" y="459903"/>
                </a:cubicBezTo>
                <a:lnTo>
                  <a:pt x="357304" y="470524"/>
                </a:lnTo>
                <a:lnTo>
                  <a:pt x="366064" y="467634"/>
                </a:lnTo>
                <a:lnTo>
                  <a:pt x="372502" y="477374"/>
                </a:lnTo>
                <a:lnTo>
                  <a:pt x="375501" y="478682"/>
                </a:lnTo>
                <a:cubicBezTo>
                  <a:pt x="383272" y="491970"/>
                  <a:pt x="403866" y="531500"/>
                  <a:pt x="419128" y="557106"/>
                </a:cubicBezTo>
                <a:cubicBezTo>
                  <a:pt x="439248" y="581985"/>
                  <a:pt x="451401" y="588102"/>
                  <a:pt x="467073" y="632313"/>
                </a:cubicBezTo>
                <a:cubicBezTo>
                  <a:pt x="479664" y="694967"/>
                  <a:pt x="495907" y="682399"/>
                  <a:pt x="490229" y="751490"/>
                </a:cubicBezTo>
                <a:cubicBezTo>
                  <a:pt x="499208" y="732249"/>
                  <a:pt x="513168" y="781653"/>
                  <a:pt x="516935" y="799823"/>
                </a:cubicBezTo>
                <a:cubicBezTo>
                  <a:pt x="520991" y="859493"/>
                  <a:pt x="569045" y="820005"/>
                  <a:pt x="542847" y="848761"/>
                </a:cubicBezTo>
                <a:cubicBezTo>
                  <a:pt x="562656" y="881830"/>
                  <a:pt x="526272" y="969168"/>
                  <a:pt x="572074" y="958725"/>
                </a:cubicBezTo>
                <a:cubicBezTo>
                  <a:pt x="597644" y="999777"/>
                  <a:pt x="577323" y="1011573"/>
                  <a:pt x="620598" y="1033391"/>
                </a:cubicBezTo>
                <a:cubicBezTo>
                  <a:pt x="630696" y="1059064"/>
                  <a:pt x="633259" y="1106766"/>
                  <a:pt x="632660" y="1112764"/>
                </a:cubicBezTo>
                <a:lnTo>
                  <a:pt x="634562" y="1113550"/>
                </a:lnTo>
                <a:cubicBezTo>
                  <a:pt x="640098" y="1119137"/>
                  <a:pt x="641169" y="1124274"/>
                  <a:pt x="640269" y="1129199"/>
                </a:cubicBezTo>
                <a:lnTo>
                  <a:pt x="637728" y="1135143"/>
                </a:lnTo>
                <a:lnTo>
                  <a:pt x="687640" y="1174841"/>
                </a:lnTo>
                <a:lnTo>
                  <a:pt x="724323" y="1244103"/>
                </a:lnTo>
                <a:cubicBezTo>
                  <a:pt x="726461" y="1255968"/>
                  <a:pt x="729249" y="1267984"/>
                  <a:pt x="732765" y="1279809"/>
                </a:cubicBezTo>
                <a:lnTo>
                  <a:pt x="735243" y="1286495"/>
                </a:lnTo>
                <a:lnTo>
                  <a:pt x="735618" y="1286424"/>
                </a:lnTo>
                <a:cubicBezTo>
                  <a:pt x="736846" y="1287437"/>
                  <a:pt x="737921" y="1289470"/>
                  <a:pt x="738875" y="1293066"/>
                </a:cubicBezTo>
                <a:lnTo>
                  <a:pt x="739767" y="1298687"/>
                </a:lnTo>
                <a:lnTo>
                  <a:pt x="744578" y="1311657"/>
                </a:lnTo>
                <a:lnTo>
                  <a:pt x="748379" y="1314753"/>
                </a:lnTo>
                <a:lnTo>
                  <a:pt x="752978" y="1314010"/>
                </a:lnTo>
                <a:lnTo>
                  <a:pt x="752978" y="1315472"/>
                </a:lnTo>
                <a:cubicBezTo>
                  <a:pt x="749424" y="1328629"/>
                  <a:pt x="740370" y="1337267"/>
                  <a:pt x="772880" y="1332740"/>
                </a:cubicBezTo>
                <a:cubicBezTo>
                  <a:pt x="769449" y="1360171"/>
                  <a:pt x="788120" y="1354435"/>
                  <a:pt x="805255" y="1379426"/>
                </a:cubicBezTo>
                <a:cubicBezTo>
                  <a:pt x="820018" y="1405268"/>
                  <a:pt x="847469" y="1452732"/>
                  <a:pt x="861455" y="1487793"/>
                </a:cubicBezTo>
                <a:cubicBezTo>
                  <a:pt x="860472" y="1529583"/>
                  <a:pt x="873198" y="1558240"/>
                  <a:pt x="889172" y="1589794"/>
                </a:cubicBezTo>
                <a:cubicBezTo>
                  <a:pt x="901837" y="1624879"/>
                  <a:pt x="918553" y="1656375"/>
                  <a:pt x="937443" y="1698307"/>
                </a:cubicBezTo>
                <a:lnTo>
                  <a:pt x="974458" y="1768464"/>
                </a:lnTo>
                <a:lnTo>
                  <a:pt x="1013480" y="1853903"/>
                </a:lnTo>
                <a:lnTo>
                  <a:pt x="1031382" y="1948177"/>
                </a:lnTo>
                <a:cubicBezTo>
                  <a:pt x="1065794" y="1983780"/>
                  <a:pt x="1017975" y="2014601"/>
                  <a:pt x="1031611" y="2064126"/>
                </a:cubicBezTo>
                <a:cubicBezTo>
                  <a:pt x="1011441" y="2152960"/>
                  <a:pt x="1051780" y="2170768"/>
                  <a:pt x="1043751" y="2210534"/>
                </a:cubicBezTo>
                <a:cubicBezTo>
                  <a:pt x="1047718" y="2261633"/>
                  <a:pt x="1043420" y="2260757"/>
                  <a:pt x="1055412" y="2309009"/>
                </a:cubicBezTo>
                <a:cubicBezTo>
                  <a:pt x="1065957" y="2376047"/>
                  <a:pt x="1080662" y="2371020"/>
                  <a:pt x="1077288" y="2438335"/>
                </a:cubicBezTo>
                <a:cubicBezTo>
                  <a:pt x="1117396" y="2455794"/>
                  <a:pt x="1082533" y="2452352"/>
                  <a:pt x="1095035" y="2483804"/>
                </a:cubicBezTo>
                <a:cubicBezTo>
                  <a:pt x="1061853" y="2488858"/>
                  <a:pt x="1120109" y="2517457"/>
                  <a:pt x="1084874" y="2535656"/>
                </a:cubicBezTo>
                <a:cubicBezTo>
                  <a:pt x="1088269" y="2540805"/>
                  <a:pt x="1092665" y="2545220"/>
                  <a:pt x="1097340" y="2549509"/>
                </a:cubicBezTo>
                <a:lnTo>
                  <a:pt x="1099771" y="2551770"/>
                </a:lnTo>
                <a:lnTo>
                  <a:pt x="1103350" y="2563634"/>
                </a:lnTo>
                <a:lnTo>
                  <a:pt x="1112049" y="2563454"/>
                </a:lnTo>
                <a:lnTo>
                  <a:pt x="1127385" y="2601609"/>
                </a:lnTo>
                <a:cubicBezTo>
                  <a:pt x="1113460" y="2637696"/>
                  <a:pt x="1158915" y="2668604"/>
                  <a:pt x="1139861" y="2713894"/>
                </a:cubicBezTo>
                <a:cubicBezTo>
                  <a:pt x="1135736" y="2729724"/>
                  <a:pt x="1140589" y="2773668"/>
                  <a:pt x="1152243" y="2778897"/>
                </a:cubicBezTo>
                <a:cubicBezTo>
                  <a:pt x="1155466" y="2787425"/>
                  <a:pt x="1152635" y="2799266"/>
                  <a:pt x="1164665" y="2800172"/>
                </a:cubicBezTo>
                <a:cubicBezTo>
                  <a:pt x="1179331" y="2803170"/>
                  <a:pt x="1160739" y="2841509"/>
                  <a:pt x="1176824" y="2832181"/>
                </a:cubicBezTo>
                <a:cubicBezTo>
                  <a:pt x="1164161" y="2859250"/>
                  <a:pt x="1195203" y="2868939"/>
                  <a:pt x="1204261" y="2886025"/>
                </a:cubicBezTo>
                <a:cubicBezTo>
                  <a:pt x="1217507" y="2920528"/>
                  <a:pt x="1243211" y="2992435"/>
                  <a:pt x="1256301" y="3039204"/>
                </a:cubicBezTo>
                <a:cubicBezTo>
                  <a:pt x="1264978" y="3073150"/>
                  <a:pt x="1260044" y="3127834"/>
                  <a:pt x="1282793" y="3166645"/>
                </a:cubicBezTo>
                <a:cubicBezTo>
                  <a:pt x="1304595" y="3193363"/>
                  <a:pt x="1317394" y="3226316"/>
                  <a:pt x="1353529" y="3266459"/>
                </a:cubicBezTo>
                <a:cubicBezTo>
                  <a:pt x="1399246" y="3301093"/>
                  <a:pt x="1431707" y="3283631"/>
                  <a:pt x="1443501" y="3351404"/>
                </a:cubicBezTo>
                <a:cubicBezTo>
                  <a:pt x="1476611" y="3383947"/>
                  <a:pt x="1480437" y="3422250"/>
                  <a:pt x="1502378" y="3451792"/>
                </a:cubicBezTo>
                <a:cubicBezTo>
                  <a:pt x="1529852" y="3487829"/>
                  <a:pt x="1579951" y="3532847"/>
                  <a:pt x="1608347" y="3567627"/>
                </a:cubicBezTo>
                <a:cubicBezTo>
                  <a:pt x="1624615" y="3589596"/>
                  <a:pt x="1671830" y="3654562"/>
                  <a:pt x="1672750" y="3660473"/>
                </a:cubicBezTo>
                <a:lnTo>
                  <a:pt x="1674801" y="3660727"/>
                </a:lnTo>
                <a:cubicBezTo>
                  <a:pt x="1681591" y="3664628"/>
                  <a:pt x="1683921" y="3669274"/>
                  <a:pt x="1684280" y="3674236"/>
                </a:cubicBezTo>
                <a:lnTo>
                  <a:pt x="1683297" y="3680606"/>
                </a:lnTo>
                <a:lnTo>
                  <a:pt x="1688840" y="3690943"/>
                </a:lnTo>
                <a:lnTo>
                  <a:pt x="1697179" y="3714191"/>
                </a:lnTo>
                <a:cubicBezTo>
                  <a:pt x="1717721" y="3731428"/>
                  <a:pt x="1792260" y="3780041"/>
                  <a:pt x="1812095" y="3794363"/>
                </a:cubicBezTo>
                <a:lnTo>
                  <a:pt x="1816185" y="3800123"/>
                </a:lnTo>
                <a:lnTo>
                  <a:pt x="1816532" y="3799958"/>
                </a:lnTo>
                <a:cubicBezTo>
                  <a:pt x="1817981" y="3800606"/>
                  <a:pt x="1819537" y="3802274"/>
                  <a:pt x="1821367" y="3805472"/>
                </a:cubicBezTo>
                <a:lnTo>
                  <a:pt x="1823645" y="3810629"/>
                </a:lnTo>
                <a:lnTo>
                  <a:pt x="1831583" y="3821804"/>
                </a:lnTo>
                <a:lnTo>
                  <a:pt x="1857078" y="3885992"/>
                </a:lnTo>
                <a:cubicBezTo>
                  <a:pt x="1870925" y="3912689"/>
                  <a:pt x="1904030" y="3944898"/>
                  <a:pt x="1923433" y="3982033"/>
                </a:cubicBezTo>
                <a:cubicBezTo>
                  <a:pt x="1932954" y="4022380"/>
                  <a:pt x="1957377" y="4031327"/>
                  <a:pt x="1980841" y="4057389"/>
                </a:cubicBezTo>
                <a:cubicBezTo>
                  <a:pt x="1978839" y="4101894"/>
                  <a:pt x="2006008" y="4111963"/>
                  <a:pt x="2024665" y="4118801"/>
                </a:cubicBezTo>
                <a:lnTo>
                  <a:pt x="2072486" y="4180983"/>
                </a:lnTo>
                <a:lnTo>
                  <a:pt x="2102842" y="4242051"/>
                </a:lnTo>
                <a:lnTo>
                  <a:pt x="2090319" y="4351530"/>
                </a:lnTo>
                <a:cubicBezTo>
                  <a:pt x="2089688" y="4357705"/>
                  <a:pt x="2200335" y="4461482"/>
                  <a:pt x="2197520" y="4467846"/>
                </a:cubicBezTo>
                <a:cubicBezTo>
                  <a:pt x="2239949" y="4492943"/>
                  <a:pt x="2178502" y="4499026"/>
                  <a:pt x="2204194" y="4542946"/>
                </a:cubicBezTo>
                <a:cubicBezTo>
                  <a:pt x="2219385" y="4595904"/>
                  <a:pt x="2280978" y="4565135"/>
                  <a:pt x="2296014" y="4609323"/>
                </a:cubicBezTo>
                <a:cubicBezTo>
                  <a:pt x="2334979" y="4654669"/>
                  <a:pt x="2311617" y="4683666"/>
                  <a:pt x="2349851" y="4719544"/>
                </a:cubicBezTo>
                <a:cubicBezTo>
                  <a:pt x="2393277" y="4725733"/>
                  <a:pt x="2446606" y="4827088"/>
                  <a:pt x="2466665" y="4853969"/>
                </a:cubicBezTo>
                <a:cubicBezTo>
                  <a:pt x="2435625" y="4867556"/>
                  <a:pt x="2499515" y="4879650"/>
                  <a:pt x="2469772" y="4906386"/>
                </a:cubicBezTo>
                <a:cubicBezTo>
                  <a:pt x="2474368" y="4910433"/>
                  <a:pt x="2479754" y="4913508"/>
                  <a:pt x="2485381" y="4916393"/>
                </a:cubicBezTo>
                <a:lnTo>
                  <a:pt x="2494775" y="4928363"/>
                </a:lnTo>
                <a:lnTo>
                  <a:pt x="2503199" y="4925898"/>
                </a:lnTo>
                <a:lnTo>
                  <a:pt x="2517652" y="4937733"/>
                </a:lnTo>
                <a:cubicBezTo>
                  <a:pt x="2522042" y="4943002"/>
                  <a:pt x="2525578" y="4949649"/>
                  <a:pt x="2527697" y="4958461"/>
                </a:cubicBezTo>
                <a:cubicBezTo>
                  <a:pt x="2523186" y="4996747"/>
                  <a:pt x="2575192" y="5014427"/>
                  <a:pt x="2567995" y="5062892"/>
                </a:cubicBezTo>
                <a:cubicBezTo>
                  <a:pt x="2567947" y="5079163"/>
                  <a:pt x="2583689" y="5120039"/>
                  <a:pt x="2596347" y="5121988"/>
                </a:cubicBezTo>
                <a:cubicBezTo>
                  <a:pt x="2601622" y="5129320"/>
                  <a:pt x="2601836" y="5141425"/>
                  <a:pt x="2613775" y="5139128"/>
                </a:cubicBezTo>
                <a:lnTo>
                  <a:pt x="2621065" y="5144650"/>
                </a:lnTo>
                <a:lnTo>
                  <a:pt x="0" y="514465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3917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D634-BF24-E498-625E-72ABB524E465}"/>
              </a:ext>
            </a:extLst>
          </p:cNvPr>
          <p:cNvSpPr>
            <a:spLocks noGrp="1"/>
          </p:cNvSpPr>
          <p:nvPr>
            <p:ph type="title"/>
          </p:nvPr>
        </p:nvSpPr>
        <p:spPr>
          <a:xfrm>
            <a:off x="1050879" y="609601"/>
            <a:ext cx="9810604" cy="637308"/>
          </a:xfrm>
        </p:spPr>
        <p:txBody>
          <a:bodyPr anchor="b">
            <a:normAutofit/>
          </a:bodyPr>
          <a:lstStyle/>
          <a:p>
            <a:pPr algn="ctr"/>
            <a:r>
              <a:rPr lang="en-US" dirty="0"/>
              <a:t>The discourse of beauty</a:t>
            </a:r>
          </a:p>
        </p:txBody>
      </p:sp>
      <p:sp>
        <p:nvSpPr>
          <p:cNvPr id="9" name="Content Placeholder 2">
            <a:extLst>
              <a:ext uri="{FF2B5EF4-FFF2-40B4-BE49-F238E27FC236}">
                <a16:creationId xmlns:a16="http://schemas.microsoft.com/office/drawing/2014/main" id="{EB56B2C4-DABE-E461-0B28-6B1147404A1F}"/>
              </a:ext>
            </a:extLst>
          </p:cNvPr>
          <p:cNvSpPr>
            <a:spLocks noGrp="1"/>
          </p:cNvSpPr>
          <p:nvPr>
            <p:ph sz="half" idx="1"/>
          </p:nvPr>
        </p:nvSpPr>
        <p:spPr/>
        <p:txBody>
          <a:bodyPr>
            <a:normAutofit fontScale="25000" lnSpcReduction="20000"/>
          </a:bodyPr>
          <a:lstStyle/>
          <a:p>
            <a:pPr marL="0" indent="0" fontAlgn="base">
              <a:lnSpc>
                <a:spcPct val="90000"/>
              </a:lnSpc>
              <a:buNone/>
            </a:pPr>
            <a:r>
              <a:rPr lang="en-GB" sz="8000" b="1" i="0" u="none" strike="noStrike" dirty="0">
                <a:solidFill>
                  <a:schemeClr val="tx1"/>
                </a:solidFill>
                <a:effectLst/>
                <a:latin typeface="inherit"/>
                <a:hlinkClick r:id="rId2">
                  <a:extLst>
                    <a:ext uri="{A12FA001-AC4F-418D-AE19-62706E023703}">
                      <ahyp:hlinkClr xmlns:ahyp="http://schemas.microsoft.com/office/drawing/2018/hyperlinkcolor" val="tx"/>
                    </a:ext>
                  </a:extLst>
                </a:hlinkClick>
              </a:rPr>
              <a:t>beautifulness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3">
                  <a:extLst>
                    <a:ext uri="{A12FA001-AC4F-418D-AE19-62706E023703}">
                      <ahyp:hlinkClr xmlns:ahyp="http://schemas.microsoft.com/office/drawing/2018/hyperlinkcolor" val="tx"/>
                    </a:ext>
                  </a:extLst>
                </a:hlinkClick>
              </a:rPr>
              <a:t>attractiveness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4">
                  <a:extLst>
                    <a:ext uri="{A12FA001-AC4F-418D-AE19-62706E023703}">
                      <ahyp:hlinkClr xmlns:ahyp="http://schemas.microsoft.com/office/drawing/2018/hyperlinkcolor" val="tx"/>
                    </a:ext>
                  </a:extLst>
                </a:hlinkClick>
              </a:rPr>
              <a:t>elegance</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5">
                  <a:extLst>
                    <a:ext uri="{A12FA001-AC4F-418D-AE19-62706E023703}">
                      <ahyp:hlinkClr xmlns:ahyp="http://schemas.microsoft.com/office/drawing/2018/hyperlinkcolor" val="tx"/>
                    </a:ext>
                  </a:extLst>
                </a:hlinkClick>
              </a:rPr>
              <a:t>loveliness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6">
                  <a:extLst>
                    <a:ext uri="{A12FA001-AC4F-418D-AE19-62706E023703}">
                      <ahyp:hlinkClr xmlns:ahyp="http://schemas.microsoft.com/office/drawing/2018/hyperlinkcolor" val="tx"/>
                    </a:ext>
                  </a:extLst>
                </a:hlinkClick>
              </a:rPr>
              <a:t>aesthetics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7">
                  <a:extLst>
                    <a:ext uri="{A12FA001-AC4F-418D-AE19-62706E023703}">
                      <ahyp:hlinkClr xmlns:ahyp="http://schemas.microsoft.com/office/drawing/2018/hyperlinkcolor" val="tx"/>
                    </a:ext>
                  </a:extLst>
                </a:hlinkClick>
              </a:rPr>
              <a:t>prettiness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8">
                  <a:extLst>
                    <a:ext uri="{A12FA001-AC4F-418D-AE19-62706E023703}">
                      <ahyp:hlinkClr xmlns:ahyp="http://schemas.microsoft.com/office/drawing/2018/hyperlinkcolor" val="tx"/>
                    </a:ext>
                  </a:extLst>
                </a:hlinkClick>
              </a:rPr>
              <a:t>looks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9">
                  <a:extLst>
                    <a:ext uri="{A12FA001-AC4F-418D-AE19-62706E023703}">
                      <ahyp:hlinkClr xmlns:ahyp="http://schemas.microsoft.com/office/drawing/2018/hyperlinkcolor" val="tx"/>
                    </a:ext>
                  </a:extLst>
                </a:hlinkClick>
              </a:rPr>
              <a:t>comeliness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10">
                  <a:extLst>
                    <a:ext uri="{A12FA001-AC4F-418D-AE19-62706E023703}">
                      <ahyp:hlinkClr xmlns:ahyp="http://schemas.microsoft.com/office/drawing/2018/hyperlinkcolor" val="tx"/>
                    </a:ext>
                  </a:extLst>
                </a:hlinkClick>
              </a:rPr>
              <a:t>gorgeousness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11">
                  <a:extLst>
                    <a:ext uri="{A12FA001-AC4F-418D-AE19-62706E023703}">
                      <ahyp:hlinkClr xmlns:ahyp="http://schemas.microsoft.com/office/drawing/2018/hyperlinkcolor" val="tx"/>
                    </a:ext>
                  </a:extLst>
                </a:hlinkClick>
              </a:rPr>
              <a:t>handsomeness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12">
                  <a:extLst>
                    <a:ext uri="{A12FA001-AC4F-418D-AE19-62706E023703}">
                      <ahyp:hlinkClr xmlns:ahyp="http://schemas.microsoft.com/office/drawing/2018/hyperlinkcolor" val="tx"/>
                    </a:ext>
                  </a:extLst>
                </a:hlinkClick>
              </a:rPr>
              <a:t>beauteousness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13">
                  <a:extLst>
                    <a:ext uri="{A12FA001-AC4F-418D-AE19-62706E023703}">
                      <ahyp:hlinkClr xmlns:ahyp="http://schemas.microsoft.com/office/drawing/2018/hyperlinkcolor" val="tx"/>
                    </a:ext>
                  </a:extLst>
                </a:hlinkClick>
              </a:rPr>
              <a:t>cuteness</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14">
                  <a:extLst>
                    <a:ext uri="{A12FA001-AC4F-418D-AE19-62706E023703}">
                      <ahyp:hlinkClr xmlns:ahyp="http://schemas.microsoft.com/office/drawing/2018/hyperlinkcolor" val="tx"/>
                    </a:ext>
                  </a:extLst>
                </a:hlinkClick>
              </a:rPr>
              <a:t>attraction</a:t>
            </a:r>
            <a:endParaRPr lang="en-GB" sz="8000" b="0" i="0" dirty="0">
              <a:solidFill>
                <a:schemeClr val="tx1"/>
              </a:solidFill>
              <a:effectLst/>
              <a:latin typeface="Open Sans" panose="020B0606030504020204" pitchFamily="34" charset="0"/>
            </a:endParaRPr>
          </a:p>
          <a:p>
            <a:pPr marL="0" indent="0" fontAlgn="base">
              <a:lnSpc>
                <a:spcPct val="90000"/>
              </a:lnSpc>
              <a:buNone/>
            </a:pPr>
            <a:r>
              <a:rPr lang="en-GB" sz="8000" b="1" i="0" u="none" strike="noStrike" dirty="0">
                <a:solidFill>
                  <a:schemeClr val="tx1"/>
                </a:solidFill>
                <a:effectLst/>
                <a:latin typeface="inherit"/>
                <a:hlinkClick r:id="rId15">
                  <a:extLst>
                    <a:ext uri="{A12FA001-AC4F-418D-AE19-62706E023703}">
                      <ahyp:hlinkClr xmlns:ahyp="http://schemas.microsoft.com/office/drawing/2018/hyperlinkcolor" val="tx"/>
                    </a:ext>
                  </a:extLst>
                </a:hlinkClick>
              </a:rPr>
              <a:t>fairness</a:t>
            </a:r>
            <a:endParaRPr lang="en-GB" sz="8000" b="0" i="0" dirty="0">
              <a:solidFill>
                <a:schemeClr val="tx1"/>
              </a:solidFill>
              <a:effectLst/>
              <a:latin typeface="Open Sans" panose="020B0606030504020204" pitchFamily="34" charset="0"/>
            </a:endParaRPr>
          </a:p>
          <a:p>
            <a:pPr>
              <a:lnSpc>
                <a:spcPct val="90000"/>
              </a:lnSpc>
            </a:pPr>
            <a:endParaRPr lang="en-US" sz="500" dirty="0"/>
          </a:p>
        </p:txBody>
      </p:sp>
      <p:sp>
        <p:nvSpPr>
          <p:cNvPr id="4" name="Content Placeholder 3">
            <a:extLst>
              <a:ext uri="{FF2B5EF4-FFF2-40B4-BE49-F238E27FC236}">
                <a16:creationId xmlns:a16="http://schemas.microsoft.com/office/drawing/2014/main" id="{171BFB8B-91DA-1836-742E-D0B276CA8803}"/>
              </a:ext>
            </a:extLst>
          </p:cNvPr>
          <p:cNvSpPr>
            <a:spLocks noGrp="1"/>
          </p:cNvSpPr>
          <p:nvPr>
            <p:ph sz="half" idx="2"/>
          </p:nvPr>
        </p:nvSpPr>
        <p:spPr>
          <a:xfrm>
            <a:off x="3460074" y="1825624"/>
            <a:ext cx="2064426" cy="4460875"/>
          </a:xfrm>
        </p:spPr>
        <p:txBody>
          <a:bodyPr>
            <a:normAutofit fontScale="25000" lnSpcReduction="20000"/>
          </a:bodyPr>
          <a:lstStyle/>
          <a:p>
            <a:pPr marL="0" indent="0" fontAlgn="base">
              <a:lnSpc>
                <a:spcPct val="90000"/>
              </a:lnSpc>
              <a:buNone/>
            </a:pPr>
            <a:r>
              <a:rPr lang="en-GB" sz="6200" b="1" dirty="0">
                <a:solidFill>
                  <a:schemeClr val="tx1"/>
                </a:solidFill>
                <a:latin typeface="inherit"/>
                <a:hlinkClick r:id="rId16">
                  <a:extLst>
                    <a:ext uri="{A12FA001-AC4F-418D-AE19-62706E023703}">
                      <ahyp:hlinkClr xmlns:ahyp="http://schemas.microsoft.com/office/drawing/2018/hyperlinkcolor" val="tx"/>
                    </a:ext>
                  </a:extLst>
                </a:hlinkClick>
              </a:rPr>
              <a:t>glamour</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17">
                  <a:extLst>
                    <a:ext uri="{A12FA001-AC4F-418D-AE19-62706E023703}">
                      <ahyp:hlinkClr xmlns:ahyp="http://schemas.microsoft.com/office/drawing/2018/hyperlinkcolor" val="tx"/>
                    </a:ext>
                  </a:extLst>
                </a:hlinkClick>
              </a:rPr>
              <a:t>exquisiteness</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18">
                  <a:extLst>
                    <a:ext uri="{A12FA001-AC4F-418D-AE19-62706E023703}">
                      <ahyp:hlinkClr xmlns:ahyp="http://schemas.microsoft.com/office/drawing/2018/hyperlinkcolor" val="tx"/>
                    </a:ext>
                  </a:extLst>
                </a:hlinkClick>
              </a:rPr>
              <a:t>charm</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19">
                  <a:extLst>
                    <a:ext uri="{A12FA001-AC4F-418D-AE19-62706E023703}">
                      <ahyp:hlinkClr xmlns:ahyp="http://schemas.microsoft.com/office/drawing/2018/hyperlinkcolor" val="tx"/>
                    </a:ext>
                  </a:extLst>
                </a:hlinkClick>
              </a:rPr>
              <a:t>delightfulness</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0">
                  <a:extLst>
                    <a:ext uri="{A12FA001-AC4F-418D-AE19-62706E023703}">
                      <ahyp:hlinkClr xmlns:ahyp="http://schemas.microsoft.com/office/drawing/2018/hyperlinkcolor" val="tx"/>
                    </a:ext>
                  </a:extLst>
                </a:hlinkClick>
              </a:rPr>
              <a:t>sightliness</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1">
                  <a:extLst>
                    <a:ext uri="{A12FA001-AC4F-418D-AE19-62706E023703}">
                      <ahyp:hlinkClr xmlns:ahyp="http://schemas.microsoft.com/office/drawing/2018/hyperlinkcolor" val="tx"/>
                    </a:ext>
                  </a:extLst>
                </a:hlinkClick>
              </a:rPr>
              <a:t>allure</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2">
                  <a:extLst>
                    <a:ext uri="{A12FA001-AC4F-418D-AE19-62706E023703}">
                      <ahyp:hlinkClr xmlns:ahyp="http://schemas.microsoft.com/office/drawing/2018/hyperlinkcolor" val="tx"/>
                    </a:ext>
                  </a:extLst>
                </a:hlinkClick>
              </a:rPr>
              <a:t>appeal</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3">
                  <a:extLst>
                    <a:ext uri="{A12FA001-AC4F-418D-AE19-62706E023703}">
                      <ahyp:hlinkClr xmlns:ahyp="http://schemas.microsoft.com/office/drawing/2018/hyperlinkcolor" val="tx"/>
                    </a:ext>
                  </a:extLst>
                </a:hlinkClick>
              </a:rPr>
              <a:t>fascination</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4">
                  <a:extLst>
                    <a:ext uri="{A12FA001-AC4F-418D-AE19-62706E023703}">
                      <ahyp:hlinkClr xmlns:ahyp="http://schemas.microsoft.com/office/drawing/2018/hyperlinkcolor" val="tx"/>
                    </a:ext>
                  </a:extLst>
                </a:hlinkClick>
              </a:rPr>
              <a:t>radiance</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5">
                  <a:extLst>
                    <a:ext uri="{A12FA001-AC4F-418D-AE19-62706E023703}">
                      <ahyp:hlinkClr xmlns:ahyp="http://schemas.microsoft.com/office/drawing/2018/hyperlinkcolor" val="tx"/>
                    </a:ext>
                  </a:extLst>
                </a:hlinkClick>
              </a:rPr>
              <a:t>sublimity</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6">
                  <a:extLst>
                    <a:ext uri="{A12FA001-AC4F-418D-AE19-62706E023703}">
                      <ahyp:hlinkClr xmlns:ahyp="http://schemas.microsoft.com/office/drawing/2018/hyperlinkcolor" val="tx"/>
                    </a:ext>
                  </a:extLst>
                </a:hlinkClick>
              </a:rPr>
              <a:t>sexiness</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7">
                  <a:extLst>
                    <a:ext uri="{A12FA001-AC4F-418D-AE19-62706E023703}">
                      <ahyp:hlinkClr xmlns:ahyp="http://schemas.microsoft.com/office/drawing/2018/hyperlinkcolor" val="tx"/>
                    </a:ext>
                  </a:extLst>
                </a:hlinkClick>
              </a:rPr>
              <a:t>radiancy</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8">
                  <a:extLst>
                    <a:ext uri="{A12FA001-AC4F-418D-AE19-62706E023703}">
                      <ahyp:hlinkClr xmlns:ahyp="http://schemas.microsoft.com/office/drawing/2018/hyperlinkcolor" val="tx"/>
                    </a:ext>
                  </a:extLst>
                </a:hlinkClick>
              </a:rPr>
              <a:t>gloriousness</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29">
                  <a:extLst>
                    <a:ext uri="{A12FA001-AC4F-418D-AE19-62706E023703}">
                      <ahyp:hlinkClr xmlns:ahyp="http://schemas.microsoft.com/office/drawing/2018/hyperlinkcolor" val="tx"/>
                    </a:ext>
                  </a:extLst>
                </a:hlinkClick>
              </a:rPr>
              <a:t>lusciousness</a:t>
            </a:r>
            <a:endParaRPr lang="en-GB" sz="6200" dirty="0">
              <a:solidFill>
                <a:schemeClr val="tx1"/>
              </a:solidFill>
              <a:latin typeface="Open Sans" panose="020B0606030504020204" pitchFamily="34" charset="0"/>
            </a:endParaRPr>
          </a:p>
          <a:p>
            <a:pPr marL="0" indent="0" fontAlgn="base">
              <a:lnSpc>
                <a:spcPct val="90000"/>
              </a:lnSpc>
              <a:buNone/>
            </a:pPr>
            <a:r>
              <a:rPr lang="en-GB" sz="6200" b="1" dirty="0">
                <a:solidFill>
                  <a:schemeClr val="tx1"/>
                </a:solidFill>
                <a:latin typeface="inherit"/>
                <a:hlinkClick r:id="rId30">
                  <a:extLst>
                    <a:ext uri="{A12FA001-AC4F-418D-AE19-62706E023703}">
                      <ahyp:hlinkClr xmlns:ahyp="http://schemas.microsoft.com/office/drawing/2018/hyperlinkcolor" val="tx"/>
                    </a:ext>
                  </a:extLst>
                </a:hlinkClick>
              </a:rPr>
              <a:t>resplendence</a:t>
            </a:r>
            <a:endParaRPr lang="en-GB" sz="6200" dirty="0">
              <a:solidFill>
                <a:schemeClr val="tx1"/>
              </a:solidFill>
              <a:latin typeface="Open Sans" panose="020B0606030504020204" pitchFamily="34" charset="0"/>
            </a:endParaRPr>
          </a:p>
          <a:p>
            <a:endParaRPr lang="en-US" dirty="0"/>
          </a:p>
        </p:txBody>
      </p:sp>
      <p:sp>
        <p:nvSpPr>
          <p:cNvPr id="6" name="TextBox 5">
            <a:extLst>
              <a:ext uri="{FF2B5EF4-FFF2-40B4-BE49-F238E27FC236}">
                <a16:creationId xmlns:a16="http://schemas.microsoft.com/office/drawing/2014/main" id="{2F7D4E58-9311-2FC7-42F1-47C139F9B57E}"/>
              </a:ext>
            </a:extLst>
          </p:cNvPr>
          <p:cNvSpPr txBox="1"/>
          <p:nvPr/>
        </p:nvSpPr>
        <p:spPr>
          <a:xfrm>
            <a:off x="5956180" y="2707573"/>
            <a:ext cx="5052245" cy="1200329"/>
          </a:xfrm>
          <a:prstGeom prst="rect">
            <a:avLst/>
          </a:prstGeom>
          <a:noFill/>
        </p:spPr>
        <p:txBody>
          <a:bodyPr wrap="square" rtlCol="0">
            <a:spAutoFit/>
          </a:bodyPr>
          <a:lstStyle/>
          <a:p>
            <a:r>
              <a:rPr lang="en-US" sz="3600" dirty="0"/>
              <a:t>Notice a common theme here…all positive words..</a:t>
            </a:r>
          </a:p>
        </p:txBody>
      </p:sp>
    </p:spTree>
    <p:extLst>
      <p:ext uri="{BB962C8B-B14F-4D97-AF65-F5344CB8AC3E}">
        <p14:creationId xmlns:p14="http://schemas.microsoft.com/office/powerpoint/2010/main" val="34710181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3">
            <a:extLst>
              <a:ext uri="{FF2B5EF4-FFF2-40B4-BE49-F238E27FC236}">
                <a16:creationId xmlns:a16="http://schemas.microsoft.com/office/drawing/2014/main" id="{F4AEA020-F47C-4D8F-B20C-E5BDB814A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A6378EEB-96ED-C279-199B-5569B8B9449E}"/>
              </a:ext>
            </a:extLst>
          </p:cNvPr>
          <p:cNvPicPr>
            <a:picLocks noChangeAspect="1"/>
          </p:cNvPicPr>
          <p:nvPr/>
        </p:nvPicPr>
        <p:blipFill rotWithShape="1">
          <a:blip r:embed="rId2"/>
          <a:srcRect t="28813" r="1" b="10624"/>
          <a:stretch/>
        </p:blipFill>
        <p:spPr>
          <a:xfrm>
            <a:off x="1005840" y="545007"/>
            <a:ext cx="4990352" cy="2801817"/>
          </a:xfrm>
          <a:prstGeom prst="rect">
            <a:avLst/>
          </a:prstGeom>
        </p:spPr>
      </p:pic>
      <p:pic>
        <p:nvPicPr>
          <p:cNvPr id="5" name="Content Placeholder 4" descr="A collage of a person&#10;&#10;Description automatically generated">
            <a:extLst>
              <a:ext uri="{FF2B5EF4-FFF2-40B4-BE49-F238E27FC236}">
                <a16:creationId xmlns:a16="http://schemas.microsoft.com/office/drawing/2014/main" id="{D7722972-6FFA-C485-DE89-765A8DDECDF9}"/>
              </a:ext>
            </a:extLst>
          </p:cNvPr>
          <p:cNvPicPr>
            <a:picLocks noChangeAspect="1"/>
          </p:cNvPicPr>
          <p:nvPr/>
        </p:nvPicPr>
        <p:blipFill rotWithShape="1">
          <a:blip r:embed="rId3"/>
          <a:srcRect t="13384" r="1" b="5553"/>
          <a:stretch/>
        </p:blipFill>
        <p:spPr>
          <a:xfrm>
            <a:off x="6184526" y="545007"/>
            <a:ext cx="4990352" cy="2801817"/>
          </a:xfrm>
          <a:prstGeom prst="rect">
            <a:avLst/>
          </a:prstGeom>
        </p:spPr>
      </p:pic>
      <p:pic>
        <p:nvPicPr>
          <p:cNvPr id="8" name="Picture 7">
            <a:extLst>
              <a:ext uri="{FF2B5EF4-FFF2-40B4-BE49-F238E27FC236}">
                <a16:creationId xmlns:a16="http://schemas.microsoft.com/office/drawing/2014/main" id="{56979F5A-3DEE-261D-849A-293723BF2A40}"/>
              </a:ext>
            </a:extLst>
          </p:cNvPr>
          <p:cNvPicPr>
            <a:picLocks noChangeAspect="1"/>
          </p:cNvPicPr>
          <p:nvPr/>
        </p:nvPicPr>
        <p:blipFill rotWithShape="1">
          <a:blip r:embed="rId4"/>
          <a:srcRect r="1" b="4875"/>
          <a:stretch/>
        </p:blipFill>
        <p:spPr>
          <a:xfrm>
            <a:off x="1005840" y="3518539"/>
            <a:ext cx="4990352" cy="2788943"/>
          </a:xfrm>
          <a:prstGeom prst="rect">
            <a:avLst/>
          </a:prstGeom>
        </p:spPr>
      </p:pic>
      <p:pic>
        <p:nvPicPr>
          <p:cNvPr id="9" name="Picture 8">
            <a:extLst>
              <a:ext uri="{FF2B5EF4-FFF2-40B4-BE49-F238E27FC236}">
                <a16:creationId xmlns:a16="http://schemas.microsoft.com/office/drawing/2014/main" id="{548D60D8-673F-98FA-5128-CB2573D0F224}"/>
              </a:ext>
            </a:extLst>
          </p:cNvPr>
          <p:cNvPicPr>
            <a:picLocks noChangeAspect="1"/>
          </p:cNvPicPr>
          <p:nvPr/>
        </p:nvPicPr>
        <p:blipFill rotWithShape="1">
          <a:blip r:embed="rId5"/>
          <a:srcRect r="1" b="647"/>
          <a:stretch/>
        </p:blipFill>
        <p:spPr>
          <a:xfrm>
            <a:off x="6184526" y="3518539"/>
            <a:ext cx="4990352" cy="2788943"/>
          </a:xfrm>
          <a:prstGeom prst="rect">
            <a:avLst/>
          </a:prstGeom>
        </p:spPr>
      </p:pic>
    </p:spTree>
    <p:extLst>
      <p:ext uri="{BB962C8B-B14F-4D97-AF65-F5344CB8AC3E}">
        <p14:creationId xmlns:p14="http://schemas.microsoft.com/office/powerpoint/2010/main" val="161301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111FA28-DD80-BC07-7705-D98CF854C1AB}"/>
              </a:ext>
            </a:extLst>
          </p:cNvPr>
          <p:cNvSpPr>
            <a:spLocks noGrp="1"/>
          </p:cNvSpPr>
          <p:nvPr>
            <p:ph type="title"/>
          </p:nvPr>
        </p:nvSpPr>
        <p:spPr>
          <a:xfrm>
            <a:off x="1050879" y="609601"/>
            <a:ext cx="4476464" cy="1216024"/>
          </a:xfrm>
        </p:spPr>
        <p:txBody>
          <a:bodyPr>
            <a:normAutofit/>
          </a:bodyPr>
          <a:lstStyle/>
          <a:p>
            <a:pPr>
              <a:lnSpc>
                <a:spcPct val="100000"/>
              </a:lnSpc>
            </a:pPr>
            <a:r>
              <a:rPr lang="en-US" altLang="en-US" sz="2400" b="1" cap="none">
                <a:latin typeface="Lato" panose="020F0502020204030203" pitchFamily="34" charset="0"/>
              </a:rPr>
              <a:t>Susan Sontag, </a:t>
            </a:r>
            <a:r>
              <a:rPr lang="en-US" altLang="en-US" sz="2400" b="1" cap="none">
                <a:latin typeface="Lato" panose="020F0502020204030203" pitchFamily="34" charset="0"/>
                <a:hlinkClick r:id="rId2"/>
              </a:rPr>
              <a:t>On Photography</a:t>
            </a:r>
            <a:br>
              <a:rPr lang="en-US" altLang="en-US" sz="2400" cap="none">
                <a:latin typeface="Arial" panose="020B0604020202020204" pitchFamily="34" charset="0"/>
              </a:rPr>
            </a:br>
            <a:endParaRPr lang="en-US" sz="2400"/>
          </a:p>
        </p:txBody>
      </p:sp>
      <p:sp>
        <p:nvSpPr>
          <p:cNvPr id="6" name="Content Placeholder 5">
            <a:extLst>
              <a:ext uri="{FF2B5EF4-FFF2-40B4-BE49-F238E27FC236}">
                <a16:creationId xmlns:a16="http://schemas.microsoft.com/office/drawing/2014/main" id="{906CCC4F-44F4-A49D-A487-08D0EB481111}"/>
              </a:ext>
            </a:extLst>
          </p:cNvPr>
          <p:cNvSpPr>
            <a:spLocks noGrp="1"/>
          </p:cNvSpPr>
          <p:nvPr>
            <p:ph idx="1"/>
          </p:nvPr>
        </p:nvSpPr>
        <p:spPr>
          <a:xfrm>
            <a:off x="1050879" y="2163685"/>
            <a:ext cx="3875963" cy="4107020"/>
          </a:xfrm>
        </p:spPr>
        <p:txBody>
          <a:bodyPr>
            <a:normAutofit/>
          </a:bodyPr>
          <a:lstStyle/>
          <a:p>
            <a:pPr marL="0" indent="0">
              <a:buNone/>
            </a:pPr>
            <a:r>
              <a:rPr kumimoji="0" lang="en-US" altLang="en-US" b="0" i="0" u="none" strike="noStrike" cap="none" normalizeH="0" baseline="0" dirty="0">
                <a:ln>
                  <a:noFill/>
                </a:ln>
                <a:effectLst/>
                <a:latin typeface="Merriweather" pitchFamily="2" charset="77"/>
              </a:rPr>
              <a:t>“Needing to have reality confirmed and experience enhanced by photographs is an aesthetic consumerism to which everyone is now addicted. Industrial societies turn their citizens into image-junkies; it is the most irresistible form of mental pollution.”</a:t>
            </a:r>
            <a:br>
              <a:rPr kumimoji="0" lang="en-US" altLang="en-US" b="0" i="0" u="none" strike="noStrike" cap="none" normalizeH="0" baseline="0" dirty="0">
                <a:ln>
                  <a:noFill/>
                </a:ln>
                <a:effectLst/>
                <a:latin typeface="Merriweather" pitchFamily="2" charset="77"/>
              </a:rPr>
            </a:br>
            <a:endParaRPr lang="en-US" dirty="0"/>
          </a:p>
        </p:txBody>
      </p:sp>
      <p:pic>
        <p:nvPicPr>
          <p:cNvPr id="8" name="Picture 7">
            <a:extLst>
              <a:ext uri="{FF2B5EF4-FFF2-40B4-BE49-F238E27FC236}">
                <a16:creationId xmlns:a16="http://schemas.microsoft.com/office/drawing/2014/main" id="{52FC5FB8-EE5A-3FB5-2DF3-5D608B271736}"/>
              </a:ext>
            </a:extLst>
          </p:cNvPr>
          <p:cNvPicPr>
            <a:picLocks noChangeAspect="1"/>
          </p:cNvPicPr>
          <p:nvPr/>
        </p:nvPicPr>
        <p:blipFill rotWithShape="1">
          <a:blip r:embed="rId3"/>
          <a:srcRect l="14267" r="16016"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
        <p:nvSpPr>
          <p:cNvPr id="7" name="Rectangle 1">
            <a:extLst>
              <a:ext uri="{FF2B5EF4-FFF2-40B4-BE49-F238E27FC236}">
                <a16:creationId xmlns:a16="http://schemas.microsoft.com/office/drawing/2014/main" id="{F1DE3441-20CE-37C5-633A-9A695DFEF6B0}"/>
              </a:ext>
            </a:extLst>
          </p:cNvPr>
          <p:cNvSpPr>
            <a:spLocks noChangeArrowheads="1"/>
          </p:cNvSpPr>
          <p:nvPr/>
        </p:nvSpPr>
        <p:spPr bwMode="auto">
          <a:xfrm>
            <a:off x="0" y="-446276"/>
            <a:ext cx="12192000" cy="89255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84111"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dirty="0">
                <a:ln>
                  <a:noFill/>
                </a:ln>
                <a:solidFill>
                  <a:srgbClr val="00635D"/>
                </a:solidFill>
                <a:effectLst/>
                <a:latin typeface="Lato" panose="020F0502020204030203" pitchFamily="34" charset="0"/>
              </a:rPr>
              <a:t>  </a:t>
            </a:r>
            <a:r>
              <a:rPr kumimoji="0" lang="en-US" altLang="en-US" sz="5200" b="0" i="0" u="none" strike="noStrike" cap="none" normalizeH="0" baseline="0" dirty="0">
                <a:ln>
                  <a:noFill/>
                </a:ln>
                <a:solidFill>
                  <a:srgbClr val="00635D"/>
                </a:solidFill>
                <a:effectLst/>
                <a:latin typeface="Lato" panose="020F0502020204030203" pitchFamily="34" charset="0"/>
              </a:rPr>
              <a:t>    </a:t>
            </a:r>
            <a:endParaRPr kumimoji="0" lang="en-US" altLang="en-US" sz="10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37666398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63D5939-3602-C42D-D440-EA0D26A04BD0}"/>
              </a:ext>
            </a:extLst>
          </p:cNvPr>
          <p:cNvPicPr>
            <a:picLocks noGrp="1" noChangeAspect="1"/>
          </p:cNvPicPr>
          <p:nvPr>
            <p:ph sz="half" idx="1"/>
          </p:nvPr>
        </p:nvPicPr>
        <p:blipFill>
          <a:blip r:embed="rId2"/>
          <a:stretch>
            <a:fillRect/>
          </a:stretch>
        </p:blipFill>
        <p:spPr>
          <a:xfrm>
            <a:off x="422274" y="1816099"/>
            <a:ext cx="3769520" cy="2431340"/>
          </a:xfrm>
        </p:spPr>
      </p:pic>
      <p:pic>
        <p:nvPicPr>
          <p:cNvPr id="6" name="Picture 5">
            <a:extLst>
              <a:ext uri="{FF2B5EF4-FFF2-40B4-BE49-F238E27FC236}">
                <a16:creationId xmlns:a16="http://schemas.microsoft.com/office/drawing/2014/main" id="{391CBF6A-6E85-FC9C-F9B7-B6BE2C516653}"/>
              </a:ext>
            </a:extLst>
          </p:cNvPr>
          <p:cNvPicPr>
            <a:picLocks noChangeAspect="1"/>
          </p:cNvPicPr>
          <p:nvPr/>
        </p:nvPicPr>
        <p:blipFill>
          <a:blip r:embed="rId3"/>
          <a:stretch>
            <a:fillRect/>
          </a:stretch>
        </p:blipFill>
        <p:spPr>
          <a:xfrm>
            <a:off x="4191794" y="1816098"/>
            <a:ext cx="3162300" cy="2260600"/>
          </a:xfrm>
          <a:prstGeom prst="rect">
            <a:avLst/>
          </a:prstGeom>
        </p:spPr>
      </p:pic>
      <p:pic>
        <p:nvPicPr>
          <p:cNvPr id="7" name="Picture 6">
            <a:extLst>
              <a:ext uri="{FF2B5EF4-FFF2-40B4-BE49-F238E27FC236}">
                <a16:creationId xmlns:a16="http://schemas.microsoft.com/office/drawing/2014/main" id="{0DC21E57-93E3-10A5-E3AF-536B3941898C}"/>
              </a:ext>
            </a:extLst>
          </p:cNvPr>
          <p:cNvPicPr>
            <a:picLocks noChangeAspect="1"/>
          </p:cNvPicPr>
          <p:nvPr/>
        </p:nvPicPr>
        <p:blipFill>
          <a:blip r:embed="rId4"/>
          <a:stretch>
            <a:fillRect/>
          </a:stretch>
        </p:blipFill>
        <p:spPr>
          <a:xfrm>
            <a:off x="5042694" y="4096340"/>
            <a:ext cx="1460500" cy="2781300"/>
          </a:xfrm>
          <a:prstGeom prst="rect">
            <a:avLst/>
          </a:prstGeom>
        </p:spPr>
      </p:pic>
      <p:pic>
        <p:nvPicPr>
          <p:cNvPr id="8" name="Picture 7">
            <a:extLst>
              <a:ext uri="{FF2B5EF4-FFF2-40B4-BE49-F238E27FC236}">
                <a16:creationId xmlns:a16="http://schemas.microsoft.com/office/drawing/2014/main" id="{64395AA4-4D04-A879-045A-6D6B5127D244}"/>
              </a:ext>
            </a:extLst>
          </p:cNvPr>
          <p:cNvPicPr>
            <a:picLocks noChangeAspect="1"/>
          </p:cNvPicPr>
          <p:nvPr/>
        </p:nvPicPr>
        <p:blipFill>
          <a:blip r:embed="rId5"/>
          <a:stretch>
            <a:fillRect/>
          </a:stretch>
        </p:blipFill>
        <p:spPr>
          <a:xfrm>
            <a:off x="7354094" y="1777222"/>
            <a:ext cx="4047331" cy="2276624"/>
          </a:xfrm>
          <a:prstGeom prst="rect">
            <a:avLst/>
          </a:prstGeom>
        </p:spPr>
      </p:pic>
      <p:pic>
        <p:nvPicPr>
          <p:cNvPr id="9" name="Picture 8">
            <a:extLst>
              <a:ext uri="{FF2B5EF4-FFF2-40B4-BE49-F238E27FC236}">
                <a16:creationId xmlns:a16="http://schemas.microsoft.com/office/drawing/2014/main" id="{016505B2-D2F0-4EF6-06FB-9EA211815893}"/>
              </a:ext>
            </a:extLst>
          </p:cNvPr>
          <p:cNvPicPr>
            <a:picLocks noChangeAspect="1"/>
          </p:cNvPicPr>
          <p:nvPr/>
        </p:nvPicPr>
        <p:blipFill>
          <a:blip r:embed="rId6"/>
          <a:stretch>
            <a:fillRect/>
          </a:stretch>
        </p:blipFill>
        <p:spPr>
          <a:xfrm>
            <a:off x="289718" y="4076697"/>
            <a:ext cx="3902075" cy="2341245"/>
          </a:xfrm>
          <a:prstGeom prst="rect">
            <a:avLst/>
          </a:prstGeom>
        </p:spPr>
      </p:pic>
      <p:pic>
        <p:nvPicPr>
          <p:cNvPr id="10" name="Picture 9">
            <a:extLst>
              <a:ext uri="{FF2B5EF4-FFF2-40B4-BE49-F238E27FC236}">
                <a16:creationId xmlns:a16="http://schemas.microsoft.com/office/drawing/2014/main" id="{2D0924C3-AB15-C3F1-1EAF-44F643341F9F}"/>
              </a:ext>
            </a:extLst>
          </p:cNvPr>
          <p:cNvPicPr>
            <a:picLocks noChangeAspect="1"/>
          </p:cNvPicPr>
          <p:nvPr/>
        </p:nvPicPr>
        <p:blipFill>
          <a:blip r:embed="rId7"/>
          <a:stretch>
            <a:fillRect/>
          </a:stretch>
        </p:blipFill>
        <p:spPr>
          <a:xfrm>
            <a:off x="7311047" y="4011596"/>
            <a:ext cx="4090378" cy="2303141"/>
          </a:xfrm>
          <a:prstGeom prst="rect">
            <a:avLst/>
          </a:prstGeom>
        </p:spPr>
      </p:pic>
      <p:sp>
        <p:nvSpPr>
          <p:cNvPr id="11" name="TextBox 10">
            <a:extLst>
              <a:ext uri="{FF2B5EF4-FFF2-40B4-BE49-F238E27FC236}">
                <a16:creationId xmlns:a16="http://schemas.microsoft.com/office/drawing/2014/main" id="{9F134120-3552-FCD7-5D03-4FE13DF43DEC}"/>
              </a:ext>
            </a:extLst>
          </p:cNvPr>
          <p:cNvSpPr txBox="1"/>
          <p:nvPr/>
        </p:nvSpPr>
        <p:spPr>
          <a:xfrm>
            <a:off x="3114674" y="557213"/>
            <a:ext cx="5057775" cy="923330"/>
          </a:xfrm>
          <a:prstGeom prst="rect">
            <a:avLst/>
          </a:prstGeom>
          <a:noFill/>
        </p:spPr>
        <p:txBody>
          <a:bodyPr wrap="square" rtlCol="0">
            <a:spAutoFit/>
          </a:bodyPr>
          <a:lstStyle/>
          <a:p>
            <a:pPr algn="ctr"/>
            <a:r>
              <a:rPr lang="en-US" sz="5400" dirty="0"/>
              <a:t>I hate K-POP</a:t>
            </a:r>
          </a:p>
        </p:txBody>
      </p:sp>
    </p:spTree>
    <p:extLst>
      <p:ext uri="{BB962C8B-B14F-4D97-AF65-F5344CB8AC3E}">
        <p14:creationId xmlns:p14="http://schemas.microsoft.com/office/powerpoint/2010/main" val="1933287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6" name="Rectangle 15">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Mountain range at sunrise">
            <a:extLst>
              <a:ext uri="{FF2B5EF4-FFF2-40B4-BE49-F238E27FC236}">
                <a16:creationId xmlns:a16="http://schemas.microsoft.com/office/drawing/2014/main" id="{5EC27BB1-B713-D7E0-F1DF-4CBC8D6DA2C2}"/>
              </a:ext>
            </a:extLst>
          </p:cNvPr>
          <p:cNvPicPr>
            <a:picLocks noChangeAspect="1"/>
          </p:cNvPicPr>
          <p:nvPr/>
        </p:nvPicPr>
        <p:blipFill rotWithShape="1">
          <a:blip r:embed="rId5"/>
          <a:srcRect t="6595" b="1941"/>
          <a:stretch/>
        </p:blipFill>
        <p:spPr>
          <a:xfrm>
            <a:off x="20" y="1"/>
            <a:ext cx="12191979" cy="6857999"/>
          </a:xfrm>
          <a:prstGeom prst="rect">
            <a:avLst/>
          </a:prstGeom>
        </p:spPr>
      </p:pic>
      <p:sp>
        <p:nvSpPr>
          <p:cNvPr id="18" name="Rectangle 17">
            <a:extLst>
              <a:ext uri="{FF2B5EF4-FFF2-40B4-BE49-F238E27FC236}">
                <a16:creationId xmlns:a16="http://schemas.microsoft.com/office/drawing/2014/main" id="{63F3677B-A97D-4CAD-A971-B22755F56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2000" cy="4516342"/>
          </a:xfrm>
          <a:prstGeom prst="rect">
            <a:avLst/>
          </a:prstGeom>
          <a:gradFill>
            <a:gsLst>
              <a:gs pos="47000">
                <a:srgbClr val="000000">
                  <a:alpha val="22000"/>
                </a:srgbClr>
              </a:gs>
              <a:gs pos="0">
                <a:srgbClr val="000000">
                  <a:alpha val="0"/>
                </a:srgbClr>
              </a:gs>
              <a:gs pos="100000">
                <a:srgbClr val="000000">
                  <a:alpha val="4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5A92FAE-C537-3B77-0390-12BFD464BCCB}"/>
              </a:ext>
            </a:extLst>
          </p:cNvPr>
          <p:cNvSpPr>
            <a:spLocks noGrp="1"/>
          </p:cNvSpPr>
          <p:nvPr>
            <p:ph type="title"/>
          </p:nvPr>
        </p:nvSpPr>
        <p:spPr>
          <a:xfrm>
            <a:off x="577123" y="477079"/>
            <a:ext cx="8512448" cy="1384378"/>
          </a:xfrm>
        </p:spPr>
        <p:txBody>
          <a:bodyPr vert="horz" lIns="91440" tIns="45720" rIns="91440" bIns="45720" rtlCol="0" anchor="b">
            <a:normAutofit/>
          </a:bodyPr>
          <a:lstStyle/>
          <a:p>
            <a:r>
              <a:rPr lang="en-US">
                <a:solidFill>
                  <a:srgbClr val="FFFFFF"/>
                </a:solidFill>
              </a:rPr>
              <a:t>What do we lose in the pursuit of beauty?</a:t>
            </a:r>
          </a:p>
        </p:txBody>
      </p:sp>
    </p:spTree>
    <p:extLst>
      <p:ext uri="{BB962C8B-B14F-4D97-AF65-F5344CB8AC3E}">
        <p14:creationId xmlns:p14="http://schemas.microsoft.com/office/powerpoint/2010/main" val="40097383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3380-B07D-FD69-B72E-FAC798B88F12}"/>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id="{9C191C56-20CE-E727-B1C0-125EBA157BB2}"/>
              </a:ext>
            </a:extLst>
          </p:cNvPr>
          <p:cNvSpPr>
            <a:spLocks noGrp="1"/>
          </p:cNvSpPr>
          <p:nvPr>
            <p:ph idx="1"/>
          </p:nvPr>
        </p:nvSpPr>
        <p:spPr/>
        <p:txBody>
          <a:bodyPr/>
          <a:lstStyle/>
          <a:p>
            <a:r>
              <a:rPr lang="en-US" dirty="0"/>
              <a:t>Why do we need beauty?</a:t>
            </a:r>
          </a:p>
          <a:p>
            <a:r>
              <a:rPr lang="en-US" dirty="0"/>
              <a:t>What is needed in order to say something achieves beauty?</a:t>
            </a:r>
          </a:p>
          <a:p>
            <a:r>
              <a:rPr lang="en-US" dirty="0"/>
              <a:t>How long does the sensation last when you observe beauty?</a:t>
            </a:r>
          </a:p>
          <a:p>
            <a:r>
              <a:rPr lang="en-US" dirty="0"/>
              <a:t>What would a world look like without beauty?</a:t>
            </a:r>
          </a:p>
          <a:p>
            <a:r>
              <a:rPr lang="en-US" dirty="0"/>
              <a:t>Is the need to have beauty in your life, a form of narcissism</a:t>
            </a:r>
          </a:p>
          <a:p>
            <a:r>
              <a:rPr lang="en-US" dirty="0"/>
              <a:t>In pursing beauty, what do we lose?</a:t>
            </a:r>
          </a:p>
          <a:p>
            <a:endParaRPr lang="en-US" dirty="0"/>
          </a:p>
        </p:txBody>
      </p:sp>
    </p:spTree>
    <p:extLst>
      <p:ext uri="{BB962C8B-B14F-4D97-AF65-F5344CB8AC3E}">
        <p14:creationId xmlns:p14="http://schemas.microsoft.com/office/powerpoint/2010/main" val="2750430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1AE4-02B5-5BE0-B0DF-DA67D27A73B2}"/>
              </a:ext>
            </a:extLst>
          </p:cNvPr>
          <p:cNvSpPr>
            <a:spLocks noGrp="1"/>
          </p:cNvSpPr>
          <p:nvPr>
            <p:ph type="title"/>
          </p:nvPr>
        </p:nvSpPr>
        <p:spPr/>
        <p:txBody>
          <a:bodyPr/>
          <a:lstStyle/>
          <a:p>
            <a:r>
              <a:rPr lang="en-US" dirty="0"/>
              <a:t>Provocative statements</a:t>
            </a:r>
          </a:p>
        </p:txBody>
      </p:sp>
      <p:sp>
        <p:nvSpPr>
          <p:cNvPr id="3" name="Content Placeholder 2">
            <a:extLst>
              <a:ext uri="{FF2B5EF4-FFF2-40B4-BE49-F238E27FC236}">
                <a16:creationId xmlns:a16="http://schemas.microsoft.com/office/drawing/2014/main" id="{DD8181CC-914A-17D9-0973-F99891D4FBBC}"/>
              </a:ext>
            </a:extLst>
          </p:cNvPr>
          <p:cNvSpPr>
            <a:spLocks noGrp="1"/>
          </p:cNvSpPr>
          <p:nvPr>
            <p:ph idx="1"/>
          </p:nvPr>
        </p:nvSpPr>
        <p:spPr/>
        <p:txBody>
          <a:bodyPr/>
          <a:lstStyle/>
          <a:p>
            <a:pPr marL="0" indent="0">
              <a:buNone/>
            </a:pPr>
            <a:r>
              <a:rPr lang="en-US" dirty="0"/>
              <a:t>Beautiful people are less…</a:t>
            </a:r>
          </a:p>
          <a:p>
            <a:pPr marL="0" indent="0">
              <a:buNone/>
            </a:pPr>
            <a:endParaRPr lang="en-US" dirty="0"/>
          </a:p>
          <a:p>
            <a:pPr lvl="2"/>
            <a:r>
              <a:rPr lang="en-US" sz="1800" dirty="0"/>
              <a:t>Interesting</a:t>
            </a:r>
          </a:p>
          <a:p>
            <a:pPr lvl="2"/>
            <a:r>
              <a:rPr lang="en-US" sz="1800" dirty="0"/>
              <a:t>Intelligent</a:t>
            </a:r>
          </a:p>
          <a:p>
            <a:pPr lvl="2"/>
            <a:r>
              <a:rPr lang="en-US" sz="1800" dirty="0"/>
              <a:t>Funny</a:t>
            </a:r>
          </a:p>
          <a:p>
            <a:pPr lvl="2"/>
            <a:r>
              <a:rPr lang="en-US" sz="1800" dirty="0"/>
              <a:t>Innovative</a:t>
            </a:r>
          </a:p>
          <a:p>
            <a:pPr lvl="2"/>
            <a:r>
              <a:rPr lang="en-US" sz="1800" dirty="0"/>
              <a:t>trustworthy</a:t>
            </a:r>
          </a:p>
        </p:txBody>
      </p:sp>
    </p:spTree>
    <p:extLst>
      <p:ext uri="{BB962C8B-B14F-4D97-AF65-F5344CB8AC3E}">
        <p14:creationId xmlns:p14="http://schemas.microsoft.com/office/powerpoint/2010/main" val="77821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1 Dikdörtgen"/>
          <p:cNvSpPr/>
          <p:nvPr/>
        </p:nvSpPr>
        <p:spPr>
          <a:xfrm>
            <a:off x="3810000" y="2413338"/>
            <a:ext cx="4572000" cy="2308324"/>
          </a:xfrm>
          <a:prstGeom prst="rect">
            <a:avLst/>
          </a:prstGeom>
        </p:spPr>
        <p:txBody>
          <a:bodyPr>
            <a:spAutoFit/>
          </a:bodyPr>
          <a:lstStyle/>
          <a:p>
            <a:r>
              <a:rPr lang="en-US" i="1" dirty="0"/>
              <a:t>The sense of beauty is the harmony between our nature and our experience. When our senses and imagination find what they crave, when the world so shapes itself or so moulds the mind that the correspondence between them is perfect, then perception is pleasure, and existence needs no apology.” </a:t>
            </a:r>
            <a:endParaRPr lang="tr-TR" i="1" dirty="0"/>
          </a:p>
          <a:p>
            <a:pPr algn="r"/>
            <a:r>
              <a:rPr lang="en-US" i="1" dirty="0"/>
              <a:t>Santayana</a:t>
            </a:r>
            <a:endParaRPr lang="tr-TR" i="1"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1 Başlık"/>
          <p:cNvSpPr>
            <a:spLocks noGrp="1"/>
          </p:cNvSpPr>
          <p:nvPr>
            <p:ph type="title"/>
          </p:nvPr>
        </p:nvSpPr>
        <p:spPr>
          <a:xfrm>
            <a:off x="4044558" y="259994"/>
            <a:ext cx="3937094" cy="1216024"/>
          </a:xfrm>
        </p:spPr>
        <p:txBody>
          <a:bodyPr vert="horz" lIns="91440" tIns="45720" rIns="91440" bIns="45720" rtlCol="0" anchor="ctr">
            <a:normAutofit/>
          </a:bodyPr>
          <a:lstStyle/>
          <a:p>
            <a:pPr algn="ctr">
              <a:lnSpc>
                <a:spcPct val="100000"/>
              </a:lnSpc>
            </a:pPr>
            <a:r>
              <a:rPr lang="en-US" sz="2200"/>
              <a:t>What is metaphysic view of beauty? </a:t>
            </a:r>
          </a:p>
        </p:txBody>
      </p:sp>
      <p:sp>
        <p:nvSpPr>
          <p:cNvPr id="4" name="3 Metin Yer Tutucusu"/>
          <p:cNvSpPr>
            <a:spLocks noGrp="1"/>
          </p:cNvSpPr>
          <p:nvPr>
            <p:ph type="body" sz="half" idx="2"/>
          </p:nvPr>
        </p:nvSpPr>
        <p:spPr>
          <a:xfrm>
            <a:off x="1985963" y="5414089"/>
            <a:ext cx="8919779" cy="4107021"/>
          </a:xfrm>
        </p:spPr>
        <p:txBody>
          <a:bodyPr vert="horz" lIns="91440" tIns="45720" rIns="91440" bIns="45720" rtlCol="0">
            <a:normAutofit/>
          </a:bodyPr>
          <a:lstStyle/>
          <a:p>
            <a:r>
              <a:rPr lang="en-US" dirty="0"/>
              <a:t>Metaphysic thinks that beautiful is a ‘substance’ or ‘essential’ ; we see in nature and art where beauty shows itself.</a:t>
            </a:r>
          </a:p>
        </p:txBody>
      </p:sp>
      <p:pic>
        <p:nvPicPr>
          <p:cNvPr id="3" name="Picture 2">
            <a:extLst>
              <a:ext uri="{FF2B5EF4-FFF2-40B4-BE49-F238E27FC236}">
                <a16:creationId xmlns:a16="http://schemas.microsoft.com/office/drawing/2014/main" id="{07B31669-C0EC-BF8D-9ED8-659E2ED2B198}"/>
              </a:ext>
            </a:extLst>
          </p:cNvPr>
          <p:cNvPicPr>
            <a:picLocks noChangeAspect="1"/>
          </p:cNvPicPr>
          <p:nvPr/>
        </p:nvPicPr>
        <p:blipFill>
          <a:blip r:embed="rId5"/>
          <a:stretch>
            <a:fillRect/>
          </a:stretch>
        </p:blipFill>
        <p:spPr>
          <a:xfrm>
            <a:off x="2546005" y="1825625"/>
            <a:ext cx="6934200" cy="288925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1 Başlık"/>
          <p:cNvSpPr>
            <a:spLocks noGrp="1"/>
          </p:cNvSpPr>
          <p:nvPr>
            <p:ph type="title"/>
          </p:nvPr>
        </p:nvSpPr>
        <p:spPr>
          <a:xfrm>
            <a:off x="7166335" y="609601"/>
            <a:ext cx="3937094" cy="1216024"/>
          </a:xfrm>
        </p:spPr>
        <p:txBody>
          <a:bodyPr vert="horz" lIns="91440" tIns="45720" rIns="91440" bIns="45720" rtlCol="0" anchor="ctr">
            <a:normAutofit/>
          </a:bodyPr>
          <a:lstStyle/>
          <a:p>
            <a:pPr algn="ctr">
              <a:lnSpc>
                <a:spcPct val="100000"/>
              </a:lnSpc>
            </a:pPr>
            <a:r>
              <a:rPr lang="en-US" sz="1500"/>
              <a:t>The debate of beauty went on after Kant. Schiller stated that:</a:t>
            </a:r>
          </a:p>
        </p:txBody>
      </p:sp>
      <p:pic>
        <p:nvPicPr>
          <p:cNvPr id="5" name="4 Resim Yer Tutucusu" descr="schiller. portrait. theatredunord.fr Friedrich-Schiller.jpg"/>
          <p:cNvPicPr>
            <a:picLocks noGrp="1" noChangeAspect="1"/>
          </p:cNvPicPr>
          <p:nvPr>
            <p:ph type="pic" idx="1"/>
          </p:nvPr>
        </p:nvPicPr>
        <p:blipFill rotWithShape="1">
          <a:blip r:embed="rId5" cstate="print"/>
          <a:srcRect l="17754" r="13752" b="-2"/>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4" name="3 Metin Yer Tutucusu"/>
          <p:cNvSpPr>
            <a:spLocks noGrp="1"/>
          </p:cNvSpPr>
          <p:nvPr>
            <p:ph type="body" sz="half" idx="2"/>
          </p:nvPr>
        </p:nvSpPr>
        <p:spPr>
          <a:xfrm>
            <a:off x="7162799" y="2147356"/>
            <a:ext cx="3885061" cy="4107021"/>
          </a:xfrm>
        </p:spPr>
        <p:txBody>
          <a:bodyPr vert="horz" lIns="91440" tIns="45720" rIns="91440" bIns="45720" rtlCol="0">
            <a:normAutofit/>
          </a:bodyPr>
          <a:lstStyle/>
          <a:p>
            <a:r>
              <a:rPr lang="en-US" i="1"/>
              <a:t>Beauty is an aesthetic unity of thought and feeling, of contemplation and sensation, of reason and intuition, of activity and passivity, of form and matter. The attainment of this unity enables human nature to be realized and fulfilled. Beauty (or aesthetic unity) may lead to truth (or logical unity). However, when truth is perceived, feeling may follow thought, or thought may follow feeling.3 When beauty is perceived, thought is unified with feeling. </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1 Başlık"/>
          <p:cNvSpPr>
            <a:spLocks noGrp="1"/>
          </p:cNvSpPr>
          <p:nvPr>
            <p:ph type="title"/>
          </p:nvPr>
        </p:nvSpPr>
        <p:spPr>
          <a:xfrm>
            <a:off x="5177859" y="609601"/>
            <a:ext cx="5683623" cy="1216024"/>
          </a:xfrm>
        </p:spPr>
        <p:txBody>
          <a:bodyPr vert="horz" lIns="91440" tIns="45720" rIns="91440" bIns="45720" rtlCol="0" anchor="ctr">
            <a:normAutofit/>
          </a:bodyPr>
          <a:lstStyle/>
          <a:p>
            <a:r>
              <a:rPr lang="en-US" sz="2800"/>
              <a:t>For  Schelling, </a:t>
            </a:r>
          </a:p>
        </p:txBody>
      </p:sp>
      <p:pic>
        <p:nvPicPr>
          <p:cNvPr id="5" name="4 Resim Yer Tutucusu" descr="200px-Friedrich_Wilhelm_Joseph_von_Schelling.png"/>
          <p:cNvPicPr>
            <a:picLocks noGrp="1" noChangeAspect="1"/>
          </p:cNvPicPr>
          <p:nvPr>
            <p:ph type="pic" idx="1"/>
          </p:nvPr>
        </p:nvPicPr>
        <p:blipFill rotWithShape="1">
          <a:blip r:embed="rId5" cstate="print"/>
          <a:srcRect l="11385" r="11384" b="-1"/>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4" name="3 Metin Yer Tutucusu"/>
          <p:cNvSpPr>
            <a:spLocks noGrp="1"/>
          </p:cNvSpPr>
          <p:nvPr>
            <p:ph type="body" sz="half" idx="2"/>
          </p:nvPr>
        </p:nvSpPr>
        <p:spPr>
          <a:xfrm>
            <a:off x="5177859" y="2147356"/>
            <a:ext cx="5683624" cy="4107021"/>
          </a:xfrm>
        </p:spPr>
        <p:txBody>
          <a:bodyPr vert="horz" lIns="91440" tIns="45720" rIns="91440" bIns="45720" rtlCol="0">
            <a:normAutofit/>
          </a:bodyPr>
          <a:lstStyle/>
          <a:p>
            <a:r>
              <a:rPr lang="en-US"/>
              <a:t>beauty is nothing other than “the infinite displayed in the finite. The basic feature of every work of art,” Schelling concludes, “is therefore </a:t>
            </a:r>
            <a:r>
              <a:rPr lang="en-US" i="1"/>
              <a:t>beauty</a:t>
            </a:r>
            <a:r>
              <a:rPr lang="en-US"/>
              <a:t>, and without beauty there is no work of art.”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1 Başlık"/>
          <p:cNvSpPr>
            <a:spLocks noGrp="1"/>
          </p:cNvSpPr>
          <p:nvPr>
            <p:ph type="title"/>
          </p:nvPr>
        </p:nvSpPr>
        <p:spPr>
          <a:xfrm>
            <a:off x="5177859" y="609601"/>
            <a:ext cx="5683623" cy="1216024"/>
          </a:xfrm>
        </p:spPr>
        <p:txBody>
          <a:bodyPr vert="horz" lIns="91440" tIns="45720" rIns="91440" bIns="45720" rtlCol="0" anchor="ctr">
            <a:normAutofit/>
          </a:bodyPr>
          <a:lstStyle/>
          <a:p>
            <a:r>
              <a:rPr lang="en-US" sz="2800"/>
              <a:t>According to Hegel </a:t>
            </a:r>
          </a:p>
        </p:txBody>
      </p:sp>
      <p:pic>
        <p:nvPicPr>
          <p:cNvPr id="5" name="4 Resim Yer Tutucusu" descr="hegel.jpg"/>
          <p:cNvPicPr>
            <a:picLocks noGrp="1" noChangeAspect="1"/>
          </p:cNvPicPr>
          <p:nvPr>
            <p:ph type="pic" idx="1"/>
          </p:nvPr>
        </p:nvPicPr>
        <p:blipFill rotWithShape="1">
          <a:blip r:embed="rId5" cstate="print"/>
          <a:srcRect l="13443"/>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4" name="3 Metin Yer Tutucusu"/>
          <p:cNvSpPr>
            <a:spLocks noGrp="1"/>
          </p:cNvSpPr>
          <p:nvPr>
            <p:ph type="body" sz="half" idx="2"/>
          </p:nvPr>
        </p:nvSpPr>
        <p:spPr>
          <a:xfrm>
            <a:off x="5177859" y="2147356"/>
            <a:ext cx="5683624" cy="4107021"/>
          </a:xfrm>
        </p:spPr>
        <p:txBody>
          <a:bodyPr vert="horz" lIns="91440" tIns="45720" rIns="91440" bIns="45720" rtlCol="0">
            <a:normAutofit/>
          </a:bodyPr>
          <a:lstStyle/>
          <a:p>
            <a:r>
              <a:rPr lang="en-US" sz="3600" dirty="0"/>
              <a:t>“beauty is, only a specific way expressing and representing the true and therefore stands open throughout in every respect to conceptual thinking’</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1 Başlık"/>
          <p:cNvSpPr>
            <a:spLocks noGrp="1"/>
          </p:cNvSpPr>
          <p:nvPr>
            <p:ph type="title"/>
          </p:nvPr>
        </p:nvSpPr>
        <p:spPr>
          <a:xfrm>
            <a:off x="5177859" y="609601"/>
            <a:ext cx="5683623" cy="1216024"/>
          </a:xfrm>
        </p:spPr>
        <p:txBody>
          <a:bodyPr vert="horz" lIns="91440" tIns="45720" rIns="91440" bIns="45720" rtlCol="0" anchor="ctr">
            <a:normAutofit/>
          </a:bodyPr>
          <a:lstStyle/>
          <a:p>
            <a:r>
              <a:rPr lang="en-US" sz="2800"/>
              <a:t>Theodor Vischer </a:t>
            </a:r>
          </a:p>
        </p:txBody>
      </p:sp>
      <p:pic>
        <p:nvPicPr>
          <p:cNvPr id="5" name="4 Resim Yer Tutucusu" descr="vischer-titelbild.jpg"/>
          <p:cNvPicPr>
            <a:picLocks noGrp="1" noChangeAspect="1"/>
          </p:cNvPicPr>
          <p:nvPr>
            <p:ph type="pic" idx="1"/>
          </p:nvPr>
        </p:nvPicPr>
        <p:blipFill rotWithShape="1">
          <a:blip r:embed="rId5" cstate="print"/>
          <a:srcRect l="36008" r="13510"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4" name="3 Metin Yer Tutucusu"/>
          <p:cNvSpPr>
            <a:spLocks noGrp="1"/>
          </p:cNvSpPr>
          <p:nvPr>
            <p:ph type="body" sz="half" idx="2"/>
          </p:nvPr>
        </p:nvSpPr>
        <p:spPr>
          <a:xfrm>
            <a:off x="5177859" y="2147356"/>
            <a:ext cx="5683624" cy="4107021"/>
          </a:xfrm>
        </p:spPr>
        <p:txBody>
          <a:bodyPr vert="horz" lIns="91440" tIns="45720" rIns="91440" bIns="45720" rtlCol="0">
            <a:normAutofit/>
          </a:bodyPr>
          <a:lstStyle/>
          <a:p>
            <a:r>
              <a:rPr lang="en-US" sz="2800" dirty="0"/>
              <a:t>defines aesthetics as the science of the Beautiful. His system falls into three parts: First: Metaphysic of the Beautiful; Second: The Beautiful as one-sided existence: beauty of nature and the human imagination; Third: The subjective-objective actuality of the Beautiful: Art.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1 Başlık"/>
          <p:cNvSpPr>
            <a:spLocks noGrp="1"/>
          </p:cNvSpPr>
          <p:nvPr>
            <p:ph type="title"/>
          </p:nvPr>
        </p:nvSpPr>
        <p:spPr>
          <a:xfrm>
            <a:off x="5177859" y="609601"/>
            <a:ext cx="5683623" cy="1216024"/>
          </a:xfrm>
        </p:spPr>
        <p:txBody>
          <a:bodyPr vert="horz" lIns="91440" tIns="45720" rIns="91440" bIns="45720" rtlCol="0" anchor="ctr">
            <a:normAutofit/>
          </a:bodyPr>
          <a:lstStyle/>
          <a:p>
            <a:r>
              <a:rPr lang="en-US" sz="2800"/>
              <a:t>David Hume thinks that </a:t>
            </a:r>
          </a:p>
        </p:txBody>
      </p:sp>
      <p:pic>
        <p:nvPicPr>
          <p:cNvPr id="5" name="4 Resim Yer Tutucusu" descr="david-hume.jpg"/>
          <p:cNvPicPr>
            <a:picLocks noGrp="1" noChangeAspect="1"/>
          </p:cNvPicPr>
          <p:nvPr>
            <p:ph type="pic" idx="1"/>
          </p:nvPr>
        </p:nvPicPr>
        <p:blipFill rotWithShape="1">
          <a:blip r:embed="rId5" cstate="print"/>
          <a:srcRect l="9798" r="8760"/>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4" name="3 Metin Yer Tutucusu"/>
          <p:cNvSpPr>
            <a:spLocks noGrp="1"/>
          </p:cNvSpPr>
          <p:nvPr>
            <p:ph type="body" sz="half" idx="2"/>
          </p:nvPr>
        </p:nvSpPr>
        <p:spPr>
          <a:xfrm>
            <a:off x="5177859" y="2147356"/>
            <a:ext cx="5683624" cy="4107021"/>
          </a:xfrm>
        </p:spPr>
        <p:txBody>
          <a:bodyPr vert="horz" lIns="91440" tIns="45720" rIns="91440" bIns="45720" rtlCol="0">
            <a:normAutofit/>
          </a:bodyPr>
          <a:lstStyle/>
          <a:p>
            <a:pPr algn="ctr"/>
            <a:r>
              <a:rPr lang="en-US" sz="3200" dirty="0"/>
              <a:t>the term of beauty or generally aesthetic terms are subjective. But he also thinks that in spite of the fact that there is a difference and variety of admiration in the world, there are pieces of art admired by everybody</a:t>
            </a:r>
            <a:r>
              <a:rPr lang="en-US" dirty="0"/>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71A731-0806-FF14-9398-F723E5C1F356}"/>
              </a:ext>
            </a:extLst>
          </p:cNvPr>
          <p:cNvSpPr>
            <a:spLocks noGrp="1"/>
          </p:cNvSpPr>
          <p:nvPr>
            <p:ph type="title"/>
          </p:nvPr>
        </p:nvSpPr>
        <p:spPr/>
        <p:txBody>
          <a:bodyPr/>
          <a:lstStyle/>
          <a:p>
            <a:r>
              <a:rPr lang="en-US" dirty="0"/>
              <a:t>TASK</a:t>
            </a:r>
          </a:p>
        </p:txBody>
      </p:sp>
      <p:sp>
        <p:nvSpPr>
          <p:cNvPr id="6" name="Content Placeholder 5">
            <a:extLst>
              <a:ext uri="{FF2B5EF4-FFF2-40B4-BE49-F238E27FC236}">
                <a16:creationId xmlns:a16="http://schemas.microsoft.com/office/drawing/2014/main" id="{2BB6096F-B9E4-B8AF-9CEF-490FA97D26A8}"/>
              </a:ext>
            </a:extLst>
          </p:cNvPr>
          <p:cNvSpPr>
            <a:spLocks noGrp="1"/>
          </p:cNvSpPr>
          <p:nvPr>
            <p:ph idx="1"/>
          </p:nvPr>
        </p:nvSpPr>
        <p:spPr>
          <a:xfrm>
            <a:off x="1050878" y="1825624"/>
            <a:ext cx="10242555" cy="4717680"/>
          </a:xfrm>
        </p:spPr>
        <p:txBody>
          <a:bodyPr/>
          <a:lstStyle/>
          <a:p>
            <a:pPr marL="0" indent="0">
              <a:buNone/>
            </a:pPr>
            <a:r>
              <a:rPr lang="en-US" dirty="0"/>
              <a:t>CHOOSE ONE STYLE OF ARGUING AND START PLANNING A POSSIBLE RESPONSE TO THE CONFERENCE TOPICS:</a:t>
            </a:r>
          </a:p>
          <a:p>
            <a:pPr marL="0" indent="0" algn="l" rtl="0" fontAlgn="base">
              <a:buNone/>
            </a:pPr>
            <a:r>
              <a:rPr lang="en-GB" b="1" i="0" dirty="0">
                <a:solidFill>
                  <a:srgbClr val="242424"/>
                </a:solidFill>
                <a:effectLst/>
                <a:latin typeface="Segoe UI" panose="020B0502040204020203" pitchFamily="34" charset="0"/>
              </a:rPr>
              <a:t>1/ Nostalgia: lost past or lost future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2/ Immersive imaginations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3/ Understanding heritage as a symbol of the future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4/ Communications in a contemporary world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5/ Innovative methodologies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6/ Defining your practice as leading change</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7/ the future of Chinese creative industries </a:t>
            </a:r>
            <a:endParaRPr lang="en-GB" b="0" i="0" dirty="0">
              <a:solidFill>
                <a:srgbClr val="242424"/>
              </a:solidFill>
              <a:effectLst/>
              <a:latin typeface="Segoe UI" panose="020B0502040204020203" pitchFamily="34" charset="0"/>
            </a:endParaRPr>
          </a:p>
          <a:p>
            <a:pPr marL="0" indent="0" algn="l" rtl="0" fontAlgn="base">
              <a:buNone/>
            </a:pPr>
            <a:r>
              <a:rPr lang="en-GB" b="1" i="0" dirty="0">
                <a:solidFill>
                  <a:srgbClr val="242424"/>
                </a:solidFill>
                <a:effectLst/>
                <a:latin typeface="Segoe UI" panose="020B0502040204020203" pitchFamily="34" charset="0"/>
              </a:rPr>
              <a:t>8/ Chinese philosophy and spirituality </a:t>
            </a:r>
            <a:endParaRPr lang="en-GB" b="0" i="0" dirty="0">
              <a:solidFill>
                <a:srgbClr val="242424"/>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23673556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7" name="Rectangle 8206">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Freeform: Shape 8208">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94" name="Rectangle 2">
            <a:extLst>
              <a:ext uri="{FF2B5EF4-FFF2-40B4-BE49-F238E27FC236}">
                <a16:creationId xmlns:a16="http://schemas.microsoft.com/office/drawing/2014/main" id="{0265F822-A3DC-34E2-E792-9E6A1D5D9178}"/>
              </a:ext>
            </a:extLst>
          </p:cNvPr>
          <p:cNvSpPr>
            <a:spLocks noGrp="1" noChangeArrowheads="1"/>
          </p:cNvSpPr>
          <p:nvPr>
            <p:ph type="title"/>
          </p:nvPr>
        </p:nvSpPr>
        <p:spPr>
          <a:xfrm>
            <a:off x="709684" y="1562100"/>
            <a:ext cx="3795642" cy="3733800"/>
          </a:xfrm>
        </p:spPr>
        <p:txBody>
          <a:bodyPr>
            <a:normAutofit/>
          </a:bodyPr>
          <a:lstStyle/>
          <a:p>
            <a:pPr algn="ctr"/>
            <a:r>
              <a:rPr lang="en-US" altLang="en-US">
                <a:latin typeface="Tahoma" panose="020B0604030504040204" pitchFamily="34" charset="0"/>
              </a:rPr>
              <a:t>Steps in Critical Thinking:</a:t>
            </a:r>
            <a:br>
              <a:rPr lang="en-US" altLang="en-US">
                <a:latin typeface="Tahoma" panose="020B0604030504040204" pitchFamily="34" charset="0"/>
              </a:rPr>
            </a:br>
            <a:r>
              <a:rPr lang="en-US" altLang="en-US">
                <a:latin typeface="Tahoma" panose="020B0604030504040204" pitchFamily="34" charset="0"/>
              </a:rPr>
              <a:t>Formulating your argument</a:t>
            </a:r>
          </a:p>
        </p:txBody>
      </p:sp>
      <p:sp>
        <p:nvSpPr>
          <p:cNvPr id="8195" name="Rectangle 3">
            <a:extLst>
              <a:ext uri="{FF2B5EF4-FFF2-40B4-BE49-F238E27FC236}">
                <a16:creationId xmlns:a16="http://schemas.microsoft.com/office/drawing/2014/main" id="{C8CB4DD1-2A4C-C719-75CF-EDAC879F6AAC}"/>
              </a:ext>
            </a:extLst>
          </p:cNvPr>
          <p:cNvSpPr>
            <a:spLocks noGrp="1" noChangeArrowheads="1"/>
          </p:cNvSpPr>
          <p:nvPr>
            <p:ph type="body" idx="1"/>
          </p:nvPr>
        </p:nvSpPr>
        <p:spPr>
          <a:xfrm>
            <a:off x="6149995" y="733425"/>
            <a:ext cx="4889480" cy="5391150"/>
          </a:xfrm>
        </p:spPr>
        <p:txBody>
          <a:bodyPr anchor="ctr">
            <a:normAutofit/>
          </a:bodyPr>
          <a:lstStyle/>
          <a:p>
            <a:pPr marL="609600" indent="-609600"/>
            <a:r>
              <a:rPr lang="en-US" altLang="en-US">
                <a:latin typeface="Arial" panose="020B0604020202020204" pitchFamily="34" charset="0"/>
                <a:cs typeface="Arial" panose="020B0604020202020204" pitchFamily="34" charset="0"/>
              </a:rPr>
              <a:t>Focus on a question</a:t>
            </a:r>
          </a:p>
          <a:p>
            <a:pPr marL="990600" lvl="1" indent="-533400"/>
            <a:r>
              <a:rPr lang="en-US" altLang="en-US" b="1">
                <a:latin typeface="Arial" panose="020B0604020202020204" pitchFamily="34" charset="0"/>
              </a:rPr>
              <a:t>Identify and formulate the question</a:t>
            </a:r>
          </a:p>
          <a:p>
            <a:pPr marL="990600" lvl="1" indent="-533400"/>
            <a:r>
              <a:rPr lang="en-US" altLang="en-US" b="1">
                <a:latin typeface="Arial" panose="020B0604020202020204" pitchFamily="34" charset="0"/>
              </a:rPr>
              <a:t>Develop criteria for judging possible answers</a:t>
            </a:r>
          </a:p>
          <a:p>
            <a:pPr marL="990600" lvl="1" indent="-533400"/>
            <a:r>
              <a:rPr lang="en-US" altLang="en-US" b="1">
                <a:latin typeface="Arial" panose="020B0604020202020204" pitchFamily="34" charset="0"/>
              </a:rPr>
              <a:t>Develop a plan for collecting data</a:t>
            </a:r>
          </a:p>
          <a:p>
            <a:pPr marL="609600" indent="-609600"/>
            <a:r>
              <a:rPr lang="en-US" altLang="en-US">
                <a:latin typeface="Arial" panose="020B0604020202020204" pitchFamily="34" charset="0"/>
              </a:rPr>
              <a:t>Develop an argument</a:t>
            </a:r>
          </a:p>
          <a:p>
            <a:pPr marL="990600" lvl="1" indent="-533400"/>
            <a:r>
              <a:rPr lang="en-US" altLang="en-US" b="1">
                <a:latin typeface="Arial" panose="020B0604020202020204" pitchFamily="34" charset="0"/>
              </a:rPr>
              <a:t>Generate premises and conclusions (the “whereas” and “therefore”)</a:t>
            </a:r>
          </a:p>
          <a:p>
            <a:pPr marL="990600" lvl="1" indent="-533400"/>
            <a:r>
              <a:rPr lang="en-US" altLang="en-US" b="1">
                <a:latin typeface="Arial" panose="020B0604020202020204" pitchFamily="34" charset="0"/>
              </a:rPr>
              <a:t>Develop reasoning steps/support for conclusions (the “why”)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6" name="Freeform: Shape 9225">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18" name="Rectangle 2">
            <a:extLst>
              <a:ext uri="{FF2B5EF4-FFF2-40B4-BE49-F238E27FC236}">
                <a16:creationId xmlns:a16="http://schemas.microsoft.com/office/drawing/2014/main" id="{BED0E674-32B5-4B62-6D24-AFA0D3FFD864}"/>
              </a:ext>
            </a:extLst>
          </p:cNvPr>
          <p:cNvSpPr>
            <a:spLocks noGrp="1" noChangeArrowheads="1"/>
          </p:cNvSpPr>
          <p:nvPr>
            <p:ph type="title"/>
          </p:nvPr>
        </p:nvSpPr>
        <p:spPr>
          <a:xfrm>
            <a:off x="709684" y="1562100"/>
            <a:ext cx="3795642" cy="3733800"/>
          </a:xfrm>
        </p:spPr>
        <p:txBody>
          <a:bodyPr>
            <a:normAutofit/>
          </a:bodyPr>
          <a:lstStyle/>
          <a:p>
            <a:pPr algn="ctr"/>
            <a:r>
              <a:rPr lang="en-US" altLang="en-US" sz="2200">
                <a:latin typeface="Tahoma" panose="020B0604030504040204" pitchFamily="34" charset="0"/>
              </a:rPr>
              <a:t>Steps in Critical Thinking:</a:t>
            </a:r>
            <a:br>
              <a:rPr lang="en-US" altLang="en-US" sz="2200">
                <a:latin typeface="Tahoma" panose="020B0604030504040204" pitchFamily="34" charset="0"/>
              </a:rPr>
            </a:br>
            <a:r>
              <a:rPr lang="en-US" altLang="en-US" sz="2200">
                <a:latin typeface="Tahoma" panose="020B0604030504040204" pitchFamily="34" charset="0"/>
              </a:rPr>
              <a:t>Deconstructing your Argument</a:t>
            </a:r>
          </a:p>
        </p:txBody>
      </p:sp>
      <p:sp>
        <p:nvSpPr>
          <p:cNvPr id="9219" name="Rectangle 3">
            <a:extLst>
              <a:ext uri="{FF2B5EF4-FFF2-40B4-BE49-F238E27FC236}">
                <a16:creationId xmlns:a16="http://schemas.microsoft.com/office/drawing/2014/main" id="{D24C8858-1EBA-F81E-E420-2E4C25B475EC}"/>
              </a:ext>
            </a:extLst>
          </p:cNvPr>
          <p:cNvSpPr>
            <a:spLocks noGrp="1" noChangeArrowheads="1"/>
          </p:cNvSpPr>
          <p:nvPr>
            <p:ph type="body" idx="1"/>
          </p:nvPr>
        </p:nvSpPr>
        <p:spPr>
          <a:xfrm>
            <a:off x="6149995" y="733425"/>
            <a:ext cx="4889480" cy="5391150"/>
          </a:xfrm>
        </p:spPr>
        <p:txBody>
          <a:bodyPr anchor="ctr">
            <a:normAutofit/>
          </a:bodyPr>
          <a:lstStyle/>
          <a:p>
            <a:pPr marL="609600" indent="-609600"/>
            <a:r>
              <a:rPr lang="en-US" altLang="en-US">
                <a:latin typeface="Arial" panose="020B0604020202020204" pitchFamily="34" charset="0"/>
                <a:cs typeface="Arial" panose="020B0604020202020204" pitchFamily="34" charset="0"/>
              </a:rPr>
              <a:t>Analyze arguments</a:t>
            </a:r>
          </a:p>
          <a:p>
            <a:pPr marL="1371600" lvl="2" indent="-457200">
              <a:buClr>
                <a:schemeClr val="accent2"/>
              </a:buClr>
              <a:buFontTx/>
              <a:buAutoNum type="arabicPeriod"/>
            </a:pPr>
            <a:r>
              <a:rPr lang="en-US" altLang="en-US">
                <a:latin typeface="Arial" panose="020B0604020202020204" pitchFamily="34" charset="0"/>
                <a:cs typeface="Arial" panose="020B0604020202020204" pitchFamily="34" charset="0"/>
              </a:rPr>
              <a:t> </a:t>
            </a:r>
            <a:r>
              <a:rPr lang="en-US" altLang="en-US" b="1">
                <a:latin typeface="Arial" panose="020B0604020202020204" pitchFamily="34" charset="0"/>
                <a:cs typeface="Arial" panose="020B0604020202020204" pitchFamily="34" charset="0"/>
              </a:rPr>
              <a:t>Identify conclusions</a:t>
            </a:r>
          </a:p>
          <a:p>
            <a:pPr marL="1371600" lvl="2" indent="-457200">
              <a:buClr>
                <a:schemeClr val="accent2"/>
              </a:buClr>
              <a:buFontTx/>
              <a:buAutoNum type="arabicPeriod"/>
            </a:pPr>
            <a:r>
              <a:rPr lang="en-US" altLang="en-US" b="1">
                <a:latin typeface="Arial" panose="020B0604020202020204" pitchFamily="34" charset="0"/>
                <a:cs typeface="Arial" panose="020B0604020202020204" pitchFamily="34" charset="0"/>
              </a:rPr>
              <a:t> Identify unstated reasons (assumptions)</a:t>
            </a:r>
          </a:p>
          <a:p>
            <a:pPr marL="1371600" lvl="2" indent="-457200">
              <a:buClr>
                <a:schemeClr val="accent2"/>
              </a:buClr>
              <a:buFontTx/>
              <a:buAutoNum type="arabicPeriod"/>
            </a:pPr>
            <a:r>
              <a:rPr lang="en-US" altLang="en-US" b="1">
                <a:latin typeface="Arial" panose="020B0604020202020204" pitchFamily="34" charset="0"/>
                <a:cs typeface="Arial" panose="020B0604020202020204" pitchFamily="34" charset="0"/>
              </a:rPr>
              <a:t> Identify stated reasons</a:t>
            </a:r>
          </a:p>
          <a:p>
            <a:pPr marL="1371600" lvl="2" indent="-457200">
              <a:buClr>
                <a:schemeClr val="accent2"/>
              </a:buClr>
              <a:buFontTx/>
              <a:buAutoNum type="arabicPeriod"/>
            </a:pPr>
            <a:r>
              <a:rPr lang="en-US" altLang="en-US" b="1">
                <a:latin typeface="Arial" panose="020B0604020202020204" pitchFamily="34" charset="0"/>
                <a:cs typeface="Arial" panose="020B0604020202020204" pitchFamily="34" charset="0"/>
              </a:rPr>
              <a:t> Identify and handle irrelevance</a:t>
            </a:r>
          </a:p>
          <a:p>
            <a:pPr marL="1371600" lvl="2" indent="-457200">
              <a:buClr>
                <a:schemeClr val="accent2"/>
              </a:buClr>
              <a:buFontTx/>
              <a:buAutoNum type="arabicPeriod"/>
            </a:pPr>
            <a:r>
              <a:rPr lang="en-US" altLang="en-US" b="1">
                <a:latin typeface="Arial" panose="020B0604020202020204" pitchFamily="34" charset="0"/>
                <a:cs typeface="Arial" panose="020B0604020202020204" pitchFamily="34" charset="0"/>
              </a:rPr>
              <a:t> See the structure of an argument</a:t>
            </a:r>
          </a:p>
          <a:p>
            <a:pPr marL="1371600" lvl="2" indent="-457200">
              <a:buClr>
                <a:schemeClr val="accent2"/>
              </a:buClr>
              <a:buFontTx/>
              <a:buAutoNum type="arabicPeriod"/>
            </a:pPr>
            <a:r>
              <a:rPr lang="en-US" altLang="en-US" b="1">
                <a:latin typeface="Arial" panose="020B0604020202020204" pitchFamily="34" charset="0"/>
                <a:cs typeface="Arial" panose="020B0604020202020204" pitchFamily="34" charset="0"/>
              </a:rPr>
              <a:t> Summarize</a:t>
            </a:r>
            <a:endParaRPr lang="en-US" altLang="en-US" b="1">
              <a:cs typeface="Times New Roman" panose="02020603050405020304" pitchFamily="18" charset="0"/>
            </a:endParaRPr>
          </a:p>
          <a:p>
            <a:pPr marL="609600" indent="-609600"/>
            <a:endParaRPr lang="en-US" altLang="en-US" b="1"/>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EF56FE-E53E-AB39-3015-F608D74FD4B9}"/>
              </a:ext>
            </a:extLst>
          </p:cNvPr>
          <p:cNvSpPr>
            <a:spLocks noGrp="1"/>
          </p:cNvSpPr>
          <p:nvPr>
            <p:ph type="title"/>
          </p:nvPr>
        </p:nvSpPr>
        <p:spPr>
          <a:xfrm>
            <a:off x="709684" y="1562100"/>
            <a:ext cx="3795642" cy="3733800"/>
          </a:xfrm>
        </p:spPr>
        <p:txBody>
          <a:bodyPr>
            <a:normAutofit/>
          </a:bodyPr>
          <a:lstStyle/>
          <a:p>
            <a:pPr algn="ctr"/>
            <a:r>
              <a:rPr lang="en-US" dirty="0"/>
              <a:t>Analysis one</a:t>
            </a:r>
            <a:endParaRPr lang="en-US"/>
          </a:p>
        </p:txBody>
      </p:sp>
      <p:sp>
        <p:nvSpPr>
          <p:cNvPr id="3" name="Content Placeholder 2">
            <a:extLst>
              <a:ext uri="{FF2B5EF4-FFF2-40B4-BE49-F238E27FC236}">
                <a16:creationId xmlns:a16="http://schemas.microsoft.com/office/drawing/2014/main" id="{19B9723F-68BF-1A24-567D-FE43AB0A6202}"/>
              </a:ext>
            </a:extLst>
          </p:cNvPr>
          <p:cNvSpPr>
            <a:spLocks noGrp="1"/>
          </p:cNvSpPr>
          <p:nvPr>
            <p:ph idx="1"/>
          </p:nvPr>
        </p:nvSpPr>
        <p:spPr>
          <a:xfrm>
            <a:off x="6149995" y="733425"/>
            <a:ext cx="4889480" cy="5391150"/>
          </a:xfrm>
        </p:spPr>
        <p:txBody>
          <a:bodyPr anchor="ctr">
            <a:normAutofit/>
          </a:bodyPr>
          <a:lstStyle/>
          <a:p>
            <a:r>
              <a:rPr lang="en-US" dirty="0"/>
              <a:t>Read the handout twice (only making notes on the seconding reading)</a:t>
            </a:r>
          </a:p>
          <a:p>
            <a:r>
              <a:rPr lang="en-US" dirty="0"/>
              <a:t>Identify any phrases or stylistic approaches that you think are noteworthy then…</a:t>
            </a:r>
          </a:p>
        </p:txBody>
      </p:sp>
    </p:spTree>
    <p:extLst>
      <p:ext uri="{BB962C8B-B14F-4D97-AF65-F5344CB8AC3E}">
        <p14:creationId xmlns:p14="http://schemas.microsoft.com/office/powerpoint/2010/main" val="12989816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0" name="Freeform: Shape 1024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a:extLst>
              <a:ext uri="{FF2B5EF4-FFF2-40B4-BE49-F238E27FC236}">
                <a16:creationId xmlns:a16="http://schemas.microsoft.com/office/drawing/2014/main" id="{F2C9BE50-D783-921A-24F2-766DD8E30F6F}"/>
              </a:ext>
            </a:extLst>
          </p:cNvPr>
          <p:cNvSpPr>
            <a:spLocks noGrp="1" noChangeArrowheads="1"/>
          </p:cNvSpPr>
          <p:nvPr>
            <p:ph type="title"/>
          </p:nvPr>
        </p:nvSpPr>
        <p:spPr>
          <a:xfrm>
            <a:off x="709684" y="1562100"/>
            <a:ext cx="3795642" cy="3733800"/>
          </a:xfrm>
        </p:spPr>
        <p:txBody>
          <a:bodyPr>
            <a:normAutofit/>
          </a:bodyPr>
          <a:lstStyle/>
          <a:p>
            <a:pPr algn="ctr"/>
            <a:r>
              <a:rPr lang="en-US" altLang="en-US">
                <a:latin typeface="Tahoma" panose="020B0604030504040204" pitchFamily="34" charset="0"/>
              </a:rPr>
              <a:t>Steps in Critical Thinking:</a:t>
            </a:r>
            <a:br>
              <a:rPr lang="en-US" altLang="en-US">
                <a:latin typeface="Tahoma" panose="020B0604030504040204" pitchFamily="34" charset="0"/>
              </a:rPr>
            </a:br>
            <a:r>
              <a:rPr lang="en-US" altLang="en-US">
                <a:latin typeface="Tahoma" panose="020B0604030504040204" pitchFamily="34" charset="0"/>
              </a:rPr>
              <a:t>Clarifying Arguments</a:t>
            </a:r>
          </a:p>
        </p:txBody>
      </p:sp>
      <p:sp>
        <p:nvSpPr>
          <p:cNvPr id="10243" name="Rectangle 3">
            <a:extLst>
              <a:ext uri="{FF2B5EF4-FFF2-40B4-BE49-F238E27FC236}">
                <a16:creationId xmlns:a16="http://schemas.microsoft.com/office/drawing/2014/main" id="{D08DA64A-B6F8-2B83-F6C7-5BC5933CD141}"/>
              </a:ext>
            </a:extLst>
          </p:cNvPr>
          <p:cNvSpPr>
            <a:spLocks noGrp="1" noChangeArrowheads="1"/>
          </p:cNvSpPr>
          <p:nvPr>
            <p:ph type="body" idx="1"/>
          </p:nvPr>
        </p:nvSpPr>
        <p:spPr>
          <a:xfrm>
            <a:off x="6149995" y="733425"/>
            <a:ext cx="4889480" cy="5391150"/>
          </a:xfrm>
        </p:spPr>
        <p:txBody>
          <a:bodyPr anchor="ctr">
            <a:normAutofit/>
          </a:bodyPr>
          <a:lstStyle/>
          <a:p>
            <a:pPr marL="533400" indent="-533400">
              <a:lnSpc>
                <a:spcPct val="90000"/>
              </a:lnSpc>
            </a:pPr>
            <a:r>
              <a:rPr lang="en-US" altLang="en-US" sz="1700" dirty="0">
                <a:latin typeface="Arial" panose="020B0604020202020204" pitchFamily="34" charset="0"/>
                <a:cs typeface="Arial" panose="020B0604020202020204" pitchFamily="34" charset="0"/>
              </a:rPr>
              <a:t>Ask and answer questions of clarification and/or challenge, such as:</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Why?</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What is your main point?</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What did they mean by…?</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Did they provide an example?</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What would be an exception?</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How does these ideas apply to other cases (describe a case, which might well appear to be a counter example)?</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What difference does it make?</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What are the facts?</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Can you reduce the argument to a few sentences?</a:t>
            </a:r>
          </a:p>
          <a:p>
            <a:pPr marL="533400" indent="-533400">
              <a:lnSpc>
                <a:spcPct val="90000"/>
              </a:lnSpc>
              <a:buClr>
                <a:srgbClr val="FF0000"/>
              </a:buClr>
              <a:buFont typeface="Wingdings" pitchFamily="2" charset="2"/>
              <a:buAutoNum type="arabicPeriod"/>
            </a:pPr>
            <a:r>
              <a:rPr lang="en-US" altLang="en-US" sz="1700" b="1" dirty="0">
                <a:latin typeface="Arial" panose="020B0604020202020204" pitchFamily="34" charset="0"/>
                <a:cs typeface="Arial" panose="020B0604020202020204" pitchFamily="34" charset="0"/>
              </a:rPr>
              <a:t>Would you say some more about that?</a:t>
            </a:r>
            <a:endParaRPr lang="en-US" altLang="en-US" sz="1700" b="1" dirty="0">
              <a:cs typeface="Times New Roman" panose="02020603050405020304" pitchFamily="18" charset="0"/>
            </a:endParaRPr>
          </a:p>
          <a:p>
            <a:pPr marL="533400" indent="-533400">
              <a:lnSpc>
                <a:spcPct val="90000"/>
              </a:lnSpc>
            </a:pPr>
            <a:endParaRPr lang="en-US" altLang="en-US" sz="1700" b="1"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Freeform: Shape 11273">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a:extLst>
              <a:ext uri="{FF2B5EF4-FFF2-40B4-BE49-F238E27FC236}">
                <a16:creationId xmlns:a16="http://schemas.microsoft.com/office/drawing/2014/main" id="{55302091-73C5-F4AD-F6BE-A316F8B12516}"/>
              </a:ext>
            </a:extLst>
          </p:cNvPr>
          <p:cNvSpPr>
            <a:spLocks noGrp="1" noChangeArrowheads="1"/>
          </p:cNvSpPr>
          <p:nvPr>
            <p:ph type="title"/>
          </p:nvPr>
        </p:nvSpPr>
        <p:spPr>
          <a:xfrm>
            <a:off x="709684" y="1562100"/>
            <a:ext cx="3795642" cy="3733800"/>
          </a:xfrm>
        </p:spPr>
        <p:txBody>
          <a:bodyPr>
            <a:normAutofit/>
          </a:bodyPr>
          <a:lstStyle/>
          <a:p>
            <a:pPr algn="ctr"/>
            <a:r>
              <a:rPr lang="en-US" altLang="en-US" sz="1800">
                <a:latin typeface="Tahoma" panose="020B0604030504040204" pitchFamily="34" charset="0"/>
              </a:rPr>
              <a:t>Steps in Critical Thinking:</a:t>
            </a:r>
            <a:br>
              <a:rPr lang="en-US" altLang="en-US" sz="1800">
                <a:latin typeface="Tahoma" panose="020B0604030504040204" pitchFamily="34" charset="0"/>
              </a:rPr>
            </a:br>
            <a:r>
              <a:rPr lang="en-US" altLang="en-US" sz="1800">
                <a:latin typeface="Tahoma" panose="020B0604030504040204" pitchFamily="34" charset="0"/>
              </a:rPr>
              <a:t>Knowing/Analyzing Sources</a:t>
            </a:r>
          </a:p>
        </p:txBody>
      </p:sp>
      <p:sp>
        <p:nvSpPr>
          <p:cNvPr id="11267" name="Rectangle 3">
            <a:extLst>
              <a:ext uri="{FF2B5EF4-FFF2-40B4-BE49-F238E27FC236}">
                <a16:creationId xmlns:a16="http://schemas.microsoft.com/office/drawing/2014/main" id="{2A77339A-5872-0D74-FBE0-E8DC131FE4FD}"/>
              </a:ext>
            </a:extLst>
          </p:cNvPr>
          <p:cNvSpPr>
            <a:spLocks noGrp="1" noChangeArrowheads="1"/>
          </p:cNvSpPr>
          <p:nvPr>
            <p:ph type="body" idx="1"/>
          </p:nvPr>
        </p:nvSpPr>
        <p:spPr>
          <a:xfrm>
            <a:off x="6149995" y="733425"/>
            <a:ext cx="4889480" cy="5391150"/>
          </a:xfrm>
        </p:spPr>
        <p:txBody>
          <a:bodyPr anchor="ctr">
            <a:normAutofit/>
          </a:bodyPr>
          <a:lstStyle/>
          <a:p>
            <a:pPr marL="533400" indent="-533400">
              <a:buFont typeface="Wingdings" pitchFamily="2" charset="2"/>
              <a:buChar char="ü"/>
            </a:pPr>
            <a:r>
              <a:rPr lang="en-US" altLang="en-US" dirty="0">
                <a:latin typeface="Arial" panose="020B0604020202020204" pitchFamily="34" charset="0"/>
                <a:cs typeface="Arial" panose="020B0604020202020204" pitchFamily="34" charset="0"/>
              </a:rPr>
              <a:t>Judge the credibility of a source. Major criteria (but not necessary conditions):</a:t>
            </a:r>
          </a:p>
          <a:p>
            <a:pPr marL="533400" indent="-533400">
              <a:buFont typeface="Wingdings" pitchFamily="2" charset="2"/>
              <a:buChar char="ü"/>
            </a:pPr>
            <a:endParaRPr lang="en-US" altLang="en-US" dirty="0">
              <a:latin typeface="Arial" panose="020B0604020202020204" pitchFamily="34" charset="0"/>
              <a:cs typeface="Arial" panose="020B0604020202020204" pitchFamily="34" charset="0"/>
            </a:endParaRPr>
          </a:p>
          <a:p>
            <a:pPr marL="914400" lvl="1" indent="-457200">
              <a:buClr>
                <a:srgbClr val="FF0000"/>
              </a:buClr>
              <a:buFont typeface="Wingdings" pitchFamily="2" charset="2"/>
              <a:buAutoNum type="arabicPeriod"/>
            </a:pPr>
            <a:r>
              <a:rPr lang="en-US" altLang="en-US" dirty="0">
                <a:latin typeface="Arial" panose="020B0604020202020204" pitchFamily="34" charset="0"/>
                <a:cs typeface="Arial" panose="020B0604020202020204" pitchFamily="34" charset="0"/>
              </a:rPr>
              <a:t>Expertise</a:t>
            </a:r>
          </a:p>
          <a:p>
            <a:pPr marL="914400" lvl="1" indent="-457200">
              <a:buClr>
                <a:srgbClr val="FF0000"/>
              </a:buClr>
              <a:buFont typeface="Wingdings" pitchFamily="2" charset="2"/>
              <a:buAutoNum type="arabicPeriod"/>
            </a:pPr>
            <a:r>
              <a:rPr lang="en-US" altLang="en-US" dirty="0">
                <a:latin typeface="Arial" panose="020B0604020202020204" pitchFamily="34" charset="0"/>
                <a:cs typeface="Arial" panose="020B0604020202020204" pitchFamily="34" charset="0"/>
              </a:rPr>
              <a:t>Lack of conflict of interest</a:t>
            </a:r>
          </a:p>
          <a:p>
            <a:pPr marL="914400" lvl="1" indent="-457200">
              <a:buClr>
                <a:srgbClr val="FF0000"/>
              </a:buClr>
              <a:buFont typeface="Wingdings" pitchFamily="2" charset="2"/>
              <a:buAutoNum type="arabicPeriod"/>
            </a:pPr>
            <a:r>
              <a:rPr lang="en-US" altLang="en-US" dirty="0">
                <a:latin typeface="Arial" panose="020B0604020202020204" pitchFamily="34" charset="0"/>
                <a:cs typeface="Arial" panose="020B0604020202020204" pitchFamily="34" charset="0"/>
              </a:rPr>
              <a:t>Agreement among sources</a:t>
            </a:r>
          </a:p>
          <a:p>
            <a:pPr marL="914400" lvl="1" indent="-457200">
              <a:buClr>
                <a:srgbClr val="FF0000"/>
              </a:buClr>
              <a:buFont typeface="Wingdings" pitchFamily="2" charset="2"/>
              <a:buAutoNum type="arabicPeriod"/>
            </a:pPr>
            <a:r>
              <a:rPr lang="en-US" altLang="en-US" dirty="0">
                <a:latin typeface="Arial" panose="020B0604020202020204" pitchFamily="34" charset="0"/>
                <a:cs typeface="Arial" panose="020B0604020202020204" pitchFamily="34" charset="0"/>
              </a:rPr>
              <a:t>Reputation or risk to reputation</a:t>
            </a:r>
          </a:p>
          <a:p>
            <a:pPr marL="914400" lvl="1" indent="-457200">
              <a:buClr>
                <a:srgbClr val="FF0000"/>
              </a:buClr>
              <a:buFont typeface="Wingdings" pitchFamily="2" charset="2"/>
              <a:buAutoNum type="arabicPeriod"/>
            </a:pPr>
            <a:r>
              <a:rPr lang="en-US" altLang="en-US" dirty="0">
                <a:latin typeface="Arial" panose="020B0604020202020204" pitchFamily="34" charset="0"/>
                <a:cs typeface="Arial" panose="020B0604020202020204" pitchFamily="34" charset="0"/>
              </a:rPr>
              <a:t>Use of established procedures</a:t>
            </a:r>
          </a:p>
          <a:p>
            <a:pPr marL="914400" lvl="1" indent="-457200">
              <a:buClr>
                <a:srgbClr val="FF0000"/>
              </a:buClr>
              <a:buFont typeface="Wingdings" pitchFamily="2" charset="2"/>
              <a:buAutoNum type="arabicPeriod"/>
            </a:pPr>
            <a:r>
              <a:rPr lang="en-US" altLang="en-US" dirty="0">
                <a:latin typeface="Arial" panose="020B0604020202020204" pitchFamily="34" charset="0"/>
                <a:cs typeface="Arial" panose="020B0604020202020204" pitchFamily="34" charset="0"/>
              </a:rPr>
              <a:t>Ability to give reasons</a:t>
            </a:r>
            <a:endParaRPr lang="en-US" altLang="en-US" dirty="0">
              <a:cs typeface="Times New Roman" panose="02020603050405020304" pitchFamily="18" charset="0"/>
            </a:endParaRPr>
          </a:p>
          <a:p>
            <a:pPr marL="533400" indent="-533400"/>
            <a:endParaRPr lang="en-US" alt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Freeform: Shape 12297">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290" name="Rectangle 2">
            <a:extLst>
              <a:ext uri="{FF2B5EF4-FFF2-40B4-BE49-F238E27FC236}">
                <a16:creationId xmlns:a16="http://schemas.microsoft.com/office/drawing/2014/main" id="{A0C5A6AB-7FCB-180E-F39A-ABF71464CB9C}"/>
              </a:ext>
            </a:extLst>
          </p:cNvPr>
          <p:cNvSpPr>
            <a:spLocks noGrp="1" noChangeArrowheads="1"/>
          </p:cNvSpPr>
          <p:nvPr>
            <p:ph type="title"/>
          </p:nvPr>
        </p:nvSpPr>
        <p:spPr>
          <a:xfrm>
            <a:off x="709684" y="1562100"/>
            <a:ext cx="3795642" cy="3733800"/>
          </a:xfrm>
        </p:spPr>
        <p:txBody>
          <a:bodyPr>
            <a:normAutofit/>
          </a:bodyPr>
          <a:lstStyle/>
          <a:p>
            <a:pPr algn="ctr"/>
            <a:r>
              <a:rPr lang="en-US" altLang="en-US">
                <a:latin typeface="Tahoma" panose="020B0604030504040204" pitchFamily="34" charset="0"/>
              </a:rPr>
              <a:t>Steps in Critical Thinking:</a:t>
            </a:r>
            <a:br>
              <a:rPr lang="en-US" altLang="en-US">
                <a:latin typeface="Tahoma" panose="020B0604030504040204" pitchFamily="34" charset="0"/>
              </a:rPr>
            </a:br>
            <a:r>
              <a:rPr lang="en-US" altLang="en-US">
                <a:latin typeface="Tahoma" panose="020B0604030504040204" pitchFamily="34" charset="0"/>
              </a:rPr>
              <a:t>Knowing the Basis for Decisions</a:t>
            </a:r>
          </a:p>
        </p:txBody>
      </p:sp>
      <p:sp>
        <p:nvSpPr>
          <p:cNvPr id="12291" name="Rectangle 3">
            <a:extLst>
              <a:ext uri="{FF2B5EF4-FFF2-40B4-BE49-F238E27FC236}">
                <a16:creationId xmlns:a16="http://schemas.microsoft.com/office/drawing/2014/main" id="{E13886EA-67B8-C6B1-8B5F-5BCA7DFB78A0}"/>
              </a:ext>
            </a:extLst>
          </p:cNvPr>
          <p:cNvSpPr>
            <a:spLocks noGrp="1" noChangeArrowheads="1"/>
          </p:cNvSpPr>
          <p:nvPr>
            <p:ph type="body" idx="1"/>
          </p:nvPr>
        </p:nvSpPr>
        <p:spPr>
          <a:xfrm>
            <a:off x="6149995" y="733425"/>
            <a:ext cx="4889480" cy="5391150"/>
          </a:xfrm>
        </p:spPr>
        <p:txBody>
          <a:bodyPr anchor="ctr">
            <a:normAutofit lnSpcReduction="10000"/>
          </a:bodyPr>
          <a:lstStyle/>
          <a:p>
            <a:pPr marL="533400" indent="-533400">
              <a:lnSpc>
                <a:spcPct val="90000"/>
              </a:lnSpc>
            </a:pPr>
            <a:r>
              <a:rPr lang="en-US" altLang="en-US" sz="1500">
                <a:latin typeface="Arial" panose="020B0604020202020204" pitchFamily="34" charset="0"/>
                <a:cs typeface="Arial" panose="020B0604020202020204" pitchFamily="34" charset="0"/>
              </a:rPr>
              <a:t>Example:  guilt or innocence of an accused criminal defendant</a:t>
            </a:r>
          </a:p>
          <a:p>
            <a:pPr marL="914400" lvl="1" indent="-457200">
              <a:lnSpc>
                <a:spcPct val="90000"/>
              </a:lnSpc>
              <a:buFont typeface="Wingdings" pitchFamily="2" charset="2"/>
              <a:buChar char="§"/>
            </a:pPr>
            <a:r>
              <a:rPr lang="en-US" altLang="en-US" sz="1500">
                <a:latin typeface="Arial" panose="020B0604020202020204" pitchFamily="34" charset="0"/>
                <a:cs typeface="Arial" panose="020B0604020202020204" pitchFamily="34" charset="0"/>
              </a:rPr>
              <a:t>Is the evidence physical or circumstantial?  How good is the evidence?  Were there eyewitnesses?  How reliable are they?  </a:t>
            </a:r>
          </a:p>
          <a:p>
            <a:pPr marL="914400" lvl="1" indent="-457200">
              <a:lnSpc>
                <a:spcPct val="90000"/>
              </a:lnSpc>
              <a:buFont typeface="Wingdings" pitchFamily="2" charset="2"/>
              <a:buChar char="§"/>
            </a:pPr>
            <a:r>
              <a:rPr lang="en-US" altLang="en-US" sz="1500">
                <a:latin typeface="Arial" panose="020B0604020202020204" pitchFamily="34" charset="0"/>
                <a:cs typeface="Arial" panose="020B0604020202020204" pitchFamily="34" charset="0"/>
              </a:rPr>
              <a:t>Direct observations are strong evidence because:</a:t>
            </a:r>
          </a:p>
          <a:p>
            <a:pPr marL="1295400" lvl="2" indent="-381000">
              <a:lnSpc>
                <a:spcPct val="90000"/>
              </a:lnSpc>
              <a:buClr>
                <a:srgbClr val="FF0000"/>
              </a:buClr>
              <a:buFont typeface="Wingdings" pitchFamily="2" charset="2"/>
              <a:buAutoNum type="arabicPeriod"/>
            </a:pPr>
            <a:r>
              <a:rPr lang="en-US" altLang="en-US" sz="1500" b="1">
                <a:latin typeface="Arial" panose="020B0604020202020204" pitchFamily="34" charset="0"/>
                <a:cs typeface="Arial" panose="020B0604020202020204" pitchFamily="34" charset="0"/>
              </a:rPr>
              <a:t>Minimal inference involved</a:t>
            </a:r>
          </a:p>
          <a:p>
            <a:pPr marL="1295400" lvl="2" indent="-381000">
              <a:lnSpc>
                <a:spcPct val="90000"/>
              </a:lnSpc>
              <a:buClr>
                <a:srgbClr val="FF0000"/>
              </a:buClr>
              <a:buFont typeface="Wingdings" pitchFamily="2" charset="2"/>
              <a:buAutoNum type="arabicPeriod"/>
            </a:pPr>
            <a:r>
              <a:rPr lang="en-US" altLang="en-US" sz="1500" b="1">
                <a:latin typeface="Arial" panose="020B0604020202020204" pitchFamily="34" charset="0"/>
                <a:cs typeface="Arial" panose="020B0604020202020204" pitchFamily="34" charset="0"/>
              </a:rPr>
              <a:t>Short time interval between observation and report</a:t>
            </a:r>
          </a:p>
          <a:p>
            <a:pPr marL="1295400" lvl="2" indent="-381000">
              <a:lnSpc>
                <a:spcPct val="90000"/>
              </a:lnSpc>
              <a:buClr>
                <a:srgbClr val="FF0000"/>
              </a:buClr>
              <a:buFont typeface="Wingdings" pitchFamily="2" charset="2"/>
              <a:buAutoNum type="arabicPeriod"/>
            </a:pPr>
            <a:r>
              <a:rPr lang="en-US" altLang="en-US" sz="1500" b="1">
                <a:latin typeface="Arial" panose="020B0604020202020204" pitchFamily="34" charset="0"/>
                <a:cs typeface="Arial" panose="020B0604020202020204" pitchFamily="34" charset="0"/>
              </a:rPr>
              <a:t>Report by the observer, rather than someone else (that is, the report is not hearsay, and can be verified)</a:t>
            </a:r>
          </a:p>
          <a:p>
            <a:pPr marL="1295400" lvl="2" indent="-381000">
              <a:lnSpc>
                <a:spcPct val="90000"/>
              </a:lnSpc>
              <a:buClr>
                <a:srgbClr val="FF0000"/>
              </a:buClr>
              <a:buFont typeface="Wingdings" pitchFamily="2" charset="2"/>
              <a:buAutoNum type="arabicPeriod"/>
            </a:pPr>
            <a:r>
              <a:rPr lang="en-US" altLang="en-US" sz="1500" b="1">
                <a:latin typeface="Arial" panose="020B0604020202020204" pitchFamily="34" charset="0"/>
                <a:cs typeface="Arial" panose="020B0604020202020204" pitchFamily="34" charset="0"/>
              </a:rPr>
              <a:t>Corroboration or possibility of corroboration</a:t>
            </a:r>
          </a:p>
          <a:p>
            <a:pPr marL="1295400" lvl="2" indent="-381000">
              <a:lnSpc>
                <a:spcPct val="90000"/>
              </a:lnSpc>
              <a:buClr>
                <a:srgbClr val="FF0000"/>
              </a:buClr>
              <a:buFont typeface="Wingdings" pitchFamily="2" charset="2"/>
              <a:buAutoNum type="arabicPeriod"/>
            </a:pPr>
            <a:r>
              <a:rPr lang="en-US" altLang="en-US" sz="1500" b="1">
                <a:latin typeface="Arial" panose="020B0604020202020204" pitchFamily="34" charset="0"/>
                <a:cs typeface="Arial" panose="020B0604020202020204" pitchFamily="34" charset="0"/>
              </a:rPr>
              <a:t>Good access to actual physical evidence</a:t>
            </a:r>
          </a:p>
          <a:p>
            <a:pPr marL="1295400" lvl="2" indent="-381000">
              <a:lnSpc>
                <a:spcPct val="90000"/>
              </a:lnSpc>
              <a:buClr>
                <a:srgbClr val="FF0000"/>
              </a:buClr>
              <a:buFont typeface="Wingdings" pitchFamily="2" charset="2"/>
              <a:buAutoNum type="arabicPeriod"/>
            </a:pPr>
            <a:r>
              <a:rPr lang="en-US" altLang="en-US" sz="1500" b="1">
                <a:latin typeface="Arial" panose="020B0604020202020204" pitchFamily="34" charset="0"/>
                <a:cs typeface="Arial" panose="020B0604020202020204" pitchFamily="34" charset="0"/>
              </a:rPr>
              <a:t>Competent employment of technology, if technology is useful</a:t>
            </a:r>
          </a:p>
          <a:p>
            <a:pPr marL="1295400" lvl="2" indent="-381000">
              <a:lnSpc>
                <a:spcPct val="90000"/>
              </a:lnSpc>
              <a:buClr>
                <a:srgbClr val="FF0000"/>
              </a:buClr>
              <a:buFont typeface="Wingdings" pitchFamily="2" charset="2"/>
              <a:buAutoNum type="arabicPeriod"/>
            </a:pPr>
            <a:r>
              <a:rPr lang="en-US" altLang="en-US" sz="1500" b="1">
                <a:latin typeface="Arial" panose="020B0604020202020204" pitchFamily="34" charset="0"/>
                <a:cs typeface="Arial" panose="020B0604020202020204" pitchFamily="34" charset="0"/>
              </a:rPr>
              <a:t>Satisfaction by observer (and reporter, if a different person) of credibility criteria </a:t>
            </a:r>
            <a:endParaRPr lang="en-US" altLang="en-US" sz="1500" b="1">
              <a:cs typeface="Times New Roman" panose="02020603050405020304" pitchFamily="18" charset="0"/>
            </a:endParaRPr>
          </a:p>
          <a:p>
            <a:pPr marL="533400" indent="-533400">
              <a:lnSpc>
                <a:spcPct val="90000"/>
              </a:lnSpc>
            </a:pPr>
            <a:endParaRPr lang="en-US" altLang="en-US" sz="1500" b="1"/>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Freeform: Shape 13321">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4" name="Rectangle 2">
            <a:extLst>
              <a:ext uri="{FF2B5EF4-FFF2-40B4-BE49-F238E27FC236}">
                <a16:creationId xmlns:a16="http://schemas.microsoft.com/office/drawing/2014/main" id="{833A4909-5092-E910-B496-0C649FA85A54}"/>
              </a:ext>
            </a:extLst>
          </p:cNvPr>
          <p:cNvSpPr>
            <a:spLocks noGrp="1" noChangeArrowheads="1"/>
          </p:cNvSpPr>
          <p:nvPr>
            <p:ph type="title"/>
          </p:nvPr>
        </p:nvSpPr>
        <p:spPr>
          <a:xfrm>
            <a:off x="709684" y="1562100"/>
            <a:ext cx="3795642" cy="3733800"/>
          </a:xfrm>
        </p:spPr>
        <p:txBody>
          <a:bodyPr>
            <a:normAutofit/>
          </a:bodyPr>
          <a:lstStyle/>
          <a:p>
            <a:pPr algn="ctr"/>
            <a:r>
              <a:rPr lang="en-US" altLang="en-US"/>
              <a:t>Inference </a:t>
            </a:r>
          </a:p>
        </p:txBody>
      </p:sp>
      <p:sp>
        <p:nvSpPr>
          <p:cNvPr id="13315" name="Rectangle 3">
            <a:extLst>
              <a:ext uri="{FF2B5EF4-FFF2-40B4-BE49-F238E27FC236}">
                <a16:creationId xmlns:a16="http://schemas.microsoft.com/office/drawing/2014/main" id="{B906C6FE-09EB-AA82-24FF-1D7C93B896AF}"/>
              </a:ext>
            </a:extLst>
          </p:cNvPr>
          <p:cNvSpPr>
            <a:spLocks noGrp="1" noChangeArrowheads="1"/>
          </p:cNvSpPr>
          <p:nvPr>
            <p:ph type="body" idx="1"/>
          </p:nvPr>
        </p:nvSpPr>
        <p:spPr>
          <a:xfrm>
            <a:off x="6149995" y="733425"/>
            <a:ext cx="4889480" cy="5391150"/>
          </a:xfrm>
        </p:spPr>
        <p:txBody>
          <a:bodyPr anchor="ctr">
            <a:normAutofit/>
          </a:bodyPr>
          <a:lstStyle/>
          <a:p>
            <a:pPr marL="609600" indent="-609600"/>
            <a:r>
              <a:rPr lang="en-US" altLang="en-US" u="sng" dirty="0"/>
              <a:t>Induction</a:t>
            </a:r>
            <a:r>
              <a:rPr lang="en-US" altLang="en-US" dirty="0"/>
              <a:t>:  moving from specific to general (arguments based on observation or experience) </a:t>
            </a:r>
          </a:p>
          <a:p>
            <a:pPr marL="609600" indent="-609600"/>
            <a:r>
              <a:rPr lang="en-US" altLang="en-US" u="sng" dirty="0"/>
              <a:t>Deduction</a:t>
            </a:r>
            <a:r>
              <a:rPr lang="en-US" altLang="en-US" dirty="0"/>
              <a:t>:  moving from general to specific (arguments based on laws, rules, or widely-accepted principles)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Shape 1536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62" name="Rectangle 2">
            <a:extLst>
              <a:ext uri="{FF2B5EF4-FFF2-40B4-BE49-F238E27FC236}">
                <a16:creationId xmlns:a16="http://schemas.microsoft.com/office/drawing/2014/main" id="{581C8320-808B-4AF5-B20C-AA4F49846483}"/>
              </a:ext>
            </a:extLst>
          </p:cNvPr>
          <p:cNvSpPr>
            <a:spLocks noGrp="1" noChangeArrowheads="1"/>
          </p:cNvSpPr>
          <p:nvPr>
            <p:ph type="title"/>
          </p:nvPr>
        </p:nvSpPr>
        <p:spPr>
          <a:xfrm>
            <a:off x="709684" y="1562100"/>
            <a:ext cx="3795642" cy="3733800"/>
          </a:xfrm>
        </p:spPr>
        <p:txBody>
          <a:bodyPr>
            <a:normAutofit/>
          </a:bodyPr>
          <a:lstStyle/>
          <a:p>
            <a:pPr algn="ctr"/>
            <a:r>
              <a:rPr lang="en-US" altLang="en-US">
                <a:latin typeface="Tahoma" panose="020B0604030504040204" pitchFamily="34" charset="0"/>
              </a:rPr>
              <a:t>Types of Explanatory Conclusions</a:t>
            </a:r>
          </a:p>
        </p:txBody>
      </p:sp>
      <p:sp>
        <p:nvSpPr>
          <p:cNvPr id="15363" name="Rectangle 3">
            <a:extLst>
              <a:ext uri="{FF2B5EF4-FFF2-40B4-BE49-F238E27FC236}">
                <a16:creationId xmlns:a16="http://schemas.microsoft.com/office/drawing/2014/main" id="{993A8766-A99A-6F73-CCDB-C8DF31C2CDC1}"/>
              </a:ext>
            </a:extLst>
          </p:cNvPr>
          <p:cNvSpPr>
            <a:spLocks noGrp="1" noChangeArrowheads="1"/>
          </p:cNvSpPr>
          <p:nvPr>
            <p:ph type="body" idx="1"/>
          </p:nvPr>
        </p:nvSpPr>
        <p:spPr>
          <a:xfrm>
            <a:off x="6149995" y="733425"/>
            <a:ext cx="4889480" cy="5391150"/>
          </a:xfrm>
        </p:spPr>
        <p:txBody>
          <a:bodyPr anchor="ctr">
            <a:normAutofit/>
          </a:bodyPr>
          <a:lstStyle/>
          <a:p>
            <a:pPr marL="533400" indent="-533400">
              <a:buClr>
                <a:srgbClr val="FF0000"/>
              </a:buClr>
              <a:buFontTx/>
              <a:buAutoNum type="arabicPeriod"/>
            </a:pPr>
            <a:r>
              <a:rPr lang="en-US" altLang="en-US" dirty="0">
                <a:latin typeface="Arial" panose="020B0604020202020204" pitchFamily="34" charset="0"/>
                <a:cs typeface="Arial" panose="020B0604020202020204" pitchFamily="34" charset="0"/>
              </a:rPr>
              <a:t>Causal claims (“critical thinking creates original thought”)</a:t>
            </a:r>
          </a:p>
          <a:p>
            <a:pPr marL="533400" indent="-533400">
              <a:buClr>
                <a:srgbClr val="FF0000"/>
              </a:buClr>
              <a:buFontTx/>
              <a:buAutoNum type="arabicPeriod"/>
            </a:pPr>
            <a:r>
              <a:rPr lang="en-US" altLang="en-US" dirty="0">
                <a:latin typeface="Arial" panose="020B0604020202020204" pitchFamily="34" charset="0"/>
                <a:cs typeface="Arial" panose="020B0604020202020204" pitchFamily="34" charset="0"/>
              </a:rPr>
              <a:t>Claims about the beliefs and attitudes of other people (“The German people are more prone to follow orders than seek freedom of expression”</a:t>
            </a:r>
          </a:p>
          <a:p>
            <a:pPr marL="533400" indent="-533400">
              <a:buClr>
                <a:srgbClr val="FF0000"/>
              </a:buClr>
              <a:buFontTx/>
              <a:buAutoNum type="arabicPeriod"/>
            </a:pPr>
            <a:r>
              <a:rPr lang="en-US" altLang="en-US" dirty="0">
                <a:latin typeface="Arial" panose="020B0604020202020204" pitchFamily="34" charset="0"/>
                <a:cs typeface="Arial" panose="020B0604020202020204" pitchFamily="34" charset="0"/>
              </a:rPr>
              <a:t>Interpretation of others’ intended meanings </a:t>
            </a:r>
          </a:p>
          <a:p>
            <a:pPr marL="533400" indent="-533400">
              <a:buClr>
                <a:srgbClr val="FF0000"/>
              </a:buClr>
              <a:buFontTx/>
              <a:buAutoNum type="arabicPeriod"/>
            </a:pPr>
            <a:r>
              <a:rPr lang="en-US" altLang="en-US" dirty="0">
                <a:latin typeface="Arial" panose="020B0604020202020204" pitchFamily="34" charset="0"/>
                <a:cs typeface="Arial" panose="020B0604020202020204" pitchFamily="34" charset="0"/>
              </a:rPr>
              <a:t>Historical claims that certain things happened (tradition)</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00" name="Rectangle 1639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2" name="Rectangle 1640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14449AD1-915C-DE66-379B-4439B0FA5526}"/>
              </a:ext>
            </a:extLst>
          </p:cNvPr>
          <p:cNvSpPr>
            <a:spLocks noGrp="1" noChangeArrowheads="1"/>
          </p:cNvSpPr>
          <p:nvPr>
            <p:ph type="title"/>
          </p:nvPr>
        </p:nvSpPr>
        <p:spPr>
          <a:xfrm>
            <a:off x="1050879" y="609601"/>
            <a:ext cx="4476464" cy="1216024"/>
          </a:xfrm>
        </p:spPr>
        <p:txBody>
          <a:bodyPr>
            <a:normAutofit/>
          </a:bodyPr>
          <a:lstStyle/>
          <a:p>
            <a:r>
              <a:rPr lang="en-US" altLang="en-US">
                <a:latin typeface="Tahoma" panose="020B0604030504040204" pitchFamily="34" charset="0"/>
              </a:rPr>
              <a:t>Getting the Data</a:t>
            </a:r>
          </a:p>
        </p:txBody>
      </p:sp>
      <p:sp>
        <p:nvSpPr>
          <p:cNvPr id="16387" name="Rectangle 3">
            <a:extLst>
              <a:ext uri="{FF2B5EF4-FFF2-40B4-BE49-F238E27FC236}">
                <a16:creationId xmlns:a16="http://schemas.microsoft.com/office/drawing/2014/main" id="{D53E2E4A-928C-84CE-EADB-A7C3295C0843}"/>
              </a:ext>
            </a:extLst>
          </p:cNvPr>
          <p:cNvSpPr>
            <a:spLocks noGrp="1" noChangeArrowheads="1"/>
          </p:cNvSpPr>
          <p:nvPr>
            <p:ph type="body" idx="1"/>
          </p:nvPr>
        </p:nvSpPr>
        <p:spPr>
          <a:xfrm>
            <a:off x="1050879" y="2163685"/>
            <a:ext cx="3875963" cy="4107020"/>
          </a:xfrm>
        </p:spPr>
        <p:txBody>
          <a:bodyPr>
            <a:normAutofit/>
          </a:bodyPr>
          <a:lstStyle/>
          <a:p>
            <a:r>
              <a:rPr lang="en-US" altLang="en-US">
                <a:latin typeface="Arial" panose="020B0604020202020204" pitchFamily="34" charset="0"/>
                <a:cs typeface="Arial" panose="020B0604020202020204" pitchFamily="34" charset="0"/>
              </a:rPr>
              <a:t>Designing experiments, including planning to control variables</a:t>
            </a:r>
          </a:p>
          <a:p>
            <a:r>
              <a:rPr lang="en-US" altLang="en-US">
                <a:latin typeface="Arial" panose="020B0604020202020204" pitchFamily="34" charset="0"/>
                <a:cs typeface="Arial" panose="020B0604020202020204" pitchFamily="34" charset="0"/>
              </a:rPr>
              <a:t>Seeking evidence and counterevidence</a:t>
            </a:r>
          </a:p>
          <a:p>
            <a:r>
              <a:rPr lang="en-US" altLang="en-US">
                <a:latin typeface="Arial" panose="020B0604020202020204" pitchFamily="34" charset="0"/>
                <a:cs typeface="Times New Roman" panose="02020603050405020304" pitchFamily="18" charset="0"/>
              </a:rPr>
              <a:t>S</a:t>
            </a:r>
            <a:r>
              <a:rPr lang="en-US" altLang="en-US">
                <a:latin typeface="Arial" panose="020B0604020202020204" pitchFamily="34" charset="0"/>
                <a:cs typeface="Arial" panose="020B0604020202020204" pitchFamily="34" charset="0"/>
              </a:rPr>
              <a:t>eeking other possible explanations</a:t>
            </a:r>
          </a:p>
          <a:p>
            <a:r>
              <a:rPr lang="en-US" altLang="en-US">
                <a:latin typeface="Arial" panose="020B0604020202020204" pitchFamily="34" charset="0"/>
                <a:cs typeface="Arial" panose="020B0604020202020204" pitchFamily="34" charset="0"/>
              </a:rPr>
              <a:t>Evaluating the strength of available evidence, with a focus on methodology</a:t>
            </a:r>
            <a:endParaRPr lang="en-US" altLang="en-US">
              <a:cs typeface="Times New Roman" panose="02020603050405020304" pitchFamily="18" charset="0"/>
            </a:endParaRPr>
          </a:p>
          <a:p>
            <a:endParaRPr lang="en-US" altLang="en-US"/>
          </a:p>
        </p:txBody>
      </p:sp>
      <p:pic>
        <p:nvPicPr>
          <p:cNvPr id="16389" name="Picture 16388" descr="A calculus formula">
            <a:extLst>
              <a:ext uri="{FF2B5EF4-FFF2-40B4-BE49-F238E27FC236}">
                <a16:creationId xmlns:a16="http://schemas.microsoft.com/office/drawing/2014/main" id="{A7DF843E-2CB1-8985-6C58-015ED54337BC}"/>
              </a:ext>
            </a:extLst>
          </p:cNvPr>
          <p:cNvPicPr>
            <a:picLocks noChangeAspect="1"/>
          </p:cNvPicPr>
          <p:nvPr/>
        </p:nvPicPr>
        <p:blipFill rotWithShape="1">
          <a:blip r:embed="rId2"/>
          <a:srcRect l="12676" r="1988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8" name="Freeform: Shape 17417">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0" name="Rectangle 2">
            <a:extLst>
              <a:ext uri="{FF2B5EF4-FFF2-40B4-BE49-F238E27FC236}">
                <a16:creationId xmlns:a16="http://schemas.microsoft.com/office/drawing/2014/main" id="{7A40330D-53B7-3674-6BC4-802BBB6F23E2}"/>
              </a:ext>
            </a:extLst>
          </p:cNvPr>
          <p:cNvSpPr>
            <a:spLocks noGrp="1" noChangeArrowheads="1"/>
          </p:cNvSpPr>
          <p:nvPr>
            <p:ph type="title"/>
          </p:nvPr>
        </p:nvSpPr>
        <p:spPr>
          <a:xfrm>
            <a:off x="709684" y="1562100"/>
            <a:ext cx="3795642" cy="3733800"/>
          </a:xfrm>
        </p:spPr>
        <p:txBody>
          <a:bodyPr>
            <a:normAutofit/>
          </a:bodyPr>
          <a:lstStyle/>
          <a:p>
            <a:pPr algn="ctr"/>
            <a:r>
              <a:rPr lang="en-US" altLang="en-US">
                <a:latin typeface="Tahoma" panose="020B0604030504040204" pitchFamily="34" charset="0"/>
              </a:rPr>
              <a:t>Judging Conclusions</a:t>
            </a:r>
          </a:p>
        </p:txBody>
      </p:sp>
      <p:sp>
        <p:nvSpPr>
          <p:cNvPr id="17411" name="Rectangle 3">
            <a:extLst>
              <a:ext uri="{FF2B5EF4-FFF2-40B4-BE49-F238E27FC236}">
                <a16:creationId xmlns:a16="http://schemas.microsoft.com/office/drawing/2014/main" id="{2E003C65-94C1-BB7D-6209-84E832D6FF86}"/>
              </a:ext>
            </a:extLst>
          </p:cNvPr>
          <p:cNvSpPr>
            <a:spLocks noGrp="1" noChangeArrowheads="1"/>
          </p:cNvSpPr>
          <p:nvPr>
            <p:ph type="body" idx="1"/>
          </p:nvPr>
        </p:nvSpPr>
        <p:spPr>
          <a:xfrm>
            <a:off x="6149995" y="733425"/>
            <a:ext cx="4889480" cy="5391150"/>
          </a:xfrm>
        </p:spPr>
        <p:txBody>
          <a:bodyPr anchor="ctr">
            <a:normAutofit/>
          </a:bodyPr>
          <a:lstStyle/>
          <a:p>
            <a:pPr marL="609600" indent="-609600">
              <a:buFontTx/>
              <a:buAutoNum type="arabicPeriod"/>
            </a:pPr>
            <a:r>
              <a:rPr lang="en-US" altLang="en-US">
                <a:latin typeface="Arial" panose="020B0604020202020204" pitchFamily="34" charset="0"/>
                <a:cs typeface="Arial" panose="020B0604020202020204" pitchFamily="34" charset="0"/>
              </a:rPr>
              <a:t>The proposed conclusion would explain the evidence</a:t>
            </a:r>
          </a:p>
          <a:p>
            <a:pPr marL="609600" indent="-609600">
              <a:buFontTx/>
              <a:buAutoNum type="arabicPeriod"/>
            </a:pPr>
            <a:r>
              <a:rPr lang="en-US" altLang="en-US">
                <a:latin typeface="Arial" panose="020B0604020202020204" pitchFamily="34" charset="0"/>
                <a:cs typeface="Arial" panose="020B0604020202020204" pitchFamily="34" charset="0"/>
              </a:rPr>
              <a:t>The proposed conclusion is consistent with all known facts</a:t>
            </a:r>
          </a:p>
          <a:p>
            <a:pPr marL="609600" indent="-609600">
              <a:buFontTx/>
              <a:buAutoNum type="arabicPeriod"/>
            </a:pPr>
            <a:r>
              <a:rPr lang="en-US" altLang="en-US">
                <a:latin typeface="Arial" panose="020B0604020202020204" pitchFamily="34" charset="0"/>
                <a:cs typeface="Arial" panose="020B0604020202020204" pitchFamily="34" charset="0"/>
              </a:rPr>
              <a:t>Competitive alternative explanations are inconsistent with facts</a:t>
            </a:r>
          </a:p>
          <a:p>
            <a:pPr marL="609600" indent="-609600">
              <a:buFontTx/>
              <a:buAutoNum type="arabicPeriod"/>
            </a:pPr>
            <a:r>
              <a:rPr lang="en-US" altLang="en-US">
                <a:latin typeface="Arial" panose="020B0604020202020204" pitchFamily="34" charset="0"/>
                <a:cs typeface="Arial" panose="020B0604020202020204" pitchFamily="34" charset="0"/>
              </a:rPr>
              <a:t>The proposed conclusion seems plausible (less important than 1-3)</a:t>
            </a:r>
            <a:endParaRPr lang="en-US" altLang="en-US">
              <a:cs typeface="Times New Roman" panose="02020603050405020304" pitchFamily="18" charset="0"/>
            </a:endParaRPr>
          </a:p>
          <a:p>
            <a:pPr marL="609600" indent="-609600">
              <a:buFontTx/>
              <a:buAutoNum type="arabicPeriod"/>
            </a:pPr>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Freeform: Shape 18441">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34" name="Rectangle 2">
            <a:extLst>
              <a:ext uri="{FF2B5EF4-FFF2-40B4-BE49-F238E27FC236}">
                <a16:creationId xmlns:a16="http://schemas.microsoft.com/office/drawing/2014/main" id="{AEC4FFEB-A3CF-A7B2-8DCA-1A2FEE472C5D}"/>
              </a:ext>
            </a:extLst>
          </p:cNvPr>
          <p:cNvSpPr>
            <a:spLocks noGrp="1" noChangeArrowheads="1"/>
          </p:cNvSpPr>
          <p:nvPr>
            <p:ph type="title"/>
          </p:nvPr>
        </p:nvSpPr>
        <p:spPr>
          <a:xfrm>
            <a:off x="709684" y="1562100"/>
            <a:ext cx="3795642" cy="3733800"/>
          </a:xfrm>
        </p:spPr>
        <p:txBody>
          <a:bodyPr>
            <a:normAutofit/>
          </a:bodyPr>
          <a:lstStyle/>
          <a:p>
            <a:pPr algn="ctr"/>
            <a:r>
              <a:rPr lang="en-US" altLang="en-US" dirty="0">
                <a:latin typeface="Tahoma" panose="020B0604030504040204" pitchFamily="34" charset="0"/>
              </a:rPr>
              <a:t>Say What you Mean</a:t>
            </a:r>
          </a:p>
        </p:txBody>
      </p:sp>
      <p:sp>
        <p:nvSpPr>
          <p:cNvPr id="18435" name="Rectangle 3">
            <a:extLst>
              <a:ext uri="{FF2B5EF4-FFF2-40B4-BE49-F238E27FC236}">
                <a16:creationId xmlns:a16="http://schemas.microsoft.com/office/drawing/2014/main" id="{38415DB8-9AD4-E4B0-186E-D47B9B14119E}"/>
              </a:ext>
            </a:extLst>
          </p:cNvPr>
          <p:cNvSpPr>
            <a:spLocks noGrp="1" noChangeArrowheads="1"/>
          </p:cNvSpPr>
          <p:nvPr>
            <p:ph type="body" idx="1"/>
          </p:nvPr>
        </p:nvSpPr>
        <p:spPr>
          <a:xfrm>
            <a:off x="6149995" y="733425"/>
            <a:ext cx="4889480" cy="5391150"/>
          </a:xfrm>
        </p:spPr>
        <p:txBody>
          <a:bodyPr anchor="ctr">
            <a:normAutofit/>
          </a:bodyPr>
          <a:lstStyle/>
          <a:p>
            <a:r>
              <a:rPr lang="en-US" altLang="en-US" dirty="0">
                <a:latin typeface="Tahoma" panose="020B0604030504040204" pitchFamily="34" charset="0"/>
                <a:cs typeface="Arial" panose="020B0604020202020204" pitchFamily="34" charset="0"/>
              </a:rPr>
              <a:t>Defining your terms, and being clear, is critically important</a:t>
            </a:r>
          </a:p>
          <a:p>
            <a:pPr lvl="1"/>
            <a:endParaRPr lang="en-US" altLang="en-US" dirty="0">
              <a:latin typeface="Tahoma" panose="020B0604030504040204" pitchFamily="34" charset="0"/>
              <a:cs typeface="Arial" panose="020B0604020202020204" pitchFamily="34" charset="0"/>
            </a:endParaRPr>
          </a:p>
          <a:p>
            <a:pPr>
              <a:buFont typeface="Wingdings" pitchFamily="2" charset="2"/>
              <a:buNone/>
            </a:pPr>
            <a:r>
              <a:rPr lang="en-US" altLang="en-US" dirty="0">
                <a:latin typeface="Arial" panose="020B0604020202020204" pitchFamily="34" charset="0"/>
                <a:cs typeface="Arial" panose="020B0604020202020204" pitchFamily="34" charset="0"/>
              </a:rPr>
              <a:t>      </a:t>
            </a:r>
            <a:endParaRPr lang="en-US" altLang="en-US" b="1" dirty="0"/>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19AA-7801-97FC-0DEF-7FA4A526908D}"/>
              </a:ext>
            </a:extLst>
          </p:cNvPr>
          <p:cNvSpPr>
            <a:spLocks noGrp="1"/>
          </p:cNvSpPr>
          <p:nvPr>
            <p:ph type="title"/>
          </p:nvPr>
        </p:nvSpPr>
        <p:spPr>
          <a:xfrm>
            <a:off x="1050879" y="1589"/>
            <a:ext cx="9810604" cy="1216024"/>
          </a:xfrm>
        </p:spPr>
        <p:txBody>
          <a:bodyPr/>
          <a:lstStyle/>
          <a:p>
            <a:r>
              <a:rPr lang="en-US" dirty="0"/>
              <a:t>MY article:- style and content </a:t>
            </a:r>
          </a:p>
        </p:txBody>
      </p:sp>
      <p:sp>
        <p:nvSpPr>
          <p:cNvPr id="4" name="Content Placeholder 3">
            <a:extLst>
              <a:ext uri="{FF2B5EF4-FFF2-40B4-BE49-F238E27FC236}">
                <a16:creationId xmlns:a16="http://schemas.microsoft.com/office/drawing/2014/main" id="{84F31A0D-60F8-A71B-4E42-CBD767683389}"/>
              </a:ext>
            </a:extLst>
          </p:cNvPr>
          <p:cNvSpPr>
            <a:spLocks noGrp="1"/>
          </p:cNvSpPr>
          <p:nvPr>
            <p:ph sz="half" idx="1"/>
          </p:nvPr>
        </p:nvSpPr>
        <p:spPr>
          <a:xfrm>
            <a:off x="207915" y="1825623"/>
            <a:ext cx="3620460" cy="4460875"/>
          </a:xfrm>
        </p:spPr>
        <p:txBody>
          <a:bodyPr>
            <a:normAutofit fontScale="92500"/>
          </a:bodyPr>
          <a:lstStyle/>
          <a:p>
            <a:pPr marL="0" indent="0">
              <a:buNone/>
            </a:pPr>
            <a:r>
              <a:rPr lang="en-GB" b="0" i="0" dirty="0">
                <a:solidFill>
                  <a:srgbClr val="000000"/>
                </a:solidFill>
                <a:effectLst/>
                <a:latin typeface="Times" pitchFamily="2" charset="0"/>
              </a:rPr>
              <a:t>I am a sick man.... I am a spiteful man. I am an unattractive man. I believe my liver is diseased. However, I know nothing at all about my disease, and do not know for certain what ails me. I don’t consult a doctor for it, and never have, though I have a respect for medicine and doctors. Besides, I am extremely superstitious, sufficiently so to respect medicine, anyway (I am well-educated enough not to be superstitious, but I am superstitious).</a:t>
            </a:r>
            <a:endParaRPr lang="en-US" dirty="0"/>
          </a:p>
        </p:txBody>
      </p:sp>
      <p:sp>
        <p:nvSpPr>
          <p:cNvPr id="5" name="Content Placeholder 4">
            <a:extLst>
              <a:ext uri="{FF2B5EF4-FFF2-40B4-BE49-F238E27FC236}">
                <a16:creationId xmlns:a16="http://schemas.microsoft.com/office/drawing/2014/main" id="{3CB5944E-D1AF-FB6D-6989-B2CD4B642494}"/>
              </a:ext>
            </a:extLst>
          </p:cNvPr>
          <p:cNvSpPr>
            <a:spLocks noGrp="1"/>
          </p:cNvSpPr>
          <p:nvPr>
            <p:ph sz="half" idx="2"/>
          </p:nvPr>
        </p:nvSpPr>
        <p:spPr>
          <a:xfrm>
            <a:off x="8253351" y="1831973"/>
            <a:ext cx="3461294" cy="4460875"/>
          </a:xfrm>
        </p:spPr>
        <p:txBody>
          <a:bodyPr>
            <a:normAutofit fontScale="92500"/>
          </a:bodyPr>
          <a:lstStyle/>
          <a:p>
            <a:pPr marL="0" indent="0">
              <a:buNone/>
            </a:pPr>
            <a:r>
              <a:rPr lang="en-US" dirty="0"/>
              <a:t>I have a problem. Depending on your disposition, your interpretation of my ‘problem’ might drift between the axis points of pity to supreme indifference. Yet, the problem remains and writing about it, will, I am certain, only make it much worse.</a:t>
            </a:r>
          </a:p>
        </p:txBody>
      </p:sp>
      <p:sp>
        <p:nvSpPr>
          <p:cNvPr id="6" name="Content Placeholder 3">
            <a:extLst>
              <a:ext uri="{FF2B5EF4-FFF2-40B4-BE49-F238E27FC236}">
                <a16:creationId xmlns:a16="http://schemas.microsoft.com/office/drawing/2014/main" id="{C5107CB0-C3AC-E77D-B732-F0ECE0471F19}"/>
              </a:ext>
            </a:extLst>
          </p:cNvPr>
          <p:cNvSpPr txBox="1">
            <a:spLocks/>
          </p:cNvSpPr>
          <p:nvPr/>
        </p:nvSpPr>
        <p:spPr>
          <a:xfrm>
            <a:off x="4179093" y="1831972"/>
            <a:ext cx="3833813" cy="4460875"/>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50292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548640"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73152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0" i="1" dirty="0">
                <a:solidFill>
                  <a:srgbClr val="394D55"/>
                </a:solidFill>
                <a:effectLst/>
                <a:latin typeface="Karla" panose="020F0502020204030204" pitchFamily="34" charset="0"/>
              </a:rPr>
              <a:t>“Nothing looked real. I felt surrounded by cardboard scenery which could suddenly be removed. The world was waiting, holding its breath, making itself small – it was waiting for its attack, its Nausea”.</a:t>
            </a:r>
            <a:endParaRPr lang="en-US" dirty="0"/>
          </a:p>
        </p:txBody>
      </p:sp>
    </p:spTree>
    <p:extLst>
      <p:ext uri="{BB962C8B-B14F-4D97-AF65-F5344CB8AC3E}">
        <p14:creationId xmlns:p14="http://schemas.microsoft.com/office/powerpoint/2010/main" val="2520968209"/>
      </p:ext>
    </p:extLst>
  </p:cSld>
  <p:clrMapOvr>
    <a:masterClrMapping/>
  </p:clrMapOvr>
</p:sld>
</file>

<file path=ppt/theme/theme1.xml><?xml version="1.0" encoding="utf-8"?>
<a:theme xmlns:a="http://schemas.openxmlformats.org/drawingml/2006/main" name="Archiv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582</TotalTime>
  <Words>2883</Words>
  <Application>Microsoft Macintosh PowerPoint</Application>
  <PresentationFormat>Widescreen</PresentationFormat>
  <Paragraphs>243</Paragraphs>
  <Slides>46</Slides>
  <Notes>0</Notes>
  <HiddenSlides>1</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46</vt:i4>
      </vt:variant>
    </vt:vector>
  </HeadingPairs>
  <TitlesOfParts>
    <vt:vector size="63" baseType="lpstr">
      <vt:lpstr>-apple-system</vt:lpstr>
      <vt:lpstr>Arial</vt:lpstr>
      <vt:lpstr>Bembo</vt:lpstr>
      <vt:lpstr>Calibri</vt:lpstr>
      <vt:lpstr>inherit</vt:lpstr>
      <vt:lpstr>Karla</vt:lpstr>
      <vt:lpstr>Lato</vt:lpstr>
      <vt:lpstr>Merriweather</vt:lpstr>
      <vt:lpstr>Nunito</vt:lpstr>
      <vt:lpstr>Nunito Sans</vt:lpstr>
      <vt:lpstr>Open Sans</vt:lpstr>
      <vt:lpstr>Segoe UI</vt:lpstr>
      <vt:lpstr>Tahoma</vt:lpstr>
      <vt:lpstr>Times</vt:lpstr>
      <vt:lpstr>Times New Roman</vt:lpstr>
      <vt:lpstr>Wingdings</vt:lpstr>
      <vt:lpstr>ArchiveVTI</vt:lpstr>
      <vt:lpstr>Professional Discourses</vt:lpstr>
      <vt:lpstr>Professional Doctorate CONFERENCE JUNE 2023</vt:lpstr>
      <vt:lpstr>ADAD7017 - 19TH May 2023 at (12pm UK time) </vt:lpstr>
      <vt:lpstr>HOW DO I EXHIBIT Critical Thinking?</vt:lpstr>
      <vt:lpstr>PowerPoint Presentation</vt:lpstr>
      <vt:lpstr>Characteristics of Critical Thinkers</vt:lpstr>
      <vt:lpstr>Characteristics II</vt:lpstr>
      <vt:lpstr>Characteristics III</vt:lpstr>
      <vt:lpstr>Types of Argument </vt:lpstr>
      <vt:lpstr>The debate</vt:lpstr>
      <vt:lpstr>Rogerian argument</vt:lpstr>
      <vt:lpstr>Aristotelian Argument </vt:lpstr>
      <vt:lpstr>PowerPoint Presentation</vt:lpstr>
      <vt:lpstr>My own approach to argument</vt:lpstr>
      <vt:lpstr>The statement</vt:lpstr>
      <vt:lpstr>Firstly, and this is very important </vt:lpstr>
      <vt:lpstr>PowerPoint Presentation</vt:lpstr>
      <vt:lpstr>But back to the serious business</vt:lpstr>
      <vt:lpstr>PowerPoint Presentation</vt:lpstr>
      <vt:lpstr>The discourse of beauty</vt:lpstr>
      <vt:lpstr>PowerPoint Presentation</vt:lpstr>
      <vt:lpstr>Susan Sontag, On Photography </vt:lpstr>
      <vt:lpstr>PowerPoint Presentation</vt:lpstr>
      <vt:lpstr>What do we lose in the pursuit of beauty?</vt:lpstr>
      <vt:lpstr>questions</vt:lpstr>
      <vt:lpstr>Provocative statements</vt:lpstr>
      <vt:lpstr>PowerPoint Presentation</vt:lpstr>
      <vt:lpstr>What is metaphysic view of beauty? </vt:lpstr>
      <vt:lpstr>The debate of beauty went on after Kant. Schiller stated that:</vt:lpstr>
      <vt:lpstr>For  Schelling, </vt:lpstr>
      <vt:lpstr>According to Hegel </vt:lpstr>
      <vt:lpstr>Theodor Vischer </vt:lpstr>
      <vt:lpstr>David Hume thinks that </vt:lpstr>
      <vt:lpstr>TASK</vt:lpstr>
      <vt:lpstr>Steps in Critical Thinking: Formulating your argument</vt:lpstr>
      <vt:lpstr>Steps in Critical Thinking: Deconstructing your Argument</vt:lpstr>
      <vt:lpstr>Analysis one</vt:lpstr>
      <vt:lpstr>Steps in Critical Thinking: Clarifying Arguments</vt:lpstr>
      <vt:lpstr>Steps in Critical Thinking: Knowing/Analyzing Sources</vt:lpstr>
      <vt:lpstr>Steps in Critical Thinking: Knowing the Basis for Decisions</vt:lpstr>
      <vt:lpstr>Inference </vt:lpstr>
      <vt:lpstr>Types of Explanatory Conclusions</vt:lpstr>
      <vt:lpstr>Getting the Data</vt:lpstr>
      <vt:lpstr>Judging Conclusions</vt:lpstr>
      <vt:lpstr>Say What you Mean</vt:lpstr>
      <vt:lpstr>MY article:- style and content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Discourses</dc:title>
  <dc:creator>Timi O'neill</dc:creator>
  <cp:lastModifiedBy>Timi O'neill</cp:lastModifiedBy>
  <cp:revision>17</cp:revision>
  <dcterms:created xsi:type="dcterms:W3CDTF">2023-01-03T09:30:54Z</dcterms:created>
  <dcterms:modified xsi:type="dcterms:W3CDTF">2023-01-29T20:53:57Z</dcterms:modified>
</cp:coreProperties>
</file>