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204" r:id="rId4"/>
    <p:sldMasterId id="2147484213" r:id="rId5"/>
  </p:sldMasterIdLst>
  <p:notesMasterIdLst>
    <p:notesMasterId r:id="rId17"/>
  </p:notesMasterIdLst>
  <p:handoutMasterIdLst>
    <p:handoutMasterId r:id="rId18"/>
  </p:handoutMasterIdLst>
  <p:sldIdLst>
    <p:sldId id="268" r:id="rId6"/>
    <p:sldId id="269" r:id="rId7"/>
    <p:sldId id="380" r:id="rId8"/>
    <p:sldId id="384" r:id="rId9"/>
    <p:sldId id="272" r:id="rId10"/>
    <p:sldId id="262" r:id="rId11"/>
    <p:sldId id="273" r:id="rId12"/>
    <p:sldId id="382" r:id="rId13"/>
    <p:sldId id="271" r:id="rId14"/>
    <p:sldId id="274" r:id="rId15"/>
    <p:sldId id="379" r:id="rId16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48686"/>
    <a:srgbClr val="F1F1F4"/>
    <a:srgbClr val="626D7C"/>
    <a:srgbClr val="ED6F76"/>
    <a:srgbClr val="E83754"/>
    <a:srgbClr val="8E96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963B97-48C8-2845-B38A-6803DD22C4AA}" v="6" dt="2022-11-03T15:53:54.32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57" autoAdjust="0"/>
    <p:restoredTop sz="94694"/>
  </p:normalViewPr>
  <p:slideViewPr>
    <p:cSldViewPr snapToGrid="0" snapToObjects="1">
      <p:cViewPr varScale="1">
        <p:scale>
          <a:sx n="108" d="100"/>
          <a:sy n="108" d="100"/>
        </p:scale>
        <p:origin x="89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 snapToObjects="1">
      <p:cViewPr varScale="1">
        <p:scale>
          <a:sx n="92" d="100"/>
          <a:sy n="92" d="100"/>
        </p:scale>
        <p:origin x="3216" y="19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tags" Target="tags/tag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94CEA710-4803-ECC2-01B0-D497A1B18C5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0260B63-5F9D-9088-C04E-F2F76DA7F9A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46484-E16C-E241-9C66-FC5DB692B555}" type="datetimeFigureOut">
              <a:rPr lang="en-US" smtClean="0"/>
              <a:t>1/24/2023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7D8F55-E585-8B9F-BD8F-4888293B0C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F6B16-5D74-969E-5067-975B2DB7B56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F4225E-05FE-F140-82AF-4C54227570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12395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63757C8-9EE2-44BF-A58F-3CBA4CA67139}" type="datetimeFigureOut">
              <a:rPr lang="en-GB" smtClean="0"/>
              <a:t>24/01/2023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B540FD-4677-49E7-893F-123A4894E3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315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/>
              <a:t>What is  the Connection between? </a:t>
            </a:r>
          </a:p>
          <a:p>
            <a:endParaRPr lang="en-GB" sz="1200"/>
          </a:p>
          <a:p>
            <a:pPr marL="228600" indent="-228600">
              <a:buAutoNum type="arabicPeriod"/>
            </a:pPr>
            <a:r>
              <a:rPr lang="en-GB" sz="1200" baseline="0"/>
              <a:t> An Eighteenth Century Painting</a:t>
            </a:r>
          </a:p>
          <a:p>
            <a:pPr marL="228600" indent="-228600">
              <a:buAutoNum type="arabicPeriod"/>
            </a:pPr>
            <a:r>
              <a:rPr lang="en-GB" sz="1200" baseline="0"/>
              <a:t> A rose</a:t>
            </a:r>
          </a:p>
          <a:p>
            <a:pPr marL="228600" indent="-228600">
              <a:buAutoNum type="arabicPeriod"/>
            </a:pPr>
            <a:r>
              <a:rPr lang="en-GB" sz="1200" baseline="0"/>
              <a:t> The Wynn Family Estate in North Wales</a:t>
            </a:r>
          </a:p>
          <a:p>
            <a:pPr marL="228600" indent="-228600">
              <a:buAutoNum type="arabicPeriod"/>
            </a:pPr>
            <a:r>
              <a:rPr lang="en-GB" sz="1200" baseline="0"/>
              <a:t> Racism</a:t>
            </a:r>
          </a:p>
          <a:p>
            <a:pPr marL="228600" indent="-228600">
              <a:buAutoNum type="arabicPeriod"/>
            </a:pPr>
            <a:r>
              <a:rPr lang="en-GB" sz="1200" baseline="0"/>
              <a:t> A very rural closed church?</a:t>
            </a:r>
            <a:endParaRPr lang="en-GB" sz="1200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B540FD-4677-49E7-893F-123A4894E3B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978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74058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542309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4373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B540FD-4677-49E7-893F-123A4894E3B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7979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0877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05F37B8-592D-4D6B-B339-FC60ECD3B9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084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680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52" y="1645822"/>
            <a:ext cx="11362826" cy="385030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864895"/>
      </p:ext>
    </p:extLst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6452" y="1616640"/>
            <a:ext cx="491617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0919" y="1616640"/>
            <a:ext cx="461503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6575780"/>
      </p:ext>
    </p:extLst>
  </p:cSld>
  <p:clrMapOvr>
    <a:masterClrMapping/>
  </p:clrMapOvr>
  <p:transition/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6452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6452" y="2516608"/>
            <a:ext cx="4270248" cy="32244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30215" y="2516607"/>
            <a:ext cx="4253484" cy="3224477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830215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B0C1399-8DE1-49AE-A895-013439A51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23978" y="1606643"/>
            <a:ext cx="2400300" cy="3918668"/>
          </a:xfrm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497841696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653300"/>
      </p:ext>
    </p:extLst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719" y="2369658"/>
            <a:ext cx="7266561" cy="137938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3184293"/>
      </p:ext>
    </p:extLst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36A3249-73FC-47BF-80C7-6AEAFE39B90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54868" y="642025"/>
            <a:ext cx="9124545" cy="4844375"/>
          </a:xfrm>
        </p:spPr>
        <p:txBody>
          <a:bodyPr/>
          <a:lstStyle/>
          <a:p>
            <a:r>
              <a:rPr lang="en-GB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463714752"/>
      </p:ext>
    </p:extLst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504289568"/>
      </p:ext>
    </p:extLst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714995" y="763747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09989" y="2809053"/>
            <a:ext cx="6801612" cy="1239894"/>
          </a:xfrm>
          <a:solidFill>
            <a:schemeClr val="tx1"/>
          </a:solidFill>
          <a:ln w="41275">
            <a:solidFill>
              <a:srgbClr val="ED6F76"/>
            </a:solidFill>
          </a:ln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626D7C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66452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6452" y="1645822"/>
            <a:ext cx="11362826" cy="3850305"/>
          </a:xfrm>
          <a:solidFill>
            <a:srgbClr val="F1F1F4"/>
          </a:solidFill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171338"/>
      </p:ext>
    </p:extLst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6452" y="1616640"/>
            <a:ext cx="491617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30919" y="1616640"/>
            <a:ext cx="4615030" cy="421995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731397"/>
      </p:ext>
    </p:extLst>
  </p:cSld>
  <p:clrMapOvr>
    <a:masterClrMapping/>
  </p:clrMapOvr>
  <p:transition/>
  <p:extLst>
    <p:ext uri="{DCECCB84-F9BA-43D5-87BE-67443E8EF086}">
      <p15:sldGuideLst xmlns:p15="http://schemas.microsoft.com/office/powerpoint/2012/main"/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6452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36452" y="2516608"/>
            <a:ext cx="4270248" cy="322447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30215" y="2516607"/>
            <a:ext cx="4253484" cy="3224477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830215" y="160664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8B0C1399-8DE1-49AE-A895-013439A51D8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9323978" y="1606643"/>
            <a:ext cx="2400300" cy="391866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84932"/>
      </p:ext>
    </p:extLst>
  </p:cSld>
  <p:clrMapOvr>
    <a:masterClrMapping/>
  </p:clrMapOvr>
  <p:transition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2497470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62719" y="2369658"/>
            <a:ext cx="7266561" cy="137938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031373"/>
      </p:ext>
    </p:extLst>
  </p:cSld>
  <p:clrMapOvr>
    <a:masterClrMapping/>
  </p:clrMapOvr>
  <p:transition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36A3249-73FC-47BF-80C7-6AEAFE39B90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254868" y="642025"/>
            <a:ext cx="9124545" cy="484437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25247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11.xml"/><Relationship Id="rId7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5616" y="1564912"/>
            <a:ext cx="11362826" cy="4035130"/>
          </a:xfrm>
          <a:prstGeom prst="rect">
            <a:avLst/>
          </a:prstGeom>
          <a:solidFill>
            <a:srgbClr val="F1F1F4"/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5691D3DC-F8C3-C043-66BB-31A3831B1357}"/>
              </a:ext>
            </a:extLst>
          </p:cNvPr>
          <p:cNvCxnSpPr/>
          <p:nvPr userDrawn="1"/>
        </p:nvCxnSpPr>
        <p:spPr>
          <a:xfrm flipH="1">
            <a:off x="11945566" y="539262"/>
            <a:ext cx="0" cy="495686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2E46DC17-9034-0EC5-949F-C5018C3E8C23}"/>
              </a:ext>
            </a:extLst>
          </p:cNvPr>
          <p:cNvCxnSpPr/>
          <p:nvPr userDrawn="1"/>
        </p:nvCxnSpPr>
        <p:spPr>
          <a:xfrm>
            <a:off x="506627" y="6601839"/>
            <a:ext cx="98682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8" descr="Text, logo&#10;&#10;Description automatically generated">
            <a:extLst>
              <a:ext uri="{FF2B5EF4-FFF2-40B4-BE49-F238E27FC236}">
                <a16:creationId xmlns:a16="http://schemas.microsoft.com/office/drawing/2014/main" id="{7D8F594A-7B13-28C9-1148-5EA850F4B3C9}"/>
              </a:ext>
            </a:extLst>
          </p:cNvPr>
          <p:cNvPicPr>
            <a:picLocks noChangeAspect="1"/>
          </p:cNvPicPr>
          <p:nvPr userDrawn="1"/>
        </p:nvPicPr>
        <p:blipFill>
          <a:blip r:embed="rId10"/>
          <a:stretch>
            <a:fillRect/>
          </a:stretch>
        </p:blipFill>
        <p:spPr>
          <a:xfrm>
            <a:off x="10609390" y="5670126"/>
            <a:ext cx="1336177" cy="93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02462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05" r:id="rId1"/>
    <p:sldLayoutId id="2147484206" r:id="rId2"/>
    <p:sldLayoutId id="2147484208" r:id="rId3"/>
    <p:sldLayoutId id="2147484209" r:id="rId4"/>
    <p:sldLayoutId id="2147484210" r:id="rId5"/>
    <p:sldLayoutId id="2147484212" r:id="rId6"/>
    <p:sldLayoutId id="2147484211" r:id="rId7"/>
    <p:sldLayoutId id="2147484221" r:id="rId8"/>
  </p:sldLayoutIdLst>
  <p:transition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b="1" kern="1200">
          <a:solidFill>
            <a:srgbClr val="626D7C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1F1F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5616" y="1564912"/>
            <a:ext cx="11362826" cy="4035130"/>
          </a:xfrm>
          <a:prstGeom prst="rect">
            <a:avLst/>
          </a:prstGeom>
          <a:solidFill>
            <a:srgbClr val="F1F1F4"/>
          </a:soli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679BFDC-23C7-BC8E-C102-9FDB5E724C53}"/>
              </a:ext>
            </a:extLst>
          </p:cNvPr>
          <p:cNvCxnSpPr/>
          <p:nvPr userDrawn="1"/>
        </p:nvCxnSpPr>
        <p:spPr>
          <a:xfrm flipH="1">
            <a:off x="11945566" y="539262"/>
            <a:ext cx="0" cy="495686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3AE723DD-FC5D-C8EA-15B5-8B86668E35C5}"/>
              </a:ext>
            </a:extLst>
          </p:cNvPr>
          <p:cNvCxnSpPr/>
          <p:nvPr userDrawn="1"/>
        </p:nvCxnSpPr>
        <p:spPr>
          <a:xfrm>
            <a:off x="506627" y="6601839"/>
            <a:ext cx="98682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8" descr="Text, logo&#10;&#10;Description automatically generated">
            <a:extLst>
              <a:ext uri="{FF2B5EF4-FFF2-40B4-BE49-F238E27FC236}">
                <a16:creationId xmlns:a16="http://schemas.microsoft.com/office/drawing/2014/main" id="{ED9241A5-0CC7-24E6-923D-1A18A3A58B2D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10609390" y="5670126"/>
            <a:ext cx="1336177" cy="931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894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14" r:id="rId1"/>
    <p:sldLayoutId id="2147484215" r:id="rId2"/>
    <p:sldLayoutId id="2147484216" r:id="rId3"/>
    <p:sldLayoutId id="2147484217" r:id="rId4"/>
    <p:sldLayoutId id="2147484218" r:id="rId5"/>
    <p:sldLayoutId id="2147484219" r:id="rId6"/>
    <p:sldLayoutId id="2147484220" r:id="rId7"/>
  </p:sldLayoutIdLst>
  <p:transition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b="1" kern="1200">
          <a:solidFill>
            <a:srgbClr val="626D7C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rgbClr val="626D7C"/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bc.co.uk/news/av/uk-wales-58988121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mailto:darpl@cardiffmet.ac.uk" TargetMode="Externa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852176-8293-411C-85CF-321177B785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marL="0" indent="0">
              <a:defRPr b="0" i="0"/>
            </a:pPr>
            <a:br>
              <a:rPr lang="1106" sz="53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1106" sz="5300" b="1">
                <a:latin typeface="Calibri" panose="020F0502020204030204" pitchFamily="34" charset="0"/>
                <a:cs typeface="Calibri" panose="020F0502020204030204" pitchFamily="34" charset="0"/>
              </a:rPr>
              <a:t>John</a:t>
            </a:r>
            <a:br>
              <a:rPr lang="1106" sz="5300" b="1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1106" sz="5300" b="1">
                <a:latin typeface="Calibri" panose="020F0502020204030204" pitchFamily="34" charset="0"/>
                <a:cs typeface="Calibri" panose="020F0502020204030204" pitchFamily="34" charset="0"/>
              </a:rPr>
              <a:t>Ystumllyn </a:t>
            </a:r>
            <a:br>
              <a:rPr lang="1106" sz="4000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6DF206-3179-4211-97F6-6649A5AB95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09988" y="2809052"/>
            <a:ext cx="7049119" cy="1639282"/>
          </a:xfrm>
        </p:spPr>
        <p:txBody>
          <a:bodyPr>
            <a:normAutofit fontScale="95000"/>
          </a:bodyPr>
          <a:lstStyle/>
          <a:p>
            <a:pPr>
              <a:defRPr b="0" i="0"/>
            </a:pPr>
            <a:r>
              <a:rPr lang="1106" sz="3600" b="1"/>
              <a:t>Dr Huw Griffiths a Dr Susan Davis</a:t>
            </a:r>
          </a:p>
          <a:p>
            <a:pPr>
              <a:defRPr b="0" i="0"/>
            </a:pPr>
            <a:r>
              <a:rPr lang="1106" sz="3600" b="1"/>
              <a:t>DARPL</a:t>
            </a:r>
          </a:p>
        </p:txBody>
      </p:sp>
    </p:spTree>
    <p:extLst>
      <p:ext uri="{BB962C8B-B14F-4D97-AF65-F5344CB8AC3E}">
        <p14:creationId xmlns:p14="http://schemas.microsoft.com/office/powerpoint/2010/main" val="2151179262"/>
      </p:ext>
    </p:extLst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2D5152A-BAC8-4B8C-887B-F1A3B22479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lstStyle/>
          <a:p>
            <a:pPr>
              <a:defRPr b="0" i="0"/>
            </a:pPr>
            <a:r>
              <a:rPr lang="1106" sz="3600" b="1"/>
              <a:t>Defnyddiwch y sleidiau hyn ynghyd â'r nodiadau i athrawon</a:t>
            </a:r>
          </a:p>
          <a:p>
            <a:pPr>
              <a:defRPr b="0" i="0"/>
            </a:pPr>
            <a:r>
              <a:rPr lang="1106" sz="3600" b="1"/>
              <a:t>Maent wedi'u dylunio i sbarduno sgyrsiau ac ymchwil bellach </a:t>
            </a:r>
          </a:p>
          <a:p>
            <a:pPr>
              <a:defRPr b="0" i="0"/>
            </a:pPr>
            <a:r>
              <a:rPr lang="1106" sz="3600" b="1"/>
              <a:t>Dylai athrawon weithio gyda dysgwyr i archwilio'r deunyddiau a'u haddasu yn unol ag anghenion/oedran y dysgwr ac ati.</a:t>
            </a:r>
          </a:p>
          <a:p>
            <a:pPr>
              <a:defRPr b="0" i="0"/>
            </a:pPr>
            <a:r>
              <a:rPr lang="1106" sz="3600" b="1"/>
              <a:t>Mae gwybodaeth/deunydd darllen pellach ar y dudalen nodiadau i athrawon</a:t>
            </a:r>
          </a:p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45D1BEC1-3ED3-4C7F-8340-CB541330CA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 b="0" i="0"/>
            </a:pPr>
            <a:r>
              <a:rPr lang="1106" sz="4400"/>
              <a:t>Sut i ddefnyddio'r sleidiau hyn</a:t>
            </a:r>
          </a:p>
        </p:txBody>
      </p:sp>
    </p:spTree>
    <p:extLst>
      <p:ext uri="{BB962C8B-B14F-4D97-AF65-F5344CB8AC3E}">
        <p14:creationId xmlns:p14="http://schemas.microsoft.com/office/powerpoint/2010/main" val="105288656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67BF3B7-260A-22AA-E6E0-39127FA4F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2" y="256161"/>
            <a:ext cx="11362826" cy="1188720"/>
          </a:xfrm>
        </p:spPr>
        <p:txBody>
          <a:bodyPr anchor="ctr">
            <a:normAutofit/>
          </a:bodyPr>
          <a:lstStyle/>
          <a:p>
            <a:pPr>
              <a:defRPr b="0" i="0"/>
            </a:pPr>
            <a:r>
              <a:rPr lang="1106"/>
              <a:t>Beth yw'r cysylltiad rhwng?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4817D83-F173-7C36-464D-8198D86721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43115" y="2006492"/>
            <a:ext cx="3829948" cy="4452180"/>
          </a:xfrm>
        </p:spPr>
        <p:txBody>
          <a:bodyPr>
            <a:normAutofit/>
          </a:bodyPr>
          <a:lstStyle/>
          <a:p>
            <a:endParaRPr lang="en-US" sz="4200"/>
          </a:p>
          <a:p>
            <a:endParaRPr lang="en-US"/>
          </a:p>
          <a:p>
            <a:endParaRPr lang="en-US" sz="5700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68269C-008F-E19B-9767-2650A56B7C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920" y="1619663"/>
            <a:ext cx="4140112" cy="4687746"/>
          </a:xfrm>
          <a:prstGeom prst="rect">
            <a:avLst/>
          </a:prstGeom>
        </p:spPr>
      </p:pic>
      <p:sp>
        <p:nvSpPr>
          <p:cNvPr id="5" name="Rectangle 2">
            <a:extLst>
              <a:ext uri="{FF2B5EF4-FFF2-40B4-BE49-F238E27FC236}">
                <a16:creationId xmlns:a16="http://schemas.microsoft.com/office/drawing/2014/main" id="{3C367CE6-945E-B71D-D03F-09F3B8854A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A yellow rose with green leaves&#10;&#10;Description automatically generated with low confidence">
            <a:extLst>
              <a:ext uri="{FF2B5EF4-FFF2-40B4-BE49-F238E27FC236}">
                <a16:creationId xmlns:a16="http://schemas.microsoft.com/office/drawing/2014/main" id="{8F3EC958-3D2E-63CA-A54E-DC9CD1A601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48886" y="1701041"/>
            <a:ext cx="5727700" cy="3822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527653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6D15741-C280-55A1-2242-777C502675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 b="0" i="0"/>
            </a:pPr>
            <a:br>
              <a:rPr lang="1106"/>
            </a:br>
            <a:r>
              <a:rPr lang="1106" sz="2400"/>
              <a:t>Ystâd Deuluol y Teulu Wynn </a:t>
            </a:r>
            <a:r>
              <a:rPr lang="1106"/>
              <a:t>/ </a:t>
            </a:r>
            <a:r>
              <a:rPr lang="1106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Eglwys Sant Cynhaearn, Ynyscynhaearn</a:t>
            </a:r>
            <a:r>
              <a:rPr lang="1106"/>
              <a:t> </a:t>
            </a:r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4BF6825-DFFC-8CFC-B388-3A13E0F6D7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419" b="9419"/>
          <a:stretch>
            <a:fillRect/>
          </a:stretch>
        </p:blipFill>
        <p:spPr>
          <a:xfrm>
            <a:off x="515128" y="1859666"/>
            <a:ext cx="5964609" cy="409743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C7A3727-897F-F502-B0DF-EFAF2C02A18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9255" b="19255"/>
          <a:stretch>
            <a:fillRect/>
          </a:stretch>
        </p:blipFill>
        <p:spPr>
          <a:xfrm>
            <a:off x="7151517" y="1859666"/>
            <a:ext cx="4384381" cy="3094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3813132"/>
      </p:ext>
    </p:extLst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B7E8FF-6255-8004-24AB-CE5A61D8DE33}"/>
              </a:ext>
            </a:extLst>
          </p:cNvPr>
          <p:cNvSpPr txBox="1"/>
          <p:nvPr/>
        </p:nvSpPr>
        <p:spPr bwMode="black">
          <a:xfrm>
            <a:off x="336452" y="256161"/>
            <a:ext cx="11362826" cy="1188720"/>
          </a:xfrm>
          <a:prstGeom prst="rect">
            <a:avLst/>
          </a:prstGeom>
          <a:solidFill>
            <a:srgbClr val="F1F1F4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b="0" i="0"/>
            </a:pPr>
            <a:r>
              <a:rPr lang="1106" sz="2800" b="1" cap="all" spc="20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‘Gang Caethweision’ yng Ngorllewin Affrica</a:t>
            </a:r>
            <a:r>
              <a:rPr lang="1106" sz="2800" b="0" cap="all" spc="200">
                <a:solidFill>
                  <a:srgbClr val="262626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pic>
        <p:nvPicPr>
          <p:cNvPr id="7" name="Picture 6" descr="A picture containing text, book&#10;&#10;Description automatically generated">
            <a:extLst>
              <a:ext uri="{FF2B5EF4-FFF2-40B4-BE49-F238E27FC236}">
                <a16:creationId xmlns:a16="http://schemas.microsoft.com/office/drawing/2014/main" id="{88C87C7B-330D-FCAF-AC89-2FBD090390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9553" y="1743961"/>
            <a:ext cx="3966758" cy="4219956"/>
          </a:xfrm>
          <a:prstGeom prst="rect">
            <a:avLst/>
          </a:prstGeom>
          <a:noFill/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053608024"/>
      </p:ext>
    </p:extLst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303282" y="558011"/>
            <a:ext cx="3731173" cy="3888432"/>
          </a:xfrm>
        </p:spPr>
        <p:txBody>
          <a:bodyPr>
            <a:normAutofit fontScale="60000" lnSpcReduction="20000"/>
          </a:bodyPr>
          <a:lstStyle/>
          <a:p>
            <a:pPr marL="0" indent="0">
              <a:buNone/>
              <a:defRPr b="0" i="0"/>
            </a:pPr>
            <a:r>
              <a:rPr lang="1106" sz="6500" b="1"/>
              <a:t>John Ystumllyn </a:t>
            </a:r>
          </a:p>
          <a:p>
            <a:pPr marL="0" indent="0">
              <a:buNone/>
              <a:defRPr b="0" i="0"/>
            </a:pPr>
            <a:r>
              <a:rPr lang="1106" sz="6500" b="1"/>
              <a:t>(Jac Du)</a:t>
            </a:r>
          </a:p>
          <a:p>
            <a:pPr marL="0" indent="0">
              <a:buNone/>
            </a:pPr>
            <a:endParaRPr lang="en-GB" sz="6500"/>
          </a:p>
          <a:p>
            <a:pPr marL="0" indent="0">
              <a:buNone/>
            </a:pPr>
            <a:endParaRPr lang="en-GB" sz="7200"/>
          </a:p>
          <a:p>
            <a:pPr marL="0" indent="0">
              <a:buNone/>
              <a:defRPr b="0" i="0"/>
            </a:pPr>
            <a:r>
              <a:rPr lang="1106" sz="2200" b="1"/>
              <a:t>Delwedd: paentiad gan artist anhysbys</a:t>
            </a:r>
            <a:r>
              <a:rPr lang="1106" sz="2200" b="0"/>
              <a:t>  </a:t>
            </a:r>
          </a:p>
          <a:p>
            <a:pPr marL="0" indent="0" algn="l" fontAlgn="base">
              <a:buNone/>
              <a:defRPr b="0" i="0"/>
            </a:pPr>
            <a:r>
              <a:rPr lang="1106" sz="2200" b="1" i="0" u="none" strike="noStrike">
                <a:solidFill>
                  <a:srgbClr val="030000"/>
                </a:solidFill>
                <a:effectLst/>
                <a:latin typeface="inherit"/>
              </a:rPr>
              <a:t>Artist Anhysbys</a:t>
            </a:r>
            <a:endParaRPr lang="en-GB" sz="2200" b="0" i="0" u="none" strike="noStrike">
              <a:solidFill>
                <a:srgbClr val="030000"/>
              </a:solidFill>
              <a:effectLst/>
              <a:latin typeface="SourceSansPro"/>
            </a:endParaRPr>
          </a:p>
          <a:p>
            <a:pPr marL="0" indent="0" algn="l" fontAlgn="base">
              <a:buNone/>
              <a:defRPr b="0" i="0"/>
            </a:pPr>
            <a:r>
              <a:rPr lang="1106" sz="2200" b="1" i="0" u="none" strike="noStrike">
                <a:solidFill>
                  <a:srgbClr val="030000"/>
                </a:solidFill>
                <a:effectLst/>
                <a:latin typeface="inherit"/>
              </a:rPr>
              <a:t>Jac Du o Ystumllyn, Cymru</a:t>
            </a:r>
            <a:endParaRPr lang="en-GB" sz="2200" b="0" i="0" u="none" strike="noStrike">
              <a:solidFill>
                <a:srgbClr val="030000"/>
              </a:solidFill>
              <a:effectLst/>
              <a:latin typeface="SourceSansPro"/>
            </a:endParaRPr>
          </a:p>
          <a:p>
            <a:pPr marL="0" indent="0" algn="l" fontAlgn="base">
              <a:buNone/>
              <a:defRPr b="0" i="0"/>
            </a:pPr>
            <a:r>
              <a:rPr lang="1106" sz="2200" b="0" i="0" u="none" strike="noStrike">
                <a:solidFill>
                  <a:srgbClr val="030000"/>
                </a:solidFill>
                <a:effectLst/>
                <a:latin typeface="SourceSansPro"/>
              </a:rPr>
              <a:t>Cymru (1754)</a:t>
            </a:r>
          </a:p>
          <a:p>
            <a:pPr marL="0" indent="0" algn="l" fontAlgn="base">
              <a:buNone/>
              <a:defRPr b="0" i="0"/>
            </a:pPr>
            <a:r>
              <a:rPr lang="1106" sz="2200" b="0" i="0" u="none" strike="noStrike">
                <a:solidFill>
                  <a:srgbClr val="030000"/>
                </a:solidFill>
                <a:effectLst/>
                <a:latin typeface="SourceSansPro"/>
              </a:rPr>
              <a:t>Olew ar bren, 22.5 x 32.9 cm.</a:t>
            </a:r>
          </a:p>
          <a:p>
            <a:pPr marL="0" indent="0">
              <a:buNone/>
            </a:pPr>
            <a:endParaRPr lang="en-GB" sz="190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0016" y="468276"/>
            <a:ext cx="4175433" cy="5841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981158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D112112-C6AA-5B53-6CC1-B8E0290CA0E0}"/>
              </a:ext>
            </a:extLst>
          </p:cNvPr>
          <p:cNvSpPr/>
          <p:nvPr/>
        </p:nvSpPr>
        <p:spPr>
          <a:xfrm rot="20189852">
            <a:off x="1564641" y="2321804"/>
            <a:ext cx="9055050" cy="219675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>
              <a:defRPr b="0" i="0"/>
            </a:pPr>
            <a:r>
              <a:rPr lang="1106" sz="1380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HILIAETH?</a:t>
            </a:r>
          </a:p>
        </p:txBody>
      </p:sp>
    </p:spTree>
    <p:extLst>
      <p:ext uri="{BB962C8B-B14F-4D97-AF65-F5344CB8AC3E}">
        <p14:creationId xmlns:p14="http://schemas.microsoft.com/office/powerpoint/2010/main" val="32842491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ve stone in a graveyard&#10;&#10;Description automatically generated with low confidence">
            <a:extLst>
              <a:ext uri="{FF2B5EF4-FFF2-40B4-BE49-F238E27FC236}">
                <a16:creationId xmlns:a16="http://schemas.microsoft.com/office/drawing/2014/main" id="{299589FA-4496-91F7-8401-0C97D0D740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7273" b="31963"/>
          <a:stretch>
            <a:fillRect/>
          </a:stretch>
        </p:blipFill>
        <p:spPr>
          <a:xfrm>
            <a:off x="336452" y="1645822"/>
            <a:ext cx="11362826" cy="3850305"/>
          </a:xfrm>
          <a:prstGeom prst="rect">
            <a:avLst/>
          </a:prstGeom>
          <a:noFill/>
        </p:spPr>
      </p:pic>
      <p:sp>
        <p:nvSpPr>
          <p:cNvPr id="9" name="Title 2">
            <a:extLst>
              <a:ext uri="{FF2B5EF4-FFF2-40B4-BE49-F238E27FC236}">
                <a16:creationId xmlns:a16="http://schemas.microsoft.com/office/drawing/2014/main" id="{1FA9912E-642D-5B87-D945-A308E6D91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452" y="256161"/>
            <a:ext cx="11362826" cy="1188720"/>
          </a:xfrm>
        </p:spPr>
        <p:txBody>
          <a:bodyPr>
            <a:normAutofit fontScale="90000"/>
          </a:bodyPr>
          <a:lstStyle/>
          <a:p>
            <a:pPr>
              <a:defRPr b="0" i="0"/>
            </a:pPr>
            <a:br>
              <a:rPr lang="1106" sz="1800" b="1" i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</a:br>
            <a:r>
              <a:rPr lang="1106" sz="1800" b="1" i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carreg fedd John Ymstumllyn</a:t>
            </a:r>
            <a:br>
              <a:rPr lang="1106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1106" sz="1800" b="1">
                <a:solidFill>
                  <a:srgbClr val="666666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br>
              <a:rPr lang="1106" sz="1800" b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1106" sz="1800" b="1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Y gofeb dywodfaen syml ym mynwent Eglwys Sant Cynhaearn, Ynyscynhaearn</a:t>
            </a:r>
            <a:r>
              <a:rPr lang="1106" sz="1800" b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. </a:t>
            </a:r>
            <a:br>
              <a:rPr lang="1106" sz="180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9062361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2024" y="404664"/>
            <a:ext cx="3928498" cy="612068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7648" y="980728"/>
            <a:ext cx="2476500" cy="3810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2362096" y="5013177"/>
            <a:ext cx="3607604" cy="945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defRPr b="0" i="0"/>
            </a:pPr>
            <a:r>
              <a:rPr lang="1106" sz="2800" b="1"/>
              <a:t>Robert Isaac Jones</a:t>
            </a:r>
          </a:p>
          <a:p>
            <a:pPr algn="ctr">
              <a:defRPr b="0" i="0"/>
            </a:pPr>
            <a:r>
              <a:rPr lang="1106" sz="2800"/>
              <a:t>(Alltud Eifion)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D5DF60E-6428-C691-F423-84F589EC94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1040" y="368660"/>
            <a:ext cx="3928498" cy="612068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3C9D9807-49FF-7DC1-DB91-800F479872B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7648" y="890717"/>
            <a:ext cx="24765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7668243"/>
      </p:ext>
    </p:extLst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2D4ECDD-E208-83AB-3F5B-E4E53E48D38B}"/>
              </a:ext>
            </a:extLst>
          </p:cNvPr>
          <p:cNvSpPr txBox="1"/>
          <p:nvPr/>
        </p:nvSpPr>
        <p:spPr>
          <a:xfrm>
            <a:off x="733893" y="2003175"/>
            <a:ext cx="3599964" cy="256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5400" b="1">
                <a:solidFill>
                  <a:prstClr val="black"/>
                </a:solidFill>
                <a:latin typeface="Constantia"/>
              </a:rPr>
              <a:t>Rhosyn </a:t>
            </a:r>
          </a:p>
          <a:p>
            <a:pPr algn="ctr">
              <a:defRPr b="0" i="0"/>
            </a:pPr>
            <a:r>
              <a:rPr lang="1106" sz="5400" b="1">
                <a:solidFill>
                  <a:prstClr val="black"/>
                </a:solidFill>
                <a:latin typeface="Constantia"/>
              </a:rPr>
              <a:t>John </a:t>
            </a:r>
            <a:endParaRPr lang="en-GB" sz="5400" b="1">
              <a:solidFill>
                <a:prstClr val="black"/>
              </a:solidFill>
              <a:latin typeface="Constantia"/>
            </a:endParaRPr>
          </a:p>
          <a:p>
            <a:pPr algn="ctr">
              <a:defRPr b="0" i="0"/>
            </a:pPr>
            <a:r>
              <a:rPr lang="1106" sz="5400" b="1">
                <a:solidFill>
                  <a:prstClr val="black"/>
                </a:solidFill>
                <a:latin typeface="Constantia"/>
              </a:rPr>
              <a:t>Ystumllyn</a:t>
            </a:r>
            <a:r>
              <a:rPr lang="1106" sz="5400" b="0">
                <a:solidFill>
                  <a:prstClr val="black"/>
                </a:solidFill>
                <a:latin typeface="Constantia"/>
              </a:rPr>
              <a:t> </a:t>
            </a:r>
            <a:endParaRPr lang="en-GB" sz="3600"/>
          </a:p>
        </p:txBody>
      </p:sp>
      <p:pic>
        <p:nvPicPr>
          <p:cNvPr id="6" name="Picture 5" descr="A close up of a flower&#10;&#10;Description automatically generated with medium confidence">
            <a:extLst>
              <a:ext uri="{FF2B5EF4-FFF2-40B4-BE49-F238E27FC236}">
                <a16:creationId xmlns:a16="http://schemas.microsoft.com/office/drawing/2014/main" id="{FBE1BC86-E5AB-BDC2-19A9-0E754897B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4518" y="1535276"/>
            <a:ext cx="6223549" cy="352112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4B789B4-1C6B-948C-F31F-47F48813436A}"/>
              </a:ext>
            </a:extLst>
          </p:cNvPr>
          <p:cNvSpPr txBox="1"/>
          <p:nvPr/>
        </p:nvSpPr>
        <p:spPr>
          <a:xfrm>
            <a:off x="4672067" y="5360353"/>
            <a:ext cx="6102096" cy="6407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b="0" i="0"/>
            </a:pPr>
            <a:r>
              <a:rPr lang="1106">
                <a:hlinkClick r:id="rId4"/>
              </a:rPr>
              <a:t>https://www.bbc.co.uk/news/av/uk-wales-58988121</a:t>
            </a:r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9870194"/>
      </p:ext>
    </p:extLst>
  </p:cSld>
  <p:clrMapOvr>
    <a:masterClrMapping/>
  </p:clrMapOvr>
  <p:transition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09D0E1-5DA3-2A43-A380-722283F4FE76}"/>
              </a:ext>
            </a:extLst>
          </p:cNvPr>
          <p:cNvSpPr/>
          <p:nvPr/>
        </p:nvSpPr>
        <p:spPr>
          <a:xfrm>
            <a:off x="1804441" y="2156271"/>
            <a:ext cx="8157756" cy="35087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defRPr b="0" i="0"/>
            </a:pPr>
            <a:r>
              <a:rPr lang="1106" sz="2800" dirty="0"/>
              <a:t>Noder, mae'r deunyddiau hyn wedi cael eu cyd-greu ar gyfer DARPL ac ni ddylent gael eu hailddefnyddio y tu allan i'w cyd-destun. </a:t>
            </a:r>
          </a:p>
          <a:p>
            <a:pPr algn="ctr">
              <a:defRPr b="0" i="0"/>
            </a:pPr>
            <a:r>
              <a:rPr lang="1106" sz="2800" dirty="0"/>
              <a:t>Defnyddiwch y nodiadau ategol i athrawon gyda'r cyflwyniad PowerPoint hwn. </a:t>
            </a:r>
          </a:p>
          <a:p>
            <a:pPr algn="ctr"/>
            <a:endParaRPr lang="en-GB" sz="2800" dirty="0"/>
          </a:p>
          <a:p>
            <a:pPr algn="ctr">
              <a:defRPr b="0" i="0"/>
            </a:pPr>
            <a:r>
              <a:rPr lang="1106" sz="2800" dirty="0"/>
              <a:t>Ar gyfer</a:t>
            </a:r>
            <a:r>
              <a:rPr lang="en-GB" sz="2800"/>
              <a:t> </a:t>
            </a:r>
            <a:r>
              <a:rPr lang="1106" sz="2800"/>
              <a:t>ymholiadau</a:t>
            </a:r>
            <a:r>
              <a:rPr lang="1106" sz="2800" dirty="0"/>
              <a:t>, e-bostiwch </a:t>
            </a:r>
            <a:r>
              <a:rPr lang="1106" sz="2800" dirty="0">
                <a:hlinkClick r:id="rId2"/>
              </a:rPr>
              <a:t>darpl@cardiffmet.ac.uk</a:t>
            </a:r>
            <a:r>
              <a:rPr lang="en-GB" sz="2800" dirty="0"/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494054671"/>
      </p:ext>
    </p:extLst>
  </p:cSld>
  <p:clrMapOvr>
    <a:masterClrMapping/>
  </p:clrMapOvr>
  <p:transition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S_NET" val="4.0.30319.42000"/>
  <p:tag name="AS_OS" val="Microsoft Windows NT 6.2.9200.0"/>
  <p:tag name="AS_RELEASE_DATE" val="2018.04.09"/>
  <p:tag name="AS_TITLE" val="Aspose.Slides for .NET 4.0 Client Profile"/>
  <p:tag name="AS_VERSION" val="18.4"/>
</p:tagLst>
</file>

<file path=ppt/theme/theme1.xml><?xml version="1.0" encoding="utf-8"?>
<a:theme xmlns:a="http://schemas.openxmlformats.org/drawingml/2006/main" name="Parcel">
  <a:themeElements>
    <a:clrScheme name="Custom 1">
      <a:dk1>
        <a:srgbClr val="626D7C"/>
      </a:dk1>
      <a:lt1>
        <a:srgbClr val="FFFFFF"/>
      </a:lt1>
      <a:dk2>
        <a:srgbClr val="4A5356"/>
      </a:dk2>
      <a:lt2>
        <a:srgbClr val="E8E3CE"/>
      </a:lt2>
      <a:accent1>
        <a:srgbClr val="E83A55"/>
      </a:accent1>
      <a:accent2>
        <a:srgbClr val="9BAFB5"/>
      </a:accent2>
      <a:accent3>
        <a:srgbClr val="EF7589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DARPL Gotham">
      <a:majorFont>
        <a:latin typeface="Gotham Black"/>
        <a:ea typeface="Arial"/>
        <a:cs typeface="Arial"/>
      </a:majorFont>
      <a:minorFont>
        <a:latin typeface="Gotham"/>
        <a:ea typeface="Arial"/>
        <a:cs typeface="Arial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3492D3BB-110F-8E4A-8A4A-295781C09D66}" vid="{7850DE62-33AA-3146-B03B-BF33AF7942DF}"/>
    </a:ext>
  </a:extLst>
</a:theme>
</file>

<file path=ppt/theme/theme2.xml><?xml version="1.0" encoding="utf-8"?>
<a:theme xmlns:a="http://schemas.openxmlformats.org/drawingml/2006/main" name="1_Parcel">
  <a:themeElements>
    <a:clrScheme name="Custom 1">
      <a:dk1>
        <a:srgbClr val="626D7C"/>
      </a:dk1>
      <a:lt1>
        <a:srgbClr val="FFFFFF"/>
      </a:lt1>
      <a:dk2>
        <a:srgbClr val="4A5356"/>
      </a:dk2>
      <a:lt2>
        <a:srgbClr val="E8E3CE"/>
      </a:lt2>
      <a:accent1>
        <a:srgbClr val="E83A55"/>
      </a:accent1>
      <a:accent2>
        <a:srgbClr val="9BAFB5"/>
      </a:accent2>
      <a:accent3>
        <a:srgbClr val="EF7589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DARPL Gotham">
      <a:majorFont>
        <a:latin typeface="Gotham Black"/>
        <a:ea typeface="Arial"/>
        <a:cs typeface="Arial"/>
      </a:majorFont>
      <a:minorFont>
        <a:latin typeface="Gotham"/>
        <a:ea typeface="Arial"/>
        <a:cs typeface="Arial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2" id="{3492D3BB-110F-8E4A-8A4A-295781C09D66}" vid="{F7F97D18-BF7D-8146-818B-EE88558C1856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B4C711A7DEFF34DAB45256121650E9A" ma:contentTypeVersion="9" ma:contentTypeDescription="Create a new document." ma:contentTypeScope="" ma:versionID="f91c7a3db50499faf0c897ac6b13daaa">
  <xsd:schema xmlns:xsd="http://www.w3.org/2001/XMLSchema" xmlns:xs="http://www.w3.org/2001/XMLSchema" xmlns:p="http://schemas.microsoft.com/office/2006/metadata/properties" xmlns:ns2="c69234cf-36e4-42aa-ae8a-9d62a7daefd2" targetNamespace="http://schemas.microsoft.com/office/2006/metadata/properties" ma:root="true" ma:fieldsID="7e27e6e4462f68d760f31508b9e0d851" ns2:_="">
    <xsd:import namespace="c69234cf-36e4-42aa-ae8a-9d62a7daefd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9234cf-36e4-42aa-ae8a-9d62a7daef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CDADD17A-C3CD-431A-8F73-8A398419C9B3}">
  <ds:schemaRefs>
    <ds:schemaRef ds:uri="c69234cf-36e4-42aa-ae8a-9d62a7daefd2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FDB74FE6-CA3A-4548-8F03-9F8F24C563B3}">
  <ds:schemaRefs>
    <ds:schemaRef ds:uri="http://purl.org/dc/elements/1.1/"/>
    <ds:schemaRef ds:uri="http://purl.org/dc/dcmitype/"/>
    <ds:schemaRef ds:uri="c69234cf-36e4-42aa-ae8a-9d62a7daefd2"/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purl.org/dc/terms/"/>
    <ds:schemaRef ds:uri="http://schemas.microsoft.com/office/2006/documentManagement/type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AA524F1B-7DA7-44DA-9ACF-93A955971FC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1025</TotalTime>
  <Words>260</Words>
  <Application>Microsoft Office PowerPoint</Application>
  <PresentationFormat>Widescreen</PresentationFormat>
  <Paragraphs>52</Paragraphs>
  <Slides>11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11</vt:i4>
      </vt:variant>
    </vt:vector>
  </HeadingPairs>
  <TitlesOfParts>
    <vt:vector size="13" baseType="lpstr">
      <vt:lpstr>Parcel</vt:lpstr>
      <vt:lpstr>1_Parcel</vt:lpstr>
      <vt:lpstr> John Ystumllyn  </vt:lpstr>
      <vt:lpstr>Sut i ddefnyddio'r sleidiau hyn</vt:lpstr>
      <vt:lpstr>Beth yw'r cysylltiad rhwng? </vt:lpstr>
      <vt:lpstr> Ystâd Deuluol y Teulu Wynn / Eglwys Sant Cynhaearn, Ynyscynhaearn </vt:lpstr>
      <vt:lpstr>PowerPoint Presentation</vt:lpstr>
      <vt:lpstr>PowerPoint Presentation</vt:lpstr>
      <vt:lpstr>PowerPoint Presentation</vt:lpstr>
      <vt:lpstr> carreg fedd John Ymstumllyn   Y gofeb dywodfaen syml ym mynwent Eglwys Sant Cynhaearn, Ynyscynhaearn. 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Yu, Kin</dc:creator>
  <cp:lastModifiedBy>Heledd Hughes</cp:lastModifiedBy>
  <cp:revision>17</cp:revision>
  <dcterms:created xsi:type="dcterms:W3CDTF">2022-05-31T09:55:35Z</dcterms:created>
  <dcterms:modified xsi:type="dcterms:W3CDTF">2023-01-24T10:52:43Z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0x010100FB4C711A7DEFF34DAB45256121650E9A</vt:lpwstr>
  </property>
</Properties>
</file>