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6858000" cy="9144000"/>
  <p:embeddedFontLst>
    <p:embeddedFont>
      <p:font typeface="Average" panose="020B0604020202020204" charset="0"/>
      <p:regular r:id="rId15"/>
    </p:embeddedFont>
    <p:embeddedFont>
      <p:font typeface="Oswald" panose="020B0604020202020204" charset="-18"/>
      <p:regular r:id="rId16"/>
      <p:bold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44" d="100"/>
          <a:sy n="144" d="100"/>
        </p:scale>
        <p:origin x="654" y="12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d044d59979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d044d59979_0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d044d59979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d044d59979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d044d59979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d044d59979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d044d59979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d044d59979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d044d59979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d044d59979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d044d59979_0_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d044d59979_0_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d044d59979_0_1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d044d59979_0_1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d044d59979_0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d044d59979_0_1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d044d59979_0_1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d044d59979_0_1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d044d59979_0_1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d044d59979_0_1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d044d59979_0_1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d044d59979_0_1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11" name="Google Shape;11;p2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8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2" name="Google Shape;42;p9"/>
          <p:cNvSpPr txBox="1">
            <a:spLocks noGrp="1"/>
          </p:cNvSpPr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ubTitle" idx="1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>
            <a:endParaRPr/>
          </a:p>
        </p:txBody>
      </p:sp>
      <p:sp>
        <p:nvSpPr>
          <p:cNvPr id="48" name="Google Shape;48;p10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55275"/>
            <a:ext cx="8520600" cy="189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11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lat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lvl="1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lvl="2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lvl="3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lvl="4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lvl="5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lvl="6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lvl="7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lvl="8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1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1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.pn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1.png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openxmlformats.org/officeDocument/2006/relationships/image" Target="../media/image1.png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>
            <a:spLocks noGrp="1"/>
          </p:cNvSpPr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Does innovation and creativity provide a business advantage?</a:t>
            </a:r>
            <a:endParaRPr/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By: Kamil Sloboda</a:t>
            </a:r>
            <a:endParaRPr/>
          </a:p>
        </p:txBody>
      </p:sp>
      <p:pic>
        <p:nvPicPr>
          <p:cNvPr id="2" name="slide 1 (1)">
            <a:hlinkClick r:id="" action="ppaction://media"/>
            <a:extLst>
              <a:ext uri="{FF2B5EF4-FFF2-40B4-BE49-F238E27FC236}">
                <a16:creationId xmlns:a16="http://schemas.microsoft.com/office/drawing/2014/main" id="{7CD3A721-36C9-4A10-84FC-067A0788B3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18310" y="3289296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590">
                <a:latin typeface="Arial"/>
                <a:ea typeface="Arial"/>
                <a:cs typeface="Arial"/>
                <a:sym typeface="Arial"/>
              </a:rPr>
              <a:t>Gibbs Reflective Cycle</a:t>
            </a:r>
            <a:endParaRPr sz="259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endParaRPr sz="2700"/>
          </a:p>
        </p:txBody>
      </p:sp>
      <p:sp>
        <p:nvSpPr>
          <p:cNvPr id="66" name="Google Shape;66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67" name="Google Shape;67;p14"/>
          <p:cNvSpPr txBox="1"/>
          <p:nvPr/>
        </p:nvSpPr>
        <p:spPr>
          <a:xfrm>
            <a:off x="5016300" y="1471325"/>
            <a:ext cx="4127700" cy="391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verage"/>
              <a:buChar char="●"/>
            </a:pPr>
            <a:r>
              <a:rPr lang="en-GB" sz="2300" b="1">
                <a:solidFill>
                  <a:schemeClr val="dk1"/>
                </a:solidFill>
              </a:rPr>
              <a:t>Description</a:t>
            </a:r>
            <a:endParaRPr sz="2300" b="1">
              <a:solidFill>
                <a:schemeClr val="dk1"/>
              </a:solidFill>
            </a:endParaRPr>
          </a:p>
          <a:p>
            <a:pPr marL="457200" lvl="0" indent="-3746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GB" sz="2300" b="1">
                <a:solidFill>
                  <a:schemeClr val="dk1"/>
                </a:solidFill>
              </a:rPr>
              <a:t>Feelings</a:t>
            </a:r>
            <a:endParaRPr sz="2300" b="1">
              <a:solidFill>
                <a:schemeClr val="dk1"/>
              </a:solidFill>
            </a:endParaRPr>
          </a:p>
          <a:p>
            <a:pPr marL="457200" lvl="0" indent="-3746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GB" sz="2300" b="1">
                <a:solidFill>
                  <a:schemeClr val="dk1"/>
                </a:solidFill>
              </a:rPr>
              <a:t>Evaluation</a:t>
            </a:r>
            <a:endParaRPr sz="2300" b="1">
              <a:solidFill>
                <a:schemeClr val="dk1"/>
              </a:solidFill>
            </a:endParaRPr>
          </a:p>
          <a:p>
            <a:pPr marL="457200" lvl="0" indent="-3746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GB" sz="2300" b="1">
                <a:solidFill>
                  <a:schemeClr val="dk1"/>
                </a:solidFill>
              </a:rPr>
              <a:t>Analysis</a:t>
            </a:r>
            <a:endParaRPr sz="2300" b="1">
              <a:solidFill>
                <a:schemeClr val="dk1"/>
              </a:solidFill>
            </a:endParaRPr>
          </a:p>
          <a:p>
            <a:pPr marL="457200" lvl="0" indent="-3746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GB" sz="2300" b="1">
                <a:solidFill>
                  <a:schemeClr val="dk1"/>
                </a:solidFill>
              </a:rPr>
              <a:t>Conclusions</a:t>
            </a:r>
            <a:endParaRPr sz="2300" b="1">
              <a:solidFill>
                <a:schemeClr val="dk1"/>
              </a:solidFill>
            </a:endParaRPr>
          </a:p>
          <a:p>
            <a:pPr marL="457200" lvl="0" indent="-3746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GB" sz="2300" b="1">
                <a:solidFill>
                  <a:schemeClr val="dk1"/>
                </a:solidFill>
              </a:rPr>
              <a:t>Action</a:t>
            </a:r>
            <a:endParaRPr sz="2300" b="1">
              <a:solidFill>
                <a:schemeClr val="dk1"/>
              </a:solidFill>
            </a:endParaRPr>
          </a:p>
          <a:p>
            <a:pPr marL="914400" lvl="0" indent="0" algn="l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23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000" b="1" i="1">
                <a:solidFill>
                  <a:schemeClr val="dk1"/>
                </a:solidFill>
              </a:rPr>
              <a:t>Mindtools, (2020) Gibbs’ Reflective Cycle. Available at: www.mindtools.com [Accessed:10.04.21]</a:t>
            </a:r>
            <a:endParaRPr sz="1000" b="1" i="1">
              <a:solidFill>
                <a:schemeClr val="dk1"/>
              </a:solidFill>
            </a:endParaRPr>
          </a:p>
          <a:p>
            <a:pPr marL="914400" lvl="0" indent="0" algn="l" rtl="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None/>
            </a:pPr>
            <a:endParaRPr sz="1200" b="1">
              <a:solidFill>
                <a:schemeClr val="dk1"/>
              </a:solidFill>
            </a:endParaRPr>
          </a:p>
        </p:txBody>
      </p:sp>
      <p:pic>
        <p:nvPicPr>
          <p:cNvPr id="68" name="Google Shape;68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550" y="1201850"/>
            <a:ext cx="4824675" cy="3769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slide 2">
            <a:hlinkClick r:id="" action="ppaction://media"/>
            <a:extLst>
              <a:ext uri="{FF2B5EF4-FFF2-40B4-BE49-F238E27FC236}">
                <a16:creationId xmlns:a16="http://schemas.microsoft.com/office/drawing/2014/main" id="{072AEA29-32E9-4B9D-862B-0E9861546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79635" y="78030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innovation?</a:t>
            </a:r>
            <a:endParaRPr/>
          </a:p>
        </p:txBody>
      </p:sp>
      <p:sp>
        <p:nvSpPr>
          <p:cNvPr id="74" name="Google Shape;74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75" name="Google Shape;75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48538" y="1261825"/>
            <a:ext cx="2543175" cy="287655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5"/>
          <p:cNvSpPr txBox="1"/>
          <p:nvPr/>
        </p:nvSpPr>
        <p:spPr>
          <a:xfrm>
            <a:off x="4680600" y="1192700"/>
            <a:ext cx="3801900" cy="39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1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100" b="1">
                <a:solidFill>
                  <a:schemeClr val="dk1"/>
                </a:solidFill>
              </a:rPr>
              <a:t>Innovation</a:t>
            </a:r>
            <a:r>
              <a:rPr lang="en-GB" sz="2000" b="1">
                <a:solidFill>
                  <a:schemeClr val="dk1"/>
                </a:solidFill>
              </a:rPr>
              <a:t> is the development and application of ideas that improve the way things are done or what can be achieved</a:t>
            </a:r>
            <a:endParaRPr sz="20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 i="1">
                <a:solidFill>
                  <a:schemeClr val="dk1"/>
                </a:solidFill>
              </a:rPr>
              <a:t>SBDC, (2020) What is innovation? Available at: [Accessed: 10.04.2020</a:t>
            </a:r>
            <a:endParaRPr sz="1000" b="1" i="1">
              <a:solidFill>
                <a:schemeClr val="dk1"/>
              </a:solidFill>
            </a:endParaRPr>
          </a:p>
        </p:txBody>
      </p:sp>
      <p:pic>
        <p:nvPicPr>
          <p:cNvPr id="2" name="slide 3">
            <a:hlinkClick r:id="" action="ppaction://media"/>
            <a:extLst>
              <a:ext uri="{FF2B5EF4-FFF2-40B4-BE49-F238E27FC236}">
                <a16:creationId xmlns:a16="http://schemas.microsoft.com/office/drawing/2014/main" id="{24B18AA0-6FA3-4695-AC97-7F8E99BD50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38122" y="542875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2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creativity?</a:t>
            </a:r>
            <a:endParaRPr/>
          </a:p>
        </p:txBody>
      </p:sp>
      <p:sp>
        <p:nvSpPr>
          <p:cNvPr id="82" name="Google Shape;82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83" name="Google Shape;83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42375" y="1226875"/>
            <a:ext cx="3342000" cy="3342000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6"/>
          <p:cNvSpPr txBox="1"/>
          <p:nvPr/>
        </p:nvSpPr>
        <p:spPr>
          <a:xfrm>
            <a:off x="5045975" y="1688575"/>
            <a:ext cx="3742500" cy="346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 b="1">
                <a:solidFill>
                  <a:srgbClr val="FBFBFB"/>
                </a:solidFill>
              </a:rPr>
              <a:t>Creativity </a:t>
            </a:r>
            <a:r>
              <a:rPr lang="en-GB" sz="1800" b="1">
                <a:solidFill>
                  <a:srgbClr val="FBFBFB"/>
                </a:solidFill>
              </a:rPr>
              <a:t>in business is a way of thinking that inspires, challenges, and helps people to find innovative solutions and create opportunities out of problems.</a:t>
            </a:r>
            <a:endParaRPr sz="1800" b="1">
              <a:solidFill>
                <a:srgbClr val="FBFBFB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FBFBFB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FBFBFB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FBFBFB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rgbClr val="FBFBFB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 i="1">
              <a:solidFill>
                <a:srgbClr val="FBFBFB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 i="1">
                <a:solidFill>
                  <a:srgbClr val="FBFBFB"/>
                </a:solidFill>
              </a:rPr>
              <a:t>Shch, A. (2020) The role of creativity in business. Available at: www.medium.com [Accessed: 10.04.21]</a:t>
            </a:r>
            <a:endParaRPr sz="1000" b="1" i="1">
              <a:solidFill>
                <a:srgbClr val="FBFBFB"/>
              </a:solidFill>
            </a:endParaRPr>
          </a:p>
        </p:txBody>
      </p:sp>
      <p:pic>
        <p:nvPicPr>
          <p:cNvPr id="2" name="Slide 4">
            <a:hlinkClick r:id="" action="ppaction://media"/>
            <a:extLst>
              <a:ext uri="{FF2B5EF4-FFF2-40B4-BE49-F238E27FC236}">
                <a16:creationId xmlns:a16="http://schemas.microsoft.com/office/drawing/2014/main" id="{4CA05593-635D-4186-8443-18F47C45A5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12425" y="712925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3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Models of innovation </a:t>
            </a:r>
            <a:endParaRPr/>
          </a:p>
        </p:txBody>
      </p:sp>
      <p:sp>
        <p:nvSpPr>
          <p:cNvPr id="90" name="Google Shape;90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BFBFB"/>
                </a:solidFill>
              </a:rPr>
              <a:t>Closed vs Open</a:t>
            </a:r>
            <a:endParaRPr/>
          </a:p>
        </p:txBody>
      </p:sp>
      <p:pic>
        <p:nvPicPr>
          <p:cNvPr id="91" name="Google Shape;91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1700" y="1612700"/>
            <a:ext cx="6060549" cy="268280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7"/>
          <p:cNvSpPr txBox="1"/>
          <p:nvPr/>
        </p:nvSpPr>
        <p:spPr>
          <a:xfrm>
            <a:off x="6487800" y="1017725"/>
            <a:ext cx="2656200" cy="409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rgbClr val="FBFBFB"/>
                </a:solidFill>
                <a:latin typeface="Average"/>
                <a:ea typeface="Average"/>
                <a:cs typeface="Average"/>
                <a:sym typeface="Average"/>
              </a:rPr>
              <a:t>Closed - innovation is based on the view that innovations are developed by companies themselves</a:t>
            </a:r>
            <a:endParaRPr b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b="1">
                <a:solidFill>
                  <a:srgbClr val="FBFBFB"/>
                </a:solidFill>
                <a:latin typeface="Average"/>
                <a:ea typeface="Average"/>
                <a:cs typeface="Average"/>
                <a:sym typeface="Average"/>
              </a:rPr>
            </a:br>
            <a:r>
              <a:rPr lang="en-GB" b="1">
                <a:solidFill>
                  <a:srgbClr val="FBFBFB"/>
                </a:solidFill>
                <a:latin typeface="Average"/>
                <a:ea typeface="Average"/>
                <a:cs typeface="Average"/>
                <a:sym typeface="Average"/>
              </a:rPr>
              <a:t>Open - innovation means opening up the innovation process beyond company boundaries</a:t>
            </a:r>
            <a:endParaRPr b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 i="1">
                <a:solidFill>
                  <a:srgbClr val="FBFBFB"/>
                </a:solidFill>
                <a:latin typeface="Average"/>
                <a:ea typeface="Average"/>
                <a:cs typeface="Average"/>
                <a:sym typeface="Average"/>
              </a:rPr>
              <a:t>Zapel, D. (2018) Open vs Closed Innovation. Available at: www.lead-innovation.com [Accessed: 10.04.21]</a:t>
            </a:r>
            <a:endParaRPr sz="1000" b="1" i="1">
              <a:solidFill>
                <a:srgbClr val="FBFBFB"/>
              </a:solidFill>
              <a:latin typeface="Average"/>
              <a:ea typeface="Average"/>
              <a:cs typeface="Average"/>
              <a:sym typeface="Average"/>
            </a:endParaRPr>
          </a:p>
        </p:txBody>
      </p:sp>
      <p:pic>
        <p:nvPicPr>
          <p:cNvPr id="2" name="slide 5">
            <a:hlinkClick r:id="" action="ppaction://media"/>
            <a:extLst>
              <a:ext uri="{FF2B5EF4-FFF2-40B4-BE49-F238E27FC236}">
                <a16:creationId xmlns:a16="http://schemas.microsoft.com/office/drawing/2014/main" id="{EA02387D-81E5-4AD8-8023-D2BAAE3C1F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35078" y="574625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Models of innovation</a:t>
            </a:r>
            <a:endParaRPr/>
          </a:p>
        </p:txBody>
      </p:sp>
      <p:sp>
        <p:nvSpPr>
          <p:cNvPr id="98" name="Google Shape;98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Tidd and Bessant innovation process</a:t>
            </a:r>
            <a:endParaRPr/>
          </a:p>
        </p:txBody>
      </p:sp>
      <p:pic>
        <p:nvPicPr>
          <p:cNvPr id="99" name="Google Shape;99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3950" y="1698475"/>
            <a:ext cx="5025524" cy="277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18"/>
          <p:cNvSpPr txBox="1"/>
          <p:nvPr/>
        </p:nvSpPr>
        <p:spPr>
          <a:xfrm>
            <a:off x="5756975" y="1757700"/>
            <a:ext cx="2448900" cy="26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eriod"/>
            </a:pPr>
            <a:r>
              <a:rPr lang="en-GB" sz="1800" b="1">
                <a:solidFill>
                  <a:schemeClr val="dk1"/>
                </a:solidFill>
              </a:rPr>
              <a:t>Recognising the opportunity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eriod"/>
            </a:pPr>
            <a:r>
              <a:rPr lang="en-GB" sz="1800" b="1">
                <a:solidFill>
                  <a:schemeClr val="dk1"/>
                </a:solidFill>
              </a:rPr>
              <a:t>Finding the resources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eriod"/>
            </a:pPr>
            <a:r>
              <a:rPr lang="en-GB" sz="1800" b="1">
                <a:solidFill>
                  <a:schemeClr val="dk1"/>
                </a:solidFill>
              </a:rPr>
              <a:t>Developing the idea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eriod"/>
            </a:pPr>
            <a:r>
              <a:rPr lang="en-GB" sz="1800" b="1">
                <a:solidFill>
                  <a:schemeClr val="dk1"/>
                </a:solidFill>
              </a:rPr>
              <a:t>Capturing value</a:t>
            </a:r>
            <a:endParaRPr sz="1800" b="1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verage"/>
              <a:ea typeface="Average"/>
              <a:cs typeface="Average"/>
              <a:sym typeface="Average"/>
            </a:endParaRPr>
          </a:p>
        </p:txBody>
      </p:sp>
      <p:pic>
        <p:nvPicPr>
          <p:cNvPr id="2" name="slide 6">
            <a:hlinkClick r:id="" action="ppaction://media"/>
            <a:extLst>
              <a:ext uri="{FF2B5EF4-FFF2-40B4-BE49-F238E27FC236}">
                <a16:creationId xmlns:a16="http://schemas.microsoft.com/office/drawing/2014/main" id="{78CFE235-1319-48A2-98DA-51D64A85F8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76625" y="575453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Models of innovation</a:t>
            </a:r>
            <a:endParaRPr/>
          </a:p>
        </p:txBody>
      </p:sp>
      <p:sp>
        <p:nvSpPr>
          <p:cNvPr id="106" name="Google Shape;106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4P’s to Innovation</a:t>
            </a:r>
            <a:endParaRPr/>
          </a:p>
        </p:txBody>
      </p:sp>
      <p:pic>
        <p:nvPicPr>
          <p:cNvPr id="107" name="Google Shape;107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1700" y="1570075"/>
            <a:ext cx="3749925" cy="3061176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9"/>
          <p:cNvSpPr txBox="1"/>
          <p:nvPr/>
        </p:nvSpPr>
        <p:spPr>
          <a:xfrm>
            <a:off x="4428150" y="1609575"/>
            <a:ext cx="4344900" cy="329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verage"/>
              <a:buAutoNum type="arabicPeriod"/>
            </a:pPr>
            <a:r>
              <a:rPr lang="en-GB" sz="2000" b="1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Product Innovation</a:t>
            </a:r>
            <a:endParaRPr sz="20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verage"/>
              <a:buAutoNum type="arabicPeriod"/>
            </a:pPr>
            <a:r>
              <a:rPr lang="en-GB" sz="2000" b="1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Process Innovation</a:t>
            </a:r>
            <a:endParaRPr sz="20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verage"/>
              <a:buAutoNum type="arabicPeriod"/>
            </a:pPr>
            <a:r>
              <a:rPr lang="en-GB" sz="2000" b="1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Position Innovation</a:t>
            </a:r>
            <a:endParaRPr sz="20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verage"/>
              <a:buAutoNum type="arabicPeriod"/>
            </a:pPr>
            <a:r>
              <a:rPr lang="en-GB" sz="2000" b="1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Paradigm Innovation</a:t>
            </a:r>
            <a:endParaRPr sz="20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latin typeface="Average"/>
              <a:ea typeface="Average"/>
              <a:cs typeface="Average"/>
              <a:sym typeface="Averag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 i="1">
                <a:solidFill>
                  <a:schemeClr val="dk1"/>
                </a:solidFill>
                <a:latin typeface="Average"/>
                <a:ea typeface="Average"/>
                <a:cs typeface="Average"/>
                <a:sym typeface="Average"/>
              </a:rPr>
              <a:t>David, (2016) Innovation Management. Available at: www.wordpress.com [Accessed: 10.04.21]</a:t>
            </a:r>
            <a:endParaRPr sz="1000" b="1" i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</p:txBody>
      </p:sp>
      <p:pic>
        <p:nvPicPr>
          <p:cNvPr id="2" name="slide 7">
            <a:hlinkClick r:id="" action="ppaction://media"/>
            <a:extLst>
              <a:ext uri="{FF2B5EF4-FFF2-40B4-BE49-F238E27FC236}">
                <a16:creationId xmlns:a16="http://schemas.microsoft.com/office/drawing/2014/main" id="{93B57BC9-005B-4CAE-AD92-A54BADBCAE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2975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8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innovative organisation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15" name="Google Shape;115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1700" y="1152475"/>
            <a:ext cx="3648524" cy="3585750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20"/>
          <p:cNvSpPr txBox="1"/>
          <p:nvPr/>
        </p:nvSpPr>
        <p:spPr>
          <a:xfrm>
            <a:off x="4137500" y="1668825"/>
            <a:ext cx="4818900" cy="33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</a:rPr>
              <a:t>The Force Field Analysis</a:t>
            </a:r>
            <a:r>
              <a:rPr lang="en-GB" sz="1600" b="1">
                <a:solidFill>
                  <a:schemeClr val="dk1"/>
                </a:solidFill>
              </a:rPr>
              <a:t> is a framework used to aid business decisions, often in the context of strategic planning, implementation or change management.</a:t>
            </a:r>
            <a:endParaRPr sz="16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6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6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6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6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None/>
            </a:pPr>
            <a:r>
              <a:rPr lang="en-GB" sz="1000" b="1" i="1">
                <a:solidFill>
                  <a:schemeClr val="dk1"/>
                </a:solidFill>
              </a:rPr>
              <a:t>Lucidity, (2020) Introduction to Force Field Analysis. Available at www.getlucidity.com [Accessed: 10.04.21]</a:t>
            </a:r>
            <a:endParaRPr sz="1600" b="1" i="1">
              <a:solidFill>
                <a:schemeClr val="dk1"/>
              </a:solidFill>
            </a:endParaRPr>
          </a:p>
        </p:txBody>
      </p:sp>
      <p:pic>
        <p:nvPicPr>
          <p:cNvPr id="2" name="slide 8">
            <a:hlinkClick r:id="" action="ppaction://media"/>
            <a:extLst>
              <a:ext uri="{FF2B5EF4-FFF2-40B4-BE49-F238E27FC236}">
                <a16:creationId xmlns:a16="http://schemas.microsoft.com/office/drawing/2014/main" id="{C954291C-A281-4F2F-AFA1-65BAE4038F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68818" y="475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7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Leadership &amp; Management</a:t>
            </a:r>
            <a:endParaRPr/>
          </a:p>
        </p:txBody>
      </p:sp>
      <p:sp>
        <p:nvSpPr>
          <p:cNvPr id="122" name="Google Shape;122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23" name="Google Shape;123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50800" y="1793324"/>
            <a:ext cx="4907675" cy="2294825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21"/>
          <p:cNvSpPr txBox="1"/>
          <p:nvPr/>
        </p:nvSpPr>
        <p:spPr>
          <a:xfrm>
            <a:off x="5158475" y="1733025"/>
            <a:ext cx="3693300" cy="350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50" b="1">
                <a:solidFill>
                  <a:schemeClr val="dk1"/>
                </a:solidFill>
              </a:rPr>
              <a:t>Leadership</a:t>
            </a:r>
            <a:r>
              <a:rPr lang="en-GB" sz="1650" b="1">
                <a:solidFill>
                  <a:schemeClr val="dk1"/>
                </a:solidFill>
              </a:rPr>
              <a:t> is</a:t>
            </a:r>
            <a:r>
              <a:rPr lang="en-GB" sz="1650">
                <a:solidFill>
                  <a:schemeClr val="dk1"/>
                </a:solidFill>
              </a:rPr>
              <a:t> about getting people to understand and believe in your vision and to work with you to achieve your goals while </a:t>
            </a:r>
            <a:r>
              <a:rPr lang="en-GB" sz="1850" b="1">
                <a:solidFill>
                  <a:schemeClr val="dk1"/>
                </a:solidFill>
              </a:rPr>
              <a:t>managing</a:t>
            </a:r>
            <a:r>
              <a:rPr lang="en-GB" sz="1650" b="1">
                <a:solidFill>
                  <a:schemeClr val="dk1"/>
                </a:solidFill>
              </a:rPr>
              <a:t> is</a:t>
            </a:r>
            <a:r>
              <a:rPr lang="en-GB" sz="1650">
                <a:solidFill>
                  <a:schemeClr val="dk1"/>
                </a:solidFill>
              </a:rPr>
              <a:t> more about administering and making sure the day-to-day things are happening as they should.</a:t>
            </a:r>
            <a:endParaRPr sz="165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5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5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5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5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 i="1">
                <a:solidFill>
                  <a:schemeClr val="dk1"/>
                </a:solidFill>
              </a:rPr>
              <a:t>Go2hr, (2020) Understanding the Differences: Leadership vs. Management. Available at: www.go2hr.ca [Accessed: 10.04.21]</a:t>
            </a:r>
            <a:endParaRPr sz="1000" b="1" i="1">
              <a:solidFill>
                <a:schemeClr val="dk1"/>
              </a:solidFill>
            </a:endParaRPr>
          </a:p>
        </p:txBody>
      </p:sp>
      <p:pic>
        <p:nvPicPr>
          <p:cNvPr id="2" name="slide 9">
            <a:hlinkClick r:id="" action="ppaction://media"/>
            <a:extLst>
              <a:ext uri="{FF2B5EF4-FFF2-40B4-BE49-F238E27FC236}">
                <a16:creationId xmlns:a16="http://schemas.microsoft.com/office/drawing/2014/main" id="{60C3BBA1-50C0-4B6D-AE29-BAE43F6E26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54957" y="487553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Where do ideas come from?</a:t>
            </a:r>
            <a:endParaRPr/>
          </a:p>
        </p:txBody>
      </p:sp>
      <p:sp>
        <p:nvSpPr>
          <p:cNvPr id="130" name="Google Shape;130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31" name="Google Shape;131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1700" y="1408475"/>
            <a:ext cx="3766575" cy="3160400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22"/>
          <p:cNvSpPr txBox="1"/>
          <p:nvPr/>
        </p:nvSpPr>
        <p:spPr>
          <a:xfrm>
            <a:off x="4404125" y="1441700"/>
            <a:ext cx="4428300" cy="338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23850" algn="l" rtl="0">
              <a:lnSpc>
                <a:spcPct val="130000"/>
              </a:lnSpc>
              <a:spcBef>
                <a:spcPts val="38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verage"/>
              <a:buAutoNum type="arabicPeriod"/>
            </a:pPr>
            <a:r>
              <a:rPr lang="en-GB" sz="1500" b="1">
                <a:solidFill>
                  <a:schemeClr val="dk1"/>
                </a:solidFill>
              </a:rPr>
              <a:t>Concept/ideation</a:t>
            </a:r>
            <a:endParaRPr sz="1500"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  <a:p>
            <a:pPr marL="457200" lvl="0" indent="-32385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verage"/>
              <a:buAutoNum type="arabicPeriod"/>
            </a:pPr>
            <a:r>
              <a:rPr lang="en-GB" sz="1500" b="1">
                <a:solidFill>
                  <a:schemeClr val="dk1"/>
                </a:solidFill>
              </a:rPr>
              <a:t>Feasibility study and design planning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verage"/>
              <a:buAutoNum type="arabicPeriod"/>
            </a:pPr>
            <a:r>
              <a:rPr lang="en-GB" sz="1500" b="1">
                <a:solidFill>
                  <a:schemeClr val="dk1"/>
                </a:solidFill>
              </a:rPr>
              <a:t>Design and development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verage"/>
              <a:buAutoNum type="arabicPeriod"/>
            </a:pPr>
            <a:r>
              <a:rPr lang="en-GB" sz="1500" b="1">
                <a:solidFill>
                  <a:schemeClr val="dk1"/>
                </a:solidFill>
              </a:rPr>
              <a:t>Testing &amp; verification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AutoNum type="arabicPeriod"/>
            </a:pPr>
            <a:r>
              <a:rPr lang="en-GB" sz="1500" b="1">
                <a:solidFill>
                  <a:schemeClr val="dk1"/>
                </a:solidFill>
              </a:rPr>
              <a:t>Validation &amp; collateral production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AutoNum type="arabicPeriod"/>
            </a:pPr>
            <a:r>
              <a:rPr lang="en-GB" sz="1500" b="1">
                <a:solidFill>
                  <a:schemeClr val="dk1"/>
                </a:solidFill>
              </a:rPr>
              <a:t>Manufacture/launch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AutoNum type="arabicPeriod"/>
            </a:pPr>
            <a:r>
              <a:rPr lang="en-GB" sz="1500" b="1">
                <a:solidFill>
                  <a:schemeClr val="dk1"/>
                </a:solidFill>
              </a:rPr>
              <a:t>Improvement</a:t>
            </a:r>
            <a:endParaRPr sz="15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30000"/>
              </a:lnSpc>
              <a:spcBef>
                <a:spcPts val="3800"/>
              </a:spcBef>
              <a:spcAft>
                <a:spcPts val="0"/>
              </a:spcAft>
              <a:buNone/>
            </a:pPr>
            <a:r>
              <a:rPr lang="en-GB" sz="1000" b="1" i="1">
                <a:solidFill>
                  <a:schemeClr val="dk1"/>
                </a:solidFill>
              </a:rPr>
              <a:t>Byrne, J. (2020) What are the 7 stages of new product development. Available at: www.cognidox.com [Accessed: 10.04.21]</a:t>
            </a:r>
            <a:endParaRPr sz="1000" b="1" i="1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Average"/>
              <a:ea typeface="Average"/>
              <a:cs typeface="Average"/>
              <a:sym typeface="Average"/>
            </a:endParaRPr>
          </a:p>
        </p:txBody>
      </p:sp>
      <p:pic>
        <p:nvPicPr>
          <p:cNvPr id="2" name="slide 10">
            <a:hlinkClick r:id="" action="ppaction://media"/>
            <a:extLst>
              <a:ext uri="{FF2B5EF4-FFF2-40B4-BE49-F238E27FC236}">
                <a16:creationId xmlns:a16="http://schemas.microsoft.com/office/drawing/2014/main" id="{BEF0F154-711A-49AF-8F12-F4D2D03F96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43530" y="620113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3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38" name="Google Shape;138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39" name="Google Shape;139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66450" y="1152475"/>
            <a:ext cx="6862948" cy="3668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slide 11">
            <a:hlinkClick r:id="" action="ppaction://media"/>
            <a:extLst>
              <a:ext uri="{FF2B5EF4-FFF2-40B4-BE49-F238E27FC236}">
                <a16:creationId xmlns:a16="http://schemas.microsoft.com/office/drawing/2014/main" id="{ED26C054-7211-4339-85B7-E74F10E933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209182" y="408125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6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6000"/>
              <a:t>THANK YOU</a:t>
            </a:r>
            <a:endParaRPr sz="6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438</Words>
  <Application>Microsoft Office PowerPoint</Application>
  <PresentationFormat>On-screen Show (16:9)</PresentationFormat>
  <Paragraphs>83</Paragraphs>
  <Slides>12</Slides>
  <Notes>12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Oswald</vt:lpstr>
      <vt:lpstr>Average</vt:lpstr>
      <vt:lpstr>Slate</vt:lpstr>
      <vt:lpstr>Does innovation and creativity provide a business advantage?</vt:lpstr>
      <vt:lpstr>Gibbs Reflective Cycle </vt:lpstr>
      <vt:lpstr>What is innovation?</vt:lpstr>
      <vt:lpstr>What is creativity?</vt:lpstr>
      <vt:lpstr>Models of innovation </vt:lpstr>
      <vt:lpstr>Models of innovation</vt:lpstr>
      <vt:lpstr>Models of innovation</vt:lpstr>
      <vt:lpstr>The innovative organisation </vt:lpstr>
      <vt:lpstr>Leadership &amp; Management</vt:lpstr>
      <vt:lpstr>Where do ideas come from?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innovation and creativity provide a business advantage?</dc:title>
  <dc:creator>Goszard</dc:creator>
  <cp:lastModifiedBy>boberroXXX boberroXXX</cp:lastModifiedBy>
  <cp:revision>1</cp:revision>
  <dcterms:modified xsi:type="dcterms:W3CDTF">2021-04-23T13:56:25Z</dcterms:modified>
</cp:coreProperties>
</file>