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Lst>
  <p:sldSz cx="18288000" cy="10287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D7E7"/>
          </a:solidFill>
        </a:fill>
      </a:tcStyle>
    </a:wholeTbl>
    <a:band2H>
      <a:tcTxStyle b="def" i="def"/>
      <a:tcStyle>
        <a:tcBdr/>
        <a:fill>
          <a:solidFill>
            <a:srgbClr val="E8ECF4"/>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5" name="Shape 125"/>
          <p:cNvSpPr/>
          <p:nvPr>
            <p:ph type="sldImg"/>
          </p:nvPr>
        </p:nvSpPr>
        <p:spPr>
          <a:prstGeom prst="rect">
            <a:avLst/>
          </a:prstGeom>
        </p:spPr>
        <p:txBody>
          <a:bodyPr/>
          <a:lstStyle/>
          <a:p>
            <a:pPr/>
          </a:p>
        </p:txBody>
      </p:sp>
      <p:sp>
        <p:nvSpPr>
          <p:cNvPr id="126" name="Shape 126"/>
          <p:cNvSpPr/>
          <p:nvPr>
            <p:ph type="body" sz="quarter" idx="1"/>
          </p:nvPr>
        </p:nvSpPr>
        <p:spPr>
          <a:prstGeom prst="rect">
            <a:avLst/>
          </a:prstGeom>
        </p:spPr>
        <p:txBody>
          <a:bodyPr/>
          <a:lstStyle/>
          <a:p>
            <a:pPr/>
            <a:r>
              <a:t>Croeso Confluence event combines MICE (Meetings, Incentives, Conferences and Exhibitions) with cultural tourism. Its being held in Snowdonia, it involves Welsh identity, takes into account sustainability and partnerships. This appeals to professionals in tourism and hospitality, a mix of business networking and real regional experiences, in a scenic and meaningful location.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 name="Shape 149"/>
          <p:cNvSpPr/>
          <p:nvPr>
            <p:ph type="sldImg"/>
          </p:nvPr>
        </p:nvSpPr>
        <p:spPr>
          <a:prstGeom prst="rect">
            <a:avLst/>
          </a:prstGeom>
        </p:spPr>
        <p:txBody>
          <a:bodyPr/>
          <a:lstStyle/>
          <a:p>
            <a:pPr/>
          </a:p>
        </p:txBody>
      </p:sp>
      <p:sp>
        <p:nvSpPr>
          <p:cNvPr id="150" name="Shape 150"/>
          <p:cNvSpPr/>
          <p:nvPr>
            <p:ph type="body" sz="quarter" idx="1"/>
          </p:nvPr>
        </p:nvSpPr>
        <p:spPr>
          <a:prstGeom prst="rect">
            <a:avLst/>
          </a:prstGeom>
        </p:spPr>
        <p:txBody>
          <a:bodyPr/>
          <a:lstStyle/>
          <a:p>
            <a:pPr/>
            <a:r>
              <a:t>Live performances, local cuisine, and cultural workshops will help attendees expose themselves first-hand, to Welsh heritage. The event aligns with the national ‘Year of Croeso’ campaign and strengthens Wales’ position on the international stage as having a positive reputation in welcoming, culturally rewarding destination and environmentally friendly destination for exchanging knowledge internationally.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8" name="Shape 158"/>
          <p:cNvSpPr/>
          <p:nvPr>
            <p:ph type="sldImg"/>
          </p:nvPr>
        </p:nvSpPr>
        <p:spPr>
          <a:prstGeom prst="rect">
            <a:avLst/>
          </a:prstGeom>
        </p:spPr>
        <p:txBody>
          <a:bodyPr/>
          <a:lstStyle/>
          <a:p>
            <a:pPr/>
          </a:p>
        </p:txBody>
      </p:sp>
      <p:sp>
        <p:nvSpPr>
          <p:cNvPr id="159" name="Shape 159"/>
          <p:cNvSpPr/>
          <p:nvPr>
            <p:ph type="body" sz="quarter" idx="1"/>
          </p:nvPr>
        </p:nvSpPr>
        <p:spPr>
          <a:prstGeom prst="rect">
            <a:avLst/>
          </a:prstGeom>
        </p:spPr>
        <p:txBody>
          <a:bodyPr/>
          <a:lstStyle/>
          <a:p>
            <a:pPr/>
            <a:r>
              <a:t>The event outlines diverse target audiences, from MICE organisers to tourism academics. The two groups work on a common interest, sustainable tourism, cultural exchange, and destination branding (Rogers and Wynn-Moylan, 2022). Through this strategic segmentation the event can guarantee that a cross section of stakeholders will come who will promote Wales and gain cultural and professional engagement from (Smith, 2012).</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7" name="Shape 167"/>
          <p:cNvSpPr/>
          <p:nvPr>
            <p:ph type="sldImg"/>
          </p:nvPr>
        </p:nvSpPr>
        <p:spPr>
          <a:prstGeom prst="rect">
            <a:avLst/>
          </a:prstGeom>
        </p:spPr>
        <p:txBody>
          <a:bodyPr/>
          <a:lstStyle/>
          <a:p>
            <a:pPr/>
          </a:p>
        </p:txBody>
      </p:sp>
      <p:sp>
        <p:nvSpPr>
          <p:cNvPr id="168" name="Shape 168"/>
          <p:cNvSpPr/>
          <p:nvPr>
            <p:ph type="body" sz="quarter" idx="1"/>
          </p:nvPr>
        </p:nvSpPr>
        <p:spPr>
          <a:prstGeom prst="rect">
            <a:avLst/>
          </a:prstGeom>
        </p:spPr>
        <p:txBody>
          <a:bodyPr/>
          <a:lstStyle/>
          <a:p>
            <a:pPr/>
            <a:r>
              <a:t>The competitors of Croeso Confluence are well known, but this event has the cultural immersion and emphasis on sustainability that this other event lacks.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3" name="Shape 193"/>
          <p:cNvSpPr/>
          <p:nvPr>
            <p:ph type="sldImg"/>
          </p:nvPr>
        </p:nvSpPr>
        <p:spPr>
          <a:prstGeom prst="rect">
            <a:avLst/>
          </a:prstGeom>
        </p:spPr>
        <p:txBody>
          <a:bodyPr/>
          <a:lstStyle/>
          <a:p>
            <a:pPr/>
          </a:p>
        </p:txBody>
      </p:sp>
      <p:sp>
        <p:nvSpPr>
          <p:cNvPr id="194" name="Shape 194"/>
          <p:cNvSpPr/>
          <p:nvPr>
            <p:ph type="body" sz="quarter" idx="1"/>
          </p:nvPr>
        </p:nvSpPr>
        <p:spPr>
          <a:prstGeom prst="rect">
            <a:avLst/>
          </a:prstGeom>
        </p:spPr>
        <p:txBody>
          <a:bodyPr/>
          <a:lstStyle/>
          <a:p>
            <a:pPr/>
            <a:r>
              <a:t>It is shown by statistics that the MICE, cultural and sustainable tourism sectors are growing greatly. This increasing prioritisation by travellers puts sustainability at the forefront, making the event well-suited to meet the progressive needs of the time. The data suggest that these trends exist allowing for the applicability of Croeso Confluence, as the majority of industry trends do share a positive hold on where travel is taking off now, especially with consumers desiring to travel more meaningfully and minimally impact the environments they visit (Statista, 2025).</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7" name="Shape 237"/>
          <p:cNvSpPr/>
          <p:nvPr>
            <p:ph type="sldImg"/>
          </p:nvPr>
        </p:nvSpPr>
        <p:spPr>
          <a:prstGeom prst="rect">
            <a:avLst/>
          </a:prstGeom>
        </p:spPr>
        <p:txBody>
          <a:bodyPr/>
          <a:lstStyle/>
          <a:p>
            <a:pPr/>
          </a:p>
        </p:txBody>
      </p:sp>
      <p:sp>
        <p:nvSpPr>
          <p:cNvPr id="238" name="Shape 238"/>
          <p:cNvSpPr/>
          <p:nvPr>
            <p:ph type="body" sz="quarter" idx="1"/>
          </p:nvPr>
        </p:nvSpPr>
        <p:spPr>
          <a:prstGeom prst="rect">
            <a:avLst/>
          </a:prstGeom>
        </p:spPr>
        <p:txBody>
          <a:bodyPr/>
          <a:lstStyle/>
          <a:p>
            <a:pPr/>
            <a:r>
              <a:t>Patterns of strengths and weaknesses of the event can be categorized as location and cultural appeal on the positive side, and low awareness and weather on the negative side. Some of these are the media visibility and industry growth. Specific threats include competition in the market and risks associated with traveling globally. The results of this analysis are used for risk management and positioning event strategies for event success.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6" name="Shape 246"/>
          <p:cNvSpPr/>
          <p:nvPr>
            <p:ph type="sldImg"/>
          </p:nvPr>
        </p:nvSpPr>
        <p:spPr>
          <a:prstGeom prst="rect">
            <a:avLst/>
          </a:prstGeom>
        </p:spPr>
        <p:txBody>
          <a:bodyPr/>
          <a:lstStyle/>
          <a:p>
            <a:pPr/>
          </a:p>
        </p:txBody>
      </p:sp>
      <p:sp>
        <p:nvSpPr>
          <p:cNvPr id="247" name="Shape 247"/>
          <p:cNvSpPr/>
          <p:nvPr>
            <p:ph type="body" sz="quarter" idx="1"/>
          </p:nvPr>
        </p:nvSpPr>
        <p:spPr>
          <a:prstGeom prst="rect">
            <a:avLst/>
          </a:prstGeom>
        </p:spPr>
        <p:txBody>
          <a:bodyPr/>
          <a:lstStyle/>
          <a:p>
            <a:pPr/>
            <a:r>
              <a:t>The analysis takes into account how supportive tourism policies, economic trends on budgets and social demands for different, tech-enabled and 'green' events, influence events. Issues to be considered in a responsible manner include health protocols and environmental pressures (O’Toole, 2011). This informs the event and allows it to align to larger industry and regulatory forces.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1" name="Shape 271"/>
          <p:cNvSpPr/>
          <p:nvPr>
            <p:ph type="sldImg"/>
          </p:nvPr>
        </p:nvSpPr>
        <p:spPr>
          <a:prstGeom prst="rect">
            <a:avLst/>
          </a:prstGeom>
        </p:spPr>
        <p:txBody>
          <a:bodyPr/>
          <a:lstStyle/>
          <a:p>
            <a:pPr/>
          </a:p>
        </p:txBody>
      </p:sp>
      <p:sp>
        <p:nvSpPr>
          <p:cNvPr id="272" name="Shape 272"/>
          <p:cNvSpPr/>
          <p:nvPr>
            <p:ph type="body" sz="quarter" idx="1"/>
          </p:nvPr>
        </p:nvSpPr>
        <p:spPr>
          <a:prstGeom prst="rect">
            <a:avLst/>
          </a:prstGeom>
        </p:spPr>
        <p:txBody>
          <a:bodyPr/>
          <a:lstStyle/>
          <a:p>
            <a:pPr/>
            <a:r>
              <a:t>Patterns of strengths and weaknesses of the event can be categorized as location and cultural appeal on the positive side, and low awareness and weather on the negative side. Some of these are the media visibility and industry growth. Specific threats include competition in the market and risks associated with traveling globally. The results of this analysis are used for risk management and positioning event strategies for event success.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1" name="Shape 311"/>
          <p:cNvSpPr/>
          <p:nvPr>
            <p:ph type="sldImg"/>
          </p:nvPr>
        </p:nvSpPr>
        <p:spPr>
          <a:prstGeom prst="rect">
            <a:avLst/>
          </a:prstGeom>
        </p:spPr>
        <p:txBody>
          <a:bodyPr/>
          <a:lstStyle/>
          <a:p>
            <a:pPr/>
          </a:p>
        </p:txBody>
      </p:sp>
      <p:sp>
        <p:nvSpPr>
          <p:cNvPr id="312" name="Shape 312"/>
          <p:cNvSpPr/>
          <p:nvPr>
            <p:ph type="body" sz="quarter" idx="1"/>
          </p:nvPr>
        </p:nvSpPr>
        <p:spPr>
          <a:prstGeom prst="rect">
            <a:avLst/>
          </a:prstGeom>
        </p:spPr>
        <p:txBody>
          <a:bodyPr/>
          <a:lstStyle/>
          <a:p>
            <a:pPr/>
            <a:r>
              <a:t>Logistics involving successful execution depends on coordination with the areas like event management, communication and technology requires skilled personnel. This is in addition to venue readiness, catering, staffing and security (Bladen et al., 2022).</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1" name="Shape 321"/>
          <p:cNvSpPr/>
          <p:nvPr>
            <p:ph type="sldImg"/>
          </p:nvPr>
        </p:nvSpPr>
        <p:spPr>
          <a:prstGeom prst="rect">
            <a:avLst/>
          </a:prstGeom>
        </p:spPr>
        <p:txBody>
          <a:bodyPr/>
          <a:lstStyle/>
          <a:p>
            <a:pPr/>
          </a:p>
        </p:txBody>
      </p:sp>
      <p:sp>
        <p:nvSpPr>
          <p:cNvPr id="322" name="Shape 322"/>
          <p:cNvSpPr/>
          <p:nvPr>
            <p:ph type="body" sz="quarter" idx="1"/>
          </p:nvPr>
        </p:nvSpPr>
        <p:spPr>
          <a:prstGeom prst="rect">
            <a:avLst/>
          </a:prstGeom>
        </p:spPr>
        <p:txBody>
          <a:bodyPr/>
          <a:lstStyle/>
          <a:p>
            <a:pPr/>
            <a:r>
              <a:t>The proposed budget estimates were presented with projected cost of the slide being £60,500 and anticipated revenue of £135,000. Profit is forecast at £74,500. The plan indicates strong economic viability and the ability to sustain both cultural and business objectives by responsible budgeting.</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0" name="Shape 330"/>
          <p:cNvSpPr/>
          <p:nvPr>
            <p:ph type="sldImg"/>
          </p:nvPr>
        </p:nvSpPr>
        <p:spPr>
          <a:prstGeom prst="rect">
            <a:avLst/>
          </a:prstGeom>
        </p:spPr>
        <p:txBody>
          <a:bodyPr/>
          <a:lstStyle/>
          <a:p>
            <a:pPr/>
          </a:p>
        </p:txBody>
      </p:sp>
      <p:sp>
        <p:nvSpPr>
          <p:cNvPr id="331" name="Shape 331"/>
          <p:cNvSpPr/>
          <p:nvPr>
            <p:ph type="body" sz="quarter" idx="1"/>
          </p:nvPr>
        </p:nvSpPr>
        <p:spPr>
          <a:prstGeom prst="rect">
            <a:avLst/>
          </a:prstGeom>
        </p:spPr>
        <p:txBody>
          <a:bodyPr/>
          <a:lstStyle/>
          <a:p>
            <a:pPr/>
            <a:r>
              <a:t>The most revenue (74%) will be contributed by ticket sales, then by sponsorships and government support. This combination decreases reliance on a single source and is well balanced between private and public support.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9" name="Shape 339"/>
          <p:cNvSpPr/>
          <p:nvPr>
            <p:ph type="sldImg"/>
          </p:nvPr>
        </p:nvSpPr>
        <p:spPr>
          <a:prstGeom prst="rect">
            <a:avLst/>
          </a:prstGeom>
        </p:spPr>
        <p:txBody>
          <a:bodyPr/>
          <a:lstStyle/>
          <a:p>
            <a:pPr/>
          </a:p>
        </p:txBody>
      </p:sp>
      <p:sp>
        <p:nvSpPr>
          <p:cNvPr id="340" name="Shape 340"/>
          <p:cNvSpPr/>
          <p:nvPr>
            <p:ph type="body" sz="quarter" idx="1"/>
          </p:nvPr>
        </p:nvSpPr>
        <p:spPr>
          <a:prstGeom prst="rect">
            <a:avLst/>
          </a:prstGeom>
        </p:spPr>
        <p:txBody>
          <a:bodyPr/>
          <a:lstStyle/>
          <a:p>
            <a:pPr/>
            <a:r>
              <a:t>Some of the key performance indicators are ROI, attendee satisfaction, social media activity, business leads, etc. The reason why is that these metrics measure both quantitative and qualitative outcomes. The organiser can judge the success of the event by tracking the engagement and financial returns and make ideas for improvement for following editions.</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685800" y="2130425"/>
            <a:ext cx="7772400" cy="1470025"/>
          </a:xfrm>
          <a:prstGeom prst="rect">
            <a:avLst/>
          </a:prstGeom>
        </p:spPr>
        <p:txBody>
          <a:bodyPr/>
          <a:lstStyle/>
          <a:p>
            <a:pPr/>
            <a:r>
              <a:t>Title Text</a:t>
            </a:r>
          </a:p>
        </p:txBody>
      </p:sp>
      <p:sp>
        <p:nvSpPr>
          <p:cNvPr id="12" name="Body Level One…"/>
          <p:cNvSpPr txBox="1"/>
          <p:nvPr>
            <p:ph type="body" sz="quarter" idx="1"/>
          </p:nvPr>
        </p:nvSpPr>
        <p:spPr>
          <a:xfrm>
            <a:off x="1371600" y="3886200"/>
            <a:ext cx="6400800" cy="1752600"/>
          </a:xfrm>
          <a:prstGeom prst="rect">
            <a:avLst/>
          </a:prstGeom>
        </p:spPr>
        <p:txBody>
          <a:bodyPr/>
          <a:lstStyle>
            <a:lvl1pPr marL="0" indent="0" algn="ctr">
              <a:buSzTx/>
              <a:buFontTx/>
              <a:buNone/>
              <a:defRPr>
                <a:solidFill>
                  <a:srgbClr val="888888"/>
                </a:solidFill>
              </a:defRPr>
            </a:lvl1pPr>
            <a:lvl2pPr marL="0" indent="457200" algn="ctr">
              <a:buSzTx/>
              <a:buFontTx/>
              <a:buNone/>
              <a:defRPr>
                <a:solidFill>
                  <a:srgbClr val="888888"/>
                </a:solidFill>
              </a:defRPr>
            </a:lvl2pPr>
            <a:lvl3pPr marL="0" indent="914400" algn="ctr">
              <a:buSzTx/>
              <a:buFontTx/>
              <a:buNone/>
              <a:defRPr>
                <a:solidFill>
                  <a:srgbClr val="888888"/>
                </a:solidFill>
              </a:defRPr>
            </a:lvl3pPr>
            <a:lvl4pPr marL="0" indent="1371600" algn="ctr">
              <a:buSzTx/>
              <a:buFontTx/>
              <a:buNone/>
              <a:defRPr>
                <a:solidFill>
                  <a:srgbClr val="888888"/>
                </a:solidFill>
              </a:defRPr>
            </a:lvl4pPr>
            <a:lvl5pPr marL="0" indent="1828800" algn="ctr">
              <a:buSzTx/>
              <a:buFontTx/>
              <a:buNone/>
              <a:defRPr>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xfrm>
            <a:off x="457200" y="274638"/>
            <a:ext cx="8229600" cy="1143001"/>
          </a:xfrm>
          <a:prstGeom prst="rect">
            <a:avLst/>
          </a:prstGeom>
        </p:spPr>
        <p:txBody>
          <a:bodyPr/>
          <a:lstStyle/>
          <a:p>
            <a:pPr/>
            <a:r>
              <a:t>Title Text</a:t>
            </a:r>
          </a:p>
        </p:txBody>
      </p:sp>
      <p:sp>
        <p:nvSpPr>
          <p:cNvPr id="21" name="Body Level One…"/>
          <p:cNvSpPr txBox="1"/>
          <p:nvPr>
            <p:ph type="body" sz="quarter" idx="1"/>
          </p:nvPr>
        </p:nvSpPr>
        <p:spPr>
          <a:xfrm>
            <a:off x="457200" y="1600200"/>
            <a:ext cx="8229600" cy="452596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722312" y="4406900"/>
            <a:ext cx="7772401" cy="1362075"/>
          </a:xfrm>
          <a:prstGeom prst="rect">
            <a:avLst/>
          </a:prstGeom>
        </p:spPr>
        <p:txBody>
          <a:bodyPr anchor="t"/>
          <a:lstStyle>
            <a:lvl1pPr algn="l">
              <a:defRPr b="1" cap="all" sz="4000"/>
            </a:lvl1pPr>
          </a:lstStyle>
          <a:p>
            <a:pPr/>
            <a:r>
              <a:t>Title Text</a:t>
            </a:r>
          </a:p>
        </p:txBody>
      </p:sp>
      <p:sp>
        <p:nvSpPr>
          <p:cNvPr id="30" name="Body Level One…"/>
          <p:cNvSpPr txBox="1"/>
          <p:nvPr>
            <p:ph type="body" sz="quarter" idx="1"/>
          </p:nvPr>
        </p:nvSpPr>
        <p:spPr>
          <a:xfrm>
            <a:off x="722312" y="2906713"/>
            <a:ext cx="7772401" cy="1500188"/>
          </a:xfrm>
          <a:prstGeom prst="rect">
            <a:avLst/>
          </a:prstGeom>
        </p:spPr>
        <p:txBody>
          <a:bodyPr anchor="b"/>
          <a:lstStyle>
            <a:lvl1pPr marL="0" indent="0">
              <a:spcBef>
                <a:spcPts val="400"/>
              </a:spcBef>
              <a:buSzTx/>
              <a:buFontTx/>
              <a:buNone/>
              <a:defRPr sz="2000">
                <a:solidFill>
                  <a:srgbClr val="888888"/>
                </a:solidFill>
              </a:defRPr>
            </a:lvl1pPr>
            <a:lvl2pPr marL="0" indent="457200">
              <a:spcBef>
                <a:spcPts val="400"/>
              </a:spcBef>
              <a:buSzTx/>
              <a:buFontTx/>
              <a:buNone/>
              <a:defRPr sz="2000">
                <a:solidFill>
                  <a:srgbClr val="888888"/>
                </a:solidFill>
              </a:defRPr>
            </a:lvl2pPr>
            <a:lvl3pPr marL="0" indent="914400">
              <a:spcBef>
                <a:spcPts val="400"/>
              </a:spcBef>
              <a:buSzTx/>
              <a:buFontTx/>
              <a:buNone/>
              <a:defRPr sz="2000">
                <a:solidFill>
                  <a:srgbClr val="888888"/>
                </a:solidFill>
              </a:defRPr>
            </a:lvl3pPr>
            <a:lvl4pPr marL="0" indent="1371600">
              <a:spcBef>
                <a:spcPts val="400"/>
              </a:spcBef>
              <a:buSzTx/>
              <a:buFontTx/>
              <a:buNone/>
              <a:defRPr sz="2000">
                <a:solidFill>
                  <a:srgbClr val="888888"/>
                </a:solidFill>
              </a:defRPr>
            </a:lvl4pPr>
            <a:lvl5pPr marL="0" indent="1828800">
              <a:spcBef>
                <a:spcPts val="400"/>
              </a:spcBef>
              <a:buSzTx/>
              <a:buFontTx/>
              <a:buNone/>
              <a:defRPr sz="20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xfrm>
            <a:off x="457200" y="274638"/>
            <a:ext cx="8229600" cy="1143001"/>
          </a:xfrm>
          <a:prstGeom prst="rect">
            <a:avLst/>
          </a:prstGeom>
        </p:spPr>
        <p:txBody>
          <a:bodyPr/>
          <a:lstStyle/>
          <a:p>
            <a:pPr/>
            <a:r>
              <a:t>Title Text</a:t>
            </a:r>
          </a:p>
        </p:txBody>
      </p:sp>
      <p:sp>
        <p:nvSpPr>
          <p:cNvPr id="39" name="Body Level One…"/>
          <p:cNvSpPr txBox="1"/>
          <p:nvPr>
            <p:ph type="body" sz="quarter"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457200" y="274638"/>
            <a:ext cx="8229600" cy="1143001"/>
          </a:xfrm>
          <a:prstGeom prst="rect">
            <a:avLst/>
          </a:prstGeom>
        </p:spPr>
        <p:txBody>
          <a:bodyPr/>
          <a:lstStyle/>
          <a:p>
            <a:pPr/>
            <a:r>
              <a:t>Title Text</a:t>
            </a:r>
          </a:p>
        </p:txBody>
      </p:sp>
      <p:sp>
        <p:nvSpPr>
          <p:cNvPr id="48" name="Body Level One…"/>
          <p:cNvSpPr txBox="1"/>
          <p:nvPr>
            <p:ph type="body" sz="quarter" idx="1"/>
          </p:nvPr>
        </p:nvSpPr>
        <p:spPr>
          <a:xfrm>
            <a:off x="457200" y="1535112"/>
            <a:ext cx="4040188" cy="639763"/>
          </a:xfrm>
          <a:prstGeom prst="rect">
            <a:avLst/>
          </a:prstGeom>
        </p:spPr>
        <p:txBody>
          <a:bodyPr anchor="b"/>
          <a:lstStyle>
            <a:lvl1pPr marL="0" indent="0">
              <a:spcBef>
                <a:spcPts val="500"/>
              </a:spcBef>
              <a:buSzTx/>
              <a:buFontTx/>
              <a:buNone/>
              <a:defRPr b="1" sz="2400"/>
            </a:lvl1pPr>
            <a:lvl2pPr marL="0" indent="457200">
              <a:spcBef>
                <a:spcPts val="500"/>
              </a:spcBef>
              <a:buSzTx/>
              <a:buFontTx/>
              <a:buNone/>
              <a:defRPr b="1" sz="2400"/>
            </a:lvl2pPr>
            <a:lvl3pPr marL="0" indent="914400">
              <a:spcBef>
                <a:spcPts val="500"/>
              </a:spcBef>
              <a:buSzTx/>
              <a:buFontTx/>
              <a:buNone/>
              <a:defRPr b="1" sz="2400"/>
            </a:lvl3pPr>
            <a:lvl4pPr marL="0" indent="1371600">
              <a:spcBef>
                <a:spcPts val="500"/>
              </a:spcBef>
              <a:buSzTx/>
              <a:buFontTx/>
              <a:buNone/>
              <a:defRPr b="1" sz="2400"/>
            </a:lvl4pPr>
            <a:lvl5pPr marL="0" indent="1828800">
              <a:spcBef>
                <a:spcPts val="500"/>
              </a:spcBef>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4645025" y="1535112"/>
            <a:ext cx="4041775" cy="639763"/>
          </a:xfrm>
          <a:prstGeom prst="rect">
            <a:avLst/>
          </a:prstGeom>
        </p:spPr>
        <p:txBody>
          <a:bodyPr anchor="b"/>
          <a:lstStyle/>
          <a:p>
            <a:pPr marL="0" indent="0">
              <a:spcBef>
                <a:spcPts val="500"/>
              </a:spcBef>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xfrm>
            <a:off x="457200" y="274638"/>
            <a:ext cx="8229600" cy="1143001"/>
          </a:xfrm>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457200" y="273050"/>
            <a:ext cx="3008314" cy="1162050"/>
          </a:xfrm>
          <a:prstGeom prst="rect">
            <a:avLst/>
          </a:prstGeom>
        </p:spPr>
        <p:txBody>
          <a:bodyPr anchor="b"/>
          <a:lstStyle>
            <a:lvl1pPr algn="l">
              <a:defRPr b="1" sz="2000"/>
            </a:lvl1pPr>
          </a:lstStyle>
          <a:p>
            <a:pPr/>
            <a:r>
              <a:t>Title Text</a:t>
            </a:r>
          </a:p>
        </p:txBody>
      </p:sp>
      <p:sp>
        <p:nvSpPr>
          <p:cNvPr id="73" name="Body Level One…"/>
          <p:cNvSpPr txBox="1"/>
          <p:nvPr>
            <p:ph type="body" sz="quarter" idx="1"/>
          </p:nvPr>
        </p:nvSpPr>
        <p:spPr>
          <a:xfrm>
            <a:off x="3575050" y="273050"/>
            <a:ext cx="5111750" cy="585311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457199" y="1435100"/>
            <a:ext cx="3008315" cy="4691063"/>
          </a:xfrm>
          <a:prstGeom prst="rect">
            <a:avLst/>
          </a:prstGeom>
        </p:spPr>
        <p:txBody>
          <a:bodyPr/>
          <a:lstStyle/>
          <a:p>
            <a:pPr marL="0" indent="0">
              <a:spcBef>
                <a:spcPts val="300"/>
              </a:spcBef>
              <a:buSzTx/>
              <a:buFontTx/>
              <a:buNone/>
              <a:defRPr sz="14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1792288" y="4800600"/>
            <a:ext cx="5486401" cy="566738"/>
          </a:xfrm>
          <a:prstGeom prst="rect">
            <a:avLst/>
          </a:prstGeom>
        </p:spPr>
        <p:txBody>
          <a:bodyPr anchor="b"/>
          <a:lstStyle>
            <a:lvl1pPr algn="l">
              <a:defRPr b="1" sz="2000"/>
            </a:lvl1pPr>
          </a:lstStyle>
          <a:p>
            <a:pPr/>
            <a:r>
              <a:t>Title Text</a:t>
            </a:r>
          </a:p>
        </p:txBody>
      </p:sp>
      <p:sp>
        <p:nvSpPr>
          <p:cNvPr id="83" name="Picture Placeholder 2"/>
          <p:cNvSpPr/>
          <p:nvPr>
            <p:ph type="pic" sz="quarter" idx="21"/>
          </p:nvPr>
        </p:nvSpPr>
        <p:spPr>
          <a:xfrm>
            <a:off x="1792288" y="612775"/>
            <a:ext cx="5486401" cy="4114800"/>
          </a:xfrm>
          <a:prstGeom prst="rect">
            <a:avLst/>
          </a:prstGeom>
        </p:spPr>
        <p:txBody>
          <a:bodyPr lIns="91439" rIns="91439">
            <a:noAutofit/>
          </a:bodyPr>
          <a:lstStyle/>
          <a:p>
            <a:pPr/>
          </a:p>
        </p:txBody>
      </p:sp>
      <p:sp>
        <p:nvSpPr>
          <p:cNvPr id="84" name="Body Level One…"/>
          <p:cNvSpPr txBox="1"/>
          <p:nvPr>
            <p:ph type="body" sz="quarter" idx="1"/>
          </p:nvPr>
        </p:nvSpPr>
        <p:spPr>
          <a:xfrm>
            <a:off x="1792288" y="5367337"/>
            <a:ext cx="5486401" cy="804863"/>
          </a:xfrm>
          <a:prstGeom prst="rect">
            <a:avLst/>
          </a:prstGeom>
        </p:spPr>
        <p:txBody>
          <a:bodyPr/>
          <a:lstStyle>
            <a:lvl1pPr marL="0" indent="0">
              <a:spcBef>
                <a:spcPts val="300"/>
              </a:spcBef>
              <a:buSzTx/>
              <a:buFontTx/>
              <a:buNone/>
              <a:defRPr sz="1400"/>
            </a:lvl1pPr>
            <a:lvl2pPr marL="0" indent="457200">
              <a:spcBef>
                <a:spcPts val="300"/>
              </a:spcBef>
              <a:buSzTx/>
              <a:buFontTx/>
              <a:buNone/>
              <a:defRPr sz="1400"/>
            </a:lvl2pPr>
            <a:lvl3pPr marL="0" indent="914400">
              <a:spcBef>
                <a:spcPts val="300"/>
              </a:spcBef>
              <a:buSzTx/>
              <a:buFontTx/>
              <a:buNone/>
              <a:defRPr sz="1400"/>
            </a:lvl3pPr>
            <a:lvl4pPr marL="0" indent="1371600">
              <a:spcBef>
                <a:spcPts val="300"/>
              </a:spcBef>
              <a:buSzTx/>
              <a:buFontTx/>
              <a:buNone/>
              <a:defRPr sz="1400"/>
            </a:lvl4pPr>
            <a:lvl5pPr marL="0" indent="1828800">
              <a:spcBef>
                <a:spcPts val="300"/>
              </a:spcBef>
              <a:buSzTx/>
              <a:buFont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914400" y="138112"/>
            <a:ext cx="16459200" cy="2262188"/>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914400" y="2400300"/>
            <a:ext cx="16459200" cy="7886700"/>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8428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j-lt"/>
          <a:ea typeface="+mj-ea"/>
          <a:cs typeface="+mj-cs"/>
          <a:sym typeface="Calibri"/>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j-lt"/>
          <a:ea typeface="+mj-ea"/>
          <a:cs typeface="+mj-cs"/>
          <a:sym typeface="Calibri"/>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j-lt"/>
          <a:ea typeface="+mj-ea"/>
          <a:cs typeface="+mj-cs"/>
          <a:sym typeface="Calibri"/>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j-lt"/>
          <a:ea typeface="+mj-ea"/>
          <a:cs typeface="+mj-cs"/>
          <a:sym typeface="Calibri"/>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j-lt"/>
          <a:ea typeface="+mj-ea"/>
          <a:cs typeface="+mj-cs"/>
          <a:sym typeface="Calibri"/>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j-lt"/>
          <a:ea typeface="+mj-ea"/>
          <a:cs typeface="+mj-cs"/>
          <a:sym typeface="Calibri"/>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j-lt"/>
          <a:ea typeface="+mj-ea"/>
          <a:cs typeface="+mj-cs"/>
          <a:sym typeface="Calibri"/>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j-lt"/>
          <a:ea typeface="+mj-ea"/>
          <a:cs typeface="+mj-cs"/>
          <a:sym typeface="Calibri"/>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j-lt"/>
          <a:ea typeface="+mj-ea"/>
          <a:cs typeface="+mj-cs"/>
          <a:sym typeface="Calibri"/>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4pPr>
      <a:lvl5pPr marL="21945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5pPr>
      <a:lvl6pPr marL="26517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6pPr>
      <a:lvl7pPr marL="31089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7pPr>
      <a:lvl8pPr marL="35661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8pPr>
      <a:lvl9pPr marL="40233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5.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6.png"/><Relationship Id="rId6" Type="http://schemas.openxmlformats.org/officeDocument/2006/relationships/image" Target="../media/image5.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png"/><Relationship Id="rId7" Type="http://schemas.openxmlformats.org/officeDocument/2006/relationships/image" Target="../media/image10.png"/><Relationship Id="rId8" Type="http://schemas.openxmlformats.org/officeDocument/2006/relationships/image" Target="../media/image11.png"/><Relationship Id="rId9" Type="http://schemas.openxmlformats.org/officeDocument/2006/relationships/image" Target="../media/image12.png"/><Relationship Id="rId10" Type="http://schemas.openxmlformats.org/officeDocument/2006/relationships/image" Target="../media/image13.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14.png"/><Relationship Id="rId4" Type="http://schemas.openxmlformats.org/officeDocument/2006/relationships/image" Target="../media/image7.png"/><Relationship Id="rId5" Type="http://schemas.openxmlformats.org/officeDocument/2006/relationships/image" Target="../media/image8.png"/><Relationship Id="rId6" Type="http://schemas.openxmlformats.org/officeDocument/2006/relationships/image" Target="../media/image9.png"/><Relationship Id="rId7" Type="http://schemas.openxmlformats.org/officeDocument/2006/relationships/image" Target="../media/image4.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4.png"/><Relationship Id="rId6" Type="http://schemas.openxmlformats.org/officeDocument/2006/relationships/hyperlink" Target="https://www.fortunebusinessinsights.com/mice-market-108653" TargetMode="External"/><Relationship Id="rId7" Type="http://schemas.openxmlformats.org/officeDocument/2006/relationships/hyperlink" Target="https://www.hayfestival.com/home" TargetMode="External"/><Relationship Id="rId8" Type="http://schemas.openxmlformats.org/officeDocument/2006/relationships/hyperlink" Target="https://imex-frankfurt.com/newfront" TargetMode="External"/><Relationship Id="rId9" Type="http://schemas.openxmlformats.org/officeDocument/2006/relationships/hyperlink" Target="https://pyb.co.uk/" TargetMode="External"/><Relationship Id="rId10" Type="http://schemas.openxmlformats.org/officeDocument/2006/relationships/hyperlink" Target="https://www.statista.com/topics/962/global-tourism/#:~:text=A 2024 survey revealed that,spending every year since then" TargetMode="External"/><Relationship Id="rId11" Type="http://schemas.openxmlformats.org/officeDocument/2006/relationships/hyperlink" Target="https://www.statista.com/outlook/mmo/travel-tourism/united-kingdom" TargetMode="External"/><Relationship Id="rId12" Type="http://schemas.openxmlformats.org/officeDocument/2006/relationships/hyperlink" Target="https://www.themeetingsshow.com/" TargetMode="External"/><Relationship Id="rId13" Type="http://schemas.openxmlformats.org/officeDocument/2006/relationships/hyperlink" Target="https://uk.finance.yahoo.com/news/sustainable-tourism-market-report-2024-101200132.html?guccounter=1&amp;guce_referrer=aHR0cHM6Ly93d3cuZ29vZ2xlLmNvbS8&amp;guce_referrer_sig=AQAAACvWI9CEE6Yd1LNBBCOUquc9ULL0I_tOnohk5mECQqs_c-lIcUe_Jp5G_WFBLzjRB6m41IILkT596Vfgms94hibVM9CYM7S_36uxjbCcuO3VFIADT6lchQzy5_rL09Nk6-HtqT_Jm3Dg9eOZrPSN8RDiZXtFhg0lyQ7-L4xiPoXP"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4" name="Double-click to edit"/>
          <p:cNvSpPr txBox="1"/>
          <p:nvPr>
            <p:ph type="ctrTitle"/>
          </p:nvPr>
        </p:nvSpPr>
        <p:spPr>
          <a:xfrm>
            <a:off x="14886103" y="11869807"/>
            <a:ext cx="7772401" cy="1470026"/>
          </a:xfrm>
          <a:prstGeom prst="rect">
            <a:avLst/>
          </a:prstGeom>
        </p:spPr>
        <p:txBody>
          <a:bodyPr/>
          <a:lstStyle/>
          <a:p>
            <a:pPr/>
          </a:p>
        </p:txBody>
      </p:sp>
      <p:sp>
        <p:nvSpPr>
          <p:cNvPr id="95" name="Double-click to edit"/>
          <p:cNvSpPr txBox="1"/>
          <p:nvPr>
            <p:ph type="subTitle" sz="quarter" idx="1"/>
          </p:nvPr>
        </p:nvSpPr>
        <p:spPr>
          <a:xfrm>
            <a:off x="15269768" y="12541453"/>
            <a:ext cx="6400801" cy="1752601"/>
          </a:xfrm>
          <a:prstGeom prst="rect">
            <a:avLst/>
          </a:prstGeom>
        </p:spPr>
        <p:txBody>
          <a:bodyPr/>
          <a:lstStyle/>
          <a:p>
            <a:pPr/>
          </a:p>
        </p:txBody>
      </p:sp>
      <p:sp>
        <p:nvSpPr>
          <p:cNvPr id="96" name="Shila Begum Laskar…"/>
          <p:cNvSpPr txBox="1"/>
          <p:nvPr/>
        </p:nvSpPr>
        <p:spPr>
          <a:xfrm>
            <a:off x="3208092" y="1785582"/>
            <a:ext cx="11432098" cy="6436716"/>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457200" indent="-457200" algn="ctr" defTabSz="457200">
              <a:lnSpc>
                <a:spcPct val="150000"/>
              </a:lnSpc>
              <a:spcBef>
                <a:spcPts val="800"/>
              </a:spcBef>
              <a:defRPr b="1" sz="3000">
                <a:uFill>
                  <a:solidFill>
                    <a:srgbClr val="000000"/>
                  </a:solidFill>
                </a:uFill>
                <a:latin typeface="Times New Roman"/>
                <a:ea typeface="Times New Roman"/>
                <a:cs typeface="Times New Roman"/>
                <a:sym typeface="Times New Roman"/>
              </a:defRPr>
            </a:pPr>
            <a:r>
              <a:t>Shila Begum Laskar</a:t>
            </a:r>
          </a:p>
          <a:p>
            <a:pPr marL="457200" indent="-457200" algn="ctr" defTabSz="457200">
              <a:lnSpc>
                <a:spcPct val="150000"/>
              </a:lnSpc>
              <a:spcBef>
                <a:spcPts val="800"/>
              </a:spcBef>
              <a:defRPr b="1" sz="3000">
                <a:uFill>
                  <a:solidFill>
                    <a:srgbClr val="000000"/>
                  </a:solidFill>
                </a:uFill>
                <a:latin typeface="Times New Roman"/>
                <a:ea typeface="Times New Roman"/>
                <a:cs typeface="Times New Roman"/>
                <a:sym typeface="Times New Roman"/>
              </a:defRPr>
            </a:pPr>
            <a:r>
              <a:t>Student ID - 2245345</a:t>
            </a:r>
          </a:p>
          <a:p>
            <a:pPr marL="457200" indent="-457200" algn="ctr" defTabSz="457200">
              <a:lnSpc>
                <a:spcPct val="150000"/>
              </a:lnSpc>
              <a:spcBef>
                <a:spcPts val="800"/>
              </a:spcBef>
              <a:defRPr sz="3000">
                <a:uFill>
                  <a:solidFill>
                    <a:srgbClr val="000000"/>
                  </a:solidFill>
                </a:uFill>
                <a:latin typeface="Times New Roman"/>
                <a:ea typeface="Times New Roman"/>
                <a:cs typeface="Times New Roman"/>
                <a:sym typeface="Times New Roman"/>
              </a:defRPr>
            </a:pPr>
            <a:r>
              <a:rPr b="1"/>
              <a:t>International Hotel Management (BA)</a:t>
            </a:r>
            <a:endParaRPr b="1"/>
          </a:p>
          <a:p>
            <a:pPr marL="457200" indent="-457200" algn="ctr" defTabSz="457200">
              <a:lnSpc>
                <a:spcPct val="150000"/>
              </a:lnSpc>
              <a:spcBef>
                <a:spcPts val="800"/>
              </a:spcBef>
              <a:defRPr sz="3000">
                <a:uFill>
                  <a:solidFill>
                    <a:srgbClr val="000000"/>
                  </a:solidFill>
                </a:uFill>
                <a:latin typeface="Times New Roman"/>
                <a:ea typeface="Times New Roman"/>
                <a:cs typeface="Times New Roman"/>
                <a:sym typeface="Times New Roman"/>
              </a:defRPr>
            </a:pPr>
            <a:r>
              <a:rPr b="1"/>
              <a:t>International Meetings Management for the Hotel Industry</a:t>
            </a:r>
            <a:endParaRPr b="1"/>
          </a:p>
          <a:p>
            <a:pPr marL="457200" indent="-457200" algn="ctr" defTabSz="457200">
              <a:lnSpc>
                <a:spcPct val="150000"/>
              </a:lnSpc>
              <a:spcBef>
                <a:spcPts val="800"/>
              </a:spcBef>
              <a:defRPr sz="3000">
                <a:uFill>
                  <a:solidFill>
                    <a:srgbClr val="000000"/>
                  </a:solidFill>
                </a:uFill>
                <a:latin typeface="Times New Roman"/>
                <a:ea typeface="Times New Roman"/>
                <a:cs typeface="Times New Roman"/>
                <a:sym typeface="Times New Roman"/>
              </a:defRPr>
            </a:pPr>
            <a:r>
              <a:rPr b="1"/>
              <a:t>BMIH6007</a:t>
            </a:r>
            <a:endParaRPr b="1"/>
          </a:p>
          <a:p>
            <a:pPr marL="457200" indent="-457200" algn="ctr" defTabSz="457200">
              <a:lnSpc>
                <a:spcPct val="150000"/>
              </a:lnSpc>
              <a:spcBef>
                <a:spcPts val="800"/>
              </a:spcBef>
              <a:defRPr sz="3000">
                <a:uFill>
                  <a:solidFill>
                    <a:srgbClr val="000000"/>
                  </a:solidFill>
                </a:uFill>
                <a:latin typeface="Times New Roman"/>
                <a:ea typeface="Times New Roman"/>
                <a:cs typeface="Times New Roman"/>
                <a:sym typeface="Times New Roman"/>
              </a:defRPr>
            </a:pPr>
            <a:r>
              <a:rPr b="1"/>
              <a:t>Kathryn Flynn (Module Lead)</a:t>
            </a:r>
            <a:endParaRPr b="1"/>
          </a:p>
          <a:p>
            <a:pPr algn="ctr" defTabSz="457200">
              <a:lnSpc>
                <a:spcPct val="150000"/>
              </a:lnSpc>
              <a:spcBef>
                <a:spcPts val="800"/>
              </a:spcBef>
              <a:defRPr sz="3000">
                <a:uFill>
                  <a:solidFill>
                    <a:srgbClr val="000000"/>
                  </a:solidFill>
                </a:uFill>
                <a:latin typeface="Times New Roman"/>
                <a:ea typeface="Times New Roman"/>
                <a:cs typeface="Times New Roman"/>
                <a:sym typeface="Times New Roman"/>
              </a:defRPr>
            </a:pPr>
            <a:r>
              <a:rPr b="1"/>
              <a:t>Assignment 1: Feasibility Plan for an International Meeting/Event</a:t>
            </a:r>
            <a:endParaRPr b="1"/>
          </a:p>
          <a:p>
            <a:pPr algn="ctr" defTabSz="457200">
              <a:lnSpc>
                <a:spcPct val="150000"/>
              </a:lnSpc>
              <a:spcBef>
                <a:spcPts val="800"/>
              </a:spcBef>
              <a:defRPr sz="3000">
                <a:uFill>
                  <a:solidFill>
                    <a:srgbClr val="000000"/>
                  </a:solidFill>
                </a:uFill>
                <a:latin typeface="Times New Roman"/>
                <a:ea typeface="Times New Roman"/>
                <a:cs typeface="Times New Roman"/>
                <a:sym typeface="Times New Roman"/>
              </a:defRPr>
            </a:pPr>
            <a:r>
              <a:rPr b="1"/>
              <a:t>Presentation</a:t>
            </a:r>
            <a:endParaRPr b="1"/>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8" name="AI Declaration…"/>
          <p:cNvSpPr txBox="1"/>
          <p:nvPr/>
        </p:nvSpPr>
        <p:spPr>
          <a:xfrm>
            <a:off x="428347" y="3253014"/>
            <a:ext cx="17431307" cy="3343336"/>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lgn="ctr">
              <a:defRPr b="1" sz="3600"/>
            </a:pPr>
            <a:r>
              <a:t>AI Declaration</a:t>
            </a:r>
          </a:p>
          <a:p>
            <a:pPr algn="ctr">
              <a:defRPr b="1" sz="3600"/>
            </a:pPr>
          </a:p>
          <a:p>
            <a:pPr algn="ctr">
              <a:defRPr b="1" sz="3600"/>
            </a:pPr>
            <a:r>
              <a:t>I confirm that I have not used any AI tools in the research and creation of this assignment. I confirm that I have  not presented any AI-generated materials as my work. I confirm I have copies of my drafts, notes, and other resources I used, which I may be asked to provide in evidence.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pic>
        <p:nvPicPr>
          <p:cNvPr id="100" name="Picture 12" descr="Picture 12"/>
          <p:cNvPicPr>
            <a:picLocks noChangeAspect="1"/>
          </p:cNvPicPr>
          <p:nvPr/>
        </p:nvPicPr>
        <p:blipFill>
          <a:blip r:embed="rId2">
            <a:extLst/>
          </a:blip>
          <a:stretch>
            <a:fillRect/>
          </a:stretch>
        </p:blipFill>
        <p:spPr>
          <a:xfrm>
            <a:off x="1" y="0"/>
            <a:ext cx="18300291" cy="10287000"/>
          </a:xfrm>
          <a:prstGeom prst="rect">
            <a:avLst/>
          </a:prstGeom>
          <a:ln w="12700">
            <a:miter lim="400000"/>
          </a:ln>
        </p:spPr>
      </p:pic>
      <p:sp>
        <p:nvSpPr>
          <p:cNvPr id="101" name="TextBox 8"/>
          <p:cNvSpPr txBox="1"/>
          <p:nvPr/>
        </p:nvSpPr>
        <p:spPr>
          <a:xfrm>
            <a:off x="14057670" y="-1"/>
            <a:ext cx="4264744" cy="2912389"/>
          </a:xfrm>
          <a:prstGeom prst="rect">
            <a:avLst/>
          </a:prstGeom>
          <a:solidFill>
            <a:srgbClr val="FFFFFF"/>
          </a:solidFill>
          <a:ln w="25400">
            <a:solidFill>
              <a:schemeClr val="accent1"/>
            </a:solidFill>
          </a:ln>
          <a:extLst>
            <a:ext uri="{C572A759-6A51-4108-AA02-DFA0A04FC94B}">
              <ma14:wrappingTextBoxFlag xmlns:ma14="http://schemas.microsoft.com/office/mac/drawingml/2011/main" val="1"/>
            </a:ext>
          </a:extLst>
        </p:spPr>
        <p:txBody>
          <a:bodyPr lIns="0" tIns="0" rIns="0" bIns="0">
            <a:spAutoFit/>
          </a:bodyPr>
          <a:lstStyle/>
          <a:p>
            <a:pPr algn="ctr">
              <a:lnSpc>
                <a:spcPts val="5800"/>
              </a:lnSpc>
              <a:defRPr b="1" i="1" spc="42" sz="3600">
                <a:solidFill>
                  <a:srgbClr val="335880"/>
                </a:solidFill>
                <a:latin typeface="Times New Roman"/>
                <a:ea typeface="Times New Roman"/>
                <a:cs typeface="Times New Roman"/>
                <a:sym typeface="Times New Roman"/>
              </a:defRPr>
            </a:pPr>
            <a:r>
              <a:t>Location:</a:t>
            </a:r>
          </a:p>
          <a:p>
            <a:pPr algn="ctr">
              <a:lnSpc>
                <a:spcPts val="5800"/>
              </a:lnSpc>
              <a:defRPr b="1" i="1" spc="42" sz="3200">
                <a:solidFill>
                  <a:srgbClr val="335880"/>
                </a:solidFill>
                <a:latin typeface="Times New Roman"/>
                <a:ea typeface="Times New Roman"/>
                <a:cs typeface="Times New Roman"/>
                <a:sym typeface="Times New Roman"/>
              </a:defRPr>
            </a:pPr>
            <a:r>
              <a:t>Plas y Brenin, Capel Curig, Snowdonia National Park </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pic>
        <p:nvPicPr>
          <p:cNvPr id="103" name="Picture 10" descr="Picture 10"/>
          <p:cNvPicPr>
            <a:picLocks noChangeAspect="1"/>
          </p:cNvPicPr>
          <p:nvPr/>
        </p:nvPicPr>
        <p:blipFill>
          <a:blip r:embed="rId3">
            <a:extLst/>
          </a:blip>
          <a:stretch>
            <a:fillRect/>
          </a:stretch>
        </p:blipFill>
        <p:spPr>
          <a:xfrm>
            <a:off x="189563" y="278115"/>
            <a:ext cx="9064795" cy="9391283"/>
          </a:xfrm>
          <a:prstGeom prst="rect">
            <a:avLst/>
          </a:prstGeom>
          <a:ln w="12700">
            <a:miter lim="400000"/>
          </a:ln>
        </p:spPr>
      </p:pic>
      <p:sp>
        <p:nvSpPr>
          <p:cNvPr id="104" name="Freeform 2"/>
          <p:cNvSpPr/>
          <p:nvPr/>
        </p:nvSpPr>
        <p:spPr>
          <a:xfrm rot="9264030">
            <a:off x="7181076" y="9062339"/>
            <a:ext cx="9296442" cy="1859289"/>
          </a:xfrm>
          <a:prstGeom prst="rect">
            <a:avLst/>
          </a:prstGeom>
          <a:blipFill>
            <a:blip r:embed="rId4"/>
            <a:stretch>
              <a:fillRect/>
            </a:stretch>
          </a:blipFill>
          <a:ln w="12700">
            <a:miter lim="400000"/>
          </a:ln>
        </p:spPr>
        <p:txBody>
          <a:bodyPr lIns="45719" rIns="45719"/>
          <a:lstStyle/>
          <a:p>
            <a:pPr/>
          </a:p>
        </p:txBody>
      </p:sp>
      <p:sp>
        <p:nvSpPr>
          <p:cNvPr id="105" name="Freeform 3"/>
          <p:cNvSpPr/>
          <p:nvPr/>
        </p:nvSpPr>
        <p:spPr>
          <a:xfrm flipH="1" flipV="1" rot="5681477">
            <a:off x="14692408" y="-6487"/>
            <a:ext cx="5443898" cy="5305326"/>
          </a:xfrm>
          <a:prstGeom prst="rect">
            <a:avLst/>
          </a:prstGeom>
          <a:blipFill>
            <a:blip r:embed="rId5"/>
            <a:stretch>
              <a:fillRect/>
            </a:stretch>
          </a:blipFill>
          <a:ln w="12700">
            <a:miter lim="400000"/>
          </a:ln>
        </p:spPr>
        <p:txBody>
          <a:bodyPr lIns="45719" rIns="45719"/>
          <a:lstStyle/>
          <a:p>
            <a:pPr/>
          </a:p>
        </p:txBody>
      </p:sp>
      <p:sp>
        <p:nvSpPr>
          <p:cNvPr id="106" name="Freeform 7"/>
          <p:cNvSpPr/>
          <p:nvPr/>
        </p:nvSpPr>
        <p:spPr>
          <a:xfrm rot="13655054">
            <a:off x="-1032332" y="7908528"/>
            <a:ext cx="7315201" cy="3311790"/>
          </a:xfrm>
          <a:prstGeom prst="rect">
            <a:avLst/>
          </a:prstGeom>
          <a:blipFill>
            <a:blip r:embed="rId6"/>
            <a:stretch>
              <a:fillRect/>
            </a:stretch>
          </a:blipFill>
          <a:ln w="12700">
            <a:miter lim="400000"/>
          </a:ln>
        </p:spPr>
        <p:txBody>
          <a:bodyPr lIns="45719" rIns="45719"/>
          <a:lstStyle/>
          <a:p>
            <a:pPr/>
          </a:p>
        </p:txBody>
      </p:sp>
      <p:sp>
        <p:nvSpPr>
          <p:cNvPr id="107" name="TextBox 9"/>
          <p:cNvSpPr txBox="1"/>
          <p:nvPr/>
        </p:nvSpPr>
        <p:spPr>
          <a:xfrm>
            <a:off x="8991600" y="50035"/>
            <a:ext cx="9296400" cy="108306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80" sz="5400">
                <a:solidFill>
                  <a:srgbClr val="001D73"/>
                </a:solidFill>
                <a:latin typeface="Times New Roman"/>
                <a:ea typeface="Times New Roman"/>
                <a:cs typeface="Times New Roman"/>
                <a:sym typeface="Times New Roman"/>
              </a:defRPr>
            </a:lvl1pPr>
          </a:lstStyle>
          <a:p>
            <a:pPr/>
            <a:r>
              <a:t>Event Content and Context</a:t>
            </a:r>
          </a:p>
        </p:txBody>
      </p:sp>
      <p:grpSp>
        <p:nvGrpSpPr>
          <p:cNvPr id="124" name="Diagram 9"/>
          <p:cNvGrpSpPr/>
          <p:nvPr/>
        </p:nvGrpSpPr>
        <p:grpSpPr>
          <a:xfrm>
            <a:off x="9714779" y="1448777"/>
            <a:ext cx="8269511" cy="8097842"/>
            <a:chOff x="0" y="0"/>
            <a:chExt cx="8269509" cy="8097841"/>
          </a:xfrm>
        </p:grpSpPr>
        <p:sp>
          <p:nvSpPr>
            <p:cNvPr id="108" name="Rectangle"/>
            <p:cNvSpPr/>
            <p:nvPr/>
          </p:nvSpPr>
          <p:spPr>
            <a:xfrm>
              <a:off x="0" y="678960"/>
              <a:ext cx="8269510" cy="1159200"/>
            </a:xfrm>
            <a:prstGeom prst="rect">
              <a:avLst/>
            </a:prstGeom>
            <a:solidFill>
              <a:srgbClr val="FFFFFF">
                <a:alpha val="90000"/>
              </a:srgbClr>
            </a:solidFill>
            <a:ln w="25400" cap="flat">
              <a:solidFill>
                <a:schemeClr val="accent1"/>
              </a:solidFill>
              <a:prstDash val="solid"/>
              <a:round/>
            </a:ln>
            <a:effectLst/>
          </p:spPr>
          <p:txBody>
            <a:bodyPr wrap="square" lIns="45719" tIns="45719" rIns="45719" bIns="45719" numCol="1" anchor="t">
              <a:noAutofit/>
            </a:bodyPr>
            <a:lstStyle/>
            <a:p>
              <a:pPr/>
            </a:p>
          </p:txBody>
        </p:sp>
        <p:grpSp>
          <p:nvGrpSpPr>
            <p:cNvPr id="111" name="Group"/>
            <p:cNvGrpSpPr/>
            <p:nvPr/>
          </p:nvGrpSpPr>
          <p:grpSpPr>
            <a:xfrm>
              <a:off x="413475" y="0"/>
              <a:ext cx="5788658" cy="1357921"/>
              <a:chOff x="0" y="0"/>
              <a:chExt cx="5788657" cy="1357920"/>
            </a:xfrm>
          </p:grpSpPr>
          <p:sp>
            <p:nvSpPr>
              <p:cNvPr id="109" name="Rounded Rectangle"/>
              <p:cNvSpPr/>
              <p:nvPr/>
            </p:nvSpPr>
            <p:spPr>
              <a:xfrm>
                <a:off x="0" y="0"/>
                <a:ext cx="5788658" cy="1357921"/>
              </a:xfrm>
              <a:prstGeom prst="roundRect">
                <a:avLst>
                  <a:gd name="adj" fmla="val 16667"/>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022350">
                  <a:lnSpc>
                    <a:spcPct val="150000"/>
                  </a:lnSpc>
                  <a:spcBef>
                    <a:spcPts val="700"/>
                  </a:spcBef>
                  <a:defRPr sz="2300">
                    <a:solidFill>
                      <a:srgbClr val="FFFFFF"/>
                    </a:solidFill>
                    <a:latin typeface="Times New Roman"/>
                    <a:ea typeface="Times New Roman"/>
                    <a:cs typeface="Times New Roman"/>
                    <a:sym typeface="Times New Roman"/>
                  </a:defRPr>
                </a:pPr>
              </a:p>
            </p:txBody>
          </p:sp>
          <p:sp>
            <p:nvSpPr>
              <p:cNvPr id="110" name="Croeso Confluence is a unique international MICE and cultural showcase."/>
              <p:cNvSpPr txBox="1"/>
              <p:nvPr/>
            </p:nvSpPr>
            <p:spPr>
              <a:xfrm>
                <a:off x="285084" y="275516"/>
                <a:ext cx="5218489" cy="80688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022350">
                  <a:lnSpc>
                    <a:spcPct val="150000"/>
                  </a:lnSpc>
                  <a:spcBef>
                    <a:spcPts val="900"/>
                  </a:spcBef>
                  <a:defRPr sz="2300">
                    <a:solidFill>
                      <a:srgbClr val="FFFFFF"/>
                    </a:solidFill>
                    <a:latin typeface="Times New Roman"/>
                    <a:ea typeface="Times New Roman"/>
                    <a:cs typeface="Times New Roman"/>
                    <a:sym typeface="Times New Roman"/>
                  </a:defRPr>
                </a:lvl1pPr>
              </a:lstStyle>
              <a:p>
                <a:pPr/>
                <a:r>
                  <a:t>Croeso Confluence is a unique international MICE and cultural showcase.</a:t>
                </a:r>
              </a:p>
            </p:txBody>
          </p:sp>
        </p:grpSp>
        <p:sp>
          <p:nvSpPr>
            <p:cNvPr id="112" name="Rectangle"/>
            <p:cNvSpPr/>
            <p:nvPr/>
          </p:nvSpPr>
          <p:spPr>
            <a:xfrm>
              <a:off x="0" y="2765520"/>
              <a:ext cx="8269510" cy="1159201"/>
            </a:xfrm>
            <a:prstGeom prst="rect">
              <a:avLst/>
            </a:prstGeom>
            <a:solidFill>
              <a:srgbClr val="FFFFFF">
                <a:alpha val="90000"/>
              </a:srgbClr>
            </a:solidFill>
            <a:ln w="25400" cap="flat">
              <a:solidFill>
                <a:schemeClr val="accent1"/>
              </a:solidFill>
              <a:prstDash val="solid"/>
              <a:round/>
            </a:ln>
            <a:effectLst/>
          </p:spPr>
          <p:txBody>
            <a:bodyPr wrap="square" lIns="45719" tIns="45719" rIns="45719" bIns="45719" numCol="1" anchor="t">
              <a:noAutofit/>
            </a:bodyPr>
            <a:lstStyle/>
            <a:p>
              <a:pPr/>
            </a:p>
          </p:txBody>
        </p:sp>
        <p:grpSp>
          <p:nvGrpSpPr>
            <p:cNvPr id="115" name="Group"/>
            <p:cNvGrpSpPr/>
            <p:nvPr/>
          </p:nvGrpSpPr>
          <p:grpSpPr>
            <a:xfrm>
              <a:off x="413475" y="2086560"/>
              <a:ext cx="5788658" cy="1357921"/>
              <a:chOff x="0" y="0"/>
              <a:chExt cx="5788657" cy="1357920"/>
            </a:xfrm>
          </p:grpSpPr>
          <p:sp>
            <p:nvSpPr>
              <p:cNvPr id="113" name="Rounded Rectangle"/>
              <p:cNvSpPr/>
              <p:nvPr/>
            </p:nvSpPr>
            <p:spPr>
              <a:xfrm>
                <a:off x="0" y="0"/>
                <a:ext cx="5788658" cy="1357921"/>
              </a:xfrm>
              <a:prstGeom prst="roundRect">
                <a:avLst>
                  <a:gd name="adj" fmla="val 16667"/>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022350">
                  <a:lnSpc>
                    <a:spcPct val="150000"/>
                  </a:lnSpc>
                  <a:spcBef>
                    <a:spcPts val="700"/>
                  </a:spcBef>
                  <a:defRPr sz="2300">
                    <a:solidFill>
                      <a:srgbClr val="FFFFFF"/>
                    </a:solidFill>
                    <a:latin typeface="Times New Roman"/>
                    <a:ea typeface="Times New Roman"/>
                    <a:cs typeface="Times New Roman"/>
                    <a:sym typeface="Times New Roman"/>
                  </a:defRPr>
                </a:pPr>
              </a:p>
            </p:txBody>
          </p:sp>
          <p:sp>
            <p:nvSpPr>
              <p:cNvPr id="114" name="The event promotes Wales through immersive tourism and cultural experiences."/>
              <p:cNvSpPr txBox="1"/>
              <p:nvPr/>
            </p:nvSpPr>
            <p:spPr>
              <a:xfrm>
                <a:off x="285084" y="275516"/>
                <a:ext cx="5218489" cy="80688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022350">
                  <a:lnSpc>
                    <a:spcPct val="150000"/>
                  </a:lnSpc>
                  <a:spcBef>
                    <a:spcPts val="900"/>
                  </a:spcBef>
                  <a:defRPr sz="2300">
                    <a:solidFill>
                      <a:srgbClr val="FFFFFF"/>
                    </a:solidFill>
                    <a:latin typeface="Times New Roman"/>
                    <a:ea typeface="Times New Roman"/>
                    <a:cs typeface="Times New Roman"/>
                    <a:sym typeface="Times New Roman"/>
                  </a:defRPr>
                </a:lvl1pPr>
              </a:lstStyle>
              <a:p>
                <a:pPr/>
                <a:r>
                  <a:t>The event promotes Wales through immersive tourism and cultural experiences.</a:t>
                </a:r>
              </a:p>
            </p:txBody>
          </p:sp>
        </p:grpSp>
        <p:sp>
          <p:nvSpPr>
            <p:cNvPr id="116" name="Rectangle"/>
            <p:cNvSpPr/>
            <p:nvPr/>
          </p:nvSpPr>
          <p:spPr>
            <a:xfrm>
              <a:off x="0" y="4852079"/>
              <a:ext cx="8269510" cy="1159201"/>
            </a:xfrm>
            <a:prstGeom prst="rect">
              <a:avLst/>
            </a:prstGeom>
            <a:solidFill>
              <a:srgbClr val="FFFFFF">
                <a:alpha val="90000"/>
              </a:srgbClr>
            </a:solidFill>
            <a:ln w="25400" cap="flat">
              <a:solidFill>
                <a:schemeClr val="accent1"/>
              </a:solidFill>
              <a:prstDash val="solid"/>
              <a:round/>
            </a:ln>
            <a:effectLst/>
          </p:spPr>
          <p:txBody>
            <a:bodyPr wrap="square" lIns="45719" tIns="45719" rIns="45719" bIns="45719" numCol="1" anchor="t">
              <a:noAutofit/>
            </a:bodyPr>
            <a:lstStyle/>
            <a:p>
              <a:pPr/>
            </a:p>
          </p:txBody>
        </p:sp>
        <p:grpSp>
          <p:nvGrpSpPr>
            <p:cNvPr id="119" name="Group"/>
            <p:cNvGrpSpPr/>
            <p:nvPr/>
          </p:nvGrpSpPr>
          <p:grpSpPr>
            <a:xfrm>
              <a:off x="413475" y="4173120"/>
              <a:ext cx="5788658" cy="1357921"/>
              <a:chOff x="0" y="0"/>
              <a:chExt cx="5788657" cy="1357920"/>
            </a:xfrm>
          </p:grpSpPr>
          <p:sp>
            <p:nvSpPr>
              <p:cNvPr id="117" name="Rounded Rectangle"/>
              <p:cNvSpPr/>
              <p:nvPr/>
            </p:nvSpPr>
            <p:spPr>
              <a:xfrm>
                <a:off x="0" y="0"/>
                <a:ext cx="5788658" cy="1357921"/>
              </a:xfrm>
              <a:prstGeom prst="roundRect">
                <a:avLst>
                  <a:gd name="adj" fmla="val 16667"/>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022350">
                  <a:lnSpc>
                    <a:spcPct val="150000"/>
                  </a:lnSpc>
                  <a:spcBef>
                    <a:spcPts val="700"/>
                  </a:spcBef>
                  <a:defRPr sz="2300">
                    <a:solidFill>
                      <a:srgbClr val="FFFFFF"/>
                    </a:solidFill>
                    <a:latin typeface="Times New Roman"/>
                    <a:ea typeface="Times New Roman"/>
                    <a:cs typeface="Times New Roman"/>
                    <a:sym typeface="Times New Roman"/>
                  </a:defRPr>
                </a:pPr>
              </a:p>
            </p:txBody>
          </p:sp>
          <p:sp>
            <p:nvSpPr>
              <p:cNvPr id="118" name="It will be held over three days in Snowdonia National Park."/>
              <p:cNvSpPr txBox="1"/>
              <p:nvPr/>
            </p:nvSpPr>
            <p:spPr>
              <a:xfrm>
                <a:off x="285084" y="275516"/>
                <a:ext cx="5218489" cy="80688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022350">
                  <a:lnSpc>
                    <a:spcPct val="150000"/>
                  </a:lnSpc>
                  <a:spcBef>
                    <a:spcPts val="900"/>
                  </a:spcBef>
                  <a:defRPr sz="2300">
                    <a:solidFill>
                      <a:srgbClr val="FFFFFF"/>
                    </a:solidFill>
                    <a:latin typeface="Times New Roman"/>
                    <a:ea typeface="Times New Roman"/>
                    <a:cs typeface="Times New Roman"/>
                    <a:sym typeface="Times New Roman"/>
                  </a:defRPr>
                </a:lvl1pPr>
              </a:lstStyle>
              <a:p>
                <a:pPr/>
                <a:r>
                  <a:t>It will be held over three days in Snowdonia National Park.</a:t>
                </a:r>
              </a:p>
            </p:txBody>
          </p:sp>
        </p:grpSp>
        <p:sp>
          <p:nvSpPr>
            <p:cNvPr id="120" name="Rectangle"/>
            <p:cNvSpPr/>
            <p:nvPr/>
          </p:nvSpPr>
          <p:spPr>
            <a:xfrm>
              <a:off x="0" y="6938641"/>
              <a:ext cx="8269510" cy="1159201"/>
            </a:xfrm>
            <a:prstGeom prst="rect">
              <a:avLst/>
            </a:prstGeom>
            <a:solidFill>
              <a:srgbClr val="FFFFFF">
                <a:alpha val="90000"/>
              </a:srgbClr>
            </a:solidFill>
            <a:ln w="25400" cap="flat">
              <a:solidFill>
                <a:schemeClr val="accent1"/>
              </a:solidFill>
              <a:prstDash val="solid"/>
              <a:round/>
            </a:ln>
            <a:effectLst/>
          </p:spPr>
          <p:txBody>
            <a:bodyPr wrap="square" lIns="45719" tIns="45719" rIns="45719" bIns="45719" numCol="1" anchor="t">
              <a:noAutofit/>
            </a:bodyPr>
            <a:lstStyle/>
            <a:p>
              <a:pPr/>
            </a:p>
          </p:txBody>
        </p:sp>
        <p:grpSp>
          <p:nvGrpSpPr>
            <p:cNvPr id="123" name="Group"/>
            <p:cNvGrpSpPr/>
            <p:nvPr/>
          </p:nvGrpSpPr>
          <p:grpSpPr>
            <a:xfrm>
              <a:off x="413475" y="6259680"/>
              <a:ext cx="5788658" cy="1357921"/>
              <a:chOff x="0" y="0"/>
              <a:chExt cx="5788657" cy="1357920"/>
            </a:xfrm>
          </p:grpSpPr>
          <p:sp>
            <p:nvSpPr>
              <p:cNvPr id="121" name="Rounded Rectangle"/>
              <p:cNvSpPr/>
              <p:nvPr/>
            </p:nvSpPr>
            <p:spPr>
              <a:xfrm>
                <a:off x="0" y="0"/>
                <a:ext cx="5788658" cy="1357921"/>
              </a:xfrm>
              <a:prstGeom prst="roundRect">
                <a:avLst>
                  <a:gd name="adj" fmla="val 16667"/>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022350">
                  <a:lnSpc>
                    <a:spcPct val="150000"/>
                  </a:lnSpc>
                  <a:spcBef>
                    <a:spcPts val="700"/>
                  </a:spcBef>
                  <a:defRPr sz="2300">
                    <a:solidFill>
                      <a:srgbClr val="FFFFFF"/>
                    </a:solidFill>
                    <a:latin typeface="Times New Roman"/>
                    <a:ea typeface="Times New Roman"/>
                    <a:cs typeface="Times New Roman"/>
                    <a:sym typeface="Times New Roman"/>
                  </a:defRPr>
                </a:pPr>
              </a:p>
            </p:txBody>
          </p:sp>
          <p:sp>
            <p:nvSpPr>
              <p:cNvPr id="122" name="The focus is on sustainable tourism, cultural identity, and partnerships."/>
              <p:cNvSpPr txBox="1"/>
              <p:nvPr/>
            </p:nvSpPr>
            <p:spPr>
              <a:xfrm>
                <a:off x="285084" y="275516"/>
                <a:ext cx="5218489" cy="80688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022350">
                  <a:lnSpc>
                    <a:spcPct val="150000"/>
                  </a:lnSpc>
                  <a:spcBef>
                    <a:spcPts val="900"/>
                  </a:spcBef>
                  <a:defRPr sz="2300">
                    <a:solidFill>
                      <a:srgbClr val="FFFFFF"/>
                    </a:solidFill>
                    <a:latin typeface="Times New Roman"/>
                    <a:ea typeface="Times New Roman"/>
                    <a:cs typeface="Times New Roman"/>
                    <a:sym typeface="Times New Roman"/>
                  </a:defRPr>
                </a:lvl1pPr>
              </a:lstStyle>
              <a:p>
                <a:pPr/>
                <a:r>
                  <a:t>The focus is on sustainable tourism, cultural identity, and partnerships.</a:t>
                </a:r>
              </a:p>
            </p:txBody>
          </p:sp>
        </p:grpSp>
      </p:gr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128" name="Freeform 2"/>
          <p:cNvSpPr/>
          <p:nvPr/>
        </p:nvSpPr>
        <p:spPr>
          <a:xfrm rot="9264030">
            <a:off x="7181076" y="9062339"/>
            <a:ext cx="9296442" cy="1859289"/>
          </a:xfrm>
          <a:prstGeom prst="rect">
            <a:avLst/>
          </a:prstGeom>
          <a:blipFill>
            <a:blip r:embed="rId3"/>
            <a:stretch>
              <a:fillRect/>
            </a:stretch>
          </a:blipFill>
          <a:ln w="12700">
            <a:miter lim="400000"/>
          </a:ln>
        </p:spPr>
        <p:txBody>
          <a:bodyPr lIns="45719" rIns="45719"/>
          <a:lstStyle/>
          <a:p>
            <a:pPr/>
          </a:p>
        </p:txBody>
      </p:sp>
      <p:sp>
        <p:nvSpPr>
          <p:cNvPr id="129" name="Freeform 3"/>
          <p:cNvSpPr/>
          <p:nvPr/>
        </p:nvSpPr>
        <p:spPr>
          <a:xfrm flipH="1" flipV="1" rot="5681477">
            <a:off x="14692408" y="-6487"/>
            <a:ext cx="5443898" cy="5305326"/>
          </a:xfrm>
          <a:prstGeom prst="rect">
            <a:avLst/>
          </a:prstGeom>
          <a:blipFill>
            <a:blip r:embed="rId4"/>
            <a:stretch>
              <a:fillRect/>
            </a:stretch>
          </a:blipFill>
          <a:ln w="12700">
            <a:miter lim="400000"/>
          </a:ln>
        </p:spPr>
        <p:txBody>
          <a:bodyPr lIns="45719" rIns="45719"/>
          <a:lstStyle/>
          <a:p>
            <a:pPr/>
          </a:p>
        </p:txBody>
      </p:sp>
      <p:sp>
        <p:nvSpPr>
          <p:cNvPr id="130" name="Freeform 4"/>
          <p:cNvSpPr/>
          <p:nvPr/>
        </p:nvSpPr>
        <p:spPr>
          <a:xfrm flipV="1" rot="20026877">
            <a:off x="2310304" y="-21398"/>
            <a:ext cx="6997028" cy="2111831"/>
          </a:xfrm>
          <a:prstGeom prst="rect">
            <a:avLst/>
          </a:prstGeom>
          <a:blipFill>
            <a:blip r:embed="rId5"/>
            <a:stretch>
              <a:fillRect/>
            </a:stretch>
          </a:blipFill>
          <a:ln w="12700">
            <a:miter lim="400000"/>
          </a:ln>
        </p:spPr>
        <p:txBody>
          <a:bodyPr lIns="45719" rIns="45719"/>
          <a:lstStyle/>
          <a:p>
            <a:pPr/>
          </a:p>
        </p:txBody>
      </p:sp>
      <p:sp>
        <p:nvSpPr>
          <p:cNvPr id="131" name="Freeform 7"/>
          <p:cNvSpPr/>
          <p:nvPr/>
        </p:nvSpPr>
        <p:spPr>
          <a:xfrm rot="13655054">
            <a:off x="-1032332" y="7908528"/>
            <a:ext cx="7315201" cy="3311790"/>
          </a:xfrm>
          <a:prstGeom prst="rect">
            <a:avLst/>
          </a:prstGeom>
          <a:blipFill>
            <a:blip r:embed="rId6"/>
            <a:stretch>
              <a:fillRect/>
            </a:stretch>
          </a:blipFill>
          <a:ln w="12700">
            <a:miter lim="400000"/>
          </a:ln>
        </p:spPr>
        <p:txBody>
          <a:bodyPr lIns="45719" rIns="45719"/>
          <a:lstStyle/>
          <a:p>
            <a:pPr/>
          </a:p>
        </p:txBody>
      </p:sp>
      <p:sp>
        <p:nvSpPr>
          <p:cNvPr id="132" name="TextBox 9"/>
          <p:cNvSpPr txBox="1"/>
          <p:nvPr/>
        </p:nvSpPr>
        <p:spPr>
          <a:xfrm>
            <a:off x="4261989" y="255694"/>
            <a:ext cx="11052317" cy="109954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80" sz="6000">
                <a:solidFill>
                  <a:srgbClr val="001D73"/>
                </a:solidFill>
                <a:latin typeface="Times New Roman"/>
                <a:ea typeface="Times New Roman"/>
                <a:cs typeface="Times New Roman"/>
                <a:sym typeface="Times New Roman"/>
              </a:defRPr>
            </a:lvl1pPr>
          </a:lstStyle>
          <a:p>
            <a:pPr/>
            <a:r>
              <a:t>Event Content and Context</a:t>
            </a:r>
          </a:p>
        </p:txBody>
      </p:sp>
      <p:grpSp>
        <p:nvGrpSpPr>
          <p:cNvPr id="148" name="Diagram 9"/>
          <p:cNvGrpSpPr/>
          <p:nvPr/>
        </p:nvGrpSpPr>
        <p:grpSpPr>
          <a:xfrm>
            <a:off x="1829487" y="1581626"/>
            <a:ext cx="15168798" cy="8131215"/>
            <a:chOff x="0" y="0"/>
            <a:chExt cx="15168796" cy="8131213"/>
          </a:xfrm>
        </p:grpSpPr>
        <p:grpSp>
          <p:nvGrpSpPr>
            <p:cNvPr id="135" name="Group"/>
            <p:cNvGrpSpPr/>
            <p:nvPr/>
          </p:nvGrpSpPr>
          <p:grpSpPr>
            <a:xfrm>
              <a:off x="0" y="6974376"/>
              <a:ext cx="15168798" cy="1156838"/>
              <a:chOff x="0" y="0"/>
              <a:chExt cx="15168796" cy="1156836"/>
            </a:xfrm>
          </p:grpSpPr>
          <p:sp>
            <p:nvSpPr>
              <p:cNvPr id="133" name="Rectangle"/>
              <p:cNvSpPr/>
              <p:nvPr/>
            </p:nvSpPr>
            <p:spPr>
              <a:xfrm>
                <a:off x="0" y="5542"/>
                <a:ext cx="15168797" cy="1145752"/>
              </a:xfrm>
              <a:prstGeom prst="rect">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244600">
                  <a:lnSpc>
                    <a:spcPct val="90000"/>
                  </a:lnSpc>
                  <a:spcBef>
                    <a:spcPts val="700"/>
                  </a:spcBef>
                  <a:defRPr sz="2800">
                    <a:solidFill>
                      <a:srgbClr val="FFFFFF"/>
                    </a:solidFill>
                    <a:latin typeface="Times New Roman"/>
                    <a:ea typeface="Times New Roman"/>
                    <a:cs typeface="Times New Roman"/>
                    <a:sym typeface="Times New Roman"/>
                  </a:defRPr>
                </a:pPr>
              </a:p>
            </p:txBody>
          </p:sp>
          <p:sp>
            <p:nvSpPr>
              <p:cNvPr id="134" name="The event aims to position Wales as a premier global MICE destination (Rogers and Wynn-Moylan, 2022)."/>
              <p:cNvSpPr txBox="1"/>
              <p:nvPr/>
            </p:nvSpPr>
            <p:spPr>
              <a:xfrm>
                <a:off x="0" y="-1"/>
                <a:ext cx="15168797" cy="115683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99136" tIns="199136" rIns="199136" bIns="199136" numCol="1" anchor="ctr">
                <a:spAutoFit/>
              </a:bodyPr>
              <a:lstStyle>
                <a:lvl1pPr algn="ctr" defTabSz="1244600">
                  <a:lnSpc>
                    <a:spcPct val="90000"/>
                  </a:lnSpc>
                  <a:spcBef>
                    <a:spcPts val="1100"/>
                  </a:spcBef>
                  <a:defRPr sz="2800">
                    <a:solidFill>
                      <a:srgbClr val="FFFFFF"/>
                    </a:solidFill>
                    <a:latin typeface="Times New Roman"/>
                    <a:ea typeface="Times New Roman"/>
                    <a:cs typeface="Times New Roman"/>
                    <a:sym typeface="Times New Roman"/>
                  </a:defRPr>
                </a:lvl1pPr>
              </a:lstStyle>
              <a:p>
                <a:pPr/>
                <a:r>
                  <a:t>The event aims to position Wales as a premier global MICE destination (Rogers and Wynn-Moylan, 2022).</a:t>
                </a:r>
              </a:p>
            </p:txBody>
          </p:sp>
        </p:grpSp>
        <p:grpSp>
          <p:nvGrpSpPr>
            <p:cNvPr id="138" name="Group"/>
            <p:cNvGrpSpPr/>
            <p:nvPr/>
          </p:nvGrpSpPr>
          <p:grpSpPr>
            <a:xfrm>
              <a:off x="0" y="5234939"/>
              <a:ext cx="15168798" cy="1762168"/>
              <a:chOff x="0" y="0"/>
              <a:chExt cx="15168796" cy="1762167"/>
            </a:xfrm>
          </p:grpSpPr>
          <p:sp>
            <p:nvSpPr>
              <p:cNvPr id="136" name="Shape"/>
              <p:cNvSpPr/>
              <p:nvPr/>
            </p:nvSpPr>
            <p:spPr>
              <a:xfrm rot="10800000">
                <a:off x="0" y="-1"/>
                <a:ext cx="15168798" cy="17621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7565"/>
                    </a:moveTo>
                    <a:lnTo>
                      <a:pt x="10486" y="7565"/>
                    </a:lnTo>
                    <a:lnTo>
                      <a:pt x="10486" y="5400"/>
                    </a:lnTo>
                    <a:lnTo>
                      <a:pt x="10173" y="5400"/>
                    </a:lnTo>
                    <a:lnTo>
                      <a:pt x="10800" y="0"/>
                    </a:lnTo>
                    <a:lnTo>
                      <a:pt x="11427" y="5400"/>
                    </a:lnTo>
                    <a:lnTo>
                      <a:pt x="11114" y="5400"/>
                    </a:lnTo>
                    <a:lnTo>
                      <a:pt x="11114" y="7565"/>
                    </a:lnTo>
                    <a:lnTo>
                      <a:pt x="21600" y="7565"/>
                    </a:lnTo>
                    <a:lnTo>
                      <a:pt x="21600" y="21600"/>
                    </a:lnTo>
                    <a:lnTo>
                      <a:pt x="0" y="21600"/>
                    </a:lnTo>
                    <a:close/>
                  </a:path>
                </a:pathLst>
              </a:cu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244600">
                  <a:lnSpc>
                    <a:spcPct val="90000"/>
                  </a:lnSpc>
                  <a:spcBef>
                    <a:spcPts val="700"/>
                  </a:spcBef>
                  <a:defRPr sz="2800">
                    <a:solidFill>
                      <a:srgbClr val="FFFFFF"/>
                    </a:solidFill>
                    <a:latin typeface="Times New Roman"/>
                    <a:ea typeface="Times New Roman"/>
                    <a:cs typeface="Times New Roman"/>
                    <a:sym typeface="Times New Roman"/>
                  </a:defRPr>
                </a:pPr>
              </a:p>
            </p:txBody>
          </p:sp>
          <p:sp>
            <p:nvSpPr>
              <p:cNvPr id="137" name="Activities include keynote talks, site visits, and live performances."/>
              <p:cNvSpPr txBox="1"/>
              <p:nvPr/>
            </p:nvSpPr>
            <p:spPr>
              <a:xfrm>
                <a:off x="0" y="177718"/>
                <a:ext cx="15168798" cy="78956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99136" tIns="199136" rIns="199136" bIns="199136" numCol="1" anchor="ctr">
                <a:spAutoFit/>
              </a:bodyPr>
              <a:lstStyle>
                <a:lvl1pPr algn="ctr" defTabSz="1244600">
                  <a:lnSpc>
                    <a:spcPct val="90000"/>
                  </a:lnSpc>
                  <a:spcBef>
                    <a:spcPts val="1100"/>
                  </a:spcBef>
                  <a:defRPr sz="2800">
                    <a:solidFill>
                      <a:srgbClr val="FFFFFF"/>
                    </a:solidFill>
                    <a:latin typeface="Times New Roman"/>
                    <a:ea typeface="Times New Roman"/>
                    <a:cs typeface="Times New Roman"/>
                    <a:sym typeface="Times New Roman"/>
                  </a:defRPr>
                </a:lvl1pPr>
              </a:lstStyle>
              <a:p>
                <a:pPr/>
                <a:r>
                  <a:t>Activities include keynote talks, site visits, and live performances.</a:t>
                </a:r>
              </a:p>
            </p:txBody>
          </p:sp>
        </p:grpSp>
        <p:grpSp>
          <p:nvGrpSpPr>
            <p:cNvPr id="141" name="Group"/>
            <p:cNvGrpSpPr/>
            <p:nvPr/>
          </p:nvGrpSpPr>
          <p:grpSpPr>
            <a:xfrm>
              <a:off x="0" y="3489959"/>
              <a:ext cx="15168798" cy="1762168"/>
              <a:chOff x="0" y="0"/>
              <a:chExt cx="15168796" cy="1762167"/>
            </a:xfrm>
          </p:grpSpPr>
          <p:sp>
            <p:nvSpPr>
              <p:cNvPr id="139" name="Shape"/>
              <p:cNvSpPr/>
              <p:nvPr/>
            </p:nvSpPr>
            <p:spPr>
              <a:xfrm rot="10800000">
                <a:off x="0" y="-1"/>
                <a:ext cx="15168798" cy="17621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7565"/>
                    </a:moveTo>
                    <a:lnTo>
                      <a:pt x="10486" y="7565"/>
                    </a:lnTo>
                    <a:lnTo>
                      <a:pt x="10486" y="5400"/>
                    </a:lnTo>
                    <a:lnTo>
                      <a:pt x="10173" y="5400"/>
                    </a:lnTo>
                    <a:lnTo>
                      <a:pt x="10800" y="0"/>
                    </a:lnTo>
                    <a:lnTo>
                      <a:pt x="11427" y="5400"/>
                    </a:lnTo>
                    <a:lnTo>
                      <a:pt x="11114" y="5400"/>
                    </a:lnTo>
                    <a:lnTo>
                      <a:pt x="11114" y="7565"/>
                    </a:lnTo>
                    <a:lnTo>
                      <a:pt x="21600" y="7565"/>
                    </a:lnTo>
                    <a:lnTo>
                      <a:pt x="21600" y="21600"/>
                    </a:lnTo>
                    <a:lnTo>
                      <a:pt x="0" y="21600"/>
                    </a:lnTo>
                    <a:close/>
                  </a:path>
                </a:pathLst>
              </a:cu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244600">
                  <a:lnSpc>
                    <a:spcPct val="90000"/>
                  </a:lnSpc>
                  <a:spcBef>
                    <a:spcPts val="700"/>
                  </a:spcBef>
                  <a:defRPr sz="2800">
                    <a:solidFill>
                      <a:srgbClr val="FFFFFF"/>
                    </a:solidFill>
                    <a:latin typeface="Times New Roman"/>
                    <a:ea typeface="Times New Roman"/>
                    <a:cs typeface="Times New Roman"/>
                    <a:sym typeface="Times New Roman"/>
                  </a:defRPr>
                </a:pPr>
              </a:p>
            </p:txBody>
          </p:sp>
          <p:sp>
            <p:nvSpPr>
              <p:cNvPr id="140" name="It blends professional development with authentic local engagement."/>
              <p:cNvSpPr txBox="1"/>
              <p:nvPr/>
            </p:nvSpPr>
            <p:spPr>
              <a:xfrm>
                <a:off x="0" y="177718"/>
                <a:ext cx="15168798" cy="78956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99136" tIns="199136" rIns="199136" bIns="199136" numCol="1" anchor="ctr">
                <a:spAutoFit/>
              </a:bodyPr>
              <a:lstStyle>
                <a:lvl1pPr algn="ctr" defTabSz="1244600">
                  <a:lnSpc>
                    <a:spcPct val="90000"/>
                  </a:lnSpc>
                  <a:spcBef>
                    <a:spcPts val="1100"/>
                  </a:spcBef>
                  <a:defRPr sz="2800">
                    <a:solidFill>
                      <a:srgbClr val="FFFFFF"/>
                    </a:solidFill>
                    <a:latin typeface="Times New Roman"/>
                    <a:ea typeface="Times New Roman"/>
                    <a:cs typeface="Times New Roman"/>
                    <a:sym typeface="Times New Roman"/>
                  </a:defRPr>
                </a:lvl1pPr>
              </a:lstStyle>
              <a:p>
                <a:pPr/>
                <a:r>
                  <a:t>It blends professional development with authentic local engagement.</a:t>
                </a:r>
              </a:p>
            </p:txBody>
          </p:sp>
        </p:grpSp>
        <p:grpSp>
          <p:nvGrpSpPr>
            <p:cNvPr id="144" name="Group"/>
            <p:cNvGrpSpPr/>
            <p:nvPr/>
          </p:nvGrpSpPr>
          <p:grpSpPr>
            <a:xfrm>
              <a:off x="0" y="1744979"/>
              <a:ext cx="15168798" cy="1762168"/>
              <a:chOff x="0" y="0"/>
              <a:chExt cx="15168796" cy="1762167"/>
            </a:xfrm>
          </p:grpSpPr>
          <p:sp>
            <p:nvSpPr>
              <p:cNvPr id="142" name="Shape"/>
              <p:cNvSpPr/>
              <p:nvPr/>
            </p:nvSpPr>
            <p:spPr>
              <a:xfrm rot="10800000">
                <a:off x="0" y="-1"/>
                <a:ext cx="15168798" cy="17621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7565"/>
                    </a:moveTo>
                    <a:lnTo>
                      <a:pt x="10486" y="7565"/>
                    </a:lnTo>
                    <a:lnTo>
                      <a:pt x="10486" y="5400"/>
                    </a:lnTo>
                    <a:lnTo>
                      <a:pt x="10173" y="5400"/>
                    </a:lnTo>
                    <a:lnTo>
                      <a:pt x="10800" y="0"/>
                    </a:lnTo>
                    <a:lnTo>
                      <a:pt x="11427" y="5400"/>
                    </a:lnTo>
                    <a:lnTo>
                      <a:pt x="11114" y="5400"/>
                    </a:lnTo>
                    <a:lnTo>
                      <a:pt x="11114" y="7565"/>
                    </a:lnTo>
                    <a:lnTo>
                      <a:pt x="21600" y="7565"/>
                    </a:lnTo>
                    <a:lnTo>
                      <a:pt x="21600" y="21600"/>
                    </a:lnTo>
                    <a:lnTo>
                      <a:pt x="0" y="21600"/>
                    </a:lnTo>
                    <a:close/>
                  </a:path>
                </a:pathLst>
              </a:cu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244600">
                  <a:lnSpc>
                    <a:spcPct val="90000"/>
                  </a:lnSpc>
                  <a:spcBef>
                    <a:spcPts val="700"/>
                  </a:spcBef>
                  <a:defRPr sz="2800">
                    <a:solidFill>
                      <a:srgbClr val="FFFFFF"/>
                    </a:solidFill>
                    <a:latin typeface="Times New Roman"/>
                    <a:ea typeface="Times New Roman"/>
                    <a:cs typeface="Times New Roman"/>
                    <a:sym typeface="Times New Roman"/>
                  </a:defRPr>
                </a:pPr>
              </a:p>
            </p:txBody>
          </p:sp>
          <p:sp>
            <p:nvSpPr>
              <p:cNvPr id="143" name="The event supports the national “Year of Croeso” initiative."/>
              <p:cNvSpPr txBox="1"/>
              <p:nvPr/>
            </p:nvSpPr>
            <p:spPr>
              <a:xfrm>
                <a:off x="0" y="177718"/>
                <a:ext cx="15168798" cy="78956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99136" tIns="199136" rIns="199136" bIns="199136" numCol="1" anchor="ctr">
                <a:spAutoFit/>
              </a:bodyPr>
              <a:lstStyle>
                <a:lvl1pPr algn="ctr" defTabSz="1244600">
                  <a:lnSpc>
                    <a:spcPct val="90000"/>
                  </a:lnSpc>
                  <a:spcBef>
                    <a:spcPts val="1100"/>
                  </a:spcBef>
                  <a:defRPr sz="2800">
                    <a:solidFill>
                      <a:srgbClr val="FFFFFF"/>
                    </a:solidFill>
                    <a:latin typeface="Times New Roman"/>
                    <a:ea typeface="Times New Roman"/>
                    <a:cs typeface="Times New Roman"/>
                    <a:sym typeface="Times New Roman"/>
                  </a:defRPr>
                </a:lvl1pPr>
              </a:lstStyle>
              <a:p>
                <a:pPr/>
                <a:r>
                  <a:t>The event supports the national “Year of Croeso” initiative.</a:t>
                </a:r>
              </a:p>
            </p:txBody>
          </p:sp>
        </p:grpSp>
        <p:grpSp>
          <p:nvGrpSpPr>
            <p:cNvPr id="147" name="Group"/>
            <p:cNvGrpSpPr/>
            <p:nvPr/>
          </p:nvGrpSpPr>
          <p:grpSpPr>
            <a:xfrm>
              <a:off x="0" y="-1"/>
              <a:ext cx="15168798" cy="1762168"/>
              <a:chOff x="0" y="0"/>
              <a:chExt cx="15168796" cy="1762167"/>
            </a:xfrm>
          </p:grpSpPr>
          <p:sp>
            <p:nvSpPr>
              <p:cNvPr id="145" name="Shape"/>
              <p:cNvSpPr/>
              <p:nvPr/>
            </p:nvSpPr>
            <p:spPr>
              <a:xfrm rot="10800000">
                <a:off x="0" y="-1"/>
                <a:ext cx="15168798" cy="176216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7565"/>
                    </a:moveTo>
                    <a:lnTo>
                      <a:pt x="10486" y="7565"/>
                    </a:lnTo>
                    <a:lnTo>
                      <a:pt x="10486" y="5400"/>
                    </a:lnTo>
                    <a:lnTo>
                      <a:pt x="10173" y="5400"/>
                    </a:lnTo>
                    <a:lnTo>
                      <a:pt x="10800" y="0"/>
                    </a:lnTo>
                    <a:lnTo>
                      <a:pt x="11427" y="5400"/>
                    </a:lnTo>
                    <a:lnTo>
                      <a:pt x="11114" y="5400"/>
                    </a:lnTo>
                    <a:lnTo>
                      <a:pt x="11114" y="7565"/>
                    </a:lnTo>
                    <a:lnTo>
                      <a:pt x="21600" y="7565"/>
                    </a:lnTo>
                    <a:lnTo>
                      <a:pt x="21600" y="21600"/>
                    </a:lnTo>
                    <a:lnTo>
                      <a:pt x="0" y="21600"/>
                    </a:lnTo>
                    <a:close/>
                  </a:path>
                </a:pathLst>
              </a:cu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244600">
                  <a:lnSpc>
                    <a:spcPct val="150000"/>
                  </a:lnSpc>
                  <a:spcBef>
                    <a:spcPts val="700"/>
                  </a:spcBef>
                  <a:defRPr sz="2800">
                    <a:solidFill>
                      <a:srgbClr val="FFFFFF"/>
                    </a:solidFill>
                    <a:latin typeface="Times New Roman"/>
                    <a:ea typeface="Times New Roman"/>
                    <a:cs typeface="Times New Roman"/>
                    <a:sym typeface="Times New Roman"/>
                  </a:defRPr>
                </a:pPr>
              </a:p>
            </p:txBody>
          </p:sp>
          <p:sp>
            <p:nvSpPr>
              <p:cNvPr id="146" name="Attendees will explore Welsh culture through music, food, and arts."/>
              <p:cNvSpPr txBox="1"/>
              <p:nvPr/>
            </p:nvSpPr>
            <p:spPr>
              <a:xfrm>
                <a:off x="0" y="177718"/>
                <a:ext cx="15168798" cy="78956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99136" tIns="199136" rIns="199136" bIns="199136" numCol="1" anchor="ctr">
                <a:spAutoFit/>
              </a:bodyPr>
              <a:lstStyle>
                <a:lvl1pPr algn="ctr" defTabSz="1244600">
                  <a:lnSpc>
                    <a:spcPct val="150000"/>
                  </a:lnSpc>
                  <a:spcBef>
                    <a:spcPts val="1100"/>
                  </a:spcBef>
                  <a:defRPr sz="2800">
                    <a:solidFill>
                      <a:srgbClr val="FFFFFF"/>
                    </a:solidFill>
                    <a:latin typeface="Times New Roman"/>
                    <a:ea typeface="Times New Roman"/>
                    <a:cs typeface="Times New Roman"/>
                    <a:sym typeface="Times New Roman"/>
                  </a:defRPr>
                </a:lvl1pPr>
              </a:lstStyle>
              <a:p>
                <a:pPr/>
                <a:r>
                  <a:t>Attendees will explore Welsh culture through music, food, and arts.</a:t>
                </a:r>
              </a:p>
            </p:txBody>
          </p:sp>
        </p:grpSp>
      </p:gr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152" name="Freeform 2"/>
          <p:cNvSpPr/>
          <p:nvPr/>
        </p:nvSpPr>
        <p:spPr>
          <a:xfrm flipH="1" rot="20130864">
            <a:off x="-2197096" y="6000908"/>
            <a:ext cx="6495996" cy="1783447"/>
          </a:xfrm>
          <a:prstGeom prst="rect">
            <a:avLst/>
          </a:prstGeom>
          <a:blipFill>
            <a:blip r:embed="rId3"/>
            <a:stretch>
              <a:fillRect/>
            </a:stretch>
          </a:blipFill>
          <a:ln w="12700">
            <a:miter lim="400000"/>
          </a:ln>
        </p:spPr>
        <p:txBody>
          <a:bodyPr lIns="45719" rIns="45719"/>
          <a:lstStyle/>
          <a:p>
            <a:pPr/>
          </a:p>
        </p:txBody>
      </p:sp>
      <p:sp>
        <p:nvSpPr>
          <p:cNvPr id="153" name="Freeform 3"/>
          <p:cNvSpPr/>
          <p:nvPr/>
        </p:nvSpPr>
        <p:spPr>
          <a:xfrm rot="1755628">
            <a:off x="16098606" y="6384387"/>
            <a:ext cx="4831077" cy="2907430"/>
          </a:xfrm>
          <a:prstGeom prst="rect">
            <a:avLst/>
          </a:prstGeom>
          <a:blipFill>
            <a:blip r:embed="rId4"/>
            <a:stretch>
              <a:fillRect/>
            </a:stretch>
          </a:blipFill>
          <a:ln w="12700">
            <a:miter lim="400000"/>
          </a:ln>
        </p:spPr>
        <p:txBody>
          <a:bodyPr lIns="45719" rIns="45719"/>
          <a:lstStyle/>
          <a:p>
            <a:pPr/>
          </a:p>
        </p:txBody>
      </p:sp>
      <p:sp>
        <p:nvSpPr>
          <p:cNvPr id="154" name="Freeform 8"/>
          <p:cNvSpPr/>
          <p:nvPr/>
        </p:nvSpPr>
        <p:spPr>
          <a:xfrm rot="20116774">
            <a:off x="9250612" y="9667670"/>
            <a:ext cx="7096492" cy="1238661"/>
          </a:xfrm>
          <a:prstGeom prst="rect">
            <a:avLst/>
          </a:prstGeom>
          <a:blipFill>
            <a:blip r:embed="rId5"/>
            <a:stretch>
              <a:fillRect/>
            </a:stretch>
          </a:blipFill>
          <a:ln w="12700">
            <a:miter lim="400000"/>
          </a:ln>
        </p:spPr>
        <p:txBody>
          <a:bodyPr lIns="45719" rIns="45719"/>
          <a:lstStyle/>
          <a:p>
            <a:pPr/>
          </a:p>
        </p:txBody>
      </p:sp>
      <p:sp>
        <p:nvSpPr>
          <p:cNvPr id="155" name="Freeform 9"/>
          <p:cNvSpPr/>
          <p:nvPr/>
        </p:nvSpPr>
        <p:spPr>
          <a:xfrm flipH="1" flipV="1" rot="2856874">
            <a:off x="-405508" y="8432272"/>
            <a:ext cx="4758396" cy="4637271"/>
          </a:xfrm>
          <a:prstGeom prst="rect">
            <a:avLst/>
          </a:prstGeom>
          <a:blipFill>
            <a:blip r:embed="rId6"/>
            <a:stretch>
              <a:fillRect/>
            </a:stretch>
          </a:blipFill>
          <a:ln w="12700">
            <a:miter lim="400000"/>
          </a:ln>
        </p:spPr>
        <p:txBody>
          <a:bodyPr lIns="45719" rIns="45719"/>
          <a:lstStyle/>
          <a:p>
            <a:pPr/>
          </a:p>
        </p:txBody>
      </p:sp>
      <p:graphicFrame>
        <p:nvGraphicFramePr>
          <p:cNvPr id="156" name="Table 9"/>
          <p:cNvGraphicFramePr/>
          <p:nvPr/>
        </p:nvGraphicFramePr>
        <p:xfrm>
          <a:off x="1014029" y="1361266"/>
          <a:ext cx="16511972" cy="8582833"/>
        </p:xfrm>
        <a:graphic xmlns:a="http://schemas.openxmlformats.org/drawingml/2006/main">
          <a:graphicData uri="http://schemas.openxmlformats.org/drawingml/2006/table">
            <a:tbl>
              <a:tblPr firstCol="1" firstRow="1" lastCol="0" lastRow="0" bandCol="0" bandRow="1" rtl="0">
                <a:tableStyleId>{4C3C2611-4C71-4FC5-86AE-919BDF0F9419}</a:tableStyleId>
              </a:tblPr>
              <a:tblGrid>
                <a:gridCol w="4748737"/>
                <a:gridCol w="11763233"/>
              </a:tblGrid>
              <a:tr h="677399">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Target Segment</a:t>
                      </a:r>
                    </a:p>
                  </a:txBody>
                  <a:tcPr marL="0" marR="0" marT="0" marB="0" anchor="t" anchorCtr="0" horzOverflow="overflow"/>
                </a:tc>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Analysis</a:t>
                      </a:r>
                    </a:p>
                  </a:txBody>
                  <a:tcPr marL="0" marR="0" marT="0" marB="0" anchor="t" anchorCtr="0" horzOverflow="overflow"/>
                </a:tc>
              </a:tr>
              <a:tr h="1354798">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International MICE Organisers</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Event planners and corporate travel managers seeking new, unique destinations.</a:t>
                      </a:r>
                    </a:p>
                  </a:txBody>
                  <a:tcPr marL="0" marR="0" marT="0" marB="0" anchor="t" anchorCtr="0" horzOverflow="overflow"/>
                </a:tc>
              </a:tr>
              <a:tr h="1354798">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Sustainable Tourism Advocates</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Professionals promoting low-impact, community-driven tourism initiatives (Getz and Page, 2019).</a:t>
                      </a:r>
                    </a:p>
                  </a:txBody>
                  <a:tcPr marL="0" marR="0" marT="0" marB="0" anchor="t" anchorCtr="0" horzOverflow="overflow"/>
                </a:tc>
              </a:tr>
              <a:tr h="1354798">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Cultural Exchange Institutions</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Organizations facilitating international cultural dialogue and partnerships.</a:t>
                      </a:r>
                    </a:p>
                  </a:txBody>
                  <a:tcPr marL="0" marR="0" marT="0" marB="0" anchor="t" anchorCtr="0" horzOverflow="overflow"/>
                </a:tc>
              </a:tr>
              <a:tr h="811519">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Travel Media &amp; Influencers</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Content creators focused on heritage, eco-tourism, and destination branding.</a:t>
                      </a:r>
                    </a:p>
                  </a:txBody>
                  <a:tcPr marL="0" marR="0" marT="0" marB="0" anchor="t" anchorCtr="0" horzOverflow="overflow"/>
                </a:tc>
              </a:tr>
              <a:tr h="1674723">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Academic Delegates (Tourism &amp; Culture)</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Researchers and lecturers in cultural tourism, heritage, and hospitality studies.</a:t>
                      </a:r>
                    </a:p>
                  </a:txBody>
                  <a:tcPr marL="0" marR="0" marT="0" marB="0" anchor="t" anchorCtr="0" horzOverflow="overflow"/>
                </a:tc>
              </a:tr>
              <a:tr h="1354798">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Destination Marketing Organisations</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National and regional tourism boards interested in Wales as a global MICE hub (Smith, 2012).</a:t>
                      </a:r>
                    </a:p>
                  </a:txBody>
                  <a:tcPr marL="0" marR="0" marT="0" marB="0" anchor="t" anchorCtr="0" horzOverflow="overflow"/>
                </a:tc>
              </a:tr>
            </a:tbl>
          </a:graphicData>
        </a:graphic>
      </p:graphicFrame>
      <p:sp>
        <p:nvSpPr>
          <p:cNvPr id="157" name="TextBox 9"/>
          <p:cNvSpPr txBox="1"/>
          <p:nvPr/>
        </p:nvSpPr>
        <p:spPr>
          <a:xfrm>
            <a:off x="4261989" y="255694"/>
            <a:ext cx="11052317" cy="109954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80" sz="6000">
                <a:solidFill>
                  <a:srgbClr val="001D73"/>
                </a:solidFill>
                <a:latin typeface="Times New Roman"/>
                <a:ea typeface="Times New Roman"/>
                <a:cs typeface="Times New Roman"/>
                <a:sym typeface="Times New Roman"/>
              </a:defRPr>
            </a:lvl1pPr>
          </a:lstStyle>
          <a:p>
            <a:pPr/>
            <a:r>
              <a:t>Market Factors (Target Market) </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161" name="Freeform 2"/>
          <p:cNvSpPr/>
          <p:nvPr/>
        </p:nvSpPr>
        <p:spPr>
          <a:xfrm flipH="1" rot="20130864">
            <a:off x="-2197096" y="6000908"/>
            <a:ext cx="6495996" cy="1783447"/>
          </a:xfrm>
          <a:prstGeom prst="rect">
            <a:avLst/>
          </a:prstGeom>
          <a:blipFill>
            <a:blip r:embed="rId3"/>
            <a:stretch>
              <a:fillRect/>
            </a:stretch>
          </a:blipFill>
          <a:ln w="12700">
            <a:miter lim="400000"/>
          </a:ln>
        </p:spPr>
        <p:txBody>
          <a:bodyPr lIns="45719" rIns="45719"/>
          <a:lstStyle/>
          <a:p>
            <a:pPr/>
          </a:p>
        </p:txBody>
      </p:sp>
      <p:sp>
        <p:nvSpPr>
          <p:cNvPr id="162" name="Freeform 3"/>
          <p:cNvSpPr/>
          <p:nvPr/>
        </p:nvSpPr>
        <p:spPr>
          <a:xfrm rot="1755628">
            <a:off x="16098606" y="6384387"/>
            <a:ext cx="4831077" cy="2907430"/>
          </a:xfrm>
          <a:prstGeom prst="rect">
            <a:avLst/>
          </a:prstGeom>
          <a:blipFill>
            <a:blip r:embed="rId4"/>
            <a:stretch>
              <a:fillRect/>
            </a:stretch>
          </a:blipFill>
          <a:ln w="12700">
            <a:miter lim="400000"/>
          </a:ln>
        </p:spPr>
        <p:txBody>
          <a:bodyPr lIns="45719" rIns="45719"/>
          <a:lstStyle/>
          <a:p>
            <a:pPr/>
          </a:p>
        </p:txBody>
      </p:sp>
      <p:sp>
        <p:nvSpPr>
          <p:cNvPr id="163" name="Freeform 8"/>
          <p:cNvSpPr/>
          <p:nvPr/>
        </p:nvSpPr>
        <p:spPr>
          <a:xfrm rot="20116774">
            <a:off x="9250612" y="9667670"/>
            <a:ext cx="7096492" cy="1238661"/>
          </a:xfrm>
          <a:prstGeom prst="rect">
            <a:avLst/>
          </a:prstGeom>
          <a:blipFill>
            <a:blip r:embed="rId5"/>
            <a:stretch>
              <a:fillRect/>
            </a:stretch>
          </a:blipFill>
          <a:ln w="12700">
            <a:miter lim="400000"/>
          </a:ln>
        </p:spPr>
        <p:txBody>
          <a:bodyPr lIns="45719" rIns="45719"/>
          <a:lstStyle/>
          <a:p>
            <a:pPr/>
          </a:p>
        </p:txBody>
      </p:sp>
      <p:sp>
        <p:nvSpPr>
          <p:cNvPr id="164" name="Freeform 9"/>
          <p:cNvSpPr/>
          <p:nvPr/>
        </p:nvSpPr>
        <p:spPr>
          <a:xfrm flipH="1" flipV="1" rot="2856874">
            <a:off x="-405508" y="8432272"/>
            <a:ext cx="4758396" cy="4637271"/>
          </a:xfrm>
          <a:prstGeom prst="rect">
            <a:avLst/>
          </a:prstGeom>
          <a:blipFill>
            <a:blip r:embed="rId6"/>
            <a:stretch>
              <a:fillRect/>
            </a:stretch>
          </a:blipFill>
          <a:ln w="12700">
            <a:miter lim="400000"/>
          </a:ln>
        </p:spPr>
        <p:txBody>
          <a:bodyPr lIns="45719" rIns="45719"/>
          <a:lstStyle/>
          <a:p>
            <a:pPr/>
          </a:p>
        </p:txBody>
      </p:sp>
      <p:sp>
        <p:nvSpPr>
          <p:cNvPr id="165" name="TextBox 9"/>
          <p:cNvSpPr txBox="1"/>
          <p:nvPr/>
        </p:nvSpPr>
        <p:spPr>
          <a:xfrm>
            <a:off x="4261989" y="255694"/>
            <a:ext cx="11052317" cy="106658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80" sz="4800">
                <a:solidFill>
                  <a:srgbClr val="001D73"/>
                </a:solidFill>
                <a:latin typeface="Times New Roman"/>
                <a:ea typeface="Times New Roman"/>
                <a:cs typeface="Times New Roman"/>
                <a:sym typeface="Times New Roman"/>
              </a:defRPr>
            </a:lvl1pPr>
          </a:lstStyle>
          <a:p>
            <a:pPr/>
            <a:r>
              <a:t>Market Factors (Competitor Analysis) </a:t>
            </a:r>
          </a:p>
        </p:txBody>
      </p:sp>
      <p:graphicFrame>
        <p:nvGraphicFramePr>
          <p:cNvPr id="166" name="Table 3"/>
          <p:cNvGraphicFramePr/>
          <p:nvPr/>
        </p:nvGraphicFramePr>
        <p:xfrm>
          <a:off x="1060733" y="2197501"/>
          <a:ext cx="15773401" cy="3827379"/>
        </p:xfrm>
        <a:graphic xmlns:a="http://schemas.openxmlformats.org/drawingml/2006/main">
          <a:graphicData uri="http://schemas.openxmlformats.org/drawingml/2006/table">
            <a:tbl>
              <a:tblPr firstCol="1" firstRow="1" lastCol="0" lastRow="0" bandCol="0" bandRow="1" rtl="0">
                <a:tableStyleId>{4C3C2611-4C71-4FC5-86AE-919BDF0F9419}</a:tableStyleId>
              </a:tblPr>
              <a:tblGrid>
                <a:gridCol w="3870180"/>
                <a:gridCol w="5925449"/>
                <a:gridCol w="5977770"/>
              </a:tblGrid>
              <a:tr h="1040998">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Event</a:t>
                      </a:r>
                    </a:p>
                  </a:txBody>
                  <a:tcPr marL="0" marR="0" marT="0" marB="0" anchor="t" anchorCtr="0" horzOverflow="overflow"/>
                </a:tc>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Relevance to Croeso Confluence</a:t>
                      </a:r>
                    </a:p>
                  </a:txBody>
                  <a:tcPr marL="0" marR="0" marT="0" marB="0" anchor="t" anchorCtr="0" horzOverflow="overflow"/>
                </a:tc>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Key Competitive Risk</a:t>
                      </a:r>
                    </a:p>
                  </a:txBody>
                  <a:tcPr marL="0" marR="0" marT="0" marB="0" anchor="t" anchorCtr="0" horzOverflow="overflow"/>
                </a:tc>
              </a:tr>
              <a:tr h="554355">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IMEX Frankfurt</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Global MICE trade show with major corporate attendance (IMEX Frankfurt, 2025).</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Overshadows smaller destination events in terms of sponsorship.</a:t>
                      </a:r>
                    </a:p>
                  </a:txBody>
                  <a:tcPr marL="0" marR="0" marT="0" marB="0" anchor="t" anchorCtr="0" horzOverflow="overflow"/>
                </a:tc>
              </a:tr>
              <a:tr h="838835">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The Meetings Show (London)</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Leading UK-based MICE event with strong professional presence (The Meetings Show (London 2025).</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Established venue and network may reduce interest in smaller venues.</a:t>
                      </a:r>
                    </a:p>
                  </a:txBody>
                  <a:tcPr marL="0" marR="0" marT="0" marB="0" anchor="t" anchorCtr="0" horzOverflow="overflow"/>
                </a:tc>
              </a:tr>
              <a:tr h="838835">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VisitScotland Expo</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Promotes Scotland’s tourism and culture to global buyers.</a:t>
                      </a:r>
                    </a:p>
                  </a:txBody>
                  <a:tcPr marL="0" marR="0" marT="0" marB="0" anchor="t" anchorCtr="0" horzOverflow="overflow"/>
                </a:tc>
                <a:tc>
                  <a:txBody>
                    <a:bodyPr/>
                    <a:lstStyle/>
                    <a:p>
                      <a:pPr algn="just">
                        <a:lnSpc>
                          <a:spcPct val="150000"/>
                        </a:lnSpc>
                        <a:defRPr sz="2800">
                          <a:latin typeface="Times New Roman"/>
                          <a:ea typeface="Times New Roman"/>
                          <a:cs typeface="Times New Roman"/>
                          <a:sym typeface="Times New Roman"/>
                        </a:defRPr>
                      </a:pPr>
                      <a:r>
                        <a:t>Strong cultural branding can attract audiences away from Wales (</a:t>
                      </a:r>
                      <a:r>
                        <a:t>McKercher et al, 2006).</a:t>
                      </a:r>
                    </a:p>
                  </a:txBody>
                  <a:tcPr marL="0" marR="0" marT="0" marB="0" anchor="t" anchorCtr="0" horzOverflow="overflow"/>
                </a:tc>
              </a:tr>
              <a:tr h="554355">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Hay Festival (Wales)</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Renowned Welsh event showcasing arts and ideas (Hay Festivall, 2025).</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Dominates Welsh cultural space but lacks MICE focus.</a:t>
                      </a:r>
                    </a:p>
                  </a:txBody>
                  <a:tcPr marL="0" marR="0" marT="0" marB="0" anchor="t" anchorCtr="0" horzOverflow="overflow"/>
                </a:tc>
              </a:tr>
            </a:tbl>
          </a:graphicData>
        </a:graphic>
      </p:graphicFrame>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170" name="Freeform 2"/>
          <p:cNvSpPr/>
          <p:nvPr/>
        </p:nvSpPr>
        <p:spPr>
          <a:xfrm flipH="1" rot="20130864">
            <a:off x="-2197096" y="6000908"/>
            <a:ext cx="6495996" cy="1783447"/>
          </a:xfrm>
          <a:prstGeom prst="rect">
            <a:avLst/>
          </a:prstGeom>
          <a:blipFill>
            <a:blip r:embed="rId3"/>
            <a:stretch>
              <a:fillRect/>
            </a:stretch>
          </a:blipFill>
          <a:ln w="12700">
            <a:miter lim="400000"/>
          </a:ln>
        </p:spPr>
        <p:txBody>
          <a:bodyPr lIns="45719" rIns="45719"/>
          <a:lstStyle/>
          <a:p>
            <a:pPr/>
          </a:p>
        </p:txBody>
      </p:sp>
      <p:sp>
        <p:nvSpPr>
          <p:cNvPr id="171" name="Freeform 3"/>
          <p:cNvSpPr/>
          <p:nvPr/>
        </p:nvSpPr>
        <p:spPr>
          <a:xfrm rot="1755628">
            <a:off x="16098606" y="6384387"/>
            <a:ext cx="4831077" cy="2907430"/>
          </a:xfrm>
          <a:prstGeom prst="rect">
            <a:avLst/>
          </a:prstGeom>
          <a:blipFill>
            <a:blip r:embed="rId4"/>
            <a:stretch>
              <a:fillRect/>
            </a:stretch>
          </a:blipFill>
          <a:ln w="12700">
            <a:miter lim="400000"/>
          </a:ln>
        </p:spPr>
        <p:txBody>
          <a:bodyPr lIns="45719" rIns="45719"/>
          <a:lstStyle/>
          <a:p>
            <a:pPr/>
          </a:p>
        </p:txBody>
      </p:sp>
      <p:sp>
        <p:nvSpPr>
          <p:cNvPr id="172" name="Freeform 8"/>
          <p:cNvSpPr/>
          <p:nvPr/>
        </p:nvSpPr>
        <p:spPr>
          <a:xfrm rot="20116774">
            <a:off x="9250612" y="9667670"/>
            <a:ext cx="7096492" cy="1238661"/>
          </a:xfrm>
          <a:prstGeom prst="rect">
            <a:avLst/>
          </a:prstGeom>
          <a:blipFill>
            <a:blip r:embed="rId5"/>
            <a:stretch>
              <a:fillRect/>
            </a:stretch>
          </a:blipFill>
          <a:ln w="12700">
            <a:miter lim="400000"/>
          </a:ln>
        </p:spPr>
        <p:txBody>
          <a:bodyPr lIns="45719" rIns="45719"/>
          <a:lstStyle/>
          <a:p>
            <a:pPr/>
          </a:p>
        </p:txBody>
      </p:sp>
      <p:sp>
        <p:nvSpPr>
          <p:cNvPr id="173" name="Freeform 9"/>
          <p:cNvSpPr/>
          <p:nvPr/>
        </p:nvSpPr>
        <p:spPr>
          <a:xfrm flipH="1" flipV="1" rot="2856874">
            <a:off x="-405508" y="8432272"/>
            <a:ext cx="4758396" cy="4637271"/>
          </a:xfrm>
          <a:prstGeom prst="rect">
            <a:avLst/>
          </a:prstGeom>
          <a:blipFill>
            <a:blip r:embed="rId6"/>
            <a:stretch>
              <a:fillRect/>
            </a:stretch>
          </a:blipFill>
          <a:ln w="12700">
            <a:miter lim="400000"/>
          </a:ln>
        </p:spPr>
        <p:txBody>
          <a:bodyPr lIns="45719" rIns="45719"/>
          <a:lstStyle/>
          <a:p>
            <a:pPr/>
          </a:p>
        </p:txBody>
      </p:sp>
      <p:sp>
        <p:nvSpPr>
          <p:cNvPr id="174" name="TextBox 9"/>
          <p:cNvSpPr txBox="1"/>
          <p:nvPr/>
        </p:nvSpPr>
        <p:spPr>
          <a:xfrm>
            <a:off x="4261989" y="255694"/>
            <a:ext cx="11052317" cy="106658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80" sz="4800">
                <a:solidFill>
                  <a:srgbClr val="001D73"/>
                </a:solidFill>
                <a:latin typeface="Times New Roman"/>
                <a:ea typeface="Times New Roman"/>
                <a:cs typeface="Times New Roman"/>
                <a:sym typeface="Times New Roman"/>
              </a:defRPr>
            </a:lvl1pPr>
          </a:lstStyle>
          <a:p>
            <a:pPr/>
            <a:r>
              <a:t>Market Factors (Market Demand) </a:t>
            </a:r>
          </a:p>
        </p:txBody>
      </p:sp>
      <p:grpSp>
        <p:nvGrpSpPr>
          <p:cNvPr id="192" name="Diagram 5"/>
          <p:cNvGrpSpPr/>
          <p:nvPr/>
        </p:nvGrpSpPr>
        <p:grpSpPr>
          <a:xfrm>
            <a:off x="381000" y="1448327"/>
            <a:ext cx="17221200" cy="8128001"/>
            <a:chOff x="0" y="0"/>
            <a:chExt cx="17221200" cy="8127999"/>
          </a:xfrm>
        </p:grpSpPr>
        <p:sp>
          <p:nvSpPr>
            <p:cNvPr id="175" name="Rounded Rectangle"/>
            <p:cNvSpPr/>
            <p:nvPr/>
          </p:nvSpPr>
          <p:spPr>
            <a:xfrm>
              <a:off x="0" y="0"/>
              <a:ext cx="17221200" cy="3657600"/>
            </a:xfrm>
            <a:prstGeom prst="roundRect">
              <a:avLst>
                <a:gd name="adj" fmla="val 10000"/>
              </a:avLst>
            </a:prstGeom>
            <a:solidFill>
              <a:srgbClr val="CFD7E7">
                <a:alpha val="90000"/>
              </a:srgbClr>
            </a:solidFill>
            <a:ln w="25400" cap="flat">
              <a:solidFill>
                <a:srgbClr val="CFD7E7">
                  <a:alpha val="90000"/>
                </a:srgbClr>
              </a:solidFill>
              <a:prstDash val="solid"/>
              <a:round/>
            </a:ln>
            <a:effectLst/>
          </p:spPr>
          <p:txBody>
            <a:bodyPr wrap="square" lIns="45719" tIns="45719" rIns="45719" bIns="45719" numCol="1" anchor="t">
              <a:noAutofit/>
            </a:bodyPr>
            <a:lstStyle/>
            <a:p>
              <a:pPr/>
            </a:p>
          </p:txBody>
        </p:sp>
        <p:sp>
          <p:nvSpPr>
            <p:cNvPr id="176" name="Rounded Rectangle"/>
            <p:cNvSpPr/>
            <p:nvPr/>
          </p:nvSpPr>
          <p:spPr>
            <a:xfrm>
              <a:off x="521378" y="487680"/>
              <a:ext cx="3762429" cy="2682240"/>
            </a:xfrm>
            <a:prstGeom prst="roundRect">
              <a:avLst>
                <a:gd name="adj" fmla="val 10000"/>
              </a:avLst>
            </a:prstGeom>
            <a:blipFill rotWithShape="1">
              <a:blip r:embed="rId7"/>
              <a:srcRect l="0" t="0" r="0" b="0"/>
              <a:stretch>
                <a:fillRect/>
              </a:stretch>
            </a:blipFill>
            <a:ln w="25400" cap="flat">
              <a:solidFill>
                <a:srgbClr val="FFFFFF"/>
              </a:solidFill>
              <a:prstDash val="solid"/>
              <a:round/>
            </a:ln>
            <a:effectLst/>
          </p:spPr>
          <p:txBody>
            <a:bodyPr wrap="square" lIns="45719" tIns="45719" rIns="45719" bIns="45719" numCol="1" anchor="t">
              <a:noAutofit/>
            </a:bodyPr>
            <a:lstStyle/>
            <a:p>
              <a:pPr/>
            </a:p>
          </p:txBody>
        </p:sp>
        <p:grpSp>
          <p:nvGrpSpPr>
            <p:cNvPr id="179" name="Group"/>
            <p:cNvGrpSpPr/>
            <p:nvPr/>
          </p:nvGrpSpPr>
          <p:grpSpPr>
            <a:xfrm>
              <a:off x="521377" y="3657598"/>
              <a:ext cx="3762430" cy="4470402"/>
              <a:chOff x="0" y="0"/>
              <a:chExt cx="3762428" cy="4470400"/>
            </a:xfrm>
          </p:grpSpPr>
          <p:sp>
            <p:nvSpPr>
              <p:cNvPr id="177" name="Shape"/>
              <p:cNvSpPr/>
              <p:nvPr/>
            </p:nvSpPr>
            <p:spPr>
              <a:xfrm rot="10800000">
                <a:off x="-1" y="0"/>
                <a:ext cx="3762430" cy="44704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68" y="0"/>
                    </a:moveTo>
                    <a:lnTo>
                      <a:pt x="19332" y="0"/>
                    </a:lnTo>
                    <a:cubicBezTo>
                      <a:pt x="20585" y="0"/>
                      <a:pt x="21600" y="855"/>
                      <a:pt x="21600" y="1909"/>
                    </a:cubicBezTo>
                    <a:lnTo>
                      <a:pt x="21600" y="21600"/>
                    </a:lnTo>
                    <a:lnTo>
                      <a:pt x="0" y="21600"/>
                    </a:lnTo>
                    <a:lnTo>
                      <a:pt x="0" y="1909"/>
                    </a:lnTo>
                    <a:cubicBezTo>
                      <a:pt x="0" y="855"/>
                      <a:pt x="1015" y="0"/>
                      <a:pt x="2268" y="0"/>
                    </a:cubicBezTo>
                    <a:close/>
                  </a:path>
                </a:pathLst>
              </a:custGeom>
              <a:solidFill>
                <a:schemeClr val="accent1"/>
              </a:solidFill>
              <a:ln w="25400" cap="flat">
                <a:solidFill>
                  <a:srgbClr val="FFFFFF"/>
                </a:solidFill>
                <a:prstDash val="solid"/>
                <a:round/>
              </a:ln>
              <a:effectLst/>
            </p:spPr>
            <p:txBody>
              <a:bodyPr wrap="square" lIns="45719" tIns="45719" rIns="45719" bIns="45719" numCol="1" anchor="t">
                <a:noAutofit/>
              </a:bodyPr>
              <a:lstStyle/>
              <a:p>
                <a:pPr algn="ctr" defTabSz="1244600">
                  <a:lnSpc>
                    <a:spcPct val="150000"/>
                  </a:lnSpc>
                  <a:spcBef>
                    <a:spcPts val="700"/>
                  </a:spcBef>
                  <a:defRPr sz="2800">
                    <a:solidFill>
                      <a:srgbClr val="FFFFFF"/>
                    </a:solidFill>
                    <a:latin typeface="Times New Roman"/>
                    <a:ea typeface="Times New Roman"/>
                    <a:cs typeface="Times New Roman"/>
                    <a:sym typeface="Times New Roman"/>
                  </a:defRPr>
                </a:pPr>
              </a:p>
            </p:txBody>
          </p:sp>
          <p:sp>
            <p:nvSpPr>
              <p:cNvPr id="178" name="The global MICE market is projected to exceed $2.2 trillion by 2032 (Fortune Business Insight, 2025)."/>
              <p:cNvSpPr txBox="1"/>
              <p:nvPr/>
            </p:nvSpPr>
            <p:spPr>
              <a:xfrm>
                <a:off x="115707" y="0"/>
                <a:ext cx="3531013" cy="37998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99136" tIns="199136" rIns="199136" bIns="199136" numCol="1" anchor="t">
                <a:spAutoFit/>
              </a:bodyPr>
              <a:lstStyle>
                <a:lvl1pPr algn="ctr" defTabSz="1244600">
                  <a:lnSpc>
                    <a:spcPct val="150000"/>
                  </a:lnSpc>
                  <a:spcBef>
                    <a:spcPts val="1100"/>
                  </a:spcBef>
                  <a:defRPr sz="2800">
                    <a:solidFill>
                      <a:srgbClr val="FFFFFF"/>
                    </a:solidFill>
                    <a:latin typeface="Times New Roman"/>
                    <a:ea typeface="Times New Roman"/>
                    <a:cs typeface="Times New Roman"/>
                    <a:sym typeface="Times New Roman"/>
                  </a:defRPr>
                </a:lvl1pPr>
              </a:lstStyle>
              <a:p>
                <a:pPr/>
                <a:r>
                  <a:t>The global MICE market is projected to exceed $2.2 trillion by 2032 (Fortune Business Insight, 2025).</a:t>
                </a:r>
              </a:p>
            </p:txBody>
          </p:sp>
        </p:grpSp>
        <p:sp>
          <p:nvSpPr>
            <p:cNvPr id="180" name="Rounded Rectangle"/>
            <p:cNvSpPr/>
            <p:nvPr/>
          </p:nvSpPr>
          <p:spPr>
            <a:xfrm>
              <a:off x="4660048" y="487680"/>
              <a:ext cx="3762429" cy="2682240"/>
            </a:xfrm>
            <a:prstGeom prst="roundRect">
              <a:avLst>
                <a:gd name="adj" fmla="val 10000"/>
              </a:avLst>
            </a:prstGeom>
            <a:blipFill rotWithShape="1">
              <a:blip r:embed="rId8"/>
              <a:srcRect l="0" t="0" r="0" b="0"/>
              <a:stretch>
                <a:fillRect/>
              </a:stretch>
            </a:blipFill>
            <a:ln w="25400" cap="flat">
              <a:solidFill>
                <a:srgbClr val="FFFFFF"/>
              </a:solidFill>
              <a:prstDash val="solid"/>
              <a:round/>
            </a:ln>
            <a:effectLst/>
          </p:spPr>
          <p:txBody>
            <a:bodyPr wrap="square" lIns="45719" tIns="45719" rIns="45719" bIns="45719" numCol="1" anchor="t">
              <a:noAutofit/>
            </a:bodyPr>
            <a:lstStyle/>
            <a:p>
              <a:pPr/>
            </a:p>
          </p:txBody>
        </p:sp>
        <p:grpSp>
          <p:nvGrpSpPr>
            <p:cNvPr id="183" name="Group"/>
            <p:cNvGrpSpPr/>
            <p:nvPr/>
          </p:nvGrpSpPr>
          <p:grpSpPr>
            <a:xfrm>
              <a:off x="4660048" y="3657598"/>
              <a:ext cx="3762430" cy="4470402"/>
              <a:chOff x="0" y="0"/>
              <a:chExt cx="3762428" cy="4470400"/>
            </a:xfrm>
          </p:grpSpPr>
          <p:sp>
            <p:nvSpPr>
              <p:cNvPr id="181" name="Shape"/>
              <p:cNvSpPr/>
              <p:nvPr/>
            </p:nvSpPr>
            <p:spPr>
              <a:xfrm rot="10800000">
                <a:off x="-1" y="0"/>
                <a:ext cx="3762430" cy="44704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68" y="0"/>
                    </a:moveTo>
                    <a:lnTo>
                      <a:pt x="19332" y="0"/>
                    </a:lnTo>
                    <a:cubicBezTo>
                      <a:pt x="20585" y="0"/>
                      <a:pt x="21600" y="855"/>
                      <a:pt x="21600" y="1909"/>
                    </a:cubicBezTo>
                    <a:lnTo>
                      <a:pt x="21600" y="21600"/>
                    </a:lnTo>
                    <a:lnTo>
                      <a:pt x="0" y="21600"/>
                    </a:lnTo>
                    <a:lnTo>
                      <a:pt x="0" y="1909"/>
                    </a:lnTo>
                    <a:cubicBezTo>
                      <a:pt x="0" y="855"/>
                      <a:pt x="1015" y="0"/>
                      <a:pt x="2268" y="0"/>
                    </a:cubicBezTo>
                    <a:close/>
                  </a:path>
                </a:pathLst>
              </a:custGeom>
              <a:solidFill>
                <a:schemeClr val="accent1"/>
              </a:solidFill>
              <a:ln w="25400" cap="flat">
                <a:solidFill>
                  <a:srgbClr val="FFFFFF"/>
                </a:solidFill>
                <a:prstDash val="solid"/>
                <a:round/>
              </a:ln>
              <a:effectLst/>
            </p:spPr>
            <p:txBody>
              <a:bodyPr wrap="square" lIns="45719" tIns="45719" rIns="45719" bIns="45719" numCol="1" anchor="t">
                <a:noAutofit/>
              </a:bodyPr>
              <a:lstStyle/>
              <a:p>
                <a:pPr algn="ctr" defTabSz="1244600">
                  <a:lnSpc>
                    <a:spcPct val="150000"/>
                  </a:lnSpc>
                  <a:spcBef>
                    <a:spcPts val="700"/>
                  </a:spcBef>
                  <a:defRPr sz="2800">
                    <a:solidFill>
                      <a:srgbClr val="FFFFFF"/>
                    </a:solidFill>
                    <a:latin typeface="Times New Roman"/>
                    <a:ea typeface="Times New Roman"/>
                    <a:cs typeface="Times New Roman"/>
                    <a:sym typeface="Times New Roman"/>
                  </a:defRPr>
                </a:pPr>
              </a:p>
            </p:txBody>
          </p:sp>
          <p:sp>
            <p:nvSpPr>
              <p:cNvPr id="182" name="Sustainable tourism is growing rapidly at an annual rate of 14.7% (Yahoo Finance, 2025)."/>
              <p:cNvSpPr txBox="1"/>
              <p:nvPr/>
            </p:nvSpPr>
            <p:spPr>
              <a:xfrm>
                <a:off x="115707" y="0"/>
                <a:ext cx="3531013" cy="319775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99136" tIns="199136" rIns="199136" bIns="199136" numCol="1" anchor="t">
                <a:spAutoFit/>
              </a:bodyPr>
              <a:lstStyle>
                <a:lvl1pPr algn="ctr" defTabSz="1244600">
                  <a:lnSpc>
                    <a:spcPct val="150000"/>
                  </a:lnSpc>
                  <a:spcBef>
                    <a:spcPts val="1100"/>
                  </a:spcBef>
                  <a:defRPr sz="2800">
                    <a:solidFill>
                      <a:srgbClr val="FFFFFF"/>
                    </a:solidFill>
                    <a:latin typeface="Times New Roman"/>
                    <a:ea typeface="Times New Roman"/>
                    <a:cs typeface="Times New Roman"/>
                    <a:sym typeface="Times New Roman"/>
                  </a:defRPr>
                </a:lvl1pPr>
              </a:lstStyle>
              <a:p>
                <a:pPr/>
                <a:r>
                  <a:t>Sustainable tourism is growing rapidly at an annual rate of 14.7% (Yahoo Finance, 2025).</a:t>
                </a:r>
              </a:p>
            </p:txBody>
          </p:sp>
        </p:grpSp>
        <p:sp>
          <p:nvSpPr>
            <p:cNvPr id="184" name="Rounded Rectangle"/>
            <p:cNvSpPr/>
            <p:nvPr/>
          </p:nvSpPr>
          <p:spPr>
            <a:xfrm>
              <a:off x="8798721" y="487680"/>
              <a:ext cx="3762429" cy="2682240"/>
            </a:xfrm>
            <a:prstGeom prst="roundRect">
              <a:avLst>
                <a:gd name="adj" fmla="val 10000"/>
              </a:avLst>
            </a:prstGeom>
            <a:blipFill rotWithShape="1">
              <a:blip r:embed="rId9"/>
              <a:srcRect l="0" t="0" r="0" b="0"/>
              <a:stretch>
                <a:fillRect/>
              </a:stretch>
            </a:blipFill>
            <a:ln w="25400" cap="flat">
              <a:solidFill>
                <a:srgbClr val="FFFFFF"/>
              </a:solidFill>
              <a:prstDash val="solid"/>
              <a:round/>
            </a:ln>
            <a:effectLst/>
          </p:spPr>
          <p:txBody>
            <a:bodyPr wrap="square" lIns="45719" tIns="45719" rIns="45719" bIns="45719" numCol="1" anchor="t">
              <a:noAutofit/>
            </a:bodyPr>
            <a:lstStyle/>
            <a:p>
              <a:pPr/>
            </a:p>
          </p:txBody>
        </p:sp>
        <p:grpSp>
          <p:nvGrpSpPr>
            <p:cNvPr id="187" name="Group"/>
            <p:cNvGrpSpPr/>
            <p:nvPr/>
          </p:nvGrpSpPr>
          <p:grpSpPr>
            <a:xfrm>
              <a:off x="8798720" y="3657598"/>
              <a:ext cx="3762430" cy="4470402"/>
              <a:chOff x="0" y="0"/>
              <a:chExt cx="3762428" cy="4470400"/>
            </a:xfrm>
          </p:grpSpPr>
          <p:sp>
            <p:nvSpPr>
              <p:cNvPr id="185" name="Shape"/>
              <p:cNvSpPr/>
              <p:nvPr/>
            </p:nvSpPr>
            <p:spPr>
              <a:xfrm rot="10800000">
                <a:off x="-1" y="0"/>
                <a:ext cx="3762430" cy="44704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68" y="0"/>
                    </a:moveTo>
                    <a:lnTo>
                      <a:pt x="19332" y="0"/>
                    </a:lnTo>
                    <a:cubicBezTo>
                      <a:pt x="20585" y="0"/>
                      <a:pt x="21600" y="855"/>
                      <a:pt x="21600" y="1909"/>
                    </a:cubicBezTo>
                    <a:lnTo>
                      <a:pt x="21600" y="21600"/>
                    </a:lnTo>
                    <a:lnTo>
                      <a:pt x="0" y="21600"/>
                    </a:lnTo>
                    <a:lnTo>
                      <a:pt x="0" y="1909"/>
                    </a:lnTo>
                    <a:cubicBezTo>
                      <a:pt x="0" y="855"/>
                      <a:pt x="1015" y="0"/>
                      <a:pt x="2268" y="0"/>
                    </a:cubicBezTo>
                    <a:close/>
                  </a:path>
                </a:pathLst>
              </a:custGeom>
              <a:solidFill>
                <a:schemeClr val="accent1"/>
              </a:solidFill>
              <a:ln w="25400" cap="flat">
                <a:solidFill>
                  <a:srgbClr val="FFFFFF"/>
                </a:solidFill>
                <a:prstDash val="solid"/>
                <a:round/>
              </a:ln>
              <a:effectLst/>
            </p:spPr>
            <p:txBody>
              <a:bodyPr wrap="square" lIns="45719" tIns="45719" rIns="45719" bIns="45719" numCol="1" anchor="t">
                <a:noAutofit/>
              </a:bodyPr>
              <a:lstStyle/>
              <a:p>
                <a:pPr algn="ctr" defTabSz="1244600">
                  <a:lnSpc>
                    <a:spcPct val="150000"/>
                  </a:lnSpc>
                  <a:spcBef>
                    <a:spcPts val="700"/>
                  </a:spcBef>
                  <a:defRPr sz="2800">
                    <a:solidFill>
                      <a:srgbClr val="FFFFFF"/>
                    </a:solidFill>
                    <a:latin typeface="Times New Roman"/>
                    <a:ea typeface="Times New Roman"/>
                    <a:cs typeface="Times New Roman"/>
                    <a:sym typeface="Times New Roman"/>
                  </a:defRPr>
                </a:pPr>
              </a:p>
            </p:txBody>
          </p:sp>
          <p:sp>
            <p:nvSpPr>
              <p:cNvPr id="186" name="Cultural tourism demand is expected to more than double by 2032 (Statista, 2025)."/>
              <p:cNvSpPr txBox="1"/>
              <p:nvPr/>
            </p:nvSpPr>
            <p:spPr>
              <a:xfrm>
                <a:off x="115707" y="0"/>
                <a:ext cx="3531013" cy="319775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99136" tIns="199136" rIns="199136" bIns="199136" numCol="1" anchor="t">
                <a:spAutoFit/>
              </a:bodyPr>
              <a:lstStyle>
                <a:lvl1pPr algn="ctr" defTabSz="1244600">
                  <a:lnSpc>
                    <a:spcPct val="150000"/>
                  </a:lnSpc>
                  <a:spcBef>
                    <a:spcPts val="1100"/>
                  </a:spcBef>
                  <a:defRPr sz="2800">
                    <a:solidFill>
                      <a:srgbClr val="FFFFFF"/>
                    </a:solidFill>
                    <a:latin typeface="Times New Roman"/>
                    <a:ea typeface="Times New Roman"/>
                    <a:cs typeface="Times New Roman"/>
                    <a:sym typeface="Times New Roman"/>
                  </a:defRPr>
                </a:lvl1pPr>
              </a:lstStyle>
              <a:p>
                <a:pPr/>
                <a:r>
                  <a:t>Cultural tourism demand is expected to more than double by 2032 (Statista, 2025).</a:t>
                </a:r>
              </a:p>
            </p:txBody>
          </p:sp>
        </p:grpSp>
        <p:sp>
          <p:nvSpPr>
            <p:cNvPr id="188" name="Rounded Rectangle"/>
            <p:cNvSpPr/>
            <p:nvPr/>
          </p:nvSpPr>
          <p:spPr>
            <a:xfrm>
              <a:off x="12937391" y="487680"/>
              <a:ext cx="3762429" cy="2682240"/>
            </a:xfrm>
            <a:prstGeom prst="roundRect">
              <a:avLst>
                <a:gd name="adj" fmla="val 10000"/>
              </a:avLst>
            </a:prstGeom>
            <a:blipFill rotWithShape="1">
              <a:blip r:embed="rId10"/>
              <a:srcRect l="0" t="0" r="0" b="0"/>
              <a:stretch>
                <a:fillRect/>
              </a:stretch>
            </a:blipFill>
            <a:ln w="25400" cap="flat">
              <a:solidFill>
                <a:srgbClr val="FFFFFF"/>
              </a:solidFill>
              <a:prstDash val="solid"/>
              <a:round/>
            </a:ln>
            <a:effectLst/>
          </p:spPr>
          <p:txBody>
            <a:bodyPr wrap="square" lIns="45719" tIns="45719" rIns="45719" bIns="45719" numCol="1" anchor="t">
              <a:noAutofit/>
            </a:bodyPr>
            <a:lstStyle/>
            <a:p>
              <a:pPr/>
            </a:p>
          </p:txBody>
        </p:sp>
        <p:grpSp>
          <p:nvGrpSpPr>
            <p:cNvPr id="191" name="Group"/>
            <p:cNvGrpSpPr/>
            <p:nvPr/>
          </p:nvGrpSpPr>
          <p:grpSpPr>
            <a:xfrm>
              <a:off x="12937391" y="3657598"/>
              <a:ext cx="3762429" cy="4470402"/>
              <a:chOff x="0" y="0"/>
              <a:chExt cx="3762428" cy="4470400"/>
            </a:xfrm>
          </p:grpSpPr>
          <p:sp>
            <p:nvSpPr>
              <p:cNvPr id="189" name="Shape"/>
              <p:cNvSpPr/>
              <p:nvPr/>
            </p:nvSpPr>
            <p:spPr>
              <a:xfrm rot="10800000">
                <a:off x="-1" y="0"/>
                <a:ext cx="3762430" cy="44704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68" y="0"/>
                    </a:moveTo>
                    <a:lnTo>
                      <a:pt x="19332" y="0"/>
                    </a:lnTo>
                    <a:cubicBezTo>
                      <a:pt x="20585" y="0"/>
                      <a:pt x="21600" y="855"/>
                      <a:pt x="21600" y="1909"/>
                    </a:cubicBezTo>
                    <a:lnTo>
                      <a:pt x="21600" y="21600"/>
                    </a:lnTo>
                    <a:lnTo>
                      <a:pt x="0" y="21600"/>
                    </a:lnTo>
                    <a:lnTo>
                      <a:pt x="0" y="1909"/>
                    </a:lnTo>
                    <a:cubicBezTo>
                      <a:pt x="0" y="855"/>
                      <a:pt x="1015" y="0"/>
                      <a:pt x="2268" y="0"/>
                    </a:cubicBezTo>
                    <a:close/>
                  </a:path>
                </a:pathLst>
              </a:custGeom>
              <a:solidFill>
                <a:schemeClr val="accent1"/>
              </a:solidFill>
              <a:ln w="25400" cap="flat">
                <a:solidFill>
                  <a:srgbClr val="FFFFFF"/>
                </a:solidFill>
                <a:prstDash val="solid"/>
                <a:round/>
              </a:ln>
              <a:effectLst/>
            </p:spPr>
            <p:txBody>
              <a:bodyPr wrap="square" lIns="45719" tIns="45719" rIns="45719" bIns="45719" numCol="1" anchor="t">
                <a:noAutofit/>
              </a:bodyPr>
              <a:lstStyle/>
              <a:p>
                <a:pPr algn="ctr" defTabSz="1244600">
                  <a:lnSpc>
                    <a:spcPct val="150000"/>
                  </a:lnSpc>
                  <a:spcBef>
                    <a:spcPts val="700"/>
                  </a:spcBef>
                  <a:defRPr sz="2800">
                    <a:solidFill>
                      <a:srgbClr val="FFFFFF"/>
                    </a:solidFill>
                    <a:latin typeface="Times New Roman"/>
                    <a:ea typeface="Times New Roman"/>
                    <a:cs typeface="Times New Roman"/>
                    <a:sym typeface="Times New Roman"/>
                  </a:defRPr>
                </a:pPr>
              </a:p>
            </p:txBody>
          </p:sp>
          <p:sp>
            <p:nvSpPr>
              <p:cNvPr id="190" name="83% of global travellers now prioritise sustainable travel experiences (Statista, 2024)."/>
              <p:cNvSpPr txBox="1"/>
              <p:nvPr/>
            </p:nvSpPr>
            <p:spPr>
              <a:xfrm>
                <a:off x="115707" y="0"/>
                <a:ext cx="3531013" cy="319775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99136" tIns="199136" rIns="199136" bIns="199136" numCol="1" anchor="t">
                <a:spAutoFit/>
              </a:bodyPr>
              <a:lstStyle>
                <a:lvl1pPr algn="ctr" defTabSz="1244600">
                  <a:lnSpc>
                    <a:spcPct val="150000"/>
                  </a:lnSpc>
                  <a:spcBef>
                    <a:spcPts val="1100"/>
                  </a:spcBef>
                  <a:defRPr sz="2800">
                    <a:solidFill>
                      <a:srgbClr val="FFFFFF"/>
                    </a:solidFill>
                    <a:latin typeface="Times New Roman"/>
                    <a:ea typeface="Times New Roman"/>
                    <a:cs typeface="Times New Roman"/>
                    <a:sym typeface="Times New Roman"/>
                  </a:defRPr>
                </a:lvl1pPr>
              </a:lstStyle>
              <a:p>
                <a:pPr/>
                <a:r>
                  <a:t>83% of global travellers now prioritise sustainable travel experiences (Statista, 2024).</a:t>
                </a:r>
              </a:p>
            </p:txBody>
          </p:sp>
        </p:grpSp>
      </p:gr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196" name="Freeform 2"/>
          <p:cNvSpPr/>
          <p:nvPr/>
        </p:nvSpPr>
        <p:spPr>
          <a:xfrm flipH="1" rot="20130864">
            <a:off x="-2197096" y="6000908"/>
            <a:ext cx="6495996" cy="1783447"/>
          </a:xfrm>
          <a:prstGeom prst="rect">
            <a:avLst/>
          </a:prstGeom>
          <a:blipFill>
            <a:blip r:embed="rId3"/>
            <a:stretch>
              <a:fillRect/>
            </a:stretch>
          </a:blipFill>
          <a:ln w="12700">
            <a:miter lim="400000"/>
          </a:ln>
        </p:spPr>
        <p:txBody>
          <a:bodyPr lIns="45719" rIns="45719"/>
          <a:lstStyle/>
          <a:p>
            <a:pPr/>
          </a:p>
        </p:txBody>
      </p:sp>
      <p:sp>
        <p:nvSpPr>
          <p:cNvPr id="197" name="Freeform 3"/>
          <p:cNvSpPr/>
          <p:nvPr/>
        </p:nvSpPr>
        <p:spPr>
          <a:xfrm rot="1755628">
            <a:off x="16098606" y="6384387"/>
            <a:ext cx="4831077" cy="2907430"/>
          </a:xfrm>
          <a:prstGeom prst="rect">
            <a:avLst/>
          </a:prstGeom>
          <a:blipFill>
            <a:blip r:embed="rId4"/>
            <a:stretch>
              <a:fillRect/>
            </a:stretch>
          </a:blipFill>
          <a:ln w="12700">
            <a:miter lim="400000"/>
          </a:ln>
        </p:spPr>
        <p:txBody>
          <a:bodyPr lIns="45719" rIns="45719"/>
          <a:lstStyle/>
          <a:p>
            <a:pPr/>
          </a:p>
        </p:txBody>
      </p:sp>
      <p:sp>
        <p:nvSpPr>
          <p:cNvPr id="198" name="Freeform 8"/>
          <p:cNvSpPr/>
          <p:nvPr/>
        </p:nvSpPr>
        <p:spPr>
          <a:xfrm rot="20116774">
            <a:off x="9250612" y="9667670"/>
            <a:ext cx="7096492" cy="1238661"/>
          </a:xfrm>
          <a:prstGeom prst="rect">
            <a:avLst/>
          </a:prstGeom>
          <a:blipFill>
            <a:blip r:embed="rId5"/>
            <a:stretch>
              <a:fillRect/>
            </a:stretch>
          </a:blipFill>
          <a:ln w="12700">
            <a:miter lim="400000"/>
          </a:ln>
        </p:spPr>
        <p:txBody>
          <a:bodyPr lIns="45719" rIns="45719"/>
          <a:lstStyle/>
          <a:p>
            <a:pPr/>
          </a:p>
        </p:txBody>
      </p:sp>
      <p:sp>
        <p:nvSpPr>
          <p:cNvPr id="199" name="Freeform 9"/>
          <p:cNvSpPr/>
          <p:nvPr/>
        </p:nvSpPr>
        <p:spPr>
          <a:xfrm flipH="1" flipV="1" rot="2856874">
            <a:off x="-405508" y="8432272"/>
            <a:ext cx="4758396" cy="4637271"/>
          </a:xfrm>
          <a:prstGeom prst="rect">
            <a:avLst/>
          </a:prstGeom>
          <a:blipFill>
            <a:blip r:embed="rId6"/>
            <a:stretch>
              <a:fillRect/>
            </a:stretch>
          </a:blipFill>
          <a:ln w="12700">
            <a:miter lim="400000"/>
          </a:ln>
        </p:spPr>
        <p:txBody>
          <a:bodyPr lIns="45719" rIns="45719"/>
          <a:lstStyle/>
          <a:p>
            <a:pPr/>
          </a:p>
        </p:txBody>
      </p:sp>
      <p:sp>
        <p:nvSpPr>
          <p:cNvPr id="200" name="TextBox 9"/>
          <p:cNvSpPr txBox="1"/>
          <p:nvPr/>
        </p:nvSpPr>
        <p:spPr>
          <a:xfrm>
            <a:off x="4261989" y="255694"/>
            <a:ext cx="11052317" cy="106658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80" sz="4800">
                <a:solidFill>
                  <a:srgbClr val="001D73"/>
                </a:solidFill>
                <a:latin typeface="Times New Roman"/>
                <a:ea typeface="Times New Roman"/>
                <a:cs typeface="Times New Roman"/>
                <a:sym typeface="Times New Roman"/>
              </a:defRPr>
            </a:lvl1pPr>
          </a:lstStyle>
          <a:p>
            <a:pPr/>
            <a:r>
              <a:t>Market Factors (SWOT Analysis) </a:t>
            </a:r>
          </a:p>
        </p:txBody>
      </p:sp>
      <p:grpSp>
        <p:nvGrpSpPr>
          <p:cNvPr id="236" name="Group 9"/>
          <p:cNvGrpSpPr/>
          <p:nvPr/>
        </p:nvGrpSpPr>
        <p:grpSpPr>
          <a:xfrm>
            <a:off x="2267847" y="1450505"/>
            <a:ext cx="13046459" cy="8569795"/>
            <a:chOff x="0" y="0"/>
            <a:chExt cx="13046458" cy="8569793"/>
          </a:xfrm>
        </p:grpSpPr>
        <p:grpSp>
          <p:nvGrpSpPr>
            <p:cNvPr id="209" name="Google Shape;729;p29"/>
            <p:cNvGrpSpPr/>
            <p:nvPr/>
          </p:nvGrpSpPr>
          <p:grpSpPr>
            <a:xfrm>
              <a:off x="39688" y="484909"/>
              <a:ext cx="1849653" cy="887806"/>
              <a:chOff x="0" y="46"/>
              <a:chExt cx="1849651" cy="887804"/>
            </a:xfrm>
          </p:grpSpPr>
          <p:sp>
            <p:nvSpPr>
              <p:cNvPr id="201" name="Google Shape;730;p29"/>
              <p:cNvSpPr/>
              <p:nvPr/>
            </p:nvSpPr>
            <p:spPr>
              <a:xfrm>
                <a:off x="545421" y="676275"/>
                <a:ext cx="758810" cy="211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2662"/>
                    </a:lnTo>
                    <a:cubicBezTo>
                      <a:pt x="8" y="6104"/>
                      <a:pt x="1309" y="9166"/>
                      <a:pt x="3219" y="10210"/>
                    </a:cubicBezTo>
                    <a:cubicBezTo>
                      <a:pt x="3845" y="16469"/>
                      <a:pt x="6995" y="21600"/>
                      <a:pt x="10804" y="21600"/>
                    </a:cubicBezTo>
                    <a:cubicBezTo>
                      <a:pt x="14605" y="21600"/>
                      <a:pt x="17758" y="16469"/>
                      <a:pt x="18384" y="10210"/>
                    </a:cubicBezTo>
                    <a:cubicBezTo>
                      <a:pt x="20291" y="9166"/>
                      <a:pt x="21592" y="6104"/>
                      <a:pt x="21600" y="2662"/>
                    </a:cubicBezTo>
                    <a:lnTo>
                      <a:pt x="21600" y="0"/>
                    </a:lnTo>
                    <a:close/>
                  </a:path>
                </a:pathLst>
              </a:custGeom>
              <a:solidFill>
                <a:schemeClr val="accent1"/>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sp>
            <p:nvSpPr>
              <p:cNvPr id="202" name="Google Shape;731;p29"/>
              <p:cNvSpPr/>
              <p:nvPr/>
            </p:nvSpPr>
            <p:spPr>
              <a:xfrm>
                <a:off x="274509" y="46"/>
                <a:ext cx="1304353" cy="624223"/>
              </a:xfrm>
              <a:custGeom>
                <a:avLst/>
                <a:gdLst/>
                <a:ahLst/>
                <a:cxnLst>
                  <a:cxn ang="0">
                    <a:pos x="wd2" y="hd2"/>
                  </a:cxn>
                  <a:cxn ang="5400000">
                    <a:pos x="wd2" y="hd2"/>
                  </a:cxn>
                  <a:cxn ang="10800000">
                    <a:pos x="wd2" y="hd2"/>
                  </a:cxn>
                  <a:cxn ang="16200000">
                    <a:pos x="wd2" y="hd2"/>
                  </a:cxn>
                </a:cxnLst>
                <a:rect l="0" t="0" r="r" b="b"/>
                <a:pathLst>
                  <a:path w="21129" h="21600" fill="norm" stroke="1" extrusionOk="0">
                    <a:moveTo>
                      <a:pt x="10537" y="3601"/>
                    </a:moveTo>
                    <a:cubicBezTo>
                      <a:pt x="14415" y="3606"/>
                      <a:pt x="17556" y="6827"/>
                      <a:pt x="17560" y="10801"/>
                    </a:cubicBezTo>
                    <a:cubicBezTo>
                      <a:pt x="17560" y="11300"/>
                      <a:pt x="17167" y="11698"/>
                      <a:pt x="16680" y="11698"/>
                    </a:cubicBezTo>
                    <a:cubicBezTo>
                      <a:pt x="16194" y="11698"/>
                      <a:pt x="15805" y="11300"/>
                      <a:pt x="15805" y="10801"/>
                    </a:cubicBezTo>
                    <a:cubicBezTo>
                      <a:pt x="15800" y="7820"/>
                      <a:pt x="13444" y="5405"/>
                      <a:pt x="10537" y="5400"/>
                    </a:cubicBezTo>
                    <a:cubicBezTo>
                      <a:pt x="10050" y="5400"/>
                      <a:pt x="9656" y="4997"/>
                      <a:pt x="9656" y="4503"/>
                    </a:cubicBezTo>
                    <a:cubicBezTo>
                      <a:pt x="9656" y="4004"/>
                      <a:pt x="10050" y="3601"/>
                      <a:pt x="10537" y="3601"/>
                    </a:cubicBezTo>
                    <a:close/>
                    <a:moveTo>
                      <a:pt x="10521" y="0"/>
                    </a:moveTo>
                    <a:cubicBezTo>
                      <a:pt x="9782" y="0"/>
                      <a:pt x="9030" y="78"/>
                      <a:pt x="8271" y="241"/>
                    </a:cubicBezTo>
                    <a:cubicBezTo>
                      <a:pt x="4309" y="1090"/>
                      <a:pt x="1084" y="4388"/>
                      <a:pt x="241" y="8448"/>
                    </a:cubicBezTo>
                    <a:cubicBezTo>
                      <a:pt x="-471" y="11904"/>
                      <a:pt x="409" y="15371"/>
                      <a:pt x="2661" y="17963"/>
                    </a:cubicBezTo>
                    <a:cubicBezTo>
                      <a:pt x="3545" y="18979"/>
                      <a:pt x="4118" y="20247"/>
                      <a:pt x="4304" y="21600"/>
                    </a:cubicBezTo>
                    <a:lnTo>
                      <a:pt x="16769" y="21600"/>
                    </a:lnTo>
                    <a:cubicBezTo>
                      <a:pt x="16976" y="20228"/>
                      <a:pt x="17560" y="18946"/>
                      <a:pt x="18459" y="17904"/>
                    </a:cubicBezTo>
                    <a:cubicBezTo>
                      <a:pt x="20145" y="15941"/>
                      <a:pt x="21129" y="13417"/>
                      <a:pt x="21129" y="10801"/>
                    </a:cubicBezTo>
                    <a:cubicBezTo>
                      <a:pt x="21129" y="4731"/>
                      <a:pt x="16268" y="0"/>
                      <a:pt x="10521" y="0"/>
                    </a:cubicBezTo>
                    <a:close/>
                  </a:path>
                </a:pathLst>
              </a:custGeom>
              <a:solidFill>
                <a:schemeClr val="accent1"/>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sp>
            <p:nvSpPr>
              <p:cNvPr id="203" name="Google Shape;732;p29"/>
              <p:cNvSpPr/>
              <p:nvPr/>
            </p:nvSpPr>
            <p:spPr>
              <a:xfrm>
                <a:off x="-1" y="312180"/>
                <a:ext cx="216557" cy="520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390" y="0"/>
                    </a:moveTo>
                    <a:cubicBezTo>
                      <a:pt x="2394" y="0"/>
                      <a:pt x="0" y="4840"/>
                      <a:pt x="0" y="10829"/>
                    </a:cubicBezTo>
                    <a:cubicBezTo>
                      <a:pt x="0" y="16760"/>
                      <a:pt x="2394" y="21600"/>
                      <a:pt x="5390" y="21600"/>
                    </a:cubicBezTo>
                    <a:lnTo>
                      <a:pt x="16210" y="21600"/>
                    </a:lnTo>
                    <a:cubicBezTo>
                      <a:pt x="19206" y="21600"/>
                      <a:pt x="21600" y="16760"/>
                      <a:pt x="21600" y="10829"/>
                    </a:cubicBezTo>
                    <a:cubicBezTo>
                      <a:pt x="21600" y="4840"/>
                      <a:pt x="19206" y="0"/>
                      <a:pt x="16210" y="0"/>
                    </a:cubicBezTo>
                    <a:close/>
                  </a:path>
                </a:pathLst>
              </a:custGeom>
              <a:solidFill>
                <a:schemeClr val="accent1"/>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sp>
            <p:nvSpPr>
              <p:cNvPr id="204" name="Google Shape;733;p29"/>
              <p:cNvSpPr/>
              <p:nvPr/>
            </p:nvSpPr>
            <p:spPr>
              <a:xfrm>
                <a:off x="16374" y="138009"/>
                <a:ext cx="184440" cy="88538"/>
              </a:xfrm>
              <a:custGeom>
                <a:avLst/>
                <a:gdLst/>
                <a:ahLst/>
                <a:cxnLst>
                  <a:cxn ang="0">
                    <a:pos x="wd2" y="hd2"/>
                  </a:cxn>
                  <a:cxn ang="5400000">
                    <a:pos x="wd2" y="hd2"/>
                  </a:cxn>
                  <a:cxn ang="10800000">
                    <a:pos x="wd2" y="hd2"/>
                  </a:cxn>
                  <a:cxn ang="16200000">
                    <a:pos x="wd2" y="hd2"/>
                  </a:cxn>
                </a:cxnLst>
                <a:rect l="0" t="0" r="r" b="b"/>
                <a:pathLst>
                  <a:path w="20424" h="21600" fill="norm" stroke="1" extrusionOk="0">
                    <a:moveTo>
                      <a:pt x="6021" y="0"/>
                    </a:moveTo>
                    <a:cubicBezTo>
                      <a:pt x="4479" y="0"/>
                      <a:pt x="2938" y="629"/>
                      <a:pt x="1779" y="1877"/>
                    </a:cubicBezTo>
                    <a:cubicBezTo>
                      <a:pt x="-559" y="4316"/>
                      <a:pt x="-591" y="8271"/>
                      <a:pt x="1673" y="10778"/>
                    </a:cubicBezTo>
                    <a:lnTo>
                      <a:pt x="10188" y="19746"/>
                    </a:lnTo>
                    <a:cubicBezTo>
                      <a:pt x="11357" y="20982"/>
                      <a:pt x="12888" y="21600"/>
                      <a:pt x="14418" y="21600"/>
                    </a:cubicBezTo>
                    <a:cubicBezTo>
                      <a:pt x="15960" y="21600"/>
                      <a:pt x="17490" y="20982"/>
                      <a:pt x="18670" y="19746"/>
                    </a:cubicBezTo>
                    <a:cubicBezTo>
                      <a:pt x="21009" y="17240"/>
                      <a:pt x="21009" y="13250"/>
                      <a:pt x="18670" y="10778"/>
                    </a:cubicBezTo>
                    <a:lnTo>
                      <a:pt x="10188" y="1776"/>
                    </a:lnTo>
                    <a:cubicBezTo>
                      <a:pt x="9029" y="596"/>
                      <a:pt x="7520" y="0"/>
                      <a:pt x="6021" y="0"/>
                    </a:cubicBezTo>
                    <a:close/>
                  </a:path>
                </a:pathLst>
              </a:custGeom>
              <a:solidFill>
                <a:schemeClr val="accent1"/>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sp>
            <p:nvSpPr>
              <p:cNvPr id="205" name="Google Shape;734;p29"/>
              <p:cNvSpPr/>
              <p:nvPr/>
            </p:nvSpPr>
            <p:spPr>
              <a:xfrm>
                <a:off x="16374" y="450098"/>
                <a:ext cx="183795" cy="88261"/>
              </a:xfrm>
              <a:custGeom>
                <a:avLst/>
                <a:gdLst/>
                <a:ahLst/>
                <a:cxnLst>
                  <a:cxn ang="0">
                    <a:pos x="wd2" y="hd2"/>
                  </a:cxn>
                  <a:cxn ang="5400000">
                    <a:pos x="wd2" y="hd2"/>
                  </a:cxn>
                  <a:cxn ang="10800000">
                    <a:pos x="wd2" y="hd2"/>
                  </a:cxn>
                  <a:cxn ang="16200000">
                    <a:pos x="wd2" y="hd2"/>
                  </a:cxn>
                </a:cxnLst>
                <a:rect l="0" t="0" r="r" b="b"/>
                <a:pathLst>
                  <a:path w="20413" h="21600" fill="norm" stroke="1" extrusionOk="0">
                    <a:moveTo>
                      <a:pt x="14376" y="0"/>
                    </a:moveTo>
                    <a:cubicBezTo>
                      <a:pt x="12872" y="0"/>
                      <a:pt x="11380" y="597"/>
                      <a:pt x="10218" y="1792"/>
                    </a:cubicBezTo>
                    <a:lnTo>
                      <a:pt x="1678" y="10823"/>
                    </a:lnTo>
                    <a:cubicBezTo>
                      <a:pt x="-593" y="13291"/>
                      <a:pt x="-561" y="17271"/>
                      <a:pt x="1784" y="19717"/>
                    </a:cubicBezTo>
                    <a:cubicBezTo>
                      <a:pt x="2947" y="20969"/>
                      <a:pt x="4492" y="21600"/>
                      <a:pt x="6038" y="21600"/>
                    </a:cubicBezTo>
                    <a:cubicBezTo>
                      <a:pt x="7542" y="21600"/>
                      <a:pt x="9056" y="21003"/>
                      <a:pt x="10218" y="19819"/>
                    </a:cubicBezTo>
                    <a:lnTo>
                      <a:pt x="18725" y="10823"/>
                    </a:lnTo>
                    <a:cubicBezTo>
                      <a:pt x="21007" y="8309"/>
                      <a:pt x="20975" y="4329"/>
                      <a:pt x="18630" y="1894"/>
                    </a:cubicBezTo>
                    <a:cubicBezTo>
                      <a:pt x="17467" y="631"/>
                      <a:pt x="15922" y="0"/>
                      <a:pt x="14376" y="0"/>
                    </a:cubicBezTo>
                    <a:close/>
                  </a:path>
                </a:pathLst>
              </a:custGeom>
              <a:solidFill>
                <a:schemeClr val="accent1"/>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sp>
            <p:nvSpPr>
              <p:cNvPr id="206" name="Google Shape;735;p29"/>
              <p:cNvSpPr/>
              <p:nvPr/>
            </p:nvSpPr>
            <p:spPr>
              <a:xfrm>
                <a:off x="1633191" y="312180"/>
                <a:ext cx="216461" cy="520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393" y="0"/>
                    </a:moveTo>
                    <a:cubicBezTo>
                      <a:pt x="2395" y="0"/>
                      <a:pt x="0" y="4840"/>
                      <a:pt x="0" y="10829"/>
                    </a:cubicBezTo>
                    <a:cubicBezTo>
                      <a:pt x="0" y="16760"/>
                      <a:pt x="2395" y="21600"/>
                      <a:pt x="5393" y="21600"/>
                    </a:cubicBezTo>
                    <a:lnTo>
                      <a:pt x="16207" y="21600"/>
                    </a:lnTo>
                    <a:cubicBezTo>
                      <a:pt x="19205" y="21600"/>
                      <a:pt x="21600" y="16760"/>
                      <a:pt x="21600" y="10829"/>
                    </a:cubicBezTo>
                    <a:cubicBezTo>
                      <a:pt x="21600" y="4840"/>
                      <a:pt x="19205" y="0"/>
                      <a:pt x="16207" y="0"/>
                    </a:cubicBezTo>
                    <a:close/>
                  </a:path>
                </a:pathLst>
              </a:custGeom>
              <a:solidFill>
                <a:schemeClr val="accent1"/>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sp>
            <p:nvSpPr>
              <p:cNvPr id="207" name="Google Shape;736;p29"/>
              <p:cNvSpPr/>
              <p:nvPr/>
            </p:nvSpPr>
            <p:spPr>
              <a:xfrm>
                <a:off x="1649483" y="138009"/>
                <a:ext cx="183878" cy="88215"/>
              </a:xfrm>
              <a:custGeom>
                <a:avLst/>
                <a:gdLst/>
                <a:ahLst/>
                <a:cxnLst>
                  <a:cxn ang="0">
                    <a:pos x="wd2" y="hd2"/>
                  </a:cxn>
                  <a:cxn ang="5400000">
                    <a:pos x="wd2" y="hd2"/>
                  </a:cxn>
                  <a:cxn ang="10800000">
                    <a:pos x="wd2" y="hd2"/>
                  </a:cxn>
                  <a:cxn ang="16200000">
                    <a:pos x="wd2" y="hd2"/>
                  </a:cxn>
                </a:cxnLst>
                <a:rect l="0" t="0" r="r" b="b"/>
                <a:pathLst>
                  <a:path w="20413" h="21600" fill="norm" stroke="1" extrusionOk="0">
                    <a:moveTo>
                      <a:pt x="14378" y="0"/>
                    </a:moveTo>
                    <a:cubicBezTo>
                      <a:pt x="12875" y="0"/>
                      <a:pt x="11373" y="598"/>
                      <a:pt x="10222" y="1782"/>
                    </a:cubicBezTo>
                    <a:lnTo>
                      <a:pt x="1686" y="10817"/>
                    </a:lnTo>
                    <a:cubicBezTo>
                      <a:pt x="-594" y="13298"/>
                      <a:pt x="-562" y="17269"/>
                      <a:pt x="1782" y="19716"/>
                    </a:cubicBezTo>
                    <a:cubicBezTo>
                      <a:pt x="2954" y="20980"/>
                      <a:pt x="4500" y="21600"/>
                      <a:pt x="6045" y="21600"/>
                    </a:cubicBezTo>
                    <a:cubicBezTo>
                      <a:pt x="7547" y="21600"/>
                      <a:pt x="9050" y="21013"/>
                      <a:pt x="10222" y="19818"/>
                    </a:cubicBezTo>
                    <a:lnTo>
                      <a:pt x="18726" y="10817"/>
                    </a:lnTo>
                    <a:cubicBezTo>
                      <a:pt x="21006" y="8302"/>
                      <a:pt x="20974" y="4331"/>
                      <a:pt x="18630" y="1884"/>
                    </a:cubicBezTo>
                    <a:cubicBezTo>
                      <a:pt x="17458" y="632"/>
                      <a:pt x="15912" y="0"/>
                      <a:pt x="14378" y="0"/>
                    </a:cubicBezTo>
                    <a:close/>
                  </a:path>
                </a:pathLst>
              </a:custGeom>
              <a:solidFill>
                <a:schemeClr val="accent1"/>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sp>
            <p:nvSpPr>
              <p:cNvPr id="208" name="Google Shape;737;p29"/>
              <p:cNvSpPr/>
              <p:nvPr/>
            </p:nvSpPr>
            <p:spPr>
              <a:xfrm>
                <a:off x="1648838" y="449821"/>
                <a:ext cx="184523" cy="88538"/>
              </a:xfrm>
              <a:custGeom>
                <a:avLst/>
                <a:gdLst/>
                <a:ahLst/>
                <a:cxnLst>
                  <a:cxn ang="0">
                    <a:pos x="wd2" y="hd2"/>
                  </a:cxn>
                  <a:cxn ang="5400000">
                    <a:pos x="wd2" y="hd2"/>
                  </a:cxn>
                  <a:cxn ang="10800000">
                    <a:pos x="wd2" y="hd2"/>
                  </a:cxn>
                  <a:cxn ang="16200000">
                    <a:pos x="wd2" y="hd2"/>
                  </a:cxn>
                </a:cxnLst>
                <a:rect l="0" t="0" r="r" b="b"/>
                <a:pathLst>
                  <a:path w="20424" h="21600" fill="norm" stroke="1" extrusionOk="0">
                    <a:moveTo>
                      <a:pt x="6014" y="0"/>
                    </a:moveTo>
                    <a:cubicBezTo>
                      <a:pt x="4473" y="0"/>
                      <a:pt x="2933" y="618"/>
                      <a:pt x="1753" y="1854"/>
                    </a:cubicBezTo>
                    <a:cubicBezTo>
                      <a:pt x="-584" y="4349"/>
                      <a:pt x="-584" y="8350"/>
                      <a:pt x="1753" y="10856"/>
                    </a:cubicBezTo>
                    <a:lnTo>
                      <a:pt x="10264" y="19824"/>
                    </a:lnTo>
                    <a:cubicBezTo>
                      <a:pt x="11411" y="21004"/>
                      <a:pt x="12909" y="21600"/>
                      <a:pt x="14407" y="21600"/>
                    </a:cubicBezTo>
                    <a:cubicBezTo>
                      <a:pt x="15937" y="21600"/>
                      <a:pt x="17478" y="20971"/>
                      <a:pt x="18647" y="19723"/>
                    </a:cubicBezTo>
                    <a:cubicBezTo>
                      <a:pt x="20984" y="17284"/>
                      <a:pt x="21016" y="13317"/>
                      <a:pt x="18742" y="10856"/>
                    </a:cubicBezTo>
                    <a:lnTo>
                      <a:pt x="10264" y="1854"/>
                    </a:lnTo>
                    <a:cubicBezTo>
                      <a:pt x="9084" y="618"/>
                      <a:pt x="7544" y="0"/>
                      <a:pt x="6014" y="0"/>
                    </a:cubicBezTo>
                    <a:close/>
                  </a:path>
                </a:pathLst>
              </a:custGeom>
              <a:solidFill>
                <a:schemeClr val="accent1"/>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grpSp>
        <p:grpSp>
          <p:nvGrpSpPr>
            <p:cNvPr id="212" name="Google Shape;739;p29"/>
            <p:cNvGrpSpPr/>
            <p:nvPr/>
          </p:nvGrpSpPr>
          <p:grpSpPr>
            <a:xfrm>
              <a:off x="2829230" y="0"/>
              <a:ext cx="10066724" cy="2108435"/>
              <a:chOff x="0" y="0"/>
              <a:chExt cx="10066723" cy="2108434"/>
            </a:xfrm>
          </p:grpSpPr>
          <p:sp>
            <p:nvSpPr>
              <p:cNvPr id="210" name="Shape"/>
              <p:cNvSpPr/>
              <p:nvPr/>
            </p:nvSpPr>
            <p:spPr>
              <a:xfrm>
                <a:off x="-1" y="-1"/>
                <a:ext cx="10066725" cy="210843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1131" y="0"/>
                    </a:lnTo>
                    <a:lnTo>
                      <a:pt x="20469" y="0"/>
                    </a:lnTo>
                    <a:lnTo>
                      <a:pt x="21600" y="10800"/>
                    </a:lnTo>
                    <a:lnTo>
                      <a:pt x="20469" y="21600"/>
                    </a:lnTo>
                    <a:lnTo>
                      <a:pt x="1131" y="21600"/>
                    </a:lnTo>
                    <a:close/>
                  </a:path>
                </a:pathLst>
              </a:custGeom>
              <a:solidFill>
                <a:schemeClr val="accent1"/>
              </a:solidFill>
              <a:ln w="12700" cap="flat">
                <a:noFill/>
                <a:miter lim="400000"/>
              </a:ln>
              <a:effectLst/>
            </p:spPr>
            <p:txBody>
              <a:bodyPr wrap="square" lIns="45719" tIns="45719" rIns="45719" bIns="45719" numCol="1" anchor="ctr">
                <a:noAutofit/>
              </a:bodyPr>
              <a:lstStyle/>
              <a:p>
                <a:pPr algn="ctr"/>
              </a:p>
            </p:txBody>
          </p:sp>
          <p:sp>
            <p:nvSpPr>
              <p:cNvPr id="211" name="Unique location (Snowdonia)…"/>
              <p:cNvSpPr txBox="1"/>
              <p:nvPr/>
            </p:nvSpPr>
            <p:spPr>
              <a:xfrm>
                <a:off x="1014595" y="300897"/>
                <a:ext cx="8037533" cy="15066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24" tIns="91424" rIns="91424" bIns="91424" numCol="1" anchor="ctr">
                <a:spAutoFit/>
              </a:bodyPr>
              <a:lstStyle/>
              <a:p>
                <a:pPr algn="ctr">
                  <a:defRPr>
                    <a:latin typeface="Times New Roman"/>
                    <a:ea typeface="Times New Roman"/>
                    <a:cs typeface="Times New Roman"/>
                    <a:sym typeface="Times New Roman"/>
                  </a:defRPr>
                </a:pPr>
                <a:r>
                  <a:t>Unique location (Snowdonia)</a:t>
                </a:r>
              </a:p>
              <a:p>
                <a:pPr algn="ctr">
                  <a:defRPr>
                    <a:latin typeface="Times New Roman"/>
                    <a:ea typeface="Times New Roman"/>
                    <a:cs typeface="Times New Roman"/>
                    <a:sym typeface="Times New Roman"/>
                  </a:defRPr>
                </a:pPr>
                <a:r>
                  <a:t>Strong cultural focus (Year of Croeso)</a:t>
                </a:r>
              </a:p>
              <a:p>
                <a:pPr algn="ctr">
                  <a:defRPr>
                    <a:latin typeface="Times New Roman"/>
                    <a:ea typeface="Times New Roman"/>
                    <a:cs typeface="Times New Roman"/>
                    <a:sym typeface="Times New Roman"/>
                  </a:defRPr>
                </a:pPr>
                <a:r>
                  <a:t>High demand for sustainable tourism</a:t>
                </a:r>
              </a:p>
              <a:p>
                <a:pPr algn="ctr">
                  <a:defRPr>
                    <a:latin typeface="Times New Roman"/>
                    <a:ea typeface="Times New Roman"/>
                    <a:cs typeface="Times New Roman"/>
                    <a:sym typeface="Times New Roman"/>
                  </a:defRPr>
                </a:pPr>
                <a:r>
                  <a:t>Partnership opportunities with Welsh tourism bodies</a:t>
                </a:r>
              </a:p>
              <a:p>
                <a:pPr algn="ctr">
                  <a:defRPr>
                    <a:latin typeface="Times New Roman"/>
                    <a:ea typeface="Times New Roman"/>
                    <a:cs typeface="Times New Roman"/>
                    <a:sym typeface="Times New Roman"/>
                  </a:defRPr>
                </a:pPr>
                <a:r>
                  <a:t>Diverse and immersive event experiences</a:t>
                </a:r>
              </a:p>
            </p:txBody>
          </p:sp>
        </p:grpSp>
        <p:grpSp>
          <p:nvGrpSpPr>
            <p:cNvPr id="221" name="Google Shape;743;p29"/>
            <p:cNvGrpSpPr/>
            <p:nvPr/>
          </p:nvGrpSpPr>
          <p:grpSpPr>
            <a:xfrm>
              <a:off x="0" y="2773371"/>
              <a:ext cx="1929131" cy="866760"/>
              <a:chOff x="0" y="77"/>
              <a:chExt cx="1929130" cy="866758"/>
            </a:xfrm>
          </p:grpSpPr>
          <p:sp>
            <p:nvSpPr>
              <p:cNvPr id="213" name="Google Shape;744;p29"/>
              <p:cNvSpPr/>
              <p:nvPr/>
            </p:nvSpPr>
            <p:spPr>
              <a:xfrm>
                <a:off x="910807" y="434665"/>
                <a:ext cx="112552" cy="540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16" y="0"/>
                    </a:moveTo>
                    <a:cubicBezTo>
                      <a:pt x="4925" y="0"/>
                      <a:pt x="0" y="4894"/>
                      <a:pt x="0" y="10784"/>
                    </a:cubicBezTo>
                    <a:cubicBezTo>
                      <a:pt x="0" y="16706"/>
                      <a:pt x="4925" y="21600"/>
                      <a:pt x="10816" y="21600"/>
                    </a:cubicBezTo>
                    <a:cubicBezTo>
                      <a:pt x="16706" y="21600"/>
                      <a:pt x="21600" y="16706"/>
                      <a:pt x="21600" y="10784"/>
                    </a:cubicBezTo>
                    <a:cubicBezTo>
                      <a:pt x="21600" y="4894"/>
                      <a:pt x="15709" y="0"/>
                      <a:pt x="10816" y="0"/>
                    </a:cubicBezTo>
                    <a:close/>
                  </a:path>
                </a:pathLst>
              </a:custGeom>
              <a:solidFill>
                <a:schemeClr val="accent4"/>
              </a:solidFill>
              <a:ln w="12700" cap="flat">
                <a:noFill/>
                <a:miter lim="400000"/>
              </a:ln>
              <a:effectLst/>
            </p:spPr>
            <p:txBody>
              <a:bodyPr wrap="square" lIns="45719" tIns="45719" rIns="45719" bIns="45719" numCol="1" anchor="ctr">
                <a:noAutofit/>
              </a:bodyPr>
              <a:lstStyle/>
              <a:p>
                <a:pPr algn="ctr">
                  <a:defRPr>
                    <a:latin typeface="Times New Roman"/>
                    <a:ea typeface="Times New Roman"/>
                    <a:cs typeface="Times New Roman"/>
                    <a:sym typeface="Times New Roman"/>
                  </a:defRPr>
                </a:pPr>
              </a:p>
            </p:txBody>
          </p:sp>
          <p:sp>
            <p:nvSpPr>
              <p:cNvPr id="214" name="Google Shape;745;p29"/>
              <p:cNvSpPr/>
              <p:nvPr/>
            </p:nvSpPr>
            <p:spPr>
              <a:xfrm>
                <a:off x="1581081" y="434665"/>
                <a:ext cx="348050" cy="5650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498" y="0"/>
                    </a:moveTo>
                    <a:cubicBezTo>
                      <a:pt x="1593" y="0"/>
                      <a:pt x="0" y="4678"/>
                      <a:pt x="0" y="10308"/>
                    </a:cubicBezTo>
                    <a:cubicBezTo>
                      <a:pt x="0" y="15969"/>
                      <a:pt x="1593" y="21600"/>
                      <a:pt x="3498" y="21600"/>
                    </a:cubicBezTo>
                    <a:lnTo>
                      <a:pt x="17790" y="21600"/>
                    </a:lnTo>
                    <a:cubicBezTo>
                      <a:pt x="20007" y="21600"/>
                      <a:pt x="21600" y="16893"/>
                      <a:pt x="21600" y="10308"/>
                    </a:cubicBezTo>
                    <a:cubicBezTo>
                      <a:pt x="21600" y="4678"/>
                      <a:pt x="20007" y="0"/>
                      <a:pt x="17790" y="0"/>
                    </a:cubicBezTo>
                    <a:close/>
                  </a:path>
                </a:pathLst>
              </a:custGeom>
              <a:solidFill>
                <a:schemeClr val="accent4"/>
              </a:solidFill>
              <a:ln w="12700" cap="flat">
                <a:noFill/>
                <a:miter lim="400000"/>
              </a:ln>
              <a:effectLst/>
            </p:spPr>
            <p:txBody>
              <a:bodyPr wrap="square" lIns="45719" tIns="45719" rIns="45719" bIns="45719" numCol="1" anchor="ctr">
                <a:noAutofit/>
              </a:bodyPr>
              <a:lstStyle/>
              <a:p>
                <a:pPr algn="ctr">
                  <a:defRPr>
                    <a:latin typeface="Times New Roman"/>
                    <a:ea typeface="Times New Roman"/>
                    <a:cs typeface="Times New Roman"/>
                    <a:sym typeface="Times New Roman"/>
                  </a:defRPr>
                </a:pPr>
              </a:p>
            </p:txBody>
          </p:sp>
          <p:sp>
            <p:nvSpPr>
              <p:cNvPr id="215" name="Google Shape;746;p29"/>
              <p:cNvSpPr/>
              <p:nvPr/>
            </p:nvSpPr>
            <p:spPr>
              <a:xfrm>
                <a:off x="-1" y="434665"/>
                <a:ext cx="348051" cy="5650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810" y="0"/>
                    </a:moveTo>
                    <a:cubicBezTo>
                      <a:pt x="1593" y="0"/>
                      <a:pt x="0" y="4678"/>
                      <a:pt x="0" y="10308"/>
                    </a:cubicBezTo>
                    <a:cubicBezTo>
                      <a:pt x="0" y="16893"/>
                      <a:pt x="1593" y="21600"/>
                      <a:pt x="3810" y="21600"/>
                    </a:cubicBezTo>
                    <a:lnTo>
                      <a:pt x="18102" y="21600"/>
                    </a:lnTo>
                    <a:cubicBezTo>
                      <a:pt x="20007" y="21600"/>
                      <a:pt x="21600" y="16893"/>
                      <a:pt x="21600" y="10308"/>
                    </a:cubicBezTo>
                    <a:cubicBezTo>
                      <a:pt x="21600" y="4678"/>
                      <a:pt x="20007" y="0"/>
                      <a:pt x="18102" y="0"/>
                    </a:cubicBezTo>
                    <a:close/>
                  </a:path>
                </a:pathLst>
              </a:custGeom>
              <a:solidFill>
                <a:schemeClr val="accent4"/>
              </a:solidFill>
              <a:ln w="12700" cap="flat">
                <a:noFill/>
                <a:miter lim="400000"/>
              </a:ln>
              <a:effectLst/>
            </p:spPr>
            <p:txBody>
              <a:bodyPr wrap="square" lIns="45719" tIns="45719" rIns="45719" bIns="45719" numCol="1" anchor="ctr">
                <a:noAutofit/>
              </a:bodyPr>
              <a:lstStyle/>
              <a:p>
                <a:pPr algn="ctr">
                  <a:defRPr>
                    <a:latin typeface="Times New Roman"/>
                    <a:ea typeface="Times New Roman"/>
                    <a:cs typeface="Times New Roman"/>
                    <a:sym typeface="Times New Roman"/>
                  </a:defRPr>
                </a:pPr>
              </a:p>
            </p:txBody>
          </p:sp>
          <p:sp>
            <p:nvSpPr>
              <p:cNvPr id="216" name="Google Shape;747;p29"/>
              <p:cNvSpPr/>
              <p:nvPr/>
            </p:nvSpPr>
            <p:spPr>
              <a:xfrm>
                <a:off x="905772" y="77"/>
                <a:ext cx="112552" cy="1644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784" y="0"/>
                    </a:moveTo>
                    <a:cubicBezTo>
                      <a:pt x="4894" y="0"/>
                      <a:pt x="0" y="1607"/>
                      <a:pt x="0" y="3542"/>
                    </a:cubicBezTo>
                    <a:lnTo>
                      <a:pt x="0" y="18058"/>
                    </a:lnTo>
                    <a:cubicBezTo>
                      <a:pt x="0" y="19993"/>
                      <a:pt x="4894" y="21600"/>
                      <a:pt x="10784" y="21600"/>
                    </a:cubicBezTo>
                    <a:cubicBezTo>
                      <a:pt x="16675" y="21600"/>
                      <a:pt x="21600" y="19993"/>
                      <a:pt x="21600" y="18058"/>
                    </a:cubicBezTo>
                    <a:lnTo>
                      <a:pt x="21600" y="3542"/>
                    </a:lnTo>
                    <a:cubicBezTo>
                      <a:pt x="21600" y="1607"/>
                      <a:pt x="16675" y="0"/>
                      <a:pt x="10784" y="0"/>
                    </a:cubicBezTo>
                    <a:close/>
                  </a:path>
                </a:pathLst>
              </a:custGeom>
              <a:solidFill>
                <a:schemeClr val="accent4"/>
              </a:solidFill>
              <a:ln w="12700" cap="flat">
                <a:noFill/>
                <a:miter lim="400000"/>
              </a:ln>
              <a:effectLst/>
            </p:spPr>
            <p:txBody>
              <a:bodyPr wrap="square" lIns="45719" tIns="45719" rIns="45719" bIns="45719" numCol="1" anchor="ctr">
                <a:noAutofit/>
              </a:bodyPr>
              <a:lstStyle/>
              <a:p>
                <a:pPr algn="ctr">
                  <a:defRPr>
                    <a:latin typeface="Times New Roman"/>
                    <a:ea typeface="Times New Roman"/>
                    <a:cs typeface="Times New Roman"/>
                    <a:sym typeface="Times New Roman"/>
                  </a:defRPr>
                </a:pPr>
              </a:p>
            </p:txBody>
          </p:sp>
          <p:sp>
            <p:nvSpPr>
              <p:cNvPr id="217" name="Google Shape;748;p29"/>
              <p:cNvSpPr/>
              <p:nvPr/>
            </p:nvSpPr>
            <p:spPr>
              <a:xfrm>
                <a:off x="276344" y="130158"/>
                <a:ext cx="266032" cy="127742"/>
              </a:xfrm>
              <a:custGeom>
                <a:avLst/>
                <a:gdLst/>
                <a:ahLst/>
                <a:cxnLst>
                  <a:cxn ang="0">
                    <a:pos x="wd2" y="hd2"/>
                  </a:cxn>
                  <a:cxn ang="5400000">
                    <a:pos x="wd2" y="hd2"/>
                  </a:cxn>
                  <a:cxn ang="10800000">
                    <a:pos x="wd2" y="hd2"/>
                  </a:cxn>
                  <a:cxn ang="16200000">
                    <a:pos x="wd2" y="hd2"/>
                  </a:cxn>
                </a:cxnLst>
                <a:rect l="0" t="0" r="r" b="b"/>
                <a:pathLst>
                  <a:path w="20800" h="21600" fill="norm" stroke="1" extrusionOk="0">
                    <a:moveTo>
                      <a:pt x="4057" y="0"/>
                    </a:moveTo>
                    <a:cubicBezTo>
                      <a:pt x="2902" y="0"/>
                      <a:pt x="1797" y="422"/>
                      <a:pt x="1200" y="1252"/>
                    </a:cubicBezTo>
                    <a:cubicBezTo>
                      <a:pt x="-400" y="2913"/>
                      <a:pt x="-400" y="5812"/>
                      <a:pt x="1200" y="7472"/>
                    </a:cubicBezTo>
                    <a:lnTo>
                      <a:pt x="13606" y="20348"/>
                    </a:lnTo>
                    <a:cubicBezTo>
                      <a:pt x="14406" y="21178"/>
                      <a:pt x="15498" y="21600"/>
                      <a:pt x="16603" y="21600"/>
                    </a:cubicBezTo>
                    <a:cubicBezTo>
                      <a:pt x="17708" y="21600"/>
                      <a:pt x="18800" y="21178"/>
                      <a:pt x="19600" y="20348"/>
                    </a:cubicBezTo>
                    <a:cubicBezTo>
                      <a:pt x="21200" y="18687"/>
                      <a:pt x="21200" y="15788"/>
                      <a:pt x="19600" y="14114"/>
                    </a:cubicBezTo>
                    <a:lnTo>
                      <a:pt x="7206" y="1252"/>
                    </a:lnTo>
                    <a:cubicBezTo>
                      <a:pt x="6406" y="422"/>
                      <a:pt x="5200" y="0"/>
                      <a:pt x="4057" y="0"/>
                    </a:cubicBezTo>
                    <a:close/>
                  </a:path>
                </a:pathLst>
              </a:custGeom>
              <a:solidFill>
                <a:schemeClr val="accent4"/>
              </a:solidFill>
              <a:ln w="12700" cap="flat">
                <a:noFill/>
                <a:miter lim="400000"/>
              </a:ln>
              <a:effectLst/>
            </p:spPr>
            <p:txBody>
              <a:bodyPr wrap="square" lIns="45719" tIns="45719" rIns="45719" bIns="45719" numCol="1" anchor="ctr">
                <a:noAutofit/>
              </a:bodyPr>
              <a:lstStyle/>
              <a:p>
                <a:pPr algn="ctr">
                  <a:defRPr>
                    <a:latin typeface="Times New Roman"/>
                    <a:ea typeface="Times New Roman"/>
                    <a:cs typeface="Times New Roman"/>
                    <a:sym typeface="Times New Roman"/>
                  </a:defRPr>
                </a:pPr>
              </a:p>
            </p:txBody>
          </p:sp>
          <p:sp>
            <p:nvSpPr>
              <p:cNvPr id="218" name="Google Shape;749;p29"/>
              <p:cNvSpPr/>
              <p:nvPr/>
            </p:nvSpPr>
            <p:spPr>
              <a:xfrm>
                <a:off x="1386755" y="130158"/>
                <a:ext cx="269808" cy="127742"/>
              </a:xfrm>
              <a:custGeom>
                <a:avLst/>
                <a:gdLst/>
                <a:ahLst/>
                <a:cxnLst>
                  <a:cxn ang="0">
                    <a:pos x="wd2" y="hd2"/>
                  </a:cxn>
                  <a:cxn ang="5400000">
                    <a:pos x="wd2" y="hd2"/>
                  </a:cxn>
                  <a:cxn ang="10800000">
                    <a:pos x="wd2" y="hd2"/>
                  </a:cxn>
                  <a:cxn ang="16200000">
                    <a:pos x="wd2" y="hd2"/>
                  </a:cxn>
                </a:cxnLst>
                <a:rect l="0" t="0" r="r" b="b"/>
                <a:pathLst>
                  <a:path w="20718" h="21600" fill="norm" stroke="1" extrusionOk="0">
                    <a:moveTo>
                      <a:pt x="16443" y="0"/>
                    </a:moveTo>
                    <a:cubicBezTo>
                      <a:pt x="15321" y="0"/>
                      <a:pt x="14136" y="422"/>
                      <a:pt x="13350" y="1252"/>
                    </a:cubicBezTo>
                    <a:lnTo>
                      <a:pt x="1178" y="14114"/>
                    </a:lnTo>
                    <a:cubicBezTo>
                      <a:pt x="-393" y="15788"/>
                      <a:pt x="-393" y="18687"/>
                      <a:pt x="1178" y="20348"/>
                    </a:cubicBezTo>
                    <a:cubicBezTo>
                      <a:pt x="1964" y="21178"/>
                      <a:pt x="3136" y="21600"/>
                      <a:pt x="4271" y="21600"/>
                    </a:cubicBezTo>
                    <a:cubicBezTo>
                      <a:pt x="5394" y="21600"/>
                      <a:pt x="6479" y="21178"/>
                      <a:pt x="7065" y="20348"/>
                    </a:cubicBezTo>
                    <a:lnTo>
                      <a:pt x="19249" y="7472"/>
                    </a:lnTo>
                    <a:cubicBezTo>
                      <a:pt x="21207" y="5812"/>
                      <a:pt x="21207" y="2913"/>
                      <a:pt x="19249" y="1252"/>
                    </a:cubicBezTo>
                    <a:cubicBezTo>
                      <a:pt x="18663" y="422"/>
                      <a:pt x="17578" y="0"/>
                      <a:pt x="16443" y="0"/>
                    </a:cubicBezTo>
                    <a:close/>
                  </a:path>
                </a:pathLst>
              </a:custGeom>
              <a:solidFill>
                <a:schemeClr val="accent4"/>
              </a:solidFill>
              <a:ln w="12700" cap="flat">
                <a:noFill/>
                <a:miter lim="400000"/>
              </a:ln>
              <a:effectLst/>
            </p:spPr>
            <p:txBody>
              <a:bodyPr wrap="square" lIns="45719" tIns="45719" rIns="45719" bIns="45719" numCol="1" anchor="ctr">
                <a:noAutofit/>
              </a:bodyPr>
              <a:lstStyle/>
              <a:p>
                <a:pPr algn="ctr">
                  <a:defRPr>
                    <a:latin typeface="Times New Roman"/>
                    <a:ea typeface="Times New Roman"/>
                    <a:cs typeface="Times New Roman"/>
                    <a:sym typeface="Times New Roman"/>
                  </a:defRPr>
                </a:pPr>
              </a:p>
            </p:txBody>
          </p:sp>
          <p:sp>
            <p:nvSpPr>
              <p:cNvPr id="219" name="Google Shape;750;p29"/>
              <p:cNvSpPr/>
              <p:nvPr/>
            </p:nvSpPr>
            <p:spPr>
              <a:xfrm>
                <a:off x="332619" y="756319"/>
                <a:ext cx="1248463" cy="11051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37" y="0"/>
                    </a:moveTo>
                    <a:cubicBezTo>
                      <a:pt x="885" y="0"/>
                      <a:pt x="0" y="4798"/>
                      <a:pt x="0" y="11044"/>
                    </a:cubicBezTo>
                    <a:lnTo>
                      <a:pt x="0" y="16314"/>
                    </a:lnTo>
                    <a:cubicBezTo>
                      <a:pt x="0" y="19193"/>
                      <a:pt x="444" y="21600"/>
                      <a:pt x="1062" y="21600"/>
                    </a:cubicBezTo>
                    <a:lnTo>
                      <a:pt x="20538" y="21600"/>
                    </a:lnTo>
                    <a:cubicBezTo>
                      <a:pt x="21159" y="21600"/>
                      <a:pt x="21600" y="19193"/>
                      <a:pt x="21600" y="16314"/>
                    </a:cubicBezTo>
                    <a:lnTo>
                      <a:pt x="21600" y="11044"/>
                    </a:lnTo>
                    <a:cubicBezTo>
                      <a:pt x="21600" y="4798"/>
                      <a:pt x="20715" y="0"/>
                      <a:pt x="19653" y="0"/>
                    </a:cubicBezTo>
                    <a:close/>
                  </a:path>
                </a:pathLst>
              </a:custGeom>
              <a:solidFill>
                <a:schemeClr val="accent4"/>
              </a:solidFill>
              <a:ln w="12700" cap="flat">
                <a:noFill/>
                <a:miter lim="400000"/>
              </a:ln>
              <a:effectLst/>
            </p:spPr>
            <p:txBody>
              <a:bodyPr wrap="square" lIns="45719" tIns="45719" rIns="45719" bIns="45719" numCol="1" anchor="ctr">
                <a:noAutofit/>
              </a:bodyPr>
              <a:lstStyle/>
              <a:p>
                <a:pPr algn="ctr">
                  <a:defRPr>
                    <a:latin typeface="Times New Roman"/>
                    <a:ea typeface="Times New Roman"/>
                    <a:cs typeface="Times New Roman"/>
                    <a:sym typeface="Times New Roman"/>
                  </a:defRPr>
                </a:pPr>
              </a:p>
            </p:txBody>
          </p:sp>
          <p:sp>
            <p:nvSpPr>
              <p:cNvPr id="220" name="Google Shape;751;p29"/>
              <p:cNvSpPr/>
              <p:nvPr/>
            </p:nvSpPr>
            <p:spPr>
              <a:xfrm>
                <a:off x="455403" y="221034"/>
                <a:ext cx="997861" cy="48369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635" y="0"/>
                    </a:moveTo>
                    <a:cubicBezTo>
                      <a:pt x="4764" y="0"/>
                      <a:pt x="0" y="4716"/>
                      <a:pt x="0" y="10744"/>
                    </a:cubicBezTo>
                    <a:lnTo>
                      <a:pt x="0" y="21600"/>
                    </a:lnTo>
                    <a:lnTo>
                      <a:pt x="9749" y="21600"/>
                    </a:lnTo>
                    <a:lnTo>
                      <a:pt x="9749" y="14145"/>
                    </a:lnTo>
                    <a:cubicBezTo>
                      <a:pt x="8307" y="13706"/>
                      <a:pt x="7200" y="12391"/>
                      <a:pt x="7200" y="10744"/>
                    </a:cubicBezTo>
                    <a:cubicBezTo>
                      <a:pt x="7200" y="8663"/>
                      <a:pt x="8863" y="7236"/>
                      <a:pt x="10856" y="7236"/>
                    </a:cubicBezTo>
                    <a:cubicBezTo>
                      <a:pt x="12850" y="7236"/>
                      <a:pt x="14400" y="8882"/>
                      <a:pt x="14400" y="10744"/>
                    </a:cubicBezTo>
                    <a:cubicBezTo>
                      <a:pt x="14400" y="12283"/>
                      <a:pt x="13402" y="13706"/>
                      <a:pt x="11964" y="14145"/>
                    </a:cubicBezTo>
                    <a:lnTo>
                      <a:pt x="11964" y="21600"/>
                    </a:lnTo>
                    <a:lnTo>
                      <a:pt x="21600" y="21600"/>
                    </a:lnTo>
                    <a:lnTo>
                      <a:pt x="21600" y="10744"/>
                    </a:lnTo>
                    <a:cubicBezTo>
                      <a:pt x="21600" y="4716"/>
                      <a:pt x="16615" y="0"/>
                      <a:pt x="10635" y="0"/>
                    </a:cubicBezTo>
                    <a:close/>
                  </a:path>
                </a:pathLst>
              </a:custGeom>
              <a:solidFill>
                <a:schemeClr val="accent4"/>
              </a:solidFill>
              <a:ln w="12700" cap="flat">
                <a:noFill/>
                <a:miter lim="400000"/>
              </a:ln>
              <a:effectLst/>
            </p:spPr>
            <p:txBody>
              <a:bodyPr wrap="square" lIns="45719" tIns="45719" rIns="45719" bIns="45719" numCol="1" anchor="ctr">
                <a:noAutofit/>
              </a:bodyPr>
              <a:lstStyle/>
              <a:p>
                <a:pPr algn="ctr">
                  <a:defRPr>
                    <a:latin typeface="Times New Roman"/>
                    <a:ea typeface="Times New Roman"/>
                    <a:cs typeface="Times New Roman"/>
                    <a:sym typeface="Times New Roman"/>
                  </a:defRPr>
                </a:pPr>
              </a:p>
            </p:txBody>
          </p:sp>
        </p:grpSp>
        <p:grpSp>
          <p:nvGrpSpPr>
            <p:cNvPr id="224" name="Google Shape;755;p29"/>
            <p:cNvGrpSpPr/>
            <p:nvPr/>
          </p:nvGrpSpPr>
          <p:grpSpPr>
            <a:xfrm>
              <a:off x="2832982" y="2375134"/>
              <a:ext cx="10213477" cy="2140608"/>
              <a:chOff x="0" y="0"/>
              <a:chExt cx="10213475" cy="2140606"/>
            </a:xfrm>
          </p:grpSpPr>
          <p:sp>
            <p:nvSpPr>
              <p:cNvPr id="222" name="Shape"/>
              <p:cNvSpPr/>
              <p:nvPr/>
            </p:nvSpPr>
            <p:spPr>
              <a:xfrm>
                <a:off x="0" y="0"/>
                <a:ext cx="10213476" cy="214060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1132" y="0"/>
                    </a:lnTo>
                    <a:lnTo>
                      <a:pt x="20468" y="0"/>
                    </a:lnTo>
                    <a:lnTo>
                      <a:pt x="21600" y="10800"/>
                    </a:lnTo>
                    <a:lnTo>
                      <a:pt x="20468" y="21600"/>
                    </a:lnTo>
                    <a:lnTo>
                      <a:pt x="1132" y="21600"/>
                    </a:lnTo>
                    <a:close/>
                  </a:path>
                </a:pathLst>
              </a:custGeom>
              <a:solidFill>
                <a:schemeClr val="accent4"/>
              </a:solidFill>
              <a:ln w="12700" cap="flat">
                <a:noFill/>
                <a:miter lim="400000"/>
              </a:ln>
              <a:effectLst/>
            </p:spPr>
            <p:txBody>
              <a:bodyPr wrap="square" lIns="45719" tIns="45719" rIns="45719" bIns="45719" numCol="1" anchor="ctr">
                <a:noAutofit/>
              </a:bodyPr>
              <a:lstStyle/>
              <a:p>
                <a:pPr algn="ctr"/>
              </a:p>
            </p:txBody>
          </p:sp>
          <p:sp>
            <p:nvSpPr>
              <p:cNvPr id="223" name="Limited awareness of Snowdonia as a MICE destination…"/>
              <p:cNvSpPr txBox="1"/>
              <p:nvPr/>
            </p:nvSpPr>
            <p:spPr>
              <a:xfrm>
                <a:off x="1029507" y="450333"/>
                <a:ext cx="8154462" cy="12399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24" tIns="91424" rIns="91424" bIns="91424" numCol="1" anchor="ctr">
                <a:spAutoFit/>
              </a:bodyPr>
              <a:lstStyle/>
              <a:p>
                <a:pPr algn="ctr">
                  <a:defRPr>
                    <a:latin typeface="Times New Roman"/>
                    <a:ea typeface="Times New Roman"/>
                    <a:cs typeface="Times New Roman"/>
                    <a:sym typeface="Times New Roman"/>
                  </a:defRPr>
                </a:pPr>
                <a:r>
                  <a:t>Limited awareness of Snowdonia as a MICE destination</a:t>
                </a:r>
              </a:p>
              <a:p>
                <a:pPr algn="ctr">
                  <a:defRPr>
                    <a:latin typeface="Times New Roman"/>
                    <a:ea typeface="Times New Roman"/>
                    <a:cs typeface="Times New Roman"/>
                    <a:sym typeface="Times New Roman"/>
                  </a:defRPr>
                </a:pPr>
                <a:r>
                  <a:t>Potential logistical challenges with remote location</a:t>
                </a:r>
              </a:p>
              <a:p>
                <a:pPr algn="ctr">
                  <a:defRPr>
                    <a:latin typeface="Times New Roman"/>
                    <a:ea typeface="Times New Roman"/>
                    <a:cs typeface="Times New Roman"/>
                    <a:sym typeface="Times New Roman"/>
                  </a:defRPr>
                </a:pPr>
                <a:r>
                  <a:t>High costs for international promotion</a:t>
                </a:r>
              </a:p>
              <a:p>
                <a:pPr algn="ctr">
                  <a:defRPr>
                    <a:latin typeface="Times New Roman"/>
                    <a:ea typeface="Times New Roman"/>
                    <a:cs typeface="Times New Roman"/>
                    <a:sym typeface="Times New Roman"/>
                  </a:defRPr>
                </a:pPr>
                <a:r>
                  <a:t>Weather unpredictability in June</a:t>
                </a:r>
              </a:p>
            </p:txBody>
          </p:sp>
        </p:grpSp>
        <p:sp>
          <p:nvSpPr>
            <p:cNvPr id="225" name="Google Shape;757;p29"/>
            <p:cNvSpPr/>
            <p:nvPr/>
          </p:nvSpPr>
          <p:spPr>
            <a:xfrm>
              <a:off x="54857" y="5040758"/>
              <a:ext cx="1815188" cy="826447"/>
            </a:xfrm>
            <a:custGeom>
              <a:avLst/>
              <a:gdLst/>
              <a:ahLst/>
              <a:cxnLst>
                <a:cxn ang="0">
                  <a:pos x="wd2" y="hd2"/>
                </a:cxn>
                <a:cxn ang="5400000">
                  <a:pos x="wd2" y="hd2"/>
                </a:cxn>
                <a:cxn ang="10800000">
                  <a:pos x="wd2" y="hd2"/>
                </a:cxn>
                <a:cxn ang="16200000">
                  <a:pos x="wd2" y="hd2"/>
                </a:cxn>
              </a:cxnLst>
              <a:rect l="0" t="0" r="r" b="b"/>
              <a:pathLst>
                <a:path w="21550" h="21600" fill="norm" stroke="1" extrusionOk="0">
                  <a:moveTo>
                    <a:pt x="7144" y="11286"/>
                  </a:moveTo>
                  <a:lnTo>
                    <a:pt x="7141" y="20240"/>
                  </a:lnTo>
                  <a:lnTo>
                    <a:pt x="1287" y="20240"/>
                  </a:lnTo>
                  <a:lnTo>
                    <a:pt x="1287" y="16306"/>
                  </a:lnTo>
                  <a:lnTo>
                    <a:pt x="7144" y="11286"/>
                  </a:lnTo>
                  <a:close/>
                  <a:moveTo>
                    <a:pt x="8431" y="10974"/>
                  </a:moveTo>
                  <a:lnTo>
                    <a:pt x="13791" y="13885"/>
                  </a:lnTo>
                  <a:lnTo>
                    <a:pt x="13788" y="20240"/>
                  </a:lnTo>
                  <a:lnTo>
                    <a:pt x="8431" y="20240"/>
                  </a:lnTo>
                  <a:lnTo>
                    <a:pt x="8431" y="10974"/>
                  </a:lnTo>
                  <a:close/>
                  <a:moveTo>
                    <a:pt x="642" y="0"/>
                  </a:moveTo>
                  <a:cubicBezTo>
                    <a:pt x="285" y="0"/>
                    <a:pt x="0" y="305"/>
                    <a:pt x="0" y="678"/>
                  </a:cubicBezTo>
                  <a:lnTo>
                    <a:pt x="0" y="20919"/>
                  </a:lnTo>
                  <a:cubicBezTo>
                    <a:pt x="0" y="21295"/>
                    <a:pt x="285" y="21600"/>
                    <a:pt x="642" y="21600"/>
                  </a:cubicBezTo>
                  <a:lnTo>
                    <a:pt x="20881" y="21600"/>
                  </a:lnTo>
                  <a:cubicBezTo>
                    <a:pt x="21238" y="21600"/>
                    <a:pt x="21526" y="21295"/>
                    <a:pt x="21526" y="20919"/>
                  </a:cubicBezTo>
                  <a:cubicBezTo>
                    <a:pt x="21526" y="20541"/>
                    <a:pt x="21238" y="20240"/>
                    <a:pt x="20881" y="20240"/>
                  </a:cubicBezTo>
                  <a:lnTo>
                    <a:pt x="15078" y="20240"/>
                  </a:lnTo>
                  <a:lnTo>
                    <a:pt x="15078" y="13754"/>
                  </a:lnTo>
                  <a:lnTo>
                    <a:pt x="18472" y="10165"/>
                  </a:lnTo>
                  <a:lnTo>
                    <a:pt x="19828" y="11598"/>
                  </a:lnTo>
                  <a:cubicBezTo>
                    <a:pt x="19958" y="11735"/>
                    <a:pt x="20120" y="11796"/>
                    <a:pt x="20279" y="11796"/>
                  </a:cubicBezTo>
                  <a:cubicBezTo>
                    <a:pt x="20579" y="11796"/>
                    <a:pt x="20870" y="11576"/>
                    <a:pt x="20919" y="11216"/>
                  </a:cubicBezTo>
                  <a:lnTo>
                    <a:pt x="21543" y="6731"/>
                  </a:lnTo>
                  <a:cubicBezTo>
                    <a:pt x="21600" y="6316"/>
                    <a:pt x="21290" y="5956"/>
                    <a:pt x="20907" y="5956"/>
                  </a:cubicBezTo>
                  <a:cubicBezTo>
                    <a:pt x="20876" y="5956"/>
                    <a:pt x="20844" y="5958"/>
                    <a:pt x="20813" y="5963"/>
                  </a:cubicBezTo>
                  <a:lnTo>
                    <a:pt x="16568" y="6623"/>
                  </a:lnTo>
                  <a:cubicBezTo>
                    <a:pt x="16042" y="6702"/>
                    <a:pt x="15834" y="7381"/>
                    <a:pt x="16207" y="7776"/>
                  </a:cubicBezTo>
                  <a:lnTo>
                    <a:pt x="17562" y="9208"/>
                  </a:lnTo>
                  <a:lnTo>
                    <a:pt x="14310" y="12641"/>
                  </a:lnTo>
                  <a:lnTo>
                    <a:pt x="8081" y="9255"/>
                  </a:lnTo>
                  <a:lnTo>
                    <a:pt x="8043" y="9237"/>
                  </a:lnTo>
                  <a:lnTo>
                    <a:pt x="8026" y="9229"/>
                  </a:lnTo>
                  <a:cubicBezTo>
                    <a:pt x="8013" y="9222"/>
                    <a:pt x="7999" y="9219"/>
                    <a:pt x="7985" y="9215"/>
                  </a:cubicBezTo>
                  <a:cubicBezTo>
                    <a:pt x="7978" y="9211"/>
                    <a:pt x="7972" y="9208"/>
                    <a:pt x="7965" y="9208"/>
                  </a:cubicBezTo>
                  <a:lnTo>
                    <a:pt x="7927" y="9197"/>
                  </a:lnTo>
                  <a:lnTo>
                    <a:pt x="7910" y="9193"/>
                  </a:lnTo>
                  <a:cubicBezTo>
                    <a:pt x="7892" y="9190"/>
                    <a:pt x="7871" y="9186"/>
                    <a:pt x="7854" y="9182"/>
                  </a:cubicBezTo>
                  <a:lnTo>
                    <a:pt x="7714" y="9182"/>
                  </a:lnTo>
                  <a:cubicBezTo>
                    <a:pt x="7700" y="9186"/>
                    <a:pt x="7683" y="9190"/>
                    <a:pt x="7666" y="9193"/>
                  </a:cubicBezTo>
                  <a:lnTo>
                    <a:pt x="7646" y="9197"/>
                  </a:lnTo>
                  <a:lnTo>
                    <a:pt x="7611" y="9208"/>
                  </a:lnTo>
                  <a:lnTo>
                    <a:pt x="7586" y="9211"/>
                  </a:lnTo>
                  <a:cubicBezTo>
                    <a:pt x="7573" y="9219"/>
                    <a:pt x="7556" y="9226"/>
                    <a:pt x="7538" y="9233"/>
                  </a:cubicBezTo>
                  <a:cubicBezTo>
                    <a:pt x="7532" y="9233"/>
                    <a:pt x="7528" y="9237"/>
                    <a:pt x="7521" y="9240"/>
                  </a:cubicBezTo>
                  <a:cubicBezTo>
                    <a:pt x="7515" y="9244"/>
                    <a:pt x="7501" y="9251"/>
                    <a:pt x="7491" y="9255"/>
                  </a:cubicBezTo>
                  <a:lnTo>
                    <a:pt x="7470" y="9269"/>
                  </a:lnTo>
                  <a:cubicBezTo>
                    <a:pt x="7460" y="9273"/>
                    <a:pt x="7450" y="9280"/>
                    <a:pt x="7439" y="9287"/>
                  </a:cubicBezTo>
                  <a:lnTo>
                    <a:pt x="7422" y="9298"/>
                  </a:lnTo>
                  <a:cubicBezTo>
                    <a:pt x="7409" y="9309"/>
                    <a:pt x="7395" y="9321"/>
                    <a:pt x="7378" y="9332"/>
                  </a:cubicBezTo>
                  <a:lnTo>
                    <a:pt x="7378" y="9335"/>
                  </a:lnTo>
                  <a:lnTo>
                    <a:pt x="1287" y="14556"/>
                  </a:lnTo>
                  <a:lnTo>
                    <a:pt x="1287" y="678"/>
                  </a:lnTo>
                  <a:cubicBezTo>
                    <a:pt x="1287" y="305"/>
                    <a:pt x="998" y="0"/>
                    <a:pt x="642" y="0"/>
                  </a:cubicBezTo>
                  <a:close/>
                </a:path>
              </a:pathLst>
            </a:custGeom>
            <a:solidFill>
              <a:schemeClr val="accent5"/>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grpSp>
          <p:nvGrpSpPr>
            <p:cNvPr id="228" name="Google Shape;761;p29"/>
            <p:cNvGrpSpPr/>
            <p:nvPr/>
          </p:nvGrpSpPr>
          <p:grpSpPr>
            <a:xfrm>
              <a:off x="2829230" y="4594533"/>
              <a:ext cx="10217229" cy="1869279"/>
              <a:chOff x="0" y="0"/>
              <a:chExt cx="10217227" cy="1869277"/>
            </a:xfrm>
          </p:grpSpPr>
          <p:sp>
            <p:nvSpPr>
              <p:cNvPr id="226" name="Shape"/>
              <p:cNvSpPr/>
              <p:nvPr/>
            </p:nvSpPr>
            <p:spPr>
              <a:xfrm>
                <a:off x="0" y="0"/>
                <a:ext cx="10217228" cy="18692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988" y="0"/>
                    </a:lnTo>
                    <a:lnTo>
                      <a:pt x="20612" y="0"/>
                    </a:lnTo>
                    <a:lnTo>
                      <a:pt x="21600" y="10800"/>
                    </a:lnTo>
                    <a:lnTo>
                      <a:pt x="20612" y="21600"/>
                    </a:lnTo>
                    <a:lnTo>
                      <a:pt x="988" y="21600"/>
                    </a:lnTo>
                    <a:close/>
                  </a:path>
                </a:pathLst>
              </a:custGeom>
              <a:solidFill>
                <a:schemeClr val="accent5"/>
              </a:solidFill>
              <a:ln w="12700" cap="flat">
                <a:noFill/>
                <a:miter lim="400000"/>
              </a:ln>
              <a:effectLst/>
            </p:spPr>
            <p:txBody>
              <a:bodyPr wrap="square" lIns="45719" tIns="45719" rIns="45719" bIns="45719" numCol="1" anchor="ctr">
                <a:noAutofit/>
              </a:bodyPr>
              <a:lstStyle/>
              <a:p>
                <a:pPr algn="ctr"/>
              </a:p>
            </p:txBody>
          </p:sp>
          <p:sp>
            <p:nvSpPr>
              <p:cNvPr id="227" name="Growing global interest in cultural tourism…"/>
              <p:cNvSpPr txBox="1"/>
              <p:nvPr/>
            </p:nvSpPr>
            <p:spPr>
              <a:xfrm>
                <a:off x="1007209" y="314669"/>
                <a:ext cx="8202810" cy="12399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24" tIns="91424" rIns="91424" bIns="91424" numCol="1" anchor="ctr">
                <a:spAutoFit/>
              </a:bodyPr>
              <a:lstStyle/>
              <a:p>
                <a:pPr algn="ctr">
                  <a:defRPr>
                    <a:latin typeface="Times New Roman"/>
                    <a:ea typeface="Times New Roman"/>
                    <a:cs typeface="Times New Roman"/>
                    <a:sym typeface="Times New Roman"/>
                  </a:defRPr>
                </a:pPr>
                <a:r>
                  <a:t>Growing global interest in cultural tourism</a:t>
                </a:r>
              </a:p>
              <a:p>
                <a:pPr algn="ctr">
                  <a:defRPr>
                    <a:latin typeface="Times New Roman"/>
                    <a:ea typeface="Times New Roman"/>
                    <a:cs typeface="Times New Roman"/>
                    <a:sym typeface="Times New Roman"/>
                  </a:defRPr>
                </a:pPr>
                <a:r>
                  <a:t>Increased focus on eco-friendly events</a:t>
                </a:r>
              </a:p>
              <a:p>
                <a:pPr algn="ctr">
                  <a:defRPr>
                    <a:latin typeface="Times New Roman"/>
                    <a:ea typeface="Times New Roman"/>
                    <a:cs typeface="Times New Roman"/>
                    <a:sym typeface="Times New Roman"/>
                  </a:defRPr>
                </a:pPr>
                <a:r>
                  <a:t>Potential for strong media coverage</a:t>
                </a:r>
              </a:p>
              <a:p>
                <a:pPr algn="ctr">
                  <a:defRPr>
                    <a:latin typeface="Times New Roman"/>
                    <a:ea typeface="Times New Roman"/>
                    <a:cs typeface="Times New Roman"/>
                    <a:sym typeface="Times New Roman"/>
                  </a:defRPr>
                </a:pPr>
                <a:r>
                  <a:t>Long-term growth in Wales' MICE sector</a:t>
                </a:r>
              </a:p>
            </p:txBody>
          </p:sp>
        </p:grpSp>
        <p:grpSp>
          <p:nvGrpSpPr>
            <p:cNvPr id="232" name="Google Shape;763;p29"/>
            <p:cNvGrpSpPr/>
            <p:nvPr/>
          </p:nvGrpSpPr>
          <p:grpSpPr>
            <a:xfrm>
              <a:off x="39571" y="7303857"/>
              <a:ext cx="1849910" cy="825387"/>
              <a:chOff x="0" y="0"/>
              <a:chExt cx="1849908" cy="825386"/>
            </a:xfrm>
          </p:grpSpPr>
          <p:sp>
            <p:nvSpPr>
              <p:cNvPr id="229" name="Google Shape;764;p29"/>
              <p:cNvSpPr/>
              <p:nvPr/>
            </p:nvSpPr>
            <p:spPr>
              <a:xfrm>
                <a:off x="870659" y="201210"/>
                <a:ext cx="108471" cy="26022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19" y="0"/>
                    </a:moveTo>
                    <a:cubicBezTo>
                      <a:pt x="4836" y="0"/>
                      <a:pt x="0" y="967"/>
                      <a:pt x="0" y="2164"/>
                    </a:cubicBezTo>
                    <a:lnTo>
                      <a:pt x="0" y="19447"/>
                    </a:lnTo>
                    <a:cubicBezTo>
                      <a:pt x="0" y="20633"/>
                      <a:pt x="4836" y="21600"/>
                      <a:pt x="10819" y="21600"/>
                    </a:cubicBezTo>
                    <a:cubicBezTo>
                      <a:pt x="16764" y="21600"/>
                      <a:pt x="21600" y="20633"/>
                      <a:pt x="21600" y="19447"/>
                    </a:cubicBezTo>
                    <a:lnTo>
                      <a:pt x="21600" y="2164"/>
                    </a:lnTo>
                    <a:cubicBezTo>
                      <a:pt x="21600" y="967"/>
                      <a:pt x="16764" y="0"/>
                      <a:pt x="10819" y="0"/>
                    </a:cubicBezTo>
                    <a:close/>
                  </a:path>
                </a:pathLst>
              </a:custGeom>
              <a:solidFill>
                <a:schemeClr val="accent6"/>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sp>
            <p:nvSpPr>
              <p:cNvPr id="230" name="Google Shape;765;p29"/>
              <p:cNvSpPr/>
              <p:nvPr/>
            </p:nvSpPr>
            <p:spPr>
              <a:xfrm>
                <a:off x="0" y="0"/>
                <a:ext cx="1849909" cy="825387"/>
              </a:xfrm>
              <a:custGeom>
                <a:avLst/>
                <a:gdLst/>
                <a:ahLst/>
                <a:cxnLst>
                  <a:cxn ang="0">
                    <a:pos x="wd2" y="hd2"/>
                  </a:cxn>
                  <a:cxn ang="5400000">
                    <a:pos x="wd2" y="hd2"/>
                  </a:cxn>
                  <a:cxn ang="10800000">
                    <a:pos x="wd2" y="hd2"/>
                  </a:cxn>
                  <a:cxn ang="16200000">
                    <a:pos x="wd2" y="hd2"/>
                  </a:cxn>
                </a:cxnLst>
                <a:rect l="0" t="0" r="r" b="b"/>
                <a:pathLst>
                  <a:path w="20169" h="21600" fill="norm" stroke="1" extrusionOk="0">
                    <a:moveTo>
                      <a:pt x="10084" y="3905"/>
                    </a:moveTo>
                    <a:cubicBezTo>
                      <a:pt x="11062" y="3905"/>
                      <a:pt x="11856" y="4818"/>
                      <a:pt x="11856" y="5948"/>
                    </a:cubicBezTo>
                    <a:lnTo>
                      <a:pt x="11856" y="11393"/>
                    </a:lnTo>
                    <a:cubicBezTo>
                      <a:pt x="11856" y="12518"/>
                      <a:pt x="11062" y="13433"/>
                      <a:pt x="10084" y="13433"/>
                    </a:cubicBezTo>
                    <a:cubicBezTo>
                      <a:pt x="9105" y="13433"/>
                      <a:pt x="8311" y="12518"/>
                      <a:pt x="8311" y="11393"/>
                    </a:cubicBezTo>
                    <a:lnTo>
                      <a:pt x="8311" y="5948"/>
                    </a:lnTo>
                    <a:cubicBezTo>
                      <a:pt x="8311" y="4818"/>
                      <a:pt x="9105" y="3905"/>
                      <a:pt x="10084" y="3905"/>
                    </a:cubicBezTo>
                    <a:close/>
                    <a:moveTo>
                      <a:pt x="10084" y="14795"/>
                    </a:moveTo>
                    <a:cubicBezTo>
                      <a:pt x="10313" y="14795"/>
                      <a:pt x="10543" y="14846"/>
                      <a:pt x="10763" y="14951"/>
                    </a:cubicBezTo>
                    <a:cubicBezTo>
                      <a:pt x="11424" y="15266"/>
                      <a:pt x="11856" y="16010"/>
                      <a:pt x="11856" y="16838"/>
                    </a:cubicBezTo>
                    <a:cubicBezTo>
                      <a:pt x="11856" y="17963"/>
                      <a:pt x="11062" y="18878"/>
                      <a:pt x="10084" y="18878"/>
                    </a:cubicBezTo>
                    <a:cubicBezTo>
                      <a:pt x="9367" y="18878"/>
                      <a:pt x="8721" y="18380"/>
                      <a:pt x="8447" y="17618"/>
                    </a:cubicBezTo>
                    <a:cubicBezTo>
                      <a:pt x="8172" y="16856"/>
                      <a:pt x="8323" y="15978"/>
                      <a:pt x="8831" y="15393"/>
                    </a:cubicBezTo>
                    <a:cubicBezTo>
                      <a:pt x="9170" y="15002"/>
                      <a:pt x="9624" y="14795"/>
                      <a:pt x="10084" y="14795"/>
                    </a:cubicBezTo>
                    <a:close/>
                    <a:moveTo>
                      <a:pt x="10083" y="0"/>
                    </a:moveTo>
                    <a:cubicBezTo>
                      <a:pt x="9071" y="0"/>
                      <a:pt x="8060" y="586"/>
                      <a:pt x="7497" y="1759"/>
                    </a:cubicBezTo>
                    <a:lnTo>
                      <a:pt x="372" y="16551"/>
                    </a:lnTo>
                    <a:cubicBezTo>
                      <a:pt x="-715" y="18820"/>
                      <a:pt x="706" y="21600"/>
                      <a:pt x="2956" y="21600"/>
                    </a:cubicBezTo>
                    <a:lnTo>
                      <a:pt x="17211" y="21600"/>
                    </a:lnTo>
                    <a:cubicBezTo>
                      <a:pt x="19461" y="21600"/>
                      <a:pt x="20885" y="18824"/>
                      <a:pt x="19794" y="16551"/>
                    </a:cubicBezTo>
                    <a:lnTo>
                      <a:pt x="12669" y="1759"/>
                    </a:lnTo>
                    <a:cubicBezTo>
                      <a:pt x="12106" y="586"/>
                      <a:pt x="11095" y="0"/>
                      <a:pt x="10083" y="0"/>
                    </a:cubicBezTo>
                    <a:close/>
                  </a:path>
                </a:pathLst>
              </a:custGeom>
              <a:solidFill>
                <a:schemeClr val="accent6"/>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sp>
            <p:nvSpPr>
              <p:cNvPr id="231" name="Google Shape;766;p29"/>
              <p:cNvSpPr/>
              <p:nvPr/>
            </p:nvSpPr>
            <p:spPr>
              <a:xfrm>
                <a:off x="870659" y="617358"/>
                <a:ext cx="108471" cy="520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19" y="0"/>
                    </a:moveTo>
                    <a:cubicBezTo>
                      <a:pt x="4836" y="0"/>
                      <a:pt x="0" y="4821"/>
                      <a:pt x="0" y="10829"/>
                    </a:cubicBezTo>
                    <a:cubicBezTo>
                      <a:pt x="0" y="16760"/>
                      <a:pt x="4836" y="21600"/>
                      <a:pt x="10819" y="21600"/>
                    </a:cubicBezTo>
                    <a:cubicBezTo>
                      <a:pt x="16764" y="21600"/>
                      <a:pt x="21600" y="16760"/>
                      <a:pt x="21600" y="10829"/>
                    </a:cubicBezTo>
                    <a:cubicBezTo>
                      <a:pt x="21600" y="4821"/>
                      <a:pt x="16764" y="0"/>
                      <a:pt x="10819" y="0"/>
                    </a:cubicBezTo>
                    <a:close/>
                  </a:path>
                </a:pathLst>
              </a:custGeom>
              <a:solidFill>
                <a:schemeClr val="accent6"/>
              </a:solidFill>
              <a:ln w="12700" cap="flat">
                <a:noFill/>
                <a:miter lim="400000"/>
              </a:ln>
              <a:effectLst/>
            </p:spPr>
            <p:txBody>
              <a:bodyPr wrap="square" lIns="45719" tIns="45719" rIns="45719" bIns="45719" numCol="1" anchor="ctr">
                <a:noAutofit/>
              </a:bodyPr>
              <a:lstStyle/>
              <a:p>
                <a:pPr algn="ctr">
                  <a:defRPr>
                    <a:solidFill>
                      <a:srgbClr val="435D74"/>
                    </a:solidFill>
                    <a:latin typeface="Times New Roman"/>
                    <a:ea typeface="Times New Roman"/>
                    <a:cs typeface="Times New Roman"/>
                    <a:sym typeface="Times New Roman"/>
                  </a:defRPr>
                </a:pPr>
              </a:p>
            </p:txBody>
          </p:sp>
        </p:grpSp>
        <p:grpSp>
          <p:nvGrpSpPr>
            <p:cNvPr id="235" name="Google Shape;770;p29"/>
            <p:cNvGrpSpPr/>
            <p:nvPr/>
          </p:nvGrpSpPr>
          <p:grpSpPr>
            <a:xfrm>
              <a:off x="2829230" y="6700515"/>
              <a:ext cx="10217229" cy="1869279"/>
              <a:chOff x="0" y="0"/>
              <a:chExt cx="10217227" cy="1869277"/>
            </a:xfrm>
          </p:grpSpPr>
          <p:sp>
            <p:nvSpPr>
              <p:cNvPr id="233" name="Shape"/>
              <p:cNvSpPr/>
              <p:nvPr/>
            </p:nvSpPr>
            <p:spPr>
              <a:xfrm>
                <a:off x="0" y="0"/>
                <a:ext cx="10217228" cy="18692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0800"/>
                    </a:moveTo>
                    <a:lnTo>
                      <a:pt x="988" y="0"/>
                    </a:lnTo>
                    <a:lnTo>
                      <a:pt x="20612" y="0"/>
                    </a:lnTo>
                    <a:lnTo>
                      <a:pt x="21600" y="10800"/>
                    </a:lnTo>
                    <a:lnTo>
                      <a:pt x="20612" y="21600"/>
                    </a:lnTo>
                    <a:lnTo>
                      <a:pt x="988" y="21600"/>
                    </a:lnTo>
                    <a:close/>
                  </a:path>
                </a:pathLst>
              </a:custGeom>
              <a:solidFill>
                <a:schemeClr val="accent6"/>
              </a:solidFill>
              <a:ln w="12700" cap="flat">
                <a:noFill/>
                <a:miter lim="400000"/>
              </a:ln>
              <a:effectLst/>
            </p:spPr>
            <p:txBody>
              <a:bodyPr wrap="square" lIns="45719" tIns="45719" rIns="45719" bIns="45719" numCol="1" anchor="ctr">
                <a:noAutofit/>
              </a:bodyPr>
              <a:lstStyle/>
              <a:p>
                <a:pPr algn="ctr"/>
              </a:p>
            </p:txBody>
          </p:sp>
          <p:sp>
            <p:nvSpPr>
              <p:cNvPr id="234" name="Competition from established MICE events like IMEX…"/>
              <p:cNvSpPr txBox="1"/>
              <p:nvPr/>
            </p:nvSpPr>
            <p:spPr>
              <a:xfrm>
                <a:off x="1007209" y="314669"/>
                <a:ext cx="8202810" cy="12399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1424" tIns="91424" rIns="91424" bIns="91424" numCol="1" anchor="ctr">
                <a:spAutoFit/>
              </a:bodyPr>
              <a:lstStyle/>
              <a:p>
                <a:pPr algn="ctr">
                  <a:defRPr>
                    <a:latin typeface="Times New Roman"/>
                    <a:ea typeface="Times New Roman"/>
                    <a:cs typeface="Times New Roman"/>
                    <a:sym typeface="Times New Roman"/>
                  </a:defRPr>
                </a:pPr>
                <a:r>
                  <a:t>Competition from established MICE events like IMEX</a:t>
                </a:r>
              </a:p>
              <a:p>
                <a:pPr algn="ctr">
                  <a:defRPr>
                    <a:latin typeface="Times New Roman"/>
                    <a:ea typeface="Times New Roman"/>
                    <a:cs typeface="Times New Roman"/>
                    <a:sym typeface="Times New Roman"/>
                  </a:defRPr>
                </a:pPr>
                <a:r>
                  <a:t>Economic downturn affecting travel budgets</a:t>
                </a:r>
              </a:p>
              <a:p>
                <a:pPr algn="ctr">
                  <a:defRPr>
                    <a:latin typeface="Times New Roman"/>
                    <a:ea typeface="Times New Roman"/>
                    <a:cs typeface="Times New Roman"/>
                    <a:sym typeface="Times New Roman"/>
                  </a:defRPr>
                </a:pPr>
                <a:r>
                  <a:t>Possible low international attendance due to travel restrictions</a:t>
                </a:r>
              </a:p>
              <a:p>
                <a:pPr algn="ctr">
                  <a:defRPr>
                    <a:latin typeface="Times New Roman"/>
                    <a:ea typeface="Times New Roman"/>
                    <a:cs typeface="Times New Roman"/>
                    <a:sym typeface="Times New Roman"/>
                  </a:defRPr>
                </a:pPr>
                <a:r>
                  <a:t>Overreliance on specific cultural themes</a:t>
                </a:r>
              </a:p>
            </p:txBody>
          </p:sp>
        </p:grpSp>
      </p:gr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240" name="Freeform 2"/>
          <p:cNvSpPr/>
          <p:nvPr/>
        </p:nvSpPr>
        <p:spPr>
          <a:xfrm flipH="1" rot="20130864">
            <a:off x="-2197096" y="6000908"/>
            <a:ext cx="6495996" cy="1783447"/>
          </a:xfrm>
          <a:prstGeom prst="rect">
            <a:avLst/>
          </a:prstGeom>
          <a:blipFill>
            <a:blip r:embed="rId3"/>
            <a:stretch>
              <a:fillRect/>
            </a:stretch>
          </a:blipFill>
          <a:ln w="12700">
            <a:miter lim="400000"/>
          </a:ln>
        </p:spPr>
        <p:txBody>
          <a:bodyPr lIns="45719" rIns="45719"/>
          <a:lstStyle/>
          <a:p>
            <a:pPr/>
          </a:p>
        </p:txBody>
      </p:sp>
      <p:sp>
        <p:nvSpPr>
          <p:cNvPr id="241" name="Freeform 3"/>
          <p:cNvSpPr/>
          <p:nvPr/>
        </p:nvSpPr>
        <p:spPr>
          <a:xfrm rot="1755628">
            <a:off x="16098606" y="6384387"/>
            <a:ext cx="4831077" cy="2907430"/>
          </a:xfrm>
          <a:prstGeom prst="rect">
            <a:avLst/>
          </a:prstGeom>
          <a:blipFill>
            <a:blip r:embed="rId4"/>
            <a:stretch>
              <a:fillRect/>
            </a:stretch>
          </a:blipFill>
          <a:ln w="12700">
            <a:miter lim="400000"/>
          </a:ln>
        </p:spPr>
        <p:txBody>
          <a:bodyPr lIns="45719" rIns="45719"/>
          <a:lstStyle/>
          <a:p>
            <a:pPr/>
          </a:p>
        </p:txBody>
      </p:sp>
      <p:sp>
        <p:nvSpPr>
          <p:cNvPr id="242" name="Freeform 8"/>
          <p:cNvSpPr/>
          <p:nvPr/>
        </p:nvSpPr>
        <p:spPr>
          <a:xfrm rot="20116774">
            <a:off x="9250612" y="9667670"/>
            <a:ext cx="7096492" cy="1238661"/>
          </a:xfrm>
          <a:prstGeom prst="rect">
            <a:avLst/>
          </a:prstGeom>
          <a:blipFill>
            <a:blip r:embed="rId5"/>
            <a:stretch>
              <a:fillRect/>
            </a:stretch>
          </a:blipFill>
          <a:ln w="12700">
            <a:miter lim="400000"/>
          </a:ln>
        </p:spPr>
        <p:txBody>
          <a:bodyPr lIns="45719" rIns="45719"/>
          <a:lstStyle/>
          <a:p>
            <a:pPr/>
          </a:p>
        </p:txBody>
      </p:sp>
      <p:sp>
        <p:nvSpPr>
          <p:cNvPr id="243" name="Freeform 9"/>
          <p:cNvSpPr/>
          <p:nvPr/>
        </p:nvSpPr>
        <p:spPr>
          <a:xfrm flipH="1" flipV="1" rot="2856874">
            <a:off x="-405508" y="8432272"/>
            <a:ext cx="4758396" cy="4637271"/>
          </a:xfrm>
          <a:prstGeom prst="rect">
            <a:avLst/>
          </a:prstGeom>
          <a:blipFill>
            <a:blip r:embed="rId6"/>
            <a:stretch>
              <a:fillRect/>
            </a:stretch>
          </a:blipFill>
          <a:ln w="12700">
            <a:miter lim="400000"/>
          </a:ln>
        </p:spPr>
        <p:txBody>
          <a:bodyPr lIns="45719" rIns="45719"/>
          <a:lstStyle/>
          <a:p>
            <a:pPr/>
          </a:p>
        </p:txBody>
      </p:sp>
      <p:sp>
        <p:nvSpPr>
          <p:cNvPr id="244" name="TextBox 9"/>
          <p:cNvSpPr txBox="1"/>
          <p:nvPr/>
        </p:nvSpPr>
        <p:spPr>
          <a:xfrm>
            <a:off x="4261989" y="255694"/>
            <a:ext cx="11052317" cy="106658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80" sz="4800">
                <a:solidFill>
                  <a:srgbClr val="001D73"/>
                </a:solidFill>
                <a:latin typeface="Times New Roman"/>
                <a:ea typeface="Times New Roman"/>
                <a:cs typeface="Times New Roman"/>
                <a:sym typeface="Times New Roman"/>
              </a:defRPr>
            </a:lvl1pPr>
          </a:lstStyle>
          <a:p>
            <a:pPr/>
            <a:r>
              <a:t>Market Factors (PESTLE Analysis) </a:t>
            </a:r>
          </a:p>
        </p:txBody>
      </p:sp>
      <p:graphicFrame>
        <p:nvGraphicFramePr>
          <p:cNvPr id="245" name="Table 3"/>
          <p:cNvGraphicFramePr/>
          <p:nvPr/>
        </p:nvGraphicFramePr>
        <p:xfrm>
          <a:off x="304800" y="1384505"/>
          <a:ext cx="17678400" cy="8635797"/>
        </p:xfrm>
        <a:graphic xmlns:a="http://schemas.openxmlformats.org/drawingml/2006/main">
          <a:graphicData uri="http://schemas.openxmlformats.org/drawingml/2006/table">
            <a:tbl>
              <a:tblPr firstCol="1" firstRow="1" lastCol="0" lastRow="0" bandCol="0" bandRow="1" rtl="0">
                <a:tableStyleId>{4C3C2611-4C71-4FC5-86AE-919BDF0F9419}</a:tableStyleId>
              </a:tblPr>
              <a:tblGrid>
                <a:gridCol w="3894243"/>
                <a:gridCol w="13784157"/>
              </a:tblGrid>
              <a:tr h="507988">
                <a:tc>
                  <a:txBody>
                    <a:bodyPr/>
                    <a:lstStyle/>
                    <a:p>
                      <a:pPr algn="ctr">
                        <a:lnSpc>
                          <a:spcPct val="150000"/>
                        </a:lnSpc>
                        <a:defRPr b="0" sz="1800">
                          <a:solidFill>
                            <a:srgbClr val="000000"/>
                          </a:solidFill>
                        </a:defRPr>
                      </a:pPr>
                      <a:r>
                        <a:rPr b="1" sz="2000">
                          <a:solidFill>
                            <a:srgbClr val="FFFFFF"/>
                          </a:solidFill>
                          <a:latin typeface="Times New Roman"/>
                          <a:ea typeface="Times New Roman"/>
                          <a:cs typeface="Times New Roman"/>
                          <a:sym typeface="Times New Roman"/>
                        </a:rPr>
                        <a:t>Factor</a:t>
                      </a:r>
                    </a:p>
                  </a:txBody>
                  <a:tcPr marL="0" marR="0" marT="0" marB="0" anchor="t" anchorCtr="0" horzOverflow="overflow"/>
                </a:tc>
                <a:tc>
                  <a:txBody>
                    <a:bodyPr/>
                    <a:lstStyle/>
                    <a:p>
                      <a:pPr algn="ctr">
                        <a:lnSpc>
                          <a:spcPct val="150000"/>
                        </a:lnSpc>
                        <a:defRPr b="0" sz="1800">
                          <a:solidFill>
                            <a:srgbClr val="000000"/>
                          </a:solidFill>
                        </a:defRPr>
                      </a:pPr>
                      <a:r>
                        <a:rPr b="1" sz="2000">
                          <a:solidFill>
                            <a:srgbClr val="FFFFFF"/>
                          </a:solidFill>
                          <a:latin typeface="Times New Roman"/>
                          <a:ea typeface="Times New Roman"/>
                          <a:cs typeface="Times New Roman"/>
                          <a:sym typeface="Times New Roman"/>
                        </a:rPr>
                        <a:t>Key Points</a:t>
                      </a:r>
                    </a:p>
                  </a:txBody>
                  <a:tcPr marL="0" marR="0" marT="0" marB="0" anchor="t" anchorCtr="0" horzOverflow="overflow"/>
                </a:tc>
              </a:tr>
              <a:tr h="1015976">
                <a:tc>
                  <a:txBody>
                    <a:bodyPr/>
                    <a:lstStyle/>
                    <a:p>
                      <a:pPr algn="l">
                        <a:lnSpc>
                          <a:spcPct val="150000"/>
                        </a:lnSpc>
                        <a:defRPr b="0" sz="1800">
                          <a:solidFill>
                            <a:srgbClr val="000000"/>
                          </a:solidFill>
                        </a:defRPr>
                      </a:pPr>
                      <a:r>
                        <a:rPr b="1" sz="2000">
                          <a:solidFill>
                            <a:srgbClr val="FFFFFF"/>
                          </a:solidFill>
                          <a:latin typeface="Times New Roman"/>
                          <a:ea typeface="Times New Roman"/>
                          <a:cs typeface="Times New Roman"/>
                          <a:sym typeface="Times New Roman"/>
                        </a:rPr>
                        <a:t>Political</a:t>
                      </a: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Government policies and funding for tourism and MICE events can affect event planning (Lekgau and Tichaawa, 2023).</a:t>
                      </a:r>
                    </a:p>
                  </a:txBody>
                  <a:tcPr marL="0" marR="0" marT="0" marB="0" anchor="t" anchorCtr="0" horzOverflow="overflow"/>
                </a:tc>
              </a:tr>
              <a:tr h="507988">
                <a:tc>
                  <a:txBody>
                    <a:bodyPr/>
                    <a:lstStyle/>
                    <a:p>
                      <a:pPr algn="l">
                        <a:defRPr sz="2000">
                          <a:latin typeface="Times New Roman"/>
                          <a:ea typeface="Times New Roman"/>
                          <a:cs typeface="Times New Roman"/>
                          <a:sym typeface="Times New Roman"/>
                        </a:defRPr>
                      </a:pP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Regulations on international travel and event permissions impact cross-border participation.</a:t>
                      </a:r>
                    </a:p>
                  </a:txBody>
                  <a:tcPr marL="0" marR="0" marT="0" marB="0" anchor="t" anchorCtr="0" horzOverflow="overflow"/>
                </a:tc>
              </a:tr>
              <a:tr h="507988">
                <a:tc>
                  <a:txBody>
                    <a:bodyPr/>
                    <a:lstStyle/>
                    <a:p>
                      <a:pPr algn="l">
                        <a:lnSpc>
                          <a:spcPct val="150000"/>
                        </a:lnSpc>
                        <a:defRPr b="0" sz="1800">
                          <a:solidFill>
                            <a:srgbClr val="000000"/>
                          </a:solidFill>
                        </a:defRPr>
                      </a:pPr>
                      <a:r>
                        <a:rPr b="1" sz="2000">
                          <a:solidFill>
                            <a:srgbClr val="FFFFFF"/>
                          </a:solidFill>
                          <a:latin typeface="Times New Roman"/>
                          <a:ea typeface="Times New Roman"/>
                          <a:cs typeface="Times New Roman"/>
                          <a:sym typeface="Times New Roman"/>
                        </a:rPr>
                        <a:t>Economic</a:t>
                      </a: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Economic conditions influence corporate event budgets and attendee spending capacity.</a:t>
                      </a:r>
                    </a:p>
                  </a:txBody>
                  <a:tcPr marL="0" marR="0" marT="0" marB="0" anchor="t" anchorCtr="0" horzOverflow="overflow"/>
                </a:tc>
              </a:tr>
              <a:tr h="507988">
                <a:tc>
                  <a:txBody>
                    <a:bodyPr/>
                    <a:lstStyle/>
                    <a:p>
                      <a:pPr algn="l">
                        <a:defRPr sz="2000">
                          <a:latin typeface="Times New Roman"/>
                          <a:ea typeface="Times New Roman"/>
                          <a:cs typeface="Times New Roman"/>
                          <a:sym typeface="Times New Roman"/>
                        </a:defRPr>
                      </a:pP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Sponsorship opportunities may fluctuate depending on market demand and brand priorities.</a:t>
                      </a:r>
                    </a:p>
                  </a:txBody>
                  <a:tcPr marL="0" marR="0" marT="0" marB="0" anchor="t" anchorCtr="0" horzOverflow="overflow"/>
                </a:tc>
              </a:tr>
              <a:tr h="1015976">
                <a:tc>
                  <a:txBody>
                    <a:bodyPr/>
                    <a:lstStyle/>
                    <a:p>
                      <a:pPr algn="l">
                        <a:lnSpc>
                          <a:spcPct val="150000"/>
                        </a:lnSpc>
                        <a:defRPr b="0" sz="1800">
                          <a:solidFill>
                            <a:srgbClr val="000000"/>
                          </a:solidFill>
                        </a:defRPr>
                      </a:pPr>
                      <a:r>
                        <a:rPr b="1" sz="2000">
                          <a:solidFill>
                            <a:srgbClr val="FFFFFF"/>
                          </a:solidFill>
                          <a:latin typeface="Times New Roman"/>
                          <a:ea typeface="Times New Roman"/>
                          <a:cs typeface="Times New Roman"/>
                          <a:sym typeface="Times New Roman"/>
                        </a:rPr>
                        <a:t>Social</a:t>
                      </a: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A shift towards more experiential and sustainable event formats driven by attendee preferences (An et al., 2021).</a:t>
                      </a:r>
                    </a:p>
                  </a:txBody>
                  <a:tcPr marL="0" marR="0" marT="0" marB="0" anchor="t" anchorCtr="0" horzOverflow="overflow"/>
                </a:tc>
              </a:tr>
              <a:tr h="507988">
                <a:tc>
                  <a:txBody>
                    <a:bodyPr/>
                    <a:lstStyle/>
                    <a:p>
                      <a:pPr algn="l">
                        <a:defRPr sz="2000">
                          <a:latin typeface="Times New Roman"/>
                          <a:ea typeface="Times New Roman"/>
                          <a:cs typeface="Times New Roman"/>
                          <a:sym typeface="Times New Roman"/>
                        </a:defRPr>
                      </a:pP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Increased demand for diversity and inclusion within event programming and leadership (Mair and Smith, 2022)</a:t>
                      </a:r>
                    </a:p>
                  </a:txBody>
                  <a:tcPr marL="0" marR="0" marT="0" marB="0" anchor="t" anchorCtr="0" horzOverflow="overflow"/>
                </a:tc>
              </a:tr>
              <a:tr h="1015976">
                <a:tc>
                  <a:txBody>
                    <a:bodyPr/>
                    <a:lstStyle/>
                    <a:p>
                      <a:pPr algn="l">
                        <a:lnSpc>
                          <a:spcPct val="150000"/>
                        </a:lnSpc>
                        <a:defRPr b="0" sz="1800">
                          <a:solidFill>
                            <a:srgbClr val="000000"/>
                          </a:solidFill>
                        </a:defRPr>
                      </a:pPr>
                      <a:r>
                        <a:rPr b="1" sz="2000">
                          <a:solidFill>
                            <a:srgbClr val="FFFFFF"/>
                          </a:solidFill>
                          <a:latin typeface="Times New Roman"/>
                          <a:ea typeface="Times New Roman"/>
                          <a:cs typeface="Times New Roman"/>
                          <a:sym typeface="Times New Roman"/>
                        </a:rPr>
                        <a:t>Technological</a:t>
                      </a: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Technology such as virtual event platforms and hybrid models are shaping the future of events (Semwal et al., 2024).</a:t>
                      </a:r>
                    </a:p>
                  </a:txBody>
                  <a:tcPr marL="0" marR="0" marT="0" marB="0" anchor="t" anchorCtr="0" horzOverflow="overflow"/>
                </a:tc>
              </a:tr>
              <a:tr h="507988">
                <a:tc>
                  <a:txBody>
                    <a:bodyPr/>
                    <a:lstStyle/>
                    <a:p>
                      <a:pPr algn="l">
                        <a:defRPr sz="2000">
                          <a:latin typeface="Times New Roman"/>
                          <a:ea typeface="Times New Roman"/>
                          <a:cs typeface="Times New Roman"/>
                          <a:sym typeface="Times New Roman"/>
                        </a:defRPr>
                      </a:pP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Digital tools (apps, AR/VR) enhance attendee engagement and event interactivity.</a:t>
                      </a:r>
                    </a:p>
                  </a:txBody>
                  <a:tcPr marL="0" marR="0" marT="0" marB="0" anchor="t" anchorCtr="0" horzOverflow="overflow"/>
                </a:tc>
              </a:tr>
              <a:tr h="507988">
                <a:tc>
                  <a:txBody>
                    <a:bodyPr/>
                    <a:lstStyle/>
                    <a:p>
                      <a:pPr algn="l">
                        <a:lnSpc>
                          <a:spcPct val="150000"/>
                        </a:lnSpc>
                        <a:defRPr b="0" sz="1800">
                          <a:solidFill>
                            <a:srgbClr val="000000"/>
                          </a:solidFill>
                        </a:defRPr>
                      </a:pPr>
                      <a:r>
                        <a:rPr b="1" sz="2000">
                          <a:solidFill>
                            <a:srgbClr val="FFFFFF"/>
                          </a:solidFill>
                          <a:latin typeface="Times New Roman"/>
                          <a:ea typeface="Times New Roman"/>
                          <a:cs typeface="Times New Roman"/>
                          <a:sym typeface="Times New Roman"/>
                        </a:rPr>
                        <a:t>Legal</a:t>
                      </a: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Health and safety laws and liability regulations influence event planning (Calver et al., 2025).</a:t>
                      </a:r>
                    </a:p>
                  </a:txBody>
                  <a:tcPr marL="0" marR="0" marT="0" marB="0" anchor="t" anchorCtr="0" horzOverflow="overflow"/>
                </a:tc>
              </a:tr>
              <a:tr h="507988">
                <a:tc>
                  <a:txBody>
                    <a:bodyPr/>
                    <a:lstStyle/>
                    <a:p>
                      <a:pPr algn="l">
                        <a:defRPr sz="2000">
                          <a:latin typeface="Times New Roman"/>
                          <a:ea typeface="Times New Roman"/>
                          <a:cs typeface="Times New Roman"/>
                          <a:sym typeface="Times New Roman"/>
                        </a:defRPr>
                      </a:pP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Legal requirements around intellectual property, contracts, and data protection need to be considered.</a:t>
                      </a:r>
                    </a:p>
                  </a:txBody>
                  <a:tcPr marL="0" marR="0" marT="0" marB="0" anchor="t" anchorCtr="0" horzOverflow="overflow"/>
                </a:tc>
              </a:tr>
              <a:tr h="1015976">
                <a:tc>
                  <a:txBody>
                    <a:bodyPr/>
                    <a:lstStyle/>
                    <a:p>
                      <a:pPr algn="l">
                        <a:lnSpc>
                          <a:spcPct val="150000"/>
                        </a:lnSpc>
                        <a:defRPr b="0" sz="1800">
                          <a:solidFill>
                            <a:srgbClr val="000000"/>
                          </a:solidFill>
                        </a:defRPr>
                      </a:pPr>
                      <a:r>
                        <a:rPr b="1" sz="2000">
                          <a:solidFill>
                            <a:srgbClr val="FFFFFF"/>
                          </a:solidFill>
                          <a:latin typeface="Times New Roman"/>
                          <a:ea typeface="Times New Roman"/>
                          <a:cs typeface="Times New Roman"/>
                          <a:sym typeface="Times New Roman"/>
                        </a:rPr>
                        <a:t>Environmental</a:t>
                      </a: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Growing demand for sustainable practices such as waste reduction and eco-friendly venues (O’Toole, 2011).</a:t>
                      </a:r>
                    </a:p>
                  </a:txBody>
                  <a:tcPr marL="0" marR="0" marT="0" marB="0" anchor="t" anchorCtr="0" horzOverflow="overflow"/>
                </a:tc>
              </a:tr>
              <a:tr h="507988">
                <a:tc>
                  <a:txBody>
                    <a:bodyPr/>
                    <a:lstStyle/>
                    <a:p>
                      <a:pPr algn="l">
                        <a:defRPr sz="2000">
                          <a:latin typeface="Times New Roman"/>
                          <a:ea typeface="Times New Roman"/>
                          <a:cs typeface="Times New Roman"/>
                          <a:sym typeface="Times New Roman"/>
                        </a:defRPr>
                      </a:pPr>
                    </a:p>
                  </a:txBody>
                  <a:tcPr marL="0" marR="0" marT="0" marB="0" anchor="t" anchorCtr="0" horzOverflow="overflow"/>
                </a:tc>
                <a:tc>
                  <a:txBody>
                    <a:bodyPr/>
                    <a:lstStyle/>
                    <a:p>
                      <a:pPr algn="just">
                        <a:lnSpc>
                          <a:spcPct val="150000"/>
                        </a:lnSpc>
                        <a:defRPr sz="1800"/>
                      </a:pPr>
                      <a:r>
                        <a:rPr sz="2000">
                          <a:latin typeface="Times New Roman"/>
                          <a:ea typeface="Times New Roman"/>
                          <a:cs typeface="Times New Roman"/>
                          <a:sym typeface="Times New Roman"/>
                        </a:rPr>
                        <a:t>Pressure to reduce carbon footprint through green technologies and local sourcing of materials.</a:t>
                      </a:r>
                    </a:p>
                  </a:txBody>
                  <a:tcPr marL="0" marR="0" marT="0" marB="0" anchor="t" anchorCtr="0" horzOverflow="overflow"/>
                </a:tc>
              </a:tr>
            </a:tbl>
          </a:graphicData>
        </a:graphic>
      </p:graphicFrame>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pic>
        <p:nvPicPr>
          <p:cNvPr id="249" name="Picture 5" descr="Picture 5"/>
          <p:cNvPicPr>
            <a:picLocks noChangeAspect="1"/>
          </p:cNvPicPr>
          <p:nvPr/>
        </p:nvPicPr>
        <p:blipFill>
          <a:blip r:embed="rId3">
            <a:extLst/>
          </a:blip>
          <a:stretch>
            <a:fillRect/>
          </a:stretch>
        </p:blipFill>
        <p:spPr>
          <a:xfrm>
            <a:off x="0" y="5671"/>
            <a:ext cx="18516600" cy="10717548"/>
          </a:xfrm>
          <a:prstGeom prst="rect">
            <a:avLst/>
          </a:prstGeom>
          <a:ln w="12700">
            <a:miter lim="400000"/>
          </a:ln>
        </p:spPr>
      </p:pic>
      <p:sp>
        <p:nvSpPr>
          <p:cNvPr id="250" name="Freeform 2"/>
          <p:cNvSpPr/>
          <p:nvPr/>
        </p:nvSpPr>
        <p:spPr>
          <a:xfrm flipH="1" rot="20130864">
            <a:off x="-2197096" y="6000908"/>
            <a:ext cx="6495996" cy="1783447"/>
          </a:xfrm>
          <a:prstGeom prst="rect">
            <a:avLst/>
          </a:prstGeom>
          <a:blipFill>
            <a:blip r:embed="rId4"/>
            <a:stretch>
              <a:fillRect/>
            </a:stretch>
          </a:blipFill>
          <a:ln w="12700">
            <a:miter lim="400000"/>
          </a:ln>
        </p:spPr>
        <p:txBody>
          <a:bodyPr lIns="45719" rIns="45719"/>
          <a:lstStyle/>
          <a:p>
            <a:pPr/>
          </a:p>
        </p:txBody>
      </p:sp>
      <p:sp>
        <p:nvSpPr>
          <p:cNvPr id="251" name="Freeform 3"/>
          <p:cNvSpPr/>
          <p:nvPr/>
        </p:nvSpPr>
        <p:spPr>
          <a:xfrm rot="1755628">
            <a:off x="16098606" y="6384387"/>
            <a:ext cx="4831077" cy="2907430"/>
          </a:xfrm>
          <a:prstGeom prst="rect">
            <a:avLst/>
          </a:prstGeom>
          <a:blipFill>
            <a:blip r:embed="rId5"/>
            <a:stretch>
              <a:fillRect/>
            </a:stretch>
          </a:blipFill>
          <a:ln w="12700">
            <a:miter lim="400000"/>
          </a:ln>
        </p:spPr>
        <p:txBody>
          <a:bodyPr lIns="45719" rIns="45719"/>
          <a:lstStyle/>
          <a:p>
            <a:pPr/>
          </a:p>
        </p:txBody>
      </p:sp>
      <p:sp>
        <p:nvSpPr>
          <p:cNvPr id="252" name="Freeform 8"/>
          <p:cNvSpPr/>
          <p:nvPr/>
        </p:nvSpPr>
        <p:spPr>
          <a:xfrm rot="20116774">
            <a:off x="9250612" y="9667670"/>
            <a:ext cx="7096492" cy="1238661"/>
          </a:xfrm>
          <a:prstGeom prst="rect">
            <a:avLst/>
          </a:prstGeom>
          <a:blipFill>
            <a:blip r:embed="rId6"/>
            <a:stretch>
              <a:fillRect/>
            </a:stretch>
          </a:blipFill>
          <a:ln w="12700">
            <a:miter lim="400000"/>
          </a:ln>
        </p:spPr>
        <p:txBody>
          <a:bodyPr lIns="45719" rIns="45719"/>
          <a:lstStyle/>
          <a:p>
            <a:pPr/>
          </a:p>
        </p:txBody>
      </p:sp>
      <p:sp>
        <p:nvSpPr>
          <p:cNvPr id="253" name="Freeform 9"/>
          <p:cNvSpPr/>
          <p:nvPr/>
        </p:nvSpPr>
        <p:spPr>
          <a:xfrm flipH="1" flipV="1" rot="2856874">
            <a:off x="-405508" y="8432272"/>
            <a:ext cx="4758396" cy="4637271"/>
          </a:xfrm>
          <a:prstGeom prst="rect">
            <a:avLst/>
          </a:prstGeom>
          <a:blipFill>
            <a:blip r:embed="rId7"/>
            <a:stretch>
              <a:fillRect/>
            </a:stretch>
          </a:blipFill>
          <a:ln w="12700">
            <a:miter lim="400000"/>
          </a:ln>
        </p:spPr>
        <p:txBody>
          <a:bodyPr lIns="45719" rIns="45719"/>
          <a:lstStyle/>
          <a:p>
            <a:pPr/>
          </a:p>
        </p:txBody>
      </p:sp>
      <p:sp>
        <p:nvSpPr>
          <p:cNvPr id="254" name="TextBox 9"/>
          <p:cNvSpPr txBox="1"/>
          <p:nvPr/>
        </p:nvSpPr>
        <p:spPr>
          <a:xfrm>
            <a:off x="4261989" y="255694"/>
            <a:ext cx="11052317" cy="106658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80" sz="4800">
                <a:solidFill>
                  <a:srgbClr val="001D73"/>
                </a:solidFill>
                <a:latin typeface="Times New Roman"/>
                <a:ea typeface="Times New Roman"/>
                <a:cs typeface="Times New Roman"/>
                <a:sym typeface="Times New Roman"/>
              </a:defRPr>
            </a:lvl1pPr>
          </a:lstStyle>
          <a:p>
            <a:pPr/>
            <a:r>
              <a:t>Operational Factors (Venue Availability)	</a:t>
            </a:r>
          </a:p>
        </p:txBody>
      </p:sp>
      <p:grpSp>
        <p:nvGrpSpPr>
          <p:cNvPr id="270" name="Diagram 4"/>
          <p:cNvGrpSpPr/>
          <p:nvPr/>
        </p:nvGrpSpPr>
        <p:grpSpPr>
          <a:xfrm>
            <a:off x="3044447" y="2407092"/>
            <a:ext cx="13487399" cy="5479256"/>
            <a:chOff x="0" y="0"/>
            <a:chExt cx="13487398" cy="5479255"/>
          </a:xfrm>
        </p:grpSpPr>
        <p:grpSp>
          <p:nvGrpSpPr>
            <p:cNvPr id="257" name="Group"/>
            <p:cNvGrpSpPr/>
            <p:nvPr/>
          </p:nvGrpSpPr>
          <p:grpSpPr>
            <a:xfrm>
              <a:off x="0" y="0"/>
              <a:ext cx="4214813" cy="2528887"/>
              <a:chOff x="0" y="0"/>
              <a:chExt cx="4214812" cy="2528886"/>
            </a:xfrm>
          </p:grpSpPr>
          <p:sp>
            <p:nvSpPr>
              <p:cNvPr id="255" name="Rectangle"/>
              <p:cNvSpPr/>
              <p:nvPr/>
            </p:nvSpPr>
            <p:spPr>
              <a:xfrm>
                <a:off x="-1" y="0"/>
                <a:ext cx="4214814" cy="2528887"/>
              </a:xfrm>
              <a:prstGeom prst="rect">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just" defTabSz="1422400">
                  <a:lnSpc>
                    <a:spcPct val="90000"/>
                  </a:lnSpc>
                  <a:spcBef>
                    <a:spcPts val="700"/>
                  </a:spcBef>
                  <a:defRPr sz="3200">
                    <a:solidFill>
                      <a:srgbClr val="FFFFFF"/>
                    </a:solidFill>
                    <a:latin typeface="Times New Roman"/>
                    <a:ea typeface="Times New Roman"/>
                    <a:cs typeface="Times New Roman"/>
                    <a:sym typeface="Times New Roman"/>
                  </a:defRPr>
                </a:pPr>
              </a:p>
            </p:txBody>
          </p:sp>
          <p:sp>
            <p:nvSpPr>
              <p:cNvPr id="256" name="Venue is available for events from June to September, matching the planned dates (Plas y Brenin, 2025)."/>
              <p:cNvSpPr txBox="1"/>
              <p:nvPr/>
            </p:nvSpPr>
            <p:spPr>
              <a:xfrm>
                <a:off x="0" y="66932"/>
                <a:ext cx="4214813" cy="239502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1920" tIns="121920" rIns="121920" bIns="121920" numCol="1" anchor="ctr">
                <a:spAutoFit/>
              </a:bodyPr>
              <a:lstStyle>
                <a:lvl1pPr algn="just" defTabSz="1422400">
                  <a:lnSpc>
                    <a:spcPct val="90000"/>
                  </a:lnSpc>
                  <a:spcBef>
                    <a:spcPts val="1300"/>
                  </a:spcBef>
                  <a:defRPr sz="3200">
                    <a:solidFill>
                      <a:srgbClr val="FFFFFF"/>
                    </a:solidFill>
                    <a:latin typeface="Times New Roman"/>
                    <a:ea typeface="Times New Roman"/>
                    <a:cs typeface="Times New Roman"/>
                    <a:sym typeface="Times New Roman"/>
                  </a:defRPr>
                </a:lvl1pPr>
              </a:lstStyle>
              <a:p>
                <a:pPr/>
                <a:r>
                  <a:t>Venue is available for events from June to September, matching the planned dates (Plas y Brenin, 2025).</a:t>
                </a:r>
              </a:p>
            </p:txBody>
          </p:sp>
        </p:grpSp>
        <p:grpSp>
          <p:nvGrpSpPr>
            <p:cNvPr id="260" name="Group"/>
            <p:cNvGrpSpPr/>
            <p:nvPr/>
          </p:nvGrpSpPr>
          <p:grpSpPr>
            <a:xfrm>
              <a:off x="4636292" y="0"/>
              <a:ext cx="4214814" cy="2528887"/>
              <a:chOff x="0" y="0"/>
              <a:chExt cx="4214812" cy="2528886"/>
            </a:xfrm>
          </p:grpSpPr>
          <p:sp>
            <p:nvSpPr>
              <p:cNvPr id="258" name="Rectangle"/>
              <p:cNvSpPr/>
              <p:nvPr/>
            </p:nvSpPr>
            <p:spPr>
              <a:xfrm>
                <a:off x="-1" y="0"/>
                <a:ext cx="4214814" cy="2528887"/>
              </a:xfrm>
              <a:prstGeom prst="rect">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defRPr sz="3200">
                    <a:solidFill>
                      <a:srgbClr val="FFFFFF"/>
                    </a:solidFill>
                    <a:latin typeface="Times New Roman"/>
                    <a:ea typeface="Times New Roman"/>
                    <a:cs typeface="Times New Roman"/>
                    <a:sym typeface="Times New Roman"/>
                  </a:defRPr>
                </a:pPr>
              </a:p>
            </p:txBody>
          </p:sp>
          <p:sp>
            <p:nvSpPr>
              <p:cNvPr id="259" name="Located in scenic Snowdonia National Park, ideal for immersive experiences."/>
              <p:cNvSpPr txBox="1"/>
              <p:nvPr/>
            </p:nvSpPr>
            <p:spPr>
              <a:xfrm>
                <a:off x="0" y="279250"/>
                <a:ext cx="4214813" cy="197038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1920" tIns="121920" rIns="121920" bIns="121920" numCol="1" anchor="ctr">
                <a:spAutoFit/>
              </a:bodyPr>
              <a:lstStyle>
                <a:lvl1pPr algn="ctr" defTabSz="1422400">
                  <a:lnSpc>
                    <a:spcPct val="90000"/>
                  </a:lnSpc>
                  <a:spcBef>
                    <a:spcPts val="1300"/>
                  </a:spcBef>
                  <a:defRPr sz="3200">
                    <a:solidFill>
                      <a:srgbClr val="FFFFFF"/>
                    </a:solidFill>
                    <a:latin typeface="Times New Roman"/>
                    <a:ea typeface="Times New Roman"/>
                    <a:cs typeface="Times New Roman"/>
                    <a:sym typeface="Times New Roman"/>
                  </a:defRPr>
                </a:lvl1pPr>
              </a:lstStyle>
              <a:p>
                <a:pPr/>
                <a:r>
                  <a:t>Located in scenic Snowdonia National Park, ideal for immersive experiences.</a:t>
                </a:r>
              </a:p>
            </p:txBody>
          </p:sp>
        </p:grpSp>
        <p:grpSp>
          <p:nvGrpSpPr>
            <p:cNvPr id="263" name="Group"/>
            <p:cNvGrpSpPr/>
            <p:nvPr/>
          </p:nvGrpSpPr>
          <p:grpSpPr>
            <a:xfrm>
              <a:off x="9272586" y="0"/>
              <a:ext cx="4214813" cy="2528887"/>
              <a:chOff x="0" y="0"/>
              <a:chExt cx="4214812" cy="2528886"/>
            </a:xfrm>
          </p:grpSpPr>
          <p:sp>
            <p:nvSpPr>
              <p:cNvPr id="261" name="Rectangle"/>
              <p:cNvSpPr/>
              <p:nvPr/>
            </p:nvSpPr>
            <p:spPr>
              <a:xfrm>
                <a:off x="-1" y="0"/>
                <a:ext cx="4214814" cy="2528887"/>
              </a:xfrm>
              <a:prstGeom prst="rect">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defRPr sz="3200">
                    <a:solidFill>
                      <a:srgbClr val="FFFFFF"/>
                    </a:solidFill>
                    <a:latin typeface="Times New Roman"/>
                    <a:ea typeface="Times New Roman"/>
                    <a:cs typeface="Times New Roman"/>
                    <a:sym typeface="Times New Roman"/>
                  </a:defRPr>
                </a:pPr>
              </a:p>
            </p:txBody>
          </p:sp>
          <p:sp>
            <p:nvSpPr>
              <p:cNvPr id="262" name="Accommodation capacity fits up to 200 attendees comfortably."/>
              <p:cNvSpPr txBox="1"/>
              <p:nvPr/>
            </p:nvSpPr>
            <p:spPr>
              <a:xfrm>
                <a:off x="0" y="491569"/>
                <a:ext cx="4214813" cy="154574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1920" tIns="121920" rIns="121920" bIns="121920" numCol="1" anchor="ctr">
                <a:spAutoFit/>
              </a:bodyPr>
              <a:lstStyle>
                <a:lvl1pPr algn="ctr" defTabSz="1422400">
                  <a:lnSpc>
                    <a:spcPct val="90000"/>
                  </a:lnSpc>
                  <a:spcBef>
                    <a:spcPts val="1300"/>
                  </a:spcBef>
                  <a:defRPr sz="3200">
                    <a:solidFill>
                      <a:srgbClr val="FFFFFF"/>
                    </a:solidFill>
                    <a:latin typeface="Times New Roman"/>
                    <a:ea typeface="Times New Roman"/>
                    <a:cs typeface="Times New Roman"/>
                    <a:sym typeface="Times New Roman"/>
                  </a:defRPr>
                </a:lvl1pPr>
              </a:lstStyle>
              <a:p>
                <a:pPr/>
                <a:r>
                  <a:t>Accommodation capacity fits up to 200 attendees comfortably.</a:t>
                </a:r>
              </a:p>
            </p:txBody>
          </p:sp>
        </p:grpSp>
        <p:grpSp>
          <p:nvGrpSpPr>
            <p:cNvPr id="266" name="Group"/>
            <p:cNvGrpSpPr/>
            <p:nvPr/>
          </p:nvGrpSpPr>
          <p:grpSpPr>
            <a:xfrm>
              <a:off x="2318145" y="2950368"/>
              <a:ext cx="4214813" cy="2528888"/>
              <a:chOff x="0" y="0"/>
              <a:chExt cx="4214812" cy="2528886"/>
            </a:xfrm>
          </p:grpSpPr>
          <p:sp>
            <p:nvSpPr>
              <p:cNvPr id="264" name="Rectangle"/>
              <p:cNvSpPr/>
              <p:nvPr/>
            </p:nvSpPr>
            <p:spPr>
              <a:xfrm>
                <a:off x="-1" y="0"/>
                <a:ext cx="4214814" cy="2528887"/>
              </a:xfrm>
              <a:prstGeom prst="rect">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defRPr sz="3200">
                    <a:solidFill>
                      <a:srgbClr val="FFFFFF"/>
                    </a:solidFill>
                    <a:latin typeface="Times New Roman"/>
                    <a:ea typeface="Times New Roman"/>
                    <a:cs typeface="Times New Roman"/>
                    <a:sym typeface="Times New Roman"/>
                  </a:defRPr>
                </a:pPr>
              </a:p>
            </p:txBody>
          </p:sp>
          <p:sp>
            <p:nvSpPr>
              <p:cNvPr id="265" name="Offers versatile indoor and outdoor spaces for workshops and networking."/>
              <p:cNvSpPr txBox="1"/>
              <p:nvPr/>
            </p:nvSpPr>
            <p:spPr>
              <a:xfrm>
                <a:off x="0" y="279250"/>
                <a:ext cx="4214813" cy="197038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1920" tIns="121920" rIns="121920" bIns="121920" numCol="1" anchor="ctr">
                <a:spAutoFit/>
              </a:bodyPr>
              <a:lstStyle>
                <a:lvl1pPr algn="ctr" defTabSz="1422400">
                  <a:lnSpc>
                    <a:spcPct val="90000"/>
                  </a:lnSpc>
                  <a:spcBef>
                    <a:spcPts val="1300"/>
                  </a:spcBef>
                  <a:defRPr sz="3200">
                    <a:solidFill>
                      <a:srgbClr val="FFFFFF"/>
                    </a:solidFill>
                    <a:latin typeface="Times New Roman"/>
                    <a:ea typeface="Times New Roman"/>
                    <a:cs typeface="Times New Roman"/>
                    <a:sym typeface="Times New Roman"/>
                  </a:defRPr>
                </a:lvl1pPr>
              </a:lstStyle>
              <a:p>
                <a:pPr/>
                <a:r>
                  <a:t>Offers versatile indoor and outdoor spaces for workshops and networking.</a:t>
                </a:r>
              </a:p>
            </p:txBody>
          </p:sp>
        </p:grpSp>
        <p:grpSp>
          <p:nvGrpSpPr>
            <p:cNvPr id="269" name="Group"/>
            <p:cNvGrpSpPr/>
            <p:nvPr/>
          </p:nvGrpSpPr>
          <p:grpSpPr>
            <a:xfrm>
              <a:off x="6954439" y="2950368"/>
              <a:ext cx="4214813" cy="2528888"/>
              <a:chOff x="0" y="0"/>
              <a:chExt cx="4214812" cy="2528886"/>
            </a:xfrm>
          </p:grpSpPr>
          <p:sp>
            <p:nvSpPr>
              <p:cNvPr id="267" name="Rectangle"/>
              <p:cNvSpPr/>
              <p:nvPr/>
            </p:nvSpPr>
            <p:spPr>
              <a:xfrm>
                <a:off x="-1" y="0"/>
                <a:ext cx="4214814" cy="2528887"/>
              </a:xfrm>
              <a:prstGeom prst="rect">
                <a:avLst/>
              </a:prstGeom>
              <a:solidFill>
                <a:schemeClr val="accent1"/>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defRPr sz="3200">
                    <a:solidFill>
                      <a:srgbClr val="FFFFFF"/>
                    </a:solidFill>
                    <a:latin typeface="Times New Roman"/>
                    <a:ea typeface="Times New Roman"/>
                    <a:cs typeface="Times New Roman"/>
                    <a:sym typeface="Times New Roman"/>
                  </a:defRPr>
                </a:pPr>
              </a:p>
            </p:txBody>
          </p:sp>
          <p:sp>
            <p:nvSpPr>
              <p:cNvPr id="268" name="Accessible via major transport links from Bangor and Manchester."/>
              <p:cNvSpPr txBox="1"/>
              <p:nvPr/>
            </p:nvSpPr>
            <p:spPr>
              <a:xfrm>
                <a:off x="0" y="491569"/>
                <a:ext cx="4214813" cy="154574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1920" tIns="121920" rIns="121920" bIns="121920" numCol="1" anchor="ctr">
                <a:spAutoFit/>
              </a:bodyPr>
              <a:lstStyle>
                <a:lvl1pPr algn="ctr" defTabSz="1422400">
                  <a:lnSpc>
                    <a:spcPct val="90000"/>
                  </a:lnSpc>
                  <a:spcBef>
                    <a:spcPts val="1300"/>
                  </a:spcBef>
                  <a:defRPr sz="3200">
                    <a:solidFill>
                      <a:srgbClr val="FFFFFF"/>
                    </a:solidFill>
                    <a:latin typeface="Times New Roman"/>
                    <a:ea typeface="Times New Roman"/>
                    <a:cs typeface="Times New Roman"/>
                    <a:sym typeface="Times New Roman"/>
                  </a:defRPr>
                </a:lvl1pPr>
              </a:lstStyle>
              <a:p>
                <a:pPr/>
                <a:r>
                  <a:t>Accessible via major transport links from Bangor and Manchester.</a:t>
                </a:r>
              </a:p>
            </p:txBody>
          </p:sp>
        </p:grpSp>
      </p:gr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274" name="Freeform 2"/>
          <p:cNvSpPr/>
          <p:nvPr/>
        </p:nvSpPr>
        <p:spPr>
          <a:xfrm flipH="1" rot="20130864">
            <a:off x="-2197096" y="6000908"/>
            <a:ext cx="6495996" cy="1783447"/>
          </a:xfrm>
          <a:prstGeom prst="rect">
            <a:avLst/>
          </a:prstGeom>
          <a:blipFill>
            <a:blip r:embed="rId3"/>
            <a:stretch>
              <a:fillRect/>
            </a:stretch>
          </a:blipFill>
          <a:ln w="12700">
            <a:miter lim="400000"/>
          </a:ln>
        </p:spPr>
        <p:txBody>
          <a:bodyPr lIns="45719" rIns="45719"/>
          <a:lstStyle/>
          <a:p>
            <a:pPr/>
          </a:p>
        </p:txBody>
      </p:sp>
      <p:sp>
        <p:nvSpPr>
          <p:cNvPr id="275" name="Freeform 3"/>
          <p:cNvSpPr/>
          <p:nvPr/>
        </p:nvSpPr>
        <p:spPr>
          <a:xfrm rot="1755628">
            <a:off x="16098606" y="6384387"/>
            <a:ext cx="4831077" cy="2907430"/>
          </a:xfrm>
          <a:prstGeom prst="rect">
            <a:avLst/>
          </a:prstGeom>
          <a:blipFill>
            <a:blip r:embed="rId4"/>
            <a:stretch>
              <a:fillRect/>
            </a:stretch>
          </a:blipFill>
          <a:ln w="12700">
            <a:miter lim="400000"/>
          </a:ln>
        </p:spPr>
        <p:txBody>
          <a:bodyPr lIns="45719" rIns="45719"/>
          <a:lstStyle/>
          <a:p>
            <a:pPr/>
          </a:p>
        </p:txBody>
      </p:sp>
      <p:sp>
        <p:nvSpPr>
          <p:cNvPr id="276" name="Freeform 8"/>
          <p:cNvSpPr/>
          <p:nvPr/>
        </p:nvSpPr>
        <p:spPr>
          <a:xfrm rot="20116774">
            <a:off x="9501522" y="9667670"/>
            <a:ext cx="7096492" cy="1238661"/>
          </a:xfrm>
          <a:prstGeom prst="rect">
            <a:avLst/>
          </a:prstGeom>
          <a:blipFill>
            <a:blip r:embed="rId5"/>
            <a:stretch>
              <a:fillRect/>
            </a:stretch>
          </a:blipFill>
          <a:ln w="12700">
            <a:miter lim="400000"/>
          </a:ln>
        </p:spPr>
        <p:txBody>
          <a:bodyPr lIns="45719" rIns="45719"/>
          <a:lstStyle/>
          <a:p>
            <a:pPr/>
          </a:p>
        </p:txBody>
      </p:sp>
      <p:sp>
        <p:nvSpPr>
          <p:cNvPr id="277" name="Freeform 9"/>
          <p:cNvSpPr/>
          <p:nvPr/>
        </p:nvSpPr>
        <p:spPr>
          <a:xfrm flipH="1" flipV="1" rot="2856874">
            <a:off x="-405508" y="8432272"/>
            <a:ext cx="4758396" cy="4637271"/>
          </a:xfrm>
          <a:prstGeom prst="rect">
            <a:avLst/>
          </a:prstGeom>
          <a:blipFill>
            <a:blip r:embed="rId6"/>
            <a:stretch>
              <a:fillRect/>
            </a:stretch>
          </a:blipFill>
          <a:ln w="12700">
            <a:miter lim="400000"/>
          </a:ln>
        </p:spPr>
        <p:txBody>
          <a:bodyPr lIns="45719" rIns="45719"/>
          <a:lstStyle/>
          <a:p>
            <a:pPr/>
          </a:p>
        </p:txBody>
      </p:sp>
      <p:sp>
        <p:nvSpPr>
          <p:cNvPr id="278" name="TextBox 9"/>
          <p:cNvSpPr txBox="1"/>
          <p:nvPr/>
        </p:nvSpPr>
        <p:spPr>
          <a:xfrm>
            <a:off x="2057400" y="255694"/>
            <a:ext cx="14020800" cy="1055594"/>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79" sz="4400">
                <a:solidFill>
                  <a:srgbClr val="001D73"/>
                </a:solidFill>
                <a:latin typeface="Times New Roman"/>
                <a:ea typeface="Times New Roman"/>
                <a:cs typeface="Times New Roman"/>
                <a:sym typeface="Times New Roman"/>
              </a:defRPr>
            </a:lvl1pPr>
          </a:lstStyle>
          <a:p>
            <a:pPr/>
            <a:r>
              <a:t>Operational Factors (Skills and Resources Required)	</a:t>
            </a:r>
          </a:p>
        </p:txBody>
      </p:sp>
      <p:grpSp>
        <p:nvGrpSpPr>
          <p:cNvPr id="294" name="Diagram 4"/>
          <p:cNvGrpSpPr/>
          <p:nvPr/>
        </p:nvGrpSpPr>
        <p:grpSpPr>
          <a:xfrm>
            <a:off x="1525906" y="1690162"/>
            <a:ext cx="15617187" cy="3718379"/>
            <a:chOff x="0" y="0"/>
            <a:chExt cx="15617186" cy="3718378"/>
          </a:xfrm>
        </p:grpSpPr>
        <p:grpSp>
          <p:nvGrpSpPr>
            <p:cNvPr id="281" name="Group"/>
            <p:cNvGrpSpPr/>
            <p:nvPr/>
          </p:nvGrpSpPr>
          <p:grpSpPr>
            <a:xfrm>
              <a:off x="0" y="0"/>
              <a:ext cx="3718379" cy="3718379"/>
              <a:chOff x="0" y="0"/>
              <a:chExt cx="3718378" cy="3718378"/>
            </a:xfrm>
          </p:grpSpPr>
          <p:sp>
            <p:nvSpPr>
              <p:cNvPr id="279"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defRPr sz="3200">
                    <a:latin typeface="Times New Roman"/>
                    <a:ea typeface="Times New Roman"/>
                    <a:cs typeface="Times New Roman"/>
                    <a:sym typeface="Times New Roman"/>
                  </a:defRPr>
                </a:pPr>
              </a:p>
            </p:txBody>
          </p:sp>
          <p:sp>
            <p:nvSpPr>
              <p:cNvPr id="280" name="Event Management"/>
              <p:cNvSpPr txBox="1"/>
              <p:nvPr/>
            </p:nvSpPr>
            <p:spPr>
              <a:xfrm>
                <a:off x="708538" y="1379912"/>
                <a:ext cx="2301300" cy="95855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Event Management</a:t>
                </a:r>
              </a:p>
            </p:txBody>
          </p:sp>
        </p:grpSp>
        <p:grpSp>
          <p:nvGrpSpPr>
            <p:cNvPr id="284" name="Group"/>
            <p:cNvGrpSpPr/>
            <p:nvPr/>
          </p:nvGrpSpPr>
          <p:grpSpPr>
            <a:xfrm>
              <a:off x="2974703" y="0"/>
              <a:ext cx="3718379" cy="3718379"/>
              <a:chOff x="0" y="0"/>
              <a:chExt cx="3718378" cy="3718378"/>
            </a:xfrm>
          </p:grpSpPr>
          <p:sp>
            <p:nvSpPr>
              <p:cNvPr id="282"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pPr>
              </a:p>
            </p:txBody>
          </p:sp>
          <p:sp>
            <p:nvSpPr>
              <p:cNvPr id="283" name="Technical Expertise (Kitchen, 2024)"/>
              <p:cNvSpPr txBox="1"/>
              <p:nvPr/>
            </p:nvSpPr>
            <p:spPr>
              <a:xfrm>
                <a:off x="708538" y="955275"/>
                <a:ext cx="2301300" cy="180782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Technical Expertise (Kitchen, 2024)</a:t>
                </a:r>
              </a:p>
            </p:txBody>
          </p:sp>
        </p:grpSp>
        <p:grpSp>
          <p:nvGrpSpPr>
            <p:cNvPr id="287" name="Group"/>
            <p:cNvGrpSpPr/>
            <p:nvPr/>
          </p:nvGrpSpPr>
          <p:grpSpPr>
            <a:xfrm>
              <a:off x="5949405" y="0"/>
              <a:ext cx="3718379" cy="3718379"/>
              <a:chOff x="0" y="0"/>
              <a:chExt cx="3718378" cy="3718378"/>
            </a:xfrm>
          </p:grpSpPr>
          <p:sp>
            <p:nvSpPr>
              <p:cNvPr id="285"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pPr>
              </a:p>
            </p:txBody>
          </p:sp>
          <p:sp>
            <p:nvSpPr>
              <p:cNvPr id="286" name="Catering Knowledge"/>
              <p:cNvSpPr txBox="1"/>
              <p:nvPr/>
            </p:nvSpPr>
            <p:spPr>
              <a:xfrm>
                <a:off x="708538" y="1379912"/>
                <a:ext cx="2301300" cy="95855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Catering Knowledge </a:t>
                </a:r>
              </a:p>
            </p:txBody>
          </p:sp>
        </p:grpSp>
        <p:grpSp>
          <p:nvGrpSpPr>
            <p:cNvPr id="290" name="Group"/>
            <p:cNvGrpSpPr/>
            <p:nvPr/>
          </p:nvGrpSpPr>
          <p:grpSpPr>
            <a:xfrm>
              <a:off x="8924107" y="0"/>
              <a:ext cx="3718379" cy="3718379"/>
              <a:chOff x="0" y="0"/>
              <a:chExt cx="3718378" cy="3718378"/>
            </a:xfrm>
          </p:grpSpPr>
          <p:sp>
            <p:nvSpPr>
              <p:cNvPr id="288"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pPr>
              </a:p>
            </p:txBody>
          </p:sp>
          <p:sp>
            <p:nvSpPr>
              <p:cNvPr id="289" name="Communication"/>
              <p:cNvSpPr txBox="1"/>
              <p:nvPr/>
            </p:nvSpPr>
            <p:spPr>
              <a:xfrm>
                <a:off x="708538" y="1379912"/>
                <a:ext cx="2301300" cy="95855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Communication</a:t>
                </a:r>
              </a:p>
            </p:txBody>
          </p:sp>
        </p:grpSp>
        <p:grpSp>
          <p:nvGrpSpPr>
            <p:cNvPr id="293" name="Group"/>
            <p:cNvGrpSpPr/>
            <p:nvPr/>
          </p:nvGrpSpPr>
          <p:grpSpPr>
            <a:xfrm>
              <a:off x="11898808" y="0"/>
              <a:ext cx="3718379" cy="3718379"/>
              <a:chOff x="0" y="0"/>
              <a:chExt cx="3718378" cy="3718378"/>
            </a:xfrm>
          </p:grpSpPr>
          <p:sp>
            <p:nvSpPr>
              <p:cNvPr id="291"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pPr>
              </a:p>
            </p:txBody>
          </p:sp>
          <p:sp>
            <p:nvSpPr>
              <p:cNvPr id="292" name="Security Management"/>
              <p:cNvSpPr txBox="1"/>
              <p:nvPr/>
            </p:nvSpPr>
            <p:spPr>
              <a:xfrm>
                <a:off x="708539" y="1379912"/>
                <a:ext cx="2301300" cy="95855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Security Management </a:t>
                </a:r>
              </a:p>
            </p:txBody>
          </p:sp>
        </p:grpSp>
      </p:grpSp>
      <p:grpSp>
        <p:nvGrpSpPr>
          <p:cNvPr id="310" name="Diagram 9"/>
          <p:cNvGrpSpPr/>
          <p:nvPr/>
        </p:nvGrpSpPr>
        <p:grpSpPr>
          <a:xfrm>
            <a:off x="1412024" y="5892211"/>
            <a:ext cx="15617187" cy="3718379"/>
            <a:chOff x="0" y="0"/>
            <a:chExt cx="15617186" cy="3718378"/>
          </a:xfrm>
        </p:grpSpPr>
        <p:grpSp>
          <p:nvGrpSpPr>
            <p:cNvPr id="297" name="Group"/>
            <p:cNvGrpSpPr/>
            <p:nvPr/>
          </p:nvGrpSpPr>
          <p:grpSpPr>
            <a:xfrm>
              <a:off x="0" y="0"/>
              <a:ext cx="3718379" cy="3718379"/>
              <a:chOff x="0" y="0"/>
              <a:chExt cx="3718378" cy="3718378"/>
            </a:xfrm>
          </p:grpSpPr>
          <p:sp>
            <p:nvSpPr>
              <p:cNvPr id="295"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defRPr sz="3200">
                    <a:latin typeface="Times New Roman"/>
                    <a:ea typeface="Times New Roman"/>
                    <a:cs typeface="Times New Roman"/>
                    <a:sym typeface="Times New Roman"/>
                  </a:defRPr>
                </a:pPr>
              </a:p>
            </p:txBody>
          </p:sp>
          <p:sp>
            <p:nvSpPr>
              <p:cNvPr id="296" name="Venue"/>
              <p:cNvSpPr txBox="1"/>
              <p:nvPr/>
            </p:nvSpPr>
            <p:spPr>
              <a:xfrm>
                <a:off x="708538" y="1592230"/>
                <a:ext cx="2301300" cy="53391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Venue </a:t>
                </a:r>
              </a:p>
            </p:txBody>
          </p:sp>
        </p:grpSp>
        <p:grpSp>
          <p:nvGrpSpPr>
            <p:cNvPr id="300" name="Group"/>
            <p:cNvGrpSpPr/>
            <p:nvPr/>
          </p:nvGrpSpPr>
          <p:grpSpPr>
            <a:xfrm>
              <a:off x="2974703" y="0"/>
              <a:ext cx="3718379" cy="3718379"/>
              <a:chOff x="0" y="0"/>
              <a:chExt cx="3718378" cy="3718378"/>
            </a:xfrm>
          </p:grpSpPr>
          <p:sp>
            <p:nvSpPr>
              <p:cNvPr id="298"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pPr>
              </a:p>
            </p:txBody>
          </p:sp>
          <p:sp>
            <p:nvSpPr>
              <p:cNvPr id="299" name="Accommodation"/>
              <p:cNvSpPr txBox="1"/>
              <p:nvPr/>
            </p:nvSpPr>
            <p:spPr>
              <a:xfrm>
                <a:off x="708538" y="1379912"/>
                <a:ext cx="2301300" cy="95855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Accommodation </a:t>
                </a:r>
              </a:p>
            </p:txBody>
          </p:sp>
        </p:grpSp>
        <p:grpSp>
          <p:nvGrpSpPr>
            <p:cNvPr id="303" name="Group"/>
            <p:cNvGrpSpPr/>
            <p:nvPr/>
          </p:nvGrpSpPr>
          <p:grpSpPr>
            <a:xfrm>
              <a:off x="5949405" y="0"/>
              <a:ext cx="3718379" cy="3718379"/>
              <a:chOff x="0" y="0"/>
              <a:chExt cx="3718378" cy="3718378"/>
            </a:xfrm>
          </p:grpSpPr>
          <p:sp>
            <p:nvSpPr>
              <p:cNvPr id="301"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pPr>
              </a:p>
            </p:txBody>
          </p:sp>
          <p:sp>
            <p:nvSpPr>
              <p:cNvPr id="302" name="Catering (Bladen et al., 2022)"/>
              <p:cNvSpPr txBox="1"/>
              <p:nvPr/>
            </p:nvSpPr>
            <p:spPr>
              <a:xfrm>
                <a:off x="708538" y="1167594"/>
                <a:ext cx="2301300" cy="138318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Catering (Bladen et al., 2022)</a:t>
                </a:r>
              </a:p>
            </p:txBody>
          </p:sp>
        </p:grpSp>
        <p:grpSp>
          <p:nvGrpSpPr>
            <p:cNvPr id="306" name="Group"/>
            <p:cNvGrpSpPr/>
            <p:nvPr/>
          </p:nvGrpSpPr>
          <p:grpSpPr>
            <a:xfrm>
              <a:off x="8924107" y="0"/>
              <a:ext cx="3718379" cy="3718379"/>
              <a:chOff x="0" y="0"/>
              <a:chExt cx="3718378" cy="3718378"/>
            </a:xfrm>
          </p:grpSpPr>
          <p:sp>
            <p:nvSpPr>
              <p:cNvPr id="304"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pPr>
              </a:p>
            </p:txBody>
          </p:sp>
          <p:sp>
            <p:nvSpPr>
              <p:cNvPr id="305" name="Technology"/>
              <p:cNvSpPr txBox="1"/>
              <p:nvPr/>
            </p:nvSpPr>
            <p:spPr>
              <a:xfrm>
                <a:off x="708538" y="1592230"/>
                <a:ext cx="2301300" cy="53391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Technology</a:t>
                </a:r>
              </a:p>
            </p:txBody>
          </p:sp>
        </p:grpSp>
        <p:grpSp>
          <p:nvGrpSpPr>
            <p:cNvPr id="309" name="Group"/>
            <p:cNvGrpSpPr/>
            <p:nvPr/>
          </p:nvGrpSpPr>
          <p:grpSpPr>
            <a:xfrm>
              <a:off x="11898808" y="0"/>
              <a:ext cx="3718379" cy="3718379"/>
              <a:chOff x="0" y="0"/>
              <a:chExt cx="3718378" cy="3718378"/>
            </a:xfrm>
          </p:grpSpPr>
          <p:sp>
            <p:nvSpPr>
              <p:cNvPr id="307" name="Circle"/>
              <p:cNvSpPr/>
              <p:nvPr/>
            </p:nvSpPr>
            <p:spPr>
              <a:xfrm>
                <a:off x="-1" y="-1"/>
                <a:ext cx="3718380" cy="3718380"/>
              </a:xfrm>
              <a:prstGeom prst="ellipse">
                <a:avLst/>
              </a:prstGeom>
              <a:solidFill>
                <a:schemeClr val="accent1">
                  <a:alpha val="50000"/>
                </a:schemeClr>
              </a:solidFill>
              <a:ln w="25400" cap="flat">
                <a:solidFill>
                  <a:srgbClr val="FFFFFF"/>
                </a:solidFill>
                <a:prstDash val="solid"/>
                <a:round/>
              </a:ln>
              <a:effectLst/>
            </p:spPr>
            <p:txBody>
              <a:bodyPr wrap="square" lIns="45719" tIns="45719" rIns="45719" bIns="45719" numCol="1" anchor="ctr">
                <a:noAutofit/>
              </a:bodyPr>
              <a:lstStyle/>
              <a:p>
                <a:pPr algn="ctr" defTabSz="1422400">
                  <a:lnSpc>
                    <a:spcPct val="90000"/>
                  </a:lnSpc>
                  <a:spcBef>
                    <a:spcPts val="700"/>
                  </a:spcBef>
                </a:pPr>
              </a:p>
            </p:txBody>
          </p:sp>
          <p:sp>
            <p:nvSpPr>
              <p:cNvPr id="308" name="Staffing"/>
              <p:cNvSpPr txBox="1"/>
              <p:nvPr/>
            </p:nvSpPr>
            <p:spPr>
              <a:xfrm>
                <a:off x="708539" y="1592230"/>
                <a:ext cx="2301300" cy="53391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0640" tIns="40640" rIns="40640" bIns="40640" numCol="1" anchor="ctr">
                <a:spAutoFit/>
              </a:bodyPr>
              <a:lstStyle>
                <a:lvl1pPr algn="ctr" defTabSz="1422400">
                  <a:lnSpc>
                    <a:spcPct val="90000"/>
                  </a:lnSpc>
                  <a:spcBef>
                    <a:spcPts val="1300"/>
                  </a:spcBef>
                  <a:defRPr sz="3200">
                    <a:latin typeface="Times New Roman"/>
                    <a:ea typeface="Times New Roman"/>
                    <a:cs typeface="Times New Roman"/>
                    <a:sym typeface="Times New Roman"/>
                  </a:defRPr>
                </a:lvl1pPr>
              </a:lstStyle>
              <a:p>
                <a:pPr/>
                <a:r>
                  <a:t>Staffing </a:t>
                </a:r>
              </a:p>
            </p:txBody>
          </p:sp>
        </p:grpSp>
      </p:gr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314" name="Freeform 2"/>
          <p:cNvSpPr/>
          <p:nvPr/>
        </p:nvSpPr>
        <p:spPr>
          <a:xfrm flipH="1" rot="20130864">
            <a:off x="-2197096" y="6000908"/>
            <a:ext cx="6495996" cy="1783447"/>
          </a:xfrm>
          <a:prstGeom prst="rect">
            <a:avLst/>
          </a:prstGeom>
          <a:blipFill>
            <a:blip r:embed="rId3"/>
            <a:stretch>
              <a:fillRect/>
            </a:stretch>
          </a:blipFill>
          <a:ln w="12700">
            <a:miter lim="400000"/>
          </a:ln>
        </p:spPr>
        <p:txBody>
          <a:bodyPr lIns="45719" rIns="45719"/>
          <a:lstStyle/>
          <a:p>
            <a:pPr/>
          </a:p>
        </p:txBody>
      </p:sp>
      <p:sp>
        <p:nvSpPr>
          <p:cNvPr id="315" name="Freeform 3"/>
          <p:cNvSpPr/>
          <p:nvPr/>
        </p:nvSpPr>
        <p:spPr>
          <a:xfrm rot="1755628">
            <a:off x="16098606" y="6384387"/>
            <a:ext cx="4831077" cy="2907430"/>
          </a:xfrm>
          <a:prstGeom prst="rect">
            <a:avLst/>
          </a:prstGeom>
          <a:blipFill>
            <a:blip r:embed="rId4"/>
            <a:stretch>
              <a:fillRect/>
            </a:stretch>
          </a:blipFill>
          <a:ln w="12700">
            <a:miter lim="400000"/>
          </a:ln>
        </p:spPr>
        <p:txBody>
          <a:bodyPr lIns="45719" rIns="45719"/>
          <a:lstStyle/>
          <a:p>
            <a:pPr/>
          </a:p>
        </p:txBody>
      </p:sp>
      <p:sp>
        <p:nvSpPr>
          <p:cNvPr id="316" name="Freeform 8"/>
          <p:cNvSpPr/>
          <p:nvPr/>
        </p:nvSpPr>
        <p:spPr>
          <a:xfrm rot="20116774">
            <a:off x="9250612" y="9667670"/>
            <a:ext cx="7096492" cy="1238661"/>
          </a:xfrm>
          <a:prstGeom prst="rect">
            <a:avLst/>
          </a:prstGeom>
          <a:blipFill>
            <a:blip r:embed="rId5"/>
            <a:stretch>
              <a:fillRect/>
            </a:stretch>
          </a:blipFill>
          <a:ln w="12700">
            <a:miter lim="400000"/>
          </a:ln>
        </p:spPr>
        <p:txBody>
          <a:bodyPr lIns="45719" rIns="45719"/>
          <a:lstStyle/>
          <a:p>
            <a:pPr/>
          </a:p>
        </p:txBody>
      </p:sp>
      <p:sp>
        <p:nvSpPr>
          <p:cNvPr id="317" name="Freeform 9"/>
          <p:cNvSpPr/>
          <p:nvPr/>
        </p:nvSpPr>
        <p:spPr>
          <a:xfrm flipH="1" flipV="1" rot="2856874">
            <a:off x="-405508" y="8432272"/>
            <a:ext cx="4758396" cy="4637271"/>
          </a:xfrm>
          <a:prstGeom prst="rect">
            <a:avLst/>
          </a:prstGeom>
          <a:blipFill>
            <a:blip r:embed="rId6"/>
            <a:stretch>
              <a:fillRect/>
            </a:stretch>
          </a:blipFill>
          <a:ln w="12700">
            <a:miter lim="400000"/>
          </a:ln>
        </p:spPr>
        <p:txBody>
          <a:bodyPr lIns="45719" rIns="45719"/>
          <a:lstStyle/>
          <a:p>
            <a:pPr/>
          </a:p>
        </p:txBody>
      </p:sp>
      <p:sp>
        <p:nvSpPr>
          <p:cNvPr id="318" name="TextBox 9"/>
          <p:cNvSpPr txBox="1"/>
          <p:nvPr/>
        </p:nvSpPr>
        <p:spPr>
          <a:xfrm>
            <a:off x="2459726" y="0"/>
            <a:ext cx="13714106" cy="1055594"/>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79" sz="4400">
                <a:solidFill>
                  <a:srgbClr val="001D73"/>
                </a:solidFill>
                <a:latin typeface="Times New Roman"/>
                <a:ea typeface="Times New Roman"/>
                <a:cs typeface="Times New Roman"/>
                <a:sym typeface="Times New Roman"/>
              </a:defRPr>
            </a:lvl1pPr>
          </a:lstStyle>
          <a:p>
            <a:pPr/>
            <a:r>
              <a:t>Financial Factors (Cost and Predicted Revenues)</a:t>
            </a:r>
          </a:p>
        </p:txBody>
      </p:sp>
      <p:graphicFrame>
        <p:nvGraphicFramePr>
          <p:cNvPr id="319" name="Table 4"/>
          <p:cNvGraphicFramePr/>
          <p:nvPr/>
        </p:nvGraphicFramePr>
        <p:xfrm>
          <a:off x="645214" y="1160490"/>
          <a:ext cx="10983836" cy="8782286"/>
        </p:xfrm>
        <a:graphic xmlns:a="http://schemas.openxmlformats.org/drawingml/2006/main">
          <a:graphicData uri="http://schemas.openxmlformats.org/drawingml/2006/table">
            <a:tbl>
              <a:tblPr firstCol="1" firstRow="1" lastCol="0" lastRow="0" bandCol="0" bandRow="1" rtl="0">
                <a:tableStyleId>{4C3C2611-4C71-4FC5-86AE-919BDF0F9419}</a:tableStyleId>
              </a:tblPr>
              <a:tblGrid>
                <a:gridCol w="5322754"/>
                <a:gridCol w="2331862"/>
                <a:gridCol w="3329218"/>
              </a:tblGrid>
              <a:tr h="1211603">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Item</a:t>
                      </a:r>
                    </a:p>
                  </a:txBody>
                  <a:tcPr marL="0" marR="0" marT="0" marB="0" anchor="t" anchorCtr="0" horzOverflow="overflow"/>
                </a:tc>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Estimated Cost (GBP)</a:t>
                      </a:r>
                    </a:p>
                  </a:txBody>
                  <a:tcPr marL="0" marR="0" marT="0" marB="0" anchor="t" anchorCtr="0" horzOverflow="overflow"/>
                </a:tc>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Revenue Generation (GBP)</a:t>
                      </a:r>
                    </a:p>
                  </a:txBody>
                  <a:tcPr marL="0" marR="0" marT="0" marB="0" anchor="t" anchorCtr="0" horzOverflow="overflow"/>
                </a:tc>
              </a:tr>
              <a:tr h="1211603">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Venue Hire (Plas y Brenin)</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£15,000</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Ticket sales (200 delegates x £500)</a:t>
                      </a:r>
                    </a:p>
                  </a:txBody>
                  <a:tcPr marL="0" marR="0" marT="0" marB="0" anchor="t" anchorCtr="0" horzOverflow="overflow"/>
                </a:tc>
              </a:tr>
              <a:tr h="1211603">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Accommodation for Delegates</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£10,000</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Sponsorships (Corporate partners)</a:t>
                      </a:r>
                    </a:p>
                  </a:txBody>
                  <a:tcPr marL="0" marR="0" marT="0" marB="0" anchor="t" anchorCtr="0" horzOverflow="overflow"/>
                </a:tc>
              </a:tr>
              <a:tr h="1211603">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Catering (Meals, Drinks)</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£8,000</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Merchandise Sales (event goods)</a:t>
                      </a:r>
                    </a:p>
                  </a:txBody>
                  <a:tcPr marL="0" marR="0" marT="0" marB="0" anchor="t" anchorCtr="0" horzOverflow="overflow"/>
                </a:tc>
              </a:tr>
              <a:tr h="906867">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AV Equipment &amp; Technology</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£7,000</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Government Grants/Support</a:t>
                      </a:r>
                    </a:p>
                  </a:txBody>
                  <a:tcPr marL="0" marR="0" marT="0" marB="0" anchor="t" anchorCtr="0" horzOverflow="overflow"/>
                </a:tc>
              </a:tr>
              <a:tr h="605801">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Marketing &amp; Promotion</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£5,000</a:t>
                      </a:r>
                    </a:p>
                  </a:txBody>
                  <a:tcPr marL="0" marR="0" marT="0" marB="0" anchor="t" anchorCtr="0" horzOverflow="overflow"/>
                </a:tc>
                <a:tc>
                  <a:txBody>
                    <a:bodyPr/>
                    <a:lstStyle/>
                    <a:p>
                      <a:pPr algn="l">
                        <a:defRPr sz="2000">
                          <a:latin typeface="Times New Roman"/>
                          <a:ea typeface="Times New Roman"/>
                          <a:cs typeface="Times New Roman"/>
                          <a:sym typeface="Times New Roman"/>
                        </a:defRPr>
                      </a:pPr>
                    </a:p>
                  </a:txBody>
                  <a:tcPr marL="0" marR="0" marT="0" marB="0" anchor="t" anchorCtr="0" horzOverflow="overflow"/>
                </a:tc>
              </a:tr>
              <a:tr h="1211603">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Staffing Costs (Security, Technicians, Volunteers)</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£6,000</a:t>
                      </a:r>
                    </a:p>
                  </a:txBody>
                  <a:tcPr marL="0" marR="0" marT="0" marB="0" anchor="t" anchorCtr="0" horzOverflow="overflow"/>
                </a:tc>
                <a:tc>
                  <a:txBody>
                    <a:bodyPr/>
                    <a:lstStyle/>
                    <a:p>
                      <a:pPr algn="l">
                        <a:defRPr sz="2000">
                          <a:latin typeface="Times New Roman"/>
                          <a:ea typeface="Times New Roman"/>
                          <a:cs typeface="Times New Roman"/>
                          <a:sym typeface="Times New Roman"/>
                        </a:defRPr>
                      </a:pPr>
                    </a:p>
                  </a:txBody>
                  <a:tcPr marL="0" marR="0" marT="0" marB="0" anchor="t" anchorCtr="0" horzOverflow="overflow"/>
                </a:tc>
              </a:tr>
              <a:tr h="605801">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Miscellaneous (Transport, Decor)</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£4,000</a:t>
                      </a:r>
                    </a:p>
                  </a:txBody>
                  <a:tcPr marL="0" marR="0" marT="0" marB="0" anchor="t" anchorCtr="0" horzOverflow="overflow"/>
                </a:tc>
                <a:tc>
                  <a:txBody>
                    <a:bodyPr/>
                    <a:lstStyle/>
                    <a:p>
                      <a:pPr algn="l">
                        <a:defRPr sz="2000">
                          <a:latin typeface="Times New Roman"/>
                          <a:ea typeface="Times New Roman"/>
                          <a:cs typeface="Times New Roman"/>
                          <a:sym typeface="Times New Roman"/>
                        </a:defRPr>
                      </a:pPr>
                    </a:p>
                  </a:txBody>
                  <a:tcPr marL="0" marR="0" marT="0" marB="0" anchor="t" anchorCtr="0" horzOverflow="overflow"/>
                </a:tc>
              </a:tr>
              <a:tr h="605801">
                <a:tc>
                  <a:txBody>
                    <a:bodyPr/>
                    <a:lstStyle/>
                    <a:p>
                      <a:pPr algn="ctr">
                        <a:lnSpc>
                          <a:spcPct val="150000"/>
                        </a:lnSpc>
                        <a:defRPr b="0" sz="1800">
                          <a:solidFill>
                            <a:srgbClr val="000000"/>
                          </a:solidFill>
                        </a:defRPr>
                      </a:pPr>
                      <a:r>
                        <a:rPr b="1" sz="2400">
                          <a:solidFill>
                            <a:srgbClr val="FFFFFF"/>
                          </a:solidFill>
                          <a:latin typeface="Times New Roman"/>
                          <a:ea typeface="Times New Roman"/>
                          <a:cs typeface="Times New Roman"/>
                          <a:sym typeface="Times New Roman"/>
                        </a:rPr>
                        <a:t>Contingency (10% of total costs)</a:t>
                      </a:r>
                    </a:p>
                  </a:txBody>
                  <a:tcPr marL="0" marR="0" marT="0" marB="0" anchor="t" anchorCtr="0" horzOverflow="overflow"/>
                </a:tc>
                <a:tc>
                  <a:txBody>
                    <a:bodyPr/>
                    <a:lstStyle/>
                    <a:p>
                      <a:pPr algn="l">
                        <a:lnSpc>
                          <a:spcPct val="150000"/>
                        </a:lnSpc>
                        <a:defRPr sz="1800"/>
                      </a:pPr>
                      <a:r>
                        <a:rPr sz="2400">
                          <a:latin typeface="Times New Roman"/>
                          <a:ea typeface="Times New Roman"/>
                          <a:cs typeface="Times New Roman"/>
                          <a:sym typeface="Times New Roman"/>
                        </a:rPr>
                        <a:t>£5,500</a:t>
                      </a:r>
                    </a:p>
                  </a:txBody>
                  <a:tcPr marL="0" marR="0" marT="0" marB="0" anchor="t" anchorCtr="0" horzOverflow="overflow"/>
                </a:tc>
                <a:tc>
                  <a:txBody>
                    <a:bodyPr/>
                    <a:lstStyle/>
                    <a:p>
                      <a:pPr algn="l">
                        <a:defRPr sz="2000">
                          <a:latin typeface="Times New Roman"/>
                          <a:ea typeface="Times New Roman"/>
                          <a:cs typeface="Times New Roman"/>
                          <a:sym typeface="Times New Roman"/>
                        </a:defRPr>
                      </a:pPr>
                    </a:p>
                  </a:txBody>
                  <a:tcPr marL="0" marR="0" marT="0" marB="0" anchor="t" anchorCtr="0" horzOverflow="overflow"/>
                </a:tc>
              </a:tr>
            </a:tbl>
          </a:graphicData>
        </a:graphic>
      </p:graphicFrame>
      <p:sp>
        <p:nvSpPr>
          <p:cNvPr id="320" name="Rectangle 5"/>
          <p:cNvSpPr/>
          <p:nvPr/>
        </p:nvSpPr>
        <p:spPr>
          <a:xfrm>
            <a:off x="12222437" y="4069965"/>
            <a:ext cx="5227363" cy="1995697"/>
          </a:xfrm>
          <a:prstGeom prst="rect">
            <a:avLst/>
          </a:prstGeom>
          <a:solidFill>
            <a:srgbClr val="FFFFFF"/>
          </a:solidFill>
          <a:ln w="25400">
            <a:solidFill>
              <a:schemeClr val="accent1"/>
            </a:solidFill>
          </a:ln>
          <a:extLst>
            <a:ext uri="{C572A759-6A51-4108-AA02-DFA0A04FC94B}">
              <ma14:wrappingTextBoxFlag xmlns:ma14="http://schemas.microsoft.com/office/mac/drawingml/2011/main" val="1"/>
            </a:ext>
          </a:extLst>
        </p:spPr>
        <p:txBody>
          <a:bodyPr lIns="45719" rIns="45719">
            <a:spAutoFit/>
          </a:bodyPr>
          <a:lstStyle/>
          <a:p>
            <a:pPr algn="ctr">
              <a:lnSpc>
                <a:spcPct val="200000"/>
              </a:lnSpc>
              <a:spcBef>
                <a:spcPts val="800"/>
              </a:spcBef>
              <a:defRPr sz="2400">
                <a:latin typeface="Times New Roman"/>
                <a:ea typeface="Times New Roman"/>
                <a:cs typeface="Times New Roman"/>
                <a:sym typeface="Times New Roman"/>
              </a:defRPr>
            </a:pPr>
            <a:r>
              <a:t>Total Expenditure £60,500 </a:t>
            </a:r>
          </a:p>
          <a:p>
            <a:pPr algn="ctr">
              <a:lnSpc>
                <a:spcPct val="200000"/>
              </a:lnSpc>
              <a:spcBef>
                <a:spcPts val="800"/>
              </a:spcBef>
              <a:defRPr sz="2400">
                <a:latin typeface="Times New Roman"/>
                <a:ea typeface="Times New Roman"/>
                <a:cs typeface="Times New Roman"/>
                <a:sym typeface="Times New Roman"/>
              </a:defRPr>
            </a:pPr>
            <a:r>
              <a:t>Total Revenue  £135,000 </a:t>
            </a:r>
          </a:p>
          <a:p>
            <a:pPr algn="ctr">
              <a:lnSpc>
                <a:spcPct val="200000"/>
              </a:lnSpc>
              <a:spcBef>
                <a:spcPts val="800"/>
              </a:spcBef>
              <a:defRPr sz="2400">
                <a:latin typeface="Times New Roman"/>
                <a:ea typeface="Times New Roman"/>
                <a:cs typeface="Times New Roman"/>
                <a:sym typeface="Times New Roman"/>
              </a:defRPr>
            </a:pPr>
            <a:r>
              <a:t>Projected Profit  £74,500</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324" name="Freeform 2"/>
          <p:cNvSpPr/>
          <p:nvPr/>
        </p:nvSpPr>
        <p:spPr>
          <a:xfrm flipH="1" rot="20130864">
            <a:off x="-2197096" y="6000908"/>
            <a:ext cx="6495996" cy="1783447"/>
          </a:xfrm>
          <a:prstGeom prst="rect">
            <a:avLst/>
          </a:prstGeom>
          <a:blipFill>
            <a:blip r:embed="rId3"/>
            <a:stretch>
              <a:fillRect/>
            </a:stretch>
          </a:blipFill>
          <a:ln w="12700">
            <a:miter lim="400000"/>
          </a:ln>
        </p:spPr>
        <p:txBody>
          <a:bodyPr lIns="45719" rIns="45719"/>
          <a:lstStyle/>
          <a:p>
            <a:pPr/>
          </a:p>
        </p:txBody>
      </p:sp>
      <p:sp>
        <p:nvSpPr>
          <p:cNvPr id="325" name="Freeform 3"/>
          <p:cNvSpPr/>
          <p:nvPr/>
        </p:nvSpPr>
        <p:spPr>
          <a:xfrm rot="1755628">
            <a:off x="16098606" y="6384387"/>
            <a:ext cx="4831077" cy="2907430"/>
          </a:xfrm>
          <a:prstGeom prst="rect">
            <a:avLst/>
          </a:prstGeom>
          <a:blipFill>
            <a:blip r:embed="rId4"/>
            <a:stretch>
              <a:fillRect/>
            </a:stretch>
          </a:blipFill>
          <a:ln w="12700">
            <a:miter lim="400000"/>
          </a:ln>
        </p:spPr>
        <p:txBody>
          <a:bodyPr lIns="45719" rIns="45719"/>
          <a:lstStyle/>
          <a:p>
            <a:pPr/>
          </a:p>
        </p:txBody>
      </p:sp>
      <p:sp>
        <p:nvSpPr>
          <p:cNvPr id="326" name="Freeform 8"/>
          <p:cNvSpPr/>
          <p:nvPr/>
        </p:nvSpPr>
        <p:spPr>
          <a:xfrm rot="20116774">
            <a:off x="9250612" y="9667670"/>
            <a:ext cx="7096492" cy="1238661"/>
          </a:xfrm>
          <a:prstGeom prst="rect">
            <a:avLst/>
          </a:prstGeom>
          <a:blipFill>
            <a:blip r:embed="rId5"/>
            <a:stretch>
              <a:fillRect/>
            </a:stretch>
          </a:blipFill>
          <a:ln w="12700">
            <a:miter lim="400000"/>
          </a:ln>
        </p:spPr>
        <p:txBody>
          <a:bodyPr lIns="45719" rIns="45719"/>
          <a:lstStyle/>
          <a:p>
            <a:pPr/>
          </a:p>
        </p:txBody>
      </p:sp>
      <p:sp>
        <p:nvSpPr>
          <p:cNvPr id="327" name="Freeform 9"/>
          <p:cNvSpPr/>
          <p:nvPr/>
        </p:nvSpPr>
        <p:spPr>
          <a:xfrm flipH="1" flipV="1" rot="2856874">
            <a:off x="-405508" y="8432272"/>
            <a:ext cx="4758396" cy="4637271"/>
          </a:xfrm>
          <a:prstGeom prst="rect">
            <a:avLst/>
          </a:prstGeom>
          <a:blipFill>
            <a:blip r:embed="rId6"/>
            <a:stretch>
              <a:fillRect/>
            </a:stretch>
          </a:blipFill>
          <a:ln w="12700">
            <a:miter lim="400000"/>
          </a:ln>
        </p:spPr>
        <p:txBody>
          <a:bodyPr lIns="45719" rIns="45719"/>
          <a:lstStyle/>
          <a:p>
            <a:pPr/>
          </a:p>
        </p:txBody>
      </p:sp>
      <p:sp>
        <p:nvSpPr>
          <p:cNvPr id="328" name="TextBox 9"/>
          <p:cNvSpPr txBox="1"/>
          <p:nvPr/>
        </p:nvSpPr>
        <p:spPr>
          <a:xfrm>
            <a:off x="2459726" y="0"/>
            <a:ext cx="13714106" cy="1055594"/>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79" sz="4400">
                <a:solidFill>
                  <a:srgbClr val="001D73"/>
                </a:solidFill>
                <a:latin typeface="Times New Roman"/>
                <a:ea typeface="Times New Roman"/>
                <a:cs typeface="Times New Roman"/>
                <a:sym typeface="Times New Roman"/>
              </a:defRPr>
            </a:lvl1pPr>
          </a:lstStyle>
          <a:p>
            <a:pPr/>
            <a:r>
              <a:t>Financial Factors (Funding Sources)</a:t>
            </a:r>
          </a:p>
        </p:txBody>
      </p:sp>
      <p:graphicFrame>
        <p:nvGraphicFramePr>
          <p:cNvPr id="329" name="Table 3"/>
          <p:cNvGraphicFramePr/>
          <p:nvPr/>
        </p:nvGraphicFramePr>
        <p:xfrm>
          <a:off x="1947860" y="2186340"/>
          <a:ext cx="14225972" cy="6405724"/>
        </p:xfrm>
        <a:graphic xmlns:a="http://schemas.openxmlformats.org/drawingml/2006/main">
          <a:graphicData uri="http://schemas.openxmlformats.org/drawingml/2006/table">
            <a:tbl>
              <a:tblPr firstCol="1" firstRow="1" lastCol="0" lastRow="0" bandCol="0" bandRow="1" rtl="0">
                <a:tableStyleId>{4C3C2611-4C71-4FC5-86AE-919BDF0F9419}</a:tableStyleId>
              </a:tblPr>
              <a:tblGrid>
                <a:gridCol w="4741990"/>
                <a:gridCol w="4741990"/>
                <a:gridCol w="4741990"/>
              </a:tblGrid>
              <a:tr h="971207">
                <a:tc>
                  <a:txBody>
                    <a:bodyPr/>
                    <a:lstStyle/>
                    <a:p>
                      <a:pPr algn="ctr">
                        <a:lnSpc>
                          <a:spcPct val="150000"/>
                        </a:lnSpc>
                        <a:defRPr b="0" sz="1800">
                          <a:solidFill>
                            <a:srgbClr val="000000"/>
                          </a:solidFill>
                        </a:defRPr>
                      </a:pPr>
                      <a:r>
                        <a:rPr b="1" sz="3200">
                          <a:solidFill>
                            <a:srgbClr val="FFFFFF"/>
                          </a:solidFill>
                          <a:latin typeface="Times New Roman"/>
                          <a:ea typeface="Times New Roman"/>
                          <a:cs typeface="Times New Roman"/>
                          <a:sym typeface="Times New Roman"/>
                        </a:rPr>
                        <a:t>Funding Source</a:t>
                      </a:r>
                    </a:p>
                  </a:txBody>
                  <a:tcPr marL="0" marR="0" marT="0" marB="0" anchor="t" anchorCtr="0" horzOverflow="overflow"/>
                </a:tc>
                <a:tc>
                  <a:txBody>
                    <a:bodyPr/>
                    <a:lstStyle/>
                    <a:p>
                      <a:pPr algn="ctr">
                        <a:lnSpc>
                          <a:spcPct val="150000"/>
                        </a:lnSpc>
                        <a:defRPr b="0" sz="1800">
                          <a:solidFill>
                            <a:srgbClr val="000000"/>
                          </a:solidFill>
                        </a:defRPr>
                      </a:pPr>
                      <a:r>
                        <a:rPr b="1" sz="3200">
                          <a:solidFill>
                            <a:srgbClr val="FFFFFF"/>
                          </a:solidFill>
                          <a:latin typeface="Times New Roman"/>
                          <a:ea typeface="Times New Roman"/>
                          <a:cs typeface="Times New Roman"/>
                          <a:sym typeface="Times New Roman"/>
                        </a:rPr>
                        <a:t>Amount (GBP)</a:t>
                      </a:r>
                    </a:p>
                  </a:txBody>
                  <a:tcPr marL="0" marR="0" marT="0" marB="0" anchor="t" anchorCtr="0" horzOverflow="overflow"/>
                </a:tc>
                <a:tc>
                  <a:txBody>
                    <a:bodyPr/>
                    <a:lstStyle/>
                    <a:p>
                      <a:pPr algn="ctr">
                        <a:lnSpc>
                          <a:spcPct val="150000"/>
                        </a:lnSpc>
                        <a:defRPr b="0" sz="1800">
                          <a:solidFill>
                            <a:srgbClr val="000000"/>
                          </a:solidFill>
                        </a:defRPr>
                      </a:pPr>
                      <a:r>
                        <a:rPr b="1" sz="3200">
                          <a:solidFill>
                            <a:srgbClr val="FFFFFF"/>
                          </a:solidFill>
                          <a:latin typeface="Times New Roman"/>
                          <a:ea typeface="Times New Roman"/>
                          <a:cs typeface="Times New Roman"/>
                          <a:sym typeface="Times New Roman"/>
                        </a:rPr>
                        <a:t>Percentage of Total</a:t>
                      </a:r>
                    </a:p>
                  </a:txBody>
                  <a:tcPr marL="0" marR="0" marT="0" marB="0" anchor="t" anchorCtr="0" horzOverflow="overflow"/>
                </a:tc>
              </a:tr>
              <a:tr h="1487769">
                <a:tc>
                  <a:txBody>
                    <a:bodyPr/>
                    <a:lstStyle/>
                    <a:p>
                      <a:pPr algn="ctr">
                        <a:lnSpc>
                          <a:spcPct val="150000"/>
                        </a:lnSpc>
                        <a:defRPr b="0" sz="1800">
                          <a:solidFill>
                            <a:srgbClr val="000000"/>
                          </a:solidFill>
                        </a:defRPr>
                      </a:pPr>
                      <a:r>
                        <a:rPr b="1" sz="3200">
                          <a:solidFill>
                            <a:srgbClr val="FFFFFF"/>
                          </a:solidFill>
                          <a:latin typeface="Times New Roman"/>
                          <a:ea typeface="Times New Roman"/>
                          <a:cs typeface="Times New Roman"/>
                          <a:sym typeface="Times New Roman"/>
                        </a:rPr>
                        <a:t>Ticket Sales (200 delegates x £500)</a:t>
                      </a:r>
                    </a:p>
                  </a:txBody>
                  <a:tcPr marL="0" marR="0" marT="0" marB="0" anchor="t" anchorCtr="0" horzOverflow="overflow"/>
                </a:tc>
                <a:tc>
                  <a:txBody>
                    <a:bodyPr/>
                    <a:lstStyle/>
                    <a:p>
                      <a:pPr algn="ctr">
                        <a:lnSpc>
                          <a:spcPct val="150000"/>
                        </a:lnSpc>
                        <a:defRPr sz="1800"/>
                      </a:pPr>
                      <a:r>
                        <a:rPr sz="3200">
                          <a:latin typeface="Times New Roman"/>
                          <a:ea typeface="Times New Roman"/>
                          <a:cs typeface="Times New Roman"/>
                          <a:sym typeface="Times New Roman"/>
                        </a:rPr>
                        <a:t>£100,000</a:t>
                      </a:r>
                    </a:p>
                  </a:txBody>
                  <a:tcPr marL="0" marR="0" marT="0" marB="0" anchor="t" anchorCtr="0" horzOverflow="overflow"/>
                </a:tc>
                <a:tc>
                  <a:txBody>
                    <a:bodyPr/>
                    <a:lstStyle/>
                    <a:p>
                      <a:pPr algn="ctr">
                        <a:lnSpc>
                          <a:spcPct val="150000"/>
                        </a:lnSpc>
                        <a:defRPr sz="1800"/>
                      </a:pPr>
                      <a:r>
                        <a:rPr sz="3200">
                          <a:latin typeface="Times New Roman"/>
                          <a:ea typeface="Times New Roman"/>
                          <a:cs typeface="Times New Roman"/>
                          <a:sym typeface="Times New Roman"/>
                        </a:rPr>
                        <a:t>74%</a:t>
                      </a:r>
                    </a:p>
                  </a:txBody>
                  <a:tcPr marL="0" marR="0" marT="0" marB="0" anchor="t" anchorCtr="0" horzOverflow="overflow"/>
                </a:tc>
              </a:tr>
              <a:tr h="1487769">
                <a:tc>
                  <a:txBody>
                    <a:bodyPr/>
                    <a:lstStyle/>
                    <a:p>
                      <a:pPr algn="ctr">
                        <a:lnSpc>
                          <a:spcPct val="150000"/>
                        </a:lnSpc>
                        <a:defRPr b="0" sz="1800">
                          <a:solidFill>
                            <a:srgbClr val="000000"/>
                          </a:solidFill>
                        </a:defRPr>
                      </a:pPr>
                      <a:r>
                        <a:rPr b="1" sz="3200">
                          <a:solidFill>
                            <a:srgbClr val="FFFFFF"/>
                          </a:solidFill>
                          <a:latin typeface="Times New Roman"/>
                          <a:ea typeface="Times New Roman"/>
                          <a:cs typeface="Times New Roman"/>
                          <a:sym typeface="Times New Roman"/>
                        </a:rPr>
                        <a:t>Sponsorships (Corporate Partners)</a:t>
                      </a:r>
                    </a:p>
                  </a:txBody>
                  <a:tcPr marL="0" marR="0" marT="0" marB="0" anchor="t" anchorCtr="0" horzOverflow="overflow"/>
                </a:tc>
                <a:tc>
                  <a:txBody>
                    <a:bodyPr/>
                    <a:lstStyle/>
                    <a:p>
                      <a:pPr algn="ctr">
                        <a:lnSpc>
                          <a:spcPct val="150000"/>
                        </a:lnSpc>
                        <a:defRPr sz="1800"/>
                      </a:pPr>
                      <a:r>
                        <a:rPr sz="3200">
                          <a:latin typeface="Times New Roman"/>
                          <a:ea typeface="Times New Roman"/>
                          <a:cs typeface="Times New Roman"/>
                          <a:sym typeface="Times New Roman"/>
                        </a:rPr>
                        <a:t>£20,000</a:t>
                      </a:r>
                    </a:p>
                  </a:txBody>
                  <a:tcPr marL="0" marR="0" marT="0" marB="0" anchor="t" anchorCtr="0" horzOverflow="overflow"/>
                </a:tc>
                <a:tc>
                  <a:txBody>
                    <a:bodyPr/>
                    <a:lstStyle/>
                    <a:p>
                      <a:pPr algn="ctr">
                        <a:lnSpc>
                          <a:spcPct val="150000"/>
                        </a:lnSpc>
                        <a:defRPr sz="1800"/>
                      </a:pPr>
                      <a:r>
                        <a:rPr sz="3200">
                          <a:latin typeface="Times New Roman"/>
                          <a:ea typeface="Times New Roman"/>
                          <a:cs typeface="Times New Roman"/>
                          <a:sym typeface="Times New Roman"/>
                        </a:rPr>
                        <a:t>15%</a:t>
                      </a:r>
                    </a:p>
                  </a:txBody>
                  <a:tcPr marL="0" marR="0" marT="0" marB="0" anchor="t" anchorCtr="0" horzOverflow="overflow"/>
                </a:tc>
              </a:tr>
              <a:tr h="971207">
                <a:tc>
                  <a:txBody>
                    <a:bodyPr/>
                    <a:lstStyle/>
                    <a:p>
                      <a:pPr algn="ctr">
                        <a:lnSpc>
                          <a:spcPct val="150000"/>
                        </a:lnSpc>
                        <a:defRPr b="0" sz="1800">
                          <a:solidFill>
                            <a:srgbClr val="000000"/>
                          </a:solidFill>
                        </a:defRPr>
                      </a:pPr>
                      <a:r>
                        <a:rPr b="1" sz="3200">
                          <a:solidFill>
                            <a:srgbClr val="FFFFFF"/>
                          </a:solidFill>
                          <a:latin typeface="Times New Roman"/>
                          <a:ea typeface="Times New Roman"/>
                          <a:cs typeface="Times New Roman"/>
                          <a:sym typeface="Times New Roman"/>
                        </a:rPr>
                        <a:t>Merchandise Sales</a:t>
                      </a:r>
                    </a:p>
                  </a:txBody>
                  <a:tcPr marL="0" marR="0" marT="0" marB="0" anchor="t" anchorCtr="0" horzOverflow="overflow"/>
                </a:tc>
                <a:tc>
                  <a:txBody>
                    <a:bodyPr/>
                    <a:lstStyle/>
                    <a:p>
                      <a:pPr algn="ctr">
                        <a:lnSpc>
                          <a:spcPct val="150000"/>
                        </a:lnSpc>
                        <a:defRPr sz="1800"/>
                      </a:pPr>
                      <a:r>
                        <a:rPr sz="3200">
                          <a:latin typeface="Times New Roman"/>
                          <a:ea typeface="Times New Roman"/>
                          <a:cs typeface="Times New Roman"/>
                          <a:sym typeface="Times New Roman"/>
                        </a:rPr>
                        <a:t>£5,000</a:t>
                      </a:r>
                    </a:p>
                  </a:txBody>
                  <a:tcPr marL="0" marR="0" marT="0" marB="0" anchor="t" anchorCtr="0" horzOverflow="overflow"/>
                </a:tc>
                <a:tc>
                  <a:txBody>
                    <a:bodyPr/>
                    <a:lstStyle/>
                    <a:p>
                      <a:pPr algn="ctr">
                        <a:lnSpc>
                          <a:spcPct val="150000"/>
                        </a:lnSpc>
                        <a:defRPr sz="1800"/>
                      </a:pPr>
                      <a:r>
                        <a:rPr sz="3200">
                          <a:latin typeface="Times New Roman"/>
                          <a:ea typeface="Times New Roman"/>
                          <a:cs typeface="Times New Roman"/>
                          <a:sym typeface="Times New Roman"/>
                        </a:rPr>
                        <a:t>3.7%</a:t>
                      </a:r>
                    </a:p>
                  </a:txBody>
                  <a:tcPr marL="0" marR="0" marT="0" marB="0" anchor="t" anchorCtr="0" horzOverflow="overflow"/>
                </a:tc>
              </a:tr>
              <a:tr h="1487769">
                <a:tc>
                  <a:txBody>
                    <a:bodyPr/>
                    <a:lstStyle/>
                    <a:p>
                      <a:pPr algn="ctr">
                        <a:lnSpc>
                          <a:spcPct val="150000"/>
                        </a:lnSpc>
                        <a:defRPr b="0" sz="1800">
                          <a:solidFill>
                            <a:srgbClr val="000000"/>
                          </a:solidFill>
                        </a:defRPr>
                      </a:pPr>
                      <a:r>
                        <a:rPr b="1" sz="3200">
                          <a:solidFill>
                            <a:srgbClr val="FFFFFF"/>
                          </a:solidFill>
                          <a:latin typeface="Times New Roman"/>
                          <a:ea typeface="Times New Roman"/>
                          <a:cs typeface="Times New Roman"/>
                          <a:sym typeface="Times New Roman"/>
                        </a:rPr>
                        <a:t>Government Grants/Support</a:t>
                      </a:r>
                    </a:p>
                  </a:txBody>
                  <a:tcPr marL="0" marR="0" marT="0" marB="0" anchor="t" anchorCtr="0" horzOverflow="overflow"/>
                </a:tc>
                <a:tc>
                  <a:txBody>
                    <a:bodyPr/>
                    <a:lstStyle/>
                    <a:p>
                      <a:pPr algn="ctr">
                        <a:lnSpc>
                          <a:spcPct val="150000"/>
                        </a:lnSpc>
                        <a:defRPr sz="1800"/>
                      </a:pPr>
                      <a:r>
                        <a:rPr sz="3200">
                          <a:latin typeface="Times New Roman"/>
                          <a:ea typeface="Times New Roman"/>
                          <a:cs typeface="Times New Roman"/>
                          <a:sym typeface="Times New Roman"/>
                        </a:rPr>
                        <a:t>£10,000</a:t>
                      </a:r>
                    </a:p>
                  </a:txBody>
                  <a:tcPr marL="0" marR="0" marT="0" marB="0" anchor="t" anchorCtr="0" horzOverflow="overflow"/>
                </a:tc>
                <a:tc>
                  <a:txBody>
                    <a:bodyPr/>
                    <a:lstStyle/>
                    <a:p>
                      <a:pPr algn="ctr">
                        <a:lnSpc>
                          <a:spcPct val="150000"/>
                        </a:lnSpc>
                        <a:defRPr sz="1800"/>
                      </a:pPr>
                      <a:r>
                        <a:rPr sz="3200">
                          <a:latin typeface="Times New Roman"/>
                          <a:ea typeface="Times New Roman"/>
                          <a:cs typeface="Times New Roman"/>
                          <a:sym typeface="Times New Roman"/>
                        </a:rPr>
                        <a:t>7.4%</a:t>
                      </a:r>
                    </a:p>
                  </a:txBody>
                  <a:tcPr marL="0" marR="0" marT="0" marB="0" anchor="t" anchorCtr="0" horzOverflow="overflow"/>
                </a:tc>
              </a:tr>
            </a:tbl>
          </a:graphicData>
        </a:graphic>
      </p:graphicFrame>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333" name="Freeform 2"/>
          <p:cNvSpPr/>
          <p:nvPr/>
        </p:nvSpPr>
        <p:spPr>
          <a:xfrm flipH="1" rot="20130864">
            <a:off x="-2197096" y="6000908"/>
            <a:ext cx="6495996" cy="1783447"/>
          </a:xfrm>
          <a:prstGeom prst="rect">
            <a:avLst/>
          </a:prstGeom>
          <a:blipFill>
            <a:blip r:embed="rId3"/>
            <a:stretch>
              <a:fillRect/>
            </a:stretch>
          </a:blipFill>
          <a:ln w="12700">
            <a:miter lim="400000"/>
          </a:ln>
        </p:spPr>
        <p:txBody>
          <a:bodyPr lIns="45719" rIns="45719"/>
          <a:lstStyle/>
          <a:p>
            <a:pPr/>
          </a:p>
        </p:txBody>
      </p:sp>
      <p:sp>
        <p:nvSpPr>
          <p:cNvPr id="334" name="Freeform 3"/>
          <p:cNvSpPr/>
          <p:nvPr/>
        </p:nvSpPr>
        <p:spPr>
          <a:xfrm rot="1755628">
            <a:off x="16098606" y="6384387"/>
            <a:ext cx="4831077" cy="2907430"/>
          </a:xfrm>
          <a:prstGeom prst="rect">
            <a:avLst/>
          </a:prstGeom>
          <a:blipFill>
            <a:blip r:embed="rId4"/>
            <a:stretch>
              <a:fillRect/>
            </a:stretch>
          </a:blipFill>
          <a:ln w="12700">
            <a:miter lim="400000"/>
          </a:ln>
        </p:spPr>
        <p:txBody>
          <a:bodyPr lIns="45719" rIns="45719"/>
          <a:lstStyle/>
          <a:p>
            <a:pPr/>
          </a:p>
        </p:txBody>
      </p:sp>
      <p:sp>
        <p:nvSpPr>
          <p:cNvPr id="335" name="Freeform 8"/>
          <p:cNvSpPr/>
          <p:nvPr/>
        </p:nvSpPr>
        <p:spPr>
          <a:xfrm rot="20116774">
            <a:off x="9250612" y="9667670"/>
            <a:ext cx="7096492" cy="1238661"/>
          </a:xfrm>
          <a:prstGeom prst="rect">
            <a:avLst/>
          </a:prstGeom>
          <a:blipFill>
            <a:blip r:embed="rId5"/>
            <a:stretch>
              <a:fillRect/>
            </a:stretch>
          </a:blipFill>
          <a:ln w="12700">
            <a:miter lim="400000"/>
          </a:ln>
        </p:spPr>
        <p:txBody>
          <a:bodyPr lIns="45719" rIns="45719"/>
          <a:lstStyle/>
          <a:p>
            <a:pPr/>
          </a:p>
        </p:txBody>
      </p:sp>
      <p:sp>
        <p:nvSpPr>
          <p:cNvPr id="336" name="Freeform 9"/>
          <p:cNvSpPr/>
          <p:nvPr/>
        </p:nvSpPr>
        <p:spPr>
          <a:xfrm flipH="1" flipV="1" rot="2856874">
            <a:off x="-405508" y="8432272"/>
            <a:ext cx="4758396" cy="4637271"/>
          </a:xfrm>
          <a:prstGeom prst="rect">
            <a:avLst/>
          </a:prstGeom>
          <a:blipFill>
            <a:blip r:embed="rId6"/>
            <a:stretch>
              <a:fillRect/>
            </a:stretch>
          </a:blipFill>
          <a:ln w="12700">
            <a:miter lim="400000"/>
          </a:ln>
        </p:spPr>
        <p:txBody>
          <a:bodyPr lIns="45719" rIns="45719"/>
          <a:lstStyle/>
          <a:p>
            <a:pPr/>
          </a:p>
        </p:txBody>
      </p:sp>
      <p:sp>
        <p:nvSpPr>
          <p:cNvPr id="337" name="TextBox 9"/>
          <p:cNvSpPr txBox="1"/>
          <p:nvPr/>
        </p:nvSpPr>
        <p:spPr>
          <a:xfrm>
            <a:off x="2459726" y="-1"/>
            <a:ext cx="13714106" cy="105559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79" sz="4400">
                <a:solidFill>
                  <a:srgbClr val="001D73"/>
                </a:solidFill>
                <a:latin typeface="Times New Roman"/>
                <a:ea typeface="Times New Roman"/>
                <a:cs typeface="Times New Roman"/>
                <a:sym typeface="Times New Roman"/>
              </a:defRPr>
            </a:lvl1pPr>
          </a:lstStyle>
          <a:p>
            <a:pPr/>
            <a:r>
              <a:t>Ways to Measure an Event’s Worth</a:t>
            </a:r>
          </a:p>
        </p:txBody>
      </p:sp>
      <p:graphicFrame>
        <p:nvGraphicFramePr>
          <p:cNvPr id="338" name="Table 4"/>
          <p:cNvGraphicFramePr/>
          <p:nvPr/>
        </p:nvGraphicFramePr>
        <p:xfrm>
          <a:off x="1375070" y="1873518"/>
          <a:ext cx="15617531" cy="7537182"/>
        </p:xfrm>
        <a:graphic xmlns:a="http://schemas.openxmlformats.org/drawingml/2006/main">
          <a:graphicData uri="http://schemas.openxmlformats.org/drawingml/2006/table">
            <a:tbl>
              <a:tblPr firstCol="1" firstRow="1" lastCol="0" lastRow="0" bandCol="0" bandRow="1" rtl="0">
                <a:tableStyleId>{4C3C2611-4C71-4FC5-86AE-919BDF0F9419}</a:tableStyleId>
              </a:tblPr>
              <a:tblGrid>
                <a:gridCol w="5737244"/>
                <a:gridCol w="9880286"/>
              </a:tblGrid>
              <a:tr h="1038041">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Measurement Method</a:t>
                      </a:r>
                    </a:p>
                  </a:txBody>
                  <a:tcPr marL="0" marR="0" marT="0" marB="0" anchor="t" anchorCtr="0" horzOverflow="overflow"/>
                </a:tc>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Description</a:t>
                      </a:r>
                    </a:p>
                  </a:txBody>
                  <a:tcPr marL="0" marR="0" marT="0" marB="0" anchor="t" anchorCtr="0" horzOverflow="overflow"/>
                </a:tc>
              </a:tr>
              <a:tr h="1474352">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Return on Investment</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Evaluates profit by comparing total income to event expenses.</a:t>
                      </a:r>
                    </a:p>
                  </a:txBody>
                  <a:tcPr marL="0" marR="0" marT="0" marB="0" anchor="t" anchorCtr="0" horzOverflow="overflow"/>
                </a:tc>
              </a:tr>
              <a:tr h="1474352">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Attendee Satisfaction</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Uses surveys or feedback forms to assess the overall event experience.</a:t>
                      </a:r>
                    </a:p>
                  </a:txBody>
                  <a:tcPr marL="0" marR="0" marT="0" marB="0" anchor="t" anchorCtr="0" horzOverflow="overflow"/>
                </a:tc>
              </a:tr>
              <a:tr h="2076083">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Social Media Engagement</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Measures online activity such as shares, comments, and impressions linked to the event.</a:t>
                      </a:r>
                    </a:p>
                  </a:txBody>
                  <a:tcPr marL="0" marR="0" marT="0" marB="0" anchor="t" anchorCtr="0" horzOverflow="overflow"/>
                </a:tc>
              </a:tr>
              <a:tr h="1474352">
                <a:tc>
                  <a:txBody>
                    <a:bodyPr/>
                    <a:lstStyle/>
                    <a:p>
                      <a:pPr algn="ctr">
                        <a:lnSpc>
                          <a:spcPct val="150000"/>
                        </a:lnSpc>
                        <a:defRPr b="0" sz="1800">
                          <a:solidFill>
                            <a:srgbClr val="000000"/>
                          </a:solidFill>
                        </a:defRPr>
                      </a:pPr>
                      <a:r>
                        <a:rPr b="1" sz="2800">
                          <a:solidFill>
                            <a:srgbClr val="FFFFFF"/>
                          </a:solidFill>
                          <a:latin typeface="Times New Roman"/>
                          <a:ea typeface="Times New Roman"/>
                          <a:cs typeface="Times New Roman"/>
                          <a:sym typeface="Times New Roman"/>
                        </a:rPr>
                        <a:t>Lead Generation</a:t>
                      </a:r>
                    </a:p>
                  </a:txBody>
                  <a:tcPr marL="0" marR="0" marT="0" marB="0" anchor="t" anchorCtr="0" horzOverflow="overflow"/>
                </a:tc>
                <a:tc>
                  <a:txBody>
                    <a:bodyPr/>
                    <a:lstStyle/>
                    <a:p>
                      <a:pPr algn="just">
                        <a:lnSpc>
                          <a:spcPct val="150000"/>
                        </a:lnSpc>
                        <a:defRPr sz="1800"/>
                      </a:pPr>
                      <a:r>
                        <a:rPr sz="2800">
                          <a:latin typeface="Times New Roman"/>
                          <a:ea typeface="Times New Roman"/>
                          <a:cs typeface="Times New Roman"/>
                          <a:sym typeface="Times New Roman"/>
                        </a:rPr>
                        <a:t>Tracks the number of new contacts or business opportunities gained.</a:t>
                      </a:r>
                    </a:p>
                  </a:txBody>
                  <a:tcPr marL="0" marR="0" marT="0" marB="0" anchor="t" anchorCtr="0" horzOverflow="overflow"/>
                </a:tc>
              </a:tr>
            </a:tbl>
          </a:graphicData>
        </a:graphic>
      </p:graphicFrame>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CCE5E4"/>
        </a:solidFill>
      </p:bgPr>
    </p:bg>
    <p:spTree>
      <p:nvGrpSpPr>
        <p:cNvPr id="1" name=""/>
        <p:cNvGrpSpPr/>
        <p:nvPr/>
      </p:nvGrpSpPr>
      <p:grpSpPr>
        <a:xfrm>
          <a:off x="0" y="0"/>
          <a:ext cx="0" cy="0"/>
          <a:chOff x="0" y="0"/>
          <a:chExt cx="0" cy="0"/>
        </a:xfrm>
      </p:grpSpPr>
      <p:sp>
        <p:nvSpPr>
          <p:cNvPr id="342" name="Freeform 2"/>
          <p:cNvSpPr/>
          <p:nvPr/>
        </p:nvSpPr>
        <p:spPr>
          <a:xfrm flipH="1" rot="20130864">
            <a:off x="-2197096" y="6000908"/>
            <a:ext cx="6495996" cy="1783447"/>
          </a:xfrm>
          <a:prstGeom prst="rect">
            <a:avLst/>
          </a:prstGeom>
          <a:blipFill>
            <a:blip r:embed="rId2"/>
            <a:stretch>
              <a:fillRect/>
            </a:stretch>
          </a:blipFill>
          <a:ln w="12700">
            <a:miter lim="400000"/>
          </a:ln>
        </p:spPr>
        <p:txBody>
          <a:bodyPr lIns="45719" rIns="45719"/>
          <a:lstStyle/>
          <a:p>
            <a:pPr/>
          </a:p>
        </p:txBody>
      </p:sp>
      <p:sp>
        <p:nvSpPr>
          <p:cNvPr id="343" name="Freeform 3"/>
          <p:cNvSpPr/>
          <p:nvPr/>
        </p:nvSpPr>
        <p:spPr>
          <a:xfrm rot="1755628">
            <a:off x="16098606" y="6384387"/>
            <a:ext cx="4831077" cy="2907430"/>
          </a:xfrm>
          <a:prstGeom prst="rect">
            <a:avLst/>
          </a:prstGeom>
          <a:blipFill>
            <a:blip r:embed="rId3"/>
            <a:stretch>
              <a:fillRect/>
            </a:stretch>
          </a:blipFill>
          <a:ln w="12700">
            <a:miter lim="400000"/>
          </a:ln>
        </p:spPr>
        <p:txBody>
          <a:bodyPr lIns="45719" rIns="45719"/>
          <a:lstStyle/>
          <a:p>
            <a:pPr/>
          </a:p>
        </p:txBody>
      </p:sp>
      <p:sp>
        <p:nvSpPr>
          <p:cNvPr id="344" name="Freeform 8"/>
          <p:cNvSpPr/>
          <p:nvPr/>
        </p:nvSpPr>
        <p:spPr>
          <a:xfrm rot="20116774">
            <a:off x="9250612" y="9667670"/>
            <a:ext cx="7096492" cy="1238661"/>
          </a:xfrm>
          <a:prstGeom prst="rect">
            <a:avLst/>
          </a:prstGeom>
          <a:blipFill>
            <a:blip r:embed="rId4"/>
            <a:stretch>
              <a:fillRect/>
            </a:stretch>
          </a:blipFill>
          <a:ln w="12700">
            <a:miter lim="400000"/>
          </a:ln>
        </p:spPr>
        <p:txBody>
          <a:bodyPr lIns="45719" rIns="45719"/>
          <a:lstStyle/>
          <a:p>
            <a:pPr/>
          </a:p>
        </p:txBody>
      </p:sp>
      <p:sp>
        <p:nvSpPr>
          <p:cNvPr id="345" name="Freeform 9"/>
          <p:cNvSpPr/>
          <p:nvPr/>
        </p:nvSpPr>
        <p:spPr>
          <a:xfrm flipH="1" flipV="1" rot="2856874">
            <a:off x="-405508" y="8432272"/>
            <a:ext cx="4758396" cy="4637271"/>
          </a:xfrm>
          <a:prstGeom prst="rect">
            <a:avLst/>
          </a:prstGeom>
          <a:blipFill>
            <a:blip r:embed="rId5"/>
            <a:stretch>
              <a:fillRect/>
            </a:stretch>
          </a:blipFill>
          <a:ln w="12700">
            <a:miter lim="400000"/>
          </a:ln>
        </p:spPr>
        <p:txBody>
          <a:bodyPr lIns="45719" rIns="45719"/>
          <a:lstStyle/>
          <a:p>
            <a:pPr/>
          </a:p>
        </p:txBody>
      </p:sp>
      <p:sp>
        <p:nvSpPr>
          <p:cNvPr id="346" name="TextBox 9"/>
          <p:cNvSpPr txBox="1"/>
          <p:nvPr/>
        </p:nvSpPr>
        <p:spPr>
          <a:xfrm>
            <a:off x="2459726" y="-1"/>
            <a:ext cx="13714106" cy="105559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pc="79" sz="4400">
                <a:solidFill>
                  <a:srgbClr val="001D73"/>
                </a:solidFill>
                <a:latin typeface="Times New Roman"/>
                <a:ea typeface="Times New Roman"/>
                <a:cs typeface="Times New Roman"/>
                <a:sym typeface="Times New Roman"/>
              </a:defRPr>
            </a:lvl1pPr>
          </a:lstStyle>
          <a:p>
            <a:pPr/>
            <a:r>
              <a:t>References </a:t>
            </a:r>
          </a:p>
        </p:txBody>
      </p:sp>
      <p:sp>
        <p:nvSpPr>
          <p:cNvPr id="347" name="Rectangle 3"/>
          <p:cNvSpPr/>
          <p:nvPr/>
        </p:nvSpPr>
        <p:spPr>
          <a:xfrm>
            <a:off x="152400" y="1250604"/>
            <a:ext cx="17983200" cy="8204211"/>
          </a:xfrm>
          <a:prstGeom prst="rect">
            <a:avLst/>
          </a:prstGeom>
          <a:solidFill>
            <a:srgbClr val="FFFFFF"/>
          </a:solidFill>
          <a:ln w="25400">
            <a:solidFill>
              <a:schemeClr val="accent1"/>
            </a:solidFill>
          </a:ln>
          <a:extLst>
            <a:ext uri="{C572A759-6A51-4108-AA02-DFA0A04FC94B}">
              <ma14:wrappingTextBoxFlag xmlns:ma14="http://schemas.microsoft.com/office/mac/drawingml/2011/main" val="1"/>
            </a:ext>
          </a:extLst>
        </p:spPr>
        <p:txBody>
          <a:bodyPr lIns="45719" rIns="45719">
            <a:spAutoFit/>
          </a:bodyPr>
          <a:lstStyle/>
          <a:p>
            <a:pPr marL="457200" indent="-457200" algn="just">
              <a:lnSpc>
                <a:spcPct val="150000"/>
              </a:lnSpc>
              <a:buSzPct val="100000"/>
              <a:buChar char="▪"/>
              <a:defRPr sz="1600">
                <a:latin typeface="Times New Roman"/>
                <a:ea typeface="Times New Roman"/>
                <a:cs typeface="Times New Roman"/>
                <a:sym typeface="Times New Roman"/>
              </a:defRPr>
            </a:pPr>
            <a:r>
              <a:t>An, J., Kim, H., and Hur, D. (2021). Keeping the competitive edge of a convention and exhibition center in MICE environment: Identification of event attributes for long-run success. </a:t>
            </a:r>
            <a:r>
              <a:rPr i="1"/>
              <a:t>Sustainability</a:t>
            </a:r>
            <a:r>
              <a:t>, </a:t>
            </a:r>
            <a:r>
              <a:rPr i="1"/>
              <a:t>13</a:t>
            </a:r>
            <a:r>
              <a:t>(9), 5030.</a:t>
            </a:r>
          </a:p>
          <a:p>
            <a:pPr marL="457200" indent="-457200" algn="just">
              <a:lnSpc>
                <a:spcPct val="150000"/>
              </a:lnSpc>
              <a:buSzPct val="100000"/>
              <a:buChar char="▪"/>
              <a:defRPr sz="1600">
                <a:latin typeface="Times New Roman"/>
                <a:ea typeface="Times New Roman"/>
                <a:cs typeface="Times New Roman"/>
                <a:sym typeface="Times New Roman"/>
              </a:defRPr>
            </a:pPr>
            <a:r>
              <a:t>Bladen, C., Kennell, J., Abson, E., and Wilde, N. (2022). </a:t>
            </a:r>
            <a:r>
              <a:rPr i="1"/>
              <a:t>Events management: An introduction</a:t>
            </a:r>
            <a:r>
              <a:t>. Routledge.</a:t>
            </a:r>
          </a:p>
          <a:p>
            <a:pPr marL="457200" indent="-457200" algn="just">
              <a:lnSpc>
                <a:spcPct val="150000"/>
              </a:lnSpc>
              <a:buSzPct val="100000"/>
              <a:buChar char="▪"/>
              <a:defRPr sz="1600"/>
            </a:pPr>
            <a:r>
              <a:t>Calver, J., Dashper, K., Finkel, R., Fletcher, T., Lamond, I.R., May, E., Ormerod, N., Platt, L. and Sharp, B., (2025). The (in) visibility of equality, diversity, and inclusion research in events management journals. </a:t>
            </a:r>
            <a:r>
              <a:rPr i="1"/>
              <a:t>Journal of Policy Research in Tourism, Leisure and Events</a:t>
            </a:r>
            <a:r>
              <a:t>, </a:t>
            </a:r>
            <a:r>
              <a:rPr i="1"/>
              <a:t>17</a:t>
            </a:r>
            <a:r>
              <a:t>(2), pp.424-448.</a:t>
            </a:r>
            <a:endParaRPr>
              <a:latin typeface="Times New Roman"/>
              <a:ea typeface="Times New Roman"/>
              <a:cs typeface="Times New Roman"/>
              <a:sym typeface="Times New Roman"/>
            </a:endParaRPr>
          </a:p>
          <a:p>
            <a:pPr marL="457200" indent="-457200" algn="just">
              <a:lnSpc>
                <a:spcPct val="150000"/>
              </a:lnSpc>
              <a:buSzPct val="100000"/>
              <a:buChar char="▪"/>
              <a:defRPr sz="1600">
                <a:latin typeface="Times New Roman"/>
                <a:ea typeface="Times New Roman"/>
                <a:cs typeface="Times New Roman"/>
                <a:sym typeface="Times New Roman"/>
              </a:defRPr>
            </a:pPr>
            <a:r>
              <a:t>Fortune Business Insight, (2025). Market Insight. [Online] Available at </a:t>
            </a:r>
            <a:r>
              <a:rPr u="sng">
                <a:solidFill>
                  <a:srgbClr val="0000FF"/>
                </a:solidFill>
                <a:uFill>
                  <a:solidFill>
                    <a:srgbClr val="0000FF"/>
                  </a:solidFill>
                </a:uFill>
                <a:hlinkClick r:id="rId6" invalidUrl="" action="" tgtFrame="" tooltip="" history="1" highlightClick="0" endSnd="0"/>
              </a:rPr>
              <a:t>https://www.fortunebusinessinsights.com/mice-market-108653</a:t>
            </a:r>
            <a:r>
              <a:t> [Accessed on 3rd May 2025].</a:t>
            </a:r>
          </a:p>
          <a:p>
            <a:pPr marL="457200" indent="-457200" algn="just">
              <a:lnSpc>
                <a:spcPct val="150000"/>
              </a:lnSpc>
              <a:buSzPct val="100000"/>
              <a:buChar char="▪"/>
              <a:defRPr sz="1600">
                <a:latin typeface="Times New Roman"/>
                <a:ea typeface="Times New Roman"/>
                <a:cs typeface="Times New Roman"/>
                <a:sym typeface="Times New Roman"/>
              </a:defRPr>
            </a:pPr>
            <a:r>
              <a:t>Getz, D. and Page, S. (2019) Event studies: theory, research and policy for planned events. 3 rd Edition. Routledge: Oxford</a:t>
            </a:r>
          </a:p>
          <a:p>
            <a:pPr marL="457200" indent="-457200" algn="just">
              <a:lnSpc>
                <a:spcPct val="150000"/>
              </a:lnSpc>
              <a:buSzPct val="100000"/>
              <a:buChar char="▪"/>
              <a:defRPr sz="1600">
                <a:latin typeface="Times New Roman"/>
                <a:ea typeface="Times New Roman"/>
                <a:cs typeface="Times New Roman"/>
                <a:sym typeface="Times New Roman"/>
              </a:defRPr>
            </a:pPr>
            <a:r>
              <a:t>Hay Festival, (2025). Welcome to a world of different. [Online] Available at </a:t>
            </a:r>
            <a:r>
              <a:rPr u="sng">
                <a:solidFill>
                  <a:srgbClr val="0000FF"/>
                </a:solidFill>
                <a:uFill>
                  <a:solidFill>
                    <a:srgbClr val="0000FF"/>
                  </a:solidFill>
                </a:uFill>
                <a:hlinkClick r:id="rId7" invalidUrl="" action="" tgtFrame="" tooltip="" history="1" highlightClick="0" endSnd="0"/>
              </a:rPr>
              <a:t>https://www.hayfestival.com/home</a:t>
            </a:r>
            <a:r>
              <a:t> [Accessed on 3rd May 2025].</a:t>
            </a:r>
          </a:p>
          <a:p>
            <a:pPr marL="457200" indent="-457200" algn="just">
              <a:lnSpc>
                <a:spcPct val="150000"/>
              </a:lnSpc>
              <a:buSzPct val="100000"/>
              <a:buChar char="▪"/>
              <a:defRPr sz="1600">
                <a:latin typeface="Times New Roman"/>
                <a:ea typeface="Times New Roman"/>
                <a:cs typeface="Times New Roman"/>
                <a:sym typeface="Times New Roman"/>
              </a:defRPr>
            </a:pPr>
            <a:r>
              <a:t>IMEX Frankfurt, (2025). Building better human connections all over the world. [Online] Available at </a:t>
            </a:r>
            <a:r>
              <a:rPr u="sng">
                <a:solidFill>
                  <a:srgbClr val="0000FF"/>
                </a:solidFill>
                <a:uFill>
                  <a:solidFill>
                    <a:srgbClr val="0000FF"/>
                  </a:solidFill>
                </a:uFill>
                <a:hlinkClick r:id="rId8" invalidUrl="" action="" tgtFrame="" tooltip="" history="1" highlightClick="0" endSnd="0"/>
              </a:rPr>
              <a:t>https://imex-frankfurt.com/newfront</a:t>
            </a:r>
            <a:r>
              <a:t> [Accessed on 3rd May 2025].</a:t>
            </a:r>
          </a:p>
          <a:p>
            <a:pPr marL="457200" indent="-457200" algn="just">
              <a:lnSpc>
                <a:spcPct val="150000"/>
              </a:lnSpc>
              <a:buSzPct val="100000"/>
              <a:buChar char="▪"/>
              <a:defRPr sz="1600">
                <a:latin typeface="Times New Roman"/>
                <a:ea typeface="Times New Roman"/>
                <a:cs typeface="Times New Roman"/>
                <a:sym typeface="Times New Roman"/>
              </a:defRPr>
            </a:pPr>
            <a:r>
              <a:t>Kitchen, E. (2024). Building event management skills through authentic assessment. </a:t>
            </a:r>
            <a:r>
              <a:rPr i="1"/>
              <a:t>Educational Studies</a:t>
            </a:r>
            <a:r>
              <a:t>, 1-17.</a:t>
            </a:r>
          </a:p>
          <a:p>
            <a:pPr marL="457200" indent="-457200" algn="just">
              <a:lnSpc>
                <a:spcPct val="150000"/>
              </a:lnSpc>
              <a:buSzPct val="100000"/>
              <a:buChar char="▪"/>
              <a:defRPr sz="1600">
                <a:latin typeface="Times New Roman"/>
                <a:ea typeface="Times New Roman"/>
                <a:cs typeface="Times New Roman"/>
                <a:sym typeface="Times New Roman"/>
              </a:defRPr>
            </a:pPr>
            <a:r>
              <a:t>Lekgau, R. J., and Tichaawa, T. M. (2023). Dynamic Changes and Recovery in Event Venues: Perspectives from MICE Event Planners and Venue Managers. </a:t>
            </a:r>
            <a:r>
              <a:rPr i="1"/>
              <a:t>Studia Periegetica</a:t>
            </a:r>
            <a:r>
              <a:t>, </a:t>
            </a:r>
            <a:r>
              <a:rPr i="1"/>
              <a:t>44</a:t>
            </a:r>
            <a:r>
              <a:t>(4), 139-158.</a:t>
            </a:r>
          </a:p>
          <a:p>
            <a:pPr marL="457200" indent="-457200" algn="just">
              <a:lnSpc>
                <a:spcPct val="150000"/>
              </a:lnSpc>
              <a:buSzPct val="100000"/>
              <a:buChar char="▪"/>
              <a:defRPr sz="1600"/>
            </a:pPr>
            <a:r>
              <a:t>Mair, J. and Smith, A. (2022). Events and sustainability: why making events more sustainable is not enough. In </a:t>
            </a:r>
            <a:r>
              <a:rPr i="1"/>
              <a:t>Events and sustainability</a:t>
            </a:r>
            <a:r>
              <a:t> (pp. 1-17). Routledge.</a:t>
            </a:r>
          </a:p>
          <a:p>
            <a:pPr marL="457200" indent="-457200" algn="just">
              <a:lnSpc>
                <a:spcPct val="150000"/>
              </a:lnSpc>
              <a:buSzPct val="100000"/>
              <a:buChar char="▪"/>
              <a:defRPr sz="1600"/>
            </a:pPr>
            <a:r>
              <a:t>McKercher, B., Mei, W.S. and Tse, T.S.(2006). Are short duration cultural festivals tourist attractions?. </a:t>
            </a:r>
            <a:r>
              <a:rPr i="1"/>
              <a:t>Journal of Sustainable Tourism</a:t>
            </a:r>
            <a:r>
              <a:t>, </a:t>
            </a:r>
            <a:r>
              <a:rPr i="1"/>
              <a:t>14</a:t>
            </a:r>
            <a:r>
              <a:t>(1), pp.55-66.</a:t>
            </a:r>
            <a:endParaRPr>
              <a:latin typeface="Times New Roman"/>
              <a:ea typeface="Times New Roman"/>
              <a:cs typeface="Times New Roman"/>
              <a:sym typeface="Times New Roman"/>
            </a:endParaRPr>
          </a:p>
          <a:p>
            <a:pPr marL="457200" indent="-457200" algn="just">
              <a:lnSpc>
                <a:spcPct val="150000"/>
              </a:lnSpc>
              <a:buSzPct val="100000"/>
              <a:buChar char="▪"/>
              <a:defRPr sz="1600">
                <a:latin typeface="Times New Roman"/>
                <a:ea typeface="Times New Roman"/>
                <a:cs typeface="Times New Roman"/>
                <a:sym typeface="Times New Roman"/>
              </a:defRPr>
            </a:pPr>
            <a:r>
              <a:t>O’Toole, W. (2011) Events feasibility and development: from strategy to operations. Elsevier: Oxford</a:t>
            </a:r>
          </a:p>
          <a:p>
            <a:pPr marL="457200" indent="-457200" algn="just">
              <a:lnSpc>
                <a:spcPct val="150000"/>
              </a:lnSpc>
              <a:buSzPct val="100000"/>
              <a:buChar char="▪"/>
              <a:defRPr sz="1600">
                <a:latin typeface="Times New Roman"/>
                <a:ea typeface="Times New Roman"/>
                <a:cs typeface="Times New Roman"/>
                <a:sym typeface="Times New Roman"/>
              </a:defRPr>
            </a:pPr>
            <a:r>
              <a:t>Plas y Brenin, (2025). Celebrate with us. [Online] Available at </a:t>
            </a:r>
            <a:r>
              <a:rPr u="sng">
                <a:solidFill>
                  <a:srgbClr val="0000FF"/>
                </a:solidFill>
                <a:uFill>
                  <a:solidFill>
                    <a:srgbClr val="0000FF"/>
                  </a:solidFill>
                </a:uFill>
                <a:hlinkClick r:id="rId9" invalidUrl="" action="" tgtFrame="" tooltip="" history="1" highlightClick="0" endSnd="0"/>
              </a:rPr>
              <a:t>https://pyb.co.uk/</a:t>
            </a:r>
            <a:r>
              <a:t> [Accessed on 3rd May 2025].</a:t>
            </a:r>
          </a:p>
          <a:p>
            <a:pPr marL="457200" indent="-457200" algn="just">
              <a:lnSpc>
                <a:spcPct val="150000"/>
              </a:lnSpc>
              <a:buSzPct val="100000"/>
              <a:buChar char="▪"/>
              <a:defRPr sz="1600">
                <a:latin typeface="Times New Roman"/>
                <a:ea typeface="Times New Roman"/>
                <a:cs typeface="Times New Roman"/>
                <a:sym typeface="Times New Roman"/>
              </a:defRPr>
            </a:pPr>
            <a:r>
              <a:t>Rogers, T., and Wynn-Moylan, P. (2022). </a:t>
            </a:r>
            <a:r>
              <a:rPr i="1"/>
              <a:t>Conferences and conventions: A global industry</a:t>
            </a:r>
            <a:r>
              <a:t>. Routledge.</a:t>
            </a:r>
          </a:p>
          <a:p>
            <a:pPr marL="457200" indent="-457200" algn="just">
              <a:lnSpc>
                <a:spcPct val="150000"/>
              </a:lnSpc>
              <a:buSzPct val="100000"/>
              <a:buChar char="▪"/>
              <a:defRPr sz="1600">
                <a:latin typeface="Times New Roman"/>
                <a:ea typeface="Times New Roman"/>
                <a:cs typeface="Times New Roman"/>
                <a:sym typeface="Times New Roman"/>
              </a:defRPr>
            </a:pPr>
            <a:r>
              <a:t>Semwal, R., Tyagi, P. K., Tripathi, N., and Pandey, U. K. (2024). Navigating the Data-Driven Future of Virtual and Hybrid Events. In </a:t>
            </a:r>
            <a:r>
              <a:rPr i="1"/>
              <a:t>New Technologies in Virtual and Hybrid Events</a:t>
            </a:r>
            <a:r>
              <a:t> (pp. 368-390). IGI Global.</a:t>
            </a:r>
          </a:p>
          <a:p>
            <a:pPr marL="457200" indent="-457200" algn="just">
              <a:lnSpc>
                <a:spcPct val="150000"/>
              </a:lnSpc>
              <a:buSzPct val="100000"/>
              <a:buChar char="▪"/>
              <a:defRPr sz="1600">
                <a:latin typeface="Times New Roman"/>
                <a:ea typeface="Times New Roman"/>
                <a:cs typeface="Times New Roman"/>
                <a:sym typeface="Times New Roman"/>
              </a:defRPr>
            </a:pPr>
            <a:r>
              <a:t>Smith, A. (2012) Events and urban regeneration: the strategic use of events to revitalise cities. Routledge: Oxford</a:t>
            </a:r>
          </a:p>
          <a:p>
            <a:pPr marL="457200" indent="-457200" algn="just">
              <a:lnSpc>
                <a:spcPct val="150000"/>
              </a:lnSpc>
              <a:buSzPct val="100000"/>
              <a:buChar char="▪"/>
              <a:defRPr sz="1600">
                <a:latin typeface="Times New Roman"/>
                <a:ea typeface="Times New Roman"/>
                <a:cs typeface="Times New Roman"/>
                <a:sym typeface="Times New Roman"/>
              </a:defRPr>
            </a:pPr>
            <a:r>
              <a:t>Statista, (2024). Global tourism industry - statistics &amp; facts. [Online] Available at </a:t>
            </a:r>
            <a:r>
              <a:rPr u="sng">
                <a:solidFill>
                  <a:srgbClr val="0000FF"/>
                </a:solidFill>
                <a:uFill>
                  <a:solidFill>
                    <a:srgbClr val="0000FF"/>
                  </a:solidFill>
                </a:uFill>
                <a:hlinkClick r:id="rId10" invalidUrl="" action="" tgtFrame="" tooltip="" history="1" highlightClick="0" endSnd="0"/>
              </a:rPr>
              <a:t>https://www.statista.com/topics/962/global-tourism/#:~:text=A%202024%20survey%20revealed%20that,spending%20every%20year%20since%20then</a:t>
            </a:r>
            <a:r>
              <a:t>. [Accessed on 3rd May 2025].</a:t>
            </a:r>
          </a:p>
          <a:p>
            <a:pPr marL="457200" indent="-457200" algn="just">
              <a:lnSpc>
                <a:spcPct val="150000"/>
              </a:lnSpc>
              <a:buSzPct val="100000"/>
              <a:buChar char="▪"/>
              <a:defRPr sz="1600">
                <a:latin typeface="Times New Roman"/>
                <a:ea typeface="Times New Roman"/>
                <a:cs typeface="Times New Roman"/>
                <a:sym typeface="Times New Roman"/>
              </a:defRPr>
            </a:pPr>
            <a:r>
              <a:t>Statista, (2025). Travel &amp; Tourism - United Kingdom. [Online] Available at </a:t>
            </a:r>
            <a:r>
              <a:rPr u="sng">
                <a:solidFill>
                  <a:srgbClr val="0000FF"/>
                </a:solidFill>
                <a:uFill>
                  <a:solidFill>
                    <a:srgbClr val="0000FF"/>
                  </a:solidFill>
                </a:uFill>
                <a:hlinkClick r:id="rId11" invalidUrl="" action="" tgtFrame="" tooltip="" history="1" highlightClick="0" endSnd="0"/>
              </a:rPr>
              <a:t>https://www.statista.com/outlook/mmo/travel-tourism/united-kingdom</a:t>
            </a:r>
            <a:r>
              <a:t> [Accessed on 3rd May 2025].</a:t>
            </a:r>
          </a:p>
          <a:p>
            <a:pPr marL="457200" indent="-457200" algn="just">
              <a:lnSpc>
                <a:spcPct val="150000"/>
              </a:lnSpc>
              <a:buSzPct val="100000"/>
              <a:buChar char="▪"/>
              <a:defRPr sz="1600">
                <a:latin typeface="Times New Roman"/>
                <a:ea typeface="Times New Roman"/>
                <a:cs typeface="Times New Roman"/>
                <a:sym typeface="Times New Roman"/>
              </a:defRPr>
            </a:pPr>
            <a:r>
              <a:t>The Meetings Show (London), (2025). ENGAGE IN HANDS-ON LEARNING. [Online] Available at </a:t>
            </a:r>
            <a:r>
              <a:rPr u="sng">
                <a:solidFill>
                  <a:srgbClr val="0000FF"/>
                </a:solidFill>
                <a:uFill>
                  <a:solidFill>
                    <a:srgbClr val="0000FF"/>
                  </a:solidFill>
                </a:uFill>
                <a:hlinkClick r:id="rId12" invalidUrl="" action="" tgtFrame="" tooltip="" history="1" highlightClick="0" endSnd="0"/>
              </a:rPr>
              <a:t>https://www.themeetingsshow.com/</a:t>
            </a:r>
            <a:r>
              <a:t> [Accessed on 3rd May 2025].</a:t>
            </a:r>
          </a:p>
          <a:p>
            <a:pPr marL="457200" indent="-457200" algn="just">
              <a:lnSpc>
                <a:spcPct val="150000"/>
              </a:lnSpc>
              <a:buSzPct val="100000"/>
              <a:buChar char="▪"/>
              <a:defRPr sz="1600">
                <a:latin typeface="Times New Roman"/>
                <a:ea typeface="Times New Roman"/>
                <a:cs typeface="Times New Roman"/>
                <a:sym typeface="Times New Roman"/>
              </a:defRPr>
            </a:pPr>
            <a:r>
              <a:t>Yahoo Finance, (2025). Sustainable Tourism Market. [Online] Available at </a:t>
            </a:r>
            <a:r>
              <a:rPr u="sng">
                <a:solidFill>
                  <a:srgbClr val="0000FF"/>
                </a:solidFill>
                <a:uFill>
                  <a:solidFill>
                    <a:srgbClr val="0000FF"/>
                  </a:solidFill>
                </a:uFill>
                <a:hlinkClick r:id="rId13" invalidUrl="" action="" tgtFrame="" tooltip="" history="1" highlightClick="0" endSnd="0"/>
              </a:rPr>
              <a:t>https://uk.finance.yahoo.com/news/sustainable-tourism-market-report-2024-101200132.html?guccounter=1&amp;guce_referrer=aHR0cHM6Ly93d3cuZ29vZ2xlLmNvbS8&amp;guce_referrer_sig=AQAAACvWI9CEE6Yd1LNBBCOUquc9ULL0I_tOnohk5mECQqs_c-lIcUe_Jp5G_WFBLzjRB6m41IILkT596Vfgms94hibVM9CYM7S_36uxjbCcuO3VFIADT6lchQzy5_rL09Nk6-HtqT_Jm3Dg9eOZrPSN8RDiZXtFhg0lyQ7-L4xiPoXP</a:t>
            </a:r>
            <a:r>
              <a:t> [Accessed on 3rd May 2025].</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