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sldIdLst>
    <p:sldId id="256" r:id="rId4"/>
    <p:sldId id="257" r:id="rId5"/>
    <p:sldId id="288" r:id="rId6"/>
    <p:sldId id="302" r:id="rId7"/>
    <p:sldId id="303" r:id="rId8"/>
    <p:sldId id="296" r:id="rId9"/>
    <p:sldId id="301" r:id="rId10"/>
    <p:sldId id="297" r:id="rId11"/>
    <p:sldId id="298" r:id="rId12"/>
    <p:sldId id="299" r:id="rId13"/>
    <p:sldId id="300" r:id="rId14"/>
    <p:sldId id="304" r:id="rId15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7239A4-1C20-4215-681E-7CEEB9EED307}" v="133" dt="2020-04-09T08:09:15.183"/>
    <p1510:client id="{C618BED9-DCDD-049D-DD80-A3968EBBA95B}" v="45" dt="2020-03-24T12:04:38.521"/>
    <p1510:client id="{E50B4925-DCCD-55D4-5670-E5B3CF3FD199}" v="31" dt="2020-04-09T09:01:45.5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11" autoAdjust="0"/>
    <p:restoredTop sz="94660"/>
  </p:normalViewPr>
  <p:slideViewPr>
    <p:cSldViewPr>
      <p:cViewPr>
        <p:scale>
          <a:sx n="76" d="100"/>
          <a:sy n="76" d="100"/>
        </p:scale>
        <p:origin x="-708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6D3E1A-E86B-4194-AB3C-CA26A1C07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DDD6FD-7C14-463C-9784-9B208F6C5561}" type="datetimeFigureOut">
              <a:rPr lang="en-US"/>
              <a:pPr>
                <a:defRPr/>
              </a:pPr>
              <a:t>4/9/2020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AF9681-E4E6-4ED4-8A04-EFC93EF80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B0F730-04F1-4EF3-85EE-40FC07924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7625FA-6204-40B6-A6B3-C3B96605B31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98225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DA798-64AB-46D1-96AD-FD1FF1114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2E10C2-0923-48BD-9E38-10436B5B152D}" type="datetimeFigureOut">
              <a:rPr lang="en-US"/>
              <a:pPr>
                <a:defRPr/>
              </a:pPr>
              <a:t>4/9/2020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0B45AE-9706-43B4-8D46-A478BBE8B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B4F204-675C-4508-A8A3-443C1D2B3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EE988B-979C-40F8-A151-3ED10C1F373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29949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A0FA4-94CD-4055-97D6-2FC7D58C7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E200A-6CAB-4E9D-B25C-717F79AF7DE5}" type="datetimeFigureOut">
              <a:rPr lang="en-US"/>
              <a:pPr>
                <a:defRPr/>
              </a:pPr>
              <a:t>4/9/2020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9E1D90-FCEF-4D6B-8355-4F522B2BE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349A71-29D6-4FD6-B4A2-06D2F50C30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809AD5-FB08-46BE-B96E-B17C6A37774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63673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B5BCC8E-6BB1-42D1-B100-CDB66F81E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54590-4DD1-4352-95BA-624415C64385}" type="datetimeFigureOut">
              <a:rPr lang="en-US"/>
              <a:pPr>
                <a:defRPr/>
              </a:pPr>
              <a:t>4/9/2020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06F45A8-06F5-4436-9BD5-08B64793A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1C7C3B6-028B-4CE6-8009-6FD9DBEC1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4BAB1B-430A-4B80-8A0C-221046F614B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22382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615EE0F-D804-45C2-9348-CFBE03D7F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C59C2-7B09-411A-A762-C742DBC83893}" type="datetimeFigureOut">
              <a:rPr lang="en-US"/>
              <a:pPr>
                <a:defRPr/>
              </a:pPr>
              <a:t>4/9/2020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1054A4D0-172B-45ED-98F6-76F550F73D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0E305DD-47E5-4597-A936-300DA64B4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4B275B-399E-413C-A240-3658AC29221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5327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F156D626-6725-42FF-A4C3-97D388989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BEE108-8A8E-4537-8349-224068717ABC}" type="datetimeFigureOut">
              <a:rPr lang="en-US"/>
              <a:pPr>
                <a:defRPr/>
              </a:pPr>
              <a:t>4/9/2020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E523730C-2E01-4803-9410-F245A29A6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84C0873-AC65-4778-8841-3DA793E643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C4A32F-68E2-4149-B373-152D89CE8A3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59773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2FF9A9-31D8-4CBA-9BE1-84E65AA2D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7A7404-3DFD-4A7A-B543-253F49498DFF}" type="datetimeFigureOut">
              <a:rPr lang="en-US"/>
              <a:pPr>
                <a:defRPr/>
              </a:pPr>
              <a:t>4/9/2020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09A5064C-81A2-43D6-88DC-C59727378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308E1A6E-7770-4B69-8ACC-77E979FC5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6CA2AD-B132-4018-9F71-4D7D8A7EBC5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54223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21E3FDD-0CFA-4EF6-8B26-94A707BCB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317996-D914-491A-9DD4-37C9C0793443}" type="datetimeFigureOut">
              <a:rPr lang="en-US"/>
              <a:pPr>
                <a:defRPr/>
              </a:pPr>
              <a:t>4/9/2020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B209A6D-CCA4-42D6-B541-B97F693DC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763F277-FB6B-4AF6-BBEE-E05187DD3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33A190-27BE-48AB-94EB-3052EAD7135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30343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6F54A82-1BE2-42EB-93FA-D9B5149770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6EC68D-7376-4455-B867-442F4ED46BDB}" type="datetimeFigureOut">
              <a:rPr lang="en-US"/>
              <a:pPr>
                <a:defRPr/>
              </a:pPr>
              <a:t>4/9/2020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B30DA4C-80F1-4744-A4FD-86CC8EB12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248877A-B86E-4AB0-949D-096AAA02D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4B340C-606E-4465-B61F-636577CCC43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8700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7104B9-13DB-42ED-9398-A01B8931C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08E2F-724D-442B-BD02-5B008B114A11}" type="datetimeFigureOut">
              <a:rPr lang="en-US"/>
              <a:pPr>
                <a:defRPr/>
              </a:pPr>
              <a:t>4/9/2020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20C330-5767-4F0D-8EEE-817091C77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634C23-49D5-4DDA-9C3B-28A9F8588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D036D-F79D-45F9-97FC-9C775F4021C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98673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17AFD-22BE-489C-AD7A-86DFFCD29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E3490-0741-44B2-AFBE-4921CE93ADF2}" type="datetimeFigureOut">
              <a:rPr lang="en-US"/>
              <a:pPr>
                <a:defRPr/>
              </a:pPr>
              <a:t>4/9/2020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765A4-4D2F-4736-9739-0CC03769F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23CF25-F349-4FF1-ADB4-6B66FF3EA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AC0303-A407-4CC7-8344-AC7331D64E1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843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2ADFFAAC-60A6-4626-8B64-8B6E9B0335B2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14D9E7B9-88BA-4484-9977-01EC86FFEFA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FBAA90-7F3E-46A8-9109-370A84EE0C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98174C0-8BB2-4A29-859F-942CAB9615AE}" type="datetimeFigureOut">
              <a:rPr lang="en-US"/>
              <a:pPr>
                <a:defRPr/>
              </a:pPr>
              <a:t>4/9/2020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68FF18-76D9-49A5-9799-B410F8D8A8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8F8F4-759E-422B-B6C7-23BBDFC54C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fld id="{72FF562B-7653-4D6E-A38E-274EEA5A7283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BBEFB-A3D1-46C7-BD0B-EAD82B6F80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AHAC 7005   Heritage project management in the modern world: session 8  community archaeology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F17E67-6ABD-4D50-8E5A-792523EE74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6363" y="4941888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Martin </a:t>
            </a:r>
            <a:r>
              <a:rPr lang="en-GB" dirty="0" err="1"/>
              <a:t>Locock</a:t>
            </a:r>
            <a:endParaRPr lang="en-US" dirty="0"/>
          </a:p>
        </p:txBody>
      </p:sp>
      <p:pic>
        <p:nvPicPr>
          <p:cNvPr id="2052" name="Picture 2" descr="University of Wales Trinity Saint David">
            <a:extLst>
              <a:ext uri="{FF2B5EF4-FFF2-40B4-BE49-F238E27FC236}">
                <a16:creationId xmlns:a16="http://schemas.microsoft.com/office/drawing/2014/main" id="{B4A01466-90DD-4235-83E5-47021E8698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752725" cy="110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48D83130-85D9-44CB-9829-37EB049A2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Outline</a:t>
            </a:r>
            <a:endParaRPr lang="en-US" altLang="en-US"/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A66121B0-9D86-4ECC-8F66-8C711BC82F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/>
              <a:t>What is community archaeology?</a:t>
            </a:r>
            <a:endParaRPr lang="en-US" dirty="0"/>
          </a:p>
          <a:p>
            <a:pPr eaLnBrk="1" hangingPunct="1"/>
            <a:r>
              <a:rPr lang="en-GB" altLang="en-US" sz="2400" dirty="0"/>
              <a:t>Types of project</a:t>
            </a:r>
            <a:endParaRPr lang="en-GB" altLang="en-US" sz="2400" dirty="0">
              <a:cs typeface="Calibri"/>
            </a:endParaRPr>
          </a:p>
          <a:p>
            <a:pPr eaLnBrk="1" hangingPunct="1"/>
            <a:r>
              <a:rPr lang="en-GB" altLang="en-US" sz="2400" dirty="0"/>
              <a:t>The project manager role</a:t>
            </a:r>
            <a:endParaRPr lang="en-GB" altLang="en-US" sz="2400" dirty="0">
              <a:cs typeface="Calibri"/>
            </a:endParaRPr>
          </a:p>
          <a:p>
            <a:pPr eaLnBrk="1" hangingPunct="1"/>
            <a:r>
              <a:rPr lang="en-GB" altLang="en-US" sz="2400" dirty="0"/>
              <a:t>Grant and contract administration</a:t>
            </a:r>
            <a:endParaRPr lang="en-GB" altLang="en-US" sz="2400" dirty="0">
              <a:cs typeface="Calibri"/>
            </a:endParaRPr>
          </a:p>
          <a:p>
            <a:pPr eaLnBrk="1" hangingPunct="1"/>
            <a:r>
              <a:rPr lang="en-GB" altLang="en-US" sz="2400" dirty="0"/>
              <a:t>Outcomes and evidence</a:t>
            </a:r>
            <a:endParaRPr lang="en-GB" altLang="en-US" sz="2400" dirty="0">
              <a:cs typeface="Calibri"/>
            </a:endParaRPr>
          </a:p>
          <a:p>
            <a:pPr eaLnBrk="1" hangingPunct="1"/>
            <a:r>
              <a:rPr lang="en-GB" altLang="en-US" sz="2400" dirty="0"/>
              <a:t>Legal issues</a:t>
            </a:r>
            <a:endParaRPr lang="en-GB" altLang="en-US" sz="2400" dirty="0">
              <a:cs typeface="Calibri"/>
            </a:endParaRPr>
          </a:p>
          <a:p>
            <a:pPr eaLnBrk="1" hangingPunct="1"/>
            <a:r>
              <a:rPr lang="en-GB" altLang="en-US" sz="2400" dirty="0"/>
              <a:t>Task for next session </a:t>
            </a:r>
            <a:endParaRPr lang="en-GB" altLang="en-US" sz="2400" dirty="0">
              <a:cs typeface="Calibri"/>
            </a:endParaRP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F25F23EF-5093-45C5-8136-772315CED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Community projects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F4BE12F0-7D74-412D-8816-6B50B17BE0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Community archaeology</a:t>
            </a:r>
          </a:p>
          <a:p>
            <a:r>
              <a:rPr lang="en-GB" altLang="en-US" dirty="0"/>
              <a:t>Amateurs / volunteers / independents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Involving the community  (Public Archaeology)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Led by the community (Community Archaeology)</a:t>
            </a:r>
          </a:p>
          <a:p>
            <a:r>
              <a:rPr lang="en-GB" altLang="en-US" dirty="0"/>
              <a:t>Initiated by the community</a:t>
            </a:r>
          </a:p>
          <a:p>
            <a:r>
              <a:rPr lang="en-GB" altLang="en-US">
                <a:cs typeface="Calibri"/>
              </a:rPr>
              <a:t>Council for British Archaeology</a:t>
            </a:r>
            <a:endParaRPr lang="en-GB" altLang="en-US" dirty="0"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8603B-DF4F-4D71-8460-0911EF32D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Arnstein's Ladder of Citizen Participation</a:t>
            </a:r>
            <a:endParaRPr lang="en-US"/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D4419CE6-67A6-4989-B224-979551819E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85137" y="2016882"/>
            <a:ext cx="6381306" cy="3657156"/>
          </a:xfrm>
        </p:spPr>
      </p:pic>
    </p:spTree>
    <p:extLst>
      <p:ext uri="{BB962C8B-B14F-4D97-AF65-F5344CB8AC3E}">
        <p14:creationId xmlns:p14="http://schemas.microsoft.com/office/powerpoint/2010/main" val="2055096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59999-EACC-488E-BEAA-1FDB5D80D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E00182D3-965A-4BE3-A49D-8414CB34FB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5751" y="395178"/>
            <a:ext cx="8450987" cy="5208218"/>
          </a:xfrm>
        </p:spPr>
      </p:pic>
    </p:spTree>
    <p:extLst>
      <p:ext uri="{BB962C8B-B14F-4D97-AF65-F5344CB8AC3E}">
        <p14:creationId xmlns:p14="http://schemas.microsoft.com/office/powerpoint/2010/main" val="3665541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5EE6343-95E0-493A-A095-655541C00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Types of project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4F59EE93-B63D-4210-A865-D72899E940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Major building works</a:t>
            </a:r>
          </a:p>
          <a:p>
            <a:r>
              <a:rPr lang="en-GB" altLang="en-US"/>
              <a:t>Activities</a:t>
            </a:r>
          </a:p>
          <a:p>
            <a:r>
              <a:rPr lang="en-GB" altLang="en-US"/>
              <a:t>Heritage promotion</a:t>
            </a:r>
          </a:p>
          <a:p>
            <a:r>
              <a:rPr lang="en-GB" altLang="en-US"/>
              <a:t>Digitisation</a:t>
            </a:r>
          </a:p>
          <a:p>
            <a:r>
              <a:rPr lang="en-GB" altLang="en-US"/>
              <a:t>Monitoring and recording</a:t>
            </a:r>
          </a:p>
          <a:p>
            <a:r>
              <a:rPr lang="en-GB" altLang="en-US"/>
              <a:t>Excavation and cataloguing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19EE9-689E-47D4-8607-DBFE75E4F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Theory of change (logic model)</a:t>
            </a:r>
            <a:endParaRPr lang="en-US" dirty="0"/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FE12F90-D665-4863-A6DB-D4A662FEBB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33955" y="1712414"/>
            <a:ext cx="6010275" cy="412432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2F633E-9205-462F-A907-517E55AF7110}"/>
              </a:ext>
            </a:extLst>
          </p:cNvPr>
          <p:cNvSpPr txBox="1"/>
          <p:nvPr/>
        </p:nvSpPr>
        <p:spPr>
          <a:xfrm>
            <a:off x="1986516" y="5840818"/>
            <a:ext cx="58177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Source:</a:t>
            </a:r>
            <a:r>
              <a:rPr lang="en-US" i="1" dirty="0">
                <a:latin typeface="Arial"/>
                <a:cs typeface="Arial"/>
              </a:rPr>
              <a:t> HM Treasury Magenta Book: Central Government guidance on evaluation  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879151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A36E5B02-3A4A-41EB-8503-1E238A281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project manager role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15328023-BAA7-453C-BD4D-A6CD111163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Expert advice</a:t>
            </a:r>
          </a:p>
          <a:p>
            <a:r>
              <a:rPr lang="en-GB" altLang="en-US" dirty="0"/>
              <a:t>Training </a:t>
            </a:r>
            <a:r>
              <a:rPr lang="en-GB" altLang="en-US"/>
              <a:t>and capacity building </a:t>
            </a:r>
          </a:p>
          <a:p>
            <a:r>
              <a:rPr lang="en-GB" altLang="en-US"/>
              <a:t>Coordination and administration</a:t>
            </a:r>
          </a:p>
          <a:p>
            <a:r>
              <a:rPr lang="en-GB" altLang="en-US"/>
              <a:t>Risk and progress</a:t>
            </a:r>
          </a:p>
          <a:p>
            <a:r>
              <a:rPr lang="en-GB" altLang="en-US"/>
              <a:t>Record keeping</a:t>
            </a:r>
          </a:p>
          <a:p>
            <a:r>
              <a:rPr lang="en-GB" altLang="en-US"/>
              <a:t>Handover and legacy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934B2AD6-EAE2-474B-B343-BB21B1D26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Grant and contract administration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DAD46CB4-183E-45DD-99B6-D09A29E480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Grant-giver’s requirements</a:t>
            </a:r>
          </a:p>
          <a:p>
            <a:r>
              <a:rPr lang="en-GB" altLang="en-US"/>
              <a:t>Application &gt; contract </a:t>
            </a:r>
          </a:p>
          <a:p>
            <a:r>
              <a:rPr lang="en-GB" altLang="en-US"/>
              <a:t>Changes agreed</a:t>
            </a:r>
          </a:p>
          <a:p>
            <a:r>
              <a:rPr lang="en-GB" altLang="en-US"/>
              <a:t>Claim cycle</a:t>
            </a:r>
          </a:p>
          <a:p>
            <a:r>
              <a:rPr lang="en-GB" altLang="en-US"/>
              <a:t>Key documents</a:t>
            </a:r>
          </a:p>
          <a:p>
            <a:r>
              <a:rPr lang="en-GB" altLang="en-US"/>
              <a:t>Liaison / monitoring / evaluation</a:t>
            </a:r>
          </a:p>
          <a:p>
            <a:r>
              <a:rPr lang="en-GB" altLang="en-US"/>
              <a:t>Report</a:t>
            </a:r>
          </a:p>
          <a:p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73A8DE73-064B-4B2B-9A86-4E2A2588A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Outcomes and evidence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07FCE9E9-CED4-4535-A123-383AC5B721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Measurable</a:t>
            </a:r>
          </a:p>
          <a:p>
            <a:r>
              <a:rPr lang="en-GB" altLang="en-US" dirty="0"/>
              <a:t>Paper records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Generic Learning Outcomes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Outcomes and Impacts: Evaluation model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Evaluation</a:t>
            </a:r>
            <a:endParaRPr lang="en-GB" altLang="en-US" dirty="0">
              <a:cs typeface="Calibri"/>
            </a:endParaRPr>
          </a:p>
          <a:p>
            <a:r>
              <a:rPr lang="en-GB" altLang="en-US" dirty="0">
                <a:cs typeface="Calibri"/>
              </a:rPr>
              <a:t>KPIs</a:t>
            </a:r>
          </a:p>
          <a:p>
            <a:endParaRPr lang="en-GB" altLang="en-US"/>
          </a:p>
          <a:p>
            <a:endParaRPr lang="en-GB" altLang="en-US"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5B798D76-4AA5-42D9-A2DC-39E7DBE96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Legal issues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E4D0C114-EE56-4C5E-9FE8-7C6CA04C73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Health and Safety</a:t>
            </a:r>
          </a:p>
          <a:p>
            <a:r>
              <a:rPr lang="en-GB" altLang="en-US" dirty="0"/>
              <a:t>Data Protection GDPR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DBS checks</a:t>
            </a:r>
          </a:p>
          <a:p>
            <a:r>
              <a:rPr lang="en-GB" altLang="en-US" dirty="0"/>
              <a:t>Public liability insurance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Employer’s liability insurance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Procurement</a:t>
            </a:r>
            <a:endParaRPr lang="en-GB" altLang="en-US" dirty="0">
              <a:cs typeface="Calibri"/>
            </a:endParaRPr>
          </a:p>
          <a:p>
            <a:r>
              <a:rPr lang="en-GB" altLang="en-US" dirty="0"/>
              <a:t>Audit</a:t>
            </a:r>
            <a:endParaRPr lang="en-GB" altLang="en-US" dirty="0">
              <a:cs typeface="Calibri"/>
            </a:endParaRPr>
          </a:p>
          <a:p>
            <a:endParaRPr lang="en-GB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3CE34-FE80-4D3A-B2EF-7B32F3CD9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Further reading</a:t>
            </a:r>
            <a:endParaRPr lang="en-US"/>
          </a:p>
        </p:txBody>
      </p:sp>
      <p:pic>
        <p:nvPicPr>
          <p:cNvPr id="3" name="Picture 3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765AAC57-6515-4A65-A863-ADD83F2D59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656" y="2031672"/>
            <a:ext cx="8537943" cy="2201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9725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2" ma:contentTypeDescription="Create a new document." ma:contentTypeScope="" ma:versionID="a26141587a6089a8436d40bb9a7ba0da">
  <xsd:schema xmlns:xsd="http://www.w3.org/2001/XMLSchema" xmlns:xs="http://www.w3.org/2001/XMLSchema" xmlns:p="http://schemas.microsoft.com/office/2006/metadata/properties" xmlns:ns3="a3276f14-397d-4ed7-b8c7-ece791485ff1" targetNamespace="http://schemas.microsoft.com/office/2006/metadata/properties" ma:root="true" ma:fieldsID="5cdbd2d04e2fdc54e777c6268fd40b62" ns3:_="">
    <xsd:import namespace="a3276f14-397d-4ed7-b8c7-ece791485ff1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2B795CB-0E03-4C8C-8A6A-D8F98CE83F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748A082-BAC8-4E93-80BF-2D2089D80F0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407</TotalTime>
  <Words>193</Words>
  <Application>Microsoft Office PowerPoint</Application>
  <PresentationFormat>On-screen Show (4:3)</PresentationFormat>
  <Paragraphs>61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AHAC 7005   Heritage project management in the modern world: session 8  community archaeology</vt:lpstr>
      <vt:lpstr>Outline</vt:lpstr>
      <vt:lpstr>Community projects</vt:lpstr>
      <vt:lpstr>Arnstein's Ladder of Citizen Participation</vt:lpstr>
      <vt:lpstr>PowerPoint Presentation</vt:lpstr>
      <vt:lpstr>Types of project</vt:lpstr>
      <vt:lpstr>Theory of change (logic model)</vt:lpstr>
      <vt:lpstr>The project manager role</vt:lpstr>
      <vt:lpstr>Grant and contract administration</vt:lpstr>
      <vt:lpstr>Outcomes and evidence</vt:lpstr>
      <vt:lpstr>Legal issues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AHAC 7005   Heritage project management in the modern world: session 2  legislation</dc:title>
  <dc:creator>Martin Locock</dc:creator>
  <cp:lastModifiedBy>m.locock</cp:lastModifiedBy>
  <cp:revision>127</cp:revision>
  <dcterms:modified xsi:type="dcterms:W3CDTF">2020-04-09T09:02:18Z</dcterms:modified>
</cp:coreProperties>
</file>