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4" roundtripDataSignature="AMtx7mghEF2ED6rb18D8WG0I0kWGqoFsB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AC7CB"/>
    <a:srgbClr val="5C5350"/>
    <a:srgbClr val="C9BDC1"/>
    <a:srgbClr val="3333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216" autoAdjust="0"/>
  </p:normalViewPr>
  <p:slideViewPr>
    <p:cSldViewPr snapToGrid="0">
      <p:cViewPr varScale="1">
        <p:scale>
          <a:sx n="86" d="100"/>
          <a:sy n="86" d="100"/>
        </p:scale>
        <p:origin x="1354" y="-240"/>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customschemas.google.com/relationships/presentationmetadata" Target="metadata"/><Relationship Id="rId5" Type="http://schemas.openxmlformats.org/officeDocument/2006/relationships/slide" Target="slides/slide4.xml"/><Relationship Id="rId15" Type="http://schemas.openxmlformats.org/officeDocument/2006/relationships/slide" Target="slides/slide14.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4" name="Google Shape;94;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en-US"/>
              <a:t>Hello everyone! Today I will take you through a highly engaging journey through how technologies have been benefiting employee learning and development. Currently, the technological landscape is observing a rapid evolution where novel technologies are being introduced almost every day. The technological developments have proved to be highly impactful for the training and development of employees within various organizational landscapes.</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
        <p:nvSpPr>
          <p:cNvPr id="99" name="Google Shape;99;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2eca1d0f4e7_0_18: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a:t>Technological developments have brought massive evolution in the human resource management area, particularly the training aspects. Various technologies have provided virtual tools and platforms which have significantly improved the level of accessibility and flexibility for the employees. Moreover, they have also facilitated more effective learning sessions and cost-effectiveness.</a:t>
            </a:r>
            <a:endParaRPr/>
          </a:p>
        </p:txBody>
      </p:sp>
      <p:sp>
        <p:nvSpPr>
          <p:cNvPr id="107" name="Google Shape;107;g2eca1d0f4e7_0_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2eca1d0f4e7_0_23: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a:t>Technologies have made learning, which was conventionally more instructor-centric, transformed into a more personal learner-centric process. Today's learners and instructors can monitor the progress of learning in real-time. Moreover, digitalization and enhanced connectivity have also closed the gaps between learners and resources. Finally, the inclusion of simulation-based tools and gamification of evaluation processes have motivated the learners to engage more with the training programs.</a:t>
            </a:r>
            <a:endParaRPr/>
          </a:p>
        </p:txBody>
      </p:sp>
      <p:sp>
        <p:nvSpPr>
          <p:cNvPr id="115" name="Google Shape;115;g2eca1d0f4e7_0_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g2eca1d0f4e7_0_28: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a:t>One example of successful technological implementation which has enhanced the employees' training is Walmart's utilization of virtual reality technology in the training for its employees. The technology has been used to create realistic situations of high-demand situations. This gamification of the training has significantly enhanced the employees’ enthusiasm in the otherwise dull training programme and provided them with realistic sets to practice on.</a:t>
            </a:r>
            <a:endParaRPr/>
          </a:p>
        </p:txBody>
      </p:sp>
      <p:sp>
        <p:nvSpPr>
          <p:cNvPr id="123" name="Google Shape;123;g2eca1d0f4e7_0_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2eca1d0f4e7_0_33: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a:t>Technology has significantly transformed the availability and access to learning resources for employees. Shell, one of the largest global companies in the energy sector, has leveraged technology to provide its employees with better access to learning resources. The company, which is currently transforming the traditional energy landscape, has developed Shell Open University, an online platform for various learning resources that has improved its employee’s training through remote access to the resources.</a:t>
            </a:r>
            <a:endParaRPr/>
          </a:p>
        </p:txBody>
      </p:sp>
      <p:sp>
        <p:nvSpPr>
          <p:cNvPr id="131" name="Google Shape;131;g2eca1d0f4e7_0_3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2eca1d0f4e7_0_38: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en-US"/>
              <a:t> VR technology has revolutionized how employees experience training programmes. Recently, Hilton has demonstrated this. The company has started using VR technology to provide its top-level employees with to understand the working experiences of the ground-level workers. This has enabled them to empathize with them effectively.</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
        <p:nvSpPr>
          <p:cNvPr id="139" name="Google Shape;139;g2eca1d0f4e7_0_3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g2eca1d0f4e7_0_43: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a:t>Artificial Intelligence technology has brought significant transformation to employee training. Accenture has started integrating AI technology in employee training. Its AI-based learning platform is significantly benefitting the employees by fostering peer-based learning and knowledge sharing. However, the company also posits that its AI platform is meant to complement human interventions and not replace them.</a:t>
            </a:r>
            <a:endParaRPr/>
          </a:p>
        </p:txBody>
      </p:sp>
      <p:sp>
        <p:nvSpPr>
          <p:cNvPr id="147" name="Google Shape;147;g2eca1d0f4e7_0_4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2eca1d0f4e7_0_48: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a:t>However, technologies have also benefited the employer party significantly. Implementing technologies in the training of employees has effectively reduced the investments of resources, including time and human resources. Moreover, they have benefitted the organizations by improving employee outcomes, enhancing their engagement during the training and productivity post-training. The companies observe improved efficiency and cost-effectiveness.</a:t>
            </a:r>
            <a:endParaRPr/>
          </a:p>
        </p:txBody>
      </p:sp>
      <p:sp>
        <p:nvSpPr>
          <p:cNvPr id="155" name="Google Shape;155;g2eca1d0f4e7_0_4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2eca1d0f4e7_0_53: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en-US"/>
              <a:t>Bosch is one of the world’s most innovative companies. It has recently started leveraging artificial intelligence technologies in the process of developing learning resources for the employees’ training. This has empowered Bosch to automate the resource development operations with personalized needs. In terms of statistics, the AI-based training content development strategy has yielded a significant 70% reduction in the expense.</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
        <p:nvSpPr>
          <p:cNvPr id="163" name="Google Shape;163;g2eca1d0f4e7_0_5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g2eca1d0f4e7_0_58: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a:t>IBM, which has been a pioneer in the technology revolution, has been a forerunner in AI technology development. The company has recently launched its AI-driven learning platform Watson for its employees. This platform can keep track of each employee's progress and provide the most upgraded training programmes. It has also facilitated cost-efficiency enhancement for the company.</a:t>
            </a:r>
            <a:endParaRPr/>
          </a:p>
        </p:txBody>
      </p:sp>
      <p:sp>
        <p:nvSpPr>
          <p:cNvPr id="171" name="Google Shape;171;g2eca1d0f4e7_0_5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2eca1d0f4e7_0_63: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a:t>Amazon is the latest e-commerce retail company, second only to Walmart. It maintains a significant number of employees across the world. The company has been using the highly customizable AI-based learning platforms solution from Articulate. This has enabled the company to maintain a highly updated workforce with tailor-made training sessions.</a:t>
            </a:r>
            <a:endParaRPr/>
          </a:p>
        </p:txBody>
      </p:sp>
      <p:sp>
        <p:nvSpPr>
          <p:cNvPr id="179" name="Google Shape;179;g2eca1d0f4e7_0_6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2eca1d0f4e7_0_68: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a:t>KFC, the globally popular fast-food chain has started using VR technology in employee training. The simulation-based experience has enabled the company to provide the employees with more effective training while minimizing actual risks. This has benefited the company in establishing more competent employees to enhance customer satisfaction and gain a competitive edge.</a:t>
            </a:r>
            <a:endParaRPr/>
          </a:p>
        </p:txBody>
      </p:sp>
      <p:sp>
        <p:nvSpPr>
          <p:cNvPr id="188" name="Google Shape;188;g2eca1d0f4e7_0_6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2eca1d0f4e7_0_73: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a:t>It is evident that technologies have opened new windows for training techniques and approaches and benefiting both the employees and the employers. But they also present critical challenges to navigate. These include high initial costs for infrastructure, employee training for digital literacy, and long-term platform maintenance data management compliance complexities.</a:t>
            </a:r>
            <a:endParaRPr/>
          </a:p>
        </p:txBody>
      </p:sp>
      <p:sp>
        <p:nvSpPr>
          <p:cNvPr id="196" name="Google Shape;196;g2eca1d0f4e7_0_7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g2eca1d0f4e7_0_78: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a:t>It is expected that companies across the world will start making comprehensive utilization of entire training programmes. Moreover, besides the multinational corporations, small and medium-sized organizations will also start implementing them. It is also most likely that more sophisticated technologies, such as the Extended Reality that effectively leverages AR, VR and MR technologies will start getting implemented for more advanced training.</a:t>
            </a:r>
            <a:endParaRPr/>
          </a:p>
        </p:txBody>
      </p:sp>
      <p:sp>
        <p:nvSpPr>
          <p:cNvPr id="204" name="Google Shape;204;g2eca1d0f4e7_0_7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2eca1d0f4e7_0_83: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a:t>From the long analysis, it is evident that technologies are improving the learning process by a significant margin, thus enhancing training outcomes. This is true for both the employees and the employer parties. Therefore, the implementation of technologies is becoming crucial for organizations to ensure they maintain a competitive workforce to stay competitive.</a:t>
            </a:r>
            <a:endParaRPr/>
          </a:p>
        </p:txBody>
      </p:sp>
      <p:sp>
        <p:nvSpPr>
          <p:cNvPr id="212" name="Google Shape;212;g2eca1d0f4e7_0_8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2eca1d0f4e7_0_88: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20" name="Google Shape;220;g2eca1d0f4e7_0_8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g2eca1d0f4e7_0_13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7" name="Google Shape;227;g2eca1d0f4e7_0_137: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8" name="Google Shape;228;g2eca1d0f4e7_0_137: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18</a:t>
            </a:fld>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16"/>
        <p:cNvGrpSpPr/>
        <p:nvPr/>
      </p:nvGrpSpPr>
      <p:grpSpPr>
        <a:xfrm>
          <a:off x="0" y="0"/>
          <a:ext cx="0" cy="0"/>
          <a:chOff x="0" y="0"/>
          <a:chExt cx="0" cy="0"/>
        </a:xfrm>
      </p:grpSpPr>
      <p:sp>
        <p:nvSpPr>
          <p:cNvPr id="17" name="Google Shape;17;p7"/>
          <p:cNvSpPr txBox="1">
            <a:spLocks noGrp="1"/>
          </p:cNvSpPr>
          <p:nvPr>
            <p:ph type="ctrTitle"/>
          </p:nvPr>
        </p:nvSpPr>
        <p:spPr>
          <a:xfrm>
            <a:off x="448965" y="2554243"/>
            <a:ext cx="8246070" cy="1679755"/>
          </a:xfrm>
          <a:prstGeom prst="rect">
            <a:avLst/>
          </a:prstGeom>
          <a:noFill/>
          <a:ln>
            <a:noFill/>
          </a:ln>
          <a:effectLst>
            <a:outerShdw blurRad="50800" dist="38100" dir="2700000" algn="tl" rotWithShape="0">
              <a:srgbClr val="000000">
                <a:alpha val="40000"/>
              </a:srgbClr>
            </a:outerShdw>
          </a:effectLst>
        </p:spPr>
        <p:txBody>
          <a:bodyPr spcFirstLastPara="1" wrap="square" lIns="91425" tIns="45700" rIns="91425" bIns="45700" anchor="ctr" anchorCtr="0">
            <a:normAutofit/>
          </a:bodyPr>
          <a:lstStyle>
            <a:lvl1pPr lvl="0" algn="l">
              <a:spcBef>
                <a:spcPts val="0"/>
              </a:spcBef>
              <a:spcAft>
                <a:spcPts val="0"/>
              </a:spcAft>
              <a:buClr>
                <a:srgbClr val="244061"/>
              </a:buClr>
              <a:buSzPts val="3600"/>
              <a:buFont typeface="Calibri"/>
              <a:buNone/>
              <a:defRPr sz="3600">
                <a:solidFill>
                  <a:srgbClr val="24406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 name="Google Shape;18;p7"/>
          <p:cNvSpPr txBox="1">
            <a:spLocks noGrp="1"/>
          </p:cNvSpPr>
          <p:nvPr>
            <p:ph type="subTitle" idx="1"/>
          </p:nvPr>
        </p:nvSpPr>
        <p:spPr>
          <a:xfrm>
            <a:off x="456314" y="1655520"/>
            <a:ext cx="8231372" cy="610820"/>
          </a:xfrm>
          <a:prstGeom prst="rect">
            <a:avLst/>
          </a:prstGeom>
          <a:noFill/>
          <a:ln>
            <a:noFill/>
          </a:ln>
        </p:spPr>
        <p:txBody>
          <a:bodyPr spcFirstLastPara="1" wrap="square" lIns="91425" tIns="45700" rIns="91425" bIns="45700" anchor="t" anchorCtr="0">
            <a:normAutofit/>
          </a:bodyPr>
          <a:lstStyle>
            <a:lvl1pPr lvl="0" algn="l">
              <a:spcBef>
                <a:spcPts val="560"/>
              </a:spcBef>
              <a:spcAft>
                <a:spcPts val="0"/>
              </a:spcAft>
              <a:buClr>
                <a:schemeClr val="lt1"/>
              </a:buClr>
              <a:buSzPts val="2800"/>
              <a:buNone/>
              <a:defRPr sz="2800" b="0" i="0">
                <a:solidFill>
                  <a:schemeClr val="lt1"/>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9" name="Google Shape;19;p7"/>
          <p:cNvSpPr txBox="1">
            <a:spLocks noGrp="1"/>
          </p:cNvSpPr>
          <p:nvPr>
            <p:ph type="dt" idx="10"/>
          </p:nvPr>
        </p:nvSpPr>
        <p:spPr>
          <a:xfrm>
            <a:off x="457200" y="4767263"/>
            <a:ext cx="2133600"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7"/>
          <p:cNvSpPr txBox="1">
            <a:spLocks noGrp="1"/>
          </p:cNvSpPr>
          <p:nvPr>
            <p:ph type="ftr" idx="11"/>
          </p:nvPr>
        </p:nvSpPr>
        <p:spPr>
          <a:xfrm>
            <a:off x="3124200" y="4767263"/>
            <a:ext cx="2895600" cy="273844"/>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7"/>
          <p:cNvSpPr txBox="1">
            <a:spLocks noGrp="1"/>
          </p:cNvSpPr>
          <p:nvPr>
            <p:ph type="sldNum" idx="12"/>
          </p:nvPr>
        </p:nvSpPr>
        <p:spPr>
          <a:xfrm>
            <a:off x="6553200" y="4767263"/>
            <a:ext cx="2133600"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2"/>
        <p:cNvGrpSpPr/>
        <p:nvPr/>
      </p:nvGrpSpPr>
      <p:grpSpPr>
        <a:xfrm>
          <a:off x="0" y="0"/>
          <a:ext cx="0" cy="0"/>
          <a:chOff x="0" y="0"/>
          <a:chExt cx="0" cy="0"/>
        </a:xfrm>
      </p:grpSpPr>
      <p:sp>
        <p:nvSpPr>
          <p:cNvPr id="23" name="Google Shape;23;p8"/>
          <p:cNvSpPr txBox="1">
            <a:spLocks noGrp="1"/>
          </p:cNvSpPr>
          <p:nvPr>
            <p:ph type="title"/>
          </p:nvPr>
        </p:nvSpPr>
        <p:spPr>
          <a:xfrm>
            <a:off x="448965" y="281175"/>
            <a:ext cx="8246070" cy="763526"/>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44061"/>
              </a:buClr>
              <a:buSzPts val="3600"/>
              <a:buFont typeface="Calibri"/>
              <a:buNone/>
              <a:defRPr sz="3600">
                <a:solidFill>
                  <a:srgbClr val="24406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4" name="Google Shape;24;p8"/>
          <p:cNvSpPr txBox="1">
            <a:spLocks noGrp="1"/>
          </p:cNvSpPr>
          <p:nvPr>
            <p:ph type="body" idx="1"/>
          </p:nvPr>
        </p:nvSpPr>
        <p:spPr>
          <a:xfrm>
            <a:off x="448966" y="1502815"/>
            <a:ext cx="8246070" cy="3359508"/>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lt1"/>
              </a:buClr>
              <a:buSzPts val="2800"/>
              <a:buChar char="•"/>
              <a:defRPr sz="2800">
                <a:solidFill>
                  <a:schemeClr val="lt1"/>
                </a:solidFill>
              </a:defRPr>
            </a:lvl1pPr>
            <a:lvl2pPr marL="914400" lvl="1" indent="-406400" algn="l">
              <a:spcBef>
                <a:spcPts val="560"/>
              </a:spcBef>
              <a:spcAft>
                <a:spcPts val="0"/>
              </a:spcAft>
              <a:buClr>
                <a:schemeClr val="lt1"/>
              </a:buClr>
              <a:buSzPts val="2800"/>
              <a:buChar char="–"/>
              <a:defRPr>
                <a:solidFill>
                  <a:schemeClr val="lt1"/>
                </a:solidFill>
              </a:defRPr>
            </a:lvl2pPr>
            <a:lvl3pPr marL="1371600" lvl="2" indent="-381000" algn="l">
              <a:spcBef>
                <a:spcPts val="480"/>
              </a:spcBef>
              <a:spcAft>
                <a:spcPts val="0"/>
              </a:spcAft>
              <a:buClr>
                <a:schemeClr val="lt1"/>
              </a:buClr>
              <a:buSzPts val="2400"/>
              <a:buChar char="•"/>
              <a:defRPr>
                <a:solidFill>
                  <a:schemeClr val="lt1"/>
                </a:solidFill>
              </a:defRPr>
            </a:lvl3pPr>
            <a:lvl4pPr marL="1828800" lvl="3" indent="-355600" algn="l">
              <a:spcBef>
                <a:spcPts val="400"/>
              </a:spcBef>
              <a:spcAft>
                <a:spcPts val="0"/>
              </a:spcAft>
              <a:buClr>
                <a:schemeClr val="lt1"/>
              </a:buClr>
              <a:buSzPts val="2000"/>
              <a:buChar char="–"/>
              <a:defRPr>
                <a:solidFill>
                  <a:schemeClr val="lt1"/>
                </a:solidFill>
              </a:defRPr>
            </a:lvl4pPr>
            <a:lvl5pPr marL="2286000" lvl="4" indent="-355600" algn="l">
              <a:spcBef>
                <a:spcPts val="400"/>
              </a:spcBef>
              <a:spcAft>
                <a:spcPts val="0"/>
              </a:spcAft>
              <a:buClr>
                <a:schemeClr val="lt1"/>
              </a:buClr>
              <a:buSzPts val="2000"/>
              <a:buChar char="»"/>
              <a:defRPr>
                <a:solidFill>
                  <a:schemeClr val="lt1"/>
                </a:solidFill>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5" name="Google Shape;25;p8"/>
          <p:cNvSpPr txBox="1">
            <a:spLocks noGrp="1"/>
          </p:cNvSpPr>
          <p:nvPr>
            <p:ph type="dt" idx="10"/>
          </p:nvPr>
        </p:nvSpPr>
        <p:spPr>
          <a:xfrm>
            <a:off x="457200" y="4767263"/>
            <a:ext cx="2133600"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8"/>
          <p:cNvSpPr txBox="1">
            <a:spLocks noGrp="1"/>
          </p:cNvSpPr>
          <p:nvPr>
            <p:ph type="ftr" idx="11"/>
          </p:nvPr>
        </p:nvSpPr>
        <p:spPr>
          <a:xfrm>
            <a:off x="3124200" y="4767263"/>
            <a:ext cx="2895600" cy="273844"/>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8"/>
          <p:cNvSpPr txBox="1">
            <a:spLocks noGrp="1"/>
          </p:cNvSpPr>
          <p:nvPr>
            <p:ph type="sldNum" idx="12"/>
          </p:nvPr>
        </p:nvSpPr>
        <p:spPr>
          <a:xfrm>
            <a:off x="6553200" y="4767263"/>
            <a:ext cx="2133600"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1_Title and Content">
  <p:cSld name="1_Title and Content">
    <p:bg>
      <p:bgPr>
        <a:blipFill>
          <a:blip r:embed="rId2">
            <a:alphaModFix/>
          </a:blip>
          <a:stretch>
            <a:fillRect/>
          </a:stretch>
        </a:blipFill>
        <a:effectLst/>
      </p:bgPr>
    </p:bg>
    <p:spTree>
      <p:nvGrpSpPr>
        <p:cNvPr id="1" name="Shape 28"/>
        <p:cNvGrpSpPr/>
        <p:nvPr/>
      </p:nvGrpSpPr>
      <p:grpSpPr>
        <a:xfrm>
          <a:off x="0" y="0"/>
          <a:ext cx="0" cy="0"/>
          <a:chOff x="0" y="0"/>
          <a:chExt cx="0" cy="0"/>
        </a:xfrm>
      </p:grpSpPr>
      <p:sp>
        <p:nvSpPr>
          <p:cNvPr id="29" name="Google Shape;29;p9"/>
          <p:cNvSpPr txBox="1">
            <a:spLocks noGrp="1"/>
          </p:cNvSpPr>
          <p:nvPr>
            <p:ph type="title"/>
          </p:nvPr>
        </p:nvSpPr>
        <p:spPr>
          <a:xfrm>
            <a:off x="448965" y="433880"/>
            <a:ext cx="6413610" cy="725349"/>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44061"/>
              </a:buClr>
              <a:buSzPts val="3600"/>
              <a:buFont typeface="Calibri"/>
              <a:buNone/>
              <a:defRPr sz="3600">
                <a:solidFill>
                  <a:srgbClr val="24406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0" name="Google Shape;30;p9"/>
          <p:cNvSpPr txBox="1">
            <a:spLocks noGrp="1"/>
          </p:cNvSpPr>
          <p:nvPr>
            <p:ph type="body" idx="1"/>
          </p:nvPr>
        </p:nvSpPr>
        <p:spPr>
          <a:xfrm>
            <a:off x="448965" y="1350110"/>
            <a:ext cx="6413610" cy="3358356"/>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rgbClr val="244061"/>
              </a:buClr>
              <a:buSzPts val="2800"/>
              <a:buChar char="•"/>
              <a:defRPr sz="2800">
                <a:solidFill>
                  <a:srgbClr val="244061"/>
                </a:solidFill>
              </a:defRPr>
            </a:lvl1pPr>
            <a:lvl2pPr marL="914400" lvl="1" indent="-406400" algn="l">
              <a:spcBef>
                <a:spcPts val="560"/>
              </a:spcBef>
              <a:spcAft>
                <a:spcPts val="0"/>
              </a:spcAft>
              <a:buClr>
                <a:srgbClr val="244061"/>
              </a:buClr>
              <a:buSzPts val="2800"/>
              <a:buChar char="–"/>
              <a:defRPr>
                <a:solidFill>
                  <a:srgbClr val="244061"/>
                </a:solidFill>
              </a:defRPr>
            </a:lvl2pPr>
            <a:lvl3pPr marL="1371600" lvl="2" indent="-381000" algn="l">
              <a:spcBef>
                <a:spcPts val="480"/>
              </a:spcBef>
              <a:spcAft>
                <a:spcPts val="0"/>
              </a:spcAft>
              <a:buClr>
                <a:srgbClr val="244061"/>
              </a:buClr>
              <a:buSzPts val="2400"/>
              <a:buChar char="•"/>
              <a:defRPr>
                <a:solidFill>
                  <a:srgbClr val="244061"/>
                </a:solidFill>
              </a:defRPr>
            </a:lvl3pPr>
            <a:lvl4pPr marL="1828800" lvl="3" indent="-355600" algn="l">
              <a:spcBef>
                <a:spcPts val="400"/>
              </a:spcBef>
              <a:spcAft>
                <a:spcPts val="0"/>
              </a:spcAft>
              <a:buClr>
                <a:srgbClr val="244061"/>
              </a:buClr>
              <a:buSzPts val="2000"/>
              <a:buChar char="–"/>
              <a:defRPr>
                <a:solidFill>
                  <a:srgbClr val="244061"/>
                </a:solidFill>
              </a:defRPr>
            </a:lvl4pPr>
            <a:lvl5pPr marL="2286000" lvl="4" indent="-355600" algn="l">
              <a:spcBef>
                <a:spcPts val="400"/>
              </a:spcBef>
              <a:spcAft>
                <a:spcPts val="0"/>
              </a:spcAft>
              <a:buClr>
                <a:srgbClr val="244061"/>
              </a:buClr>
              <a:buSzPts val="2000"/>
              <a:buChar char="»"/>
              <a:defRPr>
                <a:solidFill>
                  <a:srgbClr val="244061"/>
                </a:solidFill>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31" name="Google Shape;31;p9"/>
          <p:cNvSpPr txBox="1">
            <a:spLocks noGrp="1"/>
          </p:cNvSpPr>
          <p:nvPr>
            <p:ph type="dt" idx="10"/>
          </p:nvPr>
        </p:nvSpPr>
        <p:spPr>
          <a:xfrm>
            <a:off x="457200" y="4767263"/>
            <a:ext cx="2133600"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9"/>
          <p:cNvSpPr txBox="1">
            <a:spLocks noGrp="1"/>
          </p:cNvSpPr>
          <p:nvPr>
            <p:ph type="ftr" idx="11"/>
          </p:nvPr>
        </p:nvSpPr>
        <p:spPr>
          <a:xfrm>
            <a:off x="3124200" y="4767263"/>
            <a:ext cx="2895600" cy="273844"/>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 name="Google Shape;33;p9"/>
          <p:cNvSpPr txBox="1">
            <a:spLocks noGrp="1"/>
          </p:cNvSpPr>
          <p:nvPr>
            <p:ph type="sldNum" idx="12"/>
          </p:nvPr>
        </p:nvSpPr>
        <p:spPr>
          <a:xfrm>
            <a:off x="6553200" y="4767263"/>
            <a:ext cx="2133600"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4"/>
        <p:cNvGrpSpPr/>
        <p:nvPr/>
      </p:nvGrpSpPr>
      <p:grpSpPr>
        <a:xfrm>
          <a:off x="0" y="0"/>
          <a:ext cx="0" cy="0"/>
          <a:chOff x="0" y="0"/>
          <a:chExt cx="0" cy="0"/>
        </a:xfrm>
      </p:grpSpPr>
      <p:sp>
        <p:nvSpPr>
          <p:cNvPr id="35" name="Google Shape;35;p10"/>
          <p:cNvSpPr txBox="1">
            <a:spLocks noGrp="1"/>
          </p:cNvSpPr>
          <p:nvPr>
            <p:ph type="title"/>
          </p:nvPr>
        </p:nvSpPr>
        <p:spPr>
          <a:xfrm>
            <a:off x="525317" y="281175"/>
            <a:ext cx="8093365" cy="763525"/>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44061"/>
              </a:buClr>
              <a:buSzPts val="3600"/>
              <a:buFont typeface="Calibri"/>
              <a:buNone/>
              <a:defRPr sz="3600">
                <a:solidFill>
                  <a:srgbClr val="24406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6" name="Google Shape;36;p10"/>
          <p:cNvSpPr txBox="1">
            <a:spLocks noGrp="1"/>
          </p:cNvSpPr>
          <p:nvPr>
            <p:ph type="body" idx="1"/>
          </p:nvPr>
        </p:nvSpPr>
        <p:spPr>
          <a:xfrm>
            <a:off x="536879" y="1808224"/>
            <a:ext cx="4040188" cy="479822"/>
          </a:xfrm>
          <a:prstGeom prst="rect">
            <a:avLst/>
          </a:prstGeom>
          <a:noFill/>
          <a:ln>
            <a:noFill/>
          </a:ln>
        </p:spPr>
        <p:txBody>
          <a:bodyPr spcFirstLastPara="1" wrap="square" lIns="91425" tIns="45700" rIns="91425" bIns="45700" anchor="b" anchorCtr="0">
            <a:normAutofit/>
          </a:bodyPr>
          <a:lstStyle>
            <a:lvl1pPr marL="457200" lvl="0" indent="-228600" algn="ctr">
              <a:spcBef>
                <a:spcPts val="480"/>
              </a:spcBef>
              <a:spcAft>
                <a:spcPts val="0"/>
              </a:spcAft>
              <a:buClr>
                <a:schemeClr val="lt1"/>
              </a:buClr>
              <a:buSzPts val="2400"/>
              <a:buNone/>
              <a:defRPr sz="2400" b="1">
                <a:solidFill>
                  <a:schemeClr val="lt1"/>
                </a:solidFill>
              </a:defRPr>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37" name="Google Shape;37;p10"/>
          <p:cNvSpPr txBox="1">
            <a:spLocks noGrp="1"/>
          </p:cNvSpPr>
          <p:nvPr>
            <p:ph type="body" idx="2"/>
          </p:nvPr>
        </p:nvSpPr>
        <p:spPr>
          <a:xfrm>
            <a:off x="536879" y="2280621"/>
            <a:ext cx="4040188" cy="2276294"/>
          </a:xfrm>
          <a:prstGeom prst="rect">
            <a:avLst/>
          </a:prstGeom>
          <a:noFill/>
          <a:ln>
            <a:noFill/>
          </a:ln>
        </p:spPr>
        <p:txBody>
          <a:bodyPr spcFirstLastPara="1" wrap="square" lIns="91425" tIns="45700" rIns="91425" bIns="45700" anchor="t" anchorCtr="0">
            <a:normAutofit/>
          </a:bodyPr>
          <a:lstStyle>
            <a:lvl1pPr marL="457200" lvl="0" indent="-381000" algn="ctr">
              <a:spcBef>
                <a:spcPts val="480"/>
              </a:spcBef>
              <a:spcAft>
                <a:spcPts val="0"/>
              </a:spcAft>
              <a:buClr>
                <a:schemeClr val="lt1"/>
              </a:buClr>
              <a:buSzPts val="2400"/>
              <a:buChar char="•"/>
              <a:defRPr sz="2400">
                <a:solidFill>
                  <a:schemeClr val="lt1"/>
                </a:solidFill>
              </a:defRPr>
            </a:lvl1pPr>
            <a:lvl2pPr marL="914400" lvl="1" indent="-355600" algn="ctr">
              <a:spcBef>
                <a:spcPts val="400"/>
              </a:spcBef>
              <a:spcAft>
                <a:spcPts val="0"/>
              </a:spcAft>
              <a:buClr>
                <a:schemeClr val="lt1"/>
              </a:buClr>
              <a:buSzPts val="2000"/>
              <a:buChar char="–"/>
              <a:defRPr sz="2000">
                <a:solidFill>
                  <a:schemeClr val="lt1"/>
                </a:solidFill>
              </a:defRPr>
            </a:lvl2pPr>
            <a:lvl3pPr marL="1371600" lvl="2" indent="-342900" algn="ctr">
              <a:spcBef>
                <a:spcPts val="360"/>
              </a:spcBef>
              <a:spcAft>
                <a:spcPts val="0"/>
              </a:spcAft>
              <a:buClr>
                <a:schemeClr val="lt1"/>
              </a:buClr>
              <a:buSzPts val="1800"/>
              <a:buChar char="•"/>
              <a:defRPr sz="1800">
                <a:solidFill>
                  <a:schemeClr val="lt1"/>
                </a:solidFill>
              </a:defRPr>
            </a:lvl3pPr>
            <a:lvl4pPr marL="1828800" lvl="3" indent="-330200" algn="ctr">
              <a:spcBef>
                <a:spcPts val="320"/>
              </a:spcBef>
              <a:spcAft>
                <a:spcPts val="0"/>
              </a:spcAft>
              <a:buClr>
                <a:schemeClr val="lt1"/>
              </a:buClr>
              <a:buSzPts val="1600"/>
              <a:buChar char="–"/>
              <a:defRPr sz="1600">
                <a:solidFill>
                  <a:schemeClr val="lt1"/>
                </a:solidFill>
              </a:defRPr>
            </a:lvl4pPr>
            <a:lvl5pPr marL="2286000" lvl="4" indent="-330200" algn="ctr">
              <a:spcBef>
                <a:spcPts val="320"/>
              </a:spcBef>
              <a:spcAft>
                <a:spcPts val="0"/>
              </a:spcAft>
              <a:buClr>
                <a:schemeClr val="lt1"/>
              </a:buClr>
              <a:buSzPts val="1600"/>
              <a:buChar char="»"/>
              <a:defRPr sz="1600">
                <a:solidFill>
                  <a:schemeClr val="lt1"/>
                </a:solidFill>
              </a:defRPr>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38" name="Google Shape;38;p10"/>
          <p:cNvSpPr txBox="1">
            <a:spLocks noGrp="1"/>
          </p:cNvSpPr>
          <p:nvPr>
            <p:ph type="body" idx="3"/>
          </p:nvPr>
        </p:nvSpPr>
        <p:spPr>
          <a:xfrm>
            <a:off x="4572000" y="1808224"/>
            <a:ext cx="4041775" cy="479822"/>
          </a:xfrm>
          <a:prstGeom prst="rect">
            <a:avLst/>
          </a:prstGeom>
          <a:noFill/>
          <a:ln>
            <a:noFill/>
          </a:ln>
        </p:spPr>
        <p:txBody>
          <a:bodyPr spcFirstLastPara="1" wrap="square" lIns="91425" tIns="45700" rIns="91425" bIns="45700" anchor="b" anchorCtr="0">
            <a:normAutofit/>
          </a:bodyPr>
          <a:lstStyle>
            <a:lvl1pPr marL="457200" lvl="0" indent="-228600" algn="ctr">
              <a:spcBef>
                <a:spcPts val="480"/>
              </a:spcBef>
              <a:spcAft>
                <a:spcPts val="0"/>
              </a:spcAft>
              <a:buClr>
                <a:schemeClr val="lt1"/>
              </a:buClr>
              <a:buSzPts val="2400"/>
              <a:buNone/>
              <a:defRPr sz="2400" b="1">
                <a:solidFill>
                  <a:schemeClr val="lt1"/>
                </a:solidFill>
              </a:defRPr>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39" name="Google Shape;39;p10"/>
          <p:cNvSpPr txBox="1">
            <a:spLocks noGrp="1"/>
          </p:cNvSpPr>
          <p:nvPr>
            <p:ph type="body" idx="4"/>
          </p:nvPr>
        </p:nvSpPr>
        <p:spPr>
          <a:xfrm>
            <a:off x="4572000" y="2280621"/>
            <a:ext cx="4041775" cy="2276294"/>
          </a:xfrm>
          <a:prstGeom prst="rect">
            <a:avLst/>
          </a:prstGeom>
          <a:noFill/>
          <a:ln>
            <a:noFill/>
          </a:ln>
        </p:spPr>
        <p:txBody>
          <a:bodyPr spcFirstLastPara="1" wrap="square" lIns="91425" tIns="45700" rIns="91425" bIns="45700" anchor="t" anchorCtr="0">
            <a:normAutofit/>
          </a:bodyPr>
          <a:lstStyle>
            <a:lvl1pPr marL="457200" lvl="0" indent="-381000" algn="ctr">
              <a:spcBef>
                <a:spcPts val="480"/>
              </a:spcBef>
              <a:spcAft>
                <a:spcPts val="0"/>
              </a:spcAft>
              <a:buClr>
                <a:schemeClr val="lt1"/>
              </a:buClr>
              <a:buSzPts val="2400"/>
              <a:buChar char="•"/>
              <a:defRPr sz="2400">
                <a:solidFill>
                  <a:schemeClr val="lt1"/>
                </a:solidFill>
              </a:defRPr>
            </a:lvl1pPr>
            <a:lvl2pPr marL="914400" lvl="1" indent="-355600" algn="ctr">
              <a:spcBef>
                <a:spcPts val="400"/>
              </a:spcBef>
              <a:spcAft>
                <a:spcPts val="0"/>
              </a:spcAft>
              <a:buClr>
                <a:schemeClr val="lt1"/>
              </a:buClr>
              <a:buSzPts val="2000"/>
              <a:buChar char="–"/>
              <a:defRPr sz="2000">
                <a:solidFill>
                  <a:schemeClr val="lt1"/>
                </a:solidFill>
              </a:defRPr>
            </a:lvl2pPr>
            <a:lvl3pPr marL="1371600" lvl="2" indent="-342900" algn="ctr">
              <a:spcBef>
                <a:spcPts val="360"/>
              </a:spcBef>
              <a:spcAft>
                <a:spcPts val="0"/>
              </a:spcAft>
              <a:buClr>
                <a:schemeClr val="lt1"/>
              </a:buClr>
              <a:buSzPts val="1800"/>
              <a:buChar char="•"/>
              <a:defRPr sz="1800">
                <a:solidFill>
                  <a:schemeClr val="lt1"/>
                </a:solidFill>
              </a:defRPr>
            </a:lvl3pPr>
            <a:lvl4pPr marL="1828800" lvl="3" indent="-330200" algn="ctr">
              <a:spcBef>
                <a:spcPts val="320"/>
              </a:spcBef>
              <a:spcAft>
                <a:spcPts val="0"/>
              </a:spcAft>
              <a:buClr>
                <a:schemeClr val="lt1"/>
              </a:buClr>
              <a:buSzPts val="1600"/>
              <a:buChar char="–"/>
              <a:defRPr sz="1600">
                <a:solidFill>
                  <a:schemeClr val="lt1"/>
                </a:solidFill>
              </a:defRPr>
            </a:lvl4pPr>
            <a:lvl5pPr marL="2286000" lvl="4" indent="-330200" algn="ctr">
              <a:spcBef>
                <a:spcPts val="320"/>
              </a:spcBef>
              <a:spcAft>
                <a:spcPts val="0"/>
              </a:spcAft>
              <a:buClr>
                <a:schemeClr val="lt1"/>
              </a:buClr>
              <a:buSzPts val="1600"/>
              <a:buChar char="»"/>
              <a:defRPr sz="1600">
                <a:solidFill>
                  <a:schemeClr val="lt1"/>
                </a:solidFill>
              </a:defRPr>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0" name="Google Shape;40;p10"/>
          <p:cNvSpPr txBox="1">
            <a:spLocks noGrp="1"/>
          </p:cNvSpPr>
          <p:nvPr>
            <p:ph type="dt" idx="10"/>
          </p:nvPr>
        </p:nvSpPr>
        <p:spPr>
          <a:xfrm>
            <a:off x="457200" y="4767263"/>
            <a:ext cx="2133600"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10"/>
          <p:cNvSpPr txBox="1">
            <a:spLocks noGrp="1"/>
          </p:cNvSpPr>
          <p:nvPr>
            <p:ph type="ftr" idx="11"/>
          </p:nvPr>
        </p:nvSpPr>
        <p:spPr>
          <a:xfrm>
            <a:off x="3124200" y="4767263"/>
            <a:ext cx="2895600" cy="273844"/>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10"/>
          <p:cNvSpPr txBox="1">
            <a:spLocks noGrp="1"/>
          </p:cNvSpPr>
          <p:nvPr>
            <p:ph type="sldNum" idx="12"/>
          </p:nvPr>
        </p:nvSpPr>
        <p:spPr>
          <a:xfrm>
            <a:off x="6553200" y="4767263"/>
            <a:ext cx="2133600"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3"/>
        <p:cNvGrpSpPr/>
        <p:nvPr/>
      </p:nvGrpSpPr>
      <p:grpSpPr>
        <a:xfrm>
          <a:off x="0" y="0"/>
          <a:ext cx="0" cy="0"/>
          <a:chOff x="0" y="0"/>
          <a:chExt cx="0" cy="0"/>
        </a:xfrm>
      </p:grpSpPr>
      <p:sp>
        <p:nvSpPr>
          <p:cNvPr id="44" name="Google Shape;44;p11"/>
          <p:cNvSpPr txBox="1">
            <a:spLocks noGrp="1"/>
          </p:cNvSpPr>
          <p:nvPr>
            <p:ph type="dt" idx="10"/>
          </p:nvPr>
        </p:nvSpPr>
        <p:spPr>
          <a:xfrm>
            <a:off x="457200" y="4767263"/>
            <a:ext cx="2133600"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11"/>
          <p:cNvSpPr txBox="1">
            <a:spLocks noGrp="1"/>
          </p:cNvSpPr>
          <p:nvPr>
            <p:ph type="ftr" idx="11"/>
          </p:nvPr>
        </p:nvSpPr>
        <p:spPr>
          <a:xfrm>
            <a:off x="3124200" y="4767263"/>
            <a:ext cx="2895600" cy="273844"/>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11"/>
          <p:cNvSpPr txBox="1">
            <a:spLocks noGrp="1"/>
          </p:cNvSpPr>
          <p:nvPr>
            <p:ph type="sldNum" idx="12"/>
          </p:nvPr>
        </p:nvSpPr>
        <p:spPr>
          <a:xfrm>
            <a:off x="6553200" y="4767263"/>
            <a:ext cx="2133600"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7"/>
        <p:cNvGrpSpPr/>
        <p:nvPr/>
      </p:nvGrpSpPr>
      <p:grpSpPr>
        <a:xfrm>
          <a:off x="0" y="0"/>
          <a:ext cx="0" cy="0"/>
          <a:chOff x="0" y="0"/>
          <a:chExt cx="0" cy="0"/>
        </a:xfrm>
      </p:grpSpPr>
      <p:sp>
        <p:nvSpPr>
          <p:cNvPr id="48" name="Google Shape;48;p12"/>
          <p:cNvSpPr txBox="1">
            <a:spLocks noGrp="1"/>
          </p:cNvSpPr>
          <p:nvPr>
            <p:ph type="title"/>
          </p:nvPr>
        </p:nvSpPr>
        <p:spPr>
          <a:xfrm>
            <a:off x="722313" y="3305176"/>
            <a:ext cx="7772400" cy="1021556"/>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 name="Google Shape;49;p12"/>
          <p:cNvSpPr txBox="1">
            <a:spLocks noGrp="1"/>
          </p:cNvSpPr>
          <p:nvPr>
            <p:ph type="body" idx="1"/>
          </p:nvPr>
        </p:nvSpPr>
        <p:spPr>
          <a:xfrm>
            <a:off x="722313" y="2180035"/>
            <a:ext cx="7772400" cy="1125140"/>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50" name="Google Shape;50;p12"/>
          <p:cNvSpPr txBox="1">
            <a:spLocks noGrp="1"/>
          </p:cNvSpPr>
          <p:nvPr>
            <p:ph type="dt" idx="10"/>
          </p:nvPr>
        </p:nvSpPr>
        <p:spPr>
          <a:xfrm>
            <a:off x="457200" y="4767263"/>
            <a:ext cx="2133600"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12"/>
          <p:cNvSpPr txBox="1">
            <a:spLocks noGrp="1"/>
          </p:cNvSpPr>
          <p:nvPr>
            <p:ph type="ftr" idx="11"/>
          </p:nvPr>
        </p:nvSpPr>
        <p:spPr>
          <a:xfrm>
            <a:off x="3124200" y="4767263"/>
            <a:ext cx="2895600" cy="273844"/>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2"/>
          <p:cNvSpPr txBox="1">
            <a:spLocks noGrp="1"/>
          </p:cNvSpPr>
          <p:nvPr>
            <p:ph type="sldNum" idx="12"/>
          </p:nvPr>
        </p:nvSpPr>
        <p:spPr>
          <a:xfrm>
            <a:off x="6553200" y="4767263"/>
            <a:ext cx="2133600"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53"/>
        <p:cNvGrpSpPr/>
        <p:nvPr/>
      </p:nvGrpSpPr>
      <p:grpSpPr>
        <a:xfrm>
          <a:off x="0" y="0"/>
          <a:ext cx="0" cy="0"/>
          <a:chOff x="0" y="0"/>
          <a:chExt cx="0" cy="0"/>
        </a:xfrm>
      </p:grpSpPr>
      <p:sp>
        <p:nvSpPr>
          <p:cNvPr id="54" name="Google Shape;54;p13"/>
          <p:cNvSpPr txBox="1">
            <a:spLocks noGrp="1"/>
          </p:cNvSpPr>
          <p:nvPr>
            <p:ph type="title"/>
          </p:nvPr>
        </p:nvSpPr>
        <p:spPr>
          <a:xfrm>
            <a:off x="457200" y="205979"/>
            <a:ext cx="8229600" cy="85725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13"/>
          <p:cNvSpPr txBox="1">
            <a:spLocks noGrp="1"/>
          </p:cNvSpPr>
          <p:nvPr>
            <p:ph type="body" idx="1"/>
          </p:nvPr>
        </p:nvSpPr>
        <p:spPr>
          <a:xfrm>
            <a:off x="457200" y="1200151"/>
            <a:ext cx="4038600" cy="3394472"/>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56" name="Google Shape;56;p13"/>
          <p:cNvSpPr txBox="1">
            <a:spLocks noGrp="1"/>
          </p:cNvSpPr>
          <p:nvPr>
            <p:ph type="body" idx="2"/>
          </p:nvPr>
        </p:nvSpPr>
        <p:spPr>
          <a:xfrm>
            <a:off x="4648200" y="1200151"/>
            <a:ext cx="4038600" cy="3394472"/>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57" name="Google Shape;57;p13"/>
          <p:cNvSpPr txBox="1">
            <a:spLocks noGrp="1"/>
          </p:cNvSpPr>
          <p:nvPr>
            <p:ph type="dt" idx="10"/>
          </p:nvPr>
        </p:nvSpPr>
        <p:spPr>
          <a:xfrm>
            <a:off x="457200" y="4767263"/>
            <a:ext cx="2133600"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13"/>
          <p:cNvSpPr txBox="1">
            <a:spLocks noGrp="1"/>
          </p:cNvSpPr>
          <p:nvPr>
            <p:ph type="ftr" idx="11"/>
          </p:nvPr>
        </p:nvSpPr>
        <p:spPr>
          <a:xfrm>
            <a:off x="3124200" y="4767263"/>
            <a:ext cx="2895600" cy="273844"/>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13"/>
          <p:cNvSpPr txBox="1">
            <a:spLocks noGrp="1"/>
          </p:cNvSpPr>
          <p:nvPr>
            <p:ph type="sldNum" idx="12"/>
          </p:nvPr>
        </p:nvSpPr>
        <p:spPr>
          <a:xfrm>
            <a:off x="6553200" y="4767263"/>
            <a:ext cx="2133600"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0"/>
        <p:cNvGrpSpPr/>
        <p:nvPr/>
      </p:nvGrpSpPr>
      <p:grpSpPr>
        <a:xfrm>
          <a:off x="0" y="0"/>
          <a:ext cx="0" cy="0"/>
          <a:chOff x="0" y="0"/>
          <a:chExt cx="0" cy="0"/>
        </a:xfrm>
      </p:grpSpPr>
      <p:sp>
        <p:nvSpPr>
          <p:cNvPr id="61" name="Google Shape;61;p14"/>
          <p:cNvSpPr txBox="1">
            <a:spLocks noGrp="1"/>
          </p:cNvSpPr>
          <p:nvPr>
            <p:ph type="title"/>
          </p:nvPr>
        </p:nvSpPr>
        <p:spPr>
          <a:xfrm>
            <a:off x="457200" y="205979"/>
            <a:ext cx="8229600" cy="85725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2" name="Google Shape;62;p14"/>
          <p:cNvSpPr txBox="1">
            <a:spLocks noGrp="1"/>
          </p:cNvSpPr>
          <p:nvPr>
            <p:ph type="dt" idx="10"/>
          </p:nvPr>
        </p:nvSpPr>
        <p:spPr>
          <a:xfrm>
            <a:off x="457200" y="4767263"/>
            <a:ext cx="2133600"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14"/>
          <p:cNvSpPr txBox="1">
            <a:spLocks noGrp="1"/>
          </p:cNvSpPr>
          <p:nvPr>
            <p:ph type="ftr" idx="11"/>
          </p:nvPr>
        </p:nvSpPr>
        <p:spPr>
          <a:xfrm>
            <a:off x="3124200" y="4767263"/>
            <a:ext cx="2895600" cy="273844"/>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14"/>
          <p:cNvSpPr txBox="1">
            <a:spLocks noGrp="1"/>
          </p:cNvSpPr>
          <p:nvPr>
            <p:ph type="sldNum" idx="12"/>
          </p:nvPr>
        </p:nvSpPr>
        <p:spPr>
          <a:xfrm>
            <a:off x="6553200" y="4767263"/>
            <a:ext cx="2133600"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5"/>
        <p:cNvGrpSpPr/>
        <p:nvPr/>
      </p:nvGrpSpPr>
      <p:grpSpPr>
        <a:xfrm>
          <a:off x="0" y="0"/>
          <a:ext cx="0" cy="0"/>
          <a:chOff x="0" y="0"/>
          <a:chExt cx="0" cy="0"/>
        </a:xfrm>
      </p:grpSpPr>
      <p:sp>
        <p:nvSpPr>
          <p:cNvPr id="66" name="Google Shape;66;p15"/>
          <p:cNvSpPr txBox="1">
            <a:spLocks noGrp="1"/>
          </p:cNvSpPr>
          <p:nvPr>
            <p:ph type="title"/>
          </p:nvPr>
        </p:nvSpPr>
        <p:spPr>
          <a:xfrm>
            <a:off x="457201" y="204787"/>
            <a:ext cx="3008313" cy="8715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15"/>
          <p:cNvSpPr txBox="1">
            <a:spLocks noGrp="1"/>
          </p:cNvSpPr>
          <p:nvPr>
            <p:ph type="body" idx="1"/>
          </p:nvPr>
        </p:nvSpPr>
        <p:spPr>
          <a:xfrm>
            <a:off x="3575050" y="204788"/>
            <a:ext cx="5111750" cy="4389835"/>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68" name="Google Shape;68;p15"/>
          <p:cNvSpPr txBox="1">
            <a:spLocks noGrp="1"/>
          </p:cNvSpPr>
          <p:nvPr>
            <p:ph type="body" idx="2"/>
          </p:nvPr>
        </p:nvSpPr>
        <p:spPr>
          <a:xfrm>
            <a:off x="457201" y="1076326"/>
            <a:ext cx="3008313" cy="3518297"/>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9" name="Google Shape;69;p15"/>
          <p:cNvSpPr txBox="1">
            <a:spLocks noGrp="1"/>
          </p:cNvSpPr>
          <p:nvPr>
            <p:ph type="dt" idx="10"/>
          </p:nvPr>
        </p:nvSpPr>
        <p:spPr>
          <a:xfrm>
            <a:off x="457200" y="4767263"/>
            <a:ext cx="2133600"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15"/>
          <p:cNvSpPr txBox="1">
            <a:spLocks noGrp="1"/>
          </p:cNvSpPr>
          <p:nvPr>
            <p:ph type="ftr" idx="11"/>
          </p:nvPr>
        </p:nvSpPr>
        <p:spPr>
          <a:xfrm>
            <a:off x="3124200" y="4767263"/>
            <a:ext cx="2895600" cy="273844"/>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15"/>
          <p:cNvSpPr txBox="1">
            <a:spLocks noGrp="1"/>
          </p:cNvSpPr>
          <p:nvPr>
            <p:ph type="sldNum" idx="12"/>
          </p:nvPr>
        </p:nvSpPr>
        <p:spPr>
          <a:xfrm>
            <a:off x="6553200" y="4767263"/>
            <a:ext cx="2133600"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2"/>
        <p:cNvGrpSpPr/>
        <p:nvPr/>
      </p:nvGrpSpPr>
      <p:grpSpPr>
        <a:xfrm>
          <a:off x="0" y="0"/>
          <a:ext cx="0" cy="0"/>
          <a:chOff x="0" y="0"/>
          <a:chExt cx="0" cy="0"/>
        </a:xfrm>
      </p:grpSpPr>
      <p:sp>
        <p:nvSpPr>
          <p:cNvPr id="73" name="Google Shape;73;p16"/>
          <p:cNvSpPr txBox="1">
            <a:spLocks noGrp="1"/>
          </p:cNvSpPr>
          <p:nvPr>
            <p:ph type="title"/>
          </p:nvPr>
        </p:nvSpPr>
        <p:spPr>
          <a:xfrm>
            <a:off x="1792288" y="3600450"/>
            <a:ext cx="5486400" cy="425054"/>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16"/>
          <p:cNvSpPr>
            <a:spLocks noGrp="1"/>
          </p:cNvSpPr>
          <p:nvPr>
            <p:ph type="pic" idx="2"/>
          </p:nvPr>
        </p:nvSpPr>
        <p:spPr>
          <a:xfrm>
            <a:off x="1792288" y="459581"/>
            <a:ext cx="5486400" cy="3086100"/>
          </a:xfrm>
          <a:prstGeom prst="rect">
            <a:avLst/>
          </a:prstGeom>
          <a:noFill/>
          <a:ln>
            <a:noFill/>
          </a:ln>
        </p:spPr>
      </p:sp>
      <p:sp>
        <p:nvSpPr>
          <p:cNvPr id="75" name="Google Shape;75;p16"/>
          <p:cNvSpPr txBox="1">
            <a:spLocks noGrp="1"/>
          </p:cNvSpPr>
          <p:nvPr>
            <p:ph type="body" idx="1"/>
          </p:nvPr>
        </p:nvSpPr>
        <p:spPr>
          <a:xfrm>
            <a:off x="1792288" y="4025503"/>
            <a:ext cx="5486400" cy="603647"/>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76" name="Google Shape;76;p16"/>
          <p:cNvSpPr txBox="1">
            <a:spLocks noGrp="1"/>
          </p:cNvSpPr>
          <p:nvPr>
            <p:ph type="dt" idx="10"/>
          </p:nvPr>
        </p:nvSpPr>
        <p:spPr>
          <a:xfrm>
            <a:off x="457200" y="4767263"/>
            <a:ext cx="2133600"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6"/>
          <p:cNvSpPr txBox="1">
            <a:spLocks noGrp="1"/>
          </p:cNvSpPr>
          <p:nvPr>
            <p:ph type="ftr" idx="11"/>
          </p:nvPr>
        </p:nvSpPr>
        <p:spPr>
          <a:xfrm>
            <a:off x="3124200" y="4767263"/>
            <a:ext cx="2895600" cy="273844"/>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6"/>
          <p:cNvSpPr txBox="1">
            <a:spLocks noGrp="1"/>
          </p:cNvSpPr>
          <p:nvPr>
            <p:ph type="sldNum" idx="12"/>
          </p:nvPr>
        </p:nvSpPr>
        <p:spPr>
          <a:xfrm>
            <a:off x="6553200" y="4767263"/>
            <a:ext cx="2133600"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9"/>
        <p:cNvGrpSpPr/>
        <p:nvPr/>
      </p:nvGrpSpPr>
      <p:grpSpPr>
        <a:xfrm>
          <a:off x="0" y="0"/>
          <a:ext cx="0" cy="0"/>
          <a:chOff x="0" y="0"/>
          <a:chExt cx="0" cy="0"/>
        </a:xfrm>
      </p:grpSpPr>
      <p:sp>
        <p:nvSpPr>
          <p:cNvPr id="80" name="Google Shape;80;p17"/>
          <p:cNvSpPr txBox="1">
            <a:spLocks noGrp="1"/>
          </p:cNvSpPr>
          <p:nvPr>
            <p:ph type="title"/>
          </p:nvPr>
        </p:nvSpPr>
        <p:spPr>
          <a:xfrm>
            <a:off x="457200" y="205979"/>
            <a:ext cx="8229600" cy="85725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 name="Google Shape;81;p17"/>
          <p:cNvSpPr txBox="1">
            <a:spLocks noGrp="1"/>
          </p:cNvSpPr>
          <p:nvPr>
            <p:ph type="body" idx="1"/>
          </p:nvPr>
        </p:nvSpPr>
        <p:spPr>
          <a:xfrm rot="5400000">
            <a:off x="2874764" y="-1217413"/>
            <a:ext cx="3394472"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82" name="Google Shape;82;p17"/>
          <p:cNvSpPr txBox="1">
            <a:spLocks noGrp="1"/>
          </p:cNvSpPr>
          <p:nvPr>
            <p:ph type="dt" idx="10"/>
          </p:nvPr>
        </p:nvSpPr>
        <p:spPr>
          <a:xfrm>
            <a:off x="457200" y="4767263"/>
            <a:ext cx="2133600"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7"/>
          <p:cNvSpPr txBox="1">
            <a:spLocks noGrp="1"/>
          </p:cNvSpPr>
          <p:nvPr>
            <p:ph type="ftr" idx="11"/>
          </p:nvPr>
        </p:nvSpPr>
        <p:spPr>
          <a:xfrm>
            <a:off x="3124200" y="4767263"/>
            <a:ext cx="2895600" cy="273844"/>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17"/>
          <p:cNvSpPr txBox="1">
            <a:spLocks noGrp="1"/>
          </p:cNvSpPr>
          <p:nvPr>
            <p:ph type="sldNum" idx="12"/>
          </p:nvPr>
        </p:nvSpPr>
        <p:spPr>
          <a:xfrm>
            <a:off x="6553200" y="4767263"/>
            <a:ext cx="2133600"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5"/>
        <p:cNvGrpSpPr/>
        <p:nvPr/>
      </p:nvGrpSpPr>
      <p:grpSpPr>
        <a:xfrm>
          <a:off x="0" y="0"/>
          <a:ext cx="0" cy="0"/>
          <a:chOff x="0" y="0"/>
          <a:chExt cx="0" cy="0"/>
        </a:xfrm>
      </p:grpSpPr>
      <p:sp>
        <p:nvSpPr>
          <p:cNvPr id="86" name="Google Shape;86;p18"/>
          <p:cNvSpPr txBox="1">
            <a:spLocks noGrp="1"/>
          </p:cNvSpPr>
          <p:nvPr>
            <p:ph type="title"/>
          </p:nvPr>
        </p:nvSpPr>
        <p:spPr>
          <a:xfrm rot="5400000">
            <a:off x="5463778" y="1371601"/>
            <a:ext cx="4388644"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7" name="Google Shape;87;p18"/>
          <p:cNvSpPr txBox="1">
            <a:spLocks noGrp="1"/>
          </p:cNvSpPr>
          <p:nvPr>
            <p:ph type="body" idx="1"/>
          </p:nvPr>
        </p:nvSpPr>
        <p:spPr>
          <a:xfrm rot="5400000">
            <a:off x="1272778" y="-609599"/>
            <a:ext cx="4388644"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88" name="Google Shape;88;p18"/>
          <p:cNvSpPr txBox="1">
            <a:spLocks noGrp="1"/>
          </p:cNvSpPr>
          <p:nvPr>
            <p:ph type="dt" idx="10"/>
          </p:nvPr>
        </p:nvSpPr>
        <p:spPr>
          <a:xfrm>
            <a:off x="457200" y="4767263"/>
            <a:ext cx="2133600"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18"/>
          <p:cNvSpPr txBox="1">
            <a:spLocks noGrp="1"/>
          </p:cNvSpPr>
          <p:nvPr>
            <p:ph type="ftr" idx="11"/>
          </p:nvPr>
        </p:nvSpPr>
        <p:spPr>
          <a:xfrm>
            <a:off x="3124200" y="4767263"/>
            <a:ext cx="2895600" cy="273844"/>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18"/>
          <p:cNvSpPr txBox="1">
            <a:spLocks noGrp="1"/>
          </p:cNvSpPr>
          <p:nvPr>
            <p:ph type="sldNum" idx="12"/>
          </p:nvPr>
        </p:nvSpPr>
        <p:spPr>
          <a:xfrm>
            <a:off x="6553200" y="4767263"/>
            <a:ext cx="2133600"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pic>
        <p:nvPicPr>
          <p:cNvPr id="91" name="Google Shape;91;p18" descr="E:\websites\free-power-point-templates\2012\logos.png"/>
          <p:cNvPicPr preferRelativeResize="0"/>
          <p:nvPr/>
        </p:nvPicPr>
        <p:blipFill rotWithShape="1">
          <a:blip r:embed="rId2">
            <a:alphaModFix/>
          </a:blip>
          <a:srcRect/>
          <a:stretch/>
        </p:blipFill>
        <p:spPr>
          <a:xfrm>
            <a:off x="3808475" y="2326213"/>
            <a:ext cx="1463784" cy="526961"/>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4">
            <a:alphaModFix/>
          </a:blip>
          <a:stretch>
            <a:fillRect/>
          </a:stretch>
        </a:blipFill>
        <a:effectLst/>
      </p:bgPr>
    </p:bg>
    <p:spTree>
      <p:nvGrpSpPr>
        <p:cNvPr id="1" name="Shape 9"/>
        <p:cNvGrpSpPr/>
        <p:nvPr/>
      </p:nvGrpSpPr>
      <p:grpSpPr>
        <a:xfrm>
          <a:off x="0" y="0"/>
          <a:ext cx="0" cy="0"/>
          <a:chOff x="0" y="0"/>
          <a:chExt cx="0" cy="0"/>
        </a:xfrm>
      </p:grpSpPr>
      <p:sp>
        <p:nvSpPr>
          <p:cNvPr id="10" name="Google Shape;10;p6"/>
          <p:cNvSpPr txBox="1">
            <a:spLocks noGrp="1"/>
          </p:cNvSpPr>
          <p:nvPr>
            <p:ph type="title"/>
          </p:nvPr>
        </p:nvSpPr>
        <p:spPr>
          <a:xfrm>
            <a:off x="457200" y="205979"/>
            <a:ext cx="8229600" cy="85725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6"/>
          <p:cNvSpPr txBox="1">
            <a:spLocks noGrp="1"/>
          </p:cNvSpPr>
          <p:nvPr>
            <p:ph type="body" idx="1"/>
          </p:nvPr>
        </p:nvSpPr>
        <p:spPr>
          <a:xfrm>
            <a:off x="457200" y="1200151"/>
            <a:ext cx="8229600" cy="3394472"/>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 name="Google Shape;12;p6"/>
          <p:cNvSpPr txBox="1">
            <a:spLocks noGrp="1"/>
          </p:cNvSpPr>
          <p:nvPr>
            <p:ph type="dt" idx="10"/>
          </p:nvPr>
        </p:nvSpPr>
        <p:spPr>
          <a:xfrm>
            <a:off x="457200" y="4767263"/>
            <a:ext cx="2133600" cy="273844"/>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6"/>
          <p:cNvSpPr txBox="1">
            <a:spLocks noGrp="1"/>
          </p:cNvSpPr>
          <p:nvPr>
            <p:ph type="ftr" idx="11"/>
          </p:nvPr>
        </p:nvSpPr>
        <p:spPr>
          <a:xfrm>
            <a:off x="3124200" y="4767263"/>
            <a:ext cx="2895600" cy="273844"/>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6"/>
          <p:cNvSpPr txBox="1">
            <a:spLocks noGrp="1"/>
          </p:cNvSpPr>
          <p:nvPr>
            <p:ph type="sldNum" idx="12"/>
          </p:nvPr>
        </p:nvSpPr>
        <p:spPr>
          <a:xfrm>
            <a:off x="6553200" y="4767263"/>
            <a:ext cx="2133600" cy="273844"/>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15" name="Google Shape;15;p6"/>
          <p:cNvSpPr txBox="1"/>
          <p:nvPr/>
        </p:nvSpPr>
        <p:spPr>
          <a:xfrm>
            <a:off x="-9150" y="5213747"/>
            <a:ext cx="8389625"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400" b="0" i="0" u="none" strike="noStrike" cap="none">
                <a:solidFill>
                  <a:srgbClr val="A5A5A5"/>
                </a:solidFill>
                <a:latin typeface="Calibri"/>
                <a:ea typeface="Calibri"/>
                <a:cs typeface="Calibri"/>
                <a:sym typeface="Calibri"/>
              </a:rPr>
              <a:t>This presentation uses a free template provided by FPPT.com</a:t>
            </a:r>
            <a:endParaRPr/>
          </a:p>
          <a:p>
            <a:pPr marL="0" marR="0" lvl="0" indent="0" algn="l" rtl="0">
              <a:spcBef>
                <a:spcPts val="0"/>
              </a:spcBef>
              <a:spcAft>
                <a:spcPts val="0"/>
              </a:spcAft>
              <a:buNone/>
            </a:pPr>
            <a:r>
              <a:rPr lang="en-US" sz="1400">
                <a:solidFill>
                  <a:srgbClr val="A5A5A5"/>
                </a:solidFill>
                <a:latin typeface="Calibri"/>
                <a:ea typeface="Calibri"/>
                <a:cs typeface="Calibri"/>
                <a:sym typeface="Calibri"/>
              </a:rPr>
              <a:t>www.free-power-point-templates.com</a:t>
            </a:r>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ransition spd="med">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2.xml"/><Relationship Id="rId1" Type="http://schemas.openxmlformats.org/officeDocument/2006/relationships/slideLayout" Target="../slideLayouts/slideLayout3.xml"/><Relationship Id="rId4" Type="http://schemas.openxmlformats.org/officeDocument/2006/relationships/image" Target="../media/image16.jpg"/></Relationships>
</file>

<file path=ppt/slides/_rels/slide13.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
          <p:cNvSpPr txBox="1">
            <a:spLocks noGrp="1"/>
          </p:cNvSpPr>
          <p:nvPr>
            <p:ph type="ctrTitle"/>
          </p:nvPr>
        </p:nvSpPr>
        <p:spPr>
          <a:xfrm>
            <a:off x="0" y="2478603"/>
            <a:ext cx="5086906" cy="1957704"/>
          </a:xfrm>
          <a:prstGeom prst="rect">
            <a:avLst/>
          </a:prstGeom>
          <a:noFill/>
          <a:ln>
            <a:noFill/>
          </a:ln>
          <a:effectLst>
            <a:outerShdw blurRad="50800" dist="38100" dir="2700000" algn="tl" rotWithShape="0">
              <a:srgbClr val="000000">
                <a:alpha val="40000"/>
              </a:srgbClr>
            </a:outerShdw>
          </a:effectLst>
        </p:spPr>
        <p:txBody>
          <a:bodyPr spcFirstLastPara="1" wrap="square" lIns="91425" tIns="45700" rIns="91425" bIns="45700" anchor="ctr" anchorCtr="0">
            <a:noAutofit/>
          </a:bodyPr>
          <a:lstStyle/>
          <a:p>
            <a:pPr marL="0" lvl="0" indent="0" algn="l" rtl="0">
              <a:spcBef>
                <a:spcPts val="0"/>
              </a:spcBef>
              <a:spcAft>
                <a:spcPts val="0"/>
              </a:spcAft>
              <a:buClr>
                <a:schemeClr val="dk1"/>
              </a:buClr>
              <a:buSzPts val="990"/>
              <a:buFont typeface="Arial"/>
              <a:buNone/>
            </a:pPr>
            <a:br>
              <a:rPr lang="en-US" sz="1940" dirty="0"/>
            </a:br>
            <a:r>
              <a:rPr lang="en-US" sz="2000" dirty="0"/>
              <a:t>Program: BA Business Management</a:t>
            </a:r>
            <a:endParaRPr sz="2000" dirty="0"/>
          </a:p>
          <a:p>
            <a:pPr marL="0" lvl="0" indent="0" algn="l" rtl="0">
              <a:spcBef>
                <a:spcPts val="0"/>
              </a:spcBef>
              <a:spcAft>
                <a:spcPts val="0"/>
              </a:spcAft>
              <a:buClr>
                <a:schemeClr val="dk1"/>
              </a:buClr>
              <a:buSzPts val="990"/>
              <a:buFont typeface="Arial"/>
              <a:buNone/>
            </a:pPr>
            <a:r>
              <a:rPr lang="en-US" sz="2000" dirty="0"/>
              <a:t>Name: Jasmine </a:t>
            </a:r>
            <a:r>
              <a:rPr lang="en-US" sz="2000" dirty="0" err="1"/>
              <a:t>kaur</a:t>
            </a:r>
            <a:br>
              <a:rPr lang="en-US" sz="2000" dirty="0"/>
            </a:br>
            <a:r>
              <a:rPr lang="en-US" sz="2000" dirty="0"/>
              <a:t>Student ID: 2222522</a:t>
            </a:r>
            <a:br>
              <a:rPr lang="en-US" sz="2000" dirty="0"/>
            </a:br>
            <a:r>
              <a:rPr lang="en-US" sz="2000" dirty="0"/>
              <a:t>Module: Managing People</a:t>
            </a:r>
            <a:endParaRPr sz="2000" dirty="0"/>
          </a:p>
          <a:p>
            <a:pPr marL="0" lvl="0" indent="0" algn="l" rtl="0">
              <a:spcBef>
                <a:spcPts val="0"/>
              </a:spcBef>
              <a:spcAft>
                <a:spcPts val="0"/>
              </a:spcAft>
              <a:buClr>
                <a:schemeClr val="dk1"/>
              </a:buClr>
              <a:buSzPts val="990"/>
              <a:buFont typeface="Arial"/>
              <a:buNone/>
            </a:pPr>
            <a:r>
              <a:rPr lang="en-US" sz="2000" dirty="0"/>
              <a:t>Module code: LCBB5004</a:t>
            </a:r>
            <a:endParaRPr sz="2000" dirty="0"/>
          </a:p>
          <a:p>
            <a:pPr marL="0" lvl="0" indent="0" algn="l" rtl="0">
              <a:spcBef>
                <a:spcPts val="0"/>
              </a:spcBef>
              <a:spcAft>
                <a:spcPts val="0"/>
              </a:spcAft>
              <a:buClr>
                <a:schemeClr val="dk1"/>
              </a:buClr>
              <a:buSzPts val="990"/>
              <a:buFont typeface="Arial"/>
              <a:buNone/>
            </a:pPr>
            <a:r>
              <a:rPr lang="en-US" sz="2000" dirty="0"/>
              <a:t>Component 1 Individual Presentation</a:t>
            </a:r>
            <a:br>
              <a:rPr lang="en-US" sz="2000" dirty="0"/>
            </a:br>
            <a:br>
              <a:rPr lang="en-US" sz="2000" dirty="0"/>
            </a:br>
            <a:r>
              <a:rPr lang="en-US" sz="2000" dirty="0">
                <a:solidFill>
                  <a:schemeClr val="bg1">
                    <a:lumMod val="95000"/>
                  </a:schemeClr>
                </a:solidFill>
              </a:rPr>
              <a:t>Lecture’s name : Dr Samual Abah</a:t>
            </a:r>
            <a:endParaRPr sz="1940" dirty="0">
              <a:solidFill>
                <a:schemeClr val="bg1">
                  <a:lumMod val="95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3"/>
          <p:cNvSpPr txBox="1">
            <a:spLocks noGrp="1"/>
          </p:cNvSpPr>
          <p:nvPr>
            <p:ph type="title"/>
          </p:nvPr>
        </p:nvSpPr>
        <p:spPr>
          <a:xfrm>
            <a:off x="448965" y="433880"/>
            <a:ext cx="6413610" cy="725349"/>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rgbClr val="244061"/>
              </a:buClr>
              <a:buSzPts val="3600"/>
              <a:buFont typeface="Calibri"/>
              <a:buNone/>
            </a:pPr>
            <a:r>
              <a:rPr lang="en-US" sz="4000" dirty="0"/>
              <a:t>Introduction</a:t>
            </a:r>
            <a:endParaRPr sz="4000" dirty="0"/>
          </a:p>
        </p:txBody>
      </p:sp>
      <p:pic>
        <p:nvPicPr>
          <p:cNvPr id="103" name="Google Shape;103;p3"/>
          <p:cNvPicPr preferRelativeResize="0"/>
          <p:nvPr/>
        </p:nvPicPr>
        <p:blipFill>
          <a:blip r:embed="rId3">
            <a:alphaModFix/>
          </a:blip>
          <a:stretch>
            <a:fillRect/>
          </a:stretch>
        </p:blipFill>
        <p:spPr>
          <a:xfrm>
            <a:off x="4740676" y="1311629"/>
            <a:ext cx="3946124" cy="3679471"/>
          </a:xfrm>
          <a:prstGeom prst="rect">
            <a:avLst/>
          </a:prstGeom>
          <a:noFill/>
          <a:ln>
            <a:noFill/>
          </a:ln>
        </p:spPr>
      </p:pic>
      <p:sp>
        <p:nvSpPr>
          <p:cNvPr id="104" name="Google Shape;104;p3"/>
          <p:cNvSpPr txBox="1">
            <a:spLocks noGrp="1"/>
          </p:cNvSpPr>
          <p:nvPr>
            <p:ph type="sldNum" idx="12"/>
          </p:nvPr>
        </p:nvSpPr>
        <p:spPr>
          <a:xfrm>
            <a:off x="6553200" y="4767263"/>
            <a:ext cx="2133600" cy="2739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2</a:t>
            </a:fld>
            <a:endParaRPr/>
          </a:p>
        </p:txBody>
      </p:sp>
      <p:sp>
        <p:nvSpPr>
          <p:cNvPr id="4" name="Rectangle: Rounded Corners 3">
            <a:extLst>
              <a:ext uri="{FF2B5EF4-FFF2-40B4-BE49-F238E27FC236}">
                <a16:creationId xmlns:a16="http://schemas.microsoft.com/office/drawing/2014/main" id="{338DD937-0CB4-166F-D337-9E43D5868C14}"/>
              </a:ext>
            </a:extLst>
          </p:cNvPr>
          <p:cNvSpPr/>
          <p:nvPr/>
        </p:nvSpPr>
        <p:spPr>
          <a:xfrm>
            <a:off x="112927" y="1415793"/>
            <a:ext cx="4157232" cy="163812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276225" algn="l" rtl="0">
              <a:spcBef>
                <a:spcPts val="560"/>
              </a:spcBef>
              <a:spcAft>
                <a:spcPts val="0"/>
              </a:spcAft>
              <a:buSzPct val="100000"/>
              <a:buChar char="•"/>
            </a:pPr>
            <a:r>
              <a:rPr lang="en-US" sz="1600" dirty="0"/>
              <a:t>The technological landscape has been in a state of rapid evolution.</a:t>
            </a:r>
          </a:p>
          <a:p>
            <a:pPr marL="342900" lvl="0" indent="-276225" algn="l" rtl="0">
              <a:spcBef>
                <a:spcPts val="560"/>
              </a:spcBef>
              <a:spcAft>
                <a:spcPts val="0"/>
              </a:spcAft>
              <a:buSzPct val="100000"/>
              <a:buChar char="•"/>
            </a:pPr>
            <a:r>
              <a:rPr lang="en-US" sz="1600" dirty="0"/>
              <a:t>The development of new technologies has been changing how we learn and gain professional and personal development.</a:t>
            </a:r>
          </a:p>
        </p:txBody>
      </p:sp>
      <p:sp>
        <p:nvSpPr>
          <p:cNvPr id="8" name="Rectangle: Rounded Corners 7">
            <a:extLst>
              <a:ext uri="{FF2B5EF4-FFF2-40B4-BE49-F238E27FC236}">
                <a16:creationId xmlns:a16="http://schemas.microsoft.com/office/drawing/2014/main" id="{A777C323-6B15-B36E-0397-A0EA23BDA00D}"/>
              </a:ext>
            </a:extLst>
          </p:cNvPr>
          <p:cNvSpPr/>
          <p:nvPr/>
        </p:nvSpPr>
        <p:spPr>
          <a:xfrm>
            <a:off x="167319" y="3151364"/>
            <a:ext cx="4102840" cy="183973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276225" algn="l" rtl="0">
              <a:spcBef>
                <a:spcPts val="560"/>
              </a:spcBef>
              <a:spcAft>
                <a:spcPts val="0"/>
              </a:spcAft>
              <a:buSzPct val="100000"/>
              <a:buChar char="•"/>
            </a:pPr>
            <a:r>
              <a:rPr lang="en-US" sz="1600" dirty="0"/>
              <a:t>Technologies have been shaping and reshaping training.</a:t>
            </a:r>
          </a:p>
          <a:p>
            <a:pPr marL="342900" lvl="0" indent="-276225" algn="l" rtl="0">
              <a:spcBef>
                <a:spcPts val="560"/>
              </a:spcBef>
              <a:spcAft>
                <a:spcPts val="0"/>
              </a:spcAft>
              <a:buSzPct val="100000"/>
              <a:buChar char="•"/>
            </a:pPr>
            <a:r>
              <a:rPr lang="en-US" sz="1600" dirty="0"/>
              <a:t>They have significantly benefited organizations across the world to effectively train their employees.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g2eca1d0f4e7_0_18"/>
          <p:cNvSpPr txBox="1">
            <a:spLocks noGrp="1"/>
          </p:cNvSpPr>
          <p:nvPr>
            <p:ph type="title"/>
          </p:nvPr>
        </p:nvSpPr>
        <p:spPr>
          <a:xfrm>
            <a:off x="448965" y="433880"/>
            <a:ext cx="6413700" cy="725400"/>
          </a:xfrm>
          <a:prstGeom prst="rect">
            <a:avLst/>
          </a:prstGeom>
          <a:noFill/>
          <a:ln>
            <a:noFill/>
          </a:ln>
        </p:spPr>
        <p:txBody>
          <a:bodyPr spcFirstLastPara="1" wrap="square" lIns="91425" tIns="45700" rIns="91425" bIns="45700" anchor="ctr" anchorCtr="0">
            <a:normAutofit fontScale="90000"/>
          </a:bodyPr>
          <a:lstStyle/>
          <a:p>
            <a:pPr marL="0" lvl="0" indent="0" algn="l" rtl="0">
              <a:spcBef>
                <a:spcPts val="0"/>
              </a:spcBef>
              <a:spcAft>
                <a:spcPts val="0"/>
              </a:spcAft>
              <a:buClr>
                <a:srgbClr val="244061"/>
              </a:buClr>
              <a:buSzPct val="100000"/>
              <a:buFont typeface="Calibri"/>
              <a:buNone/>
            </a:pPr>
            <a:r>
              <a:rPr lang="en-US" dirty="0"/>
              <a:t>Importance of Technology in Training and Development</a:t>
            </a:r>
            <a:endParaRPr dirty="0"/>
          </a:p>
        </p:txBody>
      </p:sp>
      <p:pic>
        <p:nvPicPr>
          <p:cNvPr id="111" name="Google Shape;111;g2eca1d0f4e7_0_18"/>
          <p:cNvPicPr preferRelativeResize="0"/>
          <p:nvPr/>
        </p:nvPicPr>
        <p:blipFill>
          <a:blip r:embed="rId3">
            <a:alphaModFix/>
          </a:blip>
          <a:stretch>
            <a:fillRect/>
          </a:stretch>
        </p:blipFill>
        <p:spPr>
          <a:xfrm>
            <a:off x="5295960" y="1389928"/>
            <a:ext cx="3679421" cy="3088024"/>
          </a:xfrm>
          <a:prstGeom prst="rect">
            <a:avLst/>
          </a:prstGeom>
          <a:noFill/>
          <a:ln>
            <a:noFill/>
          </a:ln>
        </p:spPr>
      </p:pic>
      <p:sp>
        <p:nvSpPr>
          <p:cNvPr id="112" name="Google Shape;112;g2eca1d0f4e7_0_18"/>
          <p:cNvSpPr txBox="1">
            <a:spLocks noGrp="1"/>
          </p:cNvSpPr>
          <p:nvPr>
            <p:ph type="sldNum" idx="12"/>
          </p:nvPr>
        </p:nvSpPr>
        <p:spPr>
          <a:xfrm>
            <a:off x="6553200" y="4767263"/>
            <a:ext cx="2133600" cy="2739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3</a:t>
            </a:fld>
            <a:endParaRPr/>
          </a:p>
        </p:txBody>
      </p:sp>
      <p:sp>
        <p:nvSpPr>
          <p:cNvPr id="4" name="Rectangle: Beveled 3">
            <a:extLst>
              <a:ext uri="{FF2B5EF4-FFF2-40B4-BE49-F238E27FC236}">
                <a16:creationId xmlns:a16="http://schemas.microsoft.com/office/drawing/2014/main" id="{A21BE9FA-C605-A54A-5195-4896BC1B6CBF}"/>
              </a:ext>
            </a:extLst>
          </p:cNvPr>
          <p:cNvSpPr/>
          <p:nvPr/>
        </p:nvSpPr>
        <p:spPr>
          <a:xfrm>
            <a:off x="0" y="1389928"/>
            <a:ext cx="5127341" cy="3159046"/>
          </a:xfrm>
          <a:prstGeom prst="beve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276225" algn="l" rtl="0">
              <a:spcBef>
                <a:spcPts val="560"/>
              </a:spcBef>
              <a:spcAft>
                <a:spcPts val="0"/>
              </a:spcAft>
              <a:buSzPct val="100000"/>
              <a:buChar char="•"/>
            </a:pPr>
            <a:r>
              <a:rPr lang="en-US" dirty="0"/>
              <a:t>Various technological developments have improved the training of employees significantly (Kulkarni, et al., 2021).</a:t>
            </a:r>
          </a:p>
          <a:p>
            <a:pPr marL="342900" lvl="0" indent="-276225" algn="l" rtl="0">
              <a:spcBef>
                <a:spcPts val="560"/>
              </a:spcBef>
              <a:spcAft>
                <a:spcPts val="0"/>
              </a:spcAft>
              <a:buSzPct val="100000"/>
              <a:buChar char="•"/>
            </a:pPr>
            <a:r>
              <a:rPr lang="en-US" dirty="0"/>
              <a:t>They have significantly enhanced the level of engagement for the employees.</a:t>
            </a:r>
          </a:p>
          <a:p>
            <a:pPr marL="342900" lvl="0" indent="-276225" algn="l" rtl="0">
              <a:spcBef>
                <a:spcPts val="560"/>
              </a:spcBef>
              <a:spcAft>
                <a:spcPts val="0"/>
              </a:spcAft>
              <a:buSzPct val="100000"/>
              <a:buChar char="•"/>
            </a:pPr>
            <a:r>
              <a:rPr lang="en-US" dirty="0"/>
              <a:t>Technologies have also increased the level of accessibility and flexibility of the training </a:t>
            </a:r>
            <a:r>
              <a:rPr lang="en-US" dirty="0" err="1"/>
              <a:t>programme</a:t>
            </a:r>
            <a:r>
              <a:rPr lang="en-US" dirty="0"/>
              <a:t>.</a:t>
            </a:r>
          </a:p>
          <a:p>
            <a:pPr marL="342900" lvl="0" indent="-276225" algn="l" rtl="0">
              <a:spcBef>
                <a:spcPts val="560"/>
              </a:spcBef>
              <a:spcAft>
                <a:spcPts val="0"/>
              </a:spcAft>
              <a:buSzPct val="100000"/>
              <a:buChar char="•"/>
            </a:pPr>
            <a:r>
              <a:rPr lang="en-US" dirty="0"/>
              <a:t>They have also significantly improved training experiences.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g2eca1d0f4e7_0_23"/>
          <p:cNvSpPr txBox="1">
            <a:spLocks noGrp="1"/>
          </p:cNvSpPr>
          <p:nvPr>
            <p:ph type="title"/>
          </p:nvPr>
        </p:nvSpPr>
        <p:spPr>
          <a:xfrm>
            <a:off x="448965" y="433880"/>
            <a:ext cx="6413700" cy="725400"/>
          </a:xfrm>
          <a:prstGeom prst="rect">
            <a:avLst/>
          </a:prstGeom>
          <a:noFill/>
          <a:ln>
            <a:noFill/>
          </a:ln>
        </p:spPr>
        <p:txBody>
          <a:bodyPr spcFirstLastPara="1" wrap="square" lIns="91425" tIns="45700" rIns="91425" bIns="45700" anchor="ctr" anchorCtr="0">
            <a:normAutofit fontScale="90000"/>
          </a:bodyPr>
          <a:lstStyle/>
          <a:p>
            <a:pPr marL="0" lvl="0" indent="0" algn="l" rtl="0">
              <a:spcBef>
                <a:spcPts val="0"/>
              </a:spcBef>
              <a:spcAft>
                <a:spcPts val="0"/>
              </a:spcAft>
              <a:buClr>
                <a:srgbClr val="244061"/>
              </a:buClr>
              <a:buSzPct val="100000"/>
              <a:buFont typeface="Calibri"/>
              <a:buNone/>
            </a:pPr>
            <a:r>
              <a:rPr lang="en-US"/>
              <a:t>Employee Benefits of Technology-Based Training Programs</a:t>
            </a:r>
            <a:endParaRPr/>
          </a:p>
        </p:txBody>
      </p:sp>
      <p:pic>
        <p:nvPicPr>
          <p:cNvPr id="119" name="Google Shape;119;g2eca1d0f4e7_0_23"/>
          <p:cNvPicPr preferRelativeResize="0"/>
          <p:nvPr/>
        </p:nvPicPr>
        <p:blipFill>
          <a:blip r:embed="rId3">
            <a:alphaModFix/>
          </a:blip>
          <a:stretch>
            <a:fillRect/>
          </a:stretch>
        </p:blipFill>
        <p:spPr>
          <a:xfrm>
            <a:off x="5508214" y="1533404"/>
            <a:ext cx="3635786" cy="3233859"/>
          </a:xfrm>
          <a:prstGeom prst="rect">
            <a:avLst/>
          </a:prstGeom>
          <a:noFill/>
          <a:ln>
            <a:noFill/>
          </a:ln>
        </p:spPr>
      </p:pic>
      <p:sp>
        <p:nvSpPr>
          <p:cNvPr id="120" name="Google Shape;120;g2eca1d0f4e7_0_23"/>
          <p:cNvSpPr txBox="1">
            <a:spLocks noGrp="1"/>
          </p:cNvSpPr>
          <p:nvPr>
            <p:ph type="sldNum" idx="12"/>
          </p:nvPr>
        </p:nvSpPr>
        <p:spPr>
          <a:xfrm>
            <a:off x="6553200" y="4767263"/>
            <a:ext cx="2133600" cy="2739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4</a:t>
            </a:fld>
            <a:endParaRPr/>
          </a:p>
        </p:txBody>
      </p:sp>
      <p:sp>
        <p:nvSpPr>
          <p:cNvPr id="3" name="Rectangle: Rounded Corners 2">
            <a:extLst>
              <a:ext uri="{FF2B5EF4-FFF2-40B4-BE49-F238E27FC236}">
                <a16:creationId xmlns:a16="http://schemas.microsoft.com/office/drawing/2014/main" id="{C6B553F7-7830-25B3-5E53-68B0788E3B4E}"/>
              </a:ext>
            </a:extLst>
          </p:cNvPr>
          <p:cNvSpPr/>
          <p:nvPr/>
        </p:nvSpPr>
        <p:spPr>
          <a:xfrm>
            <a:off x="204186" y="1533404"/>
            <a:ext cx="5175682" cy="3233859"/>
          </a:xfrm>
          <a:prstGeom prst="roundRect">
            <a:avLst/>
          </a:prstGeom>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276225" algn="l" rtl="0">
              <a:spcBef>
                <a:spcPts val="560"/>
              </a:spcBef>
              <a:spcAft>
                <a:spcPts val="0"/>
              </a:spcAft>
              <a:buSzPct val="100000"/>
              <a:buChar char="•"/>
            </a:pPr>
            <a:r>
              <a:rPr lang="en-US" sz="1600" dirty="0"/>
              <a:t>Technological tools have facilitated more personalized learning for employees.</a:t>
            </a:r>
          </a:p>
          <a:p>
            <a:pPr marL="342900" lvl="0" indent="-276225" algn="l" rtl="0">
              <a:spcBef>
                <a:spcPts val="560"/>
              </a:spcBef>
              <a:spcAft>
                <a:spcPts val="0"/>
              </a:spcAft>
              <a:buSzPct val="100000"/>
              <a:buChar char="•"/>
            </a:pPr>
            <a:r>
              <a:rPr lang="en-US" sz="1600" dirty="0"/>
              <a:t>They have also made continuous real-time monitoring of their level of learning possible.</a:t>
            </a:r>
          </a:p>
          <a:p>
            <a:pPr marL="342900" lvl="0" indent="-276225" algn="l" rtl="0">
              <a:spcBef>
                <a:spcPts val="560"/>
              </a:spcBef>
              <a:spcAft>
                <a:spcPts val="0"/>
              </a:spcAft>
              <a:buSzPct val="100000"/>
              <a:buChar char="•"/>
            </a:pPr>
            <a:r>
              <a:rPr lang="en-US" sz="1600" dirty="0"/>
              <a:t>Technologies have significantly filled the gaps towards resources.</a:t>
            </a:r>
          </a:p>
          <a:p>
            <a:pPr marL="342900" lvl="0" indent="-276225" algn="l" rtl="0">
              <a:spcBef>
                <a:spcPts val="560"/>
              </a:spcBef>
              <a:spcAft>
                <a:spcPts val="0"/>
              </a:spcAft>
              <a:buSzPct val="100000"/>
              <a:buChar char="•"/>
            </a:pPr>
            <a:r>
              <a:rPr lang="en-US" sz="1600" dirty="0"/>
              <a:t>Moreover, simulation and gamification of the learning process have increased the employees' responses and engagement in the training </a:t>
            </a:r>
            <a:r>
              <a:rPr lang="en-US" sz="1600" dirty="0" err="1"/>
              <a:t>programmes</a:t>
            </a:r>
            <a:r>
              <a:rPr lang="en-US" sz="1600" dirty="0"/>
              <a:t> (</a:t>
            </a:r>
            <a:r>
              <a:rPr lang="en-US" sz="1600" dirty="0" err="1"/>
              <a:t>Stofberg</a:t>
            </a:r>
            <a:r>
              <a:rPr lang="en-US" sz="1600" dirty="0"/>
              <a:t>, </a:t>
            </a:r>
            <a:r>
              <a:rPr lang="en-US" sz="1600" dirty="0" err="1"/>
              <a:t>Strasheim</a:t>
            </a:r>
            <a:r>
              <a:rPr lang="en-US" sz="1600" dirty="0"/>
              <a:t> and Koekemoer, 2021).</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g2eca1d0f4e7_0_28"/>
          <p:cNvSpPr txBox="1">
            <a:spLocks noGrp="1"/>
          </p:cNvSpPr>
          <p:nvPr>
            <p:ph type="title"/>
          </p:nvPr>
        </p:nvSpPr>
        <p:spPr>
          <a:xfrm>
            <a:off x="448965" y="433880"/>
            <a:ext cx="6413700" cy="7254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rgbClr val="244061"/>
              </a:buClr>
              <a:buSzPts val="3600"/>
              <a:buFont typeface="Calibri"/>
              <a:buNone/>
            </a:pPr>
            <a:r>
              <a:rPr lang="en-US"/>
              <a:t>Virtual Reality: Walmart</a:t>
            </a:r>
            <a:endParaRPr/>
          </a:p>
        </p:txBody>
      </p:sp>
      <p:pic>
        <p:nvPicPr>
          <p:cNvPr id="127" name="Google Shape;127;g2eca1d0f4e7_0_28"/>
          <p:cNvPicPr preferRelativeResize="0"/>
          <p:nvPr/>
        </p:nvPicPr>
        <p:blipFill>
          <a:blip r:embed="rId3">
            <a:alphaModFix/>
          </a:blip>
          <a:stretch>
            <a:fillRect/>
          </a:stretch>
        </p:blipFill>
        <p:spPr>
          <a:xfrm>
            <a:off x="5506664" y="1622550"/>
            <a:ext cx="3499715" cy="3066540"/>
          </a:xfrm>
          <a:prstGeom prst="rect">
            <a:avLst/>
          </a:prstGeom>
          <a:ln>
            <a:noFill/>
          </a:ln>
          <a:effectLst>
            <a:outerShdw blurRad="292100" dist="139700" dir="2700000" algn="tl" rotWithShape="0">
              <a:srgbClr val="333333">
                <a:alpha val="65000"/>
              </a:srgbClr>
            </a:outerShdw>
          </a:effectLst>
        </p:spPr>
      </p:pic>
      <p:sp>
        <p:nvSpPr>
          <p:cNvPr id="128" name="Google Shape;128;g2eca1d0f4e7_0_28"/>
          <p:cNvSpPr txBox="1">
            <a:spLocks noGrp="1"/>
          </p:cNvSpPr>
          <p:nvPr>
            <p:ph type="sldNum" idx="12"/>
          </p:nvPr>
        </p:nvSpPr>
        <p:spPr>
          <a:xfrm>
            <a:off x="6553200" y="4767263"/>
            <a:ext cx="2133600" cy="2739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5</a:t>
            </a:fld>
            <a:endParaRPr/>
          </a:p>
        </p:txBody>
      </p:sp>
      <p:sp>
        <p:nvSpPr>
          <p:cNvPr id="4" name="Callout: Right Arrow 3">
            <a:extLst>
              <a:ext uri="{FF2B5EF4-FFF2-40B4-BE49-F238E27FC236}">
                <a16:creationId xmlns:a16="http://schemas.microsoft.com/office/drawing/2014/main" id="{4E251AEF-3E49-D020-EB76-D1F1B174AAB2}"/>
              </a:ext>
            </a:extLst>
          </p:cNvPr>
          <p:cNvSpPr/>
          <p:nvPr/>
        </p:nvSpPr>
        <p:spPr>
          <a:xfrm>
            <a:off x="315174" y="1580562"/>
            <a:ext cx="5481944" cy="3323651"/>
          </a:xfrm>
          <a:prstGeom prst="righ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276225" algn="l" rtl="0">
              <a:spcBef>
                <a:spcPts val="560"/>
              </a:spcBef>
              <a:spcAft>
                <a:spcPts val="0"/>
              </a:spcAft>
              <a:buSzPct val="100000"/>
              <a:buChar char="•"/>
            </a:pPr>
            <a:r>
              <a:rPr lang="en-US" sz="1600" dirty="0"/>
              <a:t>Virtual reality is the technology that creates highly interactive and realistic experiences for users.</a:t>
            </a:r>
          </a:p>
          <a:p>
            <a:pPr marL="342900" lvl="0" indent="-276225" algn="l" rtl="0">
              <a:spcBef>
                <a:spcPts val="560"/>
              </a:spcBef>
              <a:spcAft>
                <a:spcPts val="0"/>
              </a:spcAft>
              <a:buSzPct val="100000"/>
              <a:buChar char="•"/>
            </a:pPr>
            <a:r>
              <a:rPr lang="en-US" sz="1600" dirty="0"/>
              <a:t>Walmart, the world's largest private sector entity has been using Virtual reality or VR technology to train its employees (Morozova, 2023).</a:t>
            </a:r>
          </a:p>
          <a:p>
            <a:pPr marL="342900" lvl="0" indent="-276225" algn="l" rtl="0">
              <a:spcBef>
                <a:spcPts val="560"/>
              </a:spcBef>
              <a:spcAft>
                <a:spcPts val="0"/>
              </a:spcAft>
              <a:buSzPct val="100000"/>
              <a:buChar char="•"/>
            </a:pPr>
            <a:r>
              <a:rPr lang="en-US" sz="1600" dirty="0"/>
              <a:t>The realistic and interactive environment of VR technology has effectively provided the employees with the scope to gain practical competence.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g2eca1d0f4e7_0_33"/>
          <p:cNvSpPr txBox="1">
            <a:spLocks noGrp="1"/>
          </p:cNvSpPr>
          <p:nvPr>
            <p:ph type="title"/>
          </p:nvPr>
        </p:nvSpPr>
        <p:spPr>
          <a:xfrm>
            <a:off x="448965" y="433880"/>
            <a:ext cx="6413700" cy="7254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rgbClr val="244061"/>
              </a:buClr>
              <a:buSzPts val="3600"/>
              <a:buFont typeface="Calibri"/>
              <a:buNone/>
            </a:pPr>
            <a:r>
              <a:rPr lang="en-US"/>
              <a:t>Enhanced resources: Shell</a:t>
            </a:r>
            <a:endParaRPr/>
          </a:p>
        </p:txBody>
      </p:sp>
      <p:pic>
        <p:nvPicPr>
          <p:cNvPr id="135" name="Google Shape;135;g2eca1d0f4e7_0_33"/>
          <p:cNvPicPr preferRelativeResize="0"/>
          <p:nvPr/>
        </p:nvPicPr>
        <p:blipFill>
          <a:blip r:embed="rId3">
            <a:alphaModFix/>
          </a:blip>
          <a:stretch>
            <a:fillRect/>
          </a:stretch>
        </p:blipFill>
        <p:spPr>
          <a:xfrm>
            <a:off x="93025" y="1334902"/>
            <a:ext cx="3245261" cy="3256739"/>
          </a:xfrm>
          <a:prstGeom prst="rect">
            <a:avLst/>
          </a:prstGeom>
          <a:noFill/>
          <a:ln>
            <a:noFill/>
          </a:ln>
        </p:spPr>
      </p:pic>
      <p:sp>
        <p:nvSpPr>
          <p:cNvPr id="136" name="Google Shape;136;g2eca1d0f4e7_0_33"/>
          <p:cNvSpPr txBox="1">
            <a:spLocks noGrp="1"/>
          </p:cNvSpPr>
          <p:nvPr>
            <p:ph type="sldNum" idx="12"/>
          </p:nvPr>
        </p:nvSpPr>
        <p:spPr>
          <a:xfrm>
            <a:off x="6553200" y="4767263"/>
            <a:ext cx="2133600" cy="2739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6</a:t>
            </a:fld>
            <a:endParaRPr/>
          </a:p>
        </p:txBody>
      </p:sp>
      <p:sp>
        <p:nvSpPr>
          <p:cNvPr id="4" name="Callout: Left Arrow 3">
            <a:extLst>
              <a:ext uri="{FF2B5EF4-FFF2-40B4-BE49-F238E27FC236}">
                <a16:creationId xmlns:a16="http://schemas.microsoft.com/office/drawing/2014/main" id="{A1C176F3-CE71-2D9F-5CEF-145F650BFC91}"/>
              </a:ext>
            </a:extLst>
          </p:cNvPr>
          <p:cNvSpPr/>
          <p:nvPr/>
        </p:nvSpPr>
        <p:spPr>
          <a:xfrm>
            <a:off x="3338285" y="1334902"/>
            <a:ext cx="4980091" cy="3256738"/>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Google Shape;134;g2eca1d0f4e7_0_33">
            <a:extLst>
              <a:ext uri="{FF2B5EF4-FFF2-40B4-BE49-F238E27FC236}">
                <a16:creationId xmlns:a16="http://schemas.microsoft.com/office/drawing/2014/main" id="{15E813C2-B26E-5F08-F262-9FA27D0D76AE}"/>
              </a:ext>
            </a:extLst>
          </p:cNvPr>
          <p:cNvSpPr txBox="1">
            <a:spLocks noGrp="1"/>
          </p:cNvSpPr>
          <p:nvPr>
            <p:ph type="body" idx="1"/>
          </p:nvPr>
        </p:nvSpPr>
        <p:spPr>
          <a:xfrm>
            <a:off x="4685793" y="1284021"/>
            <a:ext cx="3419519" cy="3358500"/>
          </a:xfrm>
          <a:prstGeom prst="rect">
            <a:avLst/>
          </a:prstGeom>
          <a:noFill/>
          <a:ln>
            <a:noFill/>
          </a:ln>
        </p:spPr>
        <p:txBody>
          <a:bodyPr spcFirstLastPara="1" wrap="square" lIns="91425" tIns="45700" rIns="91425" bIns="45700" anchor="t" anchorCtr="0">
            <a:normAutofit fontScale="62500" lnSpcReduction="20000"/>
          </a:bodyPr>
          <a:lstStyle/>
          <a:p>
            <a:pPr marL="342900" lvl="0" indent="-276225" algn="l" rtl="0">
              <a:spcBef>
                <a:spcPts val="560"/>
              </a:spcBef>
              <a:spcAft>
                <a:spcPts val="0"/>
              </a:spcAft>
              <a:buSzPct val="100000"/>
              <a:buChar char="•"/>
            </a:pPr>
            <a:r>
              <a:rPr lang="en-US" dirty="0">
                <a:solidFill>
                  <a:schemeClr val="bg1"/>
                </a:solidFill>
              </a:rPr>
              <a:t>Shell is a major player in the traditional energy industry.</a:t>
            </a:r>
            <a:endParaRPr dirty="0">
              <a:solidFill>
                <a:schemeClr val="bg1"/>
              </a:solidFill>
            </a:endParaRPr>
          </a:p>
          <a:p>
            <a:pPr marL="342900" lvl="0" indent="-276225" algn="l" rtl="0">
              <a:spcBef>
                <a:spcPts val="560"/>
              </a:spcBef>
              <a:spcAft>
                <a:spcPts val="0"/>
              </a:spcAft>
              <a:buSzPct val="100000"/>
              <a:buChar char="•"/>
            </a:pPr>
            <a:r>
              <a:rPr lang="en-US" dirty="0">
                <a:solidFill>
                  <a:schemeClr val="bg1"/>
                </a:solidFill>
              </a:rPr>
              <a:t>However, in the current situation, Shell is expecting a significant transformation of the global energy dynamics.</a:t>
            </a:r>
            <a:endParaRPr dirty="0">
              <a:solidFill>
                <a:schemeClr val="bg1"/>
              </a:solidFill>
            </a:endParaRPr>
          </a:p>
          <a:p>
            <a:pPr marL="342900" lvl="0" indent="-276225" algn="l" rtl="0">
              <a:spcBef>
                <a:spcPts val="560"/>
              </a:spcBef>
              <a:spcAft>
                <a:spcPts val="0"/>
              </a:spcAft>
              <a:buSzPct val="100000"/>
              <a:buChar char="•"/>
            </a:pPr>
            <a:r>
              <a:rPr lang="en-US" dirty="0">
                <a:solidFill>
                  <a:schemeClr val="bg1"/>
                </a:solidFill>
              </a:rPr>
              <a:t>To ensure preparedness, the company has developed Shell Open University (Shell, 2024).</a:t>
            </a:r>
            <a:endParaRPr dirty="0">
              <a:solidFill>
                <a:schemeClr val="bg1"/>
              </a:solidFill>
            </a:endParaRPr>
          </a:p>
          <a:p>
            <a:pPr marL="342900" lvl="0" indent="-276225" algn="l" rtl="0">
              <a:spcBef>
                <a:spcPts val="560"/>
              </a:spcBef>
              <a:spcAft>
                <a:spcPts val="0"/>
              </a:spcAft>
              <a:buSzPct val="100000"/>
              <a:buChar char="•"/>
            </a:pPr>
            <a:r>
              <a:rPr lang="en-US" dirty="0">
                <a:solidFill>
                  <a:schemeClr val="bg1"/>
                </a:solidFill>
              </a:rPr>
              <a:t>This platform has enabled the employees to gain access to a wide range of crucial learning resources remotely.</a:t>
            </a:r>
            <a:endParaRPr dirty="0">
              <a:solidFill>
                <a:schemeClr val="bg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g2eca1d0f4e7_0_38"/>
          <p:cNvSpPr txBox="1">
            <a:spLocks noGrp="1"/>
          </p:cNvSpPr>
          <p:nvPr>
            <p:ph type="title"/>
          </p:nvPr>
        </p:nvSpPr>
        <p:spPr>
          <a:xfrm>
            <a:off x="440087" y="433880"/>
            <a:ext cx="6413700" cy="7254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rgbClr val="244061"/>
              </a:buClr>
              <a:buSzPts val="3600"/>
              <a:buFont typeface="Calibri"/>
              <a:buNone/>
            </a:pPr>
            <a:r>
              <a:rPr lang="en-US"/>
              <a:t>VR: Hilton</a:t>
            </a:r>
            <a:endParaRPr/>
          </a:p>
        </p:txBody>
      </p:sp>
      <p:pic>
        <p:nvPicPr>
          <p:cNvPr id="143" name="Google Shape;143;g2eca1d0f4e7_0_38"/>
          <p:cNvPicPr preferRelativeResize="0"/>
          <p:nvPr/>
        </p:nvPicPr>
        <p:blipFill>
          <a:blip r:embed="rId3">
            <a:alphaModFix/>
          </a:blip>
          <a:stretch>
            <a:fillRect/>
          </a:stretch>
        </p:blipFill>
        <p:spPr>
          <a:xfrm>
            <a:off x="5477522" y="1629830"/>
            <a:ext cx="3514078" cy="2896813"/>
          </a:xfrm>
          <a:prstGeom prst="rect">
            <a:avLst/>
          </a:prstGeom>
          <a:noFill/>
          <a:ln>
            <a:noFill/>
          </a:ln>
        </p:spPr>
      </p:pic>
      <p:sp>
        <p:nvSpPr>
          <p:cNvPr id="144" name="Google Shape;144;g2eca1d0f4e7_0_38"/>
          <p:cNvSpPr txBox="1">
            <a:spLocks noGrp="1"/>
          </p:cNvSpPr>
          <p:nvPr>
            <p:ph type="sldNum" idx="12"/>
          </p:nvPr>
        </p:nvSpPr>
        <p:spPr>
          <a:xfrm>
            <a:off x="6553200" y="4767263"/>
            <a:ext cx="2133600" cy="2739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7</a:t>
            </a:fld>
            <a:endParaRPr/>
          </a:p>
        </p:txBody>
      </p:sp>
      <p:sp>
        <p:nvSpPr>
          <p:cNvPr id="5" name="Arrow: Pentagon 4">
            <a:extLst>
              <a:ext uri="{FF2B5EF4-FFF2-40B4-BE49-F238E27FC236}">
                <a16:creationId xmlns:a16="http://schemas.microsoft.com/office/drawing/2014/main" id="{E688F706-7AAE-8E5B-B959-574DA22193ED}"/>
              </a:ext>
            </a:extLst>
          </p:cNvPr>
          <p:cNvSpPr/>
          <p:nvPr/>
        </p:nvSpPr>
        <p:spPr>
          <a:xfrm>
            <a:off x="35737" y="1450385"/>
            <a:ext cx="5982071" cy="3133818"/>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276225" algn="l" rtl="0">
              <a:spcBef>
                <a:spcPts val="560"/>
              </a:spcBef>
              <a:spcAft>
                <a:spcPts val="0"/>
              </a:spcAft>
              <a:buSzPct val="100000"/>
              <a:buChar char="•"/>
            </a:pPr>
            <a:r>
              <a:rPr lang="en-US" sz="1600" dirty="0">
                <a:solidFill>
                  <a:schemeClr val="bg1"/>
                </a:solidFill>
              </a:rPr>
              <a:t>Hilton Hotels is one of the world's largest luxury hospitality and accommodation chain businesses.</a:t>
            </a:r>
          </a:p>
          <a:p>
            <a:pPr marL="342900" lvl="0" indent="-276225" algn="l" rtl="0">
              <a:spcBef>
                <a:spcPts val="560"/>
              </a:spcBef>
              <a:spcAft>
                <a:spcPts val="0"/>
              </a:spcAft>
              <a:buSzPct val="100000"/>
              <a:buChar char="•"/>
            </a:pPr>
            <a:r>
              <a:rPr lang="en-US" sz="1600" dirty="0">
                <a:solidFill>
                  <a:schemeClr val="bg1"/>
                </a:solidFill>
              </a:rPr>
              <a:t>The company’s employees are famous for its luxurious and premium customer experience.</a:t>
            </a:r>
          </a:p>
          <a:p>
            <a:pPr marL="342900" lvl="0" indent="-276225" algn="l" rtl="0">
              <a:spcBef>
                <a:spcPts val="560"/>
              </a:spcBef>
              <a:spcAft>
                <a:spcPts val="0"/>
              </a:spcAft>
              <a:buSzPct val="100000"/>
              <a:buChar char="•"/>
            </a:pPr>
            <a:r>
              <a:rPr lang="en-US" sz="1600" dirty="0">
                <a:solidFill>
                  <a:schemeClr val="bg1"/>
                </a:solidFill>
              </a:rPr>
              <a:t>Recently Hilton’s employees are getting access to VR technologies to get training (KOVER, 2020).</a:t>
            </a:r>
          </a:p>
          <a:p>
            <a:pPr marL="342900" lvl="0" indent="-276225" algn="l" rtl="0">
              <a:spcBef>
                <a:spcPts val="560"/>
              </a:spcBef>
              <a:spcAft>
                <a:spcPts val="0"/>
              </a:spcAft>
              <a:buSzPct val="100000"/>
              <a:buChar char="•"/>
            </a:pPr>
            <a:r>
              <a:rPr lang="en-US" sz="1600" dirty="0">
                <a:solidFill>
                  <a:schemeClr val="bg1"/>
                </a:solidFill>
              </a:rPr>
              <a:t>The technology has significantly enhanced their ability to understand the perspectives of the ground workers.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g2eca1d0f4e7_0_43"/>
          <p:cNvSpPr txBox="1">
            <a:spLocks noGrp="1"/>
          </p:cNvSpPr>
          <p:nvPr>
            <p:ph type="title"/>
          </p:nvPr>
        </p:nvSpPr>
        <p:spPr>
          <a:xfrm>
            <a:off x="448965" y="433880"/>
            <a:ext cx="6413700" cy="7254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rgbClr val="244061"/>
              </a:buClr>
              <a:buSzPts val="3600"/>
              <a:buFont typeface="Calibri"/>
              <a:buNone/>
            </a:pPr>
            <a:r>
              <a:rPr lang="en-US"/>
              <a:t>AI: Accenture </a:t>
            </a:r>
            <a:endParaRPr/>
          </a:p>
        </p:txBody>
      </p:sp>
      <p:pic>
        <p:nvPicPr>
          <p:cNvPr id="151" name="Google Shape;151;g2eca1d0f4e7_0_43"/>
          <p:cNvPicPr preferRelativeResize="0"/>
          <p:nvPr/>
        </p:nvPicPr>
        <p:blipFill>
          <a:blip r:embed="rId3">
            <a:alphaModFix/>
          </a:blip>
          <a:stretch>
            <a:fillRect/>
          </a:stretch>
        </p:blipFill>
        <p:spPr>
          <a:xfrm>
            <a:off x="4572000" y="1529010"/>
            <a:ext cx="4517530" cy="3010951"/>
          </a:xfrm>
          <a:prstGeom prst="rect">
            <a:avLst/>
          </a:prstGeom>
          <a:ln>
            <a:noFill/>
          </a:ln>
          <a:effectLst>
            <a:outerShdw blurRad="292100" dist="139700" dir="2700000" algn="tl" rotWithShape="0">
              <a:srgbClr val="333333">
                <a:alpha val="65000"/>
              </a:srgbClr>
            </a:outerShdw>
          </a:effectLst>
        </p:spPr>
      </p:pic>
      <p:sp>
        <p:nvSpPr>
          <p:cNvPr id="152" name="Google Shape;152;g2eca1d0f4e7_0_43"/>
          <p:cNvSpPr txBox="1">
            <a:spLocks noGrp="1"/>
          </p:cNvSpPr>
          <p:nvPr>
            <p:ph type="sldNum" idx="12"/>
          </p:nvPr>
        </p:nvSpPr>
        <p:spPr>
          <a:xfrm>
            <a:off x="6553200" y="4767263"/>
            <a:ext cx="2133600" cy="2739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8</a:t>
            </a:fld>
            <a:endParaRPr/>
          </a:p>
        </p:txBody>
      </p:sp>
      <p:sp>
        <p:nvSpPr>
          <p:cNvPr id="4" name="Callout: Right Arrow 3">
            <a:extLst>
              <a:ext uri="{FF2B5EF4-FFF2-40B4-BE49-F238E27FC236}">
                <a16:creationId xmlns:a16="http://schemas.microsoft.com/office/drawing/2014/main" id="{A2F7C3C7-E8C0-F841-57CE-7008F69D0F69}"/>
              </a:ext>
            </a:extLst>
          </p:cNvPr>
          <p:cNvSpPr/>
          <p:nvPr/>
        </p:nvSpPr>
        <p:spPr>
          <a:xfrm>
            <a:off x="152399" y="1359353"/>
            <a:ext cx="4872362" cy="3350267"/>
          </a:xfrm>
          <a:prstGeom prst="righ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Google Shape;150;g2eca1d0f4e7_0_43">
            <a:extLst>
              <a:ext uri="{FF2B5EF4-FFF2-40B4-BE49-F238E27FC236}">
                <a16:creationId xmlns:a16="http://schemas.microsoft.com/office/drawing/2014/main" id="{9B96D661-F506-A375-FBED-B05DD1977F78}"/>
              </a:ext>
            </a:extLst>
          </p:cNvPr>
          <p:cNvSpPr txBox="1">
            <a:spLocks noGrp="1"/>
          </p:cNvSpPr>
          <p:nvPr>
            <p:ph type="body" idx="1"/>
          </p:nvPr>
        </p:nvSpPr>
        <p:spPr>
          <a:xfrm>
            <a:off x="-145144" y="1350100"/>
            <a:ext cx="3429881" cy="3285400"/>
          </a:xfrm>
          <a:prstGeom prst="rect">
            <a:avLst/>
          </a:prstGeom>
          <a:noFill/>
          <a:ln>
            <a:noFill/>
          </a:ln>
        </p:spPr>
        <p:txBody>
          <a:bodyPr spcFirstLastPara="1" wrap="square" lIns="91425" tIns="45700" rIns="91425" bIns="45700" anchor="t" anchorCtr="0">
            <a:noAutofit/>
          </a:bodyPr>
          <a:lstStyle/>
          <a:p>
            <a:pPr marL="342900" lvl="0" indent="-276225" algn="l" rtl="0">
              <a:spcBef>
                <a:spcPts val="560"/>
              </a:spcBef>
              <a:spcAft>
                <a:spcPts val="0"/>
              </a:spcAft>
              <a:buSzPct val="100000"/>
              <a:buChar char="•"/>
            </a:pPr>
            <a:r>
              <a:rPr lang="en-US" sz="1600" dirty="0">
                <a:solidFill>
                  <a:schemeClr val="bg1"/>
                </a:solidFill>
              </a:rPr>
              <a:t>Accenture, a multinational software development company has started leveraging AI technology in its employee training.</a:t>
            </a:r>
            <a:endParaRPr sz="1600" dirty="0">
              <a:solidFill>
                <a:schemeClr val="bg1"/>
              </a:solidFill>
            </a:endParaRPr>
          </a:p>
          <a:p>
            <a:pPr marL="342900" lvl="0" indent="-276225" algn="l" rtl="0">
              <a:spcBef>
                <a:spcPts val="560"/>
              </a:spcBef>
              <a:spcAft>
                <a:spcPts val="0"/>
              </a:spcAft>
              <a:buSzPct val="100000"/>
              <a:buChar char="•"/>
            </a:pPr>
            <a:r>
              <a:rPr lang="en-US" sz="1600" dirty="0">
                <a:solidFill>
                  <a:schemeClr val="bg1"/>
                </a:solidFill>
              </a:rPr>
              <a:t>Its AI-driven learning platform has enabled the employee to foster more peer-based knowledge sharing (Accenture, 2024).</a:t>
            </a:r>
            <a:endParaRPr sz="1600" dirty="0">
              <a:solidFill>
                <a:schemeClr val="bg1"/>
              </a:solidFill>
            </a:endParaRPr>
          </a:p>
          <a:p>
            <a:pPr marL="342900" lvl="0" indent="-276225" algn="l" rtl="0">
              <a:spcBef>
                <a:spcPts val="560"/>
              </a:spcBef>
              <a:spcAft>
                <a:spcPts val="0"/>
              </a:spcAft>
              <a:buSzPct val="100000"/>
              <a:buChar char="•"/>
            </a:pPr>
            <a:r>
              <a:rPr lang="en-US" sz="1600" dirty="0">
                <a:solidFill>
                  <a:schemeClr val="bg1"/>
                </a:solidFill>
              </a:rPr>
              <a:t>AI has significantly improved the employee’s training with a more personalized training </a:t>
            </a:r>
            <a:r>
              <a:rPr lang="en-US" sz="1600" dirty="0" err="1">
                <a:solidFill>
                  <a:schemeClr val="bg1"/>
                </a:solidFill>
              </a:rPr>
              <a:t>programme</a:t>
            </a:r>
            <a:r>
              <a:rPr lang="en-US" sz="1600" dirty="0">
                <a:solidFill>
                  <a:schemeClr val="bg1"/>
                </a:solidFill>
              </a:rPr>
              <a:t>.</a:t>
            </a:r>
            <a:endParaRPr sz="1600" dirty="0">
              <a:solidFill>
                <a:schemeClr val="bg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g2eca1d0f4e7_0_48"/>
          <p:cNvSpPr txBox="1">
            <a:spLocks noGrp="1"/>
          </p:cNvSpPr>
          <p:nvPr>
            <p:ph type="title"/>
          </p:nvPr>
        </p:nvSpPr>
        <p:spPr>
          <a:xfrm>
            <a:off x="448965" y="433880"/>
            <a:ext cx="6413700" cy="725400"/>
          </a:xfrm>
          <a:prstGeom prst="rect">
            <a:avLst/>
          </a:prstGeom>
          <a:noFill/>
          <a:ln>
            <a:noFill/>
          </a:ln>
        </p:spPr>
        <p:txBody>
          <a:bodyPr spcFirstLastPara="1" wrap="square" lIns="91425" tIns="45700" rIns="91425" bIns="45700" anchor="ctr" anchorCtr="0">
            <a:normAutofit fontScale="90000"/>
          </a:bodyPr>
          <a:lstStyle/>
          <a:p>
            <a:pPr marL="0" lvl="0" indent="0" algn="l" rtl="0">
              <a:spcBef>
                <a:spcPts val="0"/>
              </a:spcBef>
              <a:spcAft>
                <a:spcPts val="0"/>
              </a:spcAft>
              <a:buClr>
                <a:srgbClr val="244061"/>
              </a:buClr>
              <a:buSzPct val="100000"/>
              <a:buFont typeface="Calibri"/>
              <a:buNone/>
            </a:pPr>
            <a:r>
              <a:rPr lang="en-US"/>
              <a:t>Employer Benefits of Technology-Based Training Programs</a:t>
            </a:r>
            <a:endParaRPr/>
          </a:p>
        </p:txBody>
      </p:sp>
      <p:pic>
        <p:nvPicPr>
          <p:cNvPr id="159" name="Google Shape;159;g2eca1d0f4e7_0_48"/>
          <p:cNvPicPr preferRelativeResize="0"/>
          <p:nvPr/>
        </p:nvPicPr>
        <p:blipFill>
          <a:blip r:embed="rId3">
            <a:alphaModFix/>
          </a:blip>
          <a:stretch>
            <a:fillRect/>
          </a:stretch>
        </p:blipFill>
        <p:spPr>
          <a:xfrm>
            <a:off x="5495279" y="1899821"/>
            <a:ext cx="3648722" cy="2738187"/>
          </a:xfrm>
          <a:prstGeom prst="rect">
            <a:avLst/>
          </a:prstGeom>
          <a:ln>
            <a:noFill/>
          </a:ln>
          <a:effectLst>
            <a:outerShdw blurRad="292100" dist="139700" dir="2700000" algn="tl" rotWithShape="0">
              <a:srgbClr val="333333">
                <a:alpha val="65000"/>
              </a:srgbClr>
            </a:outerShdw>
          </a:effectLst>
        </p:spPr>
      </p:pic>
      <p:sp>
        <p:nvSpPr>
          <p:cNvPr id="160" name="Google Shape;160;g2eca1d0f4e7_0_48"/>
          <p:cNvSpPr txBox="1">
            <a:spLocks noGrp="1"/>
          </p:cNvSpPr>
          <p:nvPr>
            <p:ph type="sldNum" idx="12"/>
          </p:nvPr>
        </p:nvSpPr>
        <p:spPr>
          <a:xfrm>
            <a:off x="6553200" y="4767263"/>
            <a:ext cx="2133600" cy="2739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9</a:t>
            </a:fld>
            <a:endParaRPr/>
          </a:p>
        </p:txBody>
      </p:sp>
      <p:sp>
        <p:nvSpPr>
          <p:cNvPr id="4" name="Rectangle: Beveled 3">
            <a:extLst>
              <a:ext uri="{FF2B5EF4-FFF2-40B4-BE49-F238E27FC236}">
                <a16:creationId xmlns:a16="http://schemas.microsoft.com/office/drawing/2014/main" id="{8F76C044-0EEA-1964-70D5-205DD99EB2A9}"/>
              </a:ext>
            </a:extLst>
          </p:cNvPr>
          <p:cNvSpPr/>
          <p:nvPr/>
        </p:nvSpPr>
        <p:spPr>
          <a:xfrm>
            <a:off x="292510" y="1393795"/>
            <a:ext cx="5460219" cy="3249226"/>
          </a:xfrm>
          <a:prstGeom prst="beve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Google Shape;158;g2eca1d0f4e7_0_48">
            <a:extLst>
              <a:ext uri="{FF2B5EF4-FFF2-40B4-BE49-F238E27FC236}">
                <a16:creationId xmlns:a16="http://schemas.microsoft.com/office/drawing/2014/main" id="{D66AF1C3-7767-55DF-7BCD-1CC48BE8EE24}"/>
              </a:ext>
            </a:extLst>
          </p:cNvPr>
          <p:cNvSpPr txBox="1">
            <a:spLocks noGrp="1"/>
          </p:cNvSpPr>
          <p:nvPr>
            <p:ph type="body" idx="1"/>
          </p:nvPr>
        </p:nvSpPr>
        <p:spPr>
          <a:xfrm>
            <a:off x="344715" y="1728229"/>
            <a:ext cx="4955776" cy="2242186"/>
          </a:xfrm>
          <a:prstGeom prst="rect">
            <a:avLst/>
          </a:prstGeom>
          <a:noFill/>
          <a:ln>
            <a:noFill/>
          </a:ln>
        </p:spPr>
        <p:txBody>
          <a:bodyPr spcFirstLastPara="1" wrap="square" lIns="91425" tIns="45700" rIns="91425" bIns="45700" anchor="t" anchorCtr="0">
            <a:noAutofit/>
          </a:bodyPr>
          <a:lstStyle/>
          <a:p>
            <a:pPr marL="342900" lvl="0" indent="-276225" algn="l" rtl="0">
              <a:spcBef>
                <a:spcPts val="560"/>
              </a:spcBef>
              <a:spcAft>
                <a:spcPts val="0"/>
              </a:spcAft>
              <a:buSzPct val="100000"/>
              <a:buChar char="•"/>
            </a:pPr>
            <a:r>
              <a:rPr lang="en-US" sz="1600" dirty="0">
                <a:solidFill>
                  <a:schemeClr val="bg1"/>
                </a:solidFill>
              </a:rPr>
              <a:t>However, the employees are not the sole beneficiary party of the technologies in training.</a:t>
            </a:r>
            <a:endParaRPr sz="1600" dirty="0">
              <a:solidFill>
                <a:schemeClr val="bg1"/>
              </a:solidFill>
            </a:endParaRPr>
          </a:p>
          <a:p>
            <a:pPr marL="342900" lvl="0" indent="-276225" algn="l" rtl="0">
              <a:spcBef>
                <a:spcPts val="560"/>
              </a:spcBef>
              <a:spcAft>
                <a:spcPts val="0"/>
              </a:spcAft>
              <a:buSzPct val="100000"/>
              <a:buChar char="•"/>
            </a:pPr>
            <a:r>
              <a:rPr lang="en-US" sz="1600" dirty="0">
                <a:solidFill>
                  <a:schemeClr val="bg1"/>
                </a:solidFill>
              </a:rPr>
              <a:t>These advanced technologies also empower organizations to provide training to their employees.</a:t>
            </a:r>
            <a:endParaRPr sz="1600" dirty="0">
              <a:solidFill>
                <a:schemeClr val="bg1"/>
              </a:solidFill>
            </a:endParaRPr>
          </a:p>
          <a:p>
            <a:pPr marL="342900" lvl="0" indent="-276225" algn="l" rtl="0">
              <a:spcBef>
                <a:spcPts val="560"/>
              </a:spcBef>
              <a:spcAft>
                <a:spcPts val="0"/>
              </a:spcAft>
              <a:buSzPct val="100000"/>
              <a:buChar char="•"/>
            </a:pPr>
            <a:r>
              <a:rPr lang="en-US" sz="1600" dirty="0">
                <a:solidFill>
                  <a:schemeClr val="bg1"/>
                </a:solidFill>
              </a:rPr>
              <a:t>Significant improvements in terms of effectiveness, efficiency, engagement and productivity have resulted from cost savings, scalability, and enhanced performance tracking (</a:t>
            </a:r>
            <a:r>
              <a:rPr lang="en-US" sz="1600" dirty="0" err="1">
                <a:solidFill>
                  <a:schemeClr val="bg1"/>
                </a:solidFill>
              </a:rPr>
              <a:t>Alfaqiri</a:t>
            </a:r>
            <a:r>
              <a:rPr lang="en-US" sz="1600" dirty="0">
                <a:solidFill>
                  <a:schemeClr val="bg1"/>
                </a:solidFill>
              </a:rPr>
              <a:t>, Mat Noor and </a:t>
            </a:r>
            <a:r>
              <a:rPr lang="en-US" sz="1600" dirty="0" err="1">
                <a:solidFill>
                  <a:schemeClr val="bg1"/>
                </a:solidFill>
              </a:rPr>
              <a:t>Sahari</a:t>
            </a:r>
            <a:r>
              <a:rPr lang="en-US" sz="1600" dirty="0">
                <a:solidFill>
                  <a:schemeClr val="bg1"/>
                </a:solidFill>
              </a:rPr>
              <a:t>, 2022).</a:t>
            </a:r>
            <a:endParaRPr sz="1600" dirty="0">
              <a:solidFill>
                <a:schemeClr val="bg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g2eca1d0f4e7_0_53"/>
          <p:cNvSpPr txBox="1">
            <a:spLocks noGrp="1"/>
          </p:cNvSpPr>
          <p:nvPr>
            <p:ph type="title"/>
          </p:nvPr>
        </p:nvSpPr>
        <p:spPr>
          <a:xfrm>
            <a:off x="448965" y="433880"/>
            <a:ext cx="6413700" cy="7254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rgbClr val="244061"/>
              </a:buClr>
              <a:buSzPts val="3600"/>
              <a:buFont typeface="Calibri"/>
              <a:buNone/>
            </a:pPr>
            <a:r>
              <a:rPr lang="en-US"/>
              <a:t> AI: Bosch</a:t>
            </a:r>
            <a:endParaRPr/>
          </a:p>
        </p:txBody>
      </p:sp>
      <p:sp>
        <p:nvSpPr>
          <p:cNvPr id="166" name="Google Shape;166;g2eca1d0f4e7_0_53"/>
          <p:cNvSpPr txBox="1">
            <a:spLocks noGrp="1"/>
          </p:cNvSpPr>
          <p:nvPr>
            <p:ph type="body" idx="1"/>
          </p:nvPr>
        </p:nvSpPr>
        <p:spPr>
          <a:xfrm>
            <a:off x="26633" y="1350100"/>
            <a:ext cx="4744466" cy="3358500"/>
          </a:xfrm>
          <a:prstGeom prst="rect">
            <a:avLst/>
          </a:prstGeom>
          <a:noFill/>
          <a:ln>
            <a:noFill/>
          </a:ln>
        </p:spPr>
        <p:txBody>
          <a:bodyPr spcFirstLastPara="1" wrap="square" lIns="91425" tIns="45700" rIns="91425" bIns="45700" anchor="t" anchorCtr="0">
            <a:noAutofit/>
          </a:bodyPr>
          <a:lstStyle/>
          <a:p>
            <a:pPr marL="342900" lvl="0" indent="-276225" algn="l" rtl="0">
              <a:spcBef>
                <a:spcPts val="560"/>
              </a:spcBef>
              <a:spcAft>
                <a:spcPts val="0"/>
              </a:spcAft>
              <a:buSzPct val="100000"/>
              <a:buChar char="•"/>
            </a:pPr>
            <a:r>
              <a:rPr lang="en-US" sz="2000" dirty="0"/>
              <a:t>Bosch is a global technology and engineering company with presence in a wide range of geographical locations and a huge employee size.</a:t>
            </a:r>
            <a:endParaRPr sz="2000" dirty="0"/>
          </a:p>
          <a:p>
            <a:pPr marL="342900" lvl="0" indent="-276225" algn="l" rtl="0">
              <a:spcBef>
                <a:spcPts val="560"/>
              </a:spcBef>
              <a:spcAft>
                <a:spcPts val="0"/>
              </a:spcAft>
              <a:buSzPct val="100000"/>
              <a:buChar char="•"/>
            </a:pPr>
            <a:r>
              <a:rPr lang="en-US" sz="2000" dirty="0"/>
              <a:t>The company has recently started using artificial technology in developing learning resources for its employees.</a:t>
            </a:r>
            <a:endParaRPr sz="2000" dirty="0"/>
          </a:p>
          <a:p>
            <a:pPr marL="342900" lvl="0" indent="-276225" algn="l" rtl="0">
              <a:spcBef>
                <a:spcPts val="560"/>
              </a:spcBef>
              <a:spcAft>
                <a:spcPts val="0"/>
              </a:spcAft>
              <a:buSzPct val="100000"/>
              <a:buChar char="•"/>
            </a:pPr>
            <a:r>
              <a:rPr lang="en-US" sz="2000" dirty="0"/>
              <a:t>This has enabled the company to facilitate a significant 70% cost reduction in employee training (ALSTER, 2024).</a:t>
            </a:r>
            <a:endParaRPr sz="2000" dirty="0"/>
          </a:p>
        </p:txBody>
      </p:sp>
      <p:pic>
        <p:nvPicPr>
          <p:cNvPr id="167" name="Google Shape;167;g2eca1d0f4e7_0_53"/>
          <p:cNvPicPr preferRelativeResize="0"/>
          <p:nvPr/>
        </p:nvPicPr>
        <p:blipFill>
          <a:blip r:embed="rId3">
            <a:alphaModFix/>
          </a:blip>
          <a:stretch>
            <a:fillRect/>
          </a:stretch>
        </p:blipFill>
        <p:spPr>
          <a:xfrm>
            <a:off x="4892562" y="1645284"/>
            <a:ext cx="3940205" cy="2635974"/>
          </a:xfrm>
          <a:prstGeom prst="rect">
            <a:avLst/>
          </a:prstGeom>
          <a:ln>
            <a:noFill/>
          </a:ln>
          <a:effectLst>
            <a:outerShdw blurRad="292100" dist="139700" dir="2700000" algn="tl" rotWithShape="0">
              <a:srgbClr val="333333">
                <a:alpha val="65000"/>
              </a:srgbClr>
            </a:outerShdw>
          </a:effectLst>
        </p:spPr>
      </p:pic>
      <p:sp>
        <p:nvSpPr>
          <p:cNvPr id="168" name="Google Shape;168;g2eca1d0f4e7_0_53"/>
          <p:cNvSpPr txBox="1">
            <a:spLocks noGrp="1"/>
          </p:cNvSpPr>
          <p:nvPr>
            <p:ph type="sldNum" idx="12"/>
          </p:nvPr>
        </p:nvSpPr>
        <p:spPr>
          <a:xfrm>
            <a:off x="6553200" y="4767263"/>
            <a:ext cx="2133600" cy="2739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10</a:t>
            </a:fld>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g2eca1d0f4e7_0_58"/>
          <p:cNvSpPr txBox="1">
            <a:spLocks noGrp="1"/>
          </p:cNvSpPr>
          <p:nvPr>
            <p:ph type="title"/>
          </p:nvPr>
        </p:nvSpPr>
        <p:spPr>
          <a:xfrm>
            <a:off x="448965" y="433880"/>
            <a:ext cx="6413700" cy="7254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rgbClr val="244061"/>
              </a:buClr>
              <a:buSzPts val="3600"/>
              <a:buFont typeface="Calibri"/>
              <a:buNone/>
            </a:pPr>
            <a:r>
              <a:rPr lang="en-US"/>
              <a:t>AI: IBM</a:t>
            </a:r>
            <a:endParaRPr/>
          </a:p>
        </p:txBody>
      </p:sp>
      <p:sp>
        <p:nvSpPr>
          <p:cNvPr id="174" name="Google Shape;174;g2eca1d0f4e7_0_58"/>
          <p:cNvSpPr txBox="1">
            <a:spLocks noGrp="1"/>
          </p:cNvSpPr>
          <p:nvPr>
            <p:ph type="body" idx="1"/>
          </p:nvPr>
        </p:nvSpPr>
        <p:spPr>
          <a:xfrm>
            <a:off x="84849" y="1408763"/>
            <a:ext cx="4362726" cy="3358500"/>
          </a:xfrm>
          <a:prstGeom prst="rect">
            <a:avLst/>
          </a:prstGeom>
          <a:noFill/>
          <a:ln>
            <a:noFill/>
          </a:ln>
        </p:spPr>
        <p:txBody>
          <a:bodyPr spcFirstLastPara="1" wrap="square" lIns="91425" tIns="45700" rIns="91425" bIns="45700" anchor="t" anchorCtr="0">
            <a:normAutofit fontScale="70000" lnSpcReduction="20000"/>
          </a:bodyPr>
          <a:lstStyle/>
          <a:p>
            <a:pPr marL="342900" lvl="0" indent="-276225" algn="l" rtl="0">
              <a:spcBef>
                <a:spcPts val="560"/>
              </a:spcBef>
              <a:spcAft>
                <a:spcPts val="0"/>
              </a:spcAft>
              <a:buSzPct val="100000"/>
              <a:buChar char="•"/>
            </a:pPr>
            <a:r>
              <a:rPr lang="en-US" dirty="0"/>
              <a:t>IBM has historically been at the forefront of the technology revolution.</a:t>
            </a:r>
            <a:endParaRPr dirty="0"/>
          </a:p>
          <a:p>
            <a:pPr marL="342900" lvl="0" indent="-276225" algn="l" rtl="0">
              <a:spcBef>
                <a:spcPts val="560"/>
              </a:spcBef>
              <a:spcAft>
                <a:spcPts val="0"/>
              </a:spcAft>
              <a:buSzPct val="100000"/>
              <a:buChar char="•"/>
            </a:pPr>
            <a:r>
              <a:rPr lang="en-US" dirty="0"/>
              <a:t>The company has developed IBM Watson which is an AI-based learning platform.</a:t>
            </a:r>
            <a:endParaRPr dirty="0"/>
          </a:p>
          <a:p>
            <a:pPr marL="342900" lvl="0" indent="-276225" algn="l" rtl="0">
              <a:spcBef>
                <a:spcPts val="560"/>
              </a:spcBef>
              <a:spcAft>
                <a:spcPts val="0"/>
              </a:spcAft>
              <a:buSzPct val="100000"/>
              <a:buChar char="•"/>
            </a:pPr>
            <a:r>
              <a:rPr lang="en-US" dirty="0"/>
              <a:t>Watson has enabled the company to ensure that its employees are getting the most up-to-date learning (</a:t>
            </a:r>
            <a:r>
              <a:rPr lang="en-US" dirty="0" err="1"/>
              <a:t>Petiwala</a:t>
            </a:r>
            <a:r>
              <a:rPr lang="en-US" dirty="0"/>
              <a:t>, Shukla and Vyas, 2021).</a:t>
            </a:r>
            <a:endParaRPr dirty="0"/>
          </a:p>
          <a:p>
            <a:pPr marL="342900" lvl="0" indent="-276225" algn="l" rtl="0">
              <a:spcBef>
                <a:spcPts val="560"/>
              </a:spcBef>
              <a:spcAft>
                <a:spcPts val="0"/>
              </a:spcAft>
              <a:buSzPct val="100000"/>
              <a:buChar char="•"/>
            </a:pPr>
            <a:r>
              <a:rPr lang="en-US" dirty="0"/>
              <a:t>It has also fostered significant cost and training process efficiency.</a:t>
            </a:r>
            <a:endParaRPr dirty="0"/>
          </a:p>
        </p:txBody>
      </p:sp>
      <p:pic>
        <p:nvPicPr>
          <p:cNvPr id="175" name="Google Shape;175;g2eca1d0f4e7_0_58"/>
          <p:cNvPicPr preferRelativeResize="0"/>
          <p:nvPr/>
        </p:nvPicPr>
        <p:blipFill>
          <a:blip r:embed="rId3">
            <a:alphaModFix/>
          </a:blip>
          <a:stretch>
            <a:fillRect/>
          </a:stretch>
        </p:blipFill>
        <p:spPr>
          <a:xfrm>
            <a:off x="4447575" y="1627599"/>
            <a:ext cx="4517524" cy="2442125"/>
          </a:xfrm>
          <a:prstGeom prst="rect">
            <a:avLst/>
          </a:prstGeom>
          <a:noFill/>
          <a:ln>
            <a:noFill/>
          </a:ln>
        </p:spPr>
      </p:pic>
      <p:sp>
        <p:nvSpPr>
          <p:cNvPr id="176" name="Google Shape;176;g2eca1d0f4e7_0_58"/>
          <p:cNvSpPr txBox="1">
            <a:spLocks noGrp="1"/>
          </p:cNvSpPr>
          <p:nvPr>
            <p:ph type="sldNum" idx="12"/>
          </p:nvPr>
        </p:nvSpPr>
        <p:spPr>
          <a:xfrm>
            <a:off x="6553200" y="4767263"/>
            <a:ext cx="2133600" cy="2739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11</a:t>
            </a:fld>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g2eca1d0f4e7_0_63"/>
          <p:cNvSpPr txBox="1">
            <a:spLocks noGrp="1"/>
          </p:cNvSpPr>
          <p:nvPr>
            <p:ph type="title"/>
          </p:nvPr>
        </p:nvSpPr>
        <p:spPr>
          <a:xfrm>
            <a:off x="448965" y="433880"/>
            <a:ext cx="6413700" cy="7254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rgbClr val="244061"/>
              </a:buClr>
              <a:buSzPts val="3600"/>
              <a:buFont typeface="Calibri"/>
              <a:buNone/>
            </a:pPr>
            <a:r>
              <a:rPr lang="en-US"/>
              <a:t>Articulate: Amazon</a:t>
            </a:r>
            <a:endParaRPr/>
          </a:p>
        </p:txBody>
      </p:sp>
      <p:pic>
        <p:nvPicPr>
          <p:cNvPr id="183" name="Google Shape;183;g2eca1d0f4e7_0_63"/>
          <p:cNvPicPr preferRelativeResize="0"/>
          <p:nvPr/>
        </p:nvPicPr>
        <p:blipFill>
          <a:blip r:embed="rId3">
            <a:alphaModFix/>
          </a:blip>
          <a:stretch>
            <a:fillRect/>
          </a:stretch>
        </p:blipFill>
        <p:spPr>
          <a:xfrm>
            <a:off x="5098233" y="1038687"/>
            <a:ext cx="2944936" cy="169534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84" name="Google Shape;184;g2eca1d0f4e7_0_63"/>
          <p:cNvPicPr preferRelativeResize="0"/>
          <p:nvPr/>
        </p:nvPicPr>
        <p:blipFill>
          <a:blip r:embed="rId4">
            <a:alphaModFix/>
          </a:blip>
          <a:stretch>
            <a:fillRect/>
          </a:stretch>
        </p:blipFill>
        <p:spPr>
          <a:xfrm>
            <a:off x="5484423" y="2838181"/>
            <a:ext cx="3354403" cy="192908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85" name="Google Shape;185;g2eca1d0f4e7_0_63"/>
          <p:cNvSpPr txBox="1">
            <a:spLocks noGrp="1"/>
          </p:cNvSpPr>
          <p:nvPr>
            <p:ph type="sldNum" idx="12"/>
          </p:nvPr>
        </p:nvSpPr>
        <p:spPr>
          <a:xfrm>
            <a:off x="6553200" y="4767263"/>
            <a:ext cx="2133600" cy="2739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12</a:t>
            </a:fld>
            <a:endParaRPr/>
          </a:p>
        </p:txBody>
      </p:sp>
      <p:sp>
        <p:nvSpPr>
          <p:cNvPr id="4" name="Callout: Right Arrow 3">
            <a:extLst>
              <a:ext uri="{FF2B5EF4-FFF2-40B4-BE49-F238E27FC236}">
                <a16:creationId xmlns:a16="http://schemas.microsoft.com/office/drawing/2014/main" id="{5684C1A4-C93F-3419-3738-C14B0308862A}"/>
              </a:ext>
            </a:extLst>
          </p:cNvPr>
          <p:cNvSpPr/>
          <p:nvPr/>
        </p:nvSpPr>
        <p:spPr>
          <a:xfrm>
            <a:off x="305173" y="1402175"/>
            <a:ext cx="4874078" cy="3586911"/>
          </a:xfrm>
          <a:prstGeom prst="righ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Google Shape;182;g2eca1d0f4e7_0_63">
            <a:extLst>
              <a:ext uri="{FF2B5EF4-FFF2-40B4-BE49-F238E27FC236}">
                <a16:creationId xmlns:a16="http://schemas.microsoft.com/office/drawing/2014/main" id="{E8AE2141-866C-C712-334D-B89CD0B9FE69}"/>
              </a:ext>
            </a:extLst>
          </p:cNvPr>
          <p:cNvSpPr txBox="1">
            <a:spLocks noGrp="1"/>
          </p:cNvSpPr>
          <p:nvPr>
            <p:ph type="body" idx="1"/>
          </p:nvPr>
        </p:nvSpPr>
        <p:spPr>
          <a:xfrm>
            <a:off x="0" y="1402175"/>
            <a:ext cx="3224958" cy="3691063"/>
          </a:xfrm>
          <a:prstGeom prst="rect">
            <a:avLst/>
          </a:prstGeom>
          <a:noFill/>
          <a:ln>
            <a:noFill/>
          </a:ln>
        </p:spPr>
        <p:txBody>
          <a:bodyPr spcFirstLastPara="1" wrap="square" lIns="91425" tIns="45700" rIns="91425" bIns="45700" anchor="t" anchorCtr="0">
            <a:normAutofit fontScale="62500" lnSpcReduction="20000"/>
          </a:bodyPr>
          <a:lstStyle/>
          <a:p>
            <a:pPr marL="342900" lvl="0" indent="-276225" algn="l" rtl="0">
              <a:spcBef>
                <a:spcPts val="560"/>
              </a:spcBef>
              <a:spcAft>
                <a:spcPts val="0"/>
              </a:spcAft>
              <a:buSzPct val="100000"/>
              <a:buChar char="•"/>
            </a:pPr>
            <a:r>
              <a:rPr lang="en-US" dirty="0">
                <a:solidFill>
                  <a:schemeClr val="bg1"/>
                </a:solidFill>
              </a:rPr>
              <a:t>Articulate has emerged as one of the most innovative platforms for developing learning programs.</a:t>
            </a:r>
            <a:endParaRPr dirty="0">
              <a:solidFill>
                <a:schemeClr val="bg1"/>
              </a:solidFill>
            </a:endParaRPr>
          </a:p>
          <a:p>
            <a:pPr marL="342900" lvl="0" indent="-276225" algn="l" rtl="0">
              <a:spcBef>
                <a:spcPts val="560"/>
              </a:spcBef>
              <a:spcAft>
                <a:spcPts val="0"/>
              </a:spcAft>
              <a:buSzPct val="100000"/>
              <a:buChar char="•"/>
            </a:pPr>
            <a:r>
              <a:rPr lang="en-US" dirty="0">
                <a:solidFill>
                  <a:schemeClr val="bg1"/>
                </a:solidFill>
              </a:rPr>
              <a:t>Its platform allows the development of highly customized training sessions based on specific needs.</a:t>
            </a:r>
            <a:endParaRPr dirty="0">
              <a:solidFill>
                <a:schemeClr val="bg1"/>
              </a:solidFill>
            </a:endParaRPr>
          </a:p>
          <a:p>
            <a:pPr marL="342900" lvl="0" indent="-276225" algn="l" rtl="0">
              <a:spcBef>
                <a:spcPts val="560"/>
              </a:spcBef>
              <a:spcAft>
                <a:spcPts val="0"/>
              </a:spcAft>
              <a:buSzPct val="100000"/>
              <a:buChar char="•"/>
            </a:pPr>
            <a:r>
              <a:rPr lang="en-US" dirty="0">
                <a:solidFill>
                  <a:schemeClr val="bg1"/>
                </a:solidFill>
              </a:rPr>
              <a:t>Amazon, the world’s leading e-commerce company, has been using the Articulate solution for training its employees at a highly customized level (Articulate, 2024).</a:t>
            </a:r>
            <a:endParaRPr dirty="0">
              <a:solidFill>
                <a:schemeClr val="bg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g2eca1d0f4e7_0_68"/>
          <p:cNvSpPr txBox="1">
            <a:spLocks noGrp="1"/>
          </p:cNvSpPr>
          <p:nvPr>
            <p:ph type="title"/>
          </p:nvPr>
        </p:nvSpPr>
        <p:spPr>
          <a:xfrm>
            <a:off x="448965" y="433880"/>
            <a:ext cx="6413700" cy="7254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rgbClr val="244061"/>
              </a:buClr>
              <a:buSzPts val="3600"/>
              <a:buFont typeface="Calibri"/>
              <a:buNone/>
            </a:pPr>
            <a:r>
              <a:rPr lang="en-US"/>
              <a:t>VR: KFC</a:t>
            </a:r>
            <a:endParaRPr/>
          </a:p>
        </p:txBody>
      </p:sp>
      <p:pic>
        <p:nvPicPr>
          <p:cNvPr id="192" name="Google Shape;192;g2eca1d0f4e7_0_68"/>
          <p:cNvPicPr preferRelativeResize="0"/>
          <p:nvPr/>
        </p:nvPicPr>
        <p:blipFill>
          <a:blip r:embed="rId3">
            <a:alphaModFix/>
          </a:blip>
          <a:stretch>
            <a:fillRect/>
          </a:stretch>
        </p:blipFill>
        <p:spPr>
          <a:xfrm>
            <a:off x="5202315" y="1849371"/>
            <a:ext cx="3746376" cy="2530754"/>
          </a:xfrm>
          <a:prstGeom prst="rect">
            <a:avLst/>
          </a:prstGeom>
          <a:noFill/>
          <a:ln>
            <a:noFill/>
          </a:ln>
          <a:effectLst>
            <a:glow rad="101600">
              <a:schemeClr val="accent6">
                <a:satMod val="175000"/>
                <a:alpha val="40000"/>
              </a:schemeClr>
            </a:glow>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93" name="Google Shape;193;g2eca1d0f4e7_0_68"/>
          <p:cNvSpPr txBox="1">
            <a:spLocks noGrp="1"/>
          </p:cNvSpPr>
          <p:nvPr>
            <p:ph type="sldNum" idx="12"/>
          </p:nvPr>
        </p:nvSpPr>
        <p:spPr>
          <a:xfrm>
            <a:off x="6553200" y="4767263"/>
            <a:ext cx="2133600" cy="2739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13</a:t>
            </a:fld>
            <a:endParaRPr/>
          </a:p>
        </p:txBody>
      </p:sp>
      <p:sp>
        <p:nvSpPr>
          <p:cNvPr id="4" name="Scroll: Horizontal 3">
            <a:extLst>
              <a:ext uri="{FF2B5EF4-FFF2-40B4-BE49-F238E27FC236}">
                <a16:creationId xmlns:a16="http://schemas.microsoft.com/office/drawing/2014/main" id="{492A93F1-CD82-8178-C5AA-A2B1360197C6}"/>
              </a:ext>
            </a:extLst>
          </p:cNvPr>
          <p:cNvSpPr/>
          <p:nvPr/>
        </p:nvSpPr>
        <p:spPr>
          <a:xfrm>
            <a:off x="30843" y="1313896"/>
            <a:ext cx="4949530" cy="3590318"/>
          </a:xfrm>
          <a:prstGeom prst="horizontalScrol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Google Shape;191;g2eca1d0f4e7_0_68">
            <a:extLst>
              <a:ext uri="{FF2B5EF4-FFF2-40B4-BE49-F238E27FC236}">
                <a16:creationId xmlns:a16="http://schemas.microsoft.com/office/drawing/2014/main" id="{9023F81D-26A6-7BFA-026F-9B8A8BEB29ED}"/>
              </a:ext>
            </a:extLst>
          </p:cNvPr>
          <p:cNvSpPr txBox="1">
            <a:spLocks noGrp="1"/>
          </p:cNvSpPr>
          <p:nvPr>
            <p:ph type="body" idx="1"/>
          </p:nvPr>
        </p:nvSpPr>
        <p:spPr>
          <a:xfrm>
            <a:off x="448965" y="1685382"/>
            <a:ext cx="4202928" cy="2694743"/>
          </a:xfrm>
          <a:prstGeom prst="rect">
            <a:avLst/>
          </a:prstGeom>
          <a:noFill/>
          <a:ln>
            <a:noFill/>
          </a:ln>
        </p:spPr>
        <p:txBody>
          <a:bodyPr spcFirstLastPara="1" wrap="square" lIns="91425" tIns="45700" rIns="91425" bIns="45700" anchor="t" anchorCtr="0">
            <a:noAutofit/>
          </a:bodyPr>
          <a:lstStyle/>
          <a:p>
            <a:pPr marL="342900" lvl="0" indent="-289560" algn="l" rtl="0">
              <a:spcBef>
                <a:spcPts val="560"/>
              </a:spcBef>
              <a:spcAft>
                <a:spcPts val="0"/>
              </a:spcAft>
              <a:buSzPct val="100000"/>
              <a:buChar char="•"/>
            </a:pPr>
            <a:r>
              <a:rPr lang="en-US" sz="1600" dirty="0">
                <a:solidFill>
                  <a:schemeClr val="bg1"/>
                </a:solidFill>
              </a:rPr>
              <a:t>KFC, the popular fried chicken-based fast food chain is one of the most popular food destinations across the world. </a:t>
            </a:r>
            <a:endParaRPr sz="1600" dirty="0">
              <a:solidFill>
                <a:schemeClr val="bg1"/>
              </a:solidFill>
            </a:endParaRPr>
          </a:p>
          <a:p>
            <a:pPr marL="342900" lvl="0" indent="-289560" algn="l" rtl="0">
              <a:spcBef>
                <a:spcPts val="560"/>
              </a:spcBef>
              <a:spcAft>
                <a:spcPts val="0"/>
              </a:spcAft>
              <a:buSzPct val="100000"/>
              <a:buChar char="•"/>
            </a:pPr>
            <a:r>
              <a:rPr lang="en-US" sz="1600" dirty="0">
                <a:solidFill>
                  <a:schemeClr val="bg1"/>
                </a:solidFill>
              </a:rPr>
              <a:t>KFC is known for its highly efficient and streamlined operations which deliver a high customer experience.</a:t>
            </a:r>
            <a:endParaRPr sz="1600" dirty="0">
              <a:solidFill>
                <a:schemeClr val="bg1"/>
              </a:solidFill>
            </a:endParaRPr>
          </a:p>
          <a:p>
            <a:pPr marL="342900" lvl="0" indent="-289560" algn="l" rtl="0">
              <a:spcBef>
                <a:spcPts val="560"/>
              </a:spcBef>
              <a:spcAft>
                <a:spcPts val="0"/>
              </a:spcAft>
              <a:buSzPct val="100000"/>
              <a:buChar char="•"/>
            </a:pPr>
            <a:r>
              <a:rPr lang="en-US" sz="1600" dirty="0">
                <a:solidFill>
                  <a:schemeClr val="bg1"/>
                </a:solidFill>
              </a:rPr>
              <a:t>The company has recently started using the virtual reality technology Oculus to train its in-store employees in safety and hygiene practices (XR, 2024).</a:t>
            </a:r>
            <a:endParaRPr sz="1600" dirty="0">
              <a:solidFill>
                <a:schemeClr val="bg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g2eca1d0f4e7_0_73"/>
          <p:cNvSpPr txBox="1">
            <a:spLocks noGrp="1"/>
          </p:cNvSpPr>
          <p:nvPr>
            <p:ph type="title"/>
          </p:nvPr>
        </p:nvSpPr>
        <p:spPr>
          <a:xfrm>
            <a:off x="448965" y="433880"/>
            <a:ext cx="6413700" cy="7254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rgbClr val="244061"/>
              </a:buClr>
              <a:buSzPts val="3600"/>
              <a:buFont typeface="Calibri"/>
              <a:buNone/>
            </a:pPr>
            <a:r>
              <a:rPr lang="en-US"/>
              <a:t>Challenges and Considerations</a:t>
            </a:r>
            <a:endParaRPr/>
          </a:p>
        </p:txBody>
      </p:sp>
      <p:pic>
        <p:nvPicPr>
          <p:cNvPr id="200" name="Google Shape;200;g2eca1d0f4e7_0_73"/>
          <p:cNvPicPr preferRelativeResize="0"/>
          <p:nvPr/>
        </p:nvPicPr>
        <p:blipFill>
          <a:blip r:embed="rId3">
            <a:alphaModFix/>
          </a:blip>
          <a:stretch>
            <a:fillRect/>
          </a:stretch>
        </p:blipFill>
        <p:spPr>
          <a:xfrm>
            <a:off x="4811698" y="1478146"/>
            <a:ext cx="4234648" cy="3231474"/>
          </a:xfrm>
          <a:prstGeom prst="rect">
            <a:avLst/>
          </a:prstGeom>
          <a:noFill/>
          <a:ln>
            <a:noFill/>
          </a:ln>
          <a:effectLst>
            <a:glow rad="139700">
              <a:schemeClr val="accent4">
                <a:satMod val="175000"/>
                <a:alpha val="40000"/>
              </a:schemeClr>
            </a:glow>
          </a:effectLst>
        </p:spPr>
      </p:pic>
      <p:sp>
        <p:nvSpPr>
          <p:cNvPr id="201" name="Google Shape;201;g2eca1d0f4e7_0_73"/>
          <p:cNvSpPr txBox="1">
            <a:spLocks noGrp="1"/>
          </p:cNvSpPr>
          <p:nvPr>
            <p:ph type="sldNum" idx="12"/>
          </p:nvPr>
        </p:nvSpPr>
        <p:spPr>
          <a:xfrm>
            <a:off x="6553200" y="4767263"/>
            <a:ext cx="2133600" cy="2739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14</a:t>
            </a:fld>
            <a:endParaRPr/>
          </a:p>
        </p:txBody>
      </p:sp>
      <p:sp>
        <p:nvSpPr>
          <p:cNvPr id="4" name="Teardrop 3">
            <a:extLst>
              <a:ext uri="{FF2B5EF4-FFF2-40B4-BE49-F238E27FC236}">
                <a16:creationId xmlns:a16="http://schemas.microsoft.com/office/drawing/2014/main" id="{404C57FC-FE2D-F5F5-94C6-C48F8A9FC6DC}"/>
              </a:ext>
            </a:extLst>
          </p:cNvPr>
          <p:cNvSpPr/>
          <p:nvPr/>
        </p:nvSpPr>
        <p:spPr>
          <a:xfrm>
            <a:off x="0" y="1376038"/>
            <a:ext cx="4572000" cy="3767461"/>
          </a:xfrm>
          <a:prstGeom prst="teardrop">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Google Shape;199;g2eca1d0f4e7_0_73">
            <a:extLst>
              <a:ext uri="{FF2B5EF4-FFF2-40B4-BE49-F238E27FC236}">
                <a16:creationId xmlns:a16="http://schemas.microsoft.com/office/drawing/2014/main" id="{18C373FA-8B9E-B6A6-61B4-C051CAE0DA46}"/>
              </a:ext>
            </a:extLst>
          </p:cNvPr>
          <p:cNvSpPr txBox="1">
            <a:spLocks noGrp="1"/>
          </p:cNvSpPr>
          <p:nvPr>
            <p:ph type="body" idx="1"/>
          </p:nvPr>
        </p:nvSpPr>
        <p:spPr>
          <a:xfrm>
            <a:off x="619401" y="1647504"/>
            <a:ext cx="3872700" cy="2551143"/>
          </a:xfrm>
          <a:prstGeom prst="rect">
            <a:avLst/>
          </a:prstGeom>
          <a:noFill/>
          <a:ln>
            <a:noFill/>
          </a:ln>
        </p:spPr>
        <p:txBody>
          <a:bodyPr spcFirstLastPara="1" wrap="square" lIns="91425" tIns="45700" rIns="91425" bIns="45700" anchor="t" anchorCtr="0">
            <a:noAutofit/>
          </a:bodyPr>
          <a:lstStyle/>
          <a:p>
            <a:pPr marL="342900" lvl="0" indent="-276225" algn="l" rtl="0">
              <a:spcBef>
                <a:spcPts val="560"/>
              </a:spcBef>
              <a:spcAft>
                <a:spcPts val="0"/>
              </a:spcAft>
              <a:buSzPct val="100000"/>
              <a:buChar char="•"/>
            </a:pPr>
            <a:r>
              <a:rPr lang="en-US" sz="1600" dirty="0">
                <a:solidFill>
                  <a:schemeClr val="bg1"/>
                </a:solidFill>
              </a:rPr>
              <a:t>Despite the evident benefits for both the employee and the employer parties, the implementation of advanced technologies in employee training faces significant challenges.</a:t>
            </a:r>
            <a:endParaRPr sz="1600" dirty="0">
              <a:solidFill>
                <a:schemeClr val="bg1"/>
              </a:solidFill>
            </a:endParaRPr>
          </a:p>
          <a:p>
            <a:pPr marL="342900" lvl="0" indent="-276225" algn="l" rtl="0">
              <a:spcBef>
                <a:spcPts val="560"/>
              </a:spcBef>
              <a:spcAft>
                <a:spcPts val="0"/>
              </a:spcAft>
              <a:buSzPct val="100000"/>
              <a:buChar char="•"/>
            </a:pPr>
            <a:r>
              <a:rPr lang="en-US" sz="1600" dirty="0">
                <a:solidFill>
                  <a:schemeClr val="bg1"/>
                </a:solidFill>
              </a:rPr>
              <a:t>These include high initial cost, the need for infrastructure establishment, ensuring digital literacy among the employees and maintenance of the technological platforms.</a:t>
            </a:r>
            <a:endParaRPr sz="1600" dirty="0">
              <a:solidFill>
                <a:schemeClr val="bg1"/>
              </a:solidFill>
            </a:endParaRPr>
          </a:p>
          <a:p>
            <a:pPr marL="342900" lvl="0" indent="-276225" algn="l" rtl="0">
              <a:spcBef>
                <a:spcPts val="560"/>
              </a:spcBef>
              <a:spcAft>
                <a:spcPts val="0"/>
              </a:spcAft>
              <a:buSzPct val="100000"/>
              <a:buChar char="•"/>
            </a:pPr>
            <a:r>
              <a:rPr lang="en-US" sz="1600" dirty="0">
                <a:solidFill>
                  <a:schemeClr val="bg1"/>
                </a:solidFill>
              </a:rPr>
              <a:t>It also introduces data regulatory compliance issues.</a:t>
            </a:r>
            <a:endParaRPr sz="1600" dirty="0">
              <a:solidFill>
                <a:schemeClr val="bg1"/>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g2eca1d0f4e7_0_78"/>
          <p:cNvSpPr txBox="1">
            <a:spLocks noGrp="1"/>
          </p:cNvSpPr>
          <p:nvPr>
            <p:ph type="title"/>
          </p:nvPr>
        </p:nvSpPr>
        <p:spPr>
          <a:xfrm>
            <a:off x="448965" y="433880"/>
            <a:ext cx="6413700" cy="7254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rgbClr val="244061"/>
              </a:buClr>
              <a:buSzPts val="3600"/>
              <a:buFont typeface="Calibri"/>
              <a:buNone/>
            </a:pPr>
            <a:r>
              <a:rPr lang="en-US"/>
              <a:t>Future Trajectory</a:t>
            </a:r>
            <a:endParaRPr/>
          </a:p>
        </p:txBody>
      </p:sp>
      <p:pic>
        <p:nvPicPr>
          <p:cNvPr id="208" name="Google Shape;208;g2eca1d0f4e7_0_78"/>
          <p:cNvPicPr preferRelativeResize="0"/>
          <p:nvPr/>
        </p:nvPicPr>
        <p:blipFill>
          <a:blip r:embed="rId3">
            <a:alphaModFix/>
          </a:blip>
          <a:stretch>
            <a:fillRect/>
          </a:stretch>
        </p:blipFill>
        <p:spPr>
          <a:xfrm>
            <a:off x="5326602" y="1394277"/>
            <a:ext cx="3762923" cy="3476120"/>
          </a:xfrm>
          <a:prstGeom prst="rect">
            <a:avLst/>
          </a:prstGeom>
          <a:ln>
            <a:noFill/>
          </a:ln>
          <a:effectLst>
            <a:softEdge rad="112500"/>
          </a:effectLst>
        </p:spPr>
      </p:pic>
      <p:sp>
        <p:nvSpPr>
          <p:cNvPr id="209" name="Google Shape;209;g2eca1d0f4e7_0_78"/>
          <p:cNvSpPr txBox="1">
            <a:spLocks noGrp="1"/>
          </p:cNvSpPr>
          <p:nvPr>
            <p:ph type="sldNum" idx="12"/>
          </p:nvPr>
        </p:nvSpPr>
        <p:spPr>
          <a:xfrm>
            <a:off x="6553200" y="4767263"/>
            <a:ext cx="2133600" cy="2739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15</a:t>
            </a:fld>
            <a:endParaRPr/>
          </a:p>
        </p:txBody>
      </p:sp>
      <p:sp>
        <p:nvSpPr>
          <p:cNvPr id="4" name="Callout: Right Arrow 3">
            <a:extLst>
              <a:ext uri="{FF2B5EF4-FFF2-40B4-BE49-F238E27FC236}">
                <a16:creationId xmlns:a16="http://schemas.microsoft.com/office/drawing/2014/main" id="{082E55D5-3664-4735-1DFF-D85EF379FDAC}"/>
              </a:ext>
            </a:extLst>
          </p:cNvPr>
          <p:cNvSpPr/>
          <p:nvPr/>
        </p:nvSpPr>
        <p:spPr>
          <a:xfrm>
            <a:off x="356585" y="1482440"/>
            <a:ext cx="5458287" cy="3558723"/>
          </a:xfrm>
          <a:prstGeom prst="righ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Google Shape;207;g2eca1d0f4e7_0_78">
            <a:extLst>
              <a:ext uri="{FF2B5EF4-FFF2-40B4-BE49-F238E27FC236}">
                <a16:creationId xmlns:a16="http://schemas.microsoft.com/office/drawing/2014/main" id="{49D32D60-FAE4-A3FC-1B1B-7EDE6EC49544}"/>
              </a:ext>
            </a:extLst>
          </p:cNvPr>
          <p:cNvSpPr txBox="1">
            <a:spLocks noGrp="1"/>
          </p:cNvSpPr>
          <p:nvPr>
            <p:ph type="body" idx="1"/>
          </p:nvPr>
        </p:nvSpPr>
        <p:spPr>
          <a:xfrm>
            <a:off x="-3676" y="1351120"/>
            <a:ext cx="3226269" cy="3358500"/>
          </a:xfrm>
          <a:prstGeom prst="rect">
            <a:avLst/>
          </a:prstGeom>
          <a:noFill/>
          <a:ln>
            <a:noFill/>
          </a:ln>
        </p:spPr>
        <p:txBody>
          <a:bodyPr spcFirstLastPara="1" wrap="square" lIns="91425" tIns="45700" rIns="91425" bIns="45700" anchor="t" anchorCtr="0">
            <a:noAutofit/>
          </a:bodyPr>
          <a:lstStyle/>
          <a:p>
            <a:pPr marL="342900" lvl="0" indent="-289560" algn="just" rtl="0">
              <a:spcBef>
                <a:spcPts val="560"/>
              </a:spcBef>
              <a:spcAft>
                <a:spcPts val="0"/>
              </a:spcAft>
              <a:buSzPct val="100000"/>
              <a:buChar char="•"/>
            </a:pPr>
            <a:r>
              <a:rPr lang="en-US" sz="1600" dirty="0">
                <a:solidFill>
                  <a:schemeClr val="bg1"/>
                </a:solidFill>
              </a:rPr>
              <a:t>Looking ahead, the advanced technologies will continue to get popularized in more organizations in training their employees.</a:t>
            </a:r>
            <a:endParaRPr sz="1600" dirty="0">
              <a:solidFill>
                <a:schemeClr val="bg1"/>
              </a:solidFill>
            </a:endParaRPr>
          </a:p>
          <a:p>
            <a:pPr marL="342900" lvl="0" indent="-289560" algn="just" rtl="0">
              <a:spcBef>
                <a:spcPts val="560"/>
              </a:spcBef>
              <a:spcAft>
                <a:spcPts val="0"/>
              </a:spcAft>
              <a:buSzPct val="100000"/>
              <a:buChar char="•"/>
            </a:pPr>
            <a:r>
              <a:rPr lang="en-US" sz="1600" dirty="0">
                <a:solidFill>
                  <a:schemeClr val="bg1"/>
                </a:solidFill>
              </a:rPr>
              <a:t>After the big corporations, the smaller companies will be using comprehensive utilization of advanced training technologies.</a:t>
            </a:r>
            <a:endParaRPr sz="1600" dirty="0">
              <a:solidFill>
                <a:schemeClr val="bg1"/>
              </a:solidFill>
            </a:endParaRPr>
          </a:p>
          <a:p>
            <a:pPr marL="342900" lvl="0" indent="-289560" algn="just" rtl="0">
              <a:spcBef>
                <a:spcPts val="560"/>
              </a:spcBef>
              <a:spcAft>
                <a:spcPts val="0"/>
              </a:spcAft>
              <a:buSzPct val="100000"/>
              <a:buChar char="•"/>
            </a:pPr>
            <a:r>
              <a:rPr lang="en-US" sz="1600" dirty="0">
                <a:solidFill>
                  <a:schemeClr val="bg1"/>
                </a:solidFill>
              </a:rPr>
              <a:t>New technologies, such as Extended Reality that combines VR, MR and AR will start getting popularized.</a:t>
            </a:r>
            <a:endParaRPr sz="1600" dirty="0">
              <a:solidFill>
                <a:schemeClr val="bg1"/>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g2eca1d0f4e7_0_83"/>
          <p:cNvSpPr txBox="1">
            <a:spLocks noGrp="1"/>
          </p:cNvSpPr>
          <p:nvPr>
            <p:ph type="title"/>
          </p:nvPr>
        </p:nvSpPr>
        <p:spPr>
          <a:xfrm>
            <a:off x="448965" y="433880"/>
            <a:ext cx="6413700" cy="7254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rgbClr val="244061"/>
              </a:buClr>
              <a:buSzPts val="3600"/>
              <a:buFont typeface="Calibri"/>
              <a:buNone/>
            </a:pPr>
            <a:r>
              <a:rPr lang="en-US"/>
              <a:t>Conclusion</a:t>
            </a:r>
            <a:endParaRPr/>
          </a:p>
        </p:txBody>
      </p:sp>
      <p:sp>
        <p:nvSpPr>
          <p:cNvPr id="216" name="Google Shape;216;g2eca1d0f4e7_0_83"/>
          <p:cNvSpPr txBox="1">
            <a:spLocks noGrp="1"/>
          </p:cNvSpPr>
          <p:nvPr>
            <p:ph type="sldNum" idx="12"/>
          </p:nvPr>
        </p:nvSpPr>
        <p:spPr>
          <a:xfrm>
            <a:off x="6553200" y="4767263"/>
            <a:ext cx="2133600" cy="2739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16</a:t>
            </a:fld>
            <a:endParaRPr/>
          </a:p>
        </p:txBody>
      </p:sp>
      <p:pic>
        <p:nvPicPr>
          <p:cNvPr id="217" name="Google Shape;217;g2eca1d0f4e7_0_83"/>
          <p:cNvPicPr preferRelativeResize="0"/>
          <p:nvPr/>
        </p:nvPicPr>
        <p:blipFill>
          <a:blip r:embed="rId3">
            <a:alphaModFix/>
          </a:blip>
          <a:stretch>
            <a:fillRect/>
          </a:stretch>
        </p:blipFill>
        <p:spPr>
          <a:xfrm>
            <a:off x="4474072" y="1457428"/>
            <a:ext cx="4517529" cy="3011686"/>
          </a:xfrm>
          <a:prstGeom prst="rect">
            <a:avLst/>
          </a:prstGeom>
          <a:noFill/>
          <a:ln>
            <a:noFill/>
          </a:ln>
          <a:effectLst>
            <a:outerShdw blurRad="76200" dir="13500000" sy="23000" kx="1200000" algn="br" rotWithShape="0">
              <a:prstClr val="black">
                <a:alpha val="20000"/>
              </a:prstClr>
            </a:outerShdw>
            <a:softEdge rad="63500"/>
          </a:effectLst>
        </p:spPr>
      </p:pic>
      <p:sp>
        <p:nvSpPr>
          <p:cNvPr id="4" name="Arrow: Pentagon 3">
            <a:extLst>
              <a:ext uri="{FF2B5EF4-FFF2-40B4-BE49-F238E27FC236}">
                <a16:creationId xmlns:a16="http://schemas.microsoft.com/office/drawing/2014/main" id="{51F7D23C-C8D5-0EFD-A665-357F1DA474E4}"/>
              </a:ext>
            </a:extLst>
          </p:cNvPr>
          <p:cNvSpPr/>
          <p:nvPr/>
        </p:nvSpPr>
        <p:spPr>
          <a:xfrm>
            <a:off x="152399" y="1394963"/>
            <a:ext cx="4703685" cy="3485466"/>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Google Shape;215;g2eca1d0f4e7_0_83">
            <a:extLst>
              <a:ext uri="{FF2B5EF4-FFF2-40B4-BE49-F238E27FC236}">
                <a16:creationId xmlns:a16="http://schemas.microsoft.com/office/drawing/2014/main" id="{D0C44A26-1DD5-0406-6B82-042869E58AE2}"/>
              </a:ext>
            </a:extLst>
          </p:cNvPr>
          <p:cNvSpPr txBox="1">
            <a:spLocks noGrp="1"/>
          </p:cNvSpPr>
          <p:nvPr>
            <p:ph type="body" idx="1"/>
          </p:nvPr>
        </p:nvSpPr>
        <p:spPr>
          <a:xfrm>
            <a:off x="87044" y="1408763"/>
            <a:ext cx="3078886" cy="3358500"/>
          </a:xfrm>
          <a:prstGeom prst="rect">
            <a:avLst/>
          </a:prstGeom>
          <a:noFill/>
          <a:ln>
            <a:noFill/>
          </a:ln>
        </p:spPr>
        <p:txBody>
          <a:bodyPr spcFirstLastPara="1" wrap="square" lIns="91425" tIns="45700" rIns="91425" bIns="45700" anchor="t" anchorCtr="0">
            <a:normAutofit fontScale="92500" lnSpcReduction="20000"/>
          </a:bodyPr>
          <a:lstStyle/>
          <a:p>
            <a:pPr marL="342900" lvl="0" indent="-289560" algn="l" rtl="0">
              <a:spcBef>
                <a:spcPts val="560"/>
              </a:spcBef>
              <a:spcAft>
                <a:spcPts val="0"/>
              </a:spcAft>
              <a:buSzPct val="100000"/>
              <a:buChar char="•"/>
            </a:pPr>
            <a:r>
              <a:rPr lang="en-US" sz="1800" dirty="0">
                <a:solidFill>
                  <a:schemeClr val="bg1"/>
                </a:solidFill>
              </a:rPr>
              <a:t>Technologies have been transforming the area of training and learning.</a:t>
            </a:r>
            <a:endParaRPr sz="1800" dirty="0">
              <a:solidFill>
                <a:schemeClr val="bg1"/>
              </a:solidFill>
            </a:endParaRPr>
          </a:p>
          <a:p>
            <a:pPr marL="342900" lvl="0" indent="-289560" algn="l" rtl="0">
              <a:spcBef>
                <a:spcPts val="560"/>
              </a:spcBef>
              <a:spcAft>
                <a:spcPts val="0"/>
              </a:spcAft>
              <a:buSzPct val="100000"/>
              <a:buChar char="•"/>
            </a:pPr>
            <a:r>
              <a:rPr lang="en-US" sz="1800" dirty="0">
                <a:solidFill>
                  <a:schemeClr val="bg1"/>
                </a:solidFill>
              </a:rPr>
              <a:t>Technologies like VR, AI, virtual platforms, etc. are benefiting both the employers and the employees.</a:t>
            </a:r>
            <a:endParaRPr sz="1800" dirty="0">
              <a:solidFill>
                <a:schemeClr val="bg1"/>
              </a:solidFill>
            </a:endParaRPr>
          </a:p>
          <a:p>
            <a:pPr marL="342900" lvl="0" indent="-289560" algn="l" rtl="0">
              <a:spcBef>
                <a:spcPts val="560"/>
              </a:spcBef>
              <a:spcAft>
                <a:spcPts val="0"/>
              </a:spcAft>
              <a:buSzPct val="100000"/>
              <a:buChar char="•"/>
            </a:pPr>
            <a:r>
              <a:rPr lang="en-US" sz="1800" dirty="0">
                <a:solidFill>
                  <a:schemeClr val="bg1"/>
                </a:solidFill>
              </a:rPr>
              <a:t>They are making learning more interesting for the learners while fostering efficiency and cost-effectiveness for the employers.</a:t>
            </a:r>
            <a:endParaRPr sz="1800" dirty="0">
              <a:solidFill>
                <a:schemeClr val="bg1"/>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g2eca1d0f4e7_0_88"/>
          <p:cNvSpPr txBox="1">
            <a:spLocks noGrp="1"/>
          </p:cNvSpPr>
          <p:nvPr>
            <p:ph type="title"/>
          </p:nvPr>
        </p:nvSpPr>
        <p:spPr>
          <a:xfrm>
            <a:off x="448965" y="433880"/>
            <a:ext cx="6413700" cy="7254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rgbClr val="244061"/>
              </a:buClr>
              <a:buSzPts val="3600"/>
              <a:buFont typeface="Calibri"/>
              <a:buNone/>
            </a:pPr>
            <a:r>
              <a:rPr lang="en-US"/>
              <a:t> References</a:t>
            </a:r>
            <a:endParaRPr/>
          </a:p>
        </p:txBody>
      </p:sp>
      <p:sp>
        <p:nvSpPr>
          <p:cNvPr id="223" name="Google Shape;223;g2eca1d0f4e7_0_88"/>
          <p:cNvSpPr txBox="1">
            <a:spLocks noGrp="1"/>
          </p:cNvSpPr>
          <p:nvPr>
            <p:ph type="body" idx="1"/>
          </p:nvPr>
        </p:nvSpPr>
        <p:spPr>
          <a:xfrm>
            <a:off x="448980" y="1350100"/>
            <a:ext cx="8117971" cy="3550374"/>
          </a:xfrm>
          <a:prstGeom prst="rect">
            <a:avLst/>
          </a:prstGeom>
          <a:noFill/>
          <a:ln>
            <a:noFill/>
          </a:ln>
        </p:spPr>
        <p:txBody>
          <a:bodyPr spcFirstLastPara="1" wrap="square" lIns="91425" tIns="45700" rIns="91425" bIns="45700" anchor="t" anchorCtr="0">
            <a:normAutofit fontScale="92500"/>
          </a:bodyPr>
          <a:lstStyle/>
          <a:p>
            <a:pPr marL="342900" indent="-222884">
              <a:buSzPct val="100000"/>
            </a:pPr>
            <a:r>
              <a:rPr lang="en-US" sz="1000" dirty="0"/>
              <a:t>Accenture, 2024. Accenture Launches Accenture </a:t>
            </a:r>
            <a:r>
              <a:rPr lang="en-US" sz="1000" dirty="0" err="1"/>
              <a:t>LearnVantage</a:t>
            </a:r>
            <a:r>
              <a:rPr lang="en-US" sz="1000" dirty="0"/>
              <a:t> to Help Clients and Their People Gain Essential Skills and Achieve Greater Business Value in the AI Economy. https://newsroom.accenture.com/news/2024/accenture-launches-accenture-learnvantage-to-help-clients-and-their-people-gain-essential-skills-and-achieve-greater-business-value-in-the-ai-economy </a:t>
            </a:r>
          </a:p>
          <a:p>
            <a:pPr marL="342900" indent="-222884">
              <a:buSzPct val="100000"/>
            </a:pPr>
            <a:r>
              <a:rPr lang="en-US" sz="1000" dirty="0" err="1"/>
              <a:t>Alfaqiri</a:t>
            </a:r>
            <a:r>
              <a:rPr lang="en-US" sz="1000" dirty="0"/>
              <a:t>, A.S., Mat Noor, S.F. and </a:t>
            </a:r>
            <a:r>
              <a:rPr lang="en-US" sz="1000" dirty="0" err="1"/>
              <a:t>Sahari</a:t>
            </a:r>
            <a:r>
              <a:rPr lang="en-US" sz="1000" dirty="0"/>
              <a:t>, N., 2022. Framework for Gamification of Online Training Platforms for Employee Engagement Enhancement. International journal of interactive mobile technologies, 16(6).</a:t>
            </a:r>
          </a:p>
          <a:p>
            <a:pPr marL="342900" indent="-222884">
              <a:buSzPct val="100000"/>
            </a:pPr>
            <a:r>
              <a:rPr lang="en-US" sz="1000" dirty="0"/>
              <a:t>ALSTER, K., 2024. Why and How To Use AI for Training and Development. https://www.synthesia.io/post/why-and-how-to-use-ai-for-training-and-development </a:t>
            </a:r>
          </a:p>
          <a:p>
            <a:pPr marL="342900" indent="-222884">
              <a:buSzPct val="100000"/>
            </a:pPr>
            <a:r>
              <a:rPr lang="en-US" sz="1000" dirty="0"/>
              <a:t>Articulate, 2024. The #1 e-learning platform for creating workplace training. https://www.articulate.com/about/ </a:t>
            </a:r>
          </a:p>
          <a:p>
            <a:pPr marL="342900" indent="-222884">
              <a:buSzPct val="100000"/>
            </a:pPr>
            <a:r>
              <a:rPr lang="en-US" sz="1000" dirty="0"/>
              <a:t>KOVER, A., 2020. A new perspective on hospitality: How Hilton uses VR to teach empathy. https://tech.facebook.com/reality-labs/2020/3/a-new-perspective-on-hospitality-how-hilton-uses-vr-to-teach-empathy/ </a:t>
            </a:r>
          </a:p>
          <a:p>
            <a:pPr marL="342900" indent="-222884">
              <a:buSzPct val="100000"/>
            </a:pPr>
            <a:r>
              <a:rPr lang="en-US" sz="1000" dirty="0"/>
              <a:t>Kulkarni, P.M., </a:t>
            </a:r>
            <a:r>
              <a:rPr lang="en-US" sz="1000" dirty="0" err="1"/>
              <a:t>Appasaba</a:t>
            </a:r>
            <a:r>
              <a:rPr lang="en-US" sz="1000" dirty="0"/>
              <a:t>, L.V., Gokhale, P. and </a:t>
            </a:r>
            <a:r>
              <a:rPr lang="en-US" sz="1000" dirty="0" err="1"/>
              <a:t>Tigadi</a:t>
            </a:r>
            <a:r>
              <a:rPr lang="en-US" sz="1000" dirty="0"/>
              <a:t>, B., 2022. Role of digital simulation in employee training. Global Transitions Proceedings, 3(1), pp.149-156.</a:t>
            </a:r>
          </a:p>
          <a:p>
            <a:pPr marL="342900" indent="-222884">
              <a:buSzPct val="100000"/>
            </a:pPr>
            <a:r>
              <a:rPr lang="en-US" sz="1000" dirty="0"/>
              <a:t>Like XR, 2024. KFC VR trainer. https://likexr.com/en/vr/examples/sequencing/kfc-vr-trainer </a:t>
            </a:r>
          </a:p>
          <a:p>
            <a:pPr marL="342900" indent="-222884">
              <a:buSzPct val="100000"/>
            </a:pPr>
            <a:r>
              <a:rPr lang="en-US" sz="1000" dirty="0" err="1"/>
              <a:t>Petiwala</a:t>
            </a:r>
            <a:r>
              <a:rPr lang="en-US" sz="1000" dirty="0"/>
              <a:t>, F.F., Shukla, V.K. and Vyas, S., 2021. IBM Watson: redefining artificial intelligence through cognitive computing. In Proceedings of International Conference on Machine Intelligence and Data Science Applications: MIDAS 2020 (pp. 173-185). Springer Singapore.</a:t>
            </a:r>
          </a:p>
          <a:p>
            <a:pPr marL="342900" lvl="0" indent="-222884" algn="l" rtl="0">
              <a:spcBef>
                <a:spcPts val="560"/>
              </a:spcBef>
              <a:spcAft>
                <a:spcPts val="0"/>
              </a:spcAft>
              <a:buSzPct val="100000"/>
              <a:buChar char="•"/>
            </a:pPr>
            <a:r>
              <a:rPr lang="en-US" sz="1000" dirty="0"/>
              <a:t>Morozova, A., 2023. Walmart and VR training. https://www.jasoren.com/walmart-vr-training/ </a:t>
            </a:r>
            <a:endParaRPr sz="1000" dirty="0"/>
          </a:p>
          <a:p>
            <a:pPr marL="342900" lvl="0" indent="-222884" algn="l" rtl="0">
              <a:spcBef>
                <a:spcPts val="560"/>
              </a:spcBef>
              <a:spcAft>
                <a:spcPts val="0"/>
              </a:spcAft>
              <a:buSzPct val="100000"/>
              <a:buChar char="•"/>
            </a:pPr>
            <a:r>
              <a:rPr lang="en-US" sz="1000" dirty="0"/>
              <a:t>Shell, 2024. Training and Development. https://www.shell.com.au/careers/shell-commitment-to-diversity-inclusion/supporting-you-when-it-counts/training-and-development.html </a:t>
            </a:r>
            <a:endParaRPr sz="1000" dirty="0"/>
          </a:p>
          <a:p>
            <a:pPr marL="342900" lvl="0" indent="-222884" algn="l" rtl="0">
              <a:spcBef>
                <a:spcPts val="560"/>
              </a:spcBef>
              <a:spcAft>
                <a:spcPts val="0"/>
              </a:spcAft>
              <a:buSzPct val="100000"/>
              <a:buChar char="•"/>
            </a:pPr>
            <a:r>
              <a:rPr lang="en-US" sz="1000" dirty="0" err="1"/>
              <a:t>Stofberg</a:t>
            </a:r>
            <a:r>
              <a:rPr lang="en-US" sz="1000" dirty="0"/>
              <a:t>, L., </a:t>
            </a:r>
            <a:r>
              <a:rPr lang="en-US" sz="1000" dirty="0" err="1"/>
              <a:t>Strasheim</a:t>
            </a:r>
            <a:r>
              <a:rPr lang="en-US" sz="1000" dirty="0"/>
              <a:t>, A. and Koekemoer, E., 2021. </a:t>
            </a:r>
            <a:r>
              <a:rPr lang="en-US" sz="1000" dirty="0" err="1"/>
              <a:t>Digitalisation</a:t>
            </a:r>
            <a:r>
              <a:rPr lang="en-US" sz="1000" dirty="0"/>
              <a:t> in the workplace: the role of technology on employee engagement and creativity teams. In Agile coping in the digital workplace: Emerging issues for research and practice (pp. 231-257). Cham: Springer International Publishing.</a:t>
            </a:r>
            <a:endParaRPr sz="1000" dirty="0"/>
          </a:p>
        </p:txBody>
      </p:sp>
      <p:sp>
        <p:nvSpPr>
          <p:cNvPr id="224" name="Google Shape;224;g2eca1d0f4e7_0_88"/>
          <p:cNvSpPr txBox="1">
            <a:spLocks noGrp="1"/>
          </p:cNvSpPr>
          <p:nvPr>
            <p:ph type="sldNum" idx="12"/>
          </p:nvPr>
        </p:nvSpPr>
        <p:spPr>
          <a:xfrm>
            <a:off x="6553200" y="4767263"/>
            <a:ext cx="2133600" cy="2739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17</a:t>
            </a:fld>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sp>
        <p:nvSpPr>
          <p:cNvPr id="230" name="Google Shape;230;g2eca1d0f4e7_0_137"/>
          <p:cNvSpPr txBox="1">
            <a:spLocks noGrp="1"/>
          </p:cNvSpPr>
          <p:nvPr>
            <p:ph type="title"/>
          </p:nvPr>
        </p:nvSpPr>
        <p:spPr>
          <a:xfrm>
            <a:off x="2026490" y="2571755"/>
            <a:ext cx="6413700" cy="7254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r>
              <a:rPr lang="en-US"/>
              <a:t>Thank You!</a:t>
            </a:r>
            <a:endParaRPr/>
          </a:p>
        </p:txBody>
      </p:sp>
      <p:sp>
        <p:nvSpPr>
          <p:cNvPr id="231" name="Google Shape;231;g2eca1d0f4e7_0_137"/>
          <p:cNvSpPr txBox="1">
            <a:spLocks noGrp="1"/>
          </p:cNvSpPr>
          <p:nvPr>
            <p:ph type="sldNum" idx="12"/>
          </p:nvPr>
        </p:nvSpPr>
        <p:spPr>
          <a:xfrm>
            <a:off x="6553200" y="4767263"/>
            <a:ext cx="2133600" cy="2739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US"/>
              <a:t>18</a:t>
            </a:fld>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TotalTime>
  <Words>2305</Words>
  <Application>Microsoft Office PowerPoint</Application>
  <PresentationFormat>On-screen Show (16:9)</PresentationFormat>
  <Paragraphs>116</Paragraphs>
  <Slides>18</Slides>
  <Notes>18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Calibri</vt:lpstr>
      <vt:lpstr>Office Theme</vt:lpstr>
      <vt:lpstr> Program: BA Business Management Name: Jasmine kaur Student ID: 2222522 Module: Managing People Module code: LCBB5004 Component 1 Individual Presentation  Lecture’s name : Dr Samual Abah</vt:lpstr>
      <vt:lpstr>Introduction</vt:lpstr>
      <vt:lpstr>Importance of Technology in Training and Development</vt:lpstr>
      <vt:lpstr>Employee Benefits of Technology-Based Training Programs</vt:lpstr>
      <vt:lpstr>Virtual Reality: Walmart</vt:lpstr>
      <vt:lpstr>Enhanced resources: Shell</vt:lpstr>
      <vt:lpstr>VR: Hilton</vt:lpstr>
      <vt:lpstr>AI: Accenture </vt:lpstr>
      <vt:lpstr>Employer Benefits of Technology-Based Training Programs</vt:lpstr>
      <vt:lpstr> AI: Bosch</vt:lpstr>
      <vt:lpstr>AI: IBM</vt:lpstr>
      <vt:lpstr>Articulate: Amazon</vt:lpstr>
      <vt:lpstr>VR: KFC</vt:lpstr>
      <vt:lpstr>Challenges and Considerations</vt:lpstr>
      <vt:lpstr>Future Trajectory</vt:lpstr>
      <vt:lpstr>Conclusion</vt:lpstr>
      <vt:lpstr> 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BA Business Management Module: Managing People Module code: LCBB5004 Component 1 Assignment Title: Component 1 Practical: Individual Presentation</dc:title>
  <dc:creator>hp</dc:creator>
  <cp:lastModifiedBy>Jasmine Kaur</cp:lastModifiedBy>
  <cp:revision>1</cp:revision>
  <dcterms:created xsi:type="dcterms:W3CDTF">2017-08-01T15:40:51Z</dcterms:created>
  <dcterms:modified xsi:type="dcterms:W3CDTF">2024-07-23T11:35:56Z</dcterms:modified>
</cp:coreProperties>
</file>