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notesMasterIdLst>
    <p:notesMasterId r:id="rId3"/>
  </p:notesMasterIdLst>
  <p:sldIdLst>
    <p:sldId id="256" r:id="rId2"/>
  </p:sldIdLst>
  <p:sldSz cx="9601200" cy="128016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p15:clr>
            <a:srgbClr val="A4A3A4"/>
          </p15:clr>
        </p15:guide>
        <p15:guide id="2" pos="30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410" y="-2328"/>
      </p:cViewPr>
      <p:guideLst>
        <p:guide orient="horz" pos="4032"/>
        <p:guide pos="302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7368B62-7411-42FD-8A9E-186E63EEA429}" type="datetimeFigureOut">
              <a:rPr lang="en-US" smtClean="0"/>
              <a:pPr/>
              <a:t>11/3/2025</a:t>
            </a:fld>
            <a:endParaRPr lang="en-US"/>
          </a:p>
        </p:txBody>
      </p:sp>
      <p:sp>
        <p:nvSpPr>
          <p:cNvPr id="4" name="Slide Image Placeholder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A10497-1966-4005-BBE9-57ACDD240365}"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1280160" rtl="0" eaLnBrk="1" latinLnBrk="0" hangingPunct="1">
      <a:defRPr sz="1700" kern="1200">
        <a:solidFill>
          <a:schemeClr val="tx1"/>
        </a:solidFill>
        <a:latin typeface="+mn-lt"/>
        <a:ea typeface="+mn-ea"/>
        <a:cs typeface="+mn-cs"/>
      </a:defRPr>
    </a:lvl1pPr>
    <a:lvl2pPr marL="640080" algn="l" defTabSz="1280160" rtl="0" eaLnBrk="1" latinLnBrk="0" hangingPunct="1">
      <a:defRPr sz="1700" kern="1200">
        <a:solidFill>
          <a:schemeClr val="tx1"/>
        </a:solidFill>
        <a:latin typeface="+mn-lt"/>
        <a:ea typeface="+mn-ea"/>
        <a:cs typeface="+mn-cs"/>
      </a:defRPr>
    </a:lvl2pPr>
    <a:lvl3pPr marL="1280160" algn="l" defTabSz="1280160" rtl="0" eaLnBrk="1" latinLnBrk="0" hangingPunct="1">
      <a:defRPr sz="1700" kern="1200">
        <a:solidFill>
          <a:schemeClr val="tx1"/>
        </a:solidFill>
        <a:latin typeface="+mn-lt"/>
        <a:ea typeface="+mn-ea"/>
        <a:cs typeface="+mn-cs"/>
      </a:defRPr>
    </a:lvl3pPr>
    <a:lvl4pPr marL="1920240" algn="l" defTabSz="1280160" rtl="0" eaLnBrk="1" latinLnBrk="0" hangingPunct="1">
      <a:defRPr sz="1700" kern="1200">
        <a:solidFill>
          <a:schemeClr val="tx1"/>
        </a:solidFill>
        <a:latin typeface="+mn-lt"/>
        <a:ea typeface="+mn-ea"/>
        <a:cs typeface="+mn-cs"/>
      </a:defRPr>
    </a:lvl4pPr>
    <a:lvl5pPr marL="2560320" algn="l" defTabSz="1280160" rtl="0" eaLnBrk="1" latinLnBrk="0" hangingPunct="1">
      <a:defRPr sz="1700" kern="1200">
        <a:solidFill>
          <a:schemeClr val="tx1"/>
        </a:solidFill>
        <a:latin typeface="+mn-lt"/>
        <a:ea typeface="+mn-ea"/>
        <a:cs typeface="+mn-cs"/>
      </a:defRPr>
    </a:lvl5pPr>
    <a:lvl6pPr marL="3200400" algn="l" defTabSz="1280160" rtl="0" eaLnBrk="1" latinLnBrk="0" hangingPunct="1">
      <a:defRPr sz="1700" kern="1200">
        <a:solidFill>
          <a:schemeClr val="tx1"/>
        </a:solidFill>
        <a:latin typeface="+mn-lt"/>
        <a:ea typeface="+mn-ea"/>
        <a:cs typeface="+mn-cs"/>
      </a:defRPr>
    </a:lvl6pPr>
    <a:lvl7pPr marL="3840480" algn="l" defTabSz="1280160" rtl="0" eaLnBrk="1" latinLnBrk="0" hangingPunct="1">
      <a:defRPr sz="1700" kern="1200">
        <a:solidFill>
          <a:schemeClr val="tx1"/>
        </a:solidFill>
        <a:latin typeface="+mn-lt"/>
        <a:ea typeface="+mn-ea"/>
        <a:cs typeface="+mn-cs"/>
      </a:defRPr>
    </a:lvl7pPr>
    <a:lvl8pPr marL="4480560" algn="l" defTabSz="1280160" rtl="0" eaLnBrk="1" latinLnBrk="0" hangingPunct="1">
      <a:defRPr sz="1700" kern="1200">
        <a:solidFill>
          <a:schemeClr val="tx1"/>
        </a:solidFill>
        <a:latin typeface="+mn-lt"/>
        <a:ea typeface="+mn-ea"/>
        <a:cs typeface="+mn-cs"/>
      </a:defRPr>
    </a:lvl8pPr>
    <a:lvl9pPr marL="5120640" algn="l" defTabSz="1280160" rtl="0" eaLnBrk="1" latinLnBrk="0" hangingPunct="1">
      <a:defRPr sz="17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700" b="1" kern="1200" dirty="0">
                <a:solidFill>
                  <a:schemeClr val="tx1"/>
                </a:solidFill>
                <a:latin typeface="+mn-lt"/>
                <a:ea typeface="+mn-ea"/>
                <a:cs typeface="+mn-cs"/>
              </a:rPr>
              <a:t>1. Prevalence</a:t>
            </a:r>
            <a:endParaRPr lang="en-US" sz="1700" b="1" kern="1200" dirty="0">
              <a:solidFill>
                <a:schemeClr val="tx1"/>
              </a:solidFill>
              <a:latin typeface="+mn-lt"/>
              <a:ea typeface="+mn-ea"/>
              <a:cs typeface="+mn-cs"/>
            </a:endParaRPr>
          </a:p>
          <a:p>
            <a:r>
              <a:rPr lang="en-GB" sz="1700" kern="1200" dirty="0">
                <a:solidFill>
                  <a:schemeClr val="tx1"/>
                </a:solidFill>
                <a:latin typeface="+mn-lt"/>
                <a:ea typeface="+mn-ea"/>
                <a:cs typeface="+mn-cs"/>
              </a:rPr>
              <a:t>The UK's emergency healthcare setting is struggling to provide required support to all the patients with mental health issues due to high waiting list numbers and poor workforce </a:t>
            </a:r>
            <a:r>
              <a:rPr lang="en-GB" sz="1700" kern="1200">
                <a:solidFill>
                  <a:schemeClr val="tx1"/>
                </a:solidFill>
                <a:latin typeface="+mn-lt"/>
                <a:ea typeface="+mn-ea"/>
                <a:cs typeface="+mn-cs"/>
              </a:rPr>
              <a:t>efficiency. However</a:t>
            </a:r>
            <a:r>
              <a:rPr lang="en-GB" sz="1700" kern="1200" dirty="0">
                <a:solidFill>
                  <a:schemeClr val="tx1"/>
                </a:solidFill>
                <a:latin typeface="+mn-lt"/>
                <a:ea typeface="+mn-ea"/>
                <a:cs typeface="+mn-cs"/>
              </a:rPr>
              <a:t>, mental health issues are increasingly reported in the UK’s emergency setting which is creating a high workload with a crisis situation. Hence, the emergency setting of the UK provides significantly disrupted mental health services due to the decline of quality care availability on time. </a:t>
            </a:r>
            <a:endParaRPr lang="en-US" sz="1700" kern="1200" dirty="0">
              <a:solidFill>
                <a:schemeClr val="tx1"/>
              </a:solidFill>
              <a:latin typeface="+mn-lt"/>
              <a:ea typeface="+mn-ea"/>
              <a:cs typeface="+mn-cs"/>
            </a:endParaRPr>
          </a:p>
          <a:p>
            <a:r>
              <a:rPr lang="en-GB" sz="1700" b="1" kern="1200" dirty="0">
                <a:solidFill>
                  <a:schemeClr val="tx1"/>
                </a:solidFill>
                <a:latin typeface="+mn-lt"/>
                <a:ea typeface="+mn-ea"/>
                <a:cs typeface="+mn-cs"/>
              </a:rPr>
              <a:t>2. Research Rationale</a:t>
            </a:r>
            <a:endParaRPr lang="en-US" sz="1700" b="1" kern="1200" dirty="0">
              <a:solidFill>
                <a:schemeClr val="tx1"/>
              </a:solidFill>
              <a:latin typeface="+mn-lt"/>
              <a:ea typeface="+mn-ea"/>
              <a:cs typeface="+mn-cs"/>
            </a:endParaRPr>
          </a:p>
          <a:p>
            <a:r>
              <a:rPr lang="en-GB" sz="1700" kern="1200" dirty="0">
                <a:solidFill>
                  <a:schemeClr val="tx1"/>
                </a:solidFill>
                <a:latin typeface="+mn-lt"/>
                <a:ea typeface="+mn-ea"/>
                <a:cs typeface="+mn-cs"/>
              </a:rPr>
              <a:t>The UK's population with mental health issues have a significant contribution to the continuously growing demand for ambulance services. This supports the growing crisis situation of the UK's emergency healthcare setting, especially for the mental health issues-based cases. However, there are limited research studies on the implementation of strategic solutions such as AI or Artificial Intelligence to overcome the crisis of the UK’s emergency setting. This research will provide strategic solutions through AI to improve emergency setting for mental health care supports. </a:t>
            </a:r>
            <a:endParaRPr lang="en-US" sz="17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5A10497-1966-4005-BBE9-57ACDD240365}"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3976794"/>
            <a:ext cx="8161020" cy="2744047"/>
          </a:xfrm>
        </p:spPr>
        <p:txBody>
          <a:bodyPr/>
          <a:lstStyle/>
          <a:p>
            <a:r>
              <a:rPr lang="en-US"/>
              <a:t>Click to edit Master title style</a:t>
            </a:r>
          </a:p>
        </p:txBody>
      </p:sp>
      <p:sp>
        <p:nvSpPr>
          <p:cNvPr id="3" name="Subtitle 2"/>
          <p:cNvSpPr>
            <a:spLocks noGrp="1"/>
          </p:cNvSpPr>
          <p:nvPr>
            <p:ph type="subTitle" idx="1"/>
          </p:nvPr>
        </p:nvSpPr>
        <p:spPr>
          <a:xfrm>
            <a:off x="1440180" y="7254240"/>
            <a:ext cx="6720840" cy="327152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80B74F1-4C5F-4854-92F6-5D6CA6AF883E}"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0B74F1-4C5F-4854-92F6-5D6CA6AF883E}"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58429" y="8226214"/>
            <a:ext cx="8161020" cy="2542540"/>
          </a:xfrm>
        </p:spPr>
        <p:txBody>
          <a:bodyPr anchor="t"/>
          <a:lstStyle>
            <a:lvl1pPr algn="l">
              <a:defRPr sz="5600" b="1" cap="all"/>
            </a:lvl1pPr>
          </a:lstStyle>
          <a:p>
            <a:r>
              <a:rPr lang="en-US"/>
              <a:t>Click to edit Master title style</a:t>
            </a:r>
          </a:p>
        </p:txBody>
      </p:sp>
      <p:sp>
        <p:nvSpPr>
          <p:cNvPr id="3" name="Text Placeholder 2"/>
          <p:cNvSpPr>
            <a:spLocks noGrp="1"/>
          </p:cNvSpPr>
          <p:nvPr>
            <p:ph type="body" idx="1"/>
          </p:nvPr>
        </p:nvSpPr>
        <p:spPr>
          <a:xfrm>
            <a:off x="758429" y="5425865"/>
            <a:ext cx="8161020" cy="2800349"/>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0B74F1-4C5F-4854-92F6-5D6CA6AF883E}"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80060" y="2987041"/>
            <a:ext cx="4240530" cy="8448464"/>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80610" y="2987041"/>
            <a:ext cx="4240530" cy="8448464"/>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80B74F1-4C5F-4854-92F6-5D6CA6AF883E}"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80060" y="2865544"/>
            <a:ext cx="4242197" cy="1194222"/>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480060" y="4059766"/>
            <a:ext cx="4242197" cy="7375738"/>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877277" y="2865544"/>
            <a:ext cx="4243864" cy="1194222"/>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4877277" y="4059766"/>
            <a:ext cx="4243864" cy="7375738"/>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80B74F1-4C5F-4854-92F6-5D6CA6AF883E}"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80B74F1-4C5F-4854-92F6-5D6CA6AF883E}"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0B74F1-4C5F-4854-92F6-5D6CA6AF883E}"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0060" y="509693"/>
            <a:ext cx="3158729" cy="2169160"/>
          </a:xfrm>
        </p:spPr>
        <p:txBody>
          <a:bodyPr anchor="b"/>
          <a:lstStyle>
            <a:lvl1pPr algn="l">
              <a:defRPr sz="2800" b="1"/>
            </a:lvl1pPr>
          </a:lstStyle>
          <a:p>
            <a:r>
              <a:rPr lang="en-US"/>
              <a:t>Click to edit Master title style</a:t>
            </a:r>
          </a:p>
        </p:txBody>
      </p:sp>
      <p:sp>
        <p:nvSpPr>
          <p:cNvPr id="3" name="Content Placeholder 2"/>
          <p:cNvSpPr>
            <a:spLocks noGrp="1"/>
          </p:cNvSpPr>
          <p:nvPr>
            <p:ph idx="1"/>
          </p:nvPr>
        </p:nvSpPr>
        <p:spPr>
          <a:xfrm>
            <a:off x="3753802" y="509694"/>
            <a:ext cx="5367338" cy="10925811"/>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80060" y="2678854"/>
            <a:ext cx="3158729" cy="8756651"/>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980B74F1-4C5F-4854-92F6-5D6CA6AF883E}"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1902" y="8961120"/>
            <a:ext cx="5760720" cy="1057911"/>
          </a:xfrm>
        </p:spPr>
        <p:txBody>
          <a:bodyPr anchor="b"/>
          <a:lstStyle>
            <a:lvl1pPr algn="l">
              <a:defRPr sz="2800" b="1"/>
            </a:lvl1pPr>
          </a:lstStyle>
          <a:p>
            <a:r>
              <a:rPr lang="en-US"/>
              <a:t>Click to edit Master title style</a:t>
            </a:r>
          </a:p>
        </p:txBody>
      </p:sp>
      <p:sp>
        <p:nvSpPr>
          <p:cNvPr id="3" name="Picture Placeholder 2"/>
          <p:cNvSpPr>
            <a:spLocks noGrp="1"/>
          </p:cNvSpPr>
          <p:nvPr>
            <p:ph type="pic" idx="1"/>
          </p:nvPr>
        </p:nvSpPr>
        <p:spPr>
          <a:xfrm>
            <a:off x="1881902" y="1143847"/>
            <a:ext cx="5760720" cy="768096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US"/>
          </a:p>
        </p:txBody>
      </p:sp>
      <p:sp>
        <p:nvSpPr>
          <p:cNvPr id="4" name="Text Placeholder 3"/>
          <p:cNvSpPr>
            <a:spLocks noGrp="1"/>
          </p:cNvSpPr>
          <p:nvPr>
            <p:ph type="body" sz="half" idx="2"/>
          </p:nvPr>
        </p:nvSpPr>
        <p:spPr>
          <a:xfrm>
            <a:off x="1881902" y="10019031"/>
            <a:ext cx="5760720" cy="1502409"/>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980B74F1-4C5F-4854-92F6-5D6CA6AF883E}"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0B74F1-4C5F-4854-92F6-5D6CA6AF883E}"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60870" y="512658"/>
            <a:ext cx="2160270" cy="1092284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80060" y="512658"/>
            <a:ext cx="6320790" cy="1092284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0B74F1-4C5F-4854-92F6-5D6CA6AF883E}"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5FFC3C3-D4D6-4632-96FA-838039835A7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0060" y="512658"/>
            <a:ext cx="8641080" cy="2133600"/>
          </a:xfrm>
          <a:prstGeom prst="rect">
            <a:avLst/>
          </a:prstGeom>
        </p:spPr>
        <p:txBody>
          <a:bodyPr vert="horz" lIns="128016" tIns="64008" rIns="128016" bIns="64008" rtlCol="0" anchor="ctr">
            <a:normAutofit/>
          </a:bodyPr>
          <a:lstStyle/>
          <a:p>
            <a:r>
              <a:rPr lang="en-US"/>
              <a:t>Click to edit Master title style</a:t>
            </a:r>
          </a:p>
        </p:txBody>
      </p:sp>
      <p:sp>
        <p:nvSpPr>
          <p:cNvPr id="3" name="Text Placeholder 2"/>
          <p:cNvSpPr>
            <a:spLocks noGrp="1"/>
          </p:cNvSpPr>
          <p:nvPr>
            <p:ph type="body" idx="1"/>
          </p:nvPr>
        </p:nvSpPr>
        <p:spPr>
          <a:xfrm>
            <a:off x="480060" y="2987041"/>
            <a:ext cx="8641080" cy="8448464"/>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80060" y="11865187"/>
            <a:ext cx="2240280" cy="681567"/>
          </a:xfrm>
          <a:prstGeom prst="rect">
            <a:avLst/>
          </a:prstGeom>
        </p:spPr>
        <p:txBody>
          <a:bodyPr vert="horz" lIns="128016" tIns="64008" rIns="128016" bIns="64008" rtlCol="0" anchor="ctr"/>
          <a:lstStyle>
            <a:lvl1pPr algn="l">
              <a:defRPr sz="1700">
                <a:solidFill>
                  <a:schemeClr val="tx1">
                    <a:tint val="75000"/>
                  </a:schemeClr>
                </a:solidFill>
              </a:defRPr>
            </a:lvl1pPr>
          </a:lstStyle>
          <a:p>
            <a:fld id="{980B74F1-4C5F-4854-92F6-5D6CA6AF883E}" type="datetimeFigureOut">
              <a:rPr lang="en-US" smtClean="0"/>
              <a:pPr/>
              <a:t>11/3/2025</a:t>
            </a:fld>
            <a:endParaRPr lang="en-US"/>
          </a:p>
        </p:txBody>
      </p:sp>
      <p:sp>
        <p:nvSpPr>
          <p:cNvPr id="5" name="Footer Placeholder 4"/>
          <p:cNvSpPr>
            <a:spLocks noGrp="1"/>
          </p:cNvSpPr>
          <p:nvPr>
            <p:ph type="ftr" sz="quarter" idx="3"/>
          </p:nvPr>
        </p:nvSpPr>
        <p:spPr>
          <a:xfrm>
            <a:off x="3280410" y="11865187"/>
            <a:ext cx="3040380" cy="681567"/>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880860" y="11865187"/>
            <a:ext cx="2240280" cy="681567"/>
          </a:xfrm>
          <a:prstGeom prst="rect">
            <a:avLst/>
          </a:prstGeom>
        </p:spPr>
        <p:txBody>
          <a:bodyPr vert="horz" lIns="128016" tIns="64008" rIns="128016" bIns="64008" rtlCol="0" anchor="ctr"/>
          <a:lstStyle>
            <a:lvl1pPr algn="r">
              <a:defRPr sz="1700">
                <a:solidFill>
                  <a:schemeClr val="tx1">
                    <a:tint val="75000"/>
                  </a:schemeClr>
                </a:solidFill>
              </a:defRPr>
            </a:lvl1pPr>
          </a:lstStyle>
          <a:p>
            <a:fld id="{C5FFC3C3-D4D6-4632-96FA-838039835A7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who.int/news-room/fact-sheets/detail/mental-health-in-emergencies" TargetMode="External"/><Relationship Id="rId3" Type="http://schemas.openxmlformats.org/officeDocument/2006/relationships/hyperlink" Target="https://www.apa.org/practice/artificial-intelligence-mental-health-care" TargetMode="External"/><Relationship Id="rId7" Type="http://schemas.openxmlformats.org/officeDocument/2006/relationships/hyperlink" Target="https://www.statista.com/statistics/807028/percentage-of-seniors-with-depression-by-country/" TargetMode="External"/><Relationship Id="rId12"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ommonslibrary.parliament.uk/research-briefings/sn06988/" TargetMode="External"/><Relationship Id="rId11" Type="http://schemas.openxmlformats.org/officeDocument/2006/relationships/image" Target="../media/image3.png"/><Relationship Id="rId5" Type="http://schemas.openxmlformats.org/officeDocument/2006/relationships/hyperlink" Target="https://lordslibrary.parliament.uk/emergency-healthcare-in-crisis-public-services-committee-report/" TargetMode="External"/><Relationship Id="rId10" Type="http://schemas.openxmlformats.org/officeDocument/2006/relationships/image" Target="../media/image2.png"/><Relationship Id="rId4" Type="http://schemas.openxmlformats.org/officeDocument/2006/relationships/hyperlink" Target="https://journals.sagepub.com/doi/pdf/10.1177/13558196221119913"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601200" cy="6096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000" b="1" dirty="0">
                <a:solidFill>
                  <a:schemeClr val="tx1"/>
                </a:solidFill>
                <a:latin typeface="Times New Roman" pitchFamily="18" charset="0"/>
                <a:cs typeface="Times New Roman" pitchFamily="18" charset="0"/>
              </a:rPr>
              <a:t>IMPLICATION OF AI IN ASSISTING MENTAL HEALTH TRIAGE IN THE EMERGENCY CARE SETTING IN THE UK</a:t>
            </a:r>
            <a:endParaRPr lang="en-US" sz="2000" dirty="0">
              <a:solidFill>
                <a:schemeClr val="tx1"/>
              </a:solidFill>
              <a:latin typeface="Times New Roman" pitchFamily="18" charset="0"/>
              <a:cs typeface="Times New Roman" pitchFamily="18" charset="0"/>
            </a:endParaRPr>
          </a:p>
        </p:txBody>
      </p:sp>
      <p:sp>
        <p:nvSpPr>
          <p:cNvPr id="5" name="Rectangle 4"/>
          <p:cNvSpPr/>
          <p:nvPr/>
        </p:nvSpPr>
        <p:spPr>
          <a:xfrm>
            <a:off x="0" y="609600"/>
            <a:ext cx="3429000" cy="342900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GB" sz="2000" b="1" dirty="0">
                <a:latin typeface="Times New Roman" pitchFamily="18" charset="0"/>
                <a:cs typeface="Times New Roman" pitchFamily="18" charset="0"/>
              </a:rPr>
              <a:t>PREVALENCE</a:t>
            </a:r>
          </a:p>
          <a:p>
            <a:pPr algn="just">
              <a:lnSpc>
                <a:spcPct val="150000"/>
              </a:lnSpc>
              <a:buFont typeface="Arial" pitchFamily="34" charset="0"/>
              <a:buChar char="•"/>
            </a:pPr>
            <a:r>
              <a:rPr lang="en-GB" sz="1100" dirty="0">
                <a:latin typeface="Times New Roman" pitchFamily="18" charset="0"/>
                <a:cs typeface="Times New Roman" pitchFamily="18" charset="0"/>
              </a:rPr>
              <a:t>According to a Governmental report, the total number of waiting list patients in the UK’s A&amp;E or ambulance service and emergency department reached 133,286 in 2022 (Parliament, 2023).</a:t>
            </a:r>
          </a:p>
          <a:p>
            <a:pPr algn="just">
              <a:lnSpc>
                <a:spcPct val="150000"/>
              </a:lnSpc>
              <a:buFont typeface="Arial" pitchFamily="34" charset="0"/>
              <a:buChar char="•"/>
            </a:pPr>
            <a:r>
              <a:rPr lang="en-GB" sz="1100" dirty="0">
                <a:latin typeface="Times New Roman" pitchFamily="18" charset="0"/>
                <a:cs typeface="Times New Roman" pitchFamily="18" charset="0"/>
              </a:rPr>
              <a:t>For example, the percentage of older people with mental health issues including anxiety and depression reached 9% in the UK which is among the top 5 countries in 2021 (Statista, 2022). </a:t>
            </a:r>
          </a:p>
          <a:p>
            <a:pPr algn="just">
              <a:lnSpc>
                <a:spcPct val="150000"/>
              </a:lnSpc>
              <a:buFont typeface="Arial" pitchFamily="34" charset="0"/>
              <a:buChar char="•"/>
            </a:pPr>
            <a:r>
              <a:rPr lang="en-GB" sz="1100" dirty="0">
                <a:latin typeface="Times New Roman" pitchFamily="18" charset="0"/>
                <a:cs typeface="Times New Roman" pitchFamily="18" charset="0"/>
              </a:rPr>
              <a:t>Almost 22% of the UK population have anxiety, post-traumatic stress disorder and bipolar disorder in the current emergency healthcare setting (WHO, 2025).</a:t>
            </a:r>
          </a:p>
        </p:txBody>
      </p:sp>
      <p:sp>
        <p:nvSpPr>
          <p:cNvPr id="6" name="Rectangle 5"/>
          <p:cNvSpPr/>
          <p:nvPr/>
        </p:nvSpPr>
        <p:spPr>
          <a:xfrm>
            <a:off x="0" y="4038600"/>
            <a:ext cx="5334000" cy="2438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r>
              <a:rPr lang="en-GB" sz="1200" b="1" dirty="0">
                <a:latin typeface="Times New Roman" pitchFamily="18" charset="0"/>
                <a:cs typeface="Times New Roman" pitchFamily="18" charset="0"/>
              </a:rPr>
              <a:t>RESEARCH RATIONALE</a:t>
            </a:r>
          </a:p>
          <a:p>
            <a:pPr algn="just">
              <a:lnSpc>
                <a:spcPct val="150000"/>
              </a:lnSpc>
              <a:buFont typeface="Arial" pitchFamily="34" charset="0"/>
              <a:buChar char="•"/>
            </a:pPr>
            <a:r>
              <a:rPr lang="en-GB" sz="1200" dirty="0">
                <a:latin typeface="Times New Roman" pitchFamily="18" charset="0"/>
                <a:cs typeface="Times New Roman" pitchFamily="18" charset="0"/>
              </a:rPr>
              <a:t>As per Moore </a:t>
            </a:r>
            <a:r>
              <a:rPr lang="en-GB" sz="1200" i="1" dirty="0">
                <a:latin typeface="Times New Roman" pitchFamily="18" charset="0"/>
                <a:cs typeface="Times New Roman" pitchFamily="18" charset="0"/>
              </a:rPr>
              <a:t>et al., </a:t>
            </a:r>
            <a:r>
              <a:rPr lang="en-GB" sz="1200" dirty="0">
                <a:latin typeface="Times New Roman" pitchFamily="18" charset="0"/>
                <a:cs typeface="Times New Roman" pitchFamily="18" charset="0"/>
              </a:rPr>
              <a:t>(2023), 44% and 8% cases of 999 calls or emergency calls recorded in the UK are respectively for non-urgent cases and life-threatening injuries or illnesses cases. </a:t>
            </a:r>
            <a:endParaRPr lang="en-US" sz="1200" dirty="0">
              <a:latin typeface="Times New Roman" pitchFamily="18" charset="0"/>
              <a:cs typeface="Times New Roman" pitchFamily="18" charset="0"/>
            </a:endParaRPr>
          </a:p>
          <a:p>
            <a:pPr algn="just">
              <a:lnSpc>
                <a:spcPct val="150000"/>
              </a:lnSpc>
              <a:buFont typeface="Arial" pitchFamily="34" charset="0"/>
              <a:buChar char="•"/>
            </a:pPr>
            <a:r>
              <a:rPr lang="en-GB" sz="1200" dirty="0">
                <a:latin typeface="Times New Roman" pitchFamily="18" charset="0"/>
                <a:cs typeface="Times New Roman" pitchFamily="18" charset="0"/>
              </a:rPr>
              <a:t>AI has the potential of early risk identification for improving mental health services with improved workforce efficiency and informed-decision-making process (APA, 2025). However, the UK's 1.76 million population have been referred to the NHS TTAD (Talking Therapies for Anxiety and Depression) while 1.22 million started treatment in 2022/23 (Parliament, 2024). </a:t>
            </a:r>
            <a:endParaRPr lang="en-US" sz="1200" dirty="0">
              <a:latin typeface="Times New Roman" pitchFamily="18" charset="0"/>
              <a:cs typeface="Times New Roman" pitchFamily="18" charset="0"/>
            </a:endParaRPr>
          </a:p>
        </p:txBody>
      </p:sp>
      <p:sp>
        <p:nvSpPr>
          <p:cNvPr id="8" name="Rectangle 7"/>
          <p:cNvSpPr/>
          <p:nvPr/>
        </p:nvSpPr>
        <p:spPr>
          <a:xfrm>
            <a:off x="5334000" y="3962400"/>
            <a:ext cx="4267200" cy="3581400"/>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lnSpc>
                <a:spcPct val="150000"/>
              </a:lnSpc>
            </a:pPr>
            <a:r>
              <a:rPr lang="en-GB" sz="1200" b="1" dirty="0">
                <a:solidFill>
                  <a:schemeClr val="tx1"/>
                </a:solidFill>
                <a:latin typeface="Times New Roman" pitchFamily="18" charset="0"/>
                <a:cs typeface="Times New Roman" pitchFamily="18" charset="0"/>
              </a:rPr>
              <a:t>RESEARCH QUESTION</a:t>
            </a:r>
            <a:endParaRPr lang="en-US" sz="1200" b="1" dirty="0">
              <a:solidFill>
                <a:schemeClr val="tx1"/>
              </a:solidFill>
              <a:latin typeface="Times New Roman" pitchFamily="18" charset="0"/>
              <a:cs typeface="Times New Roman" pitchFamily="18" charset="0"/>
            </a:endParaRPr>
          </a:p>
          <a:p>
            <a:pPr lvl="0" algn="just">
              <a:lnSpc>
                <a:spcPct val="150000"/>
              </a:lnSpc>
            </a:pPr>
            <a:r>
              <a:rPr lang="en-GB" sz="1200" dirty="0">
                <a:solidFill>
                  <a:schemeClr val="tx1"/>
                </a:solidFill>
                <a:latin typeface="Times New Roman" pitchFamily="18" charset="0"/>
                <a:cs typeface="Times New Roman" pitchFamily="18" charset="0"/>
              </a:rPr>
              <a:t>What is the implication of AI in assisting mental health triage in the emergency care setting in the UK? </a:t>
            </a:r>
            <a:endParaRPr lang="en-US" sz="1200" dirty="0">
              <a:solidFill>
                <a:schemeClr val="tx1"/>
              </a:solidFill>
              <a:latin typeface="Times New Roman" pitchFamily="18" charset="0"/>
              <a:cs typeface="Times New Roman" pitchFamily="18" charset="0"/>
            </a:endParaRPr>
          </a:p>
          <a:p>
            <a:pPr algn="ctr">
              <a:lnSpc>
                <a:spcPct val="150000"/>
              </a:lnSpc>
            </a:pPr>
            <a:r>
              <a:rPr lang="en-GB" sz="1200" b="1" dirty="0">
                <a:solidFill>
                  <a:schemeClr val="tx1"/>
                </a:solidFill>
                <a:latin typeface="Times New Roman" pitchFamily="18" charset="0"/>
                <a:cs typeface="Times New Roman" pitchFamily="18" charset="0"/>
              </a:rPr>
              <a:t>RESEARCH AIM</a:t>
            </a:r>
            <a:endParaRPr lang="en-US" sz="1200" b="1" dirty="0">
              <a:solidFill>
                <a:schemeClr val="tx1"/>
              </a:solidFill>
              <a:latin typeface="Times New Roman" pitchFamily="18" charset="0"/>
              <a:cs typeface="Times New Roman" pitchFamily="18" charset="0"/>
            </a:endParaRPr>
          </a:p>
          <a:p>
            <a:pPr algn="just">
              <a:lnSpc>
                <a:spcPct val="150000"/>
              </a:lnSpc>
            </a:pPr>
            <a:r>
              <a:rPr lang="en-GB" sz="1200" dirty="0">
                <a:solidFill>
                  <a:schemeClr val="tx1"/>
                </a:solidFill>
                <a:latin typeface="Times New Roman" pitchFamily="18" charset="0"/>
                <a:cs typeface="Times New Roman" pitchFamily="18" charset="0"/>
              </a:rPr>
              <a:t>The research aims to examine the implication of AI in assisting mental health triage in the emergency care setting in the UK. </a:t>
            </a:r>
            <a:endParaRPr lang="en-US" sz="1200" dirty="0">
              <a:solidFill>
                <a:schemeClr val="tx1"/>
              </a:solidFill>
              <a:latin typeface="Times New Roman" pitchFamily="18" charset="0"/>
              <a:cs typeface="Times New Roman" pitchFamily="18" charset="0"/>
            </a:endParaRPr>
          </a:p>
          <a:p>
            <a:pPr algn="ctr">
              <a:lnSpc>
                <a:spcPct val="150000"/>
              </a:lnSpc>
            </a:pPr>
            <a:r>
              <a:rPr lang="en-GB" sz="1200" b="1" dirty="0">
                <a:solidFill>
                  <a:schemeClr val="tx1"/>
                </a:solidFill>
                <a:latin typeface="Times New Roman" pitchFamily="18" charset="0"/>
                <a:cs typeface="Times New Roman" pitchFamily="18" charset="0"/>
              </a:rPr>
              <a:t>RESEARCH OBJECTIVES </a:t>
            </a:r>
            <a:endParaRPr lang="en-US" sz="1200" b="1" dirty="0">
              <a:solidFill>
                <a:schemeClr val="tx1"/>
              </a:solidFill>
              <a:latin typeface="Times New Roman" pitchFamily="18" charset="0"/>
              <a:cs typeface="Times New Roman" pitchFamily="18" charset="0"/>
            </a:endParaRPr>
          </a:p>
          <a:p>
            <a:pPr marL="228600" lvl="0" indent="-228600" algn="just">
              <a:lnSpc>
                <a:spcPct val="150000"/>
              </a:lnSpc>
              <a:buFont typeface="Wingdings" pitchFamily="2" charset="2"/>
              <a:buChar char="Ø"/>
            </a:pPr>
            <a:r>
              <a:rPr lang="en-GB" sz="1200" dirty="0">
                <a:solidFill>
                  <a:schemeClr val="tx1"/>
                </a:solidFill>
                <a:latin typeface="Times New Roman" pitchFamily="18" charset="0"/>
                <a:cs typeface="Times New Roman" pitchFamily="18" charset="0"/>
              </a:rPr>
              <a:t>To evaluate the application of AI in assisting mental health triage in the UK’s emergency care setting </a:t>
            </a:r>
            <a:endParaRPr lang="en-US" sz="1200" dirty="0">
              <a:solidFill>
                <a:schemeClr val="tx1"/>
              </a:solidFill>
              <a:latin typeface="Times New Roman" pitchFamily="18" charset="0"/>
              <a:cs typeface="Times New Roman" pitchFamily="18" charset="0"/>
            </a:endParaRPr>
          </a:p>
          <a:p>
            <a:pPr marL="228600" lvl="0" indent="-228600" algn="just">
              <a:lnSpc>
                <a:spcPct val="150000"/>
              </a:lnSpc>
              <a:buFont typeface="Wingdings" pitchFamily="2" charset="2"/>
              <a:buChar char="Ø"/>
            </a:pPr>
            <a:r>
              <a:rPr lang="en-GB" sz="1200" dirty="0">
                <a:solidFill>
                  <a:schemeClr val="tx1"/>
                </a:solidFill>
                <a:latin typeface="Times New Roman" pitchFamily="18" charset="0"/>
                <a:cs typeface="Times New Roman" pitchFamily="18" charset="0"/>
              </a:rPr>
              <a:t>To identify the current issues with mental health triage in the UK’s emergency care setting </a:t>
            </a:r>
            <a:endParaRPr lang="en-US" sz="1200" dirty="0">
              <a:solidFill>
                <a:schemeClr val="tx1"/>
              </a:solidFill>
              <a:latin typeface="Times New Roman" pitchFamily="18" charset="0"/>
              <a:cs typeface="Times New Roman" pitchFamily="18" charset="0"/>
            </a:endParaRPr>
          </a:p>
          <a:p>
            <a:pPr marL="228600" lvl="0" indent="-228600" algn="just">
              <a:lnSpc>
                <a:spcPct val="150000"/>
              </a:lnSpc>
              <a:buFont typeface="Wingdings" pitchFamily="2" charset="2"/>
              <a:buChar char="Ø"/>
            </a:pPr>
            <a:r>
              <a:rPr lang="en-GB" sz="1200" dirty="0">
                <a:solidFill>
                  <a:schemeClr val="tx1"/>
                </a:solidFill>
                <a:latin typeface="Times New Roman" pitchFamily="18" charset="0"/>
                <a:cs typeface="Times New Roman" pitchFamily="18" charset="0"/>
              </a:rPr>
              <a:t>To recommend the strategies for improving assisting mental health triage in the UK’s emergency care setting </a:t>
            </a:r>
            <a:endParaRPr lang="en-US" sz="1200" dirty="0">
              <a:solidFill>
                <a:schemeClr val="tx1"/>
              </a:solidFill>
              <a:latin typeface="Times New Roman" pitchFamily="18" charset="0"/>
              <a:cs typeface="Times New Roman" pitchFamily="18" charset="0"/>
            </a:endParaRPr>
          </a:p>
        </p:txBody>
      </p:sp>
      <p:sp>
        <p:nvSpPr>
          <p:cNvPr id="9" name="Rectangle 8"/>
          <p:cNvSpPr/>
          <p:nvPr/>
        </p:nvSpPr>
        <p:spPr>
          <a:xfrm>
            <a:off x="5334000" y="7543800"/>
            <a:ext cx="4267200" cy="22098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lnSpc>
                <a:spcPct val="150000"/>
              </a:lnSpc>
            </a:pPr>
            <a:r>
              <a:rPr lang="en-GB" sz="1200" b="1" dirty="0">
                <a:latin typeface="Times New Roman" pitchFamily="18" charset="0"/>
                <a:cs typeface="Times New Roman" pitchFamily="18" charset="0"/>
              </a:rPr>
              <a:t>RESEARCH IMPACT</a:t>
            </a:r>
          </a:p>
          <a:p>
            <a:pPr algn="just">
              <a:lnSpc>
                <a:spcPct val="150000"/>
              </a:lnSpc>
              <a:buFont typeface="Arial" pitchFamily="34" charset="0"/>
              <a:buChar char="•"/>
            </a:pPr>
            <a:r>
              <a:rPr lang="en-GB" sz="1200" dirty="0">
                <a:latin typeface="Times New Roman" pitchFamily="18" charset="0"/>
                <a:cs typeface="Times New Roman" pitchFamily="18" charset="0"/>
              </a:rPr>
              <a:t>The research will provide strategic solutions for the further improvement in the UK's emergency setting for mental health patients by analysing the implication of AI. </a:t>
            </a:r>
          </a:p>
          <a:p>
            <a:pPr algn="just">
              <a:lnSpc>
                <a:spcPct val="150000"/>
              </a:lnSpc>
              <a:buFont typeface="Arial" pitchFamily="34" charset="0"/>
              <a:buChar char="•"/>
            </a:pPr>
            <a:r>
              <a:rPr lang="en-GB" sz="1200" dirty="0">
                <a:latin typeface="Times New Roman" pitchFamily="18" charset="0"/>
                <a:cs typeface="Times New Roman" pitchFamily="18" charset="0"/>
              </a:rPr>
              <a:t>The solutions will benefit the UK-based population with mental health issues by implementing technological advancements such as AI in emergency services and reducing the workload of involved healthcare professionals.</a:t>
            </a:r>
            <a:endParaRPr lang="en-US" sz="1200" dirty="0">
              <a:latin typeface="Times New Roman" pitchFamily="18" charset="0"/>
              <a:cs typeface="Times New Roman" pitchFamily="18" charset="0"/>
            </a:endParaRPr>
          </a:p>
        </p:txBody>
      </p:sp>
      <p:sp>
        <p:nvSpPr>
          <p:cNvPr id="11" name="Rectangle 10"/>
          <p:cNvSpPr/>
          <p:nvPr/>
        </p:nvSpPr>
        <p:spPr>
          <a:xfrm>
            <a:off x="0" y="9753600"/>
            <a:ext cx="9601200" cy="304800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lnSpc>
                <a:spcPct val="150000"/>
              </a:lnSpc>
            </a:pPr>
            <a:r>
              <a:rPr lang="en-GB" sz="1200" b="1" u="sng" dirty="0">
                <a:latin typeface="Times New Roman" pitchFamily="18" charset="0"/>
                <a:cs typeface="Times New Roman" pitchFamily="18" charset="0"/>
              </a:rPr>
              <a:t>REFERENCES</a:t>
            </a:r>
            <a:endParaRPr lang="en-US" sz="1200" b="1" u="sng"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APA, (2025) ‘</a:t>
            </a:r>
            <a:r>
              <a:rPr lang="en-GB" sz="1000" i="1" dirty="0">
                <a:latin typeface="Times New Roman" pitchFamily="18" charset="0"/>
                <a:cs typeface="Times New Roman" pitchFamily="18" charset="0"/>
              </a:rPr>
              <a:t>Artificial intelligence in mental health care’.</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3"/>
              </a:rPr>
              <a:t>https://www.apa.org/practice/artificial-intelligence-mental-health-care</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Moore, H.E., </a:t>
            </a:r>
            <a:r>
              <a:rPr lang="en-GB" sz="1000" dirty="0" err="1">
                <a:latin typeface="Times New Roman" pitchFamily="18" charset="0"/>
                <a:cs typeface="Times New Roman" pitchFamily="18" charset="0"/>
              </a:rPr>
              <a:t>Siriwardena</a:t>
            </a:r>
            <a:r>
              <a:rPr lang="en-GB" sz="1000" dirty="0">
                <a:latin typeface="Times New Roman" pitchFamily="18" charset="0"/>
                <a:cs typeface="Times New Roman" pitchFamily="18" charset="0"/>
              </a:rPr>
              <a:t>, A.N., Gussy, M. and </a:t>
            </a:r>
            <a:r>
              <a:rPr lang="en-GB" sz="1000" dirty="0" err="1">
                <a:latin typeface="Times New Roman" pitchFamily="18" charset="0"/>
                <a:cs typeface="Times New Roman" pitchFamily="18" charset="0"/>
              </a:rPr>
              <a:t>Spaight</a:t>
            </a:r>
            <a:r>
              <a:rPr lang="en-GB" sz="1000" dirty="0">
                <a:latin typeface="Times New Roman" pitchFamily="18" charset="0"/>
                <a:cs typeface="Times New Roman" pitchFamily="18" charset="0"/>
              </a:rPr>
              <a:t>, R., (2023) ‘Mental health emergencies attended by ambulances in the United Kingdom and the implications for health service delivery: A cross-sectional study’. </a:t>
            </a:r>
            <a:r>
              <a:rPr lang="en-GB" sz="1000" i="1" dirty="0">
                <a:latin typeface="Times New Roman" pitchFamily="18" charset="0"/>
                <a:cs typeface="Times New Roman" pitchFamily="18" charset="0"/>
              </a:rPr>
              <a:t>Journal of Health Services Research &amp; Policy</a:t>
            </a:r>
            <a:r>
              <a:rPr lang="en-GB" sz="1000" dirty="0">
                <a:latin typeface="Times New Roman" pitchFamily="18" charset="0"/>
                <a:cs typeface="Times New Roman" pitchFamily="18" charset="0"/>
              </a:rPr>
              <a:t>, </a:t>
            </a:r>
            <a:r>
              <a:rPr lang="en-GB" sz="1000" i="1" dirty="0">
                <a:latin typeface="Times New Roman" pitchFamily="18" charset="0"/>
                <a:cs typeface="Times New Roman" pitchFamily="18" charset="0"/>
              </a:rPr>
              <a:t>28</a:t>
            </a:r>
            <a:r>
              <a:rPr lang="en-GB" sz="1000" dirty="0">
                <a:latin typeface="Times New Roman" pitchFamily="18" charset="0"/>
                <a:cs typeface="Times New Roman" pitchFamily="18" charset="0"/>
              </a:rPr>
              <a:t>(2), pp.138-146. Available at: </a:t>
            </a:r>
            <a:r>
              <a:rPr lang="en-GB" sz="1000" dirty="0">
                <a:latin typeface="Times New Roman" pitchFamily="18" charset="0"/>
                <a:cs typeface="Times New Roman" pitchFamily="18" charset="0"/>
                <a:hlinkClick r:id="rId4"/>
              </a:rPr>
              <a:t>https://journals.sagepub.com/doi/pdf/10.1177/13558196221119913</a:t>
            </a:r>
            <a:r>
              <a:rPr lang="en-GB" sz="1000" dirty="0">
                <a:latin typeface="Times New Roman" pitchFamily="18" charset="0"/>
                <a:cs typeface="Times New Roman" pitchFamily="18" charset="0"/>
              </a:rPr>
              <a:t> </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Parliament, (2023)</a:t>
            </a:r>
            <a:r>
              <a:rPr lang="en-GB" sz="1000" i="1" dirty="0">
                <a:latin typeface="Times New Roman" pitchFamily="18" charset="0"/>
                <a:cs typeface="Times New Roman" pitchFamily="18" charset="0"/>
              </a:rPr>
              <a:t> ‘Emergency healthcare in crisis: Public Services Committee report’.</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5"/>
              </a:rPr>
              <a:t>https://lordslibrary.parliament.uk/emergency-healthcare-in-crisis-public-services-committee-report/</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Parliament, (2024) ‘</a:t>
            </a:r>
            <a:r>
              <a:rPr lang="en-GB" sz="1000" i="1" dirty="0">
                <a:latin typeface="Times New Roman" pitchFamily="18" charset="0"/>
                <a:cs typeface="Times New Roman" pitchFamily="18" charset="0"/>
              </a:rPr>
              <a:t>Mental health statistics: prevalence, services and funding in England’.</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6"/>
              </a:rPr>
              <a:t>https://commonslibrary.parliament.uk/research-briefings/sn06988/</a:t>
            </a:r>
            <a:r>
              <a:rPr lang="en-GB" sz="1000" dirty="0">
                <a:latin typeface="Times New Roman" pitchFamily="18" charset="0"/>
                <a:cs typeface="Times New Roman" pitchFamily="18" charset="0"/>
              </a:rPr>
              <a:t>  (Accessed: 3 November 2025) </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Statista, (2022)</a:t>
            </a:r>
            <a:r>
              <a:rPr lang="en-GB" sz="1000" i="1" dirty="0">
                <a:latin typeface="Times New Roman" pitchFamily="18" charset="0"/>
                <a:cs typeface="Times New Roman" pitchFamily="18" charset="0"/>
              </a:rPr>
              <a:t> ‘Share of seniors in developed countries who had been told by a doctor they had depression, anxiety, or another mental health condition as of 2021, by country’.</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7"/>
              </a:rPr>
              <a:t>https://www.statista.com/statistics/807028/percentage-of-seniors-with-depression-by-country/</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a:p>
            <a:pPr marL="228600" indent="-228600" algn="just">
              <a:lnSpc>
                <a:spcPct val="150000"/>
              </a:lnSpc>
              <a:buFont typeface="Wingdings" pitchFamily="2" charset="2"/>
              <a:buChar char="Ø"/>
            </a:pPr>
            <a:r>
              <a:rPr lang="en-GB" sz="1000" dirty="0">
                <a:latin typeface="Times New Roman" pitchFamily="18" charset="0"/>
                <a:cs typeface="Times New Roman" pitchFamily="18" charset="0"/>
              </a:rPr>
              <a:t>WHO, (2025)</a:t>
            </a:r>
            <a:r>
              <a:rPr lang="en-GB" sz="1000" i="1" dirty="0">
                <a:latin typeface="Times New Roman" pitchFamily="18" charset="0"/>
                <a:cs typeface="Times New Roman" pitchFamily="18" charset="0"/>
              </a:rPr>
              <a:t> ‘Mental health in emergencies’.</a:t>
            </a:r>
            <a:r>
              <a:rPr lang="en-GB" sz="1000" dirty="0">
                <a:latin typeface="Times New Roman" pitchFamily="18" charset="0"/>
                <a:cs typeface="Times New Roman" pitchFamily="18" charset="0"/>
              </a:rPr>
              <a:t> Available at: </a:t>
            </a:r>
            <a:r>
              <a:rPr lang="en-GB" sz="1000" dirty="0">
                <a:latin typeface="Times New Roman" pitchFamily="18" charset="0"/>
                <a:cs typeface="Times New Roman" pitchFamily="18" charset="0"/>
                <a:hlinkClick r:id="rId8"/>
              </a:rPr>
              <a:t>https://www.who.int/news-room/fact-sheets/detail/mental-health-in-emergencies</a:t>
            </a:r>
            <a:r>
              <a:rPr lang="en-GB" sz="1000" dirty="0">
                <a:latin typeface="Times New Roman" pitchFamily="18" charset="0"/>
                <a:cs typeface="Times New Roman" pitchFamily="18" charset="0"/>
              </a:rPr>
              <a:t> (Accessed: 3 November 2025)</a:t>
            </a:r>
            <a:endParaRPr lang="en-US" sz="1000" dirty="0">
              <a:latin typeface="Times New Roman" pitchFamily="18" charset="0"/>
              <a:cs typeface="Times New Roman" pitchFamily="18" charset="0"/>
            </a:endParaRPr>
          </a:p>
        </p:txBody>
      </p:sp>
      <p:pic>
        <p:nvPicPr>
          <p:cNvPr id="12" name="image5.png"/>
          <p:cNvPicPr/>
          <p:nvPr/>
        </p:nvPicPr>
        <p:blipFill>
          <a:blip r:embed="rId9"/>
          <a:srcRect/>
          <a:stretch>
            <a:fillRect/>
          </a:stretch>
        </p:blipFill>
        <p:spPr>
          <a:xfrm>
            <a:off x="3429000" y="609600"/>
            <a:ext cx="2590800" cy="3429000"/>
          </a:xfrm>
          <a:prstGeom prst="rect">
            <a:avLst/>
          </a:prstGeom>
          <a:ln w="12700">
            <a:solidFill>
              <a:srgbClr val="000000"/>
            </a:solidFill>
            <a:prstDash val="solid"/>
          </a:ln>
        </p:spPr>
      </p:pic>
      <p:pic>
        <p:nvPicPr>
          <p:cNvPr id="1026" name="Picture 2"/>
          <p:cNvPicPr>
            <a:picLocks noChangeAspect="1" noChangeArrowheads="1"/>
          </p:cNvPicPr>
          <p:nvPr/>
        </p:nvPicPr>
        <p:blipFill>
          <a:blip r:embed="rId10"/>
          <a:srcRect/>
          <a:stretch>
            <a:fillRect/>
          </a:stretch>
        </p:blipFill>
        <p:spPr bwMode="auto">
          <a:xfrm>
            <a:off x="6019800" y="609600"/>
            <a:ext cx="3581400" cy="3352800"/>
          </a:xfrm>
          <a:prstGeom prst="rect">
            <a:avLst/>
          </a:prstGeom>
          <a:noFill/>
          <a:ln w="9525">
            <a:noFill/>
            <a:miter lim="800000"/>
            <a:headEnd/>
            <a:tailEnd/>
          </a:ln>
          <a:effectLst/>
        </p:spPr>
      </p:pic>
      <p:pic>
        <p:nvPicPr>
          <p:cNvPr id="1027" name="Picture 3"/>
          <p:cNvPicPr>
            <a:picLocks noChangeAspect="1" noChangeArrowheads="1"/>
          </p:cNvPicPr>
          <p:nvPr/>
        </p:nvPicPr>
        <p:blipFill>
          <a:blip r:embed="rId11"/>
          <a:srcRect/>
          <a:stretch>
            <a:fillRect/>
          </a:stretch>
        </p:blipFill>
        <p:spPr bwMode="auto">
          <a:xfrm>
            <a:off x="0" y="6477000"/>
            <a:ext cx="2590800" cy="3276600"/>
          </a:xfrm>
          <a:prstGeom prst="rect">
            <a:avLst/>
          </a:prstGeom>
          <a:ln>
            <a:noFill/>
          </a:ln>
          <a:effectLst>
            <a:outerShdw blurRad="190500" algn="tl" rotWithShape="0">
              <a:srgbClr val="000000">
                <a:alpha val="70000"/>
              </a:srgbClr>
            </a:outerShdw>
          </a:effectLst>
        </p:spPr>
      </p:pic>
      <p:pic>
        <p:nvPicPr>
          <p:cNvPr id="1028" name="Picture 4"/>
          <p:cNvPicPr>
            <a:picLocks noChangeAspect="1" noChangeArrowheads="1"/>
          </p:cNvPicPr>
          <p:nvPr/>
        </p:nvPicPr>
        <p:blipFill>
          <a:blip r:embed="rId12"/>
          <a:srcRect/>
          <a:stretch>
            <a:fillRect/>
          </a:stretch>
        </p:blipFill>
        <p:spPr bwMode="auto">
          <a:xfrm>
            <a:off x="2590800" y="6477000"/>
            <a:ext cx="2743199" cy="3276600"/>
          </a:xfrm>
          <a:prstGeom prst="rect">
            <a:avLst/>
          </a:prstGeom>
          <a:ln>
            <a:noFill/>
          </a:ln>
          <a:effectLst>
            <a:outerShdw blurRad="190500" algn="tl" rotWithShape="0">
              <a:srgbClr val="000000">
                <a:alpha val="70000"/>
              </a:srgbClr>
            </a:outerShdw>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827</Words>
  <PresentationFormat>A3 Paper (297x420 mm)</PresentationFormat>
  <Paragraphs>31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2025-11-03T06:58:47Z</dcterms:created>
  <dcterms:modified xsi:type="dcterms:W3CDTF">2025-11-03T07:50:44Z</dcterms:modified>
</cp:coreProperties>
</file>