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5"/>
  </p:notesMasterIdLst>
  <p:sldIdLst>
    <p:sldId id="256" r:id="rId5"/>
    <p:sldId id="257" r:id="rId6"/>
    <p:sldId id="258" r:id="rId7"/>
    <p:sldId id="259" r:id="rId8"/>
    <p:sldId id="261" r:id="rId9"/>
    <p:sldId id="295" r:id="rId10"/>
    <p:sldId id="296" r:id="rId11"/>
    <p:sldId id="297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5D3CD7-0C1C-4518-989F-01A9830EBED9}" v="15" dt="2023-10-13T06:59:35.397"/>
    <p1510:client id="{CF3A236F-876E-4196-AA95-6340BABD93CA}" v="6" dt="2023-10-23T09:53:33.4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8" y="9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A29E5-075B-49E0-AB31-A3434595BB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7AE28B-19B0-44D9-81EC-6074DCF38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5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AUOrG7CX6w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HB9K1pHZa0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xFm6IrUbk8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Watch YouTube: ‘</a:t>
            </a:r>
            <a:r>
              <a:rPr lang="en-US" dirty="0">
                <a:hlinkClick r:id="rId3"/>
              </a:rPr>
              <a:t>What is Values Based Education</a:t>
            </a:r>
            <a:r>
              <a:rPr lang="en-US" dirty="0"/>
              <a:t>? ’</a:t>
            </a:r>
            <a:r>
              <a:rPr lang="en-US" dirty="0" err="1"/>
              <a:t>Dr</a:t>
            </a:r>
            <a:r>
              <a:rPr lang="en-US" dirty="0"/>
              <a:t> Neil Hawkes (1min  40secs) </a:t>
            </a:r>
            <a:r>
              <a:rPr lang="en-GB" dirty="0">
                <a:hlinkClick r:id="rId3"/>
              </a:rPr>
              <a:t>https://www.youtube.com/watch?v=GAUOrG7CX6w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7AE28B-19B0-44D9-81EC-6074DCF381F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36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https://www.youtube.com/watch?v=YHB9K1pHZa0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7AE28B-19B0-44D9-81EC-6074DCF381F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91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https://www.youtube.com/watch?v=_xFm6IrUbk8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7AE28B-19B0-44D9-81EC-6074DCF381F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553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08/29/2024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317058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44" Type="http://schemas.openxmlformats.org/officeDocument/2006/relationships/tags" Target="../tags/tag444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446" Type="http://schemas.openxmlformats.org/officeDocument/2006/relationships/tags" Target="../tags/tag446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437" Type="http://schemas.openxmlformats.org/officeDocument/2006/relationships/tags" Target="../tags/tag437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448" Type="http://schemas.openxmlformats.org/officeDocument/2006/relationships/tags" Target="../tags/tag448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428" Type="http://schemas.openxmlformats.org/officeDocument/2006/relationships/tags" Target="../tags/tag428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439" Type="http://schemas.openxmlformats.org/officeDocument/2006/relationships/tags" Target="../tags/tag439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450" Type="http://schemas.openxmlformats.org/officeDocument/2006/relationships/tags" Target="../tags/tag450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87" Type="http://schemas.openxmlformats.org/officeDocument/2006/relationships/tags" Target="../tags/tag187.xml"/><Relationship Id="rId352" Type="http://schemas.openxmlformats.org/officeDocument/2006/relationships/tags" Target="../tags/tag352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212" Type="http://schemas.openxmlformats.org/officeDocument/2006/relationships/tags" Target="../tags/tag212.xml"/><Relationship Id="rId254" Type="http://schemas.openxmlformats.org/officeDocument/2006/relationships/tags" Target="../tags/tag254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96" Type="http://schemas.openxmlformats.org/officeDocument/2006/relationships/tags" Target="../tags/tag296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63" Type="http://schemas.openxmlformats.org/officeDocument/2006/relationships/tags" Target="../tags/tag363.xml"/><Relationship Id="rId419" Type="http://schemas.openxmlformats.org/officeDocument/2006/relationships/tags" Target="../tags/tag419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18" Type="http://schemas.openxmlformats.org/officeDocument/2006/relationships/tags" Target="../tags/tag18.xml"/><Relationship Id="rId265" Type="http://schemas.openxmlformats.org/officeDocument/2006/relationships/tags" Target="../tags/tag265.xml"/><Relationship Id="rId125" Type="http://schemas.openxmlformats.org/officeDocument/2006/relationships/tags" Target="../tags/tag125.xml"/><Relationship Id="rId167" Type="http://schemas.openxmlformats.org/officeDocument/2006/relationships/tags" Target="../tags/tag167.xml"/><Relationship Id="rId332" Type="http://schemas.openxmlformats.org/officeDocument/2006/relationships/tags" Target="../tags/tag332.xml"/><Relationship Id="rId374" Type="http://schemas.openxmlformats.org/officeDocument/2006/relationships/tags" Target="../tags/tag374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41" Type="http://schemas.openxmlformats.org/officeDocument/2006/relationships/tags" Target="../tags/tag441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31" Type="http://schemas.openxmlformats.org/officeDocument/2006/relationships/tags" Target="../tags/tag431.xml"/><Relationship Id="rId452" Type="http://schemas.openxmlformats.org/officeDocument/2006/relationships/tags" Target="../tags/tag452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442" Type="http://schemas.openxmlformats.org/officeDocument/2006/relationships/tags" Target="../tags/tag442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32" Type="http://schemas.openxmlformats.org/officeDocument/2006/relationships/tags" Target="../tags/tag432.xml"/><Relationship Id="rId453" Type="http://schemas.openxmlformats.org/officeDocument/2006/relationships/slideLayout" Target="../slideLayouts/slideLayout17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443" Type="http://schemas.openxmlformats.org/officeDocument/2006/relationships/tags" Target="../tags/tag443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434" Type="http://schemas.openxmlformats.org/officeDocument/2006/relationships/tags" Target="../tags/tag434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tags" Target="../tags/tag427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460.xml"/><Relationship Id="rId3" Type="http://schemas.openxmlformats.org/officeDocument/2006/relationships/tags" Target="../tags/tag455.xml"/><Relationship Id="rId7" Type="http://schemas.openxmlformats.org/officeDocument/2006/relationships/tags" Target="../tags/tag459.xml"/><Relationship Id="rId2" Type="http://schemas.openxmlformats.org/officeDocument/2006/relationships/tags" Target="../tags/tag454.xml"/><Relationship Id="rId1" Type="http://schemas.openxmlformats.org/officeDocument/2006/relationships/tags" Target="../tags/tag453.xml"/><Relationship Id="rId6" Type="http://schemas.openxmlformats.org/officeDocument/2006/relationships/tags" Target="../tags/tag458.xml"/><Relationship Id="rId11" Type="http://schemas.openxmlformats.org/officeDocument/2006/relationships/slideLayout" Target="../slideLayouts/slideLayout17.xml"/><Relationship Id="rId5" Type="http://schemas.openxmlformats.org/officeDocument/2006/relationships/tags" Target="../tags/tag457.xml"/><Relationship Id="rId10" Type="http://schemas.openxmlformats.org/officeDocument/2006/relationships/tags" Target="../tags/tag462.xml"/><Relationship Id="rId4" Type="http://schemas.openxmlformats.org/officeDocument/2006/relationships/tags" Target="../tags/tag456.xml"/><Relationship Id="rId9" Type="http://schemas.openxmlformats.org/officeDocument/2006/relationships/tags" Target="../tags/tag46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470.xml"/><Relationship Id="rId13" Type="http://schemas.openxmlformats.org/officeDocument/2006/relationships/tags" Target="../tags/tag475.xml"/><Relationship Id="rId18" Type="http://schemas.openxmlformats.org/officeDocument/2006/relationships/slideLayout" Target="../slideLayouts/slideLayout17.xml"/><Relationship Id="rId3" Type="http://schemas.openxmlformats.org/officeDocument/2006/relationships/tags" Target="../tags/tag465.xml"/><Relationship Id="rId7" Type="http://schemas.openxmlformats.org/officeDocument/2006/relationships/tags" Target="../tags/tag469.xml"/><Relationship Id="rId12" Type="http://schemas.openxmlformats.org/officeDocument/2006/relationships/tags" Target="../tags/tag474.xml"/><Relationship Id="rId17" Type="http://schemas.openxmlformats.org/officeDocument/2006/relationships/tags" Target="../tags/tag479.xml"/><Relationship Id="rId2" Type="http://schemas.openxmlformats.org/officeDocument/2006/relationships/tags" Target="../tags/tag464.xml"/><Relationship Id="rId16" Type="http://schemas.openxmlformats.org/officeDocument/2006/relationships/tags" Target="../tags/tag478.xml"/><Relationship Id="rId1" Type="http://schemas.openxmlformats.org/officeDocument/2006/relationships/tags" Target="../tags/tag463.xml"/><Relationship Id="rId6" Type="http://schemas.openxmlformats.org/officeDocument/2006/relationships/tags" Target="../tags/tag468.xml"/><Relationship Id="rId11" Type="http://schemas.openxmlformats.org/officeDocument/2006/relationships/tags" Target="../tags/tag473.xml"/><Relationship Id="rId5" Type="http://schemas.openxmlformats.org/officeDocument/2006/relationships/tags" Target="../tags/tag467.xml"/><Relationship Id="rId15" Type="http://schemas.openxmlformats.org/officeDocument/2006/relationships/tags" Target="../tags/tag477.xml"/><Relationship Id="rId10" Type="http://schemas.openxmlformats.org/officeDocument/2006/relationships/tags" Target="../tags/tag472.xml"/><Relationship Id="rId4" Type="http://schemas.openxmlformats.org/officeDocument/2006/relationships/tags" Target="../tags/tag466.xml"/><Relationship Id="rId9" Type="http://schemas.openxmlformats.org/officeDocument/2006/relationships/tags" Target="../tags/tag471.xml"/><Relationship Id="rId14" Type="http://schemas.openxmlformats.org/officeDocument/2006/relationships/tags" Target="../tags/tag47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GAUOrG7CX6w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YHB9K1pHZa0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_xFm6IrUbk8" TargetMode="External"/><Relationship Id="rId6" Type="http://schemas.openxmlformats.org/officeDocument/2006/relationships/image" Target="../media/image28.jpeg"/><Relationship Id="rId5" Type="http://schemas.openxmlformats.org/officeDocument/2006/relationships/image" Target="../media/image6.png"/><Relationship Id="rId4" Type="http://schemas.openxmlformats.org/officeDocument/2006/relationships/hyperlink" Target="https://www.youtube.com/watch?v=LCMXKt5vRQk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ion.com/reference/article/impact-culture-education/" TargetMode="External"/><Relationship Id="rId2" Type="http://schemas.openxmlformats.org/officeDocument/2006/relationships/hyperlink" Target="http://www.teachthought.com/pedagogy/what-are-the-habits-of-min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ov.wales/topics/people-and-communities/people/children-and-young-people/rights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4608" y="2175934"/>
            <a:ext cx="10795462" cy="1646302"/>
          </a:xfrm>
        </p:spPr>
        <p:txBody>
          <a:bodyPr/>
          <a:lstStyle/>
          <a:p>
            <a:pPr algn="l"/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Ddoe</a:t>
            </a:r>
            <a:r>
              <a:rPr lang="en-GB" dirty="0"/>
              <a:t>,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Yfory</a:t>
            </a:r>
            <a:br>
              <a:rPr lang="en-GB" dirty="0"/>
            </a:br>
            <a:r>
              <a:rPr lang="en-GB" dirty="0"/>
              <a:t>Education Past, Present, Future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ECES4001/C</a:t>
            </a:r>
          </a:p>
          <a:p>
            <a:r>
              <a:rPr lang="en-GB" dirty="0" err="1"/>
              <a:t>Sesiwn</a:t>
            </a:r>
            <a:r>
              <a:rPr lang="en-GB" dirty="0"/>
              <a:t> 3  / Session 3</a:t>
            </a:r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Deall cyfnodau allweddol a diwygiadau allweddol yn hanes addysg yng Nghymru a’r Deyrnas Unedig. 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Understand key periods and reforms in the history of education in Wales and the UK.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Dadansoddi natur ddadleuol safbwyntiau addysgol.</a:t>
            </a:r>
            <a:r>
              <a:rPr lang="en-GB" sz="3200" dirty="0"/>
              <a:t> 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Analyse the contested nature of educational perspectives.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Adnabod gwerthoedd sydd wrth wraidd addysg, addysgu a dysgu yng Nghymru, y Deyrnas Unedig a’r byd.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Identify values which underpin education, teaching and learning in Wales, UK and the world.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0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Testunau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Topics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/>
              <a:t>Aims of primary education</a:t>
            </a:r>
          </a:p>
          <a:p>
            <a:r>
              <a:rPr lang="en-GB" sz="2800" dirty="0"/>
              <a:t>Values</a:t>
            </a:r>
          </a:p>
          <a:p>
            <a:r>
              <a:rPr lang="en-GB" sz="2800" dirty="0"/>
              <a:t>Hidden curriculum</a:t>
            </a:r>
          </a:p>
          <a:p>
            <a:r>
              <a:rPr lang="en-GB" sz="2800" dirty="0"/>
              <a:t>Cultural capital</a:t>
            </a:r>
          </a:p>
          <a:p>
            <a:r>
              <a:rPr lang="en-GB" dirty="0"/>
              <a:t>N.B. This is not a finite list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14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377" y="415925"/>
            <a:ext cx="2466975" cy="120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2362200" y="304800"/>
            <a:ext cx="3009528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r>
              <a:rPr lang="en-GB" sz="32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                </a:t>
            </a:r>
            <a:endParaRPr lang="en-GB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899160" y="2016810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ea typeface="ＭＳ Ｐゴシック" charset="-128"/>
                <a:cs typeface="ＭＳ Ｐゴシック" charset="-128"/>
              </a:rPr>
              <a:t>Nodau</a:t>
            </a:r>
            <a:r>
              <a:rPr lang="en-GB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ea typeface="ＭＳ Ｐゴシック" charset="-128"/>
                <a:cs typeface="ＭＳ Ｐゴシック" charset="-128"/>
              </a:rPr>
              <a:t>addysg</a:t>
            </a:r>
            <a:r>
              <a:rPr lang="en-GB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ea typeface="ＭＳ Ｐゴシック" charset="-128"/>
                <a:cs typeface="ＭＳ Ｐゴシック" charset="-128"/>
              </a:rPr>
              <a:t>gynradd</a:t>
            </a:r>
            <a:endParaRPr lang="en-GB" sz="28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ea typeface="ＭＳ Ｐゴシック" charset="-128"/>
                <a:cs typeface="ＭＳ Ｐゴシック" charset="-128"/>
              </a:rPr>
              <a:t>Gwerthoedd</a:t>
            </a:r>
            <a:endParaRPr lang="en-GB" sz="28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ea typeface="ＭＳ Ｐゴシック" charset="-128"/>
                <a:cs typeface="ＭＳ Ｐゴシック" charset="-128"/>
              </a:rPr>
              <a:t>Cwricwlwm</a:t>
            </a:r>
            <a:r>
              <a:rPr lang="en-GB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ea typeface="ＭＳ Ｐゴシック" charset="-128"/>
                <a:cs typeface="ＭＳ Ｐゴシック" charset="-128"/>
              </a:rPr>
              <a:t>cudd</a:t>
            </a:r>
            <a:endParaRPr lang="en-GB" sz="28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ea typeface="ＭＳ Ｐゴシック" charset="-128"/>
                <a:cs typeface="ＭＳ Ｐゴシック" charset="-128"/>
              </a:rPr>
              <a:t>Elw</a:t>
            </a:r>
            <a:r>
              <a:rPr lang="en-GB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ea typeface="ＭＳ Ｐゴシック" charset="-128"/>
                <a:cs typeface="ＭＳ Ｐゴシック" charset="-128"/>
              </a:rPr>
              <a:t>diwylliannol</a:t>
            </a:r>
            <a:endParaRPr lang="en-GB" sz="28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1400" dirty="0">
                <a:ea typeface="ＭＳ Ｐゴシック" charset="-128"/>
                <a:cs typeface="ＭＳ Ｐゴシック" charset="-128"/>
              </a:rPr>
              <a:t>O.N. </a:t>
            </a:r>
            <a:r>
              <a:rPr lang="en-GB" sz="1400" dirty="0" err="1">
                <a:ea typeface="ＭＳ Ｐゴシック" charset="-128"/>
                <a:cs typeface="ＭＳ Ｐゴシック" charset="-128"/>
              </a:rPr>
              <a:t>Nid</a:t>
            </a:r>
            <a:r>
              <a:rPr lang="en-GB" sz="1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400" dirty="0" err="1">
                <a:ea typeface="ＭＳ Ｐゴシック" charset="-128"/>
                <a:cs typeface="ＭＳ Ｐゴシック" charset="-128"/>
              </a:rPr>
              <a:t>yw’r</a:t>
            </a:r>
            <a:r>
              <a:rPr lang="en-GB" sz="1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400" dirty="0" err="1">
                <a:ea typeface="ＭＳ Ｐゴシック" charset="-128"/>
                <a:cs typeface="ＭＳ Ｐゴシック" charset="-128"/>
              </a:rPr>
              <a:t>rhestr</a:t>
            </a:r>
            <a:r>
              <a:rPr lang="en-GB" sz="1400" dirty="0">
                <a:ea typeface="ＭＳ Ｐゴシック" charset="-128"/>
                <a:cs typeface="ＭＳ Ｐゴシック" charset="-128"/>
              </a:rPr>
              <a:t> hon </a:t>
            </a:r>
            <a:r>
              <a:rPr lang="en-GB" sz="14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GB" sz="1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400" dirty="0" err="1">
                <a:ea typeface="ＭＳ Ｐゴシック" charset="-128"/>
                <a:cs typeface="ＭＳ Ｐゴシック" charset="-128"/>
              </a:rPr>
              <a:t>derfynol</a:t>
            </a:r>
            <a:endParaRPr lang="en-GB" sz="14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-2860675" y="69601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br>
              <a:rPr lang="en-GB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929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nod/au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are the aim/s of primary education?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6D201C-EF6C-400A-ACB9-63A78EC280F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04850" y="2387600"/>
            <a:ext cx="7340600" cy="3323987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 err="1"/>
              <a:t>Ewch</a:t>
            </a:r>
            <a:r>
              <a:rPr lang="en-GB" sz="3500" dirty="0"/>
              <a:t> </a:t>
            </a:r>
            <a:r>
              <a:rPr lang="en-GB" sz="3500" dirty="0" err="1"/>
              <a:t>i</a:t>
            </a:r>
            <a:r>
              <a:rPr lang="en-GB" sz="3500" dirty="0"/>
              <a:t> </a:t>
            </a:r>
            <a:r>
              <a:rPr lang="en-GB" sz="3500" b="1" dirty="0" err="1"/>
              <a:t>vevox.app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Session ID: </a:t>
            </a:r>
            <a:r>
              <a:rPr lang="en-GB" sz="3500" b="1" dirty="0"/>
              <a:t>130-216-912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Neu </a:t>
            </a:r>
            <a:r>
              <a:rPr lang="en-GB" sz="3500" dirty="0" err="1"/>
              <a:t>sganiwch</a:t>
            </a:r>
            <a:r>
              <a:rPr lang="en-GB" sz="3500" dirty="0"/>
              <a:t> y cod QR</a:t>
            </a:r>
          </a:p>
          <a:p>
            <a:pPr algn="l"/>
            <a:r>
              <a:rPr lang="en-GB" sz="3500" dirty="0"/>
              <a:t>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A0E5CD-48A8-4259-BA31-7303187E9CD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3100"/>
            <a:ext cx="2755900" cy="2755900"/>
          </a:xfrm>
          <a:prstGeom prst="rect">
            <a:avLst/>
          </a:prstGeom>
          <a:solidFill>
            <a:srgbClr val="FFFFFF"/>
          </a:solidFill>
          <a:ln w="0" cap="rnd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8F6116-E86B-4260-AF97-EA139DB12FD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66CD2C-75E2-45E8-84BE-128470C53DD4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0E3AFB2-C1E5-4BD1-B612-18737184A352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FF7441-773C-4C27-9105-E3D2547152BA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4814EE4-D217-4E1C-A570-1C03BB15711D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13606B-FA96-4CD6-87C9-C17BA5701835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E69751-C103-458F-A405-02C797A391FE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773AE75-5BA3-4F9B-B33E-FEB867C2A36F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9789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553304-FA72-4B9F-B52B-3C261F9FA270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0678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5112120-1D44-4DBD-A9BC-61418583220D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334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58E40F8-1C62-4578-8894-99573DCB9CC8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9568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27269B9-F910-4972-B592-8A4CD468D29D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10045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7354F8-4E8B-4E09-A516-418BA1BC7318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0223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D08578E-C99C-4B3A-8A7B-6EFD745C6254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312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10968E8-6D63-45F4-B923-95F8DCC9F5DC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401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34E680-E2DC-4D66-8F1C-625F7BF17AFB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490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A5C0BB-64B7-4EAB-9E6A-974AD74312A2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579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2A9A873-614F-4450-81A4-297E6F5BE0AB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6680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675AE02-B692-4FF8-8A07-D17143FBAAB4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107569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4F3F6EC-85E5-4416-9702-E82B6FE19FB3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267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842A86E-3C55-4AC0-8AE9-F5D904CD0FC6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801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E12CDA-CDDC-449D-BB04-5A725E3ADA0F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0678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E929507-E41C-4483-AF3D-7950EAEE5616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92456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7A5FD8-9DE5-4AAF-8314-742DFB100CA2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9690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7FA551-04AB-427E-9859-25192E033B48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9867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BB42986-CC95-4CA1-9F9E-6A6FD49A48CC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9568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28662B5-B86D-4F0B-8F10-F3C1CFDDF6F2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2235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63A4285-2896-4B31-8AE7-80314BB0DFDB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756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104274-033B-40BE-9A94-CACDE39EED0A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8267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265B09E-0AD5-4AE6-A85A-DEC583896672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8445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22AEC41-3119-4415-B324-25D571F4E26B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534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1A65AB-3878-422C-9295-586473E89832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623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C0A1DD7-6318-4852-8399-648A1FB5622A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801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F491324-0A46-455B-BED6-9ACC95D99A76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9156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6CD17EB-BF23-407A-9719-92352B16CCB6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92456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1BC105F-E96D-4BDC-84C0-E75683E5DD28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9334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7656C27-2EDA-4825-8B92-BA5DD95AD6F6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9423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3D1DE1B-38A6-4634-B5B4-2B2C4D78DA29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9601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7896BE9-453C-4B9E-B80F-B0C95D964A7B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690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F91D37B-7817-4F10-B063-E89E37F72143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7790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25A6C0D-B1F2-469D-A58A-6035AA9324F7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9568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7E17AC8-545F-4A67-A562-3DE2BE8FF07A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10045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DA61634-345E-4D53-A895-8CCFFB16E9EF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10223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75AFFE1-41BF-4AEA-A13A-485EBF9846BF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10401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7468AB1-C2FF-40CC-9DC0-EFB029CBF95C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10490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117E713-2DB3-4347-B16F-223C1D37C46C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10579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FAF2833-18E7-4222-A5DB-CF6FE74CB778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10756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5CDD773-F220-473B-8C4A-E740F0DC74B0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8267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E947578-245C-4C87-A40D-4BAADD28039C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8445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0A4B345-D9BB-4355-8FB8-FB4C473FBCBC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85344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3C43474-33A9-4335-B042-BCE118EB23B2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8623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092ECA3-3B90-4DA5-AFEB-B730B4334FBA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8801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F2C8850-6B79-4824-B28A-F5507B9BE277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8978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7C527AF-D193-47E2-B016-CA0DA224ACC2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9156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CFA02C6A-041A-4AAF-A97B-0F69607652DE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9334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194B8CE-17B1-424D-BEF8-E5A1EB75BACC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9512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052949E-D266-4F18-82DF-EA29B1C0E9A6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9601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BFC83D6E-BC54-48E2-AEDC-2E091C6B500A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9690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0C62C0EE-DA60-4D5E-BF2D-3D551E459FBE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99568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5CDF58E2-4FE1-4BB3-8A44-02135B728A09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223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2435EC98-CA51-4F13-BB0B-DC98F9B717C9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10401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B5697CAF-C86F-4AFC-8928-7A12FB844FB4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10490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C149735-5530-4900-B418-D63DEEF3F401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10579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D7FB953-3E58-458C-AD15-0D184985F929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10756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9269501-B70D-46C8-9CDE-943F4E3D050F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267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3E377C5-5A96-45A0-BB3B-FE4B9872E02D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445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F9ADF60-CB0B-42FF-A942-A4A60F5DCF95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5344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16E3C84-2D42-4765-8F56-0CCB3C18BFBE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623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43EF0BB-723C-4CE3-A0FC-683F2964EBFF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01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4AD795C-0C0C-4F34-94EE-0A1035B90659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297AF08-94C3-4C80-B022-A01114CBCF40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E818AD2-5068-4560-846F-215A92230E52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9016AB38-6D21-4084-BC75-CD9A41C6E202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2708620-5622-4DFF-8726-F1C69E2DB8DC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4234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C259EE2-0C76-4CE2-9BD1-67A0D2674565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512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82167D3E-581A-4ADC-830E-A757953F81A6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690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6481F3E6-E3F5-405B-A2AB-E78539933210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867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FEA2BBDF-9651-4082-A46B-E2CE08DB02E9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10045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2CB45250-E950-44B7-A8E4-AB316AC25F00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10223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A451C4ED-365C-4289-9585-FC7C703E0FA9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401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3197A342-C3EF-4DC5-A693-E9208761AEE8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10490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CA1DDA94-434E-4F0E-BEFA-4E52C70D1B48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579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FB61272F-D0FC-4DFB-98DD-4CD7F35200FE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756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A501ACD-E1C8-4373-8C0C-CFA4CCA5D92A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8267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E6649285-EC0C-4F3B-8832-879419D37E9A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88011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192A3CB0-BADC-4A66-B4C3-F5DBF09BAFB9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8978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C2551811-0DF7-4903-8873-2B6B8DF8169B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92456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D1A25372-6532-486C-AA7C-C752EFFB8223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94234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B6BEBD0-B075-4218-8725-B575D11A5E21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95123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902C93CC-87B4-4A87-92E4-38DE56BDE764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96012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203DA74F-A314-4488-ACD9-A50FCCE09494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99568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2470F195-5692-4002-8C04-728F6AA9580B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102235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3B453060-5FA8-4135-93B5-F1CDC0E4FF30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10756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B51C925C-5BE3-46A5-B570-EEFEA4F0289D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267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55F00F4F-4AD2-450B-92FD-CA2D7E5DD0AA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3566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C406D527-A9C6-4188-BDCE-1583C083D874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445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FD796F3B-963E-4C79-AA27-1C3CBDE63020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534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38CD1B8B-FEFA-45A6-880E-F9FC72222F1C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623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A6176988-5631-48B8-AC45-82DE7A1CD355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712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2B03DD83-3FC6-4CE8-AC37-02DEE89F23C3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801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B0F1435A-84A7-4F42-A98B-31472310B121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8978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81FC0EC0-4783-41E5-B253-FF0B2A5860F8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A13000F9-93F0-4B01-B05B-E87BFFA837FF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334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90139648-B9C6-4DA6-9C45-E03D08DB20A6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512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DA4B5004-4EBC-4C8B-9A44-B31A05F924AC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690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EBE67C0-FE38-48DA-90F2-0BE11FC0BEE4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867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69122CF0-90A7-4177-A573-DBA146A26CBB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10045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67616691-C742-492E-BDD0-BD63B4E36240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10223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1FFDABF0-DEEE-4BFC-9F32-C2C668F5C37D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312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003586BE-B83B-45A7-976D-AF6D09C840DA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401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52547438-BE1D-4349-A6C0-3D835F9AF77F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490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B0C8BECE-63D5-4936-BFFB-DF462E2FBD99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579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46057674-A115-4460-83D0-7BBADC2BE9DB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6680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DD4299D6-6422-45D6-92A9-CE8CB7362675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756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9826ED23-7AEE-4F0C-88A2-02508A2235CA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89789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3003E0FF-4C86-40B3-A269-BA3B008619FA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9156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8196C2C9-C1F3-4F6C-B9B1-8DAF8E997A6C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95123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B99A58CD-272E-48AF-9E3B-28437CBE5780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045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7497295D-931B-4485-91F6-746B33F25FDA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8267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E3C366A0-65B8-42F7-9295-630D84833C7A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623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A18C7008-6DFD-4415-8784-12BE282BD2DF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801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6BC2C5AE-5B28-405E-9188-A8311D52FE23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8900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F291FCC0-ED12-45BB-8124-1A87080E6754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978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B28213C5-6631-4BEA-ADC9-A6A034811AA0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9156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7DF8F3A0-DBE7-4A65-B489-CB0683D2077C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92456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9F814EA1-F4CB-4B59-8D91-E6CB17CBF208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9423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08C5C64-6D2A-46C7-88E1-B3DA79E847B1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9512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550C50A0-9B85-4111-ADE6-FB72D3AB2A8F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96012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C2B90699-03D0-40D6-BE9B-9895783AF458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690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88EFE0EA-6B82-440F-A47C-E2D5291E63AB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9867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68F0F3AE-2E3F-4115-8F32-4CD8FAC91BF8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10045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1C89050-30FC-4586-AABC-CB175A13D6BB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101346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D5202B2-A0D2-49A9-9B6B-E2AF2F409D17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102235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76661CF7-5523-4680-B8DE-CFB9AB76E276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10312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F44AD6C3-4628-444D-AC44-C0CFDC422F1E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10401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CFC33FA-38D5-450B-BC3D-D697B8698B46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104902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39B38FE9-B31C-44B8-8E24-29CE977289F9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10756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B2AEEA63-61E4-41E6-AA65-B3BD36E5DB77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8534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C0456AFF-9768-4294-A561-7DE32AAE99E3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8623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3E33C3B4-7534-447A-9A63-8A18C5E5F3B6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88900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C328264D-4901-4666-954A-63CD17A1FC40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067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59D4A237-D167-4B14-B19D-97D17FA056A6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92456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F25AD9E4-E61C-47CA-8838-311B82C0E262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9334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69BEA099-89D7-46A1-A198-6D1C0011E503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9867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ECFA5923-9FC2-42E6-8224-8B85FD209FE8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1346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CD1C8851-65EE-4C8D-8C35-23772F535E9F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223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006FB411-890B-4C9A-8722-E4A782CC44CE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312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4F609432-71CC-4461-B9ED-A8B47FF449B5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401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319B8C32-BE57-454E-9D18-CBDF92D6C125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4902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6C88CCFF-ECE0-4885-A693-E321CCE1D990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5791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0A2B5F23-CD93-41CD-BB1F-7FD3660C30CB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106680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2A7075E8-859E-430C-8C2D-917438F2DE0B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10756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12728A90-8D58-4438-8AE0-66915E5D1540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2677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F2C08035-E12E-49A3-85DD-DEB18F68B80C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356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B9D83025-AF8A-461E-A491-9F1AF1955B22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445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CE3E7711-3829-4328-9DD7-840270C95608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534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B92C8245-4ACC-4EEB-A214-7BD450B2727D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801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D7EF0985-D3FE-42E9-A4BC-8A7D23D763A0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9789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FB52F564-5F28-4CE4-A84D-54895BF824EE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90678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4A281A3F-C5B1-467D-A533-F432C3DA1525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9245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9733A8D1-D54E-43E8-ADF3-F5DEC20DAB62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334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D66B4F77-4EFE-4A5E-A7F7-A4DDB7EC842C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423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D4B1B254-3236-49FB-AE1A-BAEE04E71B0A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5123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D11EA832-6151-40F0-AA96-D5385ACF83D1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601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8FEDFB6C-A6D3-426D-B1EC-2B75AC926AAE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100457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F48A9A25-893B-4597-A612-BD4EFC19E805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10134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D9A23B6C-E860-4F9D-B380-850FA1773524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104013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05D84893-02D7-4445-9DF2-127A84451FD1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107569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BF89B9D6-6AD7-4FD9-9CCF-D033CA1D0F76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8267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4EA1B110-E7E8-472B-807B-56CC48D047AE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83566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17355059-8815-41E3-905F-B2D42A6ECE7D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84455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FBDC50EB-1639-45D0-94C6-E8689A7701F5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8534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DB000917-E9CA-48DB-860D-6B3F18EB1C58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8712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DFC7FA27-17F3-47D3-BC47-BF9946553322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8890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89389ACF-1D7E-475E-91F3-6B08E98C2068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9067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EB439D03-2888-49DB-B025-D22DE6D93C4E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92456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0EDA15FA-708F-42C3-9B1A-8C288D6F6F8F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93345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0B7FD59F-6794-42AE-BE4C-D178F9E84593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9423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ECFE849F-42AD-4CCE-9057-0223E95B7A2B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9601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E9A50E28-B5BD-484F-A4A0-770B91A3E797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96901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8EFBF31C-0BF0-485A-85BA-3983A4124F52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9779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86A9612D-BDD1-4B6C-9390-5364E398014F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9956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7BB8BB74-9D79-4551-89A2-D5720E3691C8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10045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D8D460ED-C1D1-4CAB-8EB5-4520D5CC6650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101346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78A15772-6FD1-4B7B-9BBD-6D8B69200B32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102235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5B61F61D-5577-4140-BA21-BC129789DC43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104013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E031BEA1-7105-4EA9-B291-D41464A0C8F2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10490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BBDE0E15-F5BB-4576-89CB-92176CD3423C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10668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FE3066B9-2763-40CE-8F68-F01F8C4B7BA3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107569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A6C67F79-C3B8-4DF4-816B-757A7F59CE28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356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56EDEDFD-B85E-4596-B320-5F87E9B6C2C2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86233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161974EE-B15F-4F82-91F8-B8646BFC80FB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8801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7C0B71C4-1FE0-462B-91BA-9E290A4E32B8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156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E3877C6A-8CE2-4802-ABDD-255453BDE5D3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245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CB27EF3B-EB7D-492C-A96B-B60C84BB0B68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3345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957968D3-FBAC-43B0-B358-7FF82E34EFDA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423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0DC78004-A185-419E-8570-B2E0F8811B3F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7790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0B7095EC-AF69-4C60-ABC2-D0E77066BC7D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8679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CF3A567B-55A2-4A69-B3D5-1CD917AD4B03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10045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69B7AB0F-653F-4B5B-89BA-B486B79DA566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106680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215172BE-9CED-450D-8F93-B21F37FF60CF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8623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FDEEC6BE-5B95-45A1-AE00-18996829D611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87122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ABC83B89-DD53-4EA1-BB7A-BAA146028408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8890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18952DDE-34C3-454B-B527-77CB04EBBED5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9067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9263F38B-A711-4AE5-8F72-642127BF2782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91567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2EFC139D-8E54-4606-AC23-D090582BC7AD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9334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7660EC87-BC24-496F-9A7F-F3F1316A2E0F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9423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F534AAF6-5598-4844-8A12-EDD74018938F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9512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5529DFE7-3E1B-45B8-BAB9-76F6B159186D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96901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8DFBABE0-5393-4857-80AD-18658C71DF8D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0457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8F48AD64-8ABC-4F60-8474-DAB4B7F22A49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10223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44A97925-7A9A-403F-BF22-6BEB0EE68801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10312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36FE409D-496B-4D95-81D8-5E5403626292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10401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D7256610-DCD0-4A16-8B3E-BEAF1F50D0D2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104902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DED47AA8-B2D4-497C-912B-CA4882C9EE96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105791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76E86293-4106-4F8B-AB44-8280E623D4C7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10668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6F23975B-F191-4CF3-BAC5-A6CD27A23179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10756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9AFBE10F-D0EA-4E51-8366-9A2FAC67636F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3566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51115868-554F-4784-B935-0255BEE3AB14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445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F953BB0B-69E6-471E-BCD5-C36B22EF12E6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6233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232F089F-A6DB-45F7-92D9-FAC18B5B5900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87122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29206CA4-B753-46D6-A0BC-7E5522A9D18C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8801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C657D1F9-5C45-4408-9652-9E48EB0217FA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88900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616BC67C-FF88-4123-90F6-BAA409DF0E64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1567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73933D9D-D543-4DE5-9E9D-C139782D1C95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2456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06DF5310-6A6E-4283-A4C2-BEF4A38BED0A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690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8FE8867D-3317-4DF3-A730-41335E1D8AA1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8679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85236024-87AC-4B35-B131-63E9EAB5E575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100457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4520F2B2-4AC5-4045-9553-A804941C7FF4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103124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F863334E-09E4-4759-8670-B6A9460FE69A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4013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D3CC14BA-197E-4D2D-8D26-04D8B328183D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104902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C8BF33AC-7538-48ED-AE55-16D71091CEA8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579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B9554D2B-9D5C-4A55-B5BD-FB233C96702F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107569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4114FCC5-99E9-491C-8582-51431D46B81D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3566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C5057CEC-57F4-44A9-8025-AD637E29577D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534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984814C5-CCAA-4F85-A5E4-66C12E2B020C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7122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7AC16B46-0EB9-4053-84AC-B8031F80EA78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890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C436B237-3D7F-4B00-B572-A3C287577042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978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9B097BEE-8E39-4BA8-8DF1-32D4049B9CDB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91567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B728148D-8AD7-456A-A836-288ADDB9C9D2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92456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44AB03BF-9222-46A8-9CE7-BF719E770A3A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9512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07F7A631-83D2-4913-BD74-8C46CE12AB8E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779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C40C3DEF-2A5B-4BFD-A15D-574B34593DE1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956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0007FB50-E846-45B3-816B-AD2A90C57FE7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101346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709FDD7A-DF77-4B23-B575-00117A0DE372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10668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1012AF8B-FFAA-4CF4-9AAC-3985CF6C24F5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10756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49D81027-CE75-4820-876C-3A7F0B8E44E8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8267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CEABD123-1320-4E50-A9C6-C6C2E8ECC4A7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85344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D076480E-AA82-4197-9551-75078070C5A4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87122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4501F5DC-66D3-4FB9-BAD8-6871140AEB02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8801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895B02F2-E8FD-4633-8711-11733E53AB68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8978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3DC1C205-6BEA-470F-8B7F-C013BA81E790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156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84D63700-8A75-4D9B-8A3A-B4D184160FA0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4234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B4D32179-5B47-4A85-AA2C-8B9C86A2C7B3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95123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07D10A14-9D12-4653-B3B4-902B6824E35F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96012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FF7F4DBC-01A6-4AA2-B248-33758E6DE08F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9690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46EEA268-E206-4DEB-AB72-6369E391F6CE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97790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E2C0267A-3FB9-4E18-9A0D-97B5C3BC5588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9867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F6D7EC8C-1789-4AEC-ACEF-16DB80FCFF0F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99568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AA415353-2C82-423F-A581-33CDA1A278AC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045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DEB8838B-E38B-4EFB-BF92-A0A38F64E92A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1346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99E1BE46-D49E-401D-819D-5C7B92398ACA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3124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DC487D21-92EE-499A-82BD-CFF848F0249E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106680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CE8509EB-CD05-470F-8665-9C49D298093E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F9516B1F-3741-41F1-AE2C-10A8DB27AB2F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3566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A8DF921D-7E58-4E77-A549-31505814451B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445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2A99569F-B75C-49CA-AF05-300828615118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39BE00DE-911C-4006-8DF2-1EF28EFEE172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F8F2D66B-8E0A-4DA7-9AF4-9A716C837375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90678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0A1F4E7D-AEF4-4820-8CA8-EB386BFC7D64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9156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22E75B45-1677-4E6D-B96E-FB7BE3FF682A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7790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30C1BAB3-FF3D-4B4D-8646-EB7D2CBF4E2A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10045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175EEB39-5158-4932-B8D3-E785778A99BA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10223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B15670E0-706B-4252-85FC-77C92B8285C3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10312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6BAFDF37-04DC-4B17-872D-859112585572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10401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8A2E16F1-1737-490F-8CF8-68E29180AC5A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10490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EAAEB79A-0D6E-4BA7-B241-5DCE519A7EAF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106680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DAB5ADFC-6E5F-4341-824E-40D4068BF71C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107569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CB1C9136-96B1-4C8A-BAB0-E2432C42C22D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8534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5A56343D-A877-4F41-BEE7-668813C71A9A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8801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D364A90B-9378-43D7-860A-34B984CD5368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88900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9C076F7F-017A-4722-AB4D-3570B7C13747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8978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8F7811F1-83EA-4680-8669-727211CE8490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156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1C6D6694-8AD2-49CE-BBD8-B4B7975D2637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9245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F8AC6908-C94C-4919-B5D0-565D27A8232F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9423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AEA663F0-7AAF-4EB7-AA37-844D49967568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9512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F03B9460-CDAB-47E7-B8F4-0F65CFF071BF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9601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C8F5B4A3-2F33-4927-BB66-07179C6AAAF4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97790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EF9BD95E-371C-4443-86A9-08CA3E5954A2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045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776E1AE8-140A-4AF8-8189-E2EE7F4EE2A5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134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B1713006-94CC-4EC2-B3FB-710CB0EC710D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2235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0EF73415-046C-462A-8BE2-6B80B40D4C03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579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E8B75F66-2095-47B1-B3F2-62F0D0327D75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10756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3F385B49-F063-46E3-A5A5-55FD5F00E77D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06960AD0-5EFF-4B62-ACA9-6E6F89C51C59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7122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92B63627-4895-4E93-B2BE-E414DF9FCCFF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9789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AEF1FC31-04DD-4C8A-9056-E353B90A87CB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90678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F5A597D5-469B-4963-BC0A-8C16B04EF156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9156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9E047EE1-1EF1-430A-8FA8-4F7BB17D84F3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93345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49B8152F-846D-4BBF-8577-C2D805181B15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9423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5143669D-F0ED-4A81-B1B0-7CB636A95959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6012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C630F45F-0051-46CA-AAC8-10E132B5975F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6901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FCDC612C-9EB1-4A6B-8DD0-8E7E2AC85DD6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779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D7FF035C-B5D7-47A1-B02A-022B8A8D2AB4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8679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97242ACE-3F11-461A-AC2A-F927D6AF6415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9568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FE2063B2-9D9E-4BD4-89B9-F0E8DC07BC4F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10045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74EB4FE7-5438-4E42-826A-6AC3312DABC1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102235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7A288122-8299-44D6-9B5D-C8CABF723A20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10668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AB42ABF0-97A2-4D2A-AC4E-ACF86FF024D8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107569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209388B2-9E87-400A-90CA-520C09D71D2E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8267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E37A2E08-4457-422C-AFFC-BC8ACBB75952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8356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D1FFC48E-52C9-4171-B734-06E4C70C229D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8445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227B27D6-0367-45C1-93D9-05F453D54C33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8623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4B4D9D95-176A-4652-9482-F9D53D3AC918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8801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353DBB41-2FDB-4A7B-8ACA-2048E3F8A2D1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8978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E3ED5713-A4D3-41A0-AE68-53D9464C5BC9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90678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4491E814-3191-4AE6-8260-1E137552DD52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9245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2EEE9901-F4B0-4335-8405-393D1DCF7077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9334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25826826-6D16-4D1B-8381-A059D27A53A4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9423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B98295A1-6B98-4363-8FD5-7771A5D12F2D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9867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6DFC08F4-33E0-431D-AFCD-B7FA800844FC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045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FA7D378C-3E7B-433F-9EE0-D3898589AAE6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134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6973EDCE-E7C0-407D-9D54-0DCBC4CEA458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10223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54D58286-75A4-4960-94FA-CF688845FD8E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10312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5D5E93B6-BFCC-402E-9D6E-0A3977660FD4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10401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3F946BA5-FCD8-4261-BAD2-2148DC3A7492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10490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66883A64-1601-4B6F-9BD6-8AD1977F011D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10756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1A9F8474-13E5-4411-95E6-E6B735412A61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978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FE0D5D95-175E-4903-8399-47F6B85D6E6C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0678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767AD8B7-2620-4437-9973-2563D77E97FB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2456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2F390226-9552-46D0-91AD-D349F1B2AF08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4234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D6313EB5-05A9-4C4E-917A-563BAB5C52AA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5123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E0436447-B6ED-4A8B-A99D-28675C5134E9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D93AB023-2ECF-4D94-8613-96B0628068BC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867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731BCA4A-AF82-47F1-90FF-56A75DC07ACD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9568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73A1690D-6E7D-4E9E-97BB-9A95210B6E5A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10045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1F3DF50F-80FC-4FB1-98AE-3A4F540C8CB1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4013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0AC064BB-8B3B-4E6C-B422-FB0A8413CF25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756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22011809-9330-40FF-A435-86909B1D574C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8267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1D9047F6-EFD1-4FF5-BDD4-6C39C589792D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83566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1AAD5639-6E9A-4E59-BBF5-17DA8B2976B3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8445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2566D794-3358-4E5F-9785-876F9831A069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85344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F0332AC5-4CC7-4682-B575-1722E6376DE4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8623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575F3F6A-1D85-4E95-9098-CB72D6CD436D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8712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38CF1BF1-C3EE-484B-8E49-52FF05DEB691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8801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CC588111-EB2B-4459-9560-60AF92E23231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8978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CEFA1F63-A665-4ECB-B5C4-08A0D21BD60B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90678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5E9E22D8-EFFF-4410-B814-6767F9A800F7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9156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906C4DAE-AEFB-4041-B6C0-C454A70F6AF7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92456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F2CE54F8-1EFB-405B-96CA-FF6FFF037917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9334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89AC753B-2D3E-4F4D-A53F-E3D8F26FFAE2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9690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9D193EC8-CA0C-4091-9651-8D0DE6F3C69D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97790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90864F40-2020-41D4-A409-9F4AD0EDFB83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99568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5C52F6DC-E9E7-4429-9AAB-79FAA8A65240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10045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4B2F1E3F-F36D-4BCF-8117-8772A70AAE21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10223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B6D671B0-FB1B-45A5-A0D8-D9DF87D21F5A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10401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5348B1E3-37DE-4734-87FC-684CD5AD98D6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10490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53888047-AF25-4690-A9A2-0C85FF75BA64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10579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60BD9B42-B5D4-41F1-8DA7-E10DCF796268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10756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704B542A-ACE2-4180-962A-60BABDA20D8F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267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19F5788A-5B1D-492B-9838-096808376379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8801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9E1FB11A-95E2-4963-A56B-A3BE005B6E30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0678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9C399758-EEC0-4E36-AD30-32C94F1CBA02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156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915D8D12-C732-443B-ADB5-9E8B99E249FE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2456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8057CDC4-9B8E-425B-A2B1-D8B9F8E7018D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512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D3C472E2-5AE0-48F4-9C10-16E6C4E7465B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7790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7268B627-9973-4DF8-A7EE-FE85A36015E1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045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5B3663C1-2B44-460C-BA2B-DBCF6C3BF5D8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401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DC3E6FA8-BE63-43D7-AB01-DA964EC3A9FF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6680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B5577A7A-F7F2-4BBA-933F-40E5BD521001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8267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B8BFC2F5-BC54-4018-B277-58D607AE0CE0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8445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5B0758D0-0A75-4542-AE47-D0B03B58A20F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8534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A26DF079-0B35-483E-B892-0BFB457F94FE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623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3663BF10-3E2B-48BD-B309-9D5D9E3E73EF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801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7B53CB5B-B448-4A10-A79F-DF9FCAEC3502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978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681508BE-E6F2-4AA0-95F7-0A35FC869DE5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90678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BB4C2907-2917-48AF-B175-A31AE0D9A56C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9245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9734466F-8482-42B4-8095-4AB940E02259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9334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13BB9D9F-111A-4BDE-9A4F-743FF563EF34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9423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49522227-881C-47CA-93E5-A4B0A45F25EF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9512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69CED6F2-694B-4E82-946F-8CBC6E2AE182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96012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8E45EE92-3877-474B-884D-D4068C13243D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9690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C454536F-6E16-4EB0-B80D-406906E71CD9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9867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E71C61E7-4552-4D58-B24F-2EC735978D0E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99568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F3017B71-B01D-4751-B5B2-57E23C52A2B5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10045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B964CA38-3BE4-4D97-8F99-E8DEF7CC15FE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10134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AD2BD9D9-AF46-4BC5-968A-4B374D0A609E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10223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4F6E1AB5-81D9-4819-A4E8-82B79211913C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10312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B0B49EAC-0A3F-4D73-889C-1A0885EC5E90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10401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EDEDECA4-EC92-4BA0-9359-5771FB50BA36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104902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32C2B8BC-5246-41D2-B22F-E69037D4627F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106680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5982691A-3320-4C19-AEA9-3AABC1DF7414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82677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A90830B1-D82B-49FF-892F-213A2A1329DB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8445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694C6B08-0DE9-478B-A29F-50614338D725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85344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79993F2F-0E86-47B4-9F0D-495B5CDF42DF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8623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DC7D80B5-5D14-43D7-B634-E00342E4CEB8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8801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C98F1788-E464-40CC-82BC-ACF7F8182850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1567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BF1F2904-A5F7-4528-AEAD-748D824D1294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4234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7B675D52-E3DE-4466-BCD4-835B3D922C99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1387ADDC-DFCB-4EE5-BA74-355F969B0DE4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9D2F3706-DAB0-40B1-814C-44BB5BFAB39C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C79E2198-1CCA-42B6-94D8-AA14FCF98228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B5077259-0D11-4704-BDEB-EF0BCF7E8EFA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FF941D91-2C41-483A-A377-CA2D6571C5D8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668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15C88B4F-6A77-4341-8BD6-604FA810E17B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267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BF8813A7-180F-4E37-B14D-0454D2187AD6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445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0A89B458-7151-47CC-A2B1-B2C6F03A7253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534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E4F63936-A729-43BB-AAAE-B700B7EA0737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623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0FAAB9F6-E4E4-49AA-87BD-EFBD6F9019B7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801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2CBCDC58-E2B2-41DD-9B23-2BCCE03B9FDB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92456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D846806A-D652-439A-B30B-B05A12B330FC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9512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7526A1BC-F193-4ED5-A2AC-5F9009A60FD2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9601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B89760BC-4007-4A5E-9590-437D995261BB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8679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38766926-C1A8-4BC3-B8A1-5E505F295B37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10490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BE8F91E0-B136-47ED-AC63-ECE12872722E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10579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DEEAE039-32A8-4E37-A9A9-A7CF09D27B11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10668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4EEA3189-B151-4DE2-A7B4-4C952633E314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107569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5A926D35-BFAF-4547-9341-4694326260B3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267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C5F3FFC6-A15C-4E42-9E4D-0FB8821C21EF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01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72D45D75-AA56-4180-8666-577B9F972751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156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04B3C336-76A8-4E11-8E82-C94ABA67C7E4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3345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4E1C751F-81A5-441F-805D-66EEDD842CFE}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5123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41BB3578-549C-4A16-B447-C8E9398B5253}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601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B776711C-1254-40D5-B561-63E4AB3C7381}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690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EE8E9438-BC60-429D-9D73-2FAC1E453F0B}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956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CD7014B6-374D-4FDD-98AB-2577563B2D62}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045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A0E1BD50-E0CC-40E3-862F-A141B714D6B3}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101346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1F67225B-39CD-42DE-BA8E-B58A2F1DC50B}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102235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1751176A-5B91-4998-9EC6-ACCC4E0003FF}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103124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7C5991DF-88AA-4D00-8FCC-AEE7880BA408}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104013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FFEE04FD-D200-4DDF-A27F-141076AA1279}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10490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ACEA1B29-6553-408D-9002-820732540698}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6680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AD2592E4-3FE4-4908-92EB-2D754939A162}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7569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68D0BCF7-B7E5-4E15-82D7-BFE5B3DD8A48}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8267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FC30CFEA-E952-4600-910A-35A5E04A78A5}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8356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9BE75650-5EBB-47D4-AE29-B823AF33C77B}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8445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C2051D15-E4A5-4045-AFCE-23E4F8C674D6}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8534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7E88785D-C035-4D6C-8135-0C1CEB7E0BEC}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8623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7C65FB9B-6D57-4582-A1CB-7891C3C52444}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8712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9F25D221-CB82-47D2-8478-F0EC588E6744}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801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D9A87B51-745C-47D4-A714-37217C02D0C3}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9789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1DCB98A5-35E6-445C-AA82-2FB8DCF66FF2}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9156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167E5E38-B179-4B26-B1C7-85969C7C23D1}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9334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30CEAEA8-728C-4664-AF45-7FA33088FF16}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10045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CA0C50CD-4C4A-4DFE-BD5E-EFA9724BED1B}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10312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4DDB660C-7009-447E-94C9-05064D811409}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10401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F2499E7B-BAD3-483C-B730-0FBB01674B6D}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106680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Beth yw nod/au addysg gynradd? </a:t>
            </a:r>
          </a:p>
          <a:p>
            <a:endParaRPr lang="en-GB"/>
          </a:p>
          <a:p>
            <a:r>
              <a:rPr lang="en-GB"/>
              <a:t>What are the aim/s of primary education?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C0C33CE-0532-4290-94F0-3293CC1FEDB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B8A8248-C3A7-4903-BBF2-03F58F8AE40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D7A7D5ED-E1F0-4806-9FB3-A5B0B33343BF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0E548F2-5A5D-4315-8305-418F1FA17A1E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C31B00-6455-4548-B7E7-DDDCD29E8E32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30D4E1-8B15-429F-ADCC-B32B6CA3EDF6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969C91-B96A-446F-87E2-65882D77EC72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51277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Beth yw nod/au addysg gynradd? </a:t>
            </a:r>
          </a:p>
          <a:p>
            <a:endParaRPr lang="en-GB"/>
          </a:p>
          <a:p>
            <a:r>
              <a:rPr lang="en-GB"/>
              <a:t>What are the aim/s of primary education?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248ECC9-B4AE-440C-9550-F79BFDD08965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##/##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326603A-C593-4B0F-AE50-E29B3F7EADFA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Results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E89ED0EE-562E-41E4-A762-797194379438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FFDCB43-050E-46A2-AB72-307A1FD33F78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EBD3D0-F940-4B3D-A576-4454E71ABAF9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3CFFDB4-FCDD-4947-B1FC-A232C8DBDBEA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ECB867-441A-4B32-BE5A-CDC31E617E9A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1790700"/>
            <a:ext cx="10515600" cy="4419600"/>
          </a:xfrm>
          <a:prstGeom prst="rect">
            <a:avLst/>
          </a:prstGeom>
          <a:solidFill>
            <a:srgbClr val="AD84C6">
              <a:alpha val="0"/>
            </a:srgbClr>
          </a:solidFill>
          <a:ln w="12700" cap="rnd" cmpd="sng" algn="ctr">
            <a:noFill/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59AD67-3CC1-40B9-AA5E-2EAB758C1331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</a:srgbClr>
          </a:solidFill>
          <a:ln w="12700" cap="rnd" cmpd="sng" algn="ctr">
            <a:solidFill>
              <a:srgbClr val="808080"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0516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4476" y="5175588"/>
            <a:ext cx="1735642" cy="130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2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‘Aims define the point of an activity – what it seeks to achieve; where it should go.’ </a:t>
            </a:r>
            <a:r>
              <a:rPr lang="en-GB" sz="1200" dirty="0"/>
              <a:t>(</a:t>
            </a:r>
            <a:r>
              <a:rPr lang="en-GB" sz="1200" dirty="0" err="1"/>
              <a:t>Cremin</a:t>
            </a:r>
            <a:r>
              <a:rPr lang="en-GB" sz="1200" dirty="0"/>
              <a:t> &amp; Arthur (Ed.) 2014 p. 253)</a:t>
            </a:r>
          </a:p>
          <a:p>
            <a:r>
              <a:rPr lang="en-GB" dirty="0"/>
              <a:t>Not just one overriding aim of education</a:t>
            </a:r>
          </a:p>
          <a:p>
            <a:r>
              <a:rPr lang="en-GB" dirty="0"/>
              <a:t>Aims are linked to educational values and principles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75520" y="0"/>
            <a:ext cx="3369568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r>
              <a:rPr lang="en-GB" sz="32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                </a:t>
            </a:r>
            <a:endParaRPr lang="en-GB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758262" y="2160589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dirty="0">
                <a:ea typeface="ＭＳ Ｐゴシック" charset="-128"/>
                <a:cs typeface="ＭＳ Ｐゴシック" charset="-128"/>
              </a:rPr>
              <a:t>‘Aims define the point of an activity – what it seeks to achieve; where it should go.’</a:t>
            </a:r>
            <a:r>
              <a:rPr lang="en-GB" dirty="0"/>
              <a:t> </a:t>
            </a:r>
            <a:r>
              <a:rPr lang="en-GB" sz="1200" dirty="0"/>
              <a:t>(</a:t>
            </a:r>
            <a:r>
              <a:rPr lang="en-GB" sz="1200" dirty="0" err="1"/>
              <a:t>Cremin</a:t>
            </a:r>
            <a:r>
              <a:rPr lang="en-GB" sz="1200" dirty="0"/>
              <a:t> &amp; Arthur (Ed.) 2014 t. 253)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dirty="0">
                <a:ea typeface="ＭＳ Ｐゴシック" charset="-128"/>
                <a:cs typeface="ＭＳ Ｐゴシック" charset="-128"/>
              </a:rPr>
              <a:t>Dim un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prif</a:t>
            </a:r>
            <a:r>
              <a:rPr lang="en-GB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nôd</a:t>
            </a:r>
            <a:r>
              <a:rPr lang="en-GB" dirty="0">
                <a:ea typeface="ＭＳ Ｐゴシック" charset="-128"/>
                <a:cs typeface="ＭＳ Ｐゴシック" charset="-128"/>
              </a:rPr>
              <a:t> yn unig o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addysg</a:t>
            </a:r>
            <a:endParaRPr lang="en-GB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dirty="0" err="1">
                <a:ea typeface="ＭＳ Ｐゴシック" charset="-128"/>
                <a:cs typeface="ＭＳ Ｐゴシック" charset="-128"/>
              </a:rPr>
              <a:t>Nodau</a:t>
            </a:r>
            <a:r>
              <a:rPr lang="en-GB" dirty="0">
                <a:ea typeface="ＭＳ Ｐゴシック" charset="-128"/>
                <a:cs typeface="ＭＳ Ｐゴシック" charset="-128"/>
              </a:rPr>
              <a:t> wedi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cysylltu</a:t>
            </a:r>
            <a:r>
              <a:rPr lang="en-GB" dirty="0">
                <a:ea typeface="ＭＳ Ｐゴシック" charset="-128"/>
                <a:cs typeface="ＭＳ Ｐゴシック" charset="-128"/>
              </a:rPr>
              <a:t> a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gwerthoedd</a:t>
            </a:r>
            <a:r>
              <a:rPr lang="en-GB" dirty="0">
                <a:ea typeface="ＭＳ Ｐゴシック" charset="-128"/>
                <a:cs typeface="ＭＳ Ｐゴシック" charset="-128"/>
              </a:rPr>
              <a:t> ac egwyddorion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addysgol</a:t>
            </a:r>
            <a:r>
              <a:rPr lang="en-GB" dirty="0">
                <a:ea typeface="ＭＳ Ｐゴシック" charset="-128"/>
                <a:cs typeface="ＭＳ Ｐゴシック" charset="-128"/>
              </a:rPr>
              <a:t>. 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68702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 international review (1997) of the stated aims of education systems came up with this list – next slide</a:t>
            </a:r>
          </a:p>
          <a:p>
            <a:pPr marL="0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US" u="sng" dirty="0"/>
              <a:t>Task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Select what you think most reflect the 5 main aims of education and give a reason to support your view. 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19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190107"/>
            <a:ext cx="1933575" cy="1259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626385" y="2160589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dirty="0" err="1">
                <a:ea typeface="ＭＳ Ｐゴシック" charset="-128"/>
                <a:cs typeface="ＭＳ Ｐゴシック" charset="-128"/>
              </a:rPr>
              <a:t>Gwnaeth</a:t>
            </a:r>
            <a:r>
              <a:rPr lang="en-GB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arolwg</a:t>
            </a:r>
            <a:r>
              <a:rPr lang="en-GB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rhyngwladol</a:t>
            </a:r>
            <a:r>
              <a:rPr lang="en-GB" dirty="0">
                <a:ea typeface="ＭＳ Ｐゴシック" charset="-128"/>
                <a:cs typeface="ＭＳ Ｐゴシック" charset="-128"/>
              </a:rPr>
              <a:t> (1997) o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nodau</a:t>
            </a:r>
            <a:r>
              <a:rPr lang="en-GB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systemau</a:t>
            </a:r>
            <a:r>
              <a:rPr lang="en-GB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addysg</a:t>
            </a:r>
            <a:r>
              <a:rPr lang="en-GB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greu</a:t>
            </a:r>
            <a:r>
              <a:rPr lang="en-GB" dirty="0">
                <a:ea typeface="ＭＳ Ｐゴシック" charset="-128"/>
                <a:cs typeface="ＭＳ Ｐゴシック" charset="-128"/>
              </a:rPr>
              <a:t> rhestr –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sleid</a:t>
            </a:r>
            <a:r>
              <a:rPr lang="en-GB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ea typeface="ＭＳ Ｐゴシック" charset="-128"/>
                <a:cs typeface="ＭＳ Ｐゴシック" charset="-128"/>
              </a:rPr>
              <a:t>nesaf</a:t>
            </a:r>
            <a:endParaRPr lang="en-GB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u="sng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Tasg</a:t>
            </a:r>
            <a:endParaRPr lang="en-GB" u="sng" dirty="0">
              <a:solidFill>
                <a:schemeClr val="accent1">
                  <a:lumMod val="50000"/>
                </a:schemeClr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Dewiswch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yr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hyn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sydd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eich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barn chi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adlewyrchu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5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prif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nôd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rhowch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reswm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gefnogi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eich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safbwynt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73551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Excellence</a:t>
            </a:r>
          </a:p>
          <a:p>
            <a:r>
              <a:rPr lang="en-GB"/>
              <a:t>Social development</a:t>
            </a:r>
          </a:p>
          <a:p>
            <a:r>
              <a:rPr lang="en-GB"/>
              <a:t>Equal opportunity</a:t>
            </a:r>
          </a:p>
          <a:p>
            <a:r>
              <a:rPr lang="en-GB"/>
              <a:t>Preparation for work</a:t>
            </a:r>
          </a:p>
          <a:p>
            <a:r>
              <a:rPr lang="en-GB"/>
              <a:t>Foundation for further education</a:t>
            </a:r>
          </a:p>
          <a:p>
            <a:r>
              <a:rPr lang="en-GB"/>
              <a:t>Citizenship/community/democracy</a:t>
            </a:r>
          </a:p>
          <a:p>
            <a:r>
              <a:rPr lang="en-GB"/>
              <a:t>Creativity</a:t>
            </a:r>
          </a:p>
          <a:p>
            <a:r>
              <a:rPr lang="en-GB"/>
              <a:t>Health/physical/leisure</a:t>
            </a:r>
          </a:p>
          <a:p>
            <a:r>
              <a:rPr lang="en-GB"/>
              <a:t>Parental participation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Individual development</a:t>
            </a:r>
          </a:p>
          <a:p>
            <a:r>
              <a:rPr lang="en-GB" dirty="0"/>
              <a:t>Personal qualities</a:t>
            </a:r>
          </a:p>
          <a:p>
            <a:r>
              <a:rPr lang="en-GB" dirty="0"/>
              <a:t>National economy</a:t>
            </a:r>
          </a:p>
          <a:p>
            <a:r>
              <a:rPr lang="en-GB" dirty="0"/>
              <a:t>Basic skills</a:t>
            </a:r>
          </a:p>
          <a:p>
            <a:r>
              <a:rPr lang="en-GB" dirty="0"/>
              <a:t>Knowledge/skills/understanding</a:t>
            </a:r>
          </a:p>
          <a:p>
            <a:r>
              <a:rPr lang="en-GB" dirty="0"/>
              <a:t>Cultural heritage/literacy</a:t>
            </a:r>
          </a:p>
          <a:p>
            <a:r>
              <a:rPr lang="en-GB" dirty="0"/>
              <a:t>Environment</a:t>
            </a:r>
          </a:p>
          <a:p>
            <a:r>
              <a:rPr lang="en-GB" dirty="0"/>
              <a:t>Lifelong education</a:t>
            </a:r>
          </a:p>
          <a:p>
            <a:pPr marL="0" indent="0">
              <a:buNone/>
            </a:pPr>
            <a:r>
              <a:rPr lang="en-GB" dirty="0"/>
              <a:t>(Arthur and </a:t>
            </a:r>
            <a:r>
              <a:rPr lang="en-GB" dirty="0" err="1"/>
              <a:t>Cremin</a:t>
            </a:r>
            <a:r>
              <a:rPr lang="en-GB" dirty="0"/>
              <a:t>, 2010)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</p:spTree>
    <p:extLst>
      <p:ext uri="{BB962C8B-B14F-4D97-AF65-F5344CB8AC3E}">
        <p14:creationId xmlns:p14="http://schemas.microsoft.com/office/powerpoint/2010/main" val="2879193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Rhagoriaeth</a:t>
            </a:r>
          </a:p>
          <a:p>
            <a:r>
              <a:rPr lang="en-GB"/>
              <a:t>Datblygiad cymdeithasol</a:t>
            </a:r>
          </a:p>
          <a:p>
            <a:r>
              <a:rPr lang="en-GB"/>
              <a:t>Cyfle cyfartal</a:t>
            </a:r>
          </a:p>
          <a:p>
            <a:r>
              <a:rPr lang="en-GB"/>
              <a:t>Paratoi ar gyfer gwaith</a:t>
            </a:r>
          </a:p>
          <a:p>
            <a:r>
              <a:rPr lang="en-GB"/>
              <a:t>Sylfaen ar gyfer addysg pellach</a:t>
            </a:r>
          </a:p>
          <a:p>
            <a:r>
              <a:rPr lang="en-GB"/>
              <a:t>Dinasyddiaeth/cymuned/ democratiaeth</a:t>
            </a:r>
          </a:p>
          <a:p>
            <a:r>
              <a:rPr lang="en-GB"/>
              <a:t>Creadigrwydd</a:t>
            </a:r>
          </a:p>
          <a:p>
            <a:r>
              <a:rPr lang="en-GB"/>
              <a:t>Iechyd/corfforol/hamdden</a:t>
            </a:r>
          </a:p>
          <a:p>
            <a:r>
              <a:rPr lang="en-GB"/>
              <a:t>Cyfranogiad rhieni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  <a:p>
            <a:r>
              <a:rPr lang="en-GB" dirty="0" err="1"/>
              <a:t>Rhinweddau</a:t>
            </a:r>
            <a:r>
              <a:rPr lang="en-GB" dirty="0"/>
              <a:t>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/>
              <a:t>Economy </a:t>
            </a:r>
            <a:r>
              <a:rPr lang="en-GB" dirty="0" err="1"/>
              <a:t>cenedlaethol</a:t>
            </a:r>
            <a:endParaRPr lang="en-GB" dirty="0"/>
          </a:p>
          <a:p>
            <a:r>
              <a:rPr lang="en-GB" dirty="0"/>
              <a:t>Sgiliau </a:t>
            </a:r>
            <a:r>
              <a:rPr lang="en-GB" dirty="0" err="1"/>
              <a:t>sylfaenol</a:t>
            </a:r>
            <a:endParaRPr lang="en-GB" dirty="0"/>
          </a:p>
          <a:p>
            <a:r>
              <a:rPr lang="en-GB" dirty="0"/>
              <a:t>Gwybodaeth/sgiliau/dealltwriaeth</a:t>
            </a:r>
          </a:p>
          <a:p>
            <a:r>
              <a:rPr lang="en-GB" dirty="0" err="1"/>
              <a:t>Treftadaeth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/</a:t>
            </a:r>
            <a:r>
              <a:rPr lang="en-GB" dirty="0" err="1"/>
              <a:t>llythrennedd</a:t>
            </a:r>
            <a:endParaRPr lang="en-GB" dirty="0"/>
          </a:p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endParaRPr lang="en-GB" dirty="0"/>
          </a:p>
          <a:p>
            <a:r>
              <a:rPr lang="en-GB" dirty="0"/>
              <a:t>Dysgu </a:t>
            </a:r>
            <a:r>
              <a:rPr lang="en-GB" dirty="0" err="1"/>
              <a:t>gydol</a:t>
            </a:r>
            <a:r>
              <a:rPr lang="en-GB" dirty="0"/>
              <a:t> oes</a:t>
            </a:r>
          </a:p>
          <a:p>
            <a:r>
              <a:rPr lang="en-GB" dirty="0"/>
              <a:t>(Arthur a </a:t>
            </a:r>
            <a:r>
              <a:rPr lang="en-GB" dirty="0" err="1"/>
              <a:t>Cremin</a:t>
            </a:r>
            <a:r>
              <a:rPr lang="en-GB" dirty="0"/>
              <a:t>, 2010)</a:t>
            </a:r>
          </a:p>
          <a:p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</p:spTree>
    <p:extLst>
      <p:ext uri="{BB962C8B-B14F-4D97-AF65-F5344CB8AC3E}">
        <p14:creationId xmlns:p14="http://schemas.microsoft.com/office/powerpoint/2010/main" val="2413906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63046" y="346704"/>
            <a:ext cx="9825642" cy="1320800"/>
          </a:xfrm>
        </p:spPr>
        <p:txBody>
          <a:bodyPr>
            <a:normAutofit fontScale="90000"/>
          </a:bodyPr>
          <a:lstStyle/>
          <a:p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Mae gan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Lywodraeth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Cynulliad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Cymru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saith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Nôd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Craidd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ar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b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gyfer plant a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phobl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ifanc</a:t>
            </a:r>
            <a:r>
              <a:rPr lang="en-GB" sz="2700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.</a:t>
            </a:r>
            <a:br>
              <a:rPr lang="en-GB" sz="2700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GB" sz="2700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The </a:t>
            </a:r>
            <a:r>
              <a:rPr lang="en-GB" sz="2700" dirty="0"/>
              <a:t>Welsh Assembly Government has seven Core Aims for </a:t>
            </a:r>
            <a:br>
              <a:rPr lang="en-GB" sz="2700" dirty="0"/>
            </a:br>
            <a:r>
              <a:rPr lang="en-GB" sz="2700" dirty="0"/>
              <a:t>children and young people</a:t>
            </a:r>
            <a:br>
              <a:rPr lang="en-GB" dirty="0"/>
            </a:br>
            <a:endParaRPr lang="en-GB" dirty="0"/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069947" y="1943045"/>
            <a:ext cx="4184034" cy="4582447"/>
          </a:xfrm>
        </p:spPr>
        <p:txBody>
          <a:bodyPr/>
          <a:lstStyle/>
          <a:p>
            <a:r>
              <a:rPr lang="en-GB" sz="2000" dirty="0"/>
              <a:t>Based on the </a:t>
            </a:r>
            <a:r>
              <a:rPr lang="en-US" sz="2000" dirty="0"/>
              <a:t>UN Convention on the Rights of the Child (UNCRC) </a:t>
            </a:r>
          </a:p>
          <a:p>
            <a:r>
              <a:rPr lang="en-US" sz="2000" dirty="0"/>
              <a:t>Forms the basis for decisions on priorities and objectives nationally. </a:t>
            </a:r>
          </a:p>
          <a:p>
            <a:r>
              <a:rPr lang="en-US" sz="2000" dirty="0"/>
              <a:t>Forms the basis for all decisions on strategy and service provision locally. </a:t>
            </a:r>
          </a:p>
          <a:p>
            <a:r>
              <a:rPr lang="en-US" sz="2000" dirty="0"/>
              <a:t>Forms the basis of all Welsh Government work for children and young people.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268419" y="1943045"/>
            <a:ext cx="4392613" cy="4808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ea typeface="ＭＳ Ｐゴシック" charset="-128"/>
                <a:cs typeface="ＭＳ Ｐゴシック" charset="-128"/>
              </a:rPr>
              <a:t>Yn seiliedig </a:t>
            </a:r>
            <a:r>
              <a:rPr lang="en-GB" sz="20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ea typeface="ＭＳ Ｐゴシック" charset="-128"/>
                <a:cs typeface="ＭＳ Ｐゴシック" charset="-128"/>
              </a:rPr>
              <a:t>Gonfensiwn</a:t>
            </a:r>
            <a:r>
              <a:rPr lang="en-GB" sz="2000" dirty="0">
                <a:ea typeface="ＭＳ Ｐゴシック" charset="-128"/>
                <a:cs typeface="ＭＳ Ｐゴシック" charset="-128"/>
              </a:rPr>
              <a:t> y </a:t>
            </a:r>
            <a:r>
              <a:rPr lang="en-GB" sz="2000" dirty="0" err="1">
                <a:ea typeface="ＭＳ Ｐゴシック" charset="-128"/>
                <a:cs typeface="ＭＳ Ｐゴシック" charset="-128"/>
              </a:rPr>
              <a:t>Cenhedloedd</a:t>
            </a:r>
            <a:r>
              <a:rPr lang="en-GB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ea typeface="ＭＳ Ｐゴシック" charset="-128"/>
                <a:cs typeface="ＭＳ Ｐゴシック" charset="-128"/>
              </a:rPr>
              <a:t>Unedig</a:t>
            </a:r>
            <a:r>
              <a:rPr lang="en-GB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ea typeface="ＭＳ Ｐゴシック" charset="-128"/>
                <a:cs typeface="ＭＳ Ｐゴシック" charset="-128"/>
              </a:rPr>
              <a:t>Hawliau’r</a:t>
            </a:r>
            <a:r>
              <a:rPr lang="en-GB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ea typeface="ＭＳ Ｐゴシック" charset="-128"/>
                <a:cs typeface="ＭＳ Ｐゴシック" charset="-128"/>
              </a:rPr>
              <a:t>Plentyn</a:t>
            </a:r>
            <a:r>
              <a:rPr lang="en-GB" sz="2000" dirty="0">
                <a:ea typeface="ＭＳ Ｐゴシック" charset="-128"/>
                <a:cs typeface="ＭＳ Ｐゴシック" charset="-128"/>
              </a:rPr>
              <a:t> (CCUHP)</a:t>
            </a:r>
            <a:endParaRPr lang="en-US" sz="20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ffurfio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sail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gyfer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penderfyniadau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am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flaenoriaethau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nodau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cenedlaethol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ffurfio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sail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gyfer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pob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penderfyniad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am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strategaeth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gwasanaeth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ddarperir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lleol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2000" dirty="0">
                <a:ea typeface="ＭＳ Ｐゴシック" charset="-128"/>
                <a:cs typeface="ＭＳ Ｐゴシック" charset="-128"/>
              </a:rPr>
              <a:t>Sylfaen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holl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waith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Llywodraeth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Cymru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gyfer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plant a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phobl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ea typeface="ＭＳ Ｐゴシック" charset="-128"/>
                <a:cs typeface="ＭＳ Ｐゴシック" charset="-128"/>
              </a:rPr>
              <a:t>ifanc</a:t>
            </a:r>
            <a:r>
              <a:rPr lang="en-US" sz="2000" dirty="0">
                <a:ea typeface="ＭＳ Ｐゴシック" charset="-128"/>
                <a:cs typeface="ＭＳ Ｐゴシック" charset="-128"/>
              </a:rPr>
              <a:t>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0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3" name="AutoShape 4" descr="Repository - Hw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Repository - Hwb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3981" y="447675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820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291573" y="-339831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   </a:t>
            </a:r>
            <a:br>
              <a:rPr lang="en-GB" dirty="0"/>
            </a:br>
            <a:r>
              <a:rPr lang="en-GB" dirty="0" err="1"/>
              <a:t>Saith</a:t>
            </a:r>
            <a:r>
              <a:rPr lang="en-GB" dirty="0"/>
              <a:t> </a:t>
            </a:r>
            <a:r>
              <a:rPr lang="en-GB" dirty="0" err="1"/>
              <a:t>Nôd</a:t>
            </a:r>
            <a:r>
              <a:rPr lang="en-GB" dirty="0"/>
              <a:t> </a:t>
            </a:r>
            <a:r>
              <a:rPr lang="en-GB" dirty="0" err="1"/>
              <a:t>Craidd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Welsh Assembly Seven Core Aims:</a:t>
            </a:r>
            <a:br>
              <a:rPr lang="en-GB" dirty="0"/>
            </a:br>
            <a:endParaRPr lang="en-GB" dirty="0"/>
          </a:p>
        </p:txBody>
      </p:sp>
      <p:sp>
        <p:nvSpPr>
          <p:cNvPr id="10242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196109" y="1339207"/>
            <a:ext cx="4279784" cy="5104456"/>
          </a:xfrm>
        </p:spPr>
        <p:txBody>
          <a:bodyPr>
            <a:normAutofit fontScale="92500" lnSpcReduction="20000"/>
          </a:bodyPr>
          <a:lstStyle/>
          <a:p>
            <a:r>
              <a:rPr lang="en-US" sz="1900" dirty="0"/>
              <a:t>to ensure a flying start in life</a:t>
            </a:r>
          </a:p>
          <a:p>
            <a:r>
              <a:rPr lang="en-US" sz="1900" b="1" dirty="0"/>
              <a:t>to provide a comprehensive range of education and learning opportunities</a:t>
            </a:r>
          </a:p>
          <a:p>
            <a:r>
              <a:rPr lang="en-US" sz="1900" dirty="0"/>
              <a:t>ensure children enjoy the best possible health and are free from abuse, </a:t>
            </a:r>
            <a:r>
              <a:rPr lang="en-US" sz="1900" dirty="0" err="1"/>
              <a:t>victimisation</a:t>
            </a:r>
            <a:r>
              <a:rPr lang="en-US" sz="1900" dirty="0"/>
              <a:t> and exploitation</a:t>
            </a:r>
          </a:p>
          <a:p>
            <a:r>
              <a:rPr lang="en-US" sz="1900" b="1" dirty="0"/>
              <a:t>ensure access to play, leisure, sporting and cultural activities</a:t>
            </a:r>
          </a:p>
          <a:p>
            <a:r>
              <a:rPr lang="en-US" sz="1900" dirty="0"/>
              <a:t>ensure children are listened to, treated with respect, and have their race and cultural identity </a:t>
            </a:r>
            <a:r>
              <a:rPr lang="en-US" sz="1900" dirty="0" err="1"/>
              <a:t>recognised</a:t>
            </a:r>
            <a:endParaRPr lang="en-US" sz="1900" dirty="0"/>
          </a:p>
          <a:p>
            <a:r>
              <a:rPr lang="en-US" sz="1900" b="1" dirty="0"/>
              <a:t>ensure a safe home and a community which supports physical and emotional well-being</a:t>
            </a:r>
          </a:p>
          <a:p>
            <a:r>
              <a:rPr lang="en-US" sz="1900" dirty="0"/>
              <a:t>Ensure children and young people are not disadvantaged by poverty.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Content Placeholder 6"/>
          <p:cNvSpPr txBox="1">
            <a:spLocks/>
          </p:cNvSpPr>
          <p:nvPr/>
        </p:nvSpPr>
        <p:spPr bwMode="auto">
          <a:xfrm>
            <a:off x="342593" y="1339207"/>
            <a:ext cx="4683220" cy="5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dechrau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teg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fywyd</a:t>
            </a:r>
            <a:endParaRPr lang="en-US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b="1" dirty="0" err="1">
                <a:ea typeface="ＭＳ Ｐゴシック" charset="-128"/>
                <a:cs typeface="ＭＳ Ｐゴシック" charset="-128"/>
              </a:rPr>
              <a:t>darparu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ystod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gynhwysfawr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o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addysg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chyfloedd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dysgu</a:t>
            </a:r>
            <a:endParaRPr lang="en-US" b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ea typeface="ＭＳ Ｐゴシック" charset="-128"/>
                <a:cs typeface="ＭＳ Ｐゴシック" charset="-128"/>
              </a:rPr>
              <a:t> bod plant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gallu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mwynhau’r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iechyd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gorau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posibl</a:t>
            </a:r>
            <a:r>
              <a:rPr lang="en-US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a’u</a:t>
            </a:r>
            <a:r>
              <a:rPr lang="en-US" dirty="0">
                <a:ea typeface="ＭＳ Ｐゴシック" charset="-128"/>
                <a:cs typeface="ＭＳ Ｐゴシック" charset="-128"/>
              </a:rPr>
              <a:t> bod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rhydd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rhag</a:t>
            </a:r>
            <a:r>
              <a:rPr lang="en-US" dirty="0">
                <a:ea typeface="ＭＳ Ｐゴシック" charset="-128"/>
                <a:cs typeface="ＭＳ Ｐゴシック" charset="-128"/>
              </a:rPr>
              <a:t> cam-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driniaeth</a:t>
            </a:r>
            <a:r>
              <a:rPr lang="en-US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erledigaeth</a:t>
            </a:r>
            <a:r>
              <a:rPr lang="en-US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chamfanteisio</a:t>
            </a:r>
            <a:endParaRPr lang="en-US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b="1" dirty="0" err="1">
                <a:ea typeface="ＭＳ Ｐゴシック" charset="-128"/>
                <a:cs typeface="ＭＳ Ｐゴシック" charset="-128"/>
              </a:rPr>
              <a:t>sicrhau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mynediad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at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gyfleoedd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chwarae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hamdden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chwaraeon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diwylliannol</a:t>
            </a:r>
            <a:endParaRPr lang="en-US" b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ea typeface="ＭＳ Ｐゴシック" charset="-128"/>
                <a:cs typeface="ＭＳ Ｐゴシック" charset="-128"/>
              </a:rPr>
              <a:t> bod barn plant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cael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ystyried</a:t>
            </a:r>
            <a:r>
              <a:rPr lang="en-US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ea typeface="ＭＳ Ｐゴシック" charset="-128"/>
                <a:cs typeface="ＭＳ Ｐゴシック" charset="-128"/>
              </a:rPr>
              <a:t> bod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cael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trin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latin typeface="Arial" panose="020B0604020202020204" pitchFamily="34" charset="0"/>
                <a:ea typeface="ＭＳ Ｐゴシック" charset="-128"/>
                <a:cs typeface="ＭＳ Ｐゴシック" charset="-128"/>
              </a:rPr>
              <a:t>â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pharch</a:t>
            </a:r>
            <a:r>
              <a:rPr lang="en-US" dirty="0">
                <a:ea typeface="ＭＳ Ｐゴシック" charset="-128"/>
                <a:cs typeface="ＭＳ Ｐゴシック" charset="-128"/>
              </a:rPr>
              <a:t> a bod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hil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a’u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hunaniaeth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ddiwylliannol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cael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gydnabod</a:t>
            </a:r>
            <a:r>
              <a:rPr lang="en-US" dirty="0"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b="1" dirty="0" err="1">
                <a:ea typeface="ＭＳ Ｐゴシック" charset="-128"/>
                <a:cs typeface="ＭＳ Ｐゴシック" charset="-128"/>
              </a:rPr>
              <a:t>sicrhau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cartref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chymuned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ddiogel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gynnal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llesiant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corfforol</a:t>
            </a:r>
            <a:r>
              <a:rPr lang="en-US" b="1" dirty="0">
                <a:ea typeface="ＭＳ Ｐゴシック" charset="-128"/>
                <a:cs typeface="ＭＳ Ｐゴシック" charset="-128"/>
              </a:rPr>
              <a:t> ac </a:t>
            </a:r>
            <a:r>
              <a:rPr lang="en-US" b="1" dirty="0" err="1">
                <a:ea typeface="ＭＳ Ｐゴシック" charset="-128"/>
                <a:cs typeface="ＭＳ Ｐゴシック" charset="-128"/>
              </a:rPr>
              <a:t>emosiynol</a:t>
            </a:r>
            <a:endParaRPr lang="en-US" b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nad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yw</a:t>
            </a:r>
            <a:r>
              <a:rPr lang="en-US" dirty="0">
                <a:ea typeface="ＭＳ Ｐゴシック" charset="-128"/>
                <a:cs typeface="ＭＳ Ｐゴシック" charset="-128"/>
              </a:rPr>
              <a:t> plant a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phobl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ifanc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dan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anfantais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oherwydd</a:t>
            </a:r>
            <a:r>
              <a:rPr lang="en-US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ea typeface="ＭＳ Ｐゴシック" charset="-128"/>
                <a:cs typeface="ＭＳ Ｐゴシック" charset="-128"/>
              </a:rPr>
              <a:t>tlodi</a:t>
            </a:r>
            <a:r>
              <a:rPr lang="en-US" dirty="0">
                <a:ea typeface="ＭＳ Ｐゴシック" charset="-128"/>
                <a:cs typeface="ＭＳ Ｐゴシック" charset="-128"/>
              </a:rPr>
              <a:t>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1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5893" y="307244"/>
            <a:ext cx="2469094" cy="185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120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Gwerthoedd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Values</a:t>
            </a:r>
            <a:endParaRPr lang="en-GB" dirty="0"/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677333" y="2008639"/>
            <a:ext cx="4497493" cy="3880773"/>
          </a:xfrm>
        </p:spPr>
        <p:txBody>
          <a:bodyPr>
            <a:noAutofit/>
          </a:bodyPr>
          <a:lstStyle/>
          <a:p>
            <a:r>
              <a:rPr lang="en-GB" sz="2000" dirty="0" err="1"/>
              <a:t>Diffinio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moesoldeb</a:t>
            </a:r>
            <a:r>
              <a:rPr lang="en-GB" sz="2000" dirty="0"/>
              <a:t> </a:t>
            </a:r>
            <a:r>
              <a:rPr lang="en-GB" sz="2000" dirty="0" err="1"/>
              <a:t>a’n</a:t>
            </a:r>
            <a:r>
              <a:rPr lang="en-GB" sz="2000" dirty="0"/>
              <a:t>  </a:t>
            </a:r>
            <a:r>
              <a:rPr lang="en-GB" sz="2000" dirty="0" err="1"/>
              <a:t>dyheuadau</a:t>
            </a:r>
            <a:endParaRPr lang="en-GB" sz="2000" dirty="0"/>
          </a:p>
          <a:p>
            <a:r>
              <a:rPr lang="en-GB" sz="2000" dirty="0" err="1"/>
              <a:t>Cynrychioli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gweledigaeth</a:t>
            </a:r>
            <a:r>
              <a:rPr lang="en-GB" sz="2000" dirty="0"/>
              <a:t> o’r person </a:t>
            </a:r>
            <a:r>
              <a:rPr lang="en-GB" sz="2000" dirty="0" err="1"/>
              <a:t>bydden</a:t>
            </a:r>
            <a:r>
              <a:rPr lang="en-GB" sz="2000" dirty="0"/>
              <a:t> ni’n </a:t>
            </a:r>
            <a:r>
              <a:rPr lang="en-GB" sz="2000" dirty="0" err="1"/>
              <a:t>hoffi</a:t>
            </a:r>
            <a:r>
              <a:rPr lang="en-GB" sz="2000" dirty="0"/>
              <a:t> bod – yn </a:t>
            </a:r>
            <a:r>
              <a:rPr lang="en-GB" sz="2000" dirty="0" err="1"/>
              <a:t>gyrru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hymddygiad</a:t>
            </a:r>
            <a:endParaRPr lang="en-GB" sz="2000" dirty="0"/>
          </a:p>
          <a:p>
            <a:r>
              <a:rPr lang="en-GB" sz="2000" dirty="0"/>
              <a:t>Angen i’r </a:t>
            </a:r>
            <a:r>
              <a:rPr lang="en-GB" sz="2000" dirty="0" err="1"/>
              <a:t>cartref</a:t>
            </a:r>
            <a:r>
              <a:rPr lang="en-GB" sz="2000" dirty="0"/>
              <a:t> a’r ysgol </a:t>
            </a:r>
            <a:r>
              <a:rPr lang="en-GB" sz="2000" dirty="0" err="1"/>
              <a:t>ddod</a:t>
            </a:r>
            <a:r>
              <a:rPr lang="en-GB" sz="2000" dirty="0"/>
              <a:t> o </a:t>
            </a:r>
            <a:r>
              <a:rPr lang="en-GB" sz="2000" dirty="0" err="1"/>
              <a:t>gyfeiriad</a:t>
            </a:r>
            <a:r>
              <a:rPr lang="en-GB" sz="2000" dirty="0"/>
              <a:t> </a:t>
            </a:r>
            <a:r>
              <a:rPr lang="en-GB" sz="2000" dirty="0" err="1"/>
              <a:t>tebyg</a:t>
            </a:r>
            <a:endParaRPr lang="en-GB" sz="2000" dirty="0"/>
          </a:p>
          <a:p>
            <a:r>
              <a:rPr lang="en-GB" sz="2000" dirty="0" err="1"/>
              <a:t>Enghreifftiau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err="1"/>
              <a:t>Addysg</a:t>
            </a:r>
            <a:r>
              <a:rPr lang="en-GB" sz="1800" dirty="0"/>
              <a:t> Seiliedig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Werthoedd</a:t>
            </a:r>
            <a:endParaRPr lang="en-GB" sz="1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err="1"/>
              <a:t>Arferion</a:t>
            </a:r>
            <a:r>
              <a:rPr lang="en-GB" sz="1800" dirty="0"/>
              <a:t> Meddwl</a:t>
            </a:r>
          </a:p>
        </p:txBody>
      </p:sp>
      <p:pic>
        <p:nvPicPr>
          <p:cNvPr id="11269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914" y="310265"/>
            <a:ext cx="2009775" cy="1505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6"/>
          <p:cNvSpPr txBox="1">
            <a:spLocks/>
          </p:cNvSpPr>
          <p:nvPr/>
        </p:nvSpPr>
        <p:spPr bwMode="auto">
          <a:xfrm>
            <a:off x="5626105" y="2008639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ea typeface="ＭＳ Ｐゴシック" charset="-128"/>
                <a:cs typeface="ＭＳ Ｐゴシック" charset="-128"/>
              </a:rPr>
              <a:t>Define our morality and aspirations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ea typeface="ＭＳ Ｐゴシック" charset="-128"/>
                <a:cs typeface="ＭＳ Ｐゴシック" charset="-128"/>
              </a:rPr>
              <a:t>Represent our vision of the person we would like to be – they drive our behaviour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ea typeface="ＭＳ Ｐゴシック" charset="-128"/>
                <a:cs typeface="ＭＳ Ｐゴシック" charset="-128"/>
              </a:rPr>
              <a:t>Common approach needed between home and school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ea typeface="ＭＳ Ｐゴシック" charset="-128"/>
                <a:cs typeface="ＭＳ Ｐゴシック" charset="-128"/>
              </a:rPr>
              <a:t>Examples include: </a:t>
            </a:r>
          </a:p>
          <a:p>
            <a:pPr marL="909637" lvl="1" indent="-342900">
              <a:spcBef>
                <a:spcPts val="400"/>
              </a:spcBef>
              <a:buClr>
                <a:schemeClr val="accent1"/>
              </a:buClr>
              <a:buSzPct val="68000"/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dirty="0">
                <a:ea typeface="ＭＳ Ｐゴシック" charset="-128"/>
                <a:cs typeface="ＭＳ Ｐゴシック" charset="-128"/>
              </a:rPr>
              <a:t>Values-Based Education</a:t>
            </a:r>
          </a:p>
          <a:p>
            <a:pPr marL="909637" lvl="1" indent="-342900">
              <a:spcBef>
                <a:spcPts val="400"/>
              </a:spcBef>
              <a:buClr>
                <a:schemeClr val="accent1"/>
              </a:buClr>
              <a:buSzPct val="68000"/>
              <a:buFont typeface="Arial" panose="020B0604020202020204" pitchFamily="34" charset="0"/>
              <a:buChar char="•"/>
              <a:defRPr/>
            </a:pPr>
            <a:r>
              <a:rPr lang="en-GB" dirty="0">
                <a:ea typeface="ＭＳ Ｐゴシック" charset="-128"/>
                <a:cs typeface="ＭＳ Ｐゴシック" charset="-128"/>
              </a:rPr>
              <a:t>  Habits of Mind  </a:t>
            </a:r>
          </a:p>
        </p:txBody>
      </p:sp>
    </p:spTree>
    <p:extLst>
      <p:ext uri="{BB962C8B-B14F-4D97-AF65-F5344CB8AC3E}">
        <p14:creationId xmlns:p14="http://schemas.microsoft.com/office/powerpoint/2010/main" val="13198342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47040" y="208463"/>
            <a:ext cx="8596668" cy="1320800"/>
          </a:xfrm>
        </p:spPr>
        <p:txBody>
          <a:bodyPr/>
          <a:lstStyle/>
          <a:p>
            <a:pPr>
              <a:defRPr/>
            </a:pP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Gwerthoedd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Values</a:t>
            </a:r>
            <a:endParaRPr lang="en-GB" dirty="0"/>
          </a:p>
        </p:txBody>
      </p:sp>
      <p:sp>
        <p:nvSpPr>
          <p:cNvPr id="1229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101796" y="1493481"/>
            <a:ext cx="4184034" cy="2825085"/>
          </a:xfrm>
        </p:spPr>
        <p:txBody>
          <a:bodyPr>
            <a:noAutofit/>
          </a:bodyPr>
          <a:lstStyle/>
          <a:p>
            <a:r>
              <a:rPr lang="en-GB" sz="1600" dirty="0"/>
              <a:t>E.g. </a:t>
            </a:r>
            <a:r>
              <a:rPr lang="en-GB" sz="1600" b="1" dirty="0"/>
              <a:t>Values-Based Education</a:t>
            </a:r>
          </a:p>
          <a:p>
            <a:r>
              <a:rPr lang="en-GB" sz="1600" dirty="0"/>
              <a:t>School as a microcosm of the world</a:t>
            </a:r>
          </a:p>
          <a:p>
            <a:r>
              <a:rPr lang="en-US" sz="1600" dirty="0"/>
              <a:t>Values-based schools promote an educational philosophy based on valuing self, others and the environment through the consideration of ethical values and principles that guide </a:t>
            </a:r>
            <a:r>
              <a:rPr lang="en-US" sz="1600" dirty="0" err="1"/>
              <a:t>behaviour</a:t>
            </a:r>
            <a:r>
              <a:rPr lang="en-US" sz="1600" dirty="0"/>
              <a:t>). Adults model values and give time for reflective practices that aim to empower individuals to be effective learners and good citizens.</a:t>
            </a:r>
          </a:p>
        </p:txBody>
      </p:sp>
      <p:pic>
        <p:nvPicPr>
          <p:cNvPr id="12293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5932" y="244245"/>
            <a:ext cx="2534843" cy="1249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390996" y="985838"/>
            <a:ext cx="298782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r>
              <a:rPr lang="en-GB" sz="28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                </a:t>
            </a:r>
            <a:br>
              <a:rPr lang="en-GB" sz="28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br>
              <a:rPr lang="en-GB" sz="24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rPr>
            </a:br>
            <a:endParaRPr lang="en-GB" sz="2400" b="1" i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313476" y="1417571"/>
            <a:ext cx="4065344" cy="28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95287" indent="-285750">
              <a:spcBef>
                <a:spcPts val="400"/>
              </a:spcBef>
              <a:buClr>
                <a:schemeClr val="accent1"/>
              </a:buClr>
              <a:buSzPct val="68000"/>
              <a:buFont typeface="Wingdings" panose="05000000000000000000" pitchFamily="2" charset="2"/>
              <a:buChar char="Ø"/>
              <a:defRPr/>
            </a:pPr>
            <a:r>
              <a:rPr lang="en-GB" sz="1600" dirty="0">
                <a:ea typeface="ＭＳ Ｐゴシック" charset="-128"/>
                <a:cs typeface="ＭＳ Ｐゴシック" charset="-128"/>
              </a:rPr>
              <a:t>E.g. </a:t>
            </a:r>
            <a:r>
              <a:rPr lang="en-GB" sz="1600" b="1" dirty="0" err="1">
                <a:ea typeface="ＭＳ Ｐゴシック" charset="-128"/>
                <a:cs typeface="ＭＳ Ｐゴシック" charset="-128"/>
              </a:rPr>
              <a:t>Addysg</a:t>
            </a:r>
            <a:r>
              <a:rPr lang="en-GB" sz="1600" b="1" dirty="0">
                <a:ea typeface="ＭＳ Ｐゴシック" charset="-128"/>
                <a:cs typeface="ＭＳ Ｐゴシック" charset="-128"/>
              </a:rPr>
              <a:t> Seiliedig </a:t>
            </a:r>
            <a:r>
              <a:rPr lang="en-GB" sz="1600" b="1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sz="1600" b="1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b="1" dirty="0" err="1">
                <a:ea typeface="ＭＳ Ｐゴシック" charset="-128"/>
                <a:cs typeface="ＭＳ Ｐゴシック" charset="-128"/>
              </a:rPr>
              <a:t>Werthoedd</a:t>
            </a:r>
            <a:endParaRPr lang="en-GB" sz="1600" b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i="1" dirty="0">
                <a:ea typeface="ＭＳ Ｐゴシック" charset="-128"/>
                <a:cs typeface="ＭＳ Ｐゴシック" charset="-128"/>
              </a:rPr>
              <a:t>Yr </a:t>
            </a:r>
            <a:r>
              <a:rPr lang="en-GB" sz="1600" i="1" dirty="0" err="1">
                <a:ea typeface="ＭＳ Ｐゴシック" charset="-128"/>
                <a:cs typeface="ＭＳ Ｐゴシック" charset="-128"/>
              </a:rPr>
              <a:t>ysgol</a:t>
            </a:r>
            <a:r>
              <a:rPr lang="en-GB" sz="1600" i="1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i="1" dirty="0" err="1">
                <a:ea typeface="ＭＳ Ｐゴシック" charset="-128"/>
                <a:cs typeface="ＭＳ Ｐゴシック" charset="-128"/>
              </a:rPr>
              <a:t>fel</a:t>
            </a:r>
            <a:r>
              <a:rPr lang="en-GB" sz="1600" i="1" dirty="0">
                <a:ea typeface="ＭＳ Ｐゴシック" charset="-128"/>
                <a:cs typeface="ＭＳ Ｐゴシック" charset="-128"/>
              </a:rPr>
              <a:t> microcosm </a:t>
            </a:r>
            <a:r>
              <a:rPr lang="en-GB" sz="1600" i="1" dirty="0" err="1">
                <a:ea typeface="ＭＳ Ｐゴシック" charset="-128"/>
                <a:cs typeface="ＭＳ Ｐゴシック" charset="-128"/>
              </a:rPr>
              <a:t>o’r</a:t>
            </a:r>
            <a:r>
              <a:rPr lang="en-GB" sz="1600" i="1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i="1" dirty="0" err="1">
                <a:ea typeface="ＭＳ Ｐゴシック" charset="-128"/>
                <a:cs typeface="ＭＳ Ｐゴシック" charset="-128"/>
              </a:rPr>
              <a:t>byd</a:t>
            </a:r>
            <a:endParaRPr lang="en-GB" sz="16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 err="1">
                <a:ea typeface="ＭＳ Ｐゴシック" charset="-128"/>
                <a:cs typeface="ＭＳ Ｐゴシック" charset="-128"/>
              </a:rPr>
              <a:t>Ysgolion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wedi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sefydlu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sail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gwerthoedd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hyrwyddo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athroniaeth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addysgol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gyda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gwerth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yr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unigolyn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eraill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a’r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amgylchedd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sail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iddynt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.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Maent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gwneud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hyn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trwy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ystyried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gwerthoedd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moesol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nodweddion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sy’n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llywio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ymddygiad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.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Oedolion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modelu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gwerthoedd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rhoi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amser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weithgareddau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adlewyrchol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sy’n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anelu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at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alluogi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unigolion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fod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ddysgwyr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effeithiol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dinasyddion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da. </a:t>
            </a:r>
          </a:p>
        </p:txBody>
      </p:sp>
      <p:pic>
        <p:nvPicPr>
          <p:cNvPr id="2" name="GAUOrG7CX6w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113106" y="4815840"/>
            <a:ext cx="3331609" cy="1874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267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                       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331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102948" y="858954"/>
            <a:ext cx="5273230" cy="4773525"/>
          </a:xfrm>
        </p:spPr>
        <p:txBody>
          <a:bodyPr>
            <a:noAutofit/>
          </a:bodyPr>
          <a:lstStyle/>
          <a:p>
            <a:r>
              <a:rPr lang="en-GB" sz="1600" dirty="0"/>
              <a:t>E.g. Habits of Mind  </a:t>
            </a:r>
          </a:p>
          <a:p>
            <a:r>
              <a:rPr lang="en-GB" sz="1600" b="1" dirty="0"/>
              <a:t>16 Habits of Mind </a:t>
            </a:r>
            <a:r>
              <a:rPr lang="en-GB" sz="1600" dirty="0"/>
              <a:t>including:</a:t>
            </a:r>
          </a:p>
          <a:p>
            <a:r>
              <a:rPr lang="en-GB" sz="1600" dirty="0"/>
              <a:t>Finding humour in situations</a:t>
            </a:r>
          </a:p>
          <a:p>
            <a:r>
              <a:rPr lang="en-US" sz="1600" dirty="0"/>
              <a:t>Persisting</a:t>
            </a:r>
          </a:p>
          <a:p>
            <a:r>
              <a:rPr lang="en-US" sz="1600" dirty="0"/>
              <a:t>Thinking and communicating with clarity and precision</a:t>
            </a:r>
          </a:p>
          <a:p>
            <a:r>
              <a:rPr lang="en-US" sz="1600" dirty="0"/>
              <a:t>Managing impulsivity</a:t>
            </a:r>
            <a:endParaRPr lang="en-GB" sz="1600" dirty="0"/>
          </a:p>
          <a:p>
            <a:r>
              <a:rPr lang="en-US" sz="1600" dirty="0"/>
              <a:t>"Habits of Mind are the characteristics of what intelligent people do when they are confronted with problems, the resolutions of which are not immediately apparent." (Professor Art Costa)</a:t>
            </a:r>
          </a:p>
          <a:p>
            <a:r>
              <a:rPr lang="en-US" sz="1600" dirty="0"/>
              <a:t>Watch video below:</a:t>
            </a:r>
            <a:endParaRPr lang="en-GB" sz="1600" dirty="0"/>
          </a:p>
          <a:p>
            <a:r>
              <a:rPr lang="en-US" sz="1600" dirty="0"/>
              <a:t>Why is it important to introduce children to these values? </a:t>
            </a:r>
            <a:r>
              <a:rPr lang="en-GB" sz="1600" dirty="0"/>
              <a:t>    </a:t>
            </a:r>
            <a:endParaRPr lang="en-US" sz="1600" dirty="0"/>
          </a:p>
        </p:txBody>
      </p:sp>
      <p:pic>
        <p:nvPicPr>
          <p:cNvPr id="13317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147" y="379411"/>
            <a:ext cx="2160587" cy="1508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344248" y="954345"/>
            <a:ext cx="4310456" cy="495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1600" dirty="0" err="1">
                <a:ea typeface="ＭＳ Ｐゴシック" charset="-128"/>
                <a:cs typeface="ＭＳ Ｐゴシック" charset="-128"/>
              </a:rPr>
              <a:t>E.e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.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Arferion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Meddwl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b="1" dirty="0">
                <a:ea typeface="ＭＳ Ｐゴシック" charset="-128"/>
                <a:cs typeface="ＭＳ Ｐゴシック" charset="-128"/>
              </a:rPr>
              <a:t>16 Arfer Meddwl 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yn cynnwys: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dirty="0" err="1">
                <a:ea typeface="ＭＳ Ｐゴシック" charset="-128"/>
                <a:cs typeface="ＭＳ Ｐゴシック" charset="-128"/>
              </a:rPr>
              <a:t>Darganfod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hiwmor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mewn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sefyllfaoedd</a:t>
            </a:r>
            <a:endParaRPr lang="en-GB" sz="1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 err="1">
                <a:ea typeface="ＭＳ Ｐゴシック" charset="-128"/>
                <a:cs typeface="ＭＳ Ｐゴシック" charset="-128"/>
              </a:rPr>
              <a:t>Dyfalbarhau</a:t>
            </a:r>
            <a:endParaRPr lang="en-US" sz="1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 err="1">
                <a:ea typeface="ＭＳ Ｐゴシック" charset="-128"/>
                <a:cs typeface="ＭＳ Ｐゴシック" charset="-128"/>
              </a:rPr>
              <a:t>Meddwl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chyfathrebu’n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glir</a:t>
            </a:r>
            <a:endParaRPr lang="en-US" sz="1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dirty="0" err="1">
                <a:ea typeface="ＭＳ Ｐゴシック" charset="-128"/>
                <a:cs typeface="ＭＳ Ｐゴシック" charset="-128"/>
              </a:rPr>
              <a:t>Rheoli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ymddygiad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greddfol</a:t>
            </a:r>
            <a:endParaRPr lang="en-GB" sz="1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>
                <a:ea typeface="ＭＳ Ｐゴシック" charset="-128"/>
                <a:cs typeface="ＭＳ Ｐゴシック" charset="-128"/>
              </a:rPr>
              <a:t>"Habits of Mind are the characteristics of what intelligent people do when they are confronted with problems, the resolutions of which are not immediately apparent." (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Yr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ea typeface="ＭＳ Ｐゴシック" charset="-128"/>
                <a:cs typeface="ＭＳ Ｐゴシック" charset="-128"/>
              </a:rPr>
              <a:t>Athro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 Art Costa)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1600" dirty="0">
                <a:ea typeface="ＭＳ Ｐゴシック" charset="-128"/>
                <a:cs typeface="ＭＳ Ｐゴシック" charset="-128"/>
              </a:rPr>
              <a:t>Pam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mae’n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bwysig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cyflwyno’r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gwerthoedd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hyn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ea typeface="ＭＳ Ｐゴシック" charset="-128"/>
                <a:cs typeface="ＭＳ Ｐゴシック" charset="-128"/>
              </a:rPr>
              <a:t>blant</a:t>
            </a:r>
            <a:r>
              <a:rPr lang="en-GB" sz="1600" dirty="0">
                <a:ea typeface="ＭＳ Ｐゴシック" charset="-128"/>
                <a:cs typeface="ＭＳ Ｐゴシック" charset="-128"/>
              </a:rPr>
              <a:t>?       </a:t>
            </a:r>
            <a:endParaRPr lang="en-US" sz="16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11" name="Title 4"/>
          <p:cNvSpPr txBox="1">
            <a:spLocks/>
          </p:cNvSpPr>
          <p:nvPr/>
        </p:nvSpPr>
        <p:spPr>
          <a:xfrm>
            <a:off x="263853" y="78365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Gwerthoedd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/ Values</a:t>
            </a:r>
            <a:endParaRPr lang="en-GB" dirty="0"/>
          </a:p>
        </p:txBody>
      </p:sp>
      <p:pic>
        <p:nvPicPr>
          <p:cNvPr id="2" name="YHB9K1pHZa0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97604" y="4700693"/>
            <a:ext cx="3556430" cy="200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067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Beth </a:t>
            </a:r>
            <a:r>
              <a:rPr lang="en-GB" altLang="en-US" dirty="0" err="1"/>
              <a:t>yw’r</a:t>
            </a:r>
            <a:r>
              <a:rPr lang="en-GB" altLang="en-US" dirty="0"/>
              <a:t> 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r>
              <a:rPr lang="en-GB" altLang="en-US" dirty="0"/>
              <a:t>?</a:t>
            </a:r>
            <a:br>
              <a:rPr lang="en-GB" altLang="en-US" dirty="0"/>
            </a:br>
            <a:r>
              <a:rPr lang="en-GB" altLang="en-US" dirty="0"/>
              <a:t>What is the Hidden Curriculum?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Y ‘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Swyddogol</a:t>
            </a:r>
            <a:r>
              <a:rPr lang="en-GB" altLang="en-US" dirty="0"/>
              <a:t>’</a:t>
            </a:r>
          </a:p>
          <a:p>
            <a:pPr lvl="1"/>
            <a:r>
              <a:rPr lang="en-GB" altLang="en-US" dirty="0" err="1"/>
              <a:t>Yr</a:t>
            </a:r>
            <a:r>
              <a:rPr lang="en-GB" altLang="en-US" dirty="0"/>
              <a:t> hyn a </a:t>
            </a:r>
            <a:r>
              <a:rPr lang="en-GB" altLang="en-US" dirty="0" err="1"/>
              <a:t>gaiff</a:t>
            </a:r>
            <a:r>
              <a:rPr lang="en-GB" altLang="en-US" dirty="0"/>
              <a:t> ei </a:t>
            </a:r>
            <a:r>
              <a:rPr lang="en-GB" altLang="en-US" dirty="0" err="1"/>
              <a:t>addysgu’n</a:t>
            </a:r>
            <a:r>
              <a:rPr lang="en-GB" altLang="en-US" dirty="0"/>
              <a:t> </a:t>
            </a:r>
            <a:r>
              <a:rPr lang="en-GB" altLang="en-US" dirty="0" err="1"/>
              <a:t>ffurfiol</a:t>
            </a:r>
            <a:r>
              <a:rPr lang="en-GB" altLang="en-US" dirty="0"/>
              <a:t> yn </a:t>
            </a:r>
            <a:r>
              <a:rPr lang="en-GB" altLang="en-US" dirty="0" err="1"/>
              <a:t>yr</a:t>
            </a:r>
            <a:r>
              <a:rPr lang="en-GB" altLang="en-US" dirty="0"/>
              <a:t> ysgol </a:t>
            </a:r>
            <a:r>
              <a:rPr lang="en-GB" altLang="en-US" dirty="0" err="1"/>
              <a:t>drwy’r</a:t>
            </a:r>
            <a:r>
              <a:rPr lang="en-GB" altLang="en-US" dirty="0"/>
              <a:t> </a:t>
            </a:r>
            <a:r>
              <a:rPr lang="en-GB" altLang="en-US" dirty="0" err="1"/>
              <a:t>pynciau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amserlen</a:t>
            </a:r>
            <a:endParaRPr lang="en-GB" altLang="en-US" dirty="0"/>
          </a:p>
          <a:p>
            <a:r>
              <a:rPr lang="en-GB" altLang="en-US" dirty="0"/>
              <a:t>Y ‘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r>
              <a:rPr lang="en-GB" altLang="en-US" dirty="0"/>
              <a:t>’</a:t>
            </a:r>
          </a:p>
          <a:p>
            <a:pPr lvl="1"/>
            <a:r>
              <a:rPr lang="en-GB" altLang="en-US" dirty="0"/>
              <a:t>Y cyfan sy’n </a:t>
            </a:r>
            <a:r>
              <a:rPr lang="en-GB" altLang="en-US" dirty="0" err="1"/>
              <a:t>cael</a:t>
            </a:r>
            <a:r>
              <a:rPr lang="en-GB" altLang="en-US" dirty="0"/>
              <a:t> ei addysgu </a:t>
            </a:r>
            <a:r>
              <a:rPr lang="en-GB" altLang="en-US" dirty="0" err="1"/>
              <a:t>a’i</a:t>
            </a:r>
            <a:r>
              <a:rPr lang="en-GB" altLang="en-US" dirty="0"/>
              <a:t> </a:t>
            </a:r>
            <a:r>
              <a:rPr lang="en-GB" altLang="en-US" dirty="0" err="1"/>
              <a:t>ddysgu</a:t>
            </a:r>
            <a:r>
              <a:rPr lang="en-GB" altLang="en-US" dirty="0"/>
              <a:t> yn </a:t>
            </a:r>
            <a:r>
              <a:rPr lang="en-GB" altLang="en-US" dirty="0" err="1"/>
              <a:t>answyddogol</a:t>
            </a:r>
            <a:r>
              <a:rPr lang="en-GB" altLang="en-US" dirty="0"/>
              <a:t> </a:t>
            </a:r>
            <a:r>
              <a:rPr lang="en-GB" altLang="en-US" dirty="0" err="1"/>
              <a:t>drwy’r</a:t>
            </a:r>
            <a:r>
              <a:rPr lang="en-GB" altLang="en-US" dirty="0"/>
              <a:t> broses addysgu</a:t>
            </a:r>
          </a:p>
        </p:txBody>
      </p:sp>
      <p:sp>
        <p:nvSpPr>
          <p:cNvPr id="1434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The ‘Official Curriculum’</a:t>
            </a:r>
          </a:p>
          <a:p>
            <a:pPr lvl="1"/>
            <a:r>
              <a:rPr lang="en-GB" altLang="en-US" dirty="0"/>
              <a:t>What is formally taught in school through subjects on the time tables</a:t>
            </a:r>
          </a:p>
          <a:p>
            <a:r>
              <a:rPr lang="en-GB" altLang="en-US" dirty="0"/>
              <a:t>The ‘Hidden Curriculum’</a:t>
            </a:r>
          </a:p>
          <a:p>
            <a:pPr lvl="1"/>
            <a:r>
              <a:rPr lang="en-GB" altLang="en-US" dirty="0"/>
              <a:t>Is all that is taught and learned unofficially through the process of schooling</a:t>
            </a:r>
          </a:p>
          <a:p>
            <a:endParaRPr lang="en-GB" altLang="en-US" dirty="0"/>
          </a:p>
        </p:txBody>
      </p:sp>
      <p:pic>
        <p:nvPicPr>
          <p:cNvPr id="14341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887" y="379411"/>
            <a:ext cx="32829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2248943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9753" y="609600"/>
            <a:ext cx="9174249" cy="1320800"/>
          </a:xfrm>
        </p:spPr>
        <p:txBody>
          <a:bodyPr>
            <a:normAutofit/>
          </a:bodyPr>
          <a:lstStyle/>
          <a:p>
            <a:r>
              <a:rPr lang="en-GB" altLang="en-US" dirty="0"/>
              <a:t>Y 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br>
              <a:rPr lang="en-GB" altLang="en-US" dirty="0"/>
            </a:br>
            <a:r>
              <a:rPr lang="en-GB" altLang="en-US" dirty="0"/>
              <a:t>The Hidden Curriculum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02842" y="2661816"/>
            <a:ext cx="4184035" cy="3880772"/>
          </a:xfrm>
        </p:spPr>
        <p:txBody>
          <a:bodyPr/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</a:t>
            </a:r>
          </a:p>
          <a:p>
            <a:pPr lvl="1"/>
            <a:r>
              <a:rPr lang="en-GB" altLang="en-US" dirty="0"/>
              <a:t>Wedi </a:t>
            </a:r>
            <a:r>
              <a:rPr lang="en-GB" altLang="en-US" dirty="0" err="1"/>
              <a:t>sylwi</a:t>
            </a:r>
            <a:r>
              <a:rPr lang="en-GB" altLang="en-US" dirty="0"/>
              <a:t> yn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hastudiaeth</a:t>
            </a:r>
            <a:r>
              <a:rPr lang="en-GB" altLang="en-US" dirty="0"/>
              <a:t> bod </a:t>
            </a:r>
            <a:r>
              <a:rPr lang="en-GB" altLang="en-US" dirty="0" err="1"/>
              <a:t>arferion</a:t>
            </a:r>
            <a:r>
              <a:rPr lang="en-GB" altLang="en-US" dirty="0"/>
              <a:t> </a:t>
            </a:r>
            <a:r>
              <a:rPr lang="en-GB" altLang="en-US" dirty="0" err="1"/>
              <a:t>cyffredin</a:t>
            </a:r>
            <a:r>
              <a:rPr lang="en-GB" altLang="en-US" dirty="0"/>
              <a:t> mewn </a:t>
            </a:r>
            <a:r>
              <a:rPr lang="en-GB" altLang="en-US" dirty="0" err="1"/>
              <a:t>ysgolion</a:t>
            </a:r>
            <a:r>
              <a:rPr lang="en-GB" altLang="en-US" dirty="0"/>
              <a:t> yn cynnwys: </a:t>
            </a:r>
          </a:p>
          <a:p>
            <a:pPr lvl="2"/>
            <a:r>
              <a:rPr lang="en-GB" altLang="en-US" dirty="0" err="1"/>
              <a:t>Gwisg</a:t>
            </a:r>
            <a:r>
              <a:rPr lang="en-GB" altLang="en-US" dirty="0"/>
              <a:t> ysgol</a:t>
            </a:r>
          </a:p>
          <a:p>
            <a:pPr lvl="2"/>
            <a:r>
              <a:rPr lang="en-GB" altLang="en-US" dirty="0" err="1"/>
              <a:t>Cadw</a:t>
            </a:r>
            <a:r>
              <a:rPr lang="en-GB" altLang="en-US" dirty="0"/>
              <a:t> amser</a:t>
            </a:r>
          </a:p>
          <a:p>
            <a:pPr lvl="2"/>
            <a:r>
              <a:rPr lang="en-GB" altLang="en-US" dirty="0" err="1"/>
              <a:t>Rhesi</a:t>
            </a:r>
            <a:r>
              <a:rPr lang="en-GB" altLang="en-US" dirty="0"/>
              <a:t> o </a:t>
            </a:r>
            <a:r>
              <a:rPr lang="en-GB" altLang="en-US" dirty="0" err="1"/>
              <a:t>seddi</a:t>
            </a:r>
            <a:r>
              <a:rPr lang="en-GB" altLang="en-US" dirty="0"/>
              <a:t> mewn </a:t>
            </a:r>
            <a:r>
              <a:rPr lang="en-GB" altLang="en-US" dirty="0" err="1"/>
              <a:t>dosbarthiadau</a:t>
            </a:r>
            <a:endParaRPr lang="en-GB" altLang="en-US" dirty="0"/>
          </a:p>
          <a:p>
            <a:pPr lvl="2"/>
            <a:r>
              <a:rPr lang="en-GB" altLang="en-US" dirty="0" err="1"/>
              <a:t>Rheolau</a:t>
            </a:r>
            <a:r>
              <a:rPr lang="en-GB" altLang="en-US" dirty="0"/>
              <a:t> </a:t>
            </a:r>
            <a:r>
              <a:rPr lang="en-GB" altLang="en-US" dirty="0" err="1"/>
              <a:t>symud</a:t>
            </a:r>
            <a:r>
              <a:rPr lang="en-GB" altLang="en-US" dirty="0"/>
              <a:t> o </a:t>
            </a:r>
            <a:r>
              <a:rPr lang="en-GB" altLang="en-US" dirty="0" err="1"/>
              <a:t>gwmpas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ysgol</a:t>
            </a:r>
          </a:p>
        </p:txBody>
      </p:sp>
      <p:sp>
        <p:nvSpPr>
          <p:cNvPr id="15364" name="Content Placeholder 5"/>
          <p:cNvSpPr>
            <a:spLocks noGrp="1"/>
          </p:cNvSpPr>
          <p:nvPr>
            <p:ph sz="half" idx="2"/>
          </p:nvPr>
        </p:nvSpPr>
        <p:spPr>
          <a:xfrm>
            <a:off x="5259304" y="2661815"/>
            <a:ext cx="4184034" cy="3880773"/>
          </a:xfrm>
        </p:spPr>
        <p:txBody>
          <a:bodyPr/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</a:t>
            </a:r>
          </a:p>
          <a:p>
            <a:pPr lvl="1"/>
            <a:r>
              <a:rPr lang="en-GB" altLang="en-US" dirty="0"/>
              <a:t>Noticed in their study that the prevalent practices in school includes:</a:t>
            </a:r>
          </a:p>
          <a:p>
            <a:pPr lvl="2"/>
            <a:r>
              <a:rPr lang="en-GB" altLang="en-US" dirty="0"/>
              <a:t>Uniform</a:t>
            </a:r>
          </a:p>
          <a:p>
            <a:pPr lvl="2"/>
            <a:r>
              <a:rPr lang="en-GB" altLang="en-US" dirty="0"/>
              <a:t>Time keeping</a:t>
            </a:r>
          </a:p>
          <a:p>
            <a:pPr lvl="2"/>
            <a:r>
              <a:rPr lang="en-GB" altLang="en-US" dirty="0"/>
              <a:t>Seating in classrooms</a:t>
            </a:r>
          </a:p>
          <a:p>
            <a:pPr lvl="2"/>
            <a:r>
              <a:rPr lang="en-GB" altLang="en-US" dirty="0"/>
              <a:t>Rules for corridor movement</a:t>
            </a:r>
          </a:p>
        </p:txBody>
      </p:sp>
      <p:pic>
        <p:nvPicPr>
          <p:cNvPr id="1536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1" y="666980"/>
            <a:ext cx="1913637" cy="1766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73212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Bowles &amp; Gintis (1976)</a:t>
            </a:r>
            <a:endParaRPr lang="en-GB" alt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Awgrymir</a:t>
            </a:r>
            <a:r>
              <a:rPr lang="en-GB" altLang="en-US" dirty="0"/>
              <a:t>, mewn rhai </a:t>
            </a:r>
            <a:r>
              <a:rPr lang="en-GB" altLang="en-US" dirty="0" err="1"/>
              <a:t>ffyrdd</a:t>
            </a:r>
            <a:r>
              <a:rPr lang="en-GB" altLang="en-US" dirty="0"/>
              <a:t> bod hyn yn: </a:t>
            </a:r>
          </a:p>
          <a:p>
            <a:pPr lvl="1"/>
            <a:r>
              <a:rPr lang="en-GB" altLang="en-US" dirty="0" err="1"/>
              <a:t>Hyfforddiant</a:t>
            </a:r>
            <a:r>
              <a:rPr lang="en-GB" altLang="en-US" dirty="0"/>
              <a:t> mewn </a:t>
            </a:r>
            <a:r>
              <a:rPr lang="en-GB" altLang="en-US" dirty="0" err="1"/>
              <a:t>diflastod</a:t>
            </a:r>
            <a:endParaRPr lang="en-GB" altLang="en-US" dirty="0"/>
          </a:p>
          <a:p>
            <a:pPr lvl="1"/>
            <a:r>
              <a:rPr lang="en-GB" altLang="en-US" dirty="0" err="1"/>
              <a:t>Mwyafrif</a:t>
            </a:r>
            <a:r>
              <a:rPr lang="en-GB" altLang="en-US" dirty="0"/>
              <a:t> o amser mewn ysgol yn </a:t>
            </a:r>
            <a:r>
              <a:rPr lang="en-GB" altLang="en-US" dirty="0" err="1"/>
              <a:t>cael</a:t>
            </a:r>
            <a:r>
              <a:rPr lang="en-GB" altLang="en-US" dirty="0"/>
              <a:t> ei </a:t>
            </a:r>
            <a:r>
              <a:rPr lang="en-GB" altLang="en-US" dirty="0" err="1"/>
              <a:t>dreulio</a:t>
            </a:r>
            <a:r>
              <a:rPr lang="en-GB" altLang="en-US" dirty="0"/>
              <a:t> yn </a:t>
            </a:r>
            <a:r>
              <a:rPr lang="en-GB" altLang="en-US" dirty="0" err="1"/>
              <a:t>derbyn</a:t>
            </a:r>
            <a:r>
              <a:rPr lang="en-GB" altLang="en-US" dirty="0"/>
              <a:t> </a:t>
            </a:r>
            <a:r>
              <a:rPr lang="en-GB" altLang="en-US" dirty="0" err="1"/>
              <a:t>cyfarwyddiad</a:t>
            </a:r>
            <a:r>
              <a:rPr lang="en-GB" altLang="en-US" dirty="0"/>
              <a:t> yn </a:t>
            </a:r>
            <a:r>
              <a:rPr lang="en-GB" altLang="en-US" dirty="0" err="1"/>
              <a:t>oddefol</a:t>
            </a:r>
            <a:endParaRPr lang="en-GB" altLang="en-US" dirty="0"/>
          </a:p>
          <a:p>
            <a:pPr lvl="1"/>
            <a:r>
              <a:rPr lang="en-GB" altLang="en-US" dirty="0" err="1"/>
              <a:t>Perfformio</a:t>
            </a:r>
            <a:r>
              <a:rPr lang="en-GB" altLang="en-US" dirty="0"/>
              <a:t> </a:t>
            </a:r>
            <a:r>
              <a:rPr lang="en-GB" altLang="en-US" dirty="0" err="1"/>
              <a:t>tasgau</a:t>
            </a:r>
            <a:r>
              <a:rPr lang="en-GB" altLang="en-US" dirty="0"/>
              <a:t> </a:t>
            </a:r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ystyr</a:t>
            </a:r>
            <a:r>
              <a:rPr lang="en-GB" altLang="en-US" dirty="0"/>
              <a:t> </a:t>
            </a:r>
            <a:r>
              <a:rPr lang="en-GB" altLang="en-US" dirty="0" err="1"/>
              <a:t>amlwg</a:t>
            </a:r>
            <a:r>
              <a:rPr lang="en-GB" altLang="en-US" dirty="0"/>
              <a:t> </a:t>
            </a:r>
            <a:r>
              <a:rPr lang="en-GB" altLang="en-US" dirty="0" err="1"/>
              <a:t>na</a:t>
            </a:r>
            <a:r>
              <a:rPr lang="en-GB" altLang="en-US" dirty="0"/>
              <a:t> defnydd clir</a:t>
            </a:r>
          </a:p>
        </p:txBody>
      </p:sp>
      <p:sp>
        <p:nvSpPr>
          <p:cNvPr id="1638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Suggested that in some ways this was:  </a:t>
            </a:r>
          </a:p>
          <a:p>
            <a:pPr lvl="1"/>
            <a:r>
              <a:rPr lang="en-GB" altLang="en-US" dirty="0"/>
              <a:t>Training in boredom</a:t>
            </a:r>
          </a:p>
          <a:p>
            <a:pPr lvl="1"/>
            <a:r>
              <a:rPr lang="en-GB" altLang="en-US" dirty="0"/>
              <a:t>Majority of school time spent on passively being instructed</a:t>
            </a:r>
          </a:p>
          <a:p>
            <a:pPr lvl="1"/>
            <a:r>
              <a:rPr lang="en-GB" altLang="en-US" dirty="0"/>
              <a:t>Performing tasks that have no obvious meaning or visible use</a:t>
            </a:r>
          </a:p>
          <a:p>
            <a:endParaRPr lang="en-GB" altLang="en-US" dirty="0"/>
          </a:p>
        </p:txBody>
      </p:sp>
      <p:pic>
        <p:nvPicPr>
          <p:cNvPr id="1638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091" y="379411"/>
            <a:ext cx="1658937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14952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63035" y="158751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/>
              <a:t>Oes </a:t>
            </a:r>
            <a:r>
              <a:rPr lang="en-GB" altLang="en-US" dirty="0" err="1"/>
              <a:t>rhywbeth</a:t>
            </a:r>
            <a:r>
              <a:rPr lang="en-GB" altLang="en-US" dirty="0"/>
              <a:t> wedi </a:t>
            </a:r>
            <a:r>
              <a:rPr lang="en-GB" altLang="en-US" dirty="0" err="1"/>
              <a:t>newid</a:t>
            </a:r>
            <a:r>
              <a:rPr lang="en-GB" altLang="en-US" dirty="0"/>
              <a:t>?</a:t>
            </a:r>
            <a:br>
              <a:rPr lang="en-GB" altLang="en-US" dirty="0"/>
            </a:br>
            <a:r>
              <a:rPr lang="en-GB" altLang="en-US" dirty="0"/>
              <a:t>Has anything changed?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/>
              <a:t>40+ </a:t>
            </a:r>
            <a:r>
              <a:rPr lang="en-GB" altLang="en-US" sz="2400" dirty="0" err="1"/>
              <a:t>mlynedd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astudiaeth</a:t>
            </a:r>
            <a:r>
              <a:rPr lang="en-GB" altLang="en-US" sz="2400" dirty="0"/>
              <a:t> Bowles a Gintis (1976)</a:t>
            </a:r>
          </a:p>
          <a:p>
            <a:pPr lvl="1"/>
            <a:r>
              <a:rPr lang="en-GB" altLang="en-US" sz="2000" dirty="0" err="1"/>
              <a:t>Defodau</a:t>
            </a:r>
            <a:r>
              <a:rPr lang="en-GB" altLang="en-US" sz="2000" dirty="0"/>
              <a:t> ac </a:t>
            </a:r>
            <a:r>
              <a:rPr lang="en-GB" altLang="en-US" sz="2000" dirty="0" err="1"/>
              <a:t>arferion</a:t>
            </a:r>
            <a:r>
              <a:rPr lang="en-GB" altLang="en-US" sz="2000" dirty="0"/>
              <a:t> dal </a:t>
            </a:r>
            <a:r>
              <a:rPr lang="en-GB" altLang="en-US" sz="2000" dirty="0" err="1"/>
              <a:t>yn</a:t>
            </a:r>
            <a:r>
              <a:rPr lang="en-GB" altLang="en-US" sz="2000" dirty="0"/>
              <a:t> </a:t>
            </a:r>
            <a:r>
              <a:rPr lang="en-GB" altLang="en-US" sz="2000" dirty="0" err="1"/>
              <a:t>digwydd</a:t>
            </a:r>
            <a:r>
              <a:rPr lang="en-GB" altLang="en-US" sz="2000" dirty="0"/>
              <a:t> </a:t>
            </a:r>
            <a:r>
              <a:rPr lang="en-GB" altLang="en-US" sz="2000" dirty="0" err="1"/>
              <a:t>mewn</a:t>
            </a:r>
            <a:r>
              <a:rPr lang="en-GB" altLang="en-US" sz="2000" dirty="0"/>
              <a:t> </a:t>
            </a:r>
            <a:r>
              <a:rPr lang="en-GB" altLang="en-US" sz="2000" dirty="0" err="1"/>
              <a:t>ysgolion</a:t>
            </a:r>
            <a:r>
              <a:rPr lang="en-GB" altLang="en-US" sz="2000" dirty="0"/>
              <a:t> </a:t>
            </a:r>
            <a:r>
              <a:rPr lang="en-GB" altLang="en-US" sz="2000" dirty="0" err="1"/>
              <a:t>heddiw</a:t>
            </a:r>
            <a:endParaRPr lang="en-GB" altLang="en-US" sz="2000" dirty="0"/>
          </a:p>
          <a:p>
            <a:pPr lvl="2"/>
            <a:r>
              <a:rPr lang="en-GB" altLang="en-US" sz="1800" dirty="0"/>
              <a:t>Yn </a:t>
            </a:r>
            <a:r>
              <a:rPr lang="en-GB" altLang="en-US" sz="1800" dirty="0" err="1"/>
              <a:t>ychwanegol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mae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mathau</a:t>
            </a:r>
            <a:r>
              <a:rPr lang="en-GB" altLang="en-US" sz="1800" dirty="0"/>
              <a:t> eraill o </a:t>
            </a:r>
            <a:r>
              <a:rPr lang="en-GB" altLang="en-US" sz="1800" dirty="0" err="1"/>
              <a:t>reolaeth</a:t>
            </a:r>
            <a:r>
              <a:rPr lang="en-GB" altLang="en-US" sz="1800" dirty="0"/>
              <a:t> yn </a:t>
            </a:r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gweithredu</a:t>
            </a:r>
            <a:r>
              <a:rPr lang="en-GB" altLang="en-US" sz="1800" dirty="0"/>
              <a:t> drwy </a:t>
            </a:r>
            <a:r>
              <a:rPr lang="en-GB" altLang="en-US" sz="1800" dirty="0" err="1"/>
              <a:t>drefnu</a:t>
            </a:r>
            <a:r>
              <a:rPr lang="en-GB" altLang="en-US" sz="1800" dirty="0"/>
              <a:t> disgyblion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grwpiau</a:t>
            </a:r>
            <a:endParaRPr lang="en-GB" altLang="en-US" sz="1800" dirty="0"/>
          </a:p>
          <a:p>
            <a:pPr lvl="2"/>
            <a:endParaRPr lang="en-GB" altLang="en-US" dirty="0"/>
          </a:p>
        </p:txBody>
      </p:sp>
      <p:sp>
        <p:nvSpPr>
          <p:cNvPr id="17412" name="Content Placeholder 5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/>
              <a:t>40+ years since Bowles and Gintis’ 1976 study</a:t>
            </a:r>
          </a:p>
          <a:p>
            <a:pPr lvl="1"/>
            <a:r>
              <a:rPr lang="en-GB" altLang="en-US" sz="2000" dirty="0"/>
              <a:t>Rituals and routines still prevail in schools today</a:t>
            </a:r>
          </a:p>
          <a:p>
            <a:pPr lvl="2"/>
            <a:r>
              <a:rPr lang="en-GB" altLang="en-US" sz="1800" dirty="0"/>
              <a:t>In addition further forms of control are now exercised through the organisation of pupils into groups</a:t>
            </a:r>
          </a:p>
          <a:p>
            <a:pPr lvl="2"/>
            <a:endParaRPr lang="en-GB" altLang="en-US" dirty="0"/>
          </a:p>
          <a:p>
            <a:endParaRPr lang="en-GB" altLang="en-US" dirty="0"/>
          </a:p>
        </p:txBody>
      </p:sp>
      <p:pic>
        <p:nvPicPr>
          <p:cNvPr id="1741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429" y="289244"/>
            <a:ext cx="1933575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72673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63035" y="149833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 err="1"/>
              <a:t>Canlyniad</a:t>
            </a:r>
            <a:r>
              <a:rPr lang="en-GB" altLang="en-US" dirty="0"/>
              <a:t> </a:t>
            </a:r>
            <a:r>
              <a:rPr lang="en-GB" altLang="en-US" dirty="0" err="1"/>
              <a:t>grwpio</a:t>
            </a:r>
            <a:br>
              <a:rPr lang="en-GB" altLang="en-US" dirty="0"/>
            </a:br>
            <a:r>
              <a:rPr lang="en-GB" altLang="en-US" dirty="0"/>
              <a:t>Outcome of grouping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63035" y="1991255"/>
            <a:ext cx="4184035" cy="3880772"/>
          </a:xfrm>
        </p:spPr>
        <p:txBody>
          <a:bodyPr/>
          <a:lstStyle/>
          <a:p>
            <a:r>
              <a:rPr lang="en-GB" altLang="en-US" dirty="0"/>
              <a:t>Disgyblion yn </a:t>
            </a:r>
            <a:r>
              <a:rPr lang="en-GB" altLang="en-US" dirty="0" err="1"/>
              <a:t>derbyn</a:t>
            </a:r>
            <a:r>
              <a:rPr lang="en-GB" altLang="en-US" dirty="0"/>
              <a:t> ‘</a:t>
            </a:r>
            <a:r>
              <a:rPr lang="en-GB" altLang="en-US" dirty="0" err="1"/>
              <a:t>gwerthoedd</a:t>
            </a:r>
            <a:r>
              <a:rPr lang="en-GB" altLang="en-US" dirty="0"/>
              <a:t>’ gwahanol</a:t>
            </a:r>
          </a:p>
          <a:p>
            <a:pPr lvl="1"/>
            <a:r>
              <a:rPr lang="en-GB" altLang="en-US" dirty="0"/>
              <a:t>Gwahanol ‘</a:t>
            </a:r>
            <a:r>
              <a:rPr lang="en-GB" altLang="en-US" dirty="0" err="1"/>
              <a:t>brofiadau</a:t>
            </a:r>
            <a:r>
              <a:rPr lang="en-GB" altLang="en-US" dirty="0"/>
              <a:t>’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ddisgyblion</a:t>
            </a:r>
            <a:r>
              <a:rPr lang="en-GB" altLang="en-US" dirty="0"/>
              <a:t> </a:t>
            </a:r>
            <a:r>
              <a:rPr lang="en-GB" altLang="en-US" dirty="0" err="1"/>
              <a:t>unigol</a:t>
            </a:r>
            <a:r>
              <a:rPr lang="en-GB" altLang="en-US" dirty="0"/>
              <a:t> yn </a:t>
            </a:r>
            <a:r>
              <a:rPr lang="en-GB" altLang="en-US" dirty="0" err="1"/>
              <a:t>nhermau</a:t>
            </a:r>
            <a:r>
              <a:rPr lang="en-GB" altLang="en-US" dirty="0"/>
              <a:t> ‘</a:t>
            </a:r>
            <a:r>
              <a:rPr lang="en-GB" altLang="en-US" dirty="0" err="1"/>
              <a:t>brwdfrydedd</a:t>
            </a:r>
            <a:r>
              <a:rPr lang="en-GB" altLang="en-US" dirty="0"/>
              <a:t>’ ac ‘ymddygiad’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cyfoedion</a:t>
            </a:r>
            <a:r>
              <a:rPr lang="en-GB" altLang="en-US" dirty="0"/>
              <a:t> yn y grwp</a:t>
            </a:r>
          </a:p>
          <a:p>
            <a:pPr lvl="1"/>
            <a:r>
              <a:rPr lang="en-GB" altLang="en-US" dirty="0"/>
              <a:t>‘</a:t>
            </a:r>
            <a:r>
              <a:rPr lang="en-GB" altLang="en-US" dirty="0" err="1"/>
              <a:t>Agwedd</a:t>
            </a:r>
            <a:r>
              <a:rPr lang="en-GB" altLang="en-US" dirty="0"/>
              <a:t>’ </a:t>
            </a:r>
            <a:r>
              <a:rPr lang="en-GB" altLang="en-US" dirty="0" err="1"/>
              <a:t>athrawon</a:t>
            </a:r>
            <a:endParaRPr lang="en-GB" altLang="en-US" dirty="0"/>
          </a:p>
          <a:p>
            <a:pPr lvl="1"/>
            <a:r>
              <a:rPr lang="en-GB" altLang="en-US" dirty="0"/>
              <a:t>Y ‘math o waith’ a </a:t>
            </a:r>
            <a:r>
              <a:rPr lang="en-GB" altLang="en-US" dirty="0" err="1"/>
              <a:t>roir</a:t>
            </a:r>
            <a:endParaRPr lang="en-GB" altLang="en-US" dirty="0"/>
          </a:p>
          <a:p>
            <a:pPr lvl="1"/>
            <a:r>
              <a:rPr lang="en-GB" altLang="en-US" dirty="0"/>
              <a:t>‘</a:t>
            </a:r>
            <a:r>
              <a:rPr lang="en-GB" altLang="en-US" dirty="0" err="1"/>
              <a:t>Disgwyliadau</a:t>
            </a:r>
            <a:r>
              <a:rPr lang="en-GB" altLang="en-US" dirty="0"/>
              <a:t>’ am y  ‘</a:t>
            </a:r>
            <a:r>
              <a:rPr lang="en-GB" altLang="en-US" dirty="0" err="1"/>
              <a:t>swm</a:t>
            </a:r>
            <a:r>
              <a:rPr lang="en-GB" altLang="en-US" dirty="0"/>
              <a:t>’ o waith a ‘</a:t>
            </a:r>
            <a:r>
              <a:rPr lang="en-GB" altLang="en-US" dirty="0" err="1"/>
              <a:t>lefel</a:t>
            </a:r>
            <a:r>
              <a:rPr lang="en-GB" altLang="en-US" dirty="0"/>
              <a:t> y gwaith’ </a:t>
            </a:r>
            <a:r>
              <a:rPr lang="en-GB" altLang="en-US" dirty="0" err="1"/>
              <a:t>mae</a:t>
            </a:r>
            <a:r>
              <a:rPr lang="en-GB" altLang="en-US" dirty="0"/>
              <a:t> angen </a:t>
            </a:r>
            <a:r>
              <a:rPr lang="en-GB" altLang="en-US" dirty="0" err="1"/>
              <a:t>cynhyrchu</a:t>
            </a:r>
            <a:endParaRPr lang="en-GB" altLang="en-US" dirty="0"/>
          </a:p>
        </p:txBody>
      </p:sp>
      <p:sp>
        <p:nvSpPr>
          <p:cNvPr id="18436" name="Content Placeholder 5"/>
          <p:cNvSpPr>
            <a:spLocks noGrp="1"/>
          </p:cNvSpPr>
          <p:nvPr>
            <p:ph sz="half" idx="2"/>
          </p:nvPr>
        </p:nvSpPr>
        <p:spPr>
          <a:xfrm>
            <a:off x="5562600" y="1930400"/>
            <a:ext cx="4184034" cy="3880773"/>
          </a:xfrm>
        </p:spPr>
        <p:txBody>
          <a:bodyPr/>
          <a:lstStyle/>
          <a:p>
            <a:r>
              <a:rPr lang="en-GB" altLang="en-US" dirty="0"/>
              <a:t>Pupils are being given different ‘values’</a:t>
            </a:r>
          </a:p>
          <a:p>
            <a:pPr lvl="1"/>
            <a:r>
              <a:rPr lang="en-GB" altLang="en-US" dirty="0"/>
              <a:t>Different ‘experiences’ for the individual pupil in terms of the ‘enthusiasm’ and ‘behaviour’ of their peers in the group</a:t>
            </a:r>
          </a:p>
          <a:p>
            <a:pPr lvl="1"/>
            <a:r>
              <a:rPr lang="en-GB" altLang="en-US" dirty="0"/>
              <a:t>The ‘attitude’ of the teachers</a:t>
            </a:r>
          </a:p>
          <a:p>
            <a:pPr lvl="1"/>
            <a:r>
              <a:rPr lang="en-GB" altLang="en-US" dirty="0"/>
              <a:t>The ‘type of work’ given</a:t>
            </a:r>
          </a:p>
          <a:p>
            <a:pPr lvl="1"/>
            <a:r>
              <a:rPr lang="en-GB" altLang="en-US" dirty="0"/>
              <a:t>‘Expectations’ of the ‘amount’ and ‘level of work’ they need to produce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1026" name="Picture 2" descr="C:\Users\Alison\AppData\Local\Microsoft\Windows\INetCache\IE\RCJWKXVE\students_group_work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267" y="5336771"/>
            <a:ext cx="1870382" cy="139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9267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Hyfforddiant ar gyfer gweithio i eraill</a:t>
            </a:r>
            <a:br>
              <a:rPr lang="en-GB" altLang="en-US"/>
            </a:br>
            <a:r>
              <a:rPr lang="en-GB" altLang="en-US"/>
              <a:t>Training for Subordination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Paratoi</a:t>
            </a:r>
            <a:r>
              <a:rPr lang="en-GB" altLang="en-US" dirty="0"/>
              <a:t> y </a:t>
            </a:r>
            <a:r>
              <a:rPr lang="en-GB" altLang="en-US" dirty="0" err="1"/>
              <a:t>mwyafrif</a:t>
            </a:r>
            <a:r>
              <a:rPr lang="en-GB" altLang="en-US" dirty="0"/>
              <a:t> o </a:t>
            </a:r>
            <a:r>
              <a:rPr lang="en-GB" altLang="en-US" dirty="0" err="1"/>
              <a:t>ddisgyblion</a:t>
            </a:r>
            <a:r>
              <a:rPr lang="en-GB" altLang="en-US" dirty="0"/>
              <a:t> am </a:t>
            </a:r>
            <a:r>
              <a:rPr lang="en-GB" altLang="en-US" dirty="0" err="1"/>
              <a:t>fywyd</a:t>
            </a:r>
            <a:r>
              <a:rPr lang="en-GB" altLang="en-US" dirty="0"/>
              <a:t> </a:t>
            </a:r>
            <a:r>
              <a:rPr lang="en-GB" altLang="en-US" dirty="0" err="1"/>
              <a:t>cyflogedig</a:t>
            </a:r>
            <a:endParaRPr lang="en-GB" altLang="en-US" dirty="0"/>
          </a:p>
          <a:p>
            <a:pPr lvl="1"/>
            <a:r>
              <a:rPr lang="en-GB" altLang="en-US" dirty="0"/>
              <a:t>Gweithio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gorfforaeth</a:t>
            </a:r>
            <a:r>
              <a:rPr lang="en-GB" altLang="en-US" dirty="0"/>
              <a:t> neu </a:t>
            </a:r>
            <a:r>
              <a:rPr lang="en-GB" altLang="en-US" dirty="0" err="1"/>
              <a:t>sefydliad</a:t>
            </a:r>
            <a:endParaRPr lang="en-GB" altLang="en-US" dirty="0"/>
          </a:p>
          <a:p>
            <a:r>
              <a:rPr lang="en-GB" altLang="en-US" dirty="0"/>
              <a:t>Mewn </a:t>
            </a:r>
            <a:r>
              <a:rPr lang="en-GB" altLang="en-US" dirty="0" err="1"/>
              <a:t>mannau</a:t>
            </a:r>
            <a:r>
              <a:rPr lang="en-GB" altLang="en-US" dirty="0"/>
              <a:t> </a:t>
            </a:r>
            <a:r>
              <a:rPr lang="en-GB" altLang="en-US" dirty="0" err="1"/>
              <a:t>tebyg</a:t>
            </a:r>
            <a:r>
              <a:rPr lang="en-GB" altLang="en-US" dirty="0"/>
              <a:t> byddai </a:t>
            </a:r>
            <a:r>
              <a:rPr lang="en-GB" altLang="en-US" dirty="0" err="1"/>
              <a:t>tactegau</a:t>
            </a:r>
            <a:r>
              <a:rPr lang="en-GB" altLang="en-US" dirty="0"/>
              <a:t> ac </a:t>
            </a:r>
            <a:r>
              <a:rPr lang="en-GB" altLang="en-US" dirty="0" err="1"/>
              <a:t>arferion</a:t>
            </a:r>
            <a:r>
              <a:rPr lang="en-GB" altLang="en-US" dirty="0"/>
              <a:t> </a:t>
            </a:r>
            <a:r>
              <a:rPr lang="en-GB" altLang="en-US" dirty="0" err="1"/>
              <a:t>tebyg</a:t>
            </a:r>
            <a:endParaRPr lang="en-GB" altLang="en-US" dirty="0"/>
          </a:p>
          <a:p>
            <a:pPr lvl="1"/>
            <a:r>
              <a:rPr lang="en-GB" altLang="en-US" dirty="0"/>
              <a:t>Am </a:t>
            </a:r>
            <a:r>
              <a:rPr lang="en-GB" altLang="en-US" dirty="0" err="1"/>
              <a:t>elw</a:t>
            </a:r>
            <a:r>
              <a:rPr lang="en-GB" altLang="en-US" dirty="0"/>
              <a:t> </a:t>
            </a:r>
            <a:r>
              <a:rPr lang="en-GB" altLang="en-US" dirty="0" err="1"/>
              <a:t>economaidd</a:t>
            </a:r>
            <a:endParaRPr lang="en-GB" altLang="en-US" dirty="0"/>
          </a:p>
        </p:txBody>
      </p:sp>
      <p:sp>
        <p:nvSpPr>
          <p:cNvPr id="1946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Preparing the majority of pupils for a waged life</a:t>
            </a:r>
          </a:p>
          <a:p>
            <a:pPr lvl="1"/>
            <a:r>
              <a:rPr lang="en-GB" altLang="en-US" dirty="0"/>
              <a:t>Working for a corporation or institute</a:t>
            </a:r>
          </a:p>
          <a:p>
            <a:r>
              <a:rPr lang="en-GB" altLang="en-US" dirty="0"/>
              <a:t>In such places there would be similar tactics and practices</a:t>
            </a:r>
          </a:p>
          <a:p>
            <a:pPr lvl="1"/>
            <a:r>
              <a:rPr lang="en-GB" altLang="en-US" dirty="0"/>
              <a:t>For economic gain</a:t>
            </a:r>
          </a:p>
          <a:p>
            <a:endParaRPr lang="en-GB" altLang="en-US" dirty="0"/>
          </a:p>
        </p:txBody>
      </p:sp>
      <p:pic>
        <p:nvPicPr>
          <p:cNvPr id="2052" name="Picture 4" descr="C:\Users\Alison\AppData\Local\Microsoft\Windows\INetCache\IE\RCJWKXVE\20070612-burtynsky-mw13-009-9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796" y="5072737"/>
            <a:ext cx="2622804" cy="174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0327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387" y="4855268"/>
            <a:ext cx="2466975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Ysgol a Bywyd yn y Dyfodol . . . </a:t>
            </a:r>
            <a:br>
              <a:rPr lang="en-GB" altLang="en-US"/>
            </a:br>
            <a:r>
              <a:rPr lang="en-GB" altLang="en-US"/>
              <a:t>School and Future Life . . .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048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23147" y="1824602"/>
            <a:ext cx="4184035" cy="3880772"/>
          </a:xfrm>
        </p:spPr>
        <p:txBody>
          <a:bodyPr>
            <a:normAutofit lnSpcReduction="10000"/>
          </a:bodyPr>
          <a:lstStyle/>
          <a:p>
            <a:r>
              <a:rPr lang="en-GB" altLang="en-US" dirty="0" err="1"/>
              <a:t>Dysga</a:t>
            </a:r>
            <a:r>
              <a:rPr lang="en-GB" altLang="en-US" dirty="0"/>
              <a:t> </a:t>
            </a:r>
            <a:r>
              <a:rPr lang="en-GB" altLang="en-US" dirty="0" err="1"/>
              <a:t>ddisgyblion</a:t>
            </a:r>
            <a:r>
              <a:rPr lang="en-GB" altLang="en-US" dirty="0"/>
              <a:t> sut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oroesi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y </a:t>
            </a:r>
            <a:r>
              <a:rPr lang="en-GB" altLang="en-US" dirty="0" err="1"/>
              <a:t>coridorau</a:t>
            </a:r>
            <a:r>
              <a:rPr lang="en-GB" altLang="en-US" dirty="0"/>
              <a:t> ac mewn </a:t>
            </a:r>
            <a:r>
              <a:rPr lang="en-GB" altLang="en-US" dirty="0" err="1"/>
              <a:t>llefydd</a:t>
            </a:r>
            <a:r>
              <a:rPr lang="en-GB" altLang="en-US" dirty="0"/>
              <a:t> </a:t>
            </a:r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oruchwyliaeth</a:t>
            </a:r>
            <a:r>
              <a:rPr lang="en-GB" altLang="en-US" dirty="0"/>
              <a:t> </a:t>
            </a:r>
            <a:r>
              <a:rPr lang="en-GB" altLang="en-US" dirty="0" err="1"/>
              <a:t>er</a:t>
            </a:r>
            <a:r>
              <a:rPr lang="en-GB" altLang="en-US" dirty="0"/>
              <a:t> </a:t>
            </a:r>
            <a:r>
              <a:rPr lang="en-GB" altLang="en-US" dirty="0" err="1"/>
              <a:t>enghraifft</a:t>
            </a:r>
            <a:r>
              <a:rPr lang="en-GB" altLang="en-US" dirty="0"/>
              <a:t> yn y </a:t>
            </a:r>
            <a:r>
              <a:rPr lang="en-GB" altLang="en-US" dirty="0" err="1"/>
              <a:t>toiledau</a:t>
            </a:r>
            <a:endParaRPr lang="en-GB" altLang="en-US" dirty="0"/>
          </a:p>
          <a:p>
            <a:pPr lvl="1"/>
            <a:r>
              <a:rPr lang="en-GB" altLang="en-US" dirty="0" err="1"/>
              <a:t>Maent</a:t>
            </a:r>
            <a:r>
              <a:rPr lang="en-GB" altLang="en-US" dirty="0"/>
              <a:t> yn </a:t>
            </a:r>
            <a:r>
              <a:rPr lang="en-GB" altLang="en-US" dirty="0" err="1"/>
              <a:t>ymwybodol</a:t>
            </a:r>
            <a:r>
              <a:rPr lang="en-GB" altLang="en-US" dirty="0"/>
              <a:t> o’r ‘pecking order’ sydd yn </a:t>
            </a:r>
            <a:r>
              <a:rPr lang="en-GB" altLang="en-US" dirty="0" err="1"/>
              <a:t>gudd</a:t>
            </a:r>
            <a:r>
              <a:rPr lang="en-GB" altLang="en-US" dirty="0"/>
              <a:t> i’r system ysgol </a:t>
            </a:r>
            <a:r>
              <a:rPr lang="en-GB" altLang="en-US" dirty="0" err="1"/>
              <a:t>swyddogol</a:t>
            </a:r>
            <a:endParaRPr lang="en-GB" altLang="en-US" dirty="0"/>
          </a:p>
          <a:p>
            <a:pPr lvl="1"/>
            <a:r>
              <a:rPr lang="en-GB" altLang="en-US" dirty="0"/>
              <a:t>Proses </a:t>
            </a:r>
            <a:r>
              <a:rPr lang="en-GB" altLang="en-US" dirty="0" err="1"/>
              <a:t>answyddogol</a:t>
            </a:r>
            <a:r>
              <a:rPr lang="en-GB" altLang="en-US" dirty="0"/>
              <a:t> o </a:t>
            </a:r>
            <a:r>
              <a:rPr lang="en-GB" altLang="en-US" dirty="0" err="1"/>
              <a:t>ddysgu</a:t>
            </a:r>
            <a:r>
              <a:rPr lang="en-GB" altLang="en-US" dirty="0"/>
              <a:t> yw’r broses y mae’r disgyblion hyn yn mynd </a:t>
            </a:r>
            <a:r>
              <a:rPr lang="en-GB" altLang="en-US" dirty="0" err="1"/>
              <a:t>trwyddo</a:t>
            </a:r>
            <a:endParaRPr lang="en-GB" altLang="en-US" dirty="0"/>
          </a:p>
          <a:p>
            <a:pPr lvl="1"/>
            <a:r>
              <a:rPr lang="en-GB" altLang="en-US" dirty="0"/>
              <a:t>Mae’r ysgol yn </a:t>
            </a:r>
            <a:r>
              <a:rPr lang="en-GB" altLang="en-US" dirty="0" err="1"/>
              <a:t>baratoad</a:t>
            </a:r>
            <a:r>
              <a:rPr lang="en-GB" altLang="en-US" dirty="0"/>
              <a:t> da </a:t>
            </a:r>
            <a:r>
              <a:rPr lang="en-GB" altLang="en-US" dirty="0" err="1"/>
              <a:t>ar</a:t>
            </a:r>
            <a:r>
              <a:rPr lang="en-GB" altLang="en-US" dirty="0"/>
              <a:t> gyfer, ac yn </a:t>
            </a:r>
            <a:r>
              <a:rPr lang="en-GB" altLang="en-US" dirty="0" err="1"/>
              <a:t>adlewyrchu</a:t>
            </a:r>
            <a:r>
              <a:rPr lang="en-GB" altLang="en-US" dirty="0"/>
              <a:t>, y </a:t>
            </a:r>
            <a:r>
              <a:rPr lang="en-GB" altLang="en-US" dirty="0" err="1"/>
              <a:t>cymunedau</a:t>
            </a:r>
            <a:r>
              <a:rPr lang="en-GB" altLang="en-US" dirty="0"/>
              <a:t> y </a:t>
            </a:r>
            <a:r>
              <a:rPr lang="en-GB" altLang="en-US" dirty="0" err="1"/>
              <a:t>byddant</a:t>
            </a:r>
            <a:r>
              <a:rPr lang="en-GB" altLang="en-US" dirty="0"/>
              <a:t> yn </a:t>
            </a:r>
            <a:r>
              <a:rPr lang="en-GB" altLang="en-US" dirty="0" err="1"/>
              <a:t>byw</a:t>
            </a:r>
            <a:r>
              <a:rPr lang="en-GB" altLang="en-US" dirty="0"/>
              <a:t> </a:t>
            </a:r>
            <a:r>
              <a:rPr lang="en-GB" altLang="en-US" dirty="0" err="1"/>
              <a:t>ynddynt</a:t>
            </a:r>
            <a:endParaRPr lang="en-GB" altLang="en-US" dirty="0"/>
          </a:p>
        </p:txBody>
      </p:sp>
      <p:sp>
        <p:nvSpPr>
          <p:cNvPr id="20485" name="Content Placeholder 5"/>
          <p:cNvSpPr>
            <a:spLocks noGrp="1"/>
          </p:cNvSpPr>
          <p:nvPr>
            <p:ph sz="half" idx="2"/>
          </p:nvPr>
        </p:nvSpPr>
        <p:spPr>
          <a:xfrm>
            <a:off x="5865824" y="1718802"/>
            <a:ext cx="4184034" cy="3880773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Pupils learn how to survive on the corridors and in unsupervised areas such as the toilets</a:t>
            </a:r>
          </a:p>
          <a:p>
            <a:pPr lvl="1"/>
            <a:r>
              <a:rPr lang="en-GB" altLang="en-US" dirty="0"/>
              <a:t>They are aware of the pecking order that goes unnoticed by the official school system</a:t>
            </a:r>
          </a:p>
          <a:p>
            <a:pPr lvl="1"/>
            <a:r>
              <a:rPr lang="en-GB" altLang="en-US" dirty="0"/>
              <a:t>An unofficial process of learning that these pupils go through</a:t>
            </a:r>
          </a:p>
          <a:p>
            <a:pPr lvl="1"/>
            <a:r>
              <a:rPr lang="en-GB" altLang="en-US" dirty="0"/>
              <a:t>The school is a good preparation for, and reflects, the communities that they will live in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467142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Damcaniaeth </a:t>
            </a:r>
            <a:r>
              <a:rPr lang="en-GB" altLang="en-US" dirty="0" err="1"/>
              <a:t>Atgynhyrchu</a:t>
            </a:r>
            <a:r>
              <a:rPr lang="en-GB" altLang="en-US" dirty="0"/>
              <a:t> </a:t>
            </a:r>
            <a:r>
              <a:rPr lang="en-GB" altLang="en-US" dirty="0" err="1"/>
              <a:t>Cymdeithasol</a:t>
            </a:r>
            <a:br>
              <a:rPr lang="en-GB" altLang="en-US" dirty="0"/>
            </a:br>
            <a:r>
              <a:rPr lang="en-GB" altLang="en-US" dirty="0"/>
              <a:t>Social Reproduction Theory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 </a:t>
            </a:r>
          </a:p>
          <a:p>
            <a:pPr lvl="1"/>
            <a:r>
              <a:rPr lang="en-GB" altLang="en-US" sz="1800" dirty="0"/>
              <a:t>Wedi gweld y system </a:t>
            </a:r>
            <a:r>
              <a:rPr lang="en-GB" altLang="en-US" sz="1800" dirty="0" err="1"/>
              <a:t>addysg</a:t>
            </a:r>
            <a:r>
              <a:rPr lang="en-GB" altLang="en-US" sz="1800" dirty="0"/>
              <a:t> fel </a:t>
            </a:r>
            <a:r>
              <a:rPr lang="en-GB" altLang="en-US" sz="1800" dirty="0" err="1"/>
              <a:t>mecanwaith</a:t>
            </a:r>
            <a:r>
              <a:rPr lang="en-GB" altLang="en-US" sz="1800" dirty="0"/>
              <a:t> o </a:t>
            </a:r>
            <a:r>
              <a:rPr lang="en-GB" altLang="en-US" sz="1800" dirty="0" err="1"/>
              <a:t>atgynhyrchiad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cymdeithasol</a:t>
            </a:r>
            <a:endParaRPr lang="en-GB" altLang="en-US" sz="1800" dirty="0"/>
          </a:p>
          <a:p>
            <a:pPr lvl="2"/>
            <a:r>
              <a:rPr lang="en-GB" altLang="en-US" sz="1600" dirty="0"/>
              <a:t>Y </a:t>
            </a:r>
            <a:r>
              <a:rPr lang="en-GB" altLang="en-US" sz="1600" dirty="0" err="1"/>
              <a:t>grwpiau</a:t>
            </a:r>
            <a:r>
              <a:rPr lang="en-GB" altLang="en-US" sz="1600" dirty="0"/>
              <a:t> hynny yn y </a:t>
            </a:r>
            <a:r>
              <a:rPr lang="en-GB" altLang="en-US" sz="1600" dirty="0" err="1"/>
              <a:t>safleoedd</a:t>
            </a:r>
            <a:r>
              <a:rPr lang="en-GB" altLang="en-US" sz="1600" dirty="0"/>
              <a:t> </a:t>
            </a:r>
            <a:r>
              <a:rPr lang="en-GB" altLang="en-US" sz="1600" dirty="0" err="1"/>
              <a:t>cymdeithasol</a:t>
            </a:r>
            <a:r>
              <a:rPr lang="en-GB" altLang="en-US" sz="1600" dirty="0"/>
              <a:t> </a:t>
            </a:r>
            <a:r>
              <a:rPr lang="en-GB" altLang="en-US" sz="1600" dirty="0" err="1"/>
              <a:t>mwyaf</a:t>
            </a:r>
            <a:r>
              <a:rPr lang="en-GB" altLang="en-US" sz="1600" dirty="0"/>
              <a:t> </a:t>
            </a:r>
            <a:r>
              <a:rPr lang="en-GB" altLang="en-US" sz="1600" dirty="0" err="1"/>
              <a:t>breintiedig</a:t>
            </a:r>
            <a:r>
              <a:rPr lang="en-GB" altLang="en-US" sz="1600" dirty="0"/>
              <a:t> a </a:t>
            </a:r>
            <a:r>
              <a:rPr lang="en-GB" altLang="en-US" sz="1600" dirty="0" err="1"/>
              <a:t>phwerus</a:t>
            </a:r>
            <a:r>
              <a:rPr lang="en-GB" altLang="en-US" sz="1600" dirty="0"/>
              <a:t> yn </a:t>
            </a:r>
            <a:r>
              <a:rPr lang="en-GB" altLang="en-US" sz="1600" dirty="0" err="1"/>
              <a:t>cynnal</a:t>
            </a:r>
            <a:r>
              <a:rPr lang="en-GB" altLang="en-US" sz="1600" dirty="0"/>
              <a:t> </a:t>
            </a:r>
            <a:r>
              <a:rPr lang="en-GB" altLang="en-US" sz="1600" dirty="0" err="1"/>
              <a:t>eu</a:t>
            </a:r>
            <a:r>
              <a:rPr lang="en-GB" altLang="en-US" sz="1600" dirty="0"/>
              <a:t> lle o </a:t>
            </a:r>
            <a:r>
              <a:rPr lang="en-GB" altLang="en-US" sz="1600" dirty="0" err="1"/>
              <a:t>genhedlaeth</a:t>
            </a:r>
            <a:r>
              <a:rPr lang="en-GB" altLang="en-US" sz="1600" dirty="0"/>
              <a:t> </a:t>
            </a:r>
            <a:r>
              <a:rPr lang="en-GB" altLang="en-US" sz="1600" dirty="0" err="1"/>
              <a:t>i</a:t>
            </a:r>
            <a:r>
              <a:rPr lang="en-GB" altLang="en-US" sz="1600" dirty="0"/>
              <a:t> </a:t>
            </a:r>
            <a:r>
              <a:rPr lang="en-GB" altLang="en-US" sz="1600" dirty="0" err="1"/>
              <a:t>genhedlaeth</a:t>
            </a:r>
            <a:endParaRPr lang="en-GB" altLang="en-US" sz="1600" dirty="0"/>
          </a:p>
          <a:p>
            <a:pPr lvl="2"/>
            <a:r>
              <a:rPr lang="en-GB" altLang="en-US" sz="1600" dirty="0"/>
              <a:t>Fel hyn </a:t>
            </a:r>
            <a:r>
              <a:rPr lang="en-GB" altLang="en-US" sz="1600" dirty="0" err="1"/>
              <a:t>mae</a:t>
            </a:r>
            <a:r>
              <a:rPr lang="en-GB" altLang="en-US" sz="1600" dirty="0"/>
              <a:t> </a:t>
            </a:r>
            <a:r>
              <a:rPr lang="en-GB" altLang="en-US" sz="1600" dirty="0" err="1"/>
              <a:t>anghyfartaledd</a:t>
            </a:r>
            <a:r>
              <a:rPr lang="en-GB" altLang="en-US" sz="1600" dirty="0"/>
              <a:t> </a:t>
            </a:r>
            <a:r>
              <a:rPr lang="en-GB" altLang="en-US" sz="1600" dirty="0" err="1"/>
              <a:t>cymdeithasol</a:t>
            </a:r>
            <a:r>
              <a:rPr lang="en-GB" altLang="en-US" sz="1600" dirty="0"/>
              <a:t> mewn </a:t>
            </a:r>
            <a:r>
              <a:rPr lang="en-GB" altLang="en-US" sz="1600" dirty="0" err="1"/>
              <a:t>cymdeithas</a:t>
            </a:r>
            <a:r>
              <a:rPr lang="en-GB" altLang="en-US" sz="1600" dirty="0"/>
              <a:t> yn </a:t>
            </a:r>
            <a:r>
              <a:rPr lang="en-GB" altLang="en-US" sz="1600" dirty="0" err="1"/>
              <a:t>cael</a:t>
            </a:r>
            <a:r>
              <a:rPr lang="en-GB" altLang="en-US" sz="1600" dirty="0"/>
              <a:t> </a:t>
            </a:r>
            <a:r>
              <a:rPr lang="en-GB" altLang="en-US" sz="1600" dirty="0" err="1"/>
              <a:t>eu</a:t>
            </a:r>
            <a:r>
              <a:rPr lang="en-GB" altLang="en-US" sz="1600" dirty="0"/>
              <a:t> </a:t>
            </a:r>
            <a:r>
              <a:rPr lang="en-GB" altLang="en-US" sz="1600" dirty="0" err="1"/>
              <a:t>hatgynhyrchu’n</a:t>
            </a:r>
            <a:r>
              <a:rPr lang="en-GB" altLang="en-US" sz="1600" dirty="0"/>
              <a:t> </a:t>
            </a:r>
            <a:r>
              <a:rPr lang="en-GB" altLang="en-US" sz="1600" dirty="0" err="1"/>
              <a:t>gyson</a:t>
            </a:r>
            <a:r>
              <a:rPr lang="en-GB" altLang="en-US" sz="1600" dirty="0"/>
              <a:t> dros amser</a:t>
            </a:r>
          </a:p>
        </p:txBody>
      </p:sp>
      <p:sp>
        <p:nvSpPr>
          <p:cNvPr id="21508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 </a:t>
            </a:r>
          </a:p>
          <a:p>
            <a:pPr lvl="1"/>
            <a:r>
              <a:rPr lang="en-GB" altLang="en-US" sz="1800" dirty="0"/>
              <a:t>Saw the education system as a mechanism of social reproduction</a:t>
            </a:r>
          </a:p>
          <a:p>
            <a:pPr lvl="2"/>
            <a:r>
              <a:rPr lang="en-GB" altLang="en-US" sz="1600" dirty="0"/>
              <a:t>Those groups in the more privileged and powerful social positions maintain their place from generation to generation</a:t>
            </a:r>
          </a:p>
          <a:p>
            <a:pPr lvl="2"/>
            <a:r>
              <a:rPr lang="en-GB" altLang="en-US" sz="1600" dirty="0"/>
              <a:t>In this way social inequalities in society are constantly being reproduced over time</a:t>
            </a:r>
          </a:p>
          <a:p>
            <a:endParaRPr lang="en-GB" altLang="en-US" dirty="0"/>
          </a:p>
        </p:txBody>
      </p:sp>
      <p:pic>
        <p:nvPicPr>
          <p:cNvPr id="2150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356" y="4181302"/>
            <a:ext cx="1213164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3754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91636" y="-99753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 err="1"/>
              <a:t>Addysg</a:t>
            </a:r>
            <a:r>
              <a:rPr lang="en-GB" altLang="en-US" dirty="0"/>
              <a:t> ac </a:t>
            </a:r>
            <a:r>
              <a:rPr lang="en-GB" altLang="en-US" dirty="0" err="1"/>
              <a:t>Atgynhyrchiad</a:t>
            </a:r>
            <a:r>
              <a:rPr lang="en-GB" altLang="en-US" dirty="0"/>
              <a:t> </a:t>
            </a:r>
            <a:r>
              <a:rPr lang="en-GB" altLang="en-US" dirty="0" err="1"/>
              <a:t>Cymdeithasol</a:t>
            </a:r>
            <a:br>
              <a:rPr lang="en-GB" altLang="en-US" dirty="0"/>
            </a:br>
            <a:r>
              <a:rPr lang="en-GB" altLang="en-US" dirty="0"/>
              <a:t>Education &amp; Social Reproduction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Gwelwyd</a:t>
            </a:r>
            <a:r>
              <a:rPr lang="en-GB" altLang="en-US" dirty="0"/>
              <a:t> </a:t>
            </a:r>
            <a:r>
              <a:rPr lang="en-GB" altLang="en-US" dirty="0" err="1"/>
              <a:t>addysg</a:t>
            </a:r>
            <a:r>
              <a:rPr lang="en-GB" altLang="en-US" dirty="0"/>
              <a:t> fel dull o ‘</a:t>
            </a:r>
            <a:r>
              <a:rPr lang="en-GB" altLang="en-US" dirty="0" err="1"/>
              <a:t>atgynhyrchu</a:t>
            </a:r>
            <a:r>
              <a:rPr lang="en-GB" altLang="en-US" dirty="0"/>
              <a:t>’ ac ‘</a:t>
            </a:r>
            <a:r>
              <a:rPr lang="en-GB" altLang="en-US" dirty="0" err="1"/>
              <a:t>atgyfnerthu</a:t>
            </a:r>
            <a:r>
              <a:rPr lang="en-GB" altLang="en-US" dirty="0"/>
              <a:t>’ </a:t>
            </a:r>
            <a:r>
              <a:rPr lang="en-GB" altLang="en-US" dirty="0" err="1"/>
              <a:t>yr</a:t>
            </a:r>
            <a:r>
              <a:rPr lang="en-GB" altLang="en-US" dirty="0"/>
              <a:t>  </a:t>
            </a:r>
            <a:r>
              <a:rPr lang="en-GB" altLang="en-US" dirty="0" err="1"/>
              <a:t>anghyfartaledd</a:t>
            </a:r>
            <a:r>
              <a:rPr lang="en-GB" altLang="en-US" dirty="0"/>
              <a:t> yma yn </a:t>
            </a:r>
            <a:r>
              <a:rPr lang="en-GB" altLang="en-US" dirty="0" err="1"/>
              <a:t>gynnar</a:t>
            </a:r>
            <a:r>
              <a:rPr lang="en-GB" altLang="en-US" dirty="0"/>
              <a:t> ym </a:t>
            </a:r>
            <a:r>
              <a:rPr lang="en-GB" altLang="en-US" dirty="0" err="1"/>
              <a:t>mywyd</a:t>
            </a:r>
            <a:r>
              <a:rPr lang="en-GB" altLang="en-US" dirty="0"/>
              <a:t> person.</a:t>
            </a:r>
          </a:p>
          <a:p>
            <a:pPr lvl="1"/>
            <a:r>
              <a:rPr lang="en-GB" altLang="en-US" dirty="0"/>
              <a:t>Plato: </a:t>
            </a:r>
            <a:r>
              <a:rPr lang="en-GB" altLang="en-US" dirty="0" err="1"/>
              <a:t>roedd</a:t>
            </a:r>
            <a:r>
              <a:rPr lang="en-GB" altLang="en-US" dirty="0"/>
              <a:t> y </a:t>
            </a:r>
            <a:r>
              <a:rPr lang="en-GB" altLang="en-US" dirty="0" err="1"/>
              <a:t>Groegiaid</a:t>
            </a:r>
            <a:r>
              <a:rPr lang="en-GB" altLang="en-US" dirty="0"/>
              <a:t> </a:t>
            </a:r>
            <a:r>
              <a:rPr lang="en-GB" altLang="en-US" dirty="0" err="1"/>
              <a:t>cynnar</a:t>
            </a:r>
            <a:r>
              <a:rPr lang="en-GB" altLang="en-US" dirty="0"/>
              <a:t> yn </a:t>
            </a:r>
            <a:r>
              <a:rPr lang="en-GB" altLang="en-US" dirty="0" err="1"/>
              <a:t>ystyried</a:t>
            </a:r>
            <a:r>
              <a:rPr lang="en-GB" altLang="en-US" dirty="0"/>
              <a:t> bod </a:t>
            </a:r>
            <a:r>
              <a:rPr lang="en-GB" altLang="en-US" dirty="0" err="1"/>
              <a:t>pobl</a:t>
            </a:r>
            <a:r>
              <a:rPr lang="en-GB" altLang="en-US" dirty="0"/>
              <a:t> yn </a:t>
            </a:r>
            <a:r>
              <a:rPr lang="en-GB" altLang="en-US" dirty="0" err="1"/>
              <a:t>ddefnyddiol</a:t>
            </a:r>
            <a:r>
              <a:rPr lang="en-GB" altLang="en-US" dirty="0"/>
              <a:t> mewn </a:t>
            </a:r>
            <a:r>
              <a:rPr lang="en-GB" altLang="en-US" dirty="0" err="1"/>
              <a:t>rôl</a:t>
            </a:r>
            <a:r>
              <a:rPr lang="en-GB" altLang="en-US" dirty="0"/>
              <a:t> ‘</a:t>
            </a:r>
            <a:r>
              <a:rPr lang="en-GB" altLang="en-US" dirty="0" err="1"/>
              <a:t>benodol</a:t>
            </a:r>
            <a:r>
              <a:rPr lang="en-GB" altLang="en-US" dirty="0"/>
              <a:t>’ mewn </a:t>
            </a:r>
            <a:r>
              <a:rPr lang="en-GB" altLang="en-US" dirty="0" err="1"/>
              <a:t>cymdeithas</a:t>
            </a:r>
            <a:endParaRPr lang="en-GB" altLang="en-US" dirty="0"/>
          </a:p>
          <a:p>
            <a:pPr lvl="1"/>
            <a:r>
              <a:rPr lang="en-GB" altLang="en-US" dirty="0"/>
              <a:t>Felly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addysg</a:t>
            </a:r>
            <a:r>
              <a:rPr lang="en-GB" altLang="en-US" dirty="0"/>
              <a:t> yn </a:t>
            </a:r>
            <a:r>
              <a:rPr lang="en-GB" altLang="en-US" dirty="0" err="1"/>
              <a:t>paratoi</a:t>
            </a:r>
            <a:r>
              <a:rPr lang="en-GB" altLang="en-US" dirty="0"/>
              <a:t> plant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gymryd</a:t>
            </a:r>
            <a:r>
              <a:rPr lang="en-GB" altLang="en-US" dirty="0"/>
              <a:t> lle ‘addas’ o fewn </a:t>
            </a:r>
            <a:r>
              <a:rPr lang="en-GB" altLang="en-US" dirty="0" err="1"/>
              <a:t>cymdeithas</a:t>
            </a:r>
            <a:endParaRPr lang="en-GB" altLang="en-US" dirty="0"/>
          </a:p>
        </p:txBody>
      </p:sp>
      <p:sp>
        <p:nvSpPr>
          <p:cNvPr id="22532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Education was seen as a way to ‘reproduce’ and ‘reinforce’ these inequalities early on in a person’s life.</a:t>
            </a:r>
          </a:p>
          <a:p>
            <a:pPr lvl="1"/>
            <a:r>
              <a:rPr lang="en-GB" altLang="en-US" dirty="0"/>
              <a:t>Plato: the early Greeks saw people as being useful in a ‘certain’ role in society</a:t>
            </a:r>
          </a:p>
          <a:p>
            <a:pPr lvl="1"/>
            <a:r>
              <a:rPr lang="en-GB" altLang="en-US" dirty="0"/>
              <a:t>Thus education prepares children to take the ‘appropriate’ place in society </a:t>
            </a:r>
          </a:p>
          <a:p>
            <a:endParaRPr lang="en-GB" altLang="en-US" dirty="0"/>
          </a:p>
        </p:txBody>
      </p:sp>
      <p:pic>
        <p:nvPicPr>
          <p:cNvPr id="2253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818" y="5173380"/>
            <a:ext cx="1622920" cy="143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1094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4" y="25402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 err="1"/>
              <a:t>Cyfoeth</a:t>
            </a:r>
            <a:r>
              <a:rPr lang="en-GB" altLang="en-US" dirty="0"/>
              <a:t> v </a:t>
            </a:r>
            <a:r>
              <a:rPr lang="en-GB" altLang="en-US" dirty="0" err="1"/>
              <a:t>Tlodi</a:t>
            </a:r>
            <a:br>
              <a:rPr lang="en-GB" altLang="en-US" dirty="0"/>
            </a:br>
            <a:r>
              <a:rPr lang="en-GB" altLang="en-US" dirty="0"/>
              <a:t>Wealth v Poverty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32879" y="1855788"/>
            <a:ext cx="4401398" cy="443417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Plant </a:t>
            </a:r>
            <a:r>
              <a:rPr lang="en-GB" altLang="en-US" dirty="0" err="1"/>
              <a:t>cyfoethog</a:t>
            </a:r>
            <a:endParaRPr lang="en-GB" altLang="en-US" dirty="0"/>
          </a:p>
          <a:p>
            <a:pPr lvl="1"/>
            <a:r>
              <a:rPr lang="en-GB" altLang="en-US" dirty="0" err="1"/>
              <a:t>Ysgolion</a:t>
            </a:r>
            <a:r>
              <a:rPr lang="en-GB" altLang="en-US" dirty="0"/>
              <a:t> </a:t>
            </a:r>
            <a:r>
              <a:rPr lang="en-GB" altLang="en-US" dirty="0" err="1"/>
              <a:t>preifat</a:t>
            </a:r>
            <a:endParaRPr lang="en-GB" altLang="en-US" dirty="0"/>
          </a:p>
          <a:p>
            <a:pPr lvl="1"/>
            <a:r>
              <a:rPr lang="en-GB" altLang="en-US" dirty="0"/>
              <a:t>‘dysgu’ sut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llwyddo</a:t>
            </a:r>
            <a:endParaRPr lang="en-GB" altLang="en-US" dirty="0"/>
          </a:p>
          <a:p>
            <a:r>
              <a:rPr lang="en-GB" altLang="en-US" dirty="0"/>
              <a:t>Plant dosbarth </a:t>
            </a:r>
            <a:r>
              <a:rPr lang="en-GB" altLang="en-US" dirty="0" err="1"/>
              <a:t>gweithiol</a:t>
            </a:r>
            <a:endParaRPr lang="en-GB" altLang="en-US" dirty="0"/>
          </a:p>
          <a:p>
            <a:pPr lvl="1"/>
            <a:r>
              <a:rPr lang="en-GB" altLang="en-US" dirty="0" err="1"/>
              <a:t>Ysgolion</a:t>
            </a:r>
            <a:r>
              <a:rPr lang="en-GB" altLang="en-US" dirty="0"/>
              <a:t> mewn </a:t>
            </a:r>
            <a:r>
              <a:rPr lang="en-GB" altLang="en-US" dirty="0" err="1"/>
              <a:t>ardaloedd</a:t>
            </a:r>
            <a:r>
              <a:rPr lang="en-GB" altLang="en-US" dirty="0"/>
              <a:t> </a:t>
            </a:r>
            <a:r>
              <a:rPr lang="en-GB" altLang="en-US" dirty="0" err="1"/>
              <a:t>tlawd</a:t>
            </a:r>
            <a:endParaRPr lang="en-GB" altLang="en-US" dirty="0"/>
          </a:p>
          <a:p>
            <a:pPr lvl="1"/>
            <a:r>
              <a:rPr lang="en-GB" altLang="en-US" dirty="0" err="1"/>
              <a:t>Teuluoedd</a:t>
            </a:r>
            <a:r>
              <a:rPr lang="en-GB" altLang="en-US" dirty="0"/>
              <a:t> dosbarth </a:t>
            </a:r>
            <a:r>
              <a:rPr lang="en-GB" altLang="en-US" dirty="0" err="1"/>
              <a:t>gweithiol</a:t>
            </a:r>
            <a:r>
              <a:rPr lang="en-GB" altLang="en-US" dirty="0"/>
              <a:t> </a:t>
            </a:r>
            <a:r>
              <a:rPr lang="en-GB" altLang="en-US" dirty="0" err="1"/>
              <a:t>neu’n</a:t>
            </a:r>
            <a:r>
              <a:rPr lang="en-GB" altLang="en-US" dirty="0"/>
              <a:t> </a:t>
            </a:r>
            <a:r>
              <a:rPr lang="en-GB" altLang="en-US" dirty="0" err="1"/>
              <a:t>ddiwaith</a:t>
            </a:r>
            <a:endParaRPr lang="en-GB" altLang="en-US" dirty="0"/>
          </a:p>
          <a:p>
            <a:pPr lvl="1"/>
            <a:r>
              <a:rPr lang="en-GB" altLang="en-US" dirty="0" err="1"/>
              <a:t>Prinder</a:t>
            </a:r>
            <a:r>
              <a:rPr lang="en-GB" altLang="en-US" dirty="0"/>
              <a:t> </a:t>
            </a:r>
            <a:r>
              <a:rPr lang="en-GB" altLang="en-US" dirty="0" err="1"/>
              <a:t>athrawon</a:t>
            </a:r>
            <a:endParaRPr lang="en-GB" altLang="en-US" dirty="0"/>
          </a:p>
          <a:p>
            <a:pPr lvl="1"/>
            <a:r>
              <a:rPr lang="en-GB" altLang="en-US" dirty="0" err="1"/>
              <a:t>Byw</a:t>
            </a:r>
            <a:r>
              <a:rPr lang="en-GB" altLang="en-US" dirty="0"/>
              <a:t> mewn </a:t>
            </a:r>
            <a:r>
              <a:rPr lang="en-GB" altLang="en-US" dirty="0" err="1"/>
              <a:t>adeiladau</a:t>
            </a:r>
            <a:r>
              <a:rPr lang="en-GB" altLang="en-US" dirty="0"/>
              <a:t> </a:t>
            </a:r>
            <a:r>
              <a:rPr lang="en-GB" altLang="en-US" dirty="0" err="1"/>
              <a:t>tlotach</a:t>
            </a:r>
            <a:endParaRPr lang="en-GB" altLang="en-US" dirty="0"/>
          </a:p>
          <a:p>
            <a:pPr lvl="1"/>
            <a:r>
              <a:rPr lang="en-GB" altLang="en-US" dirty="0" err="1"/>
              <a:t>Ysgolion</a:t>
            </a:r>
            <a:r>
              <a:rPr lang="en-GB" altLang="en-US" dirty="0"/>
              <a:t> yn </a:t>
            </a:r>
            <a:r>
              <a:rPr lang="en-GB" altLang="en-US" dirty="0" err="1"/>
              <a:t>dueddol</a:t>
            </a:r>
            <a:r>
              <a:rPr lang="en-GB" altLang="en-US" dirty="0"/>
              <a:t> o fod â </a:t>
            </a:r>
            <a:r>
              <a:rPr lang="en-GB" altLang="en-US" dirty="0" err="1"/>
              <a:t>chyraeddiadau</a:t>
            </a:r>
            <a:r>
              <a:rPr lang="en-GB" altLang="en-US" dirty="0"/>
              <a:t> is</a:t>
            </a:r>
          </a:p>
          <a:p>
            <a:pPr lvl="1"/>
            <a:r>
              <a:rPr lang="en-GB" altLang="en-US" dirty="0" err="1"/>
              <a:t>Cyraeddiadau</a:t>
            </a:r>
            <a:r>
              <a:rPr lang="en-GB" altLang="en-US" dirty="0"/>
              <a:t> disgyblion </a:t>
            </a:r>
            <a:r>
              <a:rPr lang="en-GB" altLang="en-US" dirty="0" err="1"/>
              <a:t>isel</a:t>
            </a:r>
            <a:endParaRPr lang="en-GB" altLang="en-US" dirty="0"/>
          </a:p>
          <a:p>
            <a:pPr lvl="1"/>
            <a:r>
              <a:rPr lang="en-GB" altLang="en-US" dirty="0"/>
              <a:t>Mwy </a:t>
            </a:r>
            <a:r>
              <a:rPr lang="en-GB" altLang="en-US" dirty="0" err="1"/>
              <a:t>tebygol</a:t>
            </a:r>
            <a:r>
              <a:rPr lang="en-GB" altLang="en-US" dirty="0"/>
              <a:t> o ‘fethu’ neu ‘mewn </a:t>
            </a:r>
            <a:r>
              <a:rPr lang="en-GB" altLang="en-US" dirty="0" err="1"/>
              <a:t>perygl</a:t>
            </a:r>
            <a:r>
              <a:rPr lang="en-GB" altLang="en-US" dirty="0"/>
              <a:t> o fethu’ gan Estyn/Ofsted</a:t>
            </a:r>
          </a:p>
        </p:txBody>
      </p:sp>
      <p:sp>
        <p:nvSpPr>
          <p:cNvPr id="23556" name="Content Placeholder 5"/>
          <p:cNvSpPr>
            <a:spLocks noGrp="1"/>
          </p:cNvSpPr>
          <p:nvPr>
            <p:ph sz="half" idx="2"/>
          </p:nvPr>
        </p:nvSpPr>
        <p:spPr>
          <a:xfrm>
            <a:off x="4975668" y="1855788"/>
            <a:ext cx="4669172" cy="4805476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1900" dirty="0"/>
              <a:t>Wealthy children</a:t>
            </a:r>
          </a:p>
          <a:p>
            <a:pPr lvl="1"/>
            <a:r>
              <a:rPr lang="en-GB" altLang="en-US" sz="1700" dirty="0"/>
              <a:t>Private schools</a:t>
            </a:r>
          </a:p>
          <a:p>
            <a:pPr lvl="1"/>
            <a:r>
              <a:rPr lang="en-GB" altLang="en-US" sz="1700" dirty="0"/>
              <a:t>‘learn’ how to be successful</a:t>
            </a:r>
          </a:p>
          <a:p>
            <a:r>
              <a:rPr lang="en-GB" altLang="en-US" sz="1900" dirty="0"/>
              <a:t>Working class children</a:t>
            </a:r>
          </a:p>
          <a:p>
            <a:pPr lvl="1"/>
            <a:r>
              <a:rPr lang="en-GB" altLang="en-US" sz="1700" dirty="0"/>
              <a:t>Schools in poor areas</a:t>
            </a:r>
          </a:p>
          <a:p>
            <a:pPr lvl="1"/>
            <a:r>
              <a:rPr lang="en-GB" altLang="en-US" sz="1700" dirty="0"/>
              <a:t>Working class or unemployed families</a:t>
            </a:r>
          </a:p>
          <a:p>
            <a:pPr lvl="1"/>
            <a:r>
              <a:rPr lang="en-GB" altLang="en-US" sz="1700" dirty="0"/>
              <a:t>Teacher shortages</a:t>
            </a:r>
          </a:p>
          <a:p>
            <a:pPr lvl="1"/>
            <a:r>
              <a:rPr lang="en-GB" altLang="en-US" sz="1700" dirty="0"/>
              <a:t>Housed in poorer buildings</a:t>
            </a:r>
          </a:p>
          <a:p>
            <a:pPr lvl="1"/>
            <a:r>
              <a:rPr lang="en-GB" altLang="en-US" sz="1700" dirty="0"/>
              <a:t>Tend to be low-attaining schools</a:t>
            </a:r>
          </a:p>
          <a:p>
            <a:pPr lvl="1"/>
            <a:r>
              <a:rPr lang="en-GB" altLang="en-US" sz="1700" dirty="0"/>
              <a:t>Low pupil attainment</a:t>
            </a:r>
          </a:p>
          <a:p>
            <a:pPr lvl="1"/>
            <a:r>
              <a:rPr lang="en-GB" altLang="en-US" sz="1700" dirty="0"/>
              <a:t>More likely to be ‘failing’ or put on ‘at risk’ by Ofsted/</a:t>
            </a:r>
            <a:r>
              <a:rPr lang="en-GB" altLang="en-US" sz="1700" dirty="0" err="1"/>
              <a:t>Estyn</a:t>
            </a:r>
            <a:endParaRPr lang="en-GB" altLang="en-US" sz="1700" dirty="0"/>
          </a:p>
          <a:p>
            <a:endParaRPr lang="en-GB" altLang="en-US" dirty="0"/>
          </a:p>
        </p:txBody>
      </p:sp>
      <p:pic>
        <p:nvPicPr>
          <p:cNvPr id="23557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8053" y="321470"/>
            <a:ext cx="1692199" cy="2252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16175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Beth am Ysgolion Gwladol ‘da’?</a:t>
            </a:r>
            <a:br>
              <a:rPr lang="en-GB" altLang="en-US"/>
            </a:br>
            <a:r>
              <a:rPr lang="en-GB" altLang="en-US"/>
              <a:t>What about ‘Good’ State Schools?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Ysgolion</a:t>
            </a:r>
            <a:r>
              <a:rPr lang="en-GB" altLang="en-US" dirty="0"/>
              <a:t> </a:t>
            </a:r>
            <a:r>
              <a:rPr lang="en-GB" altLang="en-US" dirty="0" err="1"/>
              <a:t>gwladol</a:t>
            </a:r>
            <a:r>
              <a:rPr lang="en-GB" altLang="en-US" dirty="0"/>
              <a:t> gyda </a:t>
            </a:r>
            <a:r>
              <a:rPr lang="en-GB" altLang="en-US" dirty="0" err="1"/>
              <a:t>chymysgedd</a:t>
            </a:r>
            <a:r>
              <a:rPr lang="en-GB" altLang="en-US" dirty="0"/>
              <a:t> </a:t>
            </a:r>
            <a:r>
              <a:rPr lang="en-GB" altLang="en-US" dirty="0" err="1"/>
              <a:t>cymdeithasol</a:t>
            </a:r>
            <a:r>
              <a:rPr lang="en-GB" altLang="en-US" dirty="0"/>
              <a:t>?</a:t>
            </a:r>
          </a:p>
          <a:p>
            <a:pPr lvl="1"/>
            <a:r>
              <a:rPr lang="en-GB" altLang="en-US" dirty="0"/>
              <a:t>Disgyblion dosbarth </a:t>
            </a:r>
            <a:r>
              <a:rPr lang="en-GB" altLang="en-US" dirty="0" err="1"/>
              <a:t>canol</a:t>
            </a:r>
            <a:r>
              <a:rPr lang="en-GB" altLang="en-US" dirty="0"/>
              <a:t> yn </a:t>
            </a:r>
            <a:r>
              <a:rPr lang="en-GB" altLang="en-US" dirty="0" err="1"/>
              <a:t>dueddol</a:t>
            </a:r>
            <a:r>
              <a:rPr lang="en-GB" altLang="en-US" dirty="0"/>
              <a:t> o fod yn y </a:t>
            </a:r>
            <a:r>
              <a:rPr lang="en-GB" altLang="en-US" dirty="0" err="1"/>
              <a:t>grwpiau</a:t>
            </a:r>
            <a:r>
              <a:rPr lang="en-GB" altLang="en-US" dirty="0"/>
              <a:t> academaidd </a:t>
            </a:r>
            <a:r>
              <a:rPr lang="en-GB" altLang="en-US" dirty="0" err="1"/>
              <a:t>uwch</a:t>
            </a:r>
            <a:endParaRPr lang="en-GB" altLang="en-US" dirty="0"/>
          </a:p>
          <a:p>
            <a:pPr lvl="1"/>
            <a:r>
              <a:rPr lang="en-GB" altLang="en-US" dirty="0"/>
              <a:t>Disgyblion dosbarth </a:t>
            </a:r>
            <a:r>
              <a:rPr lang="en-GB" altLang="en-US" dirty="0" err="1"/>
              <a:t>gweithiol</a:t>
            </a:r>
            <a:r>
              <a:rPr lang="en-GB" altLang="en-US" dirty="0"/>
              <a:t> yn </a:t>
            </a:r>
            <a:r>
              <a:rPr lang="en-GB" altLang="en-US" dirty="0" err="1"/>
              <a:t>dueddol</a:t>
            </a:r>
            <a:r>
              <a:rPr lang="en-GB" altLang="en-US" dirty="0"/>
              <a:t> o fod yn y </a:t>
            </a:r>
            <a:r>
              <a:rPr lang="en-GB" altLang="en-US" dirty="0" err="1"/>
              <a:t>grwpiau</a:t>
            </a:r>
            <a:r>
              <a:rPr lang="en-GB" altLang="en-US" dirty="0"/>
              <a:t> addysgu is (</a:t>
            </a:r>
            <a:r>
              <a:rPr lang="en-GB" altLang="en-US" dirty="0" err="1"/>
              <a:t>Arnot</a:t>
            </a:r>
            <a:r>
              <a:rPr lang="en-GB" altLang="en-US" dirty="0"/>
              <a:t> &amp; Reay, 2006)</a:t>
            </a:r>
          </a:p>
          <a:p>
            <a:pPr lvl="1"/>
            <a:endParaRPr lang="en-GB" altLang="en-US" dirty="0"/>
          </a:p>
        </p:txBody>
      </p:sp>
      <p:sp>
        <p:nvSpPr>
          <p:cNvPr id="2458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/>
              <a:t>State schools with a social mix?</a:t>
            </a:r>
          </a:p>
          <a:p>
            <a:pPr lvl="1"/>
            <a:r>
              <a:rPr lang="en-GB" altLang="en-US"/>
              <a:t>Middle-class pupils tend to be concentrated in the higher academic groups</a:t>
            </a:r>
          </a:p>
          <a:p>
            <a:pPr lvl="1"/>
            <a:r>
              <a:rPr lang="en-GB" altLang="en-US"/>
              <a:t>Working-class pupils tend to be more likely to be placed in the lower teaching sets (Arnot &amp; Reay, 2006)</a:t>
            </a:r>
          </a:p>
          <a:p>
            <a:pPr lvl="1"/>
            <a:endParaRPr lang="en-GB" altLang="en-US"/>
          </a:p>
          <a:p>
            <a:endParaRPr lang="en-GB" altLang="en-US" dirty="0"/>
          </a:p>
        </p:txBody>
      </p:sp>
      <p:pic>
        <p:nvPicPr>
          <p:cNvPr id="2458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439" y="5101468"/>
            <a:ext cx="2123536" cy="1309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16679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 </a:t>
            </a:r>
            <a:r>
              <a:rPr lang="en-US" altLang="en-US" dirty="0" err="1"/>
              <a:t>yw</a:t>
            </a:r>
            <a:r>
              <a:rPr lang="en-US" altLang="en-US" dirty="0"/>
              <a:t> </a:t>
            </a:r>
            <a:r>
              <a:rPr lang="en-US" altLang="en-US" dirty="0" err="1"/>
              <a:t>popeth</a:t>
            </a:r>
            <a:r>
              <a:rPr lang="en-US" altLang="en-US" dirty="0"/>
              <a:t> </a:t>
            </a:r>
            <a:r>
              <a:rPr lang="en-US" altLang="en-US" dirty="0" err="1"/>
              <a:t>i</a:t>
            </a:r>
            <a:r>
              <a:rPr lang="en-US" altLang="en-US" dirty="0"/>
              <a:t> </a:t>
            </a:r>
            <a:r>
              <a:rPr lang="en-US" altLang="en-US" dirty="0" err="1"/>
              <a:t>wneud</a:t>
            </a:r>
            <a:r>
              <a:rPr lang="en-US" altLang="en-US" dirty="0"/>
              <a:t>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altLang="en-US" dirty="0"/>
              <a:t> </a:t>
            </a:r>
            <a:r>
              <a:rPr lang="en-US" altLang="en-US" dirty="0" err="1"/>
              <a:t>dosbarth</a:t>
            </a:r>
            <a:r>
              <a:rPr lang="en-US" altLang="en-US" dirty="0"/>
              <a:t>?</a:t>
            </a:r>
            <a:br>
              <a:rPr lang="en-US" altLang="en-US" dirty="0"/>
            </a:br>
            <a:r>
              <a:rPr lang="en-US" altLang="en-US" dirty="0"/>
              <a:t>Is it all about class?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Awgryma</a:t>
            </a:r>
            <a:r>
              <a:rPr lang="en-GB" altLang="en-US" dirty="0"/>
              <a:t> 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</a:t>
            </a:r>
          </a:p>
          <a:p>
            <a:pPr lvl="1"/>
            <a:r>
              <a:rPr lang="en-GB" altLang="en-US" sz="1800" dirty="0" err="1"/>
              <a:t>Ychydig</a:t>
            </a:r>
            <a:r>
              <a:rPr lang="en-GB" altLang="en-US" sz="1800" dirty="0"/>
              <a:t> iawn o dystiolaeth sydd am </a:t>
            </a:r>
            <a:r>
              <a:rPr lang="en-GB" altLang="en-US" sz="1800" dirty="0" err="1"/>
              <a:t>wahaniaeth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mesuradwy</a:t>
            </a:r>
            <a:r>
              <a:rPr lang="en-GB" altLang="en-US" sz="1800" dirty="0"/>
              <a:t> rhwng disgyblion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ddechrau</a:t>
            </a:r>
            <a:r>
              <a:rPr lang="en-GB" altLang="en-US" sz="1800" dirty="0"/>
              <a:t>.</a:t>
            </a:r>
          </a:p>
          <a:p>
            <a:pPr lvl="1"/>
            <a:r>
              <a:rPr lang="en-GB" altLang="en-US" sz="1800" dirty="0"/>
              <a:t>Mae </a:t>
            </a:r>
            <a:r>
              <a:rPr lang="en-GB" altLang="en-US" sz="1800" dirty="0" err="1"/>
              <a:t>grwpio</a:t>
            </a:r>
            <a:r>
              <a:rPr lang="en-GB" altLang="en-US" sz="1800" dirty="0"/>
              <a:t> disgyblion yn medru bod </a:t>
            </a:r>
            <a:r>
              <a:rPr lang="en-GB" altLang="en-US" sz="1800" dirty="0" err="1"/>
              <a:t>cymaint</a:t>
            </a:r>
            <a:r>
              <a:rPr lang="en-GB" altLang="en-US" sz="1800" dirty="0"/>
              <a:t> </a:t>
            </a:r>
            <a:r>
              <a:rPr lang="en-GB" altLang="en-US" sz="1800" dirty="0" err="1"/>
              <a:t>ynglyn</a:t>
            </a:r>
            <a:r>
              <a:rPr lang="en-GB" altLang="en-US" sz="1800" dirty="0"/>
              <a:t> â ‘</a:t>
            </a:r>
            <a:r>
              <a:rPr lang="en-GB" altLang="en-US" sz="1800" dirty="0" err="1"/>
              <a:t>chanfyddiad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yr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athro</a:t>
            </a:r>
            <a:r>
              <a:rPr lang="en-GB" altLang="en-US" sz="1800" dirty="0"/>
              <a:t>’ a ‘</a:t>
            </a:r>
            <a:r>
              <a:rPr lang="en-GB" altLang="en-US" sz="1800" dirty="0" err="1"/>
              <a:t>gwahaniaeth</a:t>
            </a:r>
            <a:r>
              <a:rPr lang="en-GB" altLang="en-US" sz="1800" dirty="0"/>
              <a:t> academaidd </a:t>
            </a:r>
            <a:r>
              <a:rPr lang="en-GB" altLang="en-US" sz="1800" dirty="0" err="1"/>
              <a:t>gwirioneddol</a:t>
            </a:r>
            <a:r>
              <a:rPr lang="en-GB" altLang="en-US" sz="1800" dirty="0"/>
              <a:t>’</a:t>
            </a:r>
          </a:p>
          <a:p>
            <a:endParaRPr lang="en-GB" altLang="en-US" dirty="0"/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 suggest that </a:t>
            </a:r>
          </a:p>
          <a:p>
            <a:pPr lvl="1"/>
            <a:r>
              <a:rPr lang="en-GB" altLang="en-US" sz="1800" dirty="0"/>
              <a:t>There is little evidence that there is a measurable difference between pupils initially </a:t>
            </a:r>
          </a:p>
          <a:p>
            <a:pPr lvl="1"/>
            <a:r>
              <a:rPr lang="en-GB" altLang="en-US" sz="1800" dirty="0"/>
              <a:t>Pupil grouping can be as much about ‘teacher perception’ as ‘actual academic difference’</a:t>
            </a:r>
          </a:p>
          <a:p>
            <a:endParaRPr lang="en-GB" altLang="en-US" dirty="0"/>
          </a:p>
        </p:txBody>
      </p:sp>
      <p:pic>
        <p:nvPicPr>
          <p:cNvPr id="2560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932" y="4997132"/>
            <a:ext cx="2987675" cy="167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7980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Canfyddiadau Athrawon</a:t>
            </a:r>
            <a:br>
              <a:rPr lang="en-GB" altLang="en-US"/>
            </a:br>
            <a:r>
              <a:rPr lang="en-GB" altLang="en-US"/>
              <a:t>Teacher Perceptions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91633" y="2716002"/>
            <a:ext cx="4184035" cy="3880772"/>
          </a:xfrm>
        </p:spPr>
        <p:txBody>
          <a:bodyPr/>
          <a:lstStyle/>
          <a:p>
            <a:r>
              <a:rPr lang="en-GB" altLang="en-US" dirty="0"/>
              <a:t>Mae’r disgyblion y </a:t>
            </a:r>
            <a:r>
              <a:rPr lang="en-GB" altLang="en-US" dirty="0" err="1"/>
              <a:t>canfydda</a:t>
            </a:r>
            <a:r>
              <a:rPr lang="en-GB" altLang="en-US" dirty="0"/>
              <a:t> </a:t>
            </a:r>
            <a:r>
              <a:rPr lang="en-GB" altLang="en-US" dirty="0" err="1"/>
              <a:t>athrawon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bônt</a:t>
            </a:r>
            <a:r>
              <a:rPr lang="en-GB" altLang="en-US" dirty="0"/>
              <a:t> yn fwy academaidd yn fwy </a:t>
            </a:r>
            <a:r>
              <a:rPr lang="en-GB" altLang="en-US" dirty="0" err="1"/>
              <a:t>tebygol</a:t>
            </a:r>
            <a:r>
              <a:rPr lang="en-GB" altLang="en-US" dirty="0"/>
              <a:t> o wneud yn dda yn y </a:t>
            </a:r>
            <a:r>
              <a:rPr lang="en-GB" altLang="en-US" dirty="0" err="1"/>
              <a:t>dyfodol</a:t>
            </a:r>
            <a:endParaRPr lang="en-GB" altLang="en-US" dirty="0"/>
          </a:p>
          <a:p>
            <a:pPr lvl="1"/>
            <a:r>
              <a:rPr lang="en-GB" altLang="en-US" dirty="0"/>
              <a:t>yn </a:t>
            </a:r>
            <a:r>
              <a:rPr lang="en-GB" altLang="en-US" dirty="0" err="1"/>
              <a:t>aml</a:t>
            </a:r>
            <a:r>
              <a:rPr lang="en-GB" altLang="en-US" dirty="0"/>
              <a:t> yn </a:t>
            </a:r>
            <a:r>
              <a:rPr lang="en-GB" altLang="en-US" dirty="0" err="1"/>
              <a:t>rheiny</a:t>
            </a:r>
            <a:r>
              <a:rPr lang="en-GB" altLang="en-US" dirty="0"/>
              <a:t> sy’n arddangos ‘</a:t>
            </a:r>
            <a:r>
              <a:rPr lang="en-GB" altLang="en-US" dirty="0" err="1"/>
              <a:t>priodoleddau</a:t>
            </a:r>
            <a:r>
              <a:rPr lang="en-GB" altLang="en-US" dirty="0"/>
              <a:t> dosbarth </a:t>
            </a:r>
            <a:r>
              <a:rPr lang="en-GB" altLang="en-US" dirty="0" err="1"/>
              <a:t>canol</a:t>
            </a:r>
            <a:r>
              <a:rPr lang="en-GB" altLang="en-US" dirty="0"/>
              <a:t>’ (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r>
              <a:rPr lang="en-GB" altLang="en-US" dirty="0"/>
              <a:t>)</a:t>
            </a:r>
          </a:p>
          <a:p>
            <a:endParaRPr lang="en-GB" altLang="en-US" dirty="0"/>
          </a:p>
        </p:txBody>
      </p:sp>
      <p:sp>
        <p:nvSpPr>
          <p:cNvPr id="26628" name="Content Placeholder 5"/>
          <p:cNvSpPr>
            <a:spLocks noGrp="1"/>
          </p:cNvSpPr>
          <p:nvPr>
            <p:ph sz="half" idx="2"/>
          </p:nvPr>
        </p:nvSpPr>
        <p:spPr>
          <a:xfrm>
            <a:off x="5232210" y="2716001"/>
            <a:ext cx="4184034" cy="3880773"/>
          </a:xfrm>
        </p:spPr>
        <p:txBody>
          <a:bodyPr/>
          <a:lstStyle/>
          <a:p>
            <a:r>
              <a:rPr lang="en-GB" altLang="en-US" dirty="0"/>
              <a:t>Pupils which teachers ‘perceive’ to be more academic or more likely to do well in the future </a:t>
            </a:r>
          </a:p>
          <a:p>
            <a:pPr lvl="1"/>
            <a:r>
              <a:rPr lang="en-GB" altLang="en-US" dirty="0"/>
              <a:t>are often those who display ‘middle-class characteristics’ (hidden curriculum)</a:t>
            </a:r>
          </a:p>
          <a:p>
            <a:endParaRPr lang="en-GB" altLang="en-US" dirty="0"/>
          </a:p>
        </p:txBody>
      </p:sp>
      <p:pic>
        <p:nvPicPr>
          <p:cNvPr id="2662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794" y="527844"/>
            <a:ext cx="2619375" cy="148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18130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Tasg</a:t>
            </a:r>
            <a:r>
              <a:rPr lang="en-GB" altLang="en-US" dirty="0"/>
              <a:t>: </a:t>
            </a:r>
            <a:r>
              <a:rPr lang="en-GB" altLang="en-US" dirty="0" err="1"/>
              <a:t>Canfyddiadau</a:t>
            </a:r>
            <a:r>
              <a:rPr lang="en-GB" altLang="en-US" dirty="0"/>
              <a:t> </a:t>
            </a:r>
            <a:r>
              <a:rPr lang="en-GB" altLang="en-US" dirty="0" err="1"/>
              <a:t>Athrawon</a:t>
            </a:r>
            <a:r>
              <a:rPr lang="en-GB" altLang="en-US" dirty="0"/>
              <a:t> </a:t>
            </a:r>
            <a:br>
              <a:rPr lang="en-GB" altLang="en-US" dirty="0"/>
            </a:br>
            <a:r>
              <a:rPr lang="en-GB" altLang="en-US" dirty="0"/>
              <a:t>Task: </a:t>
            </a:r>
            <a:r>
              <a:rPr lang="en-US" altLang="en-US" dirty="0"/>
              <a:t>Teacher Perceptions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>
          <a:xfrm>
            <a:off x="94828" y="2174032"/>
            <a:ext cx="4836159" cy="3880772"/>
          </a:xfrm>
        </p:spPr>
        <p:txBody>
          <a:bodyPr>
            <a:normAutofit/>
          </a:bodyPr>
          <a:lstStyle/>
          <a:p>
            <a:pPr lvl="1"/>
            <a:r>
              <a:rPr lang="en-GB" altLang="en-US" sz="2000" dirty="0"/>
              <a:t>Dros amser gellir gweld y </a:t>
            </a:r>
            <a:r>
              <a:rPr lang="en-GB" altLang="en-US" sz="2000" dirty="0" err="1"/>
              <a:t>gwahaniaeth</a:t>
            </a:r>
            <a:r>
              <a:rPr lang="en-GB" altLang="en-US" sz="2000" dirty="0"/>
              <a:t> yn </a:t>
            </a:r>
            <a:r>
              <a:rPr lang="en-GB" altLang="en-US" sz="2000" dirty="0" err="1"/>
              <a:t>cynyddu</a:t>
            </a:r>
            <a:r>
              <a:rPr lang="en-GB" altLang="en-US" sz="2000" dirty="0"/>
              <a:t>, ond gall hyn fod mwy </a:t>
            </a:r>
            <a:r>
              <a:rPr lang="en-GB" altLang="en-US" sz="2000" dirty="0" err="1"/>
              <a:t>i</a:t>
            </a:r>
            <a:r>
              <a:rPr lang="en-GB" altLang="en-US" sz="2000" dirty="0"/>
              <a:t> ymwneud â:</a:t>
            </a:r>
          </a:p>
          <a:p>
            <a:pPr lvl="2"/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haddysgu’n</a:t>
            </a:r>
            <a:r>
              <a:rPr lang="en-GB" altLang="en-US" sz="1800" dirty="0"/>
              <a:t> wahanol</a:t>
            </a:r>
          </a:p>
          <a:p>
            <a:pPr lvl="2"/>
            <a:r>
              <a:rPr lang="en-GB" altLang="en-US" sz="1800" dirty="0" err="1"/>
              <a:t>profi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disgwyliadau</a:t>
            </a:r>
            <a:r>
              <a:rPr lang="en-GB" altLang="en-US" sz="1800" dirty="0"/>
              <a:t> gwahanol </a:t>
            </a:r>
            <a:r>
              <a:rPr lang="en-GB" altLang="en-US" sz="1800" dirty="0" err="1"/>
              <a:t>athrawon</a:t>
            </a:r>
            <a:endParaRPr lang="en-GB" altLang="en-US" sz="1800" dirty="0"/>
          </a:p>
          <a:p>
            <a:pPr lvl="2"/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cynnig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cyfleoedd</a:t>
            </a:r>
            <a:r>
              <a:rPr lang="en-GB" altLang="en-US" sz="1800" dirty="0"/>
              <a:t> gwahanol </a:t>
            </a:r>
            <a:r>
              <a:rPr lang="en-GB" altLang="en-US" sz="1800" dirty="0" err="1"/>
              <a:t>drwy’r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cwricwlwm</a:t>
            </a:r>
            <a:endParaRPr lang="en-GB" altLang="en-US" sz="1800" dirty="0"/>
          </a:p>
          <a:p>
            <a:pPr lvl="2"/>
            <a:r>
              <a:rPr lang="en-GB" altLang="en-US" sz="1800" dirty="0" err="1"/>
              <a:t>Allwch</a:t>
            </a:r>
            <a:r>
              <a:rPr lang="en-GB" altLang="en-US" sz="1800" dirty="0"/>
              <a:t> chi </a:t>
            </a:r>
            <a:r>
              <a:rPr lang="en-GB" altLang="en-US" sz="1800" dirty="0" err="1"/>
              <a:t>feddwl</a:t>
            </a:r>
            <a:r>
              <a:rPr lang="en-GB" altLang="en-US" sz="1800" dirty="0"/>
              <a:t> am </a:t>
            </a:r>
            <a:r>
              <a:rPr lang="en-GB" altLang="en-US" sz="1800" dirty="0" err="1"/>
              <a:t>enghreifftiau</a:t>
            </a:r>
            <a:r>
              <a:rPr lang="en-GB" altLang="en-US" sz="1800" dirty="0"/>
              <a:t> o </a:t>
            </a:r>
            <a:r>
              <a:rPr lang="en-GB" altLang="en-US" sz="1800" dirty="0" err="1"/>
              <a:t>hyn</a:t>
            </a:r>
            <a:r>
              <a:rPr lang="en-GB" altLang="en-US" sz="1800" dirty="0"/>
              <a:t>?</a:t>
            </a:r>
          </a:p>
          <a:p>
            <a:endParaRPr lang="en-GB" altLang="en-US" sz="2000" dirty="0"/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>
          <a:xfrm>
            <a:off x="4768427" y="2160589"/>
            <a:ext cx="4505577" cy="3880773"/>
          </a:xfrm>
        </p:spPr>
        <p:txBody>
          <a:bodyPr>
            <a:noAutofit/>
          </a:bodyPr>
          <a:lstStyle/>
          <a:p>
            <a:pPr lvl="1"/>
            <a:r>
              <a:rPr lang="en-GB" altLang="en-US" sz="2000" dirty="0"/>
              <a:t>As time goes by this difference may be seen to widen but may be more to do with: </a:t>
            </a:r>
          </a:p>
          <a:p>
            <a:pPr lvl="2"/>
            <a:r>
              <a:rPr lang="en-GB" altLang="en-US" sz="1800" dirty="0"/>
              <a:t>being taught differently</a:t>
            </a:r>
          </a:p>
          <a:p>
            <a:pPr lvl="2"/>
            <a:r>
              <a:rPr lang="en-GB" altLang="en-US" sz="1800" dirty="0"/>
              <a:t>experiencing different teacher expectations </a:t>
            </a:r>
          </a:p>
          <a:p>
            <a:pPr lvl="2"/>
            <a:r>
              <a:rPr lang="en-GB" altLang="en-US" sz="1800" dirty="0"/>
              <a:t>being offered different opportunities through the curriculum</a:t>
            </a:r>
          </a:p>
          <a:p>
            <a:pPr lvl="2"/>
            <a:r>
              <a:rPr lang="en-GB" altLang="en-US" sz="1800" dirty="0"/>
              <a:t>Can you think of examples of this?</a:t>
            </a:r>
          </a:p>
          <a:p>
            <a:endParaRPr lang="en-GB" altLang="en-US" sz="2400" dirty="0"/>
          </a:p>
        </p:txBody>
      </p:sp>
      <p:pic>
        <p:nvPicPr>
          <p:cNvPr id="2" name="Picture 1" descr="Big Pencil Vector Art image - Free stock photo - Public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508" y="562502"/>
            <a:ext cx="1414406" cy="1414996"/>
          </a:xfrm>
          <a:prstGeom prst="rect">
            <a:avLst/>
          </a:prstGeom>
        </p:spPr>
      </p:pic>
      <p:pic>
        <p:nvPicPr>
          <p:cNvPr id="3" name="Picture 2" descr="Asking Defining Questions - Excelsior College OW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786" y="5350368"/>
            <a:ext cx="1882987" cy="125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141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Cyfalaf Diwylliannol</a:t>
            </a:r>
            <a:br>
              <a:rPr lang="en-GB" altLang="en-US"/>
            </a:br>
            <a:r>
              <a:rPr lang="en-GB" altLang="en-US"/>
              <a:t>Cultural Capital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 dirty="0"/>
              <a:t>Bourdieu a </a:t>
            </a:r>
            <a:r>
              <a:rPr lang="en-GB" altLang="en-US" sz="2800" dirty="0" err="1"/>
              <a:t>Passeron</a:t>
            </a:r>
            <a:r>
              <a:rPr lang="en-GB" altLang="en-US" sz="2800" dirty="0"/>
              <a:t> (1977)</a:t>
            </a:r>
          </a:p>
          <a:p>
            <a:pPr lvl="1"/>
            <a:r>
              <a:rPr lang="en-GB" altLang="en-US" sz="2400" dirty="0"/>
              <a:t>Un </a:t>
            </a:r>
            <a:r>
              <a:rPr lang="en-GB" altLang="en-US" sz="2400" dirty="0" err="1"/>
              <a:t>brif</a:t>
            </a:r>
            <a:r>
              <a:rPr lang="en-GB" altLang="en-US" sz="2400" dirty="0"/>
              <a:t> ffordd y </a:t>
            </a:r>
            <a:r>
              <a:rPr lang="en-GB" altLang="en-US" sz="2400" dirty="0" err="1"/>
              <a:t>gwnaeth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sicrhau </a:t>
            </a:r>
            <a:r>
              <a:rPr lang="en-GB" altLang="en-US" sz="2400" dirty="0" err="1"/>
              <a:t>atgynhyrchiad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cymdeithas</a:t>
            </a:r>
            <a:endParaRPr lang="en-GB" altLang="en-US" sz="2400" dirty="0"/>
          </a:p>
          <a:p>
            <a:pPr lvl="2"/>
            <a:r>
              <a:rPr lang="en-GB" altLang="en-US" sz="2000" dirty="0"/>
              <a:t>Oedd wrth </a:t>
            </a:r>
            <a:r>
              <a:rPr lang="en-GB" altLang="en-US" sz="2000" dirty="0" err="1"/>
              <a:t>drosglwyddo</a:t>
            </a:r>
            <a:r>
              <a:rPr lang="en-GB" altLang="en-US" sz="2000" dirty="0"/>
              <a:t> </a:t>
            </a:r>
            <a:r>
              <a:rPr lang="en-GB" altLang="en-US" sz="2000" dirty="0" err="1"/>
              <a:t>gwerthoedd</a:t>
            </a:r>
            <a:r>
              <a:rPr lang="en-GB" altLang="en-US" sz="2000" dirty="0"/>
              <a:t> </a:t>
            </a:r>
            <a:r>
              <a:rPr lang="en-GB" altLang="en-US" sz="2000" dirty="0" err="1"/>
              <a:t>diwylliannol</a:t>
            </a:r>
            <a:r>
              <a:rPr lang="en-GB" altLang="en-US" sz="2000" dirty="0"/>
              <a:t> ymlaen</a:t>
            </a:r>
          </a:p>
          <a:p>
            <a:pPr lvl="3"/>
            <a:r>
              <a:rPr lang="en-GB" altLang="en-US" sz="1800" dirty="0"/>
              <a:t>O </a:t>
            </a:r>
            <a:r>
              <a:rPr lang="en-GB" altLang="en-US" sz="1800" dirty="0" err="1"/>
              <a:t>genhedlaeth</a:t>
            </a:r>
            <a:r>
              <a:rPr lang="en-GB" altLang="en-US" sz="1800" dirty="0"/>
              <a:t> i’r </a:t>
            </a:r>
            <a:r>
              <a:rPr lang="en-GB" altLang="en-US" sz="1800" dirty="0" err="1"/>
              <a:t>genhedlaeth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nesaf</a:t>
            </a:r>
            <a:endParaRPr lang="en-GB" altLang="en-US" sz="1800" dirty="0"/>
          </a:p>
        </p:txBody>
      </p:sp>
      <p:sp>
        <p:nvSpPr>
          <p:cNvPr id="28676" name="Content Placeholder 5"/>
          <p:cNvSpPr>
            <a:spLocks noGrp="1"/>
          </p:cNvSpPr>
          <p:nvPr>
            <p:ph sz="half" idx="2"/>
          </p:nvPr>
        </p:nvSpPr>
        <p:spPr>
          <a:xfrm>
            <a:off x="5178023" y="2607629"/>
            <a:ext cx="4184034" cy="4470504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Bourdieu and </a:t>
            </a:r>
            <a:r>
              <a:rPr lang="en-GB" altLang="en-US" sz="2800" dirty="0" err="1"/>
              <a:t>Passeron</a:t>
            </a:r>
            <a:r>
              <a:rPr lang="en-GB" altLang="en-US" sz="2800" dirty="0"/>
              <a:t> (1977)</a:t>
            </a:r>
          </a:p>
          <a:p>
            <a:pPr lvl="1"/>
            <a:r>
              <a:rPr lang="en-GB" altLang="en-US" sz="2400" dirty="0"/>
              <a:t>One main way that education ensured the reproduction of society </a:t>
            </a:r>
          </a:p>
          <a:p>
            <a:pPr lvl="2"/>
            <a:r>
              <a:rPr lang="en-GB" altLang="en-US" sz="2000" dirty="0"/>
              <a:t>Was by the passing on of cultural values</a:t>
            </a:r>
          </a:p>
          <a:p>
            <a:pPr lvl="3"/>
            <a:r>
              <a:rPr lang="en-GB" altLang="en-US" sz="1800" dirty="0"/>
              <a:t>From one generation to another</a:t>
            </a:r>
          </a:p>
          <a:p>
            <a:endParaRPr lang="en-GB" altLang="en-US" dirty="0"/>
          </a:p>
        </p:txBody>
      </p:sp>
      <p:pic>
        <p:nvPicPr>
          <p:cNvPr id="2867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255" y="500062"/>
            <a:ext cx="2055813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10498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/>
              <a:t>Cyfalaf</a:t>
            </a:r>
            <a:r>
              <a:rPr lang="en-US" altLang="en-US" dirty="0"/>
              <a:t> </a:t>
            </a:r>
            <a:r>
              <a:rPr lang="en-US" altLang="en-US" dirty="0" err="1"/>
              <a:t>Diwylliannol</a:t>
            </a:r>
            <a:br>
              <a:rPr lang="en-US" altLang="en-US" dirty="0"/>
            </a:br>
            <a:r>
              <a:rPr lang="en-US" altLang="en-US" dirty="0"/>
              <a:t>Cultural Capital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122537" y="2160589"/>
            <a:ext cx="4772700" cy="4162685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GB" altLang="en-US" sz="2200" dirty="0"/>
              <a:t>Mae </a:t>
            </a:r>
            <a:r>
              <a:rPr lang="en-GB" altLang="en-US" sz="2200" dirty="0" err="1"/>
              <a:t>diwylliant</a:t>
            </a:r>
            <a:r>
              <a:rPr lang="en-GB" altLang="en-US" sz="2200" dirty="0"/>
              <a:t> sy’n </a:t>
            </a:r>
            <a:r>
              <a:rPr lang="en-GB" altLang="en-US" sz="2200" dirty="0" err="1"/>
              <a:t>dominyddu</a:t>
            </a:r>
            <a:r>
              <a:rPr lang="en-GB" altLang="en-US" sz="2200" dirty="0"/>
              <a:t> yn set o</a:t>
            </a:r>
          </a:p>
          <a:p>
            <a:pPr lvl="2"/>
            <a:r>
              <a:rPr lang="en-GB" altLang="en-US" sz="1900" dirty="0" err="1"/>
              <a:t>Briodweddau</a:t>
            </a:r>
            <a:endParaRPr lang="en-GB" altLang="en-US" sz="1900" dirty="0"/>
          </a:p>
          <a:p>
            <a:pPr lvl="2"/>
            <a:r>
              <a:rPr lang="en-GB" altLang="en-US" sz="1900" dirty="0" err="1"/>
              <a:t>Nodweddion</a:t>
            </a:r>
            <a:endParaRPr lang="en-GB" altLang="en-US" sz="1900" dirty="0"/>
          </a:p>
          <a:p>
            <a:pPr lvl="2"/>
            <a:r>
              <a:rPr lang="en-GB" altLang="en-US" sz="1900" dirty="0" err="1"/>
              <a:t>Ymddygiadau</a:t>
            </a:r>
            <a:endParaRPr lang="en-GB" altLang="en-US" sz="1900" dirty="0"/>
          </a:p>
          <a:p>
            <a:pPr lvl="1"/>
            <a:r>
              <a:rPr lang="en-GB" altLang="en-US" sz="2200" dirty="0"/>
              <a:t>sydd </a:t>
            </a:r>
            <a:r>
              <a:rPr lang="en-GB" altLang="en-US" sz="2200" dirty="0" err="1"/>
              <a:t>eisoes</a:t>
            </a:r>
            <a:r>
              <a:rPr lang="en-GB" altLang="en-US" sz="2200" dirty="0"/>
              <a:t> gan y </a:t>
            </a:r>
            <a:r>
              <a:rPr lang="en-GB" altLang="en-US" sz="2200" dirty="0" err="1"/>
              <a:t>dosbarthiau</a:t>
            </a:r>
            <a:r>
              <a:rPr lang="en-GB" altLang="en-US" sz="2200" dirty="0"/>
              <a:t> </a:t>
            </a:r>
            <a:r>
              <a:rPr lang="en-GB" altLang="en-US" sz="2200" dirty="0" err="1"/>
              <a:t>dominyddol</a:t>
            </a:r>
            <a:endParaRPr lang="en-GB" altLang="en-US" sz="2200" dirty="0"/>
          </a:p>
          <a:p>
            <a:pPr lvl="2"/>
            <a:r>
              <a:rPr lang="en-GB" altLang="en-US" sz="1900" dirty="0"/>
              <a:t>ac mae’n </a:t>
            </a:r>
            <a:r>
              <a:rPr lang="en-GB" altLang="en-US" sz="1900" dirty="0" err="1"/>
              <a:t>rhaid</a:t>
            </a:r>
            <a:r>
              <a:rPr lang="en-GB" altLang="en-US" sz="1900" dirty="0"/>
              <a:t> i’r grwp ‘</a:t>
            </a:r>
            <a:r>
              <a:rPr lang="en-GB" altLang="en-US" sz="1900" dirty="0" err="1"/>
              <a:t>israddol</a:t>
            </a:r>
            <a:r>
              <a:rPr lang="en-GB" altLang="en-US" sz="1900" dirty="0"/>
              <a:t>’ </a:t>
            </a:r>
            <a:r>
              <a:rPr lang="en-GB" altLang="en-US" sz="1900" dirty="0" err="1"/>
              <a:t>hwnnw</a:t>
            </a:r>
            <a:r>
              <a:rPr lang="en-GB" altLang="en-US" sz="1900" dirty="0"/>
              <a:t> </a:t>
            </a:r>
            <a:r>
              <a:rPr lang="en-GB" altLang="en-US" sz="1900" dirty="0" err="1"/>
              <a:t>geisio</a:t>
            </a:r>
            <a:r>
              <a:rPr lang="en-GB" altLang="en-US" sz="1900" dirty="0"/>
              <a:t> </a:t>
            </a:r>
            <a:r>
              <a:rPr lang="en-GB" altLang="en-US" sz="1900" dirty="0" err="1"/>
              <a:t>eu</a:t>
            </a:r>
            <a:r>
              <a:rPr lang="en-GB" altLang="en-US" sz="1900" dirty="0"/>
              <a:t> </a:t>
            </a:r>
            <a:r>
              <a:rPr lang="en-GB" altLang="en-US" sz="1900" dirty="0" err="1"/>
              <a:t>caffael</a:t>
            </a:r>
            <a:r>
              <a:rPr lang="en-GB" altLang="en-US" sz="1900" dirty="0"/>
              <a:t> </a:t>
            </a:r>
            <a:r>
              <a:rPr lang="en-GB" altLang="en-US" sz="1900" dirty="0" err="1"/>
              <a:t>os</a:t>
            </a:r>
            <a:r>
              <a:rPr lang="en-GB" altLang="en-US" sz="1900" dirty="0"/>
              <a:t> </a:t>
            </a:r>
            <a:r>
              <a:rPr lang="en-GB" altLang="en-US" sz="1900" dirty="0" err="1"/>
              <a:t>ydynt</a:t>
            </a:r>
            <a:r>
              <a:rPr lang="en-GB" altLang="en-US" sz="1900" dirty="0"/>
              <a:t> am </a:t>
            </a:r>
            <a:r>
              <a:rPr lang="en-GB" altLang="en-US" sz="1900" dirty="0" err="1"/>
              <a:t>gystadlu</a:t>
            </a:r>
            <a:r>
              <a:rPr lang="en-GB" altLang="en-US" sz="1900" dirty="0"/>
              <a:t> am </a:t>
            </a:r>
            <a:r>
              <a:rPr lang="en-GB" altLang="en-US" sz="1900" dirty="0" err="1"/>
              <a:t>lwyddiant</a:t>
            </a:r>
            <a:r>
              <a:rPr lang="en-GB" altLang="en-US" sz="1900" dirty="0"/>
              <a:t> </a:t>
            </a:r>
            <a:r>
              <a:rPr lang="en-GB" altLang="en-US" sz="1900" dirty="0" err="1"/>
              <a:t>addysgol</a:t>
            </a:r>
            <a:endParaRPr lang="en-GB" altLang="en-US" sz="1900" dirty="0"/>
          </a:p>
          <a:p>
            <a:pPr lvl="2"/>
            <a:endParaRPr lang="en-GB" altLang="en-US" sz="1600" dirty="0"/>
          </a:p>
          <a:p>
            <a:pPr lvl="1"/>
            <a:r>
              <a:rPr lang="en-GB" altLang="en-US" sz="1800" dirty="0" err="1"/>
              <a:t>Allwch</a:t>
            </a:r>
            <a:r>
              <a:rPr lang="en-GB" altLang="en-US" sz="1800" dirty="0"/>
              <a:t> chi </a:t>
            </a:r>
            <a:r>
              <a:rPr lang="en-GB" altLang="en-US" sz="1800" dirty="0" err="1"/>
              <a:t>feddwl</a:t>
            </a:r>
            <a:r>
              <a:rPr lang="en-GB" altLang="en-US" sz="1800" dirty="0"/>
              <a:t> am </a:t>
            </a:r>
            <a:r>
              <a:rPr lang="en-GB" altLang="en-US" sz="1800" dirty="0" err="1"/>
              <a:t>enghreifftiau</a:t>
            </a:r>
            <a:r>
              <a:rPr lang="en-GB" altLang="en-US" sz="1800" dirty="0"/>
              <a:t>?</a:t>
            </a:r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852052" cy="4697411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GB" altLang="en-US" sz="2200" dirty="0"/>
              <a:t>Dominant culture is a set of </a:t>
            </a:r>
          </a:p>
          <a:p>
            <a:pPr lvl="2"/>
            <a:r>
              <a:rPr lang="en-GB" altLang="en-US" sz="1900" dirty="0"/>
              <a:t>Properties</a:t>
            </a:r>
          </a:p>
          <a:p>
            <a:pPr lvl="2"/>
            <a:r>
              <a:rPr lang="en-GB" altLang="en-US" sz="1900" dirty="0"/>
              <a:t>Characteristics</a:t>
            </a:r>
          </a:p>
          <a:p>
            <a:pPr lvl="2"/>
            <a:r>
              <a:rPr lang="en-GB" altLang="en-US" sz="1900" dirty="0"/>
              <a:t>Behaviours</a:t>
            </a:r>
          </a:p>
          <a:p>
            <a:pPr lvl="1"/>
            <a:r>
              <a:rPr lang="en-GB" altLang="en-US" sz="2200" dirty="0"/>
              <a:t>that the dominant class groups already have</a:t>
            </a:r>
          </a:p>
          <a:p>
            <a:pPr lvl="2"/>
            <a:r>
              <a:rPr lang="en-GB" altLang="en-US" sz="1900" dirty="0"/>
              <a:t>and that ‘subordinate’ class groups must strive to acquire if they want to compete for educational success</a:t>
            </a:r>
          </a:p>
          <a:p>
            <a:r>
              <a:rPr lang="en-GB" altLang="en-US" dirty="0"/>
              <a:t>Can you suggest examples?</a:t>
            </a:r>
          </a:p>
        </p:txBody>
      </p:sp>
      <p:pic>
        <p:nvPicPr>
          <p:cNvPr id="6" name="Picture 5" descr="Asking Defining Questions - Excelsior College OW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386" y="554848"/>
            <a:ext cx="2235201" cy="149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1783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Gwerthoedd</a:t>
            </a:r>
            <a:r>
              <a:rPr lang="en-GB" altLang="en-US" dirty="0"/>
              <a:t> Dosbarth </a:t>
            </a:r>
            <a:r>
              <a:rPr lang="en-GB" altLang="en-US" dirty="0" err="1"/>
              <a:t>Canol</a:t>
            </a:r>
            <a:r>
              <a:rPr lang="en-GB" altLang="en-US" dirty="0"/>
              <a:t> yn </a:t>
            </a:r>
            <a:r>
              <a:rPr lang="en-GB" altLang="en-US" dirty="0" err="1"/>
              <a:t>Dominyddu</a:t>
            </a:r>
            <a:br>
              <a:rPr lang="en-GB" altLang="en-US" dirty="0"/>
            </a:br>
            <a:r>
              <a:rPr lang="en-GB" altLang="en-US" dirty="0"/>
              <a:t>Dominant Middle Class Values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10832" y="1930400"/>
            <a:ext cx="4184035" cy="3880772"/>
          </a:xfrm>
        </p:spPr>
        <p:txBody>
          <a:bodyPr/>
          <a:lstStyle/>
          <a:p>
            <a:r>
              <a:rPr lang="en-GB" altLang="en-US" dirty="0"/>
              <a:t>Mae rhai </a:t>
            </a:r>
            <a:r>
              <a:rPr lang="en-GB" altLang="en-US" dirty="0" err="1"/>
              <a:t>ysgolion</a:t>
            </a:r>
            <a:r>
              <a:rPr lang="en-GB" altLang="en-US" dirty="0"/>
              <a:t> yn cefnogi </a:t>
            </a:r>
            <a:r>
              <a:rPr lang="en-GB" altLang="en-US" dirty="0" err="1"/>
              <a:t>gwerthoedd</a:t>
            </a:r>
            <a:r>
              <a:rPr lang="en-GB" altLang="en-US" dirty="0"/>
              <a:t> dosbarth </a:t>
            </a:r>
            <a:r>
              <a:rPr lang="en-GB" altLang="en-US" dirty="0" err="1"/>
              <a:t>canol</a:t>
            </a:r>
            <a:r>
              <a:rPr lang="en-GB" altLang="en-US" dirty="0"/>
              <a:t> ac yn sicrhau bod y </a:t>
            </a:r>
            <a:r>
              <a:rPr lang="en-GB" altLang="en-US" dirty="0" err="1"/>
              <a:t>gwerthoedd</a:t>
            </a:r>
            <a:r>
              <a:rPr lang="en-GB" altLang="en-US" dirty="0"/>
              <a:t> hyn â </a:t>
            </a:r>
            <a:r>
              <a:rPr lang="en-GB" altLang="en-US" dirty="0" err="1"/>
              <a:t>safle</a:t>
            </a:r>
            <a:r>
              <a:rPr lang="en-GB" altLang="en-US" dirty="0"/>
              <a:t> </a:t>
            </a:r>
            <a:r>
              <a:rPr lang="en-GB" altLang="en-US" dirty="0" err="1"/>
              <a:t>uwch</a:t>
            </a:r>
            <a:r>
              <a:rPr lang="en-GB" altLang="en-US" dirty="0"/>
              <a:t> yn </a:t>
            </a:r>
            <a:r>
              <a:rPr lang="en-GB" altLang="en-US" dirty="0" err="1"/>
              <a:t>yr</a:t>
            </a:r>
            <a:r>
              <a:rPr lang="en-GB" altLang="en-US" dirty="0"/>
              <a:t> ysgol.</a:t>
            </a:r>
          </a:p>
          <a:p>
            <a:r>
              <a:rPr lang="en-GB" altLang="en-US" dirty="0" err="1"/>
              <a:t>Er</a:t>
            </a:r>
            <a:r>
              <a:rPr lang="en-GB" altLang="en-US" dirty="0"/>
              <a:t> </a:t>
            </a:r>
            <a:r>
              <a:rPr lang="en-GB" altLang="en-US" dirty="0" err="1"/>
              <a:t>enghraifft</a:t>
            </a:r>
            <a:r>
              <a:rPr lang="en-GB" altLang="en-US" dirty="0"/>
              <a:t>:</a:t>
            </a:r>
          </a:p>
          <a:p>
            <a:pPr lvl="1"/>
            <a:r>
              <a:rPr lang="en-GB" altLang="en-US" dirty="0"/>
              <a:t>Mae plant </a:t>
            </a:r>
            <a:r>
              <a:rPr lang="en-GB" altLang="en-US" dirty="0" err="1"/>
              <a:t>dosbarth</a:t>
            </a:r>
            <a:r>
              <a:rPr lang="en-GB" altLang="en-US" dirty="0"/>
              <a:t> </a:t>
            </a:r>
            <a:r>
              <a:rPr lang="en-GB" altLang="en-US" dirty="0" err="1"/>
              <a:t>canol</a:t>
            </a:r>
            <a:r>
              <a:rPr lang="en-GB" altLang="en-US" dirty="0"/>
              <a:t> </a:t>
            </a:r>
            <a:r>
              <a:rPr lang="en-GB" altLang="en-US" dirty="0" err="1"/>
              <a:t>eisoes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 </a:t>
            </a:r>
            <a:r>
              <a:rPr lang="en-GB" altLang="en-US" dirty="0" err="1"/>
              <a:t>deall</a:t>
            </a:r>
            <a:r>
              <a:rPr lang="en-GB" altLang="en-US" dirty="0"/>
              <a:t> </a:t>
            </a:r>
            <a:r>
              <a:rPr lang="en-GB" altLang="en-US" dirty="0" err="1"/>
              <a:t>côdau</a:t>
            </a:r>
            <a:r>
              <a:rPr lang="en-GB" altLang="en-US" dirty="0"/>
              <a:t> ac </a:t>
            </a:r>
            <a:r>
              <a:rPr lang="en-GB" altLang="en-US" dirty="0" err="1"/>
              <a:t>ystyron</a:t>
            </a:r>
            <a:r>
              <a:rPr lang="en-GB" altLang="en-US" dirty="0"/>
              <a:t> </a:t>
            </a:r>
            <a:r>
              <a:rPr lang="en-GB" altLang="en-US" dirty="0" err="1"/>
              <a:t>addysg</a:t>
            </a:r>
            <a:r>
              <a:rPr lang="en-GB" altLang="en-US" dirty="0"/>
              <a:t>,</a:t>
            </a:r>
          </a:p>
          <a:p>
            <a:pPr lvl="1"/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gyfer</a:t>
            </a:r>
            <a:r>
              <a:rPr lang="en-GB" altLang="en-US" dirty="0"/>
              <a:t> plant </a:t>
            </a:r>
            <a:r>
              <a:rPr lang="en-GB" altLang="en-US" dirty="0" err="1"/>
              <a:t>dosbarth</a:t>
            </a:r>
            <a:r>
              <a:rPr lang="en-GB" altLang="en-US" dirty="0"/>
              <a:t> </a:t>
            </a:r>
            <a:r>
              <a:rPr lang="en-GB" altLang="en-US" dirty="0" err="1"/>
              <a:t>gweithiol</a:t>
            </a:r>
            <a:r>
              <a:rPr lang="en-GB" altLang="en-US" dirty="0"/>
              <a:t>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rhain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‘di-</a:t>
            </a:r>
            <a:r>
              <a:rPr lang="en-GB" altLang="en-US" dirty="0" err="1"/>
              <a:t>draidd</a:t>
            </a:r>
            <a:r>
              <a:rPr lang="en-GB" altLang="en-US" dirty="0"/>
              <a:t>’</a:t>
            </a:r>
          </a:p>
          <a:p>
            <a:pPr lvl="2"/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deall</a:t>
            </a:r>
            <a:endParaRPr lang="en-GB" altLang="en-US" dirty="0"/>
          </a:p>
          <a:p>
            <a:pPr lvl="2"/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profi</a:t>
            </a:r>
            <a:endParaRPr lang="en-GB" altLang="en-US" dirty="0"/>
          </a:p>
        </p:txBody>
      </p:sp>
      <p:sp>
        <p:nvSpPr>
          <p:cNvPr id="26628" name="Content Placeholder 5"/>
          <p:cNvSpPr>
            <a:spLocks noGrp="1"/>
          </p:cNvSpPr>
          <p:nvPr>
            <p:ph sz="half" idx="2"/>
          </p:nvPr>
        </p:nvSpPr>
        <p:spPr>
          <a:xfrm>
            <a:off x="5564582" y="1877956"/>
            <a:ext cx="4184034" cy="3880773"/>
          </a:xfrm>
        </p:spPr>
        <p:txBody>
          <a:bodyPr/>
          <a:lstStyle/>
          <a:p>
            <a:r>
              <a:rPr lang="en-GB" altLang="en-US" dirty="0"/>
              <a:t>Some schools can endorse Dominant Middle Class Values and ensure that these values have a superior position in schools.</a:t>
            </a:r>
          </a:p>
          <a:p>
            <a:r>
              <a:rPr lang="en-GB" altLang="en-US" dirty="0"/>
              <a:t>     For example:</a:t>
            </a:r>
          </a:p>
          <a:p>
            <a:pPr lvl="1"/>
            <a:r>
              <a:rPr lang="en-GB" altLang="en-US" dirty="0"/>
              <a:t>Middle class children are already attuned to the codes and meanings of schooling,</a:t>
            </a:r>
          </a:p>
          <a:p>
            <a:pPr lvl="1"/>
            <a:r>
              <a:rPr lang="en-GB" altLang="en-US" dirty="0"/>
              <a:t>For working class children these are ‘opaque’</a:t>
            </a:r>
          </a:p>
          <a:p>
            <a:pPr lvl="2"/>
            <a:r>
              <a:rPr lang="en-GB" altLang="en-US" dirty="0"/>
              <a:t>Not understood</a:t>
            </a:r>
          </a:p>
          <a:p>
            <a:pPr lvl="2"/>
            <a:r>
              <a:rPr lang="en-GB" altLang="en-US" dirty="0"/>
              <a:t>Nor experienced</a:t>
            </a:r>
          </a:p>
          <a:p>
            <a:endParaRPr lang="en-GB" altLang="en-US" dirty="0"/>
          </a:p>
        </p:txBody>
      </p:sp>
      <p:pic>
        <p:nvPicPr>
          <p:cNvPr id="3074" name="Picture 2" descr="C:\Users\Alison\AppData\Local\Microsoft\Windows\INetCache\IE\TKOVGAX5\children-were-classed-as-being-in-poverty-if-their-family-s-income-fell-below-60-of-the-median-average-income-143067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530" y="5337387"/>
            <a:ext cx="2201721" cy="1242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5362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3"/>
          <p:cNvSpPr>
            <a:spLocks noGrp="1"/>
          </p:cNvSpPr>
          <p:nvPr>
            <p:ph type="title"/>
          </p:nvPr>
        </p:nvSpPr>
        <p:spPr>
          <a:xfrm>
            <a:off x="480907" y="504306"/>
            <a:ext cx="10246821" cy="1320800"/>
          </a:xfrm>
        </p:spPr>
        <p:txBody>
          <a:bodyPr>
            <a:normAutofit fontScale="90000"/>
          </a:bodyPr>
          <a:lstStyle/>
          <a:p>
            <a:r>
              <a:rPr lang="en-GB" altLang="en-US" sz="3100" dirty="0"/>
              <a:t>Sut mae’r </a:t>
            </a:r>
            <a:r>
              <a:rPr lang="en-GB" altLang="en-US" sz="3100" dirty="0" err="1"/>
              <a:t>côdau</a:t>
            </a:r>
            <a:r>
              <a:rPr lang="en-GB" altLang="en-US" sz="3100" dirty="0"/>
              <a:t> dosbarth </a:t>
            </a:r>
            <a:r>
              <a:rPr lang="en-GB" altLang="en-US" sz="3100" dirty="0" err="1"/>
              <a:t>canol</a:t>
            </a:r>
            <a:r>
              <a:rPr lang="en-GB" altLang="en-US" sz="3100" dirty="0"/>
              <a:t> yn </a:t>
            </a:r>
            <a:r>
              <a:rPr lang="en-GB" altLang="en-US" sz="3100" dirty="0" err="1"/>
              <a:t>elwa</a:t>
            </a:r>
            <a:r>
              <a:rPr lang="en-GB" altLang="en-US" sz="3100" dirty="0"/>
              <a:t> disgyblion?</a:t>
            </a:r>
            <a:br>
              <a:rPr lang="en-US" altLang="en-US" sz="3100" dirty="0"/>
            </a:br>
            <a:r>
              <a:rPr lang="en-GB" altLang="en-US" sz="3100" dirty="0"/>
              <a:t>How do the middle class codes benefit pupils?</a:t>
            </a:r>
            <a:br>
              <a:rPr lang="en-GB" altLang="en-US" dirty="0"/>
            </a:br>
            <a:endParaRPr lang="en-US" altLang="en-US" dirty="0"/>
          </a:p>
        </p:txBody>
      </p:sp>
      <p:sp>
        <p:nvSpPr>
          <p:cNvPr id="3379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000" dirty="0" err="1"/>
              <a:t>Wedi</a:t>
            </a:r>
            <a:r>
              <a:rPr lang="en-GB" altLang="en-US" sz="2000" dirty="0"/>
              <a:t> </a:t>
            </a:r>
            <a:r>
              <a:rPr lang="en-GB" altLang="en-US" sz="2000" dirty="0" err="1"/>
              <a:t>datblygu</a:t>
            </a:r>
            <a:endParaRPr lang="en-GB" altLang="en-US" sz="2000" dirty="0"/>
          </a:p>
          <a:p>
            <a:pPr lvl="1"/>
            <a:r>
              <a:rPr lang="en-GB" altLang="en-US" sz="1800" dirty="0" err="1"/>
              <a:t>Geirfa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ehangach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chyfoethocach</a:t>
            </a:r>
            <a:endParaRPr lang="en-GB" altLang="en-US" sz="1800" dirty="0"/>
          </a:p>
          <a:p>
            <a:pPr lvl="1"/>
            <a:r>
              <a:rPr lang="en-GB" altLang="en-US" sz="1800" dirty="0" err="1"/>
              <a:t>Ymwybyddiaeth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gymdeithasol</a:t>
            </a:r>
            <a:endParaRPr lang="en-GB" altLang="en-US" sz="1800" dirty="0"/>
          </a:p>
          <a:p>
            <a:pPr lvl="1"/>
            <a:r>
              <a:rPr lang="en-GB" altLang="en-US" sz="1800" dirty="0"/>
              <a:t>Gwybodaeth addas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raddau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pellach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na</a:t>
            </a:r>
            <a:r>
              <a:rPr lang="en-GB" altLang="en-US" sz="1800" dirty="0"/>
              <a:t> disgyblion dosbarth </a:t>
            </a:r>
            <a:r>
              <a:rPr lang="en-GB" altLang="en-US" sz="1800" dirty="0" err="1"/>
              <a:t>gweithiol</a:t>
            </a:r>
            <a:r>
              <a:rPr lang="en-GB" altLang="en-US" sz="1800" dirty="0"/>
              <a:t>, sydd HEB </a:t>
            </a:r>
            <a:r>
              <a:rPr lang="en-GB" altLang="en-US" sz="1800" dirty="0" err="1"/>
              <a:t>brofi’r</a:t>
            </a:r>
            <a:r>
              <a:rPr lang="en-GB" altLang="en-US" sz="1800" dirty="0"/>
              <a:t> UN  </a:t>
            </a:r>
            <a:r>
              <a:rPr lang="en-GB" altLang="en-US" sz="1800" dirty="0" err="1"/>
              <a:t>cyfleoedd</a:t>
            </a:r>
            <a:endParaRPr lang="en-GB" altLang="en-US" sz="1800" dirty="0"/>
          </a:p>
        </p:txBody>
      </p:sp>
      <p:sp>
        <p:nvSpPr>
          <p:cNvPr id="3379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000" dirty="0"/>
              <a:t>Have developed a </a:t>
            </a:r>
          </a:p>
          <a:p>
            <a:pPr lvl="1"/>
            <a:r>
              <a:rPr lang="en-GB" altLang="en-US" sz="1800" dirty="0"/>
              <a:t>Wider and richer vocabulary</a:t>
            </a:r>
          </a:p>
          <a:p>
            <a:pPr lvl="1"/>
            <a:r>
              <a:rPr lang="en-GB" altLang="en-US" sz="1800" dirty="0"/>
              <a:t>Social awareness</a:t>
            </a:r>
          </a:p>
          <a:p>
            <a:pPr lvl="1"/>
            <a:r>
              <a:rPr lang="en-GB" altLang="en-US" sz="1800" dirty="0"/>
              <a:t>Appropriate knowledge to a far greater degree than working class pupils who have NOT had the SAME opportunities</a:t>
            </a:r>
          </a:p>
          <a:p>
            <a:endParaRPr lang="en-GB" altLang="en-US" dirty="0"/>
          </a:p>
        </p:txBody>
      </p:sp>
      <p:pic>
        <p:nvPicPr>
          <p:cNvPr id="3379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075" y="4993641"/>
            <a:ext cx="2323562" cy="154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0396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Llwyddiant</a:t>
            </a:r>
            <a:br>
              <a:rPr lang="en-GB" altLang="en-US"/>
            </a:br>
            <a:r>
              <a:rPr lang="en-GB" altLang="en-US"/>
              <a:t>Success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Ystyrir</a:t>
            </a:r>
            <a:r>
              <a:rPr lang="en-GB" altLang="en-US" dirty="0"/>
              <a:t> bod plant dosbarth </a:t>
            </a:r>
            <a:r>
              <a:rPr lang="en-GB" altLang="en-US" dirty="0" err="1"/>
              <a:t>canol</a:t>
            </a:r>
            <a:r>
              <a:rPr lang="en-GB" altLang="en-US" dirty="0"/>
              <a:t> wedi </a:t>
            </a:r>
            <a:r>
              <a:rPr lang="en-GB" altLang="en-US" dirty="0" err="1"/>
              <a:t>eu</a:t>
            </a:r>
            <a:r>
              <a:rPr lang="en-GB" altLang="en-US" dirty="0"/>
              <a:t> dysgu am </a:t>
            </a:r>
            <a:r>
              <a:rPr lang="en-GB" altLang="en-US" dirty="0" err="1"/>
              <a:t>bwysigrwydd</a:t>
            </a:r>
            <a:r>
              <a:rPr lang="en-GB" altLang="en-US" dirty="0"/>
              <a:t> </a:t>
            </a:r>
            <a:r>
              <a:rPr lang="en-GB" altLang="en-US" dirty="0" err="1"/>
              <a:t>llwyddiant</a:t>
            </a:r>
            <a:r>
              <a:rPr lang="en-GB" altLang="en-US" dirty="0"/>
              <a:t> yn y </a:t>
            </a:r>
            <a:r>
              <a:rPr lang="en-GB" altLang="en-US" dirty="0" err="1"/>
              <a:t>cartref</a:t>
            </a:r>
            <a:endParaRPr lang="en-GB" altLang="en-US" dirty="0"/>
          </a:p>
          <a:p>
            <a:r>
              <a:rPr lang="en-GB" altLang="en-US" dirty="0"/>
              <a:t>Cred fod gwaith </a:t>
            </a:r>
            <a:r>
              <a:rPr lang="en-GB" altLang="en-US" dirty="0" err="1"/>
              <a:t>caled</a:t>
            </a:r>
            <a:r>
              <a:rPr lang="en-GB" altLang="en-US" dirty="0"/>
              <a:t> yn </a:t>
            </a:r>
            <a:r>
              <a:rPr lang="en-GB" altLang="en-US" dirty="0" err="1"/>
              <a:t>arwain</a:t>
            </a:r>
            <a:r>
              <a:rPr lang="en-GB" altLang="en-US" dirty="0"/>
              <a:t> at </a:t>
            </a:r>
            <a:r>
              <a:rPr lang="en-GB" altLang="en-US" dirty="0" err="1"/>
              <a:t>wobr</a:t>
            </a:r>
            <a:r>
              <a:rPr lang="en-GB" altLang="en-US" dirty="0"/>
              <a:t> yn </a:t>
            </a:r>
            <a:r>
              <a:rPr lang="en-GB" altLang="en-US" dirty="0" err="1"/>
              <a:t>hwyrach</a:t>
            </a:r>
            <a:r>
              <a:rPr lang="en-GB" altLang="en-US" dirty="0"/>
              <a:t> mewn </a:t>
            </a:r>
            <a:r>
              <a:rPr lang="en-GB" altLang="en-US" dirty="0" err="1"/>
              <a:t>bywyd</a:t>
            </a:r>
            <a:endParaRPr lang="en-GB" altLang="en-US" dirty="0"/>
          </a:p>
          <a:p>
            <a:r>
              <a:rPr lang="en-GB" altLang="en-US" dirty="0"/>
              <a:t>Hyn </a:t>
            </a:r>
            <a:r>
              <a:rPr lang="en-GB" altLang="en-US" dirty="0" err="1"/>
              <a:t>mor</a:t>
            </a:r>
            <a:r>
              <a:rPr lang="en-GB" altLang="en-US" dirty="0"/>
              <a:t> bwysig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greu</a:t>
            </a:r>
            <a:r>
              <a:rPr lang="en-GB" altLang="en-US" dirty="0"/>
              <a:t> </a:t>
            </a:r>
            <a:r>
              <a:rPr lang="en-GB" altLang="en-US" dirty="0" err="1"/>
              <a:t>llwyddiant</a:t>
            </a:r>
            <a:endParaRPr lang="en-GB" altLang="en-US" dirty="0"/>
          </a:p>
        </p:txBody>
      </p:sp>
      <p:sp>
        <p:nvSpPr>
          <p:cNvPr id="3482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Middle class children are considered to have been taught the importance of success at home</a:t>
            </a:r>
          </a:p>
          <a:p>
            <a:r>
              <a:rPr lang="en-GB" altLang="en-US" dirty="0"/>
              <a:t>A belief that hard work now will lead to reward later in life</a:t>
            </a:r>
          </a:p>
          <a:p>
            <a:r>
              <a:rPr lang="en-GB" altLang="en-US" dirty="0"/>
              <a:t>This is so important in creating this success.</a:t>
            </a:r>
          </a:p>
          <a:p>
            <a:endParaRPr lang="en-GB" altLang="en-US" dirty="0"/>
          </a:p>
        </p:txBody>
      </p:sp>
      <p:pic>
        <p:nvPicPr>
          <p:cNvPr id="2" name="Picture 1" descr="New Hire | Leadership Freak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3307" y="4610945"/>
            <a:ext cx="2576124" cy="1932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6510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Llwyddiant</a:t>
            </a:r>
            <a:br>
              <a:rPr lang="en-GB" altLang="en-US" dirty="0"/>
            </a:br>
            <a:r>
              <a:rPr lang="en-GB" altLang="en-US" dirty="0"/>
              <a:t>Success</a:t>
            </a:r>
            <a:br>
              <a:rPr lang="en-GB" altLang="en-US" dirty="0"/>
            </a:br>
            <a:endParaRPr lang="en-US" altLang="en-US" dirty="0"/>
          </a:p>
        </p:txBody>
      </p:sp>
      <p:sp>
        <p:nvSpPr>
          <p:cNvPr id="35843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Mae </a:t>
            </a:r>
            <a:r>
              <a:rPr lang="en-GB" altLang="en-US" dirty="0" err="1"/>
              <a:t>addysg</a:t>
            </a:r>
            <a:r>
              <a:rPr lang="en-GB" altLang="en-US" dirty="0"/>
              <a:t>, </a:t>
            </a:r>
            <a:r>
              <a:rPr lang="en-GB" altLang="en-US" dirty="0" err="1"/>
              <a:t>arferion</a:t>
            </a:r>
            <a:r>
              <a:rPr lang="en-GB" altLang="en-US" dirty="0"/>
              <a:t> a </a:t>
            </a:r>
            <a:r>
              <a:rPr lang="en-GB" altLang="en-US" dirty="0" err="1"/>
              <a:t>gofynion</a:t>
            </a:r>
            <a:r>
              <a:rPr lang="en-GB" altLang="en-US" dirty="0"/>
              <a:t> </a:t>
            </a:r>
            <a:r>
              <a:rPr lang="en-GB" altLang="en-US" dirty="0" err="1"/>
              <a:t>sefydliadol</a:t>
            </a:r>
            <a:r>
              <a:rPr lang="en-GB" altLang="en-US" dirty="0"/>
              <a:t>:</a:t>
            </a:r>
          </a:p>
          <a:p>
            <a:pPr lvl="1"/>
            <a:r>
              <a:rPr lang="en-GB" altLang="en-US" dirty="0"/>
              <a:t>Yn </a:t>
            </a:r>
            <a:r>
              <a:rPr lang="en-GB" altLang="en-US" dirty="0" err="1"/>
              <a:t>debygol</a:t>
            </a:r>
            <a:r>
              <a:rPr lang="en-GB" altLang="en-US" dirty="0"/>
              <a:t> o fod yn llawer </a:t>
            </a:r>
            <a:r>
              <a:rPr lang="en-GB" altLang="en-US" dirty="0" err="1"/>
              <a:t>llai</a:t>
            </a:r>
            <a:r>
              <a:rPr lang="en-GB" altLang="en-US" dirty="0"/>
              <a:t> </a:t>
            </a:r>
            <a:r>
              <a:rPr lang="en-GB" altLang="en-US" dirty="0" err="1"/>
              <a:t>agored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ddiwylliant</a:t>
            </a:r>
            <a:r>
              <a:rPr lang="en-GB" altLang="en-US" dirty="0"/>
              <a:t> plant dosbarth </a:t>
            </a:r>
            <a:r>
              <a:rPr lang="en-GB" altLang="en-US" dirty="0" err="1"/>
              <a:t>gweithiol</a:t>
            </a:r>
            <a:r>
              <a:rPr lang="en-GB" altLang="en-US" dirty="0"/>
              <a:t> nag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ddiwylliant</a:t>
            </a:r>
            <a:r>
              <a:rPr lang="en-GB" altLang="en-US" dirty="0"/>
              <a:t> plant dosbarth </a:t>
            </a:r>
            <a:r>
              <a:rPr lang="en-GB" altLang="en-US" dirty="0" err="1"/>
              <a:t>canol</a:t>
            </a:r>
            <a:endParaRPr lang="en-GB" altLang="en-US" dirty="0"/>
          </a:p>
          <a:p>
            <a:pPr lvl="1"/>
            <a:r>
              <a:rPr lang="en-GB" altLang="en-US" dirty="0"/>
              <a:t>Efallai </a:t>
            </a:r>
            <a:r>
              <a:rPr lang="en-GB" altLang="en-US" dirty="0" err="1"/>
              <a:t>na</a:t>
            </a:r>
            <a:r>
              <a:rPr lang="en-GB" altLang="en-US" dirty="0"/>
              <a:t> fydd plant dosbarth </a:t>
            </a:r>
            <a:r>
              <a:rPr lang="en-GB" altLang="en-US" dirty="0" err="1"/>
              <a:t>gweithiol</a:t>
            </a:r>
            <a:r>
              <a:rPr lang="en-GB" altLang="en-US" dirty="0"/>
              <a:t> wedi </a:t>
            </a:r>
            <a:r>
              <a:rPr lang="en-GB" altLang="en-US" dirty="0" err="1"/>
              <a:t>cael</a:t>
            </a:r>
            <a:r>
              <a:rPr lang="en-GB" altLang="en-US" dirty="0"/>
              <a:t> </a:t>
            </a:r>
            <a:r>
              <a:rPr lang="en-GB" altLang="en-US" dirty="0" err="1"/>
              <a:t>profiadau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wybod</a:t>
            </a:r>
            <a:r>
              <a:rPr lang="en-GB" altLang="en-US" dirty="0"/>
              <a:t> sut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llwyddiant</a:t>
            </a:r>
            <a:r>
              <a:rPr lang="en-GB" altLang="en-US" dirty="0"/>
              <a:t> yn gweithio</a:t>
            </a:r>
          </a:p>
          <a:p>
            <a:endParaRPr lang="en-GB" altLang="en-US" dirty="0"/>
          </a:p>
        </p:txBody>
      </p:sp>
      <p:sp>
        <p:nvSpPr>
          <p:cNvPr id="3584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Schooling, institutional habits and demands:</a:t>
            </a:r>
          </a:p>
          <a:p>
            <a:pPr lvl="1"/>
            <a:r>
              <a:rPr lang="en-GB" altLang="en-US" dirty="0"/>
              <a:t>Are likely to be much less amenable to working-class children's culture than to middle-class children's culture</a:t>
            </a:r>
          </a:p>
          <a:p>
            <a:pPr lvl="1"/>
            <a:r>
              <a:rPr lang="en-GB" altLang="en-US" dirty="0"/>
              <a:t>Working class children may not have had experiences to know how success works</a:t>
            </a:r>
          </a:p>
          <a:p>
            <a:endParaRPr lang="en-GB" altLang="en-US" dirty="0"/>
          </a:p>
        </p:txBody>
      </p:sp>
      <p:pic>
        <p:nvPicPr>
          <p:cNvPr id="3584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4" y="210715"/>
            <a:ext cx="2619375" cy="158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42501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Y Gwirionedd </a:t>
            </a:r>
            <a:br>
              <a:rPr lang="en-GB" altLang="en-US"/>
            </a:br>
            <a:r>
              <a:rPr lang="en-GB" altLang="en-US"/>
              <a:t>The Reality . . .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2358392"/>
            <a:ext cx="4184035" cy="3880772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Mae’n haws i’r dosbarth </a:t>
            </a:r>
            <a:r>
              <a:rPr lang="en-GB" altLang="en-US" sz="2400" dirty="0" err="1"/>
              <a:t>canol</a:t>
            </a:r>
            <a:r>
              <a:rPr lang="en-GB" altLang="en-US" sz="2400" dirty="0"/>
              <a:t> ‘</a:t>
            </a:r>
            <a:r>
              <a:rPr lang="en-GB" altLang="en-US" sz="2400" dirty="0" err="1"/>
              <a:t>ddod</a:t>
            </a:r>
            <a:r>
              <a:rPr lang="en-GB" altLang="en-US" sz="2400" dirty="0"/>
              <a:t> ymlaen’ mewn </a:t>
            </a:r>
            <a:r>
              <a:rPr lang="en-GB" altLang="en-US" sz="2400" dirty="0" err="1"/>
              <a:t>bywyd</a:t>
            </a:r>
            <a:endParaRPr lang="en-GB" altLang="en-US" sz="2400" dirty="0"/>
          </a:p>
          <a:p>
            <a:r>
              <a:rPr lang="en-GB" altLang="en-US" sz="2400" dirty="0" err="1"/>
              <a:t>Dydi</a:t>
            </a:r>
            <a:r>
              <a:rPr lang="en-GB" altLang="en-US" sz="2400" dirty="0"/>
              <a:t> hi ddim yn </a:t>
            </a:r>
            <a:r>
              <a:rPr lang="en-GB" altLang="en-US" sz="2400" dirty="0" err="1"/>
              <a:t>hawdd</a:t>
            </a:r>
            <a:r>
              <a:rPr lang="en-GB" altLang="en-US" sz="2400" dirty="0"/>
              <a:t> i’r dosbarth </a:t>
            </a:r>
            <a:r>
              <a:rPr lang="en-GB" altLang="en-US" sz="2400" dirty="0" err="1"/>
              <a:t>gweithiol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neu’r</a:t>
            </a:r>
            <a:r>
              <a:rPr lang="en-GB" altLang="en-US" sz="2400" dirty="0"/>
              <a:t> di-waith ‘</a:t>
            </a:r>
            <a:r>
              <a:rPr lang="en-GB" altLang="en-US" sz="2400" dirty="0" err="1"/>
              <a:t>ddod</a:t>
            </a:r>
            <a:r>
              <a:rPr lang="en-GB" altLang="en-US" sz="2400" dirty="0"/>
              <a:t> ymlaen’ a </a:t>
            </a:r>
            <a:r>
              <a:rPr lang="en-GB" altLang="en-US" sz="2400" dirty="0" err="1"/>
              <a:t>chânt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gwrthod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a’u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israddo</a:t>
            </a:r>
            <a:r>
              <a:rPr lang="en-GB" altLang="en-US" sz="2400" dirty="0"/>
              <a:t> mewn </a:t>
            </a:r>
            <a:r>
              <a:rPr lang="en-GB" altLang="en-US" sz="2400" dirty="0" err="1"/>
              <a:t>cymdeithas</a:t>
            </a:r>
            <a:endParaRPr lang="en-GB" altLang="en-US" sz="2400" dirty="0"/>
          </a:p>
        </p:txBody>
      </p:sp>
      <p:sp>
        <p:nvSpPr>
          <p:cNvPr id="39940" name="Content Placeholder 5"/>
          <p:cNvSpPr>
            <a:spLocks noGrp="1"/>
          </p:cNvSpPr>
          <p:nvPr>
            <p:ph sz="half" idx="2"/>
          </p:nvPr>
        </p:nvSpPr>
        <p:spPr>
          <a:xfrm>
            <a:off x="5477898" y="2358392"/>
            <a:ext cx="4184034" cy="3880773"/>
          </a:xfrm>
        </p:spPr>
        <p:txBody>
          <a:bodyPr/>
          <a:lstStyle/>
          <a:p>
            <a:r>
              <a:rPr lang="en-GB" altLang="en-US" sz="2400" dirty="0"/>
              <a:t>The dice is loaded in favour of the middle classes to ‘get on’</a:t>
            </a:r>
          </a:p>
          <a:p>
            <a:r>
              <a:rPr lang="en-GB" altLang="en-US" sz="2400" dirty="0"/>
              <a:t>The dice is also loaded ‘against’ the working classes or unemployed to be ‘dismissed’ and ‘subordinated’ in society.</a:t>
            </a:r>
          </a:p>
          <a:p>
            <a:endParaRPr lang="en-GB" altLang="en-US" dirty="0"/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898" y="330200"/>
            <a:ext cx="28194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76214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contested nature of education</a:t>
            </a:r>
            <a:br>
              <a:rPr lang="en-GB" dirty="0"/>
            </a:b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7260" y="2234480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Gwyliwch</a:t>
            </a:r>
            <a:r>
              <a:rPr lang="en-GB" dirty="0"/>
              <a:t> y clip </a:t>
            </a:r>
            <a:r>
              <a:rPr lang="en-GB" dirty="0" err="1"/>
              <a:t>canlynol</a:t>
            </a:r>
            <a:r>
              <a:rPr lang="en-GB" dirty="0"/>
              <a:t> ac </a:t>
            </a:r>
            <a:r>
              <a:rPr lang="en-GB" dirty="0" err="1"/>
              <a:t>ystyriwch</a:t>
            </a:r>
            <a:r>
              <a:rPr lang="en-GB" dirty="0"/>
              <a:t>:</a:t>
            </a:r>
          </a:p>
          <a:p>
            <a:r>
              <a:rPr lang="en-GB" dirty="0"/>
              <a:t>Pam fod </a:t>
            </a:r>
            <a:r>
              <a:rPr lang="en-GB" dirty="0" err="1"/>
              <a:t>cymaint</a:t>
            </a:r>
            <a:r>
              <a:rPr lang="en-GB" dirty="0"/>
              <a:t> o </a:t>
            </a:r>
            <a:r>
              <a:rPr lang="en-GB" dirty="0" err="1"/>
              <a:t>ddadlau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a’r system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4"/>
              </a:rPr>
              <a:t>Henry Giroux: “All education is a struggle over what kind of future you want for young people" - YouTube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Watch the following clip and consider:</a:t>
            </a:r>
          </a:p>
          <a:p>
            <a:r>
              <a:rPr lang="en-GB" dirty="0"/>
              <a:t>Why is the education system such a contested issue?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4"/>
              </a:rPr>
              <a:t>Henry Giroux: “All education is a struggle over what kind of future you want for young people" - YouTube</a:t>
            </a:r>
            <a:endParaRPr lang="en-GB"/>
          </a:p>
        </p:txBody>
      </p:sp>
      <p:pic>
        <p:nvPicPr>
          <p:cNvPr id="5" name="_xFm6IrUbk8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280428" y="6601760"/>
            <a:ext cx="4508478" cy="256115"/>
          </a:xfrm>
          <a:prstGeom prst="rect">
            <a:avLst/>
          </a:prstGeom>
        </p:spPr>
      </p:pic>
      <p:pic>
        <p:nvPicPr>
          <p:cNvPr id="6" name="Picture 5" descr="Asking Defining Questions - Excelsior College OWL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408" y="379410"/>
            <a:ext cx="2148610" cy="1432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5484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Rhestr</a:t>
            </a:r>
            <a:r>
              <a:rPr lang="en-GB" altLang="en-US" dirty="0"/>
              <a:t> </a:t>
            </a:r>
            <a:r>
              <a:rPr lang="en-GB" altLang="en-US" dirty="0" err="1"/>
              <a:t>Gyfeirnodi</a:t>
            </a:r>
            <a:br>
              <a:rPr lang="en-GB" altLang="en-US" dirty="0"/>
            </a:br>
            <a:r>
              <a:rPr lang="en-GB" altLang="en-US" dirty="0"/>
              <a:t>Reference List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2160589"/>
            <a:ext cx="9558404" cy="4761142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 err="1"/>
              <a:t>Arnot</a:t>
            </a:r>
            <a:r>
              <a:rPr lang="en-GB" altLang="en-US" dirty="0"/>
              <a:t> M &amp; Reay D (2006) ‘The Framing of Performance Pedagogies: Pupil Perspectives on the Control of School Knowledge and its Acquisition’, in H. Lauder, P. Brown, J. </a:t>
            </a:r>
            <a:r>
              <a:rPr lang="en-GB" altLang="en-US" dirty="0" err="1"/>
              <a:t>Dillabough</a:t>
            </a:r>
            <a:r>
              <a:rPr lang="en-GB" altLang="en-US" dirty="0"/>
              <a:t> and A.H. Halsey (</a:t>
            </a:r>
            <a:r>
              <a:rPr lang="en-GB" altLang="en-US" dirty="0" err="1"/>
              <a:t>eds</a:t>
            </a:r>
            <a:r>
              <a:rPr lang="en-GB" altLang="en-US" dirty="0"/>
              <a:t>), Education, Globalisation and Social Change, Oxford: Oxford University Press.</a:t>
            </a:r>
          </a:p>
          <a:p>
            <a:r>
              <a:rPr lang="en-GB" altLang="en-US" dirty="0"/>
              <a:t>Bartlett S &amp; Burton D (2012) Introduction to Education Studies, London: Sage.</a:t>
            </a:r>
          </a:p>
          <a:p>
            <a:r>
              <a:rPr lang="en-GB" altLang="en-US" dirty="0"/>
              <a:t>Bourdieu P (1991) Language and Symbolic Power, Cambridge: Polity Press</a:t>
            </a:r>
          </a:p>
          <a:p>
            <a:r>
              <a:rPr lang="en-GB" altLang="en-US" dirty="0"/>
              <a:t>Bourdieu P &amp; </a:t>
            </a:r>
            <a:r>
              <a:rPr lang="en-GB" altLang="en-US" dirty="0" err="1"/>
              <a:t>Passeron</a:t>
            </a:r>
            <a:r>
              <a:rPr lang="en-GB" altLang="en-US" dirty="0"/>
              <a:t> J (1977)  Reproduction in Education, Society and Culture, London: Sage.</a:t>
            </a:r>
          </a:p>
          <a:p>
            <a:r>
              <a:rPr lang="en-GB" altLang="en-US" dirty="0"/>
              <a:t>Bowles S &amp; </a:t>
            </a:r>
            <a:r>
              <a:rPr lang="en-GB" altLang="en-US" dirty="0" err="1"/>
              <a:t>Gintis</a:t>
            </a:r>
            <a:r>
              <a:rPr lang="en-GB" altLang="en-US" dirty="0"/>
              <a:t> H (1976) Schooling in Capitalist America: Educational Reform and the Contradictions of Economic Life,  London: Routledge &amp; Kegan Paul.</a:t>
            </a:r>
          </a:p>
          <a:p>
            <a:r>
              <a:rPr lang="en-GB" altLang="en-US" dirty="0" err="1"/>
              <a:t>Cremin,T</a:t>
            </a:r>
            <a:r>
              <a:rPr lang="en-GB" altLang="en-US" dirty="0"/>
              <a:t>.&amp; Arthur, J. (</a:t>
            </a:r>
            <a:r>
              <a:rPr lang="en-GB" altLang="en-US" dirty="0" err="1"/>
              <a:t>Eds</a:t>
            </a:r>
            <a:r>
              <a:rPr lang="en-GB" altLang="en-US" dirty="0"/>
              <a:t>) (201) Learning to Teach in the Primary School  London: Routledge.</a:t>
            </a:r>
          </a:p>
          <a:p>
            <a:r>
              <a:rPr lang="en-GB" altLang="en-US" dirty="0"/>
              <a:t>Habits of Mind. Available at </a:t>
            </a:r>
            <a:r>
              <a:rPr lang="en-GB" altLang="en-US" dirty="0">
                <a:hlinkClick r:id="rId2"/>
              </a:rPr>
              <a:t>http://www.teachthought.com/pedagogy/what-are-the-habits-of-mind/</a:t>
            </a:r>
            <a:r>
              <a:rPr lang="en-GB" altLang="en-US" dirty="0"/>
              <a:t> [Accessed 30.06.17]</a:t>
            </a:r>
          </a:p>
          <a:p>
            <a:r>
              <a:rPr lang="en-GB" altLang="en-US" dirty="0"/>
              <a:t>Layard, R.&amp; Dunn, J. (2009) A Good Childhood – Searching for values in a competitive age  London: Penguin Group.</a:t>
            </a:r>
          </a:p>
          <a:p>
            <a:r>
              <a:rPr lang="en-GB" altLang="en-US" dirty="0"/>
              <a:t>Rosenberg, M.S. (2010) The Impact of Culture on Education.  Available at </a:t>
            </a:r>
            <a:r>
              <a:rPr lang="en-GB" altLang="en-US" dirty="0">
                <a:hlinkClick r:id="rId3"/>
              </a:rPr>
              <a:t>http://www.education.com/reference/article/impact-culture-education/</a:t>
            </a:r>
            <a:r>
              <a:rPr lang="en-GB" altLang="en-US" dirty="0"/>
              <a:t>  [Accessed 30.06.17]</a:t>
            </a:r>
          </a:p>
          <a:p>
            <a:r>
              <a:rPr lang="en-GB" altLang="en-US" dirty="0"/>
              <a:t>Welsh Government Core Aims. Available at </a:t>
            </a:r>
            <a:r>
              <a:rPr lang="en-GB" altLang="en-US" dirty="0">
                <a:hlinkClick r:id="rId4"/>
              </a:rPr>
              <a:t>http://gov.wales/topics/people-and-communities/people/children-and-young-people/rights/?lang=en</a:t>
            </a:r>
            <a:r>
              <a:rPr lang="en-GB" altLang="en-US" dirty="0"/>
              <a:t>  [Accessed 30.06.17]</a:t>
            </a:r>
          </a:p>
          <a:p>
            <a:r>
              <a:rPr lang="en-GB" altLang="en-US" dirty="0"/>
              <a:t>Values Based Education. Available at http://www.valuesbasededucation.com/vbe-guide/what-is-vbe  [Accessed 05.07.17]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09040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3021691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8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1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5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9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7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112151&quot;,&quot;questionSettings&quot;:{},&quot;alias&quot;:&quot;&quot;,&quot;wordCloudQuestion&quot;:true,&quot;resultFormat&quot;:&quot;WORD_CLOUD&quot;,&quot;text&quot;:&quot;Beth yw nod/au addysg gynradd? \n\nWhat are the aim/s of primary education?&quot;,&quot;@type&quot;:&quot;OpenTextQuestion&quot;,&quot;correctAnswers&quot;:[],&quot;image&quot;:null}"/>
  <p:tag name="VEVOX.ORIGIN.SESSION.ID" val="625566"/>
  <p:tag name="VEVOX.ORIGIN.QUESTION.ID" val="4112151"/>
  <p:tag name="VEVOX.QUESTIONSLIDEID" val="296#3051277732/488360549"/>
  <p:tag name="VEVOX.SLIDEFORMAT.VERSION" val="1.010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Beth yw nod/au addysg gynradd? &#10;&#10;What are the aim/s of primary education?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HORSE" val="X"/>
  <p:tag name="VEVOX.RESULT" val="{&quot;id&quot;:&quot;4112151&quot;,&quot;questionSettings&quot;:{},&quot;alias&quot;:&quot;&quot;,&quot;wordCloudQuestion&quot;:true,&quot;resultFormat&quot;:&quot;WORD_CLOUD&quot;,&quot;text&quot;:&quot;Beth yw nod/au addysg gynradd? \n\nWhat are the aim/s of primary education?&quot;,&quot;@type&quot;:&quot;OpenTextQuestion&quot;,&quot;correctAnswers&quot;:[],&quot;image&quot;:null}"/>
  <p:tag name="VEVOX.QUESTIONSLIDEID" val="296#3051277732/488360549"/>
  <p:tag name="VEVOX.SLIDEFORMAT.VERSION" val="1.010"/>
  <p:tag name="VEVOX.ACCENTCATCHERS" val="[&quot;6&quot;,&quot;4&quot;,&quot;5&quot;,&quot;7&quot;,&quot;8&quot;,&quot;9&quot;]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Beth yw nod/au addysg gynradd? &#10;&#10;What are the aim/s of primary education?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WC.CONTENT" val="X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{&quot;left&quot;:0,&quot;top&quot;:432,&quot;width&quot;:960,&quot;height&quot;:96}"/>
</p:tagLst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0B59016-9C09-45EC-86A4-25324A3A0EA3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EB88CB5F8F19428B3BA6B018AB348F" ma:contentTypeVersion="4" ma:contentTypeDescription="Create a new document." ma:contentTypeScope="" ma:versionID="df52c0aa2c6a60584361d9fff55da31e">
  <xsd:schema xmlns:xsd="http://www.w3.org/2001/XMLSchema" xmlns:xs="http://www.w3.org/2001/XMLSchema" xmlns:p="http://schemas.microsoft.com/office/2006/metadata/properties" xmlns:ns2="dcf2d481-bf9c-4498-89f4-bdd4c3393803" targetNamespace="http://schemas.microsoft.com/office/2006/metadata/properties" ma:root="true" ma:fieldsID="013a6eebc03c9a26410206ed4df7090c" ns2:_="">
    <xsd:import namespace="dcf2d481-bf9c-4498-89f4-bdd4c33938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2d481-bf9c-4498-89f4-bdd4c33938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9B5804-C707-49FC-9DA3-33DB484AEF7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ED55E4D-8D40-46BB-B4C4-B8A66FA182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cf2d481-bf9c-4498-89f4-bdd4c33938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835A362-564E-4F2D-843E-DD50FB92869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242</TotalTime>
  <Words>3645</Words>
  <Application>Microsoft Office PowerPoint</Application>
  <PresentationFormat>Widescreen</PresentationFormat>
  <Paragraphs>429</Paragraphs>
  <Slides>40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ＭＳ Ｐゴシック</vt:lpstr>
      <vt:lpstr>Arial</vt:lpstr>
      <vt:lpstr>Calibri</vt:lpstr>
      <vt:lpstr>Trebuchet MS</vt:lpstr>
      <vt:lpstr>Wingdings</vt:lpstr>
      <vt:lpstr>Wingdings 3</vt:lpstr>
      <vt:lpstr>Facet</vt:lpstr>
      <vt:lpstr>Addysg Ddoe, Heddiw, Yfory Education Past, Present, Future</vt:lpstr>
      <vt:lpstr>Deilliannau Dysgu Learning Outcomes</vt:lpstr>
      <vt:lpstr>Deilliannau Dysgu Learning Outcomes</vt:lpstr>
      <vt:lpstr>Deilliannau Dysgu Learning Outcomes</vt:lpstr>
      <vt:lpstr>Testunau  Topics</vt:lpstr>
      <vt:lpstr>Beth yw nod/au addysg gynradd? What are the aim/s of primary education?</vt:lpstr>
      <vt:lpstr>Beth yw nod/au addysg gynradd?   What are the aim/s of primary education?</vt:lpstr>
      <vt:lpstr>Beth yw nod/au addysg gynradd?   What are the aim/s of primary education?</vt:lpstr>
      <vt:lpstr>Nodau addysg gynradd Aims of primary education</vt:lpstr>
      <vt:lpstr>Nodau addysg gynradd Aims of primary education</vt:lpstr>
      <vt:lpstr>Nodau addysg gynradd Aims of primary education</vt:lpstr>
      <vt:lpstr>Nodau addysg gynradd Aims of primary education</vt:lpstr>
      <vt:lpstr>Mae gan Lywodraeth Cynulliad Cymru saith Nôd Craidd ar  gyfer plant a phobl ifanc. The Welsh Assembly Government has seven Core Aims for  children and young people </vt:lpstr>
      <vt:lpstr>                                Saith Nôd Craidd Cynulliad Cymru:  Welsh Assembly Seven Core Aims: </vt:lpstr>
      <vt:lpstr>Gwerthoedd Values</vt:lpstr>
      <vt:lpstr>Gwerthoedd Values</vt:lpstr>
      <vt:lpstr>                                 </vt:lpstr>
      <vt:lpstr>Beth yw’r Cwricwlwm Cudd? What is the Hidden Curriculum?</vt:lpstr>
      <vt:lpstr>Y Cwricwlwm Cudd The Hidden Curriculum</vt:lpstr>
      <vt:lpstr>Bowles &amp; Gintis (1976)</vt:lpstr>
      <vt:lpstr> Oes rhywbeth wedi newid? Has anything changed? </vt:lpstr>
      <vt:lpstr> Canlyniad grwpio Outcome of grouping  </vt:lpstr>
      <vt:lpstr>Hyfforddiant ar gyfer gweithio i eraill Training for Subordination </vt:lpstr>
      <vt:lpstr>Ysgol a Bywyd yn y Dyfodol . . .  School and Future Life . . . </vt:lpstr>
      <vt:lpstr>Damcaniaeth Atgynhyrchu Cymdeithasol Social Reproduction Theory</vt:lpstr>
      <vt:lpstr> Addysg ac Atgynhyrchiad Cymdeithasol Education &amp; Social Reproduction </vt:lpstr>
      <vt:lpstr> Cyfoeth v Tlodi Wealth v Poverty </vt:lpstr>
      <vt:lpstr>Beth am Ysgolion Gwladol ‘da’? What about ‘Good’ State Schools? </vt:lpstr>
      <vt:lpstr>A yw popeth i wneud â dosbarth? Is it all about class?</vt:lpstr>
      <vt:lpstr>Canfyddiadau Athrawon Teacher Perceptions </vt:lpstr>
      <vt:lpstr>Tasg: Canfyddiadau Athrawon  Task: Teacher Perceptions</vt:lpstr>
      <vt:lpstr>Cyfalaf Diwylliannol Cultural Capital </vt:lpstr>
      <vt:lpstr>Cyfalaf Diwylliannol Cultural Capital</vt:lpstr>
      <vt:lpstr>Gwerthoedd Dosbarth Canol yn Dominyddu Dominant Middle Class Values </vt:lpstr>
      <vt:lpstr>Sut mae’r côdau dosbarth canol yn elwa disgyblion? How do the middle class codes benefit pupils? </vt:lpstr>
      <vt:lpstr>Llwyddiant Success </vt:lpstr>
      <vt:lpstr>Llwyddiant Success </vt:lpstr>
      <vt:lpstr>Y Gwirionedd  The Reality . . . </vt:lpstr>
      <vt:lpstr>The contested nature of education Natur dadleuol addysg</vt:lpstr>
      <vt:lpstr>Rhestr Gyfeirnodi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Helen A Griffiths</cp:lastModifiedBy>
  <cp:revision>42</cp:revision>
  <dcterms:created xsi:type="dcterms:W3CDTF">2019-06-11T15:19:39Z</dcterms:created>
  <dcterms:modified xsi:type="dcterms:W3CDTF">2024-08-29T13:36:54Z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0x010100A3EB88CB5F8F19428B3BA6B018AB348F</vt:lpwstr>
  </property>
</Properties>
</file>