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  <p:sldMasterId id="2147483670" r:id="rId5"/>
  </p:sldMasterIdLst>
  <p:notesMasterIdLst>
    <p:notesMasterId r:id="rId21"/>
  </p:notesMasterIdLst>
  <p:sldIdLst>
    <p:sldId id="273" r:id="rId6"/>
    <p:sldId id="288" r:id="rId7"/>
    <p:sldId id="290" r:id="rId8"/>
    <p:sldId id="256" r:id="rId9"/>
    <p:sldId id="257" r:id="rId10"/>
    <p:sldId id="258" r:id="rId11"/>
    <p:sldId id="259" r:id="rId12"/>
    <p:sldId id="289" r:id="rId13"/>
    <p:sldId id="292" r:id="rId14"/>
    <p:sldId id="291" r:id="rId15"/>
    <p:sldId id="294" r:id="rId16"/>
    <p:sldId id="296" r:id="rId17"/>
    <p:sldId id="293" r:id="rId18"/>
    <p:sldId id="297" r:id="rId19"/>
    <p:sldId id="29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19" autoAdjust="0"/>
  </p:normalViewPr>
  <p:slideViewPr>
    <p:cSldViewPr snapToGrid="0">
      <p:cViewPr varScale="1"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3B666-FADC-429F-B3BE-E4894C524E10}" type="datetimeFigureOut">
              <a:rPr lang="en-US" smtClean="0"/>
              <a:t>6/22/2020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04343E-B74C-4C03-B107-CF9DCC3B83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807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23rf.com/stock-photo/medicines.html?oriSearch=conventional+medicines&amp;sti=nmmm1h0hcgp5ged7z6|&amp;mediapopup=44760888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123rf.com/stock-photo/inhalers.html?oriSearch=asthma&amp;sti=m9dztdjefyukm5dgqa|&amp;mediapopup=128099607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pletepr.net/the-15th-annual-reedy-river-duck-derby-coming-may-4th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done by Kim Latimer  chosen as a group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715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Saima</a:t>
            </a:r>
            <a:r>
              <a:rPr lang="en-US" dirty="0"/>
              <a:t> Hussain</a:t>
            </a:r>
          </a:p>
          <a:p>
            <a:r>
              <a:rPr lang="en-US" dirty="0"/>
              <a:t>Kramer. E, 2015 Understanding Dr Samuel Hahnemann &amp; Homeopathy Available at: https://www.collegeofpracticalhomeopathy.co.uk/post/2015/05/01/understanding-dr-samuel-hahnemann-homeopathy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2314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Saima</a:t>
            </a:r>
            <a:r>
              <a:rPr lang="en-US" dirty="0"/>
              <a:t> Hussain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Homeopathycenter.org, 2017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Homeopathy?</a:t>
            </a:r>
          </a:p>
          <a:p>
            <a:r>
              <a:rPr lang="en-US" dirty="0"/>
              <a:t>Available at: https://www.homeopathycenter.org/what-is-homeopathy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243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41389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  <a:p>
            <a:r>
              <a:rPr lang="en-US" dirty="0"/>
              <a:t>Medina M  Available at: https://www.123rf.com/stock-photo/bp_sphygmomanometer.html?sti=mtfzxmxgt6v4jx8vmtl</a:t>
            </a:r>
          </a:p>
          <a:p>
            <a:r>
              <a:rPr lang="en-US" dirty="0"/>
              <a:t>Hay fever image Available at: https://depositphotos.com/vector-images/hayfever.html</a:t>
            </a:r>
          </a:p>
          <a:p>
            <a:r>
              <a:rPr lang="en-US" dirty="0"/>
              <a:t>Hello doctor  How to heal an ear infection Available at: https://www.hellodoctor.co.za/how-to-heal-an-ear-infection</a:t>
            </a:r>
          </a:p>
          <a:p>
            <a:r>
              <a:rPr lang="en-US" dirty="0" err="1"/>
              <a:t>Millic</a:t>
            </a:r>
            <a:r>
              <a:rPr lang="en-US" dirty="0"/>
              <a:t> Z Asthma inhaler character Available at: https://www.shutterstock.com/search/asthma+cartoon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88560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  <a:p>
            <a:r>
              <a:rPr lang="en-US" dirty="0"/>
              <a:t>Elena, (N.D) Depression Available at: https:// www.vectorstock.com/royalty-free-vector/depression-woman-sit-on-the-floor-vector-22738541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9692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Firzana</a:t>
            </a:r>
            <a:r>
              <a:rPr lang="en-US" dirty="0"/>
              <a:t> </a:t>
            </a:r>
            <a:r>
              <a:rPr lang="en-US" dirty="0" err="1"/>
              <a:t>Akthar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78225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Sahrah</a:t>
            </a:r>
            <a:r>
              <a:rPr lang="en-US" dirty="0"/>
              <a:t> </a:t>
            </a:r>
            <a:r>
              <a:rPr lang="en-US" dirty="0" err="1"/>
              <a:t>Jabeen</a:t>
            </a:r>
            <a:endParaRPr lang="en-US" dirty="0"/>
          </a:p>
          <a:p>
            <a:r>
              <a:rPr lang="en-US" dirty="0" err="1"/>
              <a:t>Jooinn</a:t>
            </a:r>
            <a:r>
              <a:rPr lang="en-US" dirty="0"/>
              <a:t>, 2020 HOMEOPATHY-MEDICINES-16.JPG Available at: https://jooinn.com/img/startdownload</a:t>
            </a:r>
          </a:p>
          <a:p>
            <a:r>
              <a:rPr lang="en-US" dirty="0">
                <a:solidFill>
                  <a:srgbClr val="0563C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US" u="none" dirty="0" err="1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Somsanuk</a:t>
            </a:r>
            <a:r>
              <a:rPr lang="en-US" u="none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C. N.D Pills Available at: https://www.123rf.com/stock-photo/medicines.html?oriSearch=conventional+medicines&amp;sti=nmmm1h0hcgp5ged7z6|&amp;mediapopup=44760888</a:t>
            </a:r>
            <a:endParaRPr lang="en-US" u="none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56429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/>
              <a:t>Sahrah</a:t>
            </a:r>
            <a:r>
              <a:rPr lang="en-US" dirty="0"/>
              <a:t> </a:t>
            </a:r>
            <a:r>
              <a:rPr lang="en-US" dirty="0" err="1"/>
              <a:t>Jabeen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 </a:t>
            </a:r>
            <a:r>
              <a:rPr lang="en-US" dirty="0" err="1"/>
              <a:t>Prassetya</a:t>
            </a:r>
            <a:r>
              <a:rPr lang="en-US" dirty="0"/>
              <a:t>. A (</a:t>
            </a:r>
            <a:r>
              <a:rPr lang="en-US" dirty="0" err="1"/>
              <a:t>n.d</a:t>
            </a:r>
            <a:r>
              <a:rPr lang="en-US" dirty="0"/>
              <a:t>)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Vector - Two finger asthma inhalers in cartoon medicine box Available at:</a:t>
            </a:r>
            <a:r>
              <a:rPr lang="en-US" sz="1200" b="0" i="0" u="none" kern="1200" dirty="0">
                <a:solidFill>
                  <a:schemeClr val="bg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US" u="none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https://www.123rf.com/stock-photo/inhalers.html?oriSearch=asthma&amp;sti=m9dztdjefyukm5dgqa|&amp;mediapopup=128099607</a:t>
            </a:r>
            <a:endParaRPr lang="en-US" sz="1200" b="0" i="0" u="none" kern="1200" dirty="0">
              <a:solidFill>
                <a:schemeClr val="bg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3468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Sahrah</a:t>
            </a:r>
            <a:r>
              <a:rPr lang="en-US" dirty="0"/>
              <a:t> </a:t>
            </a:r>
            <a:r>
              <a:rPr lang="en-US" dirty="0" err="1"/>
              <a:t>Jabeen</a:t>
            </a:r>
            <a:endParaRPr lang="en-US" dirty="0"/>
          </a:p>
          <a:p>
            <a:r>
              <a:rPr lang="en-US" dirty="0"/>
              <a:t>Multi </a:t>
            </a:r>
            <a:r>
              <a:rPr lang="en-US" dirty="0" err="1"/>
              <a:t>colour</a:t>
            </a:r>
            <a:r>
              <a:rPr lang="en-US" dirty="0"/>
              <a:t> cancer ribbon Available at: https://www.nicepng.com/ourpic/u2t4e6r5u2r5r5r5_multi-colored-cancer-ribbon-grapic-multi-color-cancer/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1607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  <a:p>
            <a:endParaRPr lang="en-US" dirty="0"/>
          </a:p>
          <a:p>
            <a:r>
              <a:rPr lang="en-US" dirty="0"/>
              <a:t>CPR Duck Derby Available at: </a:t>
            </a:r>
            <a:r>
              <a:rPr lang="en-US" dirty="0">
                <a:hlinkClick r:id="rId3"/>
              </a:rPr>
              <a:t>http://completepr.net/the-15th-annual-reedy-river-duck-derby-coming-may-4th/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6998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  <a:p>
            <a:r>
              <a:rPr lang="en-US" dirty="0"/>
              <a:t> Ingraham. P. 2012  Quackery Red </a:t>
            </a:r>
            <a:r>
              <a:rPr lang="en-US" i="1" dirty="0"/>
              <a:t>Flags </a:t>
            </a:r>
            <a:r>
              <a:rPr lang="en-US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Beware the 3 D's of quackery: Dubious, Dangerous and Distracting treatments for aches and pains (or anything else) </a:t>
            </a:r>
            <a:r>
              <a:rPr lang="en-US" dirty="0"/>
              <a:t>Available at: https://www.painscience.com/articles/3ds-of-quackery.php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864985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  <a:p>
            <a:r>
              <a:rPr lang="en-US" dirty="0"/>
              <a:t>BFFF. N.D. CONTRACTUAL/BUSINESS LAW HELPLINE / SYMBOL OF LAW AND JUSTICE. CONCEPT LAW AND JUSTICE. SCALES OF JUSTICE Available at: http://bfff.co.uk/members/member-benefits/contractual-business-law-helpline/symbol-of-law-and-justice-concept-law-and-justice-scales-of-ju/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5755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 1808515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166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Kim Latimer1808515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Veena. 2019. That S All Folks ,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Download - That's All Folks, Transparent 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Available at: https:// pngitem.com/middle/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hbowwix_that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-s-all-folks-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png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-download-</a:t>
            </a:r>
            <a:r>
              <a:rPr lang="en-US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thats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-all/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04343E-B74C-4C03-B107-CF9DCC3B838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5479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5861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9067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2241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7849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75562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14612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05994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9866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051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2217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79451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807309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5160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8724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619914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929521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64780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3919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363526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6796173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74333089"/>
      </p:ext>
    </p:extLst>
  </p:cSld>
  <p:clrMapOvr>
    <a:masterClrMapping/>
  </p:clrMapOvr>
  <p:hf sldNum="0" hdr="0" ft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470731"/>
      </p:ext>
    </p:extLst>
  </p:cSld>
  <p:clrMapOvr>
    <a:masterClrMapping/>
  </p:clrMapOvr>
  <p:hf sldNum="0" hdr="0" ft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99600"/>
      </p:ext>
    </p:extLst>
  </p:cSld>
  <p:clrMapOvr>
    <a:masterClrMapping/>
  </p:clrMapOvr>
  <p:hf sldNum="0" hdr="0" ft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620148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30060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ABAE0CE1-F450-4107-B2CB-17B18F8A3F4A}" type="datetime2">
              <a:rPr lang="en-US" smtClean="0"/>
              <a:t>Monday, June 22,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94184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13" Type="http://schemas.openxmlformats.org/officeDocument/2006/relationships/slideLayout" Target="../slideLayouts/slideLayout22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slideLayout" Target="../slideLayouts/slideLayout21.xml"/><Relationship Id="rId17" Type="http://schemas.openxmlformats.org/officeDocument/2006/relationships/slideLayout" Target="../slideLayouts/slideLayout26.xml"/><Relationship Id="rId2" Type="http://schemas.openxmlformats.org/officeDocument/2006/relationships/slideLayout" Target="../slideLayouts/slideLayout11.xml"/><Relationship Id="rId16" Type="http://schemas.openxmlformats.org/officeDocument/2006/relationships/slideLayout" Target="../slideLayouts/slideLayout25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24.xml"/><Relationship Id="rId10" Type="http://schemas.openxmlformats.org/officeDocument/2006/relationships/slideLayout" Target="../slideLayouts/slideLayout19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Relationship Id="rId14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6/22/2020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08244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Monday, June 22, 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075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0.tiff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21E816-31F5-48BB-BD02-D15F2F18B4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1255" y="702155"/>
            <a:ext cx="3409783" cy="13003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>
                <a:solidFill>
                  <a:srgbClr val="FFFFFF"/>
                </a:solidFill>
              </a:rPr>
              <a:t>Homeopathy</a:t>
            </a:r>
            <a:br>
              <a:rPr lang="en-US" sz="2200">
                <a:solidFill>
                  <a:srgbClr val="FFFFFF"/>
                </a:solidFill>
              </a:rPr>
            </a:br>
            <a:br>
              <a:rPr lang="en-US" sz="2200">
                <a:solidFill>
                  <a:srgbClr val="FFFFFF"/>
                </a:solidFill>
              </a:rPr>
            </a:br>
            <a:br>
              <a:rPr lang="en-US" sz="2200">
                <a:solidFill>
                  <a:srgbClr val="FFFFFF"/>
                </a:solidFill>
              </a:rPr>
            </a:br>
            <a:endParaRPr lang="en-US" sz="220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5D6E6B-3353-491C-A3C6-F278D6CED8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255" y="2177142"/>
            <a:ext cx="3409782" cy="38236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panose="05020102010507070707" pitchFamily="18" charset="2"/>
              <a:buChar char=""/>
            </a:pPr>
            <a:r>
              <a:rPr lang="en-US" sz="2000" dirty="0">
                <a:solidFill>
                  <a:srgbClr val="FFFFFF"/>
                </a:solidFill>
              </a:rPr>
              <a:t>Group 4 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 err="1">
                <a:solidFill>
                  <a:srgbClr val="FFFFFF"/>
                </a:solidFill>
              </a:rPr>
              <a:t>Firzana</a:t>
            </a:r>
            <a:r>
              <a:rPr lang="en-US" sz="2000" dirty="0">
                <a:solidFill>
                  <a:srgbClr val="FFFFFF"/>
                </a:solidFill>
              </a:rPr>
              <a:t> </a:t>
            </a:r>
            <a:r>
              <a:rPr lang="en-US" sz="2000" dirty="0" err="1">
                <a:solidFill>
                  <a:srgbClr val="FFFFFF"/>
                </a:solidFill>
              </a:rPr>
              <a:t>Akthar</a:t>
            </a:r>
            <a:r>
              <a:rPr lang="en-US" sz="2000" dirty="0">
                <a:solidFill>
                  <a:srgbClr val="FFFFFF"/>
                </a:solidFill>
              </a:rPr>
              <a:t> 1808829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>
                <a:solidFill>
                  <a:srgbClr val="FFFFFF"/>
                </a:solidFill>
              </a:rPr>
              <a:t>Kim Latimer 1808515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>
                <a:solidFill>
                  <a:srgbClr val="FFFFFF"/>
                </a:solidFill>
              </a:rPr>
              <a:t>SAHRAH </a:t>
            </a:r>
            <a:r>
              <a:rPr lang="en-US" sz="2000" dirty="0" err="1">
                <a:solidFill>
                  <a:srgbClr val="FFFFFF"/>
                </a:solidFill>
              </a:rPr>
              <a:t>Jabeen</a:t>
            </a:r>
            <a:r>
              <a:rPr lang="en-US" sz="2000" dirty="0">
                <a:solidFill>
                  <a:srgbClr val="FFFFFF"/>
                </a:solidFill>
              </a:rPr>
              <a:t> 1810157</a:t>
            </a:r>
          </a:p>
          <a:p>
            <a:pPr>
              <a:buFont typeface="Wingdings 2" panose="05020102010507070707" pitchFamily="18" charset="2"/>
              <a:buChar char=""/>
            </a:pPr>
            <a:r>
              <a:rPr lang="en-US" sz="2000" dirty="0" err="1">
                <a:solidFill>
                  <a:srgbClr val="FFFFFF"/>
                </a:solidFill>
              </a:rPr>
              <a:t>Saima</a:t>
            </a:r>
            <a:r>
              <a:rPr lang="en-US" sz="2000" dirty="0">
                <a:solidFill>
                  <a:srgbClr val="FFFFFF"/>
                </a:solidFill>
              </a:rPr>
              <a:t> Hussain 1809067</a:t>
            </a:r>
          </a:p>
        </p:txBody>
      </p:sp>
      <p:pic>
        <p:nvPicPr>
          <p:cNvPr id="6" name="Picture 5" descr="pipette dripping into a petri dish">
            <a:extLst>
              <a:ext uri="{FF2B5EF4-FFF2-40B4-BE49-F238E27FC236}">
                <a16:creationId xmlns:a16="http://schemas.microsoft.com/office/drawing/2014/main" id="{AD5EFA86-59D3-41A9-819E-C704FF32C5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4812932" y="936141"/>
            <a:ext cx="6390100" cy="496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40037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539EE-4A36-4CA3-94D4-F7FEA2D24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History of homeopathy </a:t>
            </a: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7488CF9-52BF-48FC-9BA9-3AFEAC04B8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73475" y="1612106"/>
            <a:ext cx="4845049" cy="363378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8C82D9-C6B6-41B3-BBDC-89034B1BA4FE}"/>
              </a:ext>
            </a:extLst>
          </p:cNvPr>
          <p:cNvSpPr txBox="1"/>
          <p:nvPr/>
        </p:nvSpPr>
        <p:spPr>
          <a:xfrm>
            <a:off x="4649932" y="5405005"/>
            <a:ext cx="41979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Samuel Hahnemann 1755-1843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236449C-3C3A-41F3-90C4-0ABA28A4BE2B}"/>
              </a:ext>
            </a:extLst>
          </p:cNvPr>
          <p:cNvSpPr txBox="1"/>
          <p:nvPr/>
        </p:nvSpPr>
        <p:spPr>
          <a:xfrm>
            <a:off x="0" y="6488668"/>
            <a:ext cx="259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(Kramer, 2015)</a:t>
            </a:r>
          </a:p>
        </p:txBody>
      </p:sp>
    </p:spTree>
    <p:extLst>
      <p:ext uri="{BB962C8B-B14F-4D97-AF65-F5344CB8AC3E}">
        <p14:creationId xmlns:p14="http://schemas.microsoft.com/office/powerpoint/2010/main" val="39660938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259A422-0023-4292-8200-E080556F30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2465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2413CA5-4739-4BC9-8BB3-B0A4928D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C2B774A7-E954-4A69-B49A-C89A8F27EB5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44176" y="643467"/>
            <a:ext cx="4303648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4174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614A0-0F2C-5241-849B-3A8E5E02A6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4968" y="725425"/>
            <a:ext cx="3802062" cy="2887174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Homeopathy</a:t>
            </a:r>
            <a:br>
              <a:rPr lang="en-US" sz="4800" dirty="0"/>
            </a:b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08B1D6-50DF-A54B-BA4E-4A7247500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4531" y="3793454"/>
            <a:ext cx="10262937" cy="2523817"/>
          </a:xfrm>
        </p:spPr>
        <p:txBody>
          <a:bodyPr>
            <a:normAutofit fontScale="70000" lnSpcReduction="20000"/>
          </a:bodyPr>
          <a:lstStyle/>
          <a:p>
            <a:pPr algn="ctr"/>
            <a:r>
              <a:rPr lang="en-US" sz="14600" dirty="0">
                <a:solidFill>
                  <a:schemeClr val="bg1">
                    <a:lumMod val="95000"/>
                    <a:lumOff val="5000"/>
                    <a:alpha val="60000"/>
                  </a:schemeClr>
                </a:solidFill>
              </a:rPr>
              <a:t>USES/EFFICIENCY</a:t>
            </a:r>
          </a:p>
        </p:txBody>
      </p:sp>
    </p:spTree>
    <p:extLst>
      <p:ext uri="{BB962C8B-B14F-4D97-AF65-F5344CB8AC3E}">
        <p14:creationId xmlns:p14="http://schemas.microsoft.com/office/powerpoint/2010/main" val="23166858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rotWithShape="1">
          <a:gsLst>
            <a:gs pos="84000">
              <a:schemeClr val="tx1"/>
            </a:gs>
            <a:gs pos="93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tx1"/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99800-F61B-EF49-9DCD-7443ADBB2A7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8000" dirty="0"/>
              <a:t>PHYSICAL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1ACEB56-10E9-A34F-A90B-D9B8B9663F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b="8254"/>
          <a:stretch/>
        </p:blipFill>
        <p:spPr>
          <a:xfrm>
            <a:off x="181101" y="262842"/>
            <a:ext cx="2657475" cy="3555603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CFE0512-77D0-5E4F-AAA0-32148368D8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4596" y="4062315"/>
            <a:ext cx="4027404" cy="2838061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1D65E61-7096-C64A-B84B-A116312D51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4334976"/>
            <a:ext cx="3350727" cy="2565400"/>
          </a:xfrm>
          <a:prstGeom prst="rect">
            <a:avLst/>
          </a:prstGeom>
          <a:effectLst>
            <a:softEdge rad="1651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C0AEC07-67A7-A949-ADDE-531F781B134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53399" y="450104"/>
            <a:ext cx="2857500" cy="2273300"/>
          </a:xfrm>
          <a:prstGeom prst="rect">
            <a:avLst/>
          </a:prstGeom>
          <a:effectLst>
            <a:softEdge rad="165100"/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9A0AAA2-8AA1-D349-B346-AE68EB998840}"/>
              </a:ext>
            </a:extLst>
          </p:cNvPr>
          <p:cNvSpPr txBox="1"/>
          <p:nvPr/>
        </p:nvSpPr>
        <p:spPr>
          <a:xfrm>
            <a:off x="4040854" y="2338684"/>
            <a:ext cx="326231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ARTHRITIS</a:t>
            </a: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6E59DD-0E40-DC46-AAC5-29CD6152F2E3}"/>
              </a:ext>
            </a:extLst>
          </p:cNvPr>
          <p:cNvSpPr txBox="1"/>
          <p:nvPr/>
        </p:nvSpPr>
        <p:spPr>
          <a:xfrm>
            <a:off x="5255108" y="5335331"/>
            <a:ext cx="21739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ECZEMA</a:t>
            </a:r>
          </a:p>
        </p:txBody>
      </p:sp>
    </p:spTree>
    <p:extLst>
      <p:ext uri="{BB962C8B-B14F-4D97-AF65-F5344CB8AC3E}">
        <p14:creationId xmlns:p14="http://schemas.microsoft.com/office/powerpoint/2010/main" val="21558631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FC58C6-2682-A048-A14B-49C68C3658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715" y="827973"/>
            <a:ext cx="3565524" cy="1997855"/>
          </a:xfrm>
        </p:spPr>
        <p:txBody>
          <a:bodyPr wrap="square" anchor="b">
            <a:normAutofit/>
          </a:bodyPr>
          <a:lstStyle/>
          <a:p>
            <a:r>
              <a:rPr lang="en-US" sz="3400" dirty="0"/>
              <a:t>PSYCHOLOGICAL</a:t>
            </a:r>
            <a:br>
              <a:rPr lang="en-US" sz="3400" dirty="0"/>
            </a:br>
            <a:br>
              <a:rPr lang="en-US" sz="3400" dirty="0"/>
            </a:br>
            <a:br>
              <a:rPr lang="en-US" sz="3400" dirty="0"/>
            </a:br>
            <a:endParaRPr lang="en-US" sz="34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914E8CC-37B5-BA48-AC29-89AA3141BBF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576" r="-2" b="13186"/>
          <a:stretch/>
        </p:blipFill>
        <p:spPr>
          <a:xfrm>
            <a:off x="4743451" y="549275"/>
            <a:ext cx="6897687" cy="5759451"/>
          </a:xfrm>
          <a:custGeom>
            <a:avLst/>
            <a:gdLst/>
            <a:ahLst/>
            <a:cxnLst/>
            <a:rect l="l" t="t" r="r" b="b"/>
            <a:pathLst>
              <a:path w="6897687" h="5759451">
                <a:moveTo>
                  <a:pt x="0" y="0"/>
                </a:moveTo>
                <a:lnTo>
                  <a:pt x="6897687" y="0"/>
                </a:lnTo>
                <a:lnTo>
                  <a:pt x="6897687" y="5759451"/>
                </a:lnTo>
                <a:lnTo>
                  <a:pt x="0" y="5759451"/>
                </a:lnTo>
                <a:close/>
              </a:path>
            </a:pathLst>
          </a:cu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AF8F081-9CFD-D34E-8D12-5EC3E9C8D39A}"/>
              </a:ext>
            </a:extLst>
          </p:cNvPr>
          <p:cNvSpPr txBox="1"/>
          <p:nvPr/>
        </p:nvSpPr>
        <p:spPr>
          <a:xfrm>
            <a:off x="185737" y="2004863"/>
            <a:ext cx="394050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DEPRESSION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5C0FC0-73CF-F340-A7DD-B42E0C655AF6}"/>
              </a:ext>
            </a:extLst>
          </p:cNvPr>
          <p:cNvSpPr txBox="1"/>
          <p:nvPr/>
        </p:nvSpPr>
        <p:spPr>
          <a:xfrm>
            <a:off x="2155988" y="3770917"/>
            <a:ext cx="25330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STRESS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CD5F15-6C18-834D-80A1-E32CE0A126DB}"/>
              </a:ext>
            </a:extLst>
          </p:cNvPr>
          <p:cNvSpPr txBox="1"/>
          <p:nvPr/>
        </p:nvSpPr>
        <p:spPr>
          <a:xfrm>
            <a:off x="791376" y="5309798"/>
            <a:ext cx="2879314" cy="769441"/>
          </a:xfrm>
          <a:prstGeom prst="rect">
            <a:avLst/>
          </a:prstGeom>
          <a:gradFill>
            <a:gsLst>
              <a:gs pos="84000">
                <a:schemeClr val="tx1"/>
              </a:gs>
              <a:gs pos="93000">
                <a:schemeClr val="bg2">
                  <a:shade val="100000"/>
                  <a:hueMod val="100000"/>
                  <a:satMod val="110000"/>
                  <a:lumMod val="130000"/>
                </a:schemeClr>
              </a:gs>
              <a:gs pos="100000">
                <a:schemeClr val="tx1"/>
              </a:gs>
            </a:gsLst>
            <a:lin ang="2520000" scaled="0"/>
          </a:gradFill>
        </p:spPr>
        <p:txBody>
          <a:bodyPr wrap="none" rtlCol="0">
            <a:spAutoFit/>
          </a:bodyPr>
          <a:lstStyle/>
          <a:p>
            <a:pPr marL="571500" marR="0" lvl="0" indent="-57150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ANXIETY</a:t>
            </a:r>
          </a:p>
        </p:txBody>
      </p:sp>
    </p:spTree>
    <p:extLst>
      <p:ext uri="{BB962C8B-B14F-4D97-AF65-F5344CB8AC3E}">
        <p14:creationId xmlns:p14="http://schemas.microsoft.com/office/powerpoint/2010/main" val="372517911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9700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96000">
              <a:schemeClr val="tx1"/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1F37333-3D36-D446-ACEC-B2F8D4DD3D34}"/>
              </a:ext>
            </a:extLst>
          </p:cNvPr>
          <p:cNvSpPr txBox="1"/>
          <p:nvPr/>
        </p:nvSpPr>
        <p:spPr>
          <a:xfrm>
            <a:off x="2465414" y="903238"/>
            <a:ext cx="40463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EFFECTIVENESS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0B92DD6-AF06-DA48-B6BB-3DBD6E3B9BC4}"/>
              </a:ext>
            </a:extLst>
          </p:cNvPr>
          <p:cNvSpPr txBox="1"/>
          <p:nvPr/>
        </p:nvSpPr>
        <p:spPr>
          <a:xfrm>
            <a:off x="4418429" y="2809056"/>
            <a:ext cx="294439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DEBATABLE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A36FE9-9939-3046-A7CB-35B6FC6AE448}"/>
              </a:ext>
            </a:extLst>
          </p:cNvPr>
          <p:cNvSpPr txBox="1"/>
          <p:nvPr/>
        </p:nvSpPr>
        <p:spPr>
          <a:xfrm>
            <a:off x="2686050" y="5029200"/>
            <a:ext cx="6088398" cy="769441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Trebuchet MS" panose="020B0603020202020204"/>
                <a:ea typeface="+mn-ea"/>
                <a:cs typeface="+mn-cs"/>
              </a:rPr>
              <a:t>PERSONAL PREFERENCE</a:t>
            </a:r>
          </a:p>
        </p:txBody>
      </p:sp>
    </p:spTree>
    <p:extLst>
      <p:ext uri="{BB962C8B-B14F-4D97-AF65-F5344CB8AC3E}">
        <p14:creationId xmlns:p14="http://schemas.microsoft.com/office/powerpoint/2010/main" val="65340469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2D15BFF6-43BD-43C8-B4BF-B0E2DD77C0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6" r="-2" b="-2"/>
          <a:stretch/>
        </p:blipFill>
        <p:spPr>
          <a:xfrm>
            <a:off x="382267" y="538904"/>
            <a:ext cx="5331467" cy="3435892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3F5D8C5-869D-483A-A019-0C3B30FF69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1" y="4596992"/>
            <a:ext cx="10788500" cy="1607012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Comparing homeopathy medicine to conventional medicine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900E02C-1A8D-4A0A-9E70-D538CA85B9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447234"/>
            <a:ext cx="5048243" cy="3565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93044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7DB6220-E027-4541-BA98-7C87FBEB8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NO SOLID EVIDENCE !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A3CBBF-5B88-427B-A7B2-FF1926E42E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7202" y="691897"/>
            <a:ext cx="6049898" cy="5534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5838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3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5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323B120-4B11-47EA-9B05-881BAB6410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FFFFFF"/>
                </a:solidFill>
              </a:rPr>
              <a:t>NOT A CURE !</a:t>
            </a:r>
          </a:p>
          <a:p>
            <a:endParaRPr lang="en-US" sz="2800" dirty="0">
              <a:solidFill>
                <a:srgbClr val="FFFFFF"/>
              </a:solidFill>
            </a:endParaRPr>
          </a:p>
          <a:p>
            <a:r>
              <a:rPr lang="en-US" sz="2800" dirty="0">
                <a:solidFill>
                  <a:srgbClr val="FFFFFF"/>
                </a:solidFill>
              </a:rPr>
              <a:t>Possibly Comforting</a:t>
            </a:r>
          </a:p>
        </p:txBody>
      </p:sp>
      <p:pic>
        <p:nvPicPr>
          <p:cNvPr id="7" name="Content Placeholder 6" descr="A close up of a flower&#10;&#10;Description automatically generated">
            <a:extLst>
              <a:ext uri="{FF2B5EF4-FFF2-40B4-BE49-F238E27FC236}">
                <a16:creationId xmlns:a16="http://schemas.microsoft.com/office/drawing/2014/main" id="{C9981823-A4C0-43B5-9D5B-BB8B4F379C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3830" y="936141"/>
            <a:ext cx="4968305" cy="4968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4503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11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19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1FC1DF7-75BA-4C27-A34D-551F3C059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Quackery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F512013-5F12-4104-97A6-6488A589B1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2231" y="1148819"/>
            <a:ext cx="6831503" cy="45429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B02A346-993E-4517-9A5D-A2EFDCBD3B27}"/>
              </a:ext>
            </a:extLst>
          </p:cNvPr>
          <p:cNvSpPr txBox="1"/>
          <p:nvPr/>
        </p:nvSpPr>
        <p:spPr>
          <a:xfrm>
            <a:off x="9467850" y="6288390"/>
            <a:ext cx="2724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CPR (</a:t>
            </a:r>
            <a:r>
              <a:rPr lang="en-US" dirty="0" err="1">
                <a:solidFill>
                  <a:schemeClr val="bg1"/>
                </a:solidFill>
              </a:rPr>
              <a:t>n.d</a:t>
            </a:r>
            <a:r>
              <a:rPr lang="en-US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418060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93A85-8C5E-469B-9F86-5987697EE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934720"/>
            <a:ext cx="11029615" cy="5040630"/>
          </a:xfrm>
        </p:spPr>
        <p:txBody>
          <a:bodyPr>
            <a:normAutofit/>
          </a:bodyPr>
          <a:lstStyle/>
          <a:p>
            <a:r>
              <a:rPr lang="en-US" sz="5400" dirty="0"/>
              <a:t>Homeopathy – Quackery?</a:t>
            </a:r>
          </a:p>
          <a:p>
            <a:endParaRPr lang="en-US" sz="5400" dirty="0"/>
          </a:p>
          <a:p>
            <a:endParaRPr lang="en-US" sz="5400" dirty="0"/>
          </a:p>
          <a:p>
            <a:endParaRPr lang="en-US" sz="2400" dirty="0"/>
          </a:p>
          <a:p>
            <a:endParaRPr lang="en-US" sz="5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71A302F-856D-4AF0-8670-8E5D25D612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95600" y="2066924"/>
            <a:ext cx="5924550" cy="41433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19DE1F3-6BCA-420D-9F76-7FF8BE868BA5}"/>
              </a:ext>
            </a:extLst>
          </p:cNvPr>
          <p:cNvSpPr txBox="1"/>
          <p:nvPr/>
        </p:nvSpPr>
        <p:spPr>
          <a:xfrm>
            <a:off x="9658350" y="6419850"/>
            <a:ext cx="25336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(Ingraham, 2012)</a:t>
            </a:r>
          </a:p>
        </p:txBody>
      </p:sp>
    </p:spTree>
    <p:extLst>
      <p:ext uri="{BB962C8B-B14F-4D97-AF65-F5344CB8AC3E}">
        <p14:creationId xmlns:p14="http://schemas.microsoft.com/office/powerpoint/2010/main" val="39876624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9751CB9-7B25-4EB8-9A6F-82F822549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1317383-CF3B-4B02-9512-BECBEF63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1D4C7A0-6DF2-4F2D-A45D-F111582974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BF3943D-BCB6-4B31-809D-A00568648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9373A6F-2E1F-4613-8E1D-D68057D29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01200"/>
            <a:ext cx="3707477" cy="562497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490897-BD4B-4F4A-9188-19A5D75A5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255" y="2177142"/>
            <a:ext cx="3409782" cy="3823607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Regulations</a:t>
            </a: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224DAFA1-E8B8-4C30-9D7E-5735D9ED99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7950" y="936141"/>
            <a:ext cx="6260064" cy="496830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B593E1-DF4E-42C6-902D-BB7DBFC7A83D}"/>
              </a:ext>
            </a:extLst>
          </p:cNvPr>
          <p:cNvSpPr txBox="1"/>
          <p:nvPr/>
        </p:nvSpPr>
        <p:spPr>
          <a:xfrm>
            <a:off x="10153649" y="6404357"/>
            <a:ext cx="1721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(BFFF </a:t>
            </a:r>
            <a:r>
              <a:rPr lang="en-US" dirty="0" err="1">
                <a:solidFill>
                  <a:schemeClr val="bg1"/>
                </a:solidFill>
              </a:rPr>
              <a:t>n.d</a:t>
            </a:r>
            <a:r>
              <a:rPr lang="en-US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61969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970DD-EA0A-4199-A466-8F51BB56D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60F51-4AC4-404C-A9A5-71651B9378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As a group We have combined all our research and with the findings it is evident that homeopathy is a placebo effect therapy.</a:t>
            </a:r>
          </a:p>
        </p:txBody>
      </p:sp>
    </p:spTree>
    <p:extLst>
      <p:ext uri="{BB962C8B-B14F-4D97-AF65-F5344CB8AC3E}">
        <p14:creationId xmlns:p14="http://schemas.microsoft.com/office/powerpoint/2010/main" val="5757780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1B3B5582-224C-4C44-8E03-55DF53CE33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609600"/>
            <a:ext cx="11982450" cy="6248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59E4ED6-58F0-43B5-9B96-065555798C12}"/>
              </a:ext>
            </a:extLst>
          </p:cNvPr>
          <p:cNvSpPr txBox="1"/>
          <p:nvPr/>
        </p:nvSpPr>
        <p:spPr>
          <a:xfrm>
            <a:off x="10058400" y="6400800"/>
            <a:ext cx="236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(Veena, 2019)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3607193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spect">
      <a:dk1>
        <a:sysClr val="windowText" lastClr="000000"/>
      </a:dk1>
      <a:lt1>
        <a:sysClr val="window" lastClr="FFFFFF"/>
      </a:lt1>
      <a:dk2>
        <a:srgbClr val="585753"/>
      </a:dk2>
      <a:lt2>
        <a:srgbClr val="EBDDC3"/>
      </a:lt2>
      <a:accent1>
        <a:srgbClr val="71B9E4"/>
      </a:accent1>
      <a:accent2>
        <a:srgbClr val="E25D3C"/>
      </a:accent2>
      <a:accent3>
        <a:srgbClr val="BDB59D"/>
      </a:accent3>
      <a:accent4>
        <a:srgbClr val="A5AB81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Dividend">
      <a:majorFont>
        <a:latin typeface="Franklin Gothic Demi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28bc52eb-7ba0-4738-a312-c7a8d9f935af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E97E92EE9F184B86E07AF056B201E3" ma:contentTypeVersion="7" ma:contentTypeDescription="Create a new document." ma:contentTypeScope="" ma:versionID="26315d1c685755efc6a2e353825732c9">
  <xsd:schema xmlns:xsd="http://www.w3.org/2001/XMLSchema" xmlns:xs="http://www.w3.org/2001/XMLSchema" xmlns:p="http://schemas.microsoft.com/office/2006/metadata/properties" xmlns:ns3="28bc52eb-7ba0-4738-a312-c7a8d9f935af" xmlns:ns4="3f3c24f8-7af3-4609-ad34-b92c5c0a0352" targetNamespace="http://schemas.microsoft.com/office/2006/metadata/properties" ma:root="true" ma:fieldsID="b5f244b1820d34be04640578ebbfc112" ns3:_="" ns4:_="">
    <xsd:import namespace="28bc52eb-7ba0-4738-a312-c7a8d9f935af"/>
    <xsd:import namespace="3f3c24f8-7af3-4609-ad34-b92c5c0a035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bc52eb-7ba0-4738-a312-c7a8d9f935a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f3c24f8-7af3-4609-ad34-b92c5c0a0352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BD2D995-20F0-4C14-BF62-1248AB4B484D}">
  <ds:schemaRefs>
    <ds:schemaRef ds:uri="http://schemas.microsoft.com/office/2006/metadata/properties"/>
    <ds:schemaRef ds:uri="http://www.w3.org/2000/xmlns/"/>
    <ds:schemaRef ds:uri="28bc52eb-7ba0-4738-a312-c7a8d9f935af"/>
    <ds:schemaRef ds:uri="http://www.w3.org/2001/XMLSchema-instance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B3242A4-1E6A-4E02-809C-4A24066EC01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5C8EF4-7EBB-4252-BC46-A5667B29DFE1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28bc52eb-7ba0-4738-a312-c7a8d9f935af"/>
    <ds:schemaRef ds:uri="3f3c24f8-7af3-4609-ad34-b92c5c0a0352"/>
    <ds:schemaRef ds:uri="http://schemas.microsoft.com/office/2006/metadata/properties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596</Words>
  <Application>Microsoft Office PowerPoint</Application>
  <PresentationFormat>Widescreen</PresentationFormat>
  <Paragraphs>84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Franklin Gothic Book</vt:lpstr>
      <vt:lpstr>Franklin Gothic Demi</vt:lpstr>
      <vt:lpstr>Trebuchet MS</vt:lpstr>
      <vt:lpstr>Wingdings 2</vt:lpstr>
      <vt:lpstr>DividendVTI</vt:lpstr>
      <vt:lpstr>Berlin</vt:lpstr>
      <vt:lpstr>Homeopathy   </vt:lpstr>
      <vt:lpstr>History of homeopathy   </vt:lpstr>
      <vt:lpstr>PowerPoint Presentation</vt:lpstr>
      <vt:lpstr>Homeopathy  </vt:lpstr>
      <vt:lpstr>PHYSICAL</vt:lpstr>
      <vt:lpstr>PSYCHOLOGICAL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conclusion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Homeopathy   </dc:title>
  <dc:creator/>
  <cp:lastModifiedBy/>
  <cp:revision>3</cp:revision>
  <dcterms:created xsi:type="dcterms:W3CDTF">2020-06-20T23:54:54Z</dcterms:created>
  <dcterms:modified xsi:type="dcterms:W3CDTF">2020-06-22T12:17:40Z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0x0101002BE97E92EE9F184B86E07AF056B201E3</vt:lpwstr>
  </property>
</Properties>
</file>