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5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908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4190-F012-440F-8E03-C33D09FBCAA6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17C1-E950-439A-8CFD-60D4C526C08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4086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4190-F012-440F-8E03-C33D09FBCAA6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17C1-E950-439A-8CFD-60D4C526C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69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4190-F012-440F-8E03-C33D09FBCAA6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17C1-E950-439A-8CFD-60D4C526C08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0796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4190-F012-440F-8E03-C33D09FBCAA6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17C1-E950-439A-8CFD-60D4C526C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195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4190-F012-440F-8E03-C33D09FBCAA6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17C1-E950-439A-8CFD-60D4C526C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186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4190-F012-440F-8E03-C33D09FBCAA6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17C1-E950-439A-8CFD-60D4C526C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821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4190-F012-440F-8E03-C33D09FBCAA6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17C1-E950-439A-8CFD-60D4C526C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106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F9E4190-F012-440F-8E03-C33D09FBCAA6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44017C1-E950-439A-8CFD-60D4C526C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442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4190-F012-440F-8E03-C33D09FBCAA6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17C1-E950-439A-8CFD-60D4C526C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782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4190-F012-440F-8E03-C33D09FBCAA6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17C1-E950-439A-8CFD-60D4C526C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339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4190-F012-440F-8E03-C33D09FBCAA6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17C1-E950-439A-8CFD-60D4C526C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745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F9E4190-F012-440F-8E03-C33D09FBCAA6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44017C1-E950-439A-8CFD-60D4C526C083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01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tatista.com/topics/1257/adidas/#dossierKeyfigures" TargetMode="External"/><Relationship Id="rId3" Type="http://schemas.openxmlformats.org/officeDocument/2006/relationships/hyperlink" Target="https://getlucidity.com/strategy-resources/introduction-to-bowmans-strategy-clock/" TargetMode="External"/><Relationship Id="rId7" Type="http://schemas.openxmlformats.org/officeDocument/2006/relationships/hyperlink" Target="https://www.businessnewsdaily.com/10634-peter-drucker-management-theory.html" TargetMode="External"/><Relationship Id="rId2" Type="http://schemas.openxmlformats.org/officeDocument/2006/relationships/hyperlink" Target="https://fabrikbrands.com/adidas-logo-history-and-meanin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nvestopedia.com/terms/s/strategic-management.asp" TargetMode="External"/><Relationship Id="rId5" Type="http://schemas.openxmlformats.org/officeDocument/2006/relationships/hyperlink" Target="https://www.adidas-group.com/en/about/history/" TargetMode="External"/><Relationship Id="rId4" Type="http://schemas.openxmlformats.org/officeDocument/2006/relationships/hyperlink" Target="https://1000logos.net/nike-logo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3563F-210D-23D3-E6AB-62D47A3F081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Strategies for Resilience and Prosperity (BMSP6006)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D85E76-3BAF-A190-E118-6EB661DDD5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Callum Cresser</a:t>
            </a:r>
          </a:p>
        </p:txBody>
      </p:sp>
    </p:spTree>
    <p:extLst>
      <p:ext uri="{BB962C8B-B14F-4D97-AF65-F5344CB8AC3E}">
        <p14:creationId xmlns:p14="http://schemas.microsoft.com/office/powerpoint/2010/main" val="1973458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75E3B-37B9-29C1-6C8F-30D62CF5E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Strategy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61E060-2604-0748-2487-860737DE69F9}"/>
              </a:ext>
            </a:extLst>
          </p:cNvPr>
          <p:cNvSpPr txBox="1"/>
          <p:nvPr/>
        </p:nvSpPr>
        <p:spPr>
          <a:xfrm>
            <a:off x="754912" y="2073349"/>
            <a:ext cx="515679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Strategic management involves utilizing a company's resources to achieve goals.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Strategic management involves setting goals, assessing the competitive environment, examining the internal organization, evaluating plans, and implementing them across the business (Kenton, 2022).</a:t>
            </a:r>
            <a:endParaRPr lang="en-GB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97029A-35E7-7A1E-5486-745B616116F3}"/>
              </a:ext>
            </a:extLst>
          </p:cNvPr>
          <p:cNvSpPr txBox="1"/>
          <p:nvPr/>
        </p:nvSpPr>
        <p:spPr>
          <a:xfrm>
            <a:off x="6665702" y="2073349"/>
            <a:ext cx="42069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Companies, universities, non-profits, and other organizations can utilize strategic management to set and achieve goals.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Strategic management theorists include Peter Drucker, Henry Mintzberg, Johnson and Scholes. </a:t>
            </a:r>
            <a:endParaRPr lang="en-GB" sz="2400" dirty="0"/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0B1B7317-568C-9935-DD1B-36361B57CA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324094" t="-160938" r="-324094" b="-160938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919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930"/>
    </mc:Choice>
    <mc:Fallback>
      <p:transition spd="slow" advTm="479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35C4A-45CA-E248-7497-26D93210E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Strategic Theorists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8455BB-F239-10FE-D163-A19D85B1720B}"/>
              </a:ext>
            </a:extLst>
          </p:cNvPr>
          <p:cNvSpPr txBox="1"/>
          <p:nvPr/>
        </p:nvSpPr>
        <p:spPr>
          <a:xfrm>
            <a:off x="465301" y="1969375"/>
            <a:ext cx="345558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u="sng" dirty="0"/>
              <a:t>Peter Drucker</a:t>
            </a:r>
          </a:p>
          <a:p>
            <a:endParaRPr lang="en-US" sz="2200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Peter Drucker transformed the approach to business management.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He believed that effective leaders should prioritize people and ethics over revenues, strict rules, and organizational structures </a:t>
            </a:r>
            <a:r>
              <a:rPr lang="en-GB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Reckmann</a:t>
            </a:r>
            <a:r>
              <a:rPr lang="en-GB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2022)</a:t>
            </a:r>
            <a:r>
              <a:rPr lang="en-US" sz="2200" dirty="0"/>
              <a:t>.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CDE250-944A-F187-01D7-A57FFDC661B9}"/>
              </a:ext>
            </a:extLst>
          </p:cNvPr>
          <p:cNvSpPr txBox="1"/>
          <p:nvPr/>
        </p:nvSpPr>
        <p:spPr>
          <a:xfrm>
            <a:off x="4527952" y="2009237"/>
            <a:ext cx="363633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/>
              <a:t>Henry Mintzberg</a:t>
            </a:r>
          </a:p>
          <a:p>
            <a:r>
              <a:rPr lang="en-US" sz="2800" u="sng" dirty="0"/>
              <a:t> </a:t>
            </a:r>
            <a:endParaRPr lang="en-GB" sz="2800" u="sng" dirty="0"/>
          </a:p>
          <a:p>
            <a:r>
              <a:rPr lang="en-GB" sz="2400" dirty="0"/>
              <a:t>Developed his 5 Ps of strategy: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Plan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Ploy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Pattern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Position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Perspective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0D04E5-4972-7A77-3BD3-4E80E8B412DF}"/>
              </a:ext>
            </a:extLst>
          </p:cNvPr>
          <p:cNvSpPr txBox="1"/>
          <p:nvPr/>
        </p:nvSpPr>
        <p:spPr>
          <a:xfrm>
            <a:off x="7957458" y="2009237"/>
            <a:ext cx="4234542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Johnson and Scholes</a:t>
            </a:r>
          </a:p>
          <a:p>
            <a:endParaRPr lang="en-GB" sz="2400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Define strategy as the direction and scope of an organization over the long-term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 It creates advantage for the organization by its arrangement of resources in a demanding environment, to satisfy market demands and fulfil stakeholder expectations (1999).</a:t>
            </a:r>
            <a:endParaRPr lang="en-GB" sz="2200" dirty="0"/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8BAEEABA-0644-ED8E-0013-2D91B9C94D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324094" t="-160938" r="-324094" b="-160938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70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707"/>
    </mc:Choice>
    <mc:Fallback>
      <p:transition spd="slow" advTm="1267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0B6F3-E6CA-34D6-F9DD-44216E063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Overview of Adidas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CFA14C-B4FF-5D06-A084-6A6A06A69BDC}"/>
              </a:ext>
            </a:extLst>
          </p:cNvPr>
          <p:cNvSpPr txBox="1"/>
          <p:nvPr/>
        </p:nvSpPr>
        <p:spPr>
          <a:xfrm>
            <a:off x="6192453" y="1977655"/>
            <a:ext cx="5551714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The sportswear industry is saturated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Adidas has a large number of competitors such as Nike, Puma, Under Armour and New Balance.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Adidas is the largest sportswear producer in Europe and the second largest worldwide, behind only Nike </a:t>
            </a:r>
            <a:r>
              <a:rPr lang="en-US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(Tighe, 2022)</a:t>
            </a:r>
            <a:r>
              <a:rPr lang="en-US" sz="4000" dirty="0"/>
              <a:t>.</a:t>
            </a:r>
            <a:endParaRPr lang="en-GB" sz="4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894E6E-2DEB-4907-F2CF-1923A7613C32}"/>
              </a:ext>
            </a:extLst>
          </p:cNvPr>
          <p:cNvSpPr txBox="1"/>
          <p:nvPr/>
        </p:nvSpPr>
        <p:spPr>
          <a:xfrm>
            <a:off x="447833" y="1977655"/>
            <a:ext cx="5167423" cy="3553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D34817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Adidas is a German sportswear company based out of Bavaria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D34817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Founded by Adolf </a:t>
            </a: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Dassler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in 1949 after a disagreement with his brother.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D34817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Adidas is known globally by its ‘Three Stripes’ (</a:t>
            </a: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AboutAdidas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2015). 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5715BAF1-2ED0-C37E-B568-8A53A9C703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324094" t="-160938" r="-324094" b="-160938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02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603"/>
    </mc:Choice>
    <mc:Fallback>
      <p:transition spd="slow" advTm="44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C141B-D686-DDDF-F94B-6B8CFE533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Porters 5 Forces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91CC5C-DC63-F637-4301-6C88E2B1E636}"/>
              </a:ext>
            </a:extLst>
          </p:cNvPr>
          <p:cNvSpPr txBox="1"/>
          <p:nvPr/>
        </p:nvSpPr>
        <p:spPr>
          <a:xfrm>
            <a:off x="1066800" y="1924493"/>
            <a:ext cx="1005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Porters 5 Forces is a model that finds and analyses the forces that shape business.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Helps companies find their strengths and weaknesses. 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9D86B552-8FCA-5AFD-B217-DC52923B31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078378"/>
              </p:ext>
            </p:extLst>
          </p:nvPr>
        </p:nvGraphicFramePr>
        <p:xfrm>
          <a:off x="674914" y="3429000"/>
          <a:ext cx="11299370" cy="1554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59874">
                  <a:extLst>
                    <a:ext uri="{9D8B030D-6E8A-4147-A177-3AD203B41FA5}">
                      <a16:colId xmlns:a16="http://schemas.microsoft.com/office/drawing/2014/main" val="2161989929"/>
                    </a:ext>
                  </a:extLst>
                </a:gridCol>
                <a:gridCol w="2259874">
                  <a:extLst>
                    <a:ext uri="{9D8B030D-6E8A-4147-A177-3AD203B41FA5}">
                      <a16:colId xmlns:a16="http://schemas.microsoft.com/office/drawing/2014/main" val="1543574417"/>
                    </a:ext>
                  </a:extLst>
                </a:gridCol>
                <a:gridCol w="2259874">
                  <a:extLst>
                    <a:ext uri="{9D8B030D-6E8A-4147-A177-3AD203B41FA5}">
                      <a16:colId xmlns:a16="http://schemas.microsoft.com/office/drawing/2014/main" val="851055944"/>
                    </a:ext>
                  </a:extLst>
                </a:gridCol>
                <a:gridCol w="2259874">
                  <a:extLst>
                    <a:ext uri="{9D8B030D-6E8A-4147-A177-3AD203B41FA5}">
                      <a16:colId xmlns:a16="http://schemas.microsoft.com/office/drawing/2014/main" val="3285063636"/>
                    </a:ext>
                  </a:extLst>
                </a:gridCol>
                <a:gridCol w="2259874">
                  <a:extLst>
                    <a:ext uri="{9D8B030D-6E8A-4147-A177-3AD203B41FA5}">
                      <a16:colId xmlns:a16="http://schemas.microsoft.com/office/drawing/2014/main" val="190084505"/>
                    </a:ext>
                  </a:extLst>
                </a:gridCol>
              </a:tblGrid>
              <a:tr h="1189443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/>
                        <a:t>Competition in the industry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Potential of new entrants into the industry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/>
                        <a:t>Power of suppliers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/>
                        <a:t>Power of customers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/>
                        <a:t>Threat of substitute products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43138443"/>
                  </a:ext>
                </a:extLst>
              </a:tr>
            </a:tbl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96EEEDF-408D-AA72-9B41-DEF3C264C7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722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685"/>
    </mc:Choice>
    <mc:Fallback>
      <p:transition spd="slow" advTm="296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45146-D286-228D-F377-D95A2045A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Porters 5 Forces - Adidas</a:t>
            </a:r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4DDFDB2C-9777-0D5D-2FC6-FCB0BC992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619217"/>
              </p:ext>
            </p:extLst>
          </p:nvPr>
        </p:nvGraphicFramePr>
        <p:xfrm>
          <a:off x="707571" y="2057400"/>
          <a:ext cx="11299370" cy="411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8286">
                  <a:extLst>
                    <a:ext uri="{9D8B030D-6E8A-4147-A177-3AD203B41FA5}">
                      <a16:colId xmlns:a16="http://schemas.microsoft.com/office/drawing/2014/main" val="2161989929"/>
                    </a:ext>
                  </a:extLst>
                </a:gridCol>
                <a:gridCol w="2451462">
                  <a:extLst>
                    <a:ext uri="{9D8B030D-6E8A-4147-A177-3AD203B41FA5}">
                      <a16:colId xmlns:a16="http://schemas.microsoft.com/office/drawing/2014/main" val="1543574417"/>
                    </a:ext>
                  </a:extLst>
                </a:gridCol>
                <a:gridCol w="2259874">
                  <a:extLst>
                    <a:ext uri="{9D8B030D-6E8A-4147-A177-3AD203B41FA5}">
                      <a16:colId xmlns:a16="http://schemas.microsoft.com/office/drawing/2014/main" val="851055944"/>
                    </a:ext>
                  </a:extLst>
                </a:gridCol>
                <a:gridCol w="2259874">
                  <a:extLst>
                    <a:ext uri="{9D8B030D-6E8A-4147-A177-3AD203B41FA5}">
                      <a16:colId xmlns:a16="http://schemas.microsoft.com/office/drawing/2014/main" val="3285063636"/>
                    </a:ext>
                  </a:extLst>
                </a:gridCol>
                <a:gridCol w="2259874">
                  <a:extLst>
                    <a:ext uri="{9D8B030D-6E8A-4147-A177-3AD203B41FA5}">
                      <a16:colId xmlns:a16="http://schemas.microsoft.com/office/drawing/2014/main" val="190084505"/>
                    </a:ext>
                  </a:extLst>
                </a:gridCol>
              </a:tblGrid>
              <a:tr h="1189443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2400" u="sng" dirty="0"/>
                        <a:t>Competition in the industry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400" u="sng" dirty="0"/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u="none" dirty="0"/>
                        <a:t>High level of competition in the sportswear industry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u="none" dirty="0"/>
                        <a:t>Massive competitors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en-GB" sz="2400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2400" u="sng" dirty="0"/>
                        <a:t>Potential of new entrants into the industry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u="none" dirty="0"/>
                        <a:t>Big companies have control of the industry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u="none" dirty="0"/>
                        <a:t>High market share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u="none" dirty="0"/>
                        <a:t>Reputation is key</a:t>
                      </a:r>
                      <a:endParaRPr lang="en-GB" sz="2400" u="non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2400" u="sng" dirty="0"/>
                        <a:t>Power of suppliers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400" u="none" dirty="0"/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u="none" dirty="0"/>
                        <a:t>Outsourcing of suppliers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u="none" dirty="0"/>
                        <a:t>Hundreds of different companies used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u="none" dirty="0"/>
                        <a:t>Suppliers power is low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2400" u="sng" dirty="0"/>
                        <a:t>Power of customers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400" u="sng" dirty="0"/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u="none" dirty="0"/>
                        <a:t>High sales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u="none" dirty="0"/>
                        <a:t>High number of customer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u="none" dirty="0"/>
                        <a:t>Customer power is low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2400" u="sng" dirty="0"/>
                        <a:t>Threat of substitute products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u="none" dirty="0"/>
                        <a:t>High threat of substitution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u="none" dirty="0"/>
                        <a:t>Rivals making similar style of products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43138443"/>
                  </a:ext>
                </a:extLst>
              </a:tr>
            </a:tbl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C1D0385-CF48-B99A-3470-3D5E291DEE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094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921"/>
    </mc:Choice>
    <mc:Fallback>
      <p:transition spd="slow" advTm="1359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0B733-0EF2-B993-DD59-E26C63D4C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Bowman’s Strategic Clock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A3086C-AD88-4677-73F1-E8BC267FE69A}"/>
              </a:ext>
            </a:extLst>
          </p:cNvPr>
          <p:cNvSpPr txBox="1"/>
          <p:nvPr/>
        </p:nvSpPr>
        <p:spPr>
          <a:xfrm>
            <a:off x="1097280" y="2043983"/>
            <a:ext cx="48838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Bowman’s Strategic Clock is a tool used for positioning a business on a scale, based around both price and value (Lucidity, 2022). 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8 positions on the clock.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Companies are not restricted to fit within just one area</a:t>
            </a:r>
          </a:p>
          <a:p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F47A66-A667-0D30-2332-D5990840CF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2616" y="1924240"/>
            <a:ext cx="4393987" cy="4099268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1846DE6F-A0F6-80CB-76FA-A7983C23D9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79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826"/>
    </mc:Choice>
    <mc:Fallback>
      <p:transition spd="slow" advTm="268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9D3F0BD-A385-06C1-01F9-80EC432903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7144" y="1922826"/>
            <a:ext cx="5341988" cy="409686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3727B8-42E4-2DBE-1E37-0D2A2622C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Bowman’s Strategic Clock - Adidas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771A48-26E8-C492-346B-1402F90369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9861" y="2906231"/>
            <a:ext cx="425303" cy="2392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220E77-3683-84F5-0E0D-6744F06B5E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3228" y="3234765"/>
            <a:ext cx="303871" cy="32189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1F0610-6DCE-B350-18A0-8A64E588BD1E}"/>
              </a:ext>
            </a:extLst>
          </p:cNvPr>
          <p:cNvSpPr txBox="1"/>
          <p:nvPr/>
        </p:nvSpPr>
        <p:spPr>
          <a:xfrm>
            <a:off x="585216" y="2176272"/>
            <a:ext cx="512064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u="sng" dirty="0"/>
              <a:t>Hybrid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Wide choice of products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Competitive with rivals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Wide range of prices</a:t>
            </a:r>
          </a:p>
          <a:p>
            <a:pPr>
              <a:lnSpc>
                <a:spcPct val="150000"/>
              </a:lnSpc>
            </a:pPr>
            <a:r>
              <a:rPr lang="en-GB" sz="2000" u="sng" dirty="0"/>
              <a:t>Differentiation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Distinguished from rivals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Strategic partnerships with celebrities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1EECA1D6-0896-F627-62DD-DEB9C98161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194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569"/>
    </mc:Choice>
    <mc:Fallback>
      <p:transition spd="slow" advTm="885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FEE98-E310-97AE-251C-9DDBBB652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New Strategic Direction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C8DD51-796B-A420-F0FC-6F3FF6455095}"/>
              </a:ext>
            </a:extLst>
          </p:cNvPr>
          <p:cNvSpPr txBox="1"/>
          <p:nvPr/>
        </p:nvSpPr>
        <p:spPr>
          <a:xfrm>
            <a:off x="1097280" y="1921202"/>
            <a:ext cx="100583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Strategic direction refers to the plans required for an organization to realize its vision and achieve its objectives. A good strategic direction will lead to Adidas gaining a competitive advantage:</a:t>
            </a:r>
            <a:endParaRPr lang="en-GB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C41B95-130F-06B8-9B56-9AD28427C5C2}"/>
              </a:ext>
            </a:extLst>
          </p:cNvPr>
          <p:cNvSpPr txBox="1"/>
          <p:nvPr/>
        </p:nvSpPr>
        <p:spPr>
          <a:xfrm>
            <a:off x="1097280" y="3305373"/>
            <a:ext cx="49987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Push For Economic Sustainability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Aims for carbon neutral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Develop more sustainable products and materials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Support supply chains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Use their standing in the market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4524D8-EA09-6722-12FC-5A04661E4CF3}"/>
              </a:ext>
            </a:extLst>
          </p:cNvPr>
          <p:cNvSpPr txBox="1"/>
          <p:nvPr/>
        </p:nvSpPr>
        <p:spPr>
          <a:xfrm>
            <a:off x="6126479" y="3305373"/>
            <a:ext cx="505967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A Shift To The Digital Age</a:t>
            </a:r>
          </a:p>
          <a:p>
            <a:endParaRPr lang="en-GB" sz="2400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Adidas has a need to move with the times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Increase their tech teams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Expand their online presence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Utilise new technology to upgrade the customer experience. </a:t>
            </a:r>
          </a:p>
          <a:p>
            <a:endParaRPr lang="en-GB" sz="2400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88BF0B83-EF8C-938F-A0F3-DADB822AA8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324094" t="-160938" r="-324094" b="-160938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11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985"/>
    </mc:Choice>
    <mc:Fallback>
      <p:transition spd="slow" advTm="136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473BF-4551-F712-4B13-B643B34FB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E6AAF6-296C-1FDD-ABCA-A0E9621E6FA6}"/>
              </a:ext>
            </a:extLst>
          </p:cNvPr>
          <p:cNvSpPr txBox="1"/>
          <p:nvPr/>
        </p:nvSpPr>
        <p:spPr>
          <a:xfrm>
            <a:off x="1097280" y="5120641"/>
            <a:ext cx="1005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Pictures</a:t>
            </a:r>
          </a:p>
          <a:p>
            <a:r>
              <a:rPr lang="en-GB" u="sng" dirty="0">
                <a:hlinkClick r:id="rId2"/>
              </a:rPr>
              <a:t>https://fabrikbrands.com/adidas-logo-history-and-meaning/</a:t>
            </a:r>
            <a:r>
              <a:rPr lang="en-GB" u="sng" dirty="0"/>
              <a:t> </a:t>
            </a:r>
          </a:p>
          <a:p>
            <a:r>
              <a:rPr lang="en-GB" u="sng" dirty="0">
                <a:hlinkClick r:id="rId3"/>
              </a:rPr>
              <a:t>https://getlucidity.com/strategy-resources/introduction-to-bowmans-strategy-clock/</a:t>
            </a:r>
            <a:endParaRPr lang="en-GB" u="sng" dirty="0"/>
          </a:p>
          <a:p>
            <a:r>
              <a:rPr lang="en-GB" u="sng" dirty="0"/>
              <a:t> </a:t>
            </a:r>
            <a:r>
              <a:rPr lang="en-GB" u="sng" dirty="0">
                <a:hlinkClick r:id="rId4"/>
              </a:rPr>
              <a:t>https://1000logos.net/nike-logo/</a:t>
            </a:r>
            <a:r>
              <a:rPr lang="en-GB" u="sng" dirty="0"/>
              <a:t> 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75AE94F-5C13-31DF-A297-FB353ECB38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7280" y="1621400"/>
            <a:ext cx="8997696" cy="3800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52352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F5496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Bibliography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AboutAdidas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(2015).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HISTORY.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adidas-group.com: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https://www.adidas-group.com/en/about/history/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Kenton, W. (2022, October 2).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Strategic Management?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investopedia.com: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https://www.investopedia.com/terms/s/strategic-management.asp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Lucidity. (2022).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Introduction to Bowman’s Strategy Clock.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https://getlucidity.com/strategy-resources/introduction-to-bowmans-strategy-clock/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Reckmann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N. (2022, June 29).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Ways to Implement Peter Drucker’s Theory of Management.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businessnewsdaily.com: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https://www.businessnewsdaily.com/10634-peter-drucker-management-theory.html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Scholes, J. a. (1999).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Exploring Corporate Strategy.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London.</a:t>
            </a:r>
            <a:endParaRPr kumimoji="0" lang="en-GB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Tighe, D. (2022, August 31).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adidas - Statistics &amp; Facts.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statista.com: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https://www.statista.com/topics/1257/adidas/#dossierKeyfigures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24780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02006FA4-1611-4B07-AF7F-85CF6D20EB3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782</TotalTime>
  <Words>764</Words>
  <Application>Microsoft Office PowerPoint</Application>
  <PresentationFormat>Widescreen</PresentationFormat>
  <Paragraphs>100</Paragraphs>
  <Slides>10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Retrospect</vt:lpstr>
      <vt:lpstr>Strategies for Resilience and Prosperity (BMSP6006)</vt:lpstr>
      <vt:lpstr>Strategy</vt:lpstr>
      <vt:lpstr>Strategic Theorists</vt:lpstr>
      <vt:lpstr>Overview of Adidas</vt:lpstr>
      <vt:lpstr>Porters 5 Forces</vt:lpstr>
      <vt:lpstr>Porters 5 Forces - Adidas</vt:lpstr>
      <vt:lpstr>Bowman’s Strategic Clock</vt:lpstr>
      <vt:lpstr>Bowman’s Strategic Clock - Adidas</vt:lpstr>
      <vt:lpstr>New Strategic Direction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Strategies for Resilience and Prosperity (BMSP6006)</dc:title>
  <dc:creator>Callum Cresser (2006263)</dc:creator>
  <cp:lastModifiedBy>Callum Cresser (2006263)</cp:lastModifiedBy>
  <cp:revision>10</cp:revision>
  <dcterms:created xsi:type="dcterms:W3CDTF">2022-11-09T16:39:07Z</dcterms:created>
  <dcterms:modified xsi:type="dcterms:W3CDTF">2022-11-11T23:12:17Z</dcterms:modified>
</cp:coreProperties>
</file>