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7.xml" ContentType="application/vnd.openxmlformats-officedocument.theme+xml"/>
  <Override PartName="/ppt/slideLayouts/slideLayout11.xml" ContentType="application/vnd.openxmlformats-officedocument.presentationml.slideLayout+xml"/>
  <Override PartName="/ppt/theme/theme8.xml" ContentType="application/vnd.openxmlformats-officedocument.theme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theme/theme12.xml" ContentType="application/vnd.openxmlformats-officedocument.theme+xml"/>
  <Override PartName="/ppt/slideLayouts/slideLayout16.xml" ContentType="application/vnd.openxmlformats-officedocument.presentationml.slideLayout+xml"/>
  <Override PartName="/ppt/theme/theme1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1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6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7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8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39"/>
  </p:notesMasterIdLst>
  <p:sldIdLst>
    <p:sldId id="258" r:id="rId23"/>
    <p:sldId id="260" r:id="rId24"/>
    <p:sldId id="272" r:id="rId25"/>
    <p:sldId id="270" r:id="rId26"/>
    <p:sldId id="306" r:id="rId27"/>
    <p:sldId id="298" r:id="rId28"/>
    <p:sldId id="300" r:id="rId29"/>
    <p:sldId id="305" r:id="rId30"/>
    <p:sldId id="271" r:id="rId31"/>
    <p:sldId id="295" r:id="rId32"/>
    <p:sldId id="296" r:id="rId33"/>
    <p:sldId id="297" r:id="rId34"/>
    <p:sldId id="294" r:id="rId35"/>
    <p:sldId id="291" r:id="rId36"/>
    <p:sldId id="292" r:id="rId37"/>
    <p:sldId id="293" r:id="rId3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94830"/>
  </p:normalViewPr>
  <p:slideViewPr>
    <p:cSldViewPr snapToGrid="0" snapToObjects="1">
      <p:cViewPr varScale="1">
        <p:scale>
          <a:sx n="79" d="100"/>
          <a:sy n="79" d="100"/>
        </p:scale>
        <p:origin x="870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F0DE7-BDF6-41C4-7747-00025C00B6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158CFC-F805-1D33-C37C-BE4D8455F1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17333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86C94-8B03-DBD0-98C8-FDE227BFB4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B03F56-73A8-AAD8-6E56-9E773FC81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19303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03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935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5419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4611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146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5672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8F295-764E-60A7-C0F9-1E6C3A979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46335-098C-A2AC-63A0-A7EC2DEA3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1ED41-D617-E995-820E-D7DBDF06A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593B3-BD77-049F-CFFA-24A0644537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22431-C2F2-7F69-64E3-09E4AB7F5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627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png"/><Relationship Id="rId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4.png"/><Relationship Id="rId4" Type="http://schemas.openxmlformats.org/officeDocument/2006/relationships/theme" Target="../theme/theme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5.png"/><Relationship Id="rId4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7.png"/><Relationship Id="rId5" Type="http://schemas.openxmlformats.org/officeDocument/2006/relationships/theme" Target="../theme/theme17.xml"/><Relationship Id="rId4" Type="http://schemas.openxmlformats.org/officeDocument/2006/relationships/slideLayout" Target="../slideLayouts/slideLayout3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774" r:id="rId2"/>
    <p:sldLayoutId id="21474837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70" r:id="rId2"/>
    <p:sldLayoutId id="214748377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72" r:id="rId2"/>
    <p:sldLayoutId id="214748377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86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F304735-D95E-8D79-3F13-355A9D270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116529"/>
            <a:ext cx="7944130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solidFill>
                  <a:schemeClr val="tx2"/>
                </a:solidFill>
              </a:rPr>
              <a:t>Cymorth Arian</a:t>
            </a:r>
            <a:br>
              <a:rPr lang="en-US" sz="3200">
                <a:solidFill>
                  <a:schemeClr val="tx2"/>
                </a:solidFill>
              </a:rPr>
            </a:br>
            <a:r>
              <a:rPr lang="en-US" sz="3200">
                <a:solidFill>
                  <a:schemeClr val="tx2"/>
                </a:solidFill>
              </a:rPr>
              <a:t>Money Support</a:t>
            </a:r>
          </a:p>
        </p:txBody>
      </p:sp>
      <p:pic>
        <p:nvPicPr>
          <p:cNvPr id="8" name="Picture 7" descr="Old wrinkled hands with some coins">
            <a:extLst>
              <a:ext uri="{FF2B5EF4-FFF2-40B4-BE49-F238E27FC236}">
                <a16:creationId xmlns:a16="http://schemas.microsoft.com/office/drawing/2014/main" id="{42F792DA-82A6-E0FA-6C6A-2EE2619D80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84" b="29781"/>
          <a:stretch/>
        </p:blipFill>
        <p:spPr>
          <a:xfrm>
            <a:off x="20" y="10"/>
            <a:ext cx="9143980" cy="4201449"/>
          </a:xfrm>
          <a:prstGeom prst="rec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921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Content Placeholder 33">
            <a:extLst>
              <a:ext uri="{FF2B5EF4-FFF2-40B4-BE49-F238E27FC236}">
                <a16:creationId xmlns:a16="http://schemas.microsoft.com/office/drawing/2014/main" id="{E677CEE3-9BC7-ECC0-F3BA-38A439776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327" y="1333016"/>
            <a:ext cx="7886700" cy="4916334"/>
          </a:xfrm>
        </p:spPr>
        <p:txBody>
          <a:bodyPr numCol="2">
            <a:normAutofit fontScale="92500"/>
          </a:bodyPr>
          <a:lstStyle/>
          <a:p>
            <a:endParaRPr lang="en-GB" sz="2400" b="1" dirty="0"/>
          </a:p>
          <a:p>
            <a:r>
              <a:rPr lang="en-GB" sz="2400" b="1" dirty="0" err="1"/>
              <a:t>Cyllid</a:t>
            </a:r>
            <a:r>
              <a:rPr lang="en-GB" sz="2400" b="1" dirty="0"/>
              <a:t> </a:t>
            </a:r>
            <a:r>
              <a:rPr lang="en-GB" sz="2400" b="1" dirty="0" err="1"/>
              <a:t>Myfyrwyr</a:t>
            </a:r>
            <a:r>
              <a:rPr lang="en-GB" sz="2400" b="1" dirty="0"/>
              <a:t> </a:t>
            </a:r>
          </a:p>
          <a:p>
            <a:pPr marL="0" indent="0">
              <a:buNone/>
            </a:pPr>
            <a:endParaRPr lang="en-GB" sz="800" b="1" dirty="0"/>
          </a:p>
          <a:p>
            <a:r>
              <a:rPr lang="en-GB" sz="2400" b="1" dirty="0" err="1"/>
              <a:t>Bwrsariaethau</a:t>
            </a:r>
            <a:endParaRPr lang="en-GB" sz="1000" b="1" dirty="0"/>
          </a:p>
          <a:p>
            <a:pPr marL="0" indent="0">
              <a:buNone/>
            </a:pPr>
            <a:r>
              <a:rPr lang="en-GB" sz="1000" b="1" dirty="0"/>
              <a:t>		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en-GB" sz="2400" b="1" dirty="0" err="1"/>
              <a:t>Cronfa</a:t>
            </a:r>
            <a:r>
              <a:rPr lang="en-GB" sz="2400" b="1" dirty="0"/>
              <a:t> </a:t>
            </a:r>
            <a:r>
              <a:rPr lang="en-GB" sz="2400" b="1" dirty="0" err="1"/>
              <a:t>Cymorth</a:t>
            </a:r>
            <a:r>
              <a:rPr lang="en-GB" sz="2400" b="1" dirty="0"/>
              <a:t> </a:t>
            </a:r>
            <a:r>
              <a:rPr lang="en-GB" sz="2400" b="1" dirty="0" err="1"/>
              <a:t>Ariannol</a:t>
            </a:r>
            <a:r>
              <a:rPr lang="en-GB" sz="2400" b="1" dirty="0"/>
              <a:t>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GB" sz="2400" b="1" dirty="0"/>
              <a:t>   i </a:t>
            </a:r>
            <a:r>
              <a:rPr lang="en-GB" sz="2400" b="1" dirty="0" err="1"/>
              <a:t>Fyfyrwyr</a:t>
            </a:r>
            <a:endParaRPr lang="en-GB" sz="1000" b="1" dirty="0"/>
          </a:p>
          <a:p>
            <a:pPr marL="0" indent="0">
              <a:buNone/>
            </a:pPr>
            <a:endParaRPr lang="en-GB" sz="800" b="1" dirty="0"/>
          </a:p>
          <a:p>
            <a:r>
              <a:rPr lang="en-GB" sz="2400" b="1" dirty="0" err="1"/>
              <a:t>Cymorth</a:t>
            </a:r>
            <a:r>
              <a:rPr lang="en-GB" sz="2400" b="1" dirty="0"/>
              <a:t> </a:t>
            </a:r>
            <a:r>
              <a:rPr lang="en-GB" sz="2400" b="1" dirty="0" err="1"/>
              <a:t>Cyllido</a:t>
            </a:r>
            <a:endParaRPr lang="en-GB" sz="2400" b="1" dirty="0"/>
          </a:p>
          <a:p>
            <a:endParaRPr lang="en-GB" sz="800" b="1" dirty="0"/>
          </a:p>
          <a:p>
            <a:r>
              <a:rPr lang="en-GB" sz="2400" b="1" dirty="0"/>
              <a:t>Staff </a:t>
            </a:r>
            <a:r>
              <a:rPr lang="en-GB" sz="2400" b="1" dirty="0" err="1"/>
              <a:t>cyswllt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gyfer</a:t>
            </a:r>
            <a:r>
              <a:rPr lang="en-GB" sz="2400" b="1" dirty="0"/>
              <a:t> </a:t>
            </a:r>
            <a:r>
              <a:rPr lang="en-GB" sz="2400" b="1" dirty="0" err="1"/>
              <a:t>Gadawyr</a:t>
            </a:r>
            <a:r>
              <a:rPr lang="en-GB" sz="2400" b="1" dirty="0"/>
              <a:t> </a:t>
            </a:r>
            <a:r>
              <a:rPr lang="en-GB" sz="2400" b="1" dirty="0" err="1"/>
              <a:t>Gofal</a:t>
            </a:r>
            <a:r>
              <a:rPr lang="en-GB" sz="2400" b="1" dirty="0"/>
              <a:t> a </a:t>
            </a:r>
            <a:r>
              <a:rPr lang="en-GB" sz="2400" b="1" dirty="0" err="1"/>
              <a:t>Gofalwyr</a:t>
            </a:r>
            <a:r>
              <a:rPr lang="en-GB" sz="2400" b="1" dirty="0"/>
              <a:t> </a:t>
            </a:r>
            <a:r>
              <a:rPr lang="en-GB" sz="2400" b="1" dirty="0" err="1"/>
              <a:t>Ifanc</a:t>
            </a:r>
            <a:endParaRPr lang="en-GB" sz="2400" b="1" dirty="0"/>
          </a:p>
          <a:p>
            <a:endParaRPr lang="en-GB" sz="800" b="1" dirty="0"/>
          </a:p>
          <a:p>
            <a:endParaRPr lang="en-GB" sz="2400" b="1" dirty="0"/>
          </a:p>
          <a:p>
            <a:endParaRPr lang="en-GB" sz="2400" b="1" dirty="0">
              <a:solidFill>
                <a:srgbClr val="0070C0"/>
              </a:solidFill>
            </a:endParaRPr>
          </a:p>
          <a:p>
            <a:r>
              <a:rPr lang="en-GB" sz="2400" b="1" dirty="0">
                <a:solidFill>
                  <a:srgbClr val="0070C0"/>
                </a:solidFill>
              </a:rPr>
              <a:t>Student Finance </a:t>
            </a:r>
          </a:p>
          <a:p>
            <a:endParaRPr lang="en-GB" sz="800" b="1" dirty="0">
              <a:solidFill>
                <a:srgbClr val="0070C0"/>
              </a:solidFill>
            </a:endParaRPr>
          </a:p>
          <a:p>
            <a:r>
              <a:rPr lang="en-GB" sz="2400" b="1" dirty="0">
                <a:solidFill>
                  <a:srgbClr val="0070C0"/>
                </a:solidFill>
              </a:rPr>
              <a:t>Bursaries</a:t>
            </a:r>
          </a:p>
          <a:p>
            <a:endParaRPr lang="en-GB" sz="800" b="1" dirty="0">
              <a:solidFill>
                <a:srgbClr val="0070C0"/>
              </a:solidFill>
            </a:endParaRPr>
          </a:p>
          <a:p>
            <a:r>
              <a:rPr lang="en-GB" sz="2400" b="1" dirty="0">
                <a:solidFill>
                  <a:srgbClr val="0070C0"/>
                </a:solidFill>
              </a:rPr>
              <a:t>Student Financial Support Fund</a:t>
            </a:r>
          </a:p>
          <a:p>
            <a:endParaRPr lang="en-GB" sz="800" b="1" dirty="0">
              <a:solidFill>
                <a:srgbClr val="0070C0"/>
              </a:solidFill>
            </a:endParaRPr>
          </a:p>
          <a:p>
            <a:r>
              <a:rPr lang="en-GB" sz="2400" b="1" dirty="0">
                <a:solidFill>
                  <a:srgbClr val="0070C0"/>
                </a:solidFill>
              </a:rPr>
              <a:t>Budgeting support</a:t>
            </a:r>
          </a:p>
          <a:p>
            <a:endParaRPr lang="en-GB" sz="800" b="1" dirty="0">
              <a:solidFill>
                <a:srgbClr val="0070C0"/>
              </a:solidFill>
            </a:endParaRPr>
          </a:p>
          <a:p>
            <a:r>
              <a:rPr lang="en-GB" sz="2400" b="1" dirty="0">
                <a:solidFill>
                  <a:srgbClr val="0070C0"/>
                </a:solidFill>
              </a:rPr>
              <a:t>Nominated contacts for Care leavers and Young Adult Carers</a:t>
            </a:r>
          </a:p>
          <a:p>
            <a:endParaRPr lang="en-GB" sz="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251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EE2160-6903-6888-8114-4168A28BD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err="1"/>
              <a:t>Bwrariaethau</a:t>
            </a:r>
            <a:r>
              <a:rPr lang="en-GB" sz="3600" b="1" dirty="0"/>
              <a:t> </a:t>
            </a:r>
            <a:r>
              <a:rPr lang="en-GB" sz="3600" b="1" dirty="0" err="1"/>
              <a:t>penodol</a:t>
            </a:r>
            <a:r>
              <a:rPr lang="en-GB" sz="3600" b="1" dirty="0"/>
              <a:t> </a:t>
            </a:r>
            <a:r>
              <a:rPr lang="en-GB" sz="3600" b="1" dirty="0">
                <a:solidFill>
                  <a:schemeClr val="accent5">
                    <a:lumMod val="75000"/>
                  </a:schemeClr>
                </a:solidFill>
              </a:rPr>
              <a:t>	 Specific Bursaries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8041DE-5511-2FE1-4888-52C4A9399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088303"/>
            <a:ext cx="8499584" cy="4523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 </a:t>
            </a:r>
            <a:r>
              <a:rPr lang="en-GB" sz="2300" dirty="0" err="1"/>
              <a:t>Myfyrwyr</a:t>
            </a:r>
            <a:r>
              <a:rPr lang="en-GB" sz="2300" dirty="0"/>
              <a:t> o </a:t>
            </a:r>
            <a:r>
              <a:rPr lang="en-GB" sz="2300" dirty="0" err="1"/>
              <a:t>Gefndir</a:t>
            </a:r>
            <a:r>
              <a:rPr lang="en-GB" sz="2300" dirty="0"/>
              <a:t> </a:t>
            </a:r>
            <a:r>
              <a:rPr lang="en-GB" sz="2300" dirty="0" err="1"/>
              <a:t>Gofal</a:t>
            </a:r>
            <a:r>
              <a:rPr lang="en-GB" sz="2300" dirty="0"/>
              <a:t> 		- 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Care experienced students </a:t>
            </a:r>
          </a:p>
          <a:p>
            <a:pPr marL="0" indent="0">
              <a:buNone/>
            </a:pPr>
            <a:r>
              <a:rPr lang="en-GB" sz="2300" dirty="0"/>
              <a:t>-  </a:t>
            </a:r>
            <a:r>
              <a:rPr lang="en-GB" sz="2300" dirty="0" err="1"/>
              <a:t>Gofalwyr</a:t>
            </a:r>
            <a:r>
              <a:rPr lang="en-GB" sz="2300" dirty="0"/>
              <a:t> </a:t>
            </a:r>
            <a:r>
              <a:rPr lang="en-GB" sz="2300" dirty="0" err="1"/>
              <a:t>Ifanc</a:t>
            </a:r>
            <a:r>
              <a:rPr lang="en-GB" sz="2300" dirty="0"/>
              <a:t> 			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- Young Adult carers</a:t>
            </a:r>
          </a:p>
          <a:p>
            <a:pPr marL="0" indent="0">
              <a:buNone/>
            </a:pPr>
            <a:r>
              <a:rPr lang="en-GB" sz="2300" dirty="0"/>
              <a:t>- </a:t>
            </a:r>
            <a:r>
              <a:rPr lang="en-GB" sz="2300" dirty="0" err="1"/>
              <a:t>Gofalwyr</a:t>
            </a:r>
            <a:r>
              <a:rPr lang="en-GB" sz="2300" dirty="0"/>
              <a:t>				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- Carers</a:t>
            </a:r>
          </a:p>
          <a:p>
            <a:pPr marL="0" indent="0">
              <a:buNone/>
            </a:pPr>
            <a:r>
              <a:rPr lang="en-GB" sz="2300" dirty="0"/>
              <a:t>- </a:t>
            </a:r>
            <a:r>
              <a:rPr lang="en-GB" sz="2300" dirty="0" err="1"/>
              <a:t>Gofal</a:t>
            </a:r>
            <a:r>
              <a:rPr lang="en-GB" sz="2300" dirty="0"/>
              <a:t> plant 				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- Childcare </a:t>
            </a:r>
          </a:p>
          <a:p>
            <a:pPr marL="0" indent="0">
              <a:buNone/>
            </a:pP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- Myfyrwyr o leiafrifoedd ethnig </a:t>
            </a:r>
            <a:r>
              <a:rPr lang="en-GB" sz="2400" dirty="0"/>
              <a:t> 	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- Ethnic minority students </a:t>
            </a:r>
          </a:p>
          <a:p>
            <a:pPr marL="0" indent="0">
              <a:buNone/>
            </a:pPr>
            <a:r>
              <a:rPr lang="en-GB" sz="2300" dirty="0"/>
              <a:t>- 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Myfyrwyr trawsrywiol 		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latin typeface="inherit"/>
              </a:rPr>
              <a:t>- 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Transgender students </a:t>
            </a:r>
          </a:p>
          <a:p>
            <a:pPr marL="0" indent="0">
              <a:buNone/>
            </a:pPr>
            <a:r>
              <a:rPr lang="en-GB" sz="2300" dirty="0"/>
              <a:t>- </a:t>
            </a:r>
            <a:r>
              <a:rPr lang="en-GB" sz="2300" dirty="0" err="1"/>
              <a:t>Myfyrwyr</a:t>
            </a:r>
            <a:r>
              <a:rPr lang="en-GB" sz="2300" dirty="0"/>
              <a:t> </a:t>
            </a:r>
            <a:r>
              <a:rPr lang="en-GB" sz="2300" dirty="0" err="1"/>
              <a:t>Anabl</a:t>
            </a:r>
            <a:r>
              <a:rPr lang="en-GB" sz="2300" dirty="0"/>
              <a:t>			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- Disabled students</a:t>
            </a:r>
          </a:p>
          <a:p>
            <a:pPr marL="0" indent="0">
              <a:buNone/>
            </a:pPr>
            <a:r>
              <a:rPr lang="en-GB" sz="2300" dirty="0"/>
              <a:t>-  </a:t>
            </a:r>
            <a:r>
              <a:rPr lang="en-GB" sz="2300" dirty="0" err="1"/>
              <a:t>Astudiaethau</a:t>
            </a:r>
            <a:r>
              <a:rPr lang="en-GB" sz="2300" dirty="0"/>
              <a:t> </a:t>
            </a:r>
            <a:r>
              <a:rPr lang="en-GB" sz="2300" dirty="0" err="1"/>
              <a:t>Cyfrwng</a:t>
            </a:r>
            <a:r>
              <a:rPr lang="en-GB" sz="2300" dirty="0"/>
              <a:t> Cymraeg	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- Welsh medium study</a:t>
            </a:r>
          </a:p>
          <a:p>
            <a:pPr marL="0" indent="0">
              <a:buNone/>
            </a:pPr>
            <a:r>
              <a:rPr lang="en-GB" sz="2300" dirty="0"/>
              <a:t>- </a:t>
            </a:r>
            <a:r>
              <a:rPr lang="en-GB" sz="2300" dirty="0" err="1"/>
              <a:t>Myfyrwyr</a:t>
            </a:r>
            <a:r>
              <a:rPr lang="en-GB" sz="2300" dirty="0"/>
              <a:t> o </a:t>
            </a:r>
            <a:r>
              <a:rPr lang="en-GB" sz="2300" dirty="0" err="1"/>
              <a:t>golegau</a:t>
            </a:r>
            <a:r>
              <a:rPr lang="en-GB" sz="2300" dirty="0"/>
              <a:t> </a:t>
            </a:r>
            <a:r>
              <a:rPr lang="en-GB" sz="2300" dirty="0" err="1"/>
              <a:t>cyfansoddol</a:t>
            </a:r>
            <a:r>
              <a:rPr lang="en-GB" sz="2300" dirty="0"/>
              <a:t>	</a:t>
            </a:r>
            <a:r>
              <a:rPr lang="en-GB" sz="2300" dirty="0">
                <a:solidFill>
                  <a:schemeClr val="accent5">
                    <a:lumMod val="50000"/>
                  </a:schemeClr>
                </a:solidFill>
              </a:rPr>
              <a:t>- Students progressing from 						   Constituent Colleges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F834BCC-36C2-8A17-BE50-67CD9F5787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4645"/>
            <a:ext cx="81754" cy="28791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-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746EB1D3-237B-A11B-B7B8-6F0212CA68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4645"/>
            <a:ext cx="104196" cy="28791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)</a:t>
            </a:r>
            <a:r>
              <a:rPr kumimoji="0" lang="cy-GB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182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EE2160-6903-6888-8114-4168A28BD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208" y="1106104"/>
            <a:ext cx="8499584" cy="1325563"/>
          </a:xfrm>
        </p:spPr>
        <p:txBody>
          <a:bodyPr/>
          <a:lstStyle/>
          <a:p>
            <a:r>
              <a:rPr lang="en-GB" sz="2800" b="1" dirty="0" err="1"/>
              <a:t>Bwrsariaethau</a:t>
            </a:r>
            <a:r>
              <a:rPr lang="en-GB" sz="2800" b="1" dirty="0"/>
              <a:t>			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Bursaries for</a:t>
            </a:r>
            <a:br>
              <a:rPr lang="en-GB" sz="2800" b="1" dirty="0"/>
            </a:br>
            <a:r>
              <a:rPr lang="en-GB" sz="2800" b="1" dirty="0" err="1"/>
              <a:t>Cymorth</a:t>
            </a:r>
            <a:r>
              <a:rPr lang="en-GB" sz="2800" b="1" dirty="0"/>
              <a:t> </a:t>
            </a:r>
            <a:r>
              <a:rPr lang="en-GB" sz="2800" b="1" dirty="0" err="1"/>
              <a:t>Ariannol</a:t>
            </a:r>
            <a:r>
              <a:rPr lang="en-GB" sz="2800" b="1" dirty="0"/>
              <a:t>: 	</a:t>
            </a:r>
            <a:r>
              <a:rPr lang="en-GB" sz="2800" b="1" dirty="0">
                <a:solidFill>
                  <a:schemeClr val="accent5">
                    <a:lumMod val="75000"/>
                  </a:schemeClr>
                </a:solidFill>
              </a:rPr>
              <a:t>		</a:t>
            </a:r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Financial Support </a:t>
            </a: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: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8041DE-5511-2FE1-4888-52C4A9399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088303"/>
            <a:ext cx="8499584" cy="452351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/>
              <a:t>Costau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			-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Course Costs</a:t>
            </a:r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/>
              <a:t>Costau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		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 Placement costs</a:t>
            </a:r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	-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Career Development 						   opportunities</a:t>
            </a:r>
          </a:p>
          <a:p>
            <a:pPr marL="0" indent="0">
              <a:buNone/>
            </a:pPr>
            <a:r>
              <a:rPr lang="en-GB" dirty="0"/>
              <a:t>- </a:t>
            </a:r>
            <a:r>
              <a:rPr lang="en-GB" dirty="0" err="1"/>
              <a:t>Costau</a:t>
            </a:r>
            <a:r>
              <a:rPr lang="en-GB" dirty="0"/>
              <a:t> </a:t>
            </a:r>
            <a:r>
              <a:rPr lang="en-GB" dirty="0" err="1"/>
              <a:t>Graddio</a:t>
            </a:r>
            <a:r>
              <a:rPr lang="en-GB" dirty="0"/>
              <a:t>			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 Graduation Costs</a:t>
            </a:r>
          </a:p>
          <a:p>
            <a:pPr marL="0" indent="0">
              <a:buNone/>
            </a:pPr>
            <a:r>
              <a:rPr lang="en-GB" dirty="0"/>
              <a:t>-Semester o </a:t>
            </a:r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Dramor</a:t>
            </a:r>
            <a:r>
              <a:rPr lang="en-GB" dirty="0"/>
              <a:t>	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- Study Abroad semesters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389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E673CF-07DA-A348-60D8-C2877CD69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555072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9CB7B9-5508-4BFA-16D1-9AD58F7127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764" y="1439268"/>
            <a:ext cx="8212626" cy="3979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437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3CCEB1-DB94-2993-5F16-4B115676ED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019550" cy="354412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sz="2400" dirty="0" err="1"/>
              <a:t>Gwneud</a:t>
            </a:r>
            <a:r>
              <a:rPr lang="en-GB" sz="2400" dirty="0"/>
              <a:t> </a:t>
            </a:r>
            <a:r>
              <a:rPr lang="en-GB" sz="2400" dirty="0" err="1"/>
              <a:t>cais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lein</a:t>
            </a:r>
            <a:r>
              <a:rPr lang="en-GB" sz="2400" dirty="0"/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Derbyn</a:t>
            </a:r>
            <a:r>
              <a:rPr lang="en-GB" sz="2400" dirty="0"/>
              <a:t> </a:t>
            </a:r>
            <a:r>
              <a:rPr lang="en-GB" sz="2400" dirty="0" err="1"/>
              <a:t>ebost</a:t>
            </a:r>
            <a:r>
              <a:rPr lang="en-GB" sz="2400" dirty="0"/>
              <a:t> o </a:t>
            </a:r>
            <a:r>
              <a:rPr lang="en-GB" sz="2400" dirty="0" err="1"/>
              <a:t>gadarnhad</a:t>
            </a:r>
            <a:r>
              <a:rPr lang="en-GB" sz="2400" dirty="0"/>
              <a:t>          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manylion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dystiolaeth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gyflwyno</a:t>
            </a:r>
            <a:r>
              <a:rPr lang="en-GB" sz="2400" dirty="0"/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Cyflwyno’r</a:t>
            </a:r>
            <a:r>
              <a:rPr lang="en-GB" sz="2400" dirty="0"/>
              <a:t> </a:t>
            </a:r>
            <a:r>
              <a:rPr lang="en-GB" sz="2400" dirty="0" err="1"/>
              <a:t>dystiolaeth</a:t>
            </a: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 err="1"/>
              <a:t>Prosesu’r</a:t>
            </a:r>
            <a:r>
              <a:rPr lang="en-GB" sz="2400" dirty="0"/>
              <a:t> </a:t>
            </a:r>
            <a:r>
              <a:rPr lang="en-GB" sz="2400" dirty="0" err="1"/>
              <a:t>cais</a:t>
            </a:r>
            <a:r>
              <a:rPr lang="en-GB" sz="2400" dirty="0"/>
              <a:t> o </a:t>
            </a:r>
            <a:r>
              <a:rPr lang="en-GB" sz="2400" dirty="0" err="1"/>
              <a:t>fewn</a:t>
            </a:r>
            <a:r>
              <a:rPr lang="en-GB" sz="2400" dirty="0"/>
              <a:t> 6-8 </a:t>
            </a:r>
            <a:r>
              <a:rPr lang="en-GB" sz="2400" dirty="0" err="1"/>
              <a:t>wythnos</a:t>
            </a: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 err="1"/>
              <a:t>Ebost</a:t>
            </a:r>
            <a:r>
              <a:rPr lang="en-GB" sz="2400" dirty="0"/>
              <a:t> o </a:t>
            </a:r>
            <a:r>
              <a:rPr lang="en-GB" sz="2400" dirty="0" err="1"/>
              <a:t>gadarnhad</a:t>
            </a:r>
            <a:r>
              <a:rPr lang="en-GB" sz="2400" dirty="0"/>
              <a:t> </a:t>
            </a:r>
            <a:r>
              <a:rPr lang="en-GB" sz="2400" dirty="0" err="1"/>
              <a:t>a’r</a:t>
            </a:r>
            <a:r>
              <a:rPr lang="en-GB" sz="2400" dirty="0"/>
              <a:t> </a:t>
            </a:r>
            <a:r>
              <a:rPr lang="en-GB" sz="2400" dirty="0" err="1"/>
              <a:t>taliad</a:t>
            </a:r>
            <a:r>
              <a:rPr lang="en-GB" sz="2400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7CAAA-629E-DEB1-DCD3-85B5AF2B26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Online application  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Receive automated reply with detail of any additional evidence / information required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Submit evidence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Application takes 6-8 weeks to process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Confirmation email and payment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28A53A-0ACD-C2FF-C2AA-29BC8E712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Proses </a:t>
            </a:r>
            <a:r>
              <a:rPr lang="en-GB" b="1" dirty="0" err="1"/>
              <a:t>Bwrsariaeth</a:t>
            </a:r>
            <a:r>
              <a:rPr lang="en-GB" b="1" dirty="0"/>
              <a:t>: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	Bursary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555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3CCEB1-DB94-2993-5F16-4B115676ED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019550" cy="354412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sz="2400" dirty="0" err="1"/>
              <a:t>Cyflwyno</a:t>
            </a:r>
            <a:r>
              <a:rPr lang="en-GB" sz="2400" dirty="0"/>
              <a:t> </a:t>
            </a:r>
            <a:r>
              <a:rPr lang="en-GB" sz="2400" dirty="0" err="1"/>
              <a:t>cais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lein</a:t>
            </a:r>
            <a:r>
              <a:rPr lang="en-GB" sz="2400" dirty="0"/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Ebost</a:t>
            </a:r>
            <a:r>
              <a:rPr lang="en-GB" sz="2400" dirty="0"/>
              <a:t> o </a:t>
            </a:r>
            <a:r>
              <a:rPr lang="en-GB" sz="2400" dirty="0" err="1"/>
              <a:t>gadarnhad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         </a:t>
            </a:r>
            <a:r>
              <a:rPr lang="en-GB" sz="2400" dirty="0" err="1"/>
              <a:t>ffurflen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 2 a </a:t>
            </a:r>
            <a:r>
              <a:rPr lang="en-GB" sz="2400" dirty="0" err="1"/>
              <a:t>manylion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wybodaeth</a:t>
            </a:r>
            <a:r>
              <a:rPr lang="en-GB" sz="2400" dirty="0"/>
              <a:t> /  </a:t>
            </a:r>
            <a:r>
              <a:rPr lang="en-GB" sz="2400" dirty="0" err="1"/>
              <a:t>dystiolaeth</a:t>
            </a:r>
            <a:r>
              <a:rPr lang="en-GB" sz="2400" dirty="0"/>
              <a:t> </a:t>
            </a:r>
            <a:r>
              <a:rPr lang="en-GB" sz="2400" dirty="0" err="1"/>
              <a:t>sydd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angen</a:t>
            </a:r>
            <a:r>
              <a:rPr lang="en-GB" sz="2400" dirty="0"/>
              <a:t>.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Cyflwyno’r</a:t>
            </a:r>
            <a:r>
              <a:rPr lang="en-GB" sz="2400" dirty="0"/>
              <a:t> </a:t>
            </a:r>
            <a:r>
              <a:rPr lang="en-GB" sz="2400" dirty="0" err="1"/>
              <a:t>dystiolaeth</a:t>
            </a: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 err="1"/>
              <a:t>Cais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mynd</a:t>
            </a:r>
            <a:r>
              <a:rPr lang="en-GB" sz="2400" dirty="0"/>
              <a:t> at y </a:t>
            </a:r>
            <a:r>
              <a:rPr lang="en-GB" sz="2400" dirty="0" err="1"/>
              <a:t>cyfarfod</a:t>
            </a:r>
            <a:r>
              <a:rPr lang="en-GB" sz="2400" dirty="0"/>
              <a:t> panel </a:t>
            </a:r>
            <a:r>
              <a:rPr lang="en-GB" sz="2400" dirty="0" err="1"/>
              <a:t>nesaf</a:t>
            </a:r>
            <a:r>
              <a:rPr lang="en-GB" sz="2400" dirty="0"/>
              <a:t> (</a:t>
            </a:r>
            <a:r>
              <a:rPr lang="en-GB" sz="2400" dirty="0" err="1"/>
              <a:t>wythnosol</a:t>
            </a:r>
            <a:r>
              <a:rPr lang="en-GB" sz="2400" dirty="0"/>
              <a:t>)	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Ebost</a:t>
            </a:r>
            <a:r>
              <a:rPr lang="en-GB" sz="2400" dirty="0"/>
              <a:t> o </a:t>
            </a:r>
            <a:r>
              <a:rPr lang="en-GB" sz="2400" dirty="0" err="1"/>
              <a:t>gadarnhad</a:t>
            </a:r>
            <a:r>
              <a:rPr lang="en-GB" sz="2400" dirty="0"/>
              <a:t> a </a:t>
            </a:r>
            <a:r>
              <a:rPr lang="en-GB" sz="2400" dirty="0" err="1"/>
              <a:t>taliad</a:t>
            </a:r>
            <a:r>
              <a:rPr lang="en-GB" sz="2400" dirty="0"/>
              <a:t>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oes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deilwng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7CAAA-629E-DEB1-DCD3-85B5AF2B26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Submit online application    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Receive automated reply with part 2 form and detail of any additional evidence / information required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Submit evidence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Application taken to next panel meeting (weekly)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Confirmation email and payment if funds awarded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28A53A-0ACD-C2FF-C2AA-29BC8E712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Proses </a:t>
            </a:r>
            <a:r>
              <a:rPr lang="en-GB" sz="3200" b="1" dirty="0" err="1"/>
              <a:t>Cronfa</a:t>
            </a:r>
            <a:r>
              <a:rPr lang="en-GB" sz="3200" b="1" dirty="0"/>
              <a:t> </a:t>
            </a:r>
            <a:r>
              <a:rPr lang="en-GB" sz="3200" b="1" dirty="0" err="1"/>
              <a:t>Cymorth</a:t>
            </a:r>
            <a:r>
              <a:rPr lang="en-GB" sz="3200" b="1" dirty="0"/>
              <a:t> </a:t>
            </a:r>
            <a:r>
              <a:rPr lang="en-GB" sz="3200" b="1" dirty="0" err="1"/>
              <a:t>Ariannol</a:t>
            </a:r>
            <a:r>
              <a:rPr lang="en-GB" sz="3200" b="1" dirty="0"/>
              <a:t> i </a:t>
            </a:r>
            <a:r>
              <a:rPr lang="en-GB" sz="3200" b="1" dirty="0" err="1"/>
              <a:t>Fyfyrwyr</a:t>
            </a:r>
            <a:r>
              <a:rPr lang="en-GB" sz="3200" b="1" dirty="0"/>
              <a:t>:</a:t>
            </a:r>
            <a:b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Student Financial Support Fund process: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1845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3CCEB1-DB94-2993-5F16-4B115676ED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4" y="2632841"/>
            <a:ext cx="4187715" cy="354412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sz="2400" dirty="0" err="1"/>
              <a:t>Cyflwyno</a:t>
            </a:r>
            <a:r>
              <a:rPr lang="en-GB" sz="2400" dirty="0"/>
              <a:t> </a:t>
            </a:r>
            <a:r>
              <a:rPr lang="en-GB" sz="2400" dirty="0" err="1"/>
              <a:t>cais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lein</a:t>
            </a:r>
            <a:r>
              <a:rPr lang="en-GB" sz="2400" dirty="0"/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Ebost</a:t>
            </a:r>
            <a:r>
              <a:rPr lang="en-GB" sz="2400" dirty="0"/>
              <a:t>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manylion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wybodaeth</a:t>
            </a:r>
            <a:r>
              <a:rPr lang="en-GB" sz="2400" dirty="0"/>
              <a:t> /  </a:t>
            </a:r>
            <a:r>
              <a:rPr lang="en-GB" sz="2400" dirty="0" err="1"/>
              <a:t>dystiolaeth</a:t>
            </a:r>
            <a:r>
              <a:rPr lang="en-GB" sz="2400" dirty="0"/>
              <a:t> </a:t>
            </a:r>
            <a:r>
              <a:rPr lang="en-GB" sz="2400" dirty="0" err="1"/>
              <a:t>i’w</a:t>
            </a:r>
            <a:r>
              <a:rPr lang="en-GB" sz="2400" dirty="0"/>
              <a:t> </a:t>
            </a:r>
            <a:r>
              <a:rPr lang="en-GB" sz="2400" dirty="0" err="1"/>
              <a:t>gyflwyno</a:t>
            </a:r>
            <a:r>
              <a:rPr lang="en-GB" sz="2400" dirty="0"/>
              <a:t> 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Cyflwyno’r</a:t>
            </a:r>
            <a:r>
              <a:rPr lang="en-GB" sz="2400" dirty="0"/>
              <a:t> </a:t>
            </a:r>
            <a:r>
              <a:rPr lang="en-GB" sz="2400" dirty="0" err="1"/>
              <a:t>dystiolaeth</a:t>
            </a:r>
            <a:r>
              <a:rPr lang="en-GB" sz="2400" dirty="0"/>
              <a:t> – </a:t>
            </a:r>
            <a:r>
              <a:rPr lang="en-GB" sz="2400" dirty="0" err="1"/>
              <a:t>llythyr</a:t>
            </a:r>
            <a:r>
              <a:rPr lang="en-GB" sz="2400" dirty="0"/>
              <a:t> </a:t>
            </a:r>
            <a:r>
              <a:rPr lang="en-GB" sz="2400" dirty="0" err="1"/>
              <a:t>Cyllid</a:t>
            </a:r>
            <a:r>
              <a:rPr lang="en-GB" sz="2400" dirty="0"/>
              <a:t> </a:t>
            </a:r>
            <a:r>
              <a:rPr lang="en-GB" sz="2400" dirty="0" err="1"/>
              <a:t>Myfyrwyr</a:t>
            </a:r>
            <a:endParaRPr lang="en-GB" sz="2400" dirty="0"/>
          </a:p>
          <a:p>
            <a:pPr marL="457200" indent="-457200">
              <a:buAutoNum type="arabicPeriod"/>
            </a:pPr>
            <a:r>
              <a:rPr lang="en-GB" sz="2400" dirty="0" err="1"/>
              <a:t>Cais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mynd</a:t>
            </a:r>
            <a:r>
              <a:rPr lang="en-GB" sz="2400" dirty="0"/>
              <a:t> at y </a:t>
            </a:r>
            <a:r>
              <a:rPr lang="en-GB" sz="2400" dirty="0" err="1"/>
              <a:t>cyfarfod</a:t>
            </a:r>
            <a:r>
              <a:rPr lang="en-GB" sz="2400" dirty="0"/>
              <a:t> panel </a:t>
            </a:r>
            <a:r>
              <a:rPr lang="en-GB" sz="2400" dirty="0" err="1"/>
              <a:t>nesaf</a:t>
            </a:r>
            <a:r>
              <a:rPr lang="en-GB" sz="2400" dirty="0"/>
              <a:t> (</a:t>
            </a:r>
            <a:r>
              <a:rPr lang="en-GB" sz="2400" dirty="0" err="1"/>
              <a:t>wythnosol</a:t>
            </a:r>
            <a:r>
              <a:rPr lang="en-GB" sz="2400" dirty="0"/>
              <a:t>)	</a:t>
            </a:r>
          </a:p>
          <a:p>
            <a:pPr marL="457200" indent="-457200">
              <a:buAutoNum type="arabicPeriod"/>
            </a:pPr>
            <a:r>
              <a:rPr lang="en-GB" sz="2400" dirty="0" err="1"/>
              <a:t>Ebost</a:t>
            </a:r>
            <a:r>
              <a:rPr lang="en-GB" sz="2400" dirty="0"/>
              <a:t> o </a:t>
            </a:r>
            <a:r>
              <a:rPr lang="en-GB" sz="2400" dirty="0" err="1"/>
              <a:t>gadarnhad</a:t>
            </a:r>
            <a:r>
              <a:rPr lang="en-GB" sz="2400" dirty="0"/>
              <a:t> a </a:t>
            </a:r>
            <a:r>
              <a:rPr lang="en-GB" sz="2400" dirty="0" err="1"/>
              <a:t>taliad</a:t>
            </a:r>
            <a:r>
              <a:rPr lang="en-GB" sz="2400" dirty="0"/>
              <a:t> </a:t>
            </a:r>
            <a:r>
              <a:rPr lang="en-GB" sz="2400" dirty="0" err="1"/>
              <a:t>os</a:t>
            </a:r>
            <a:r>
              <a:rPr lang="en-GB" sz="2400" dirty="0"/>
              <a:t> </a:t>
            </a:r>
            <a:r>
              <a:rPr lang="en-GB" sz="2400" dirty="0" err="1"/>
              <a:t>oes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deilwng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7CAAA-629E-DEB1-DCD3-85B5AF2B26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Submit online application    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Receive automated reply with additional evidence / information required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Submit evidence – Student Finance entitlement letter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Application taken to next panel meeting (weekly)</a:t>
            </a:r>
          </a:p>
          <a:p>
            <a:pPr marL="457200" indent="-457200">
              <a:buAutoNum type="arabicPeriod"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Confirmation email and payment if funds awarded</a:t>
            </a:r>
          </a:p>
          <a:p>
            <a:pPr marL="457200" indent="-457200">
              <a:buAutoNum type="arabicPeriod"/>
            </a:pPr>
            <a:endParaRPr lang="en-GB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28A53A-0ACD-C2FF-C2AA-29BC8E712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Proses </a:t>
            </a:r>
            <a:r>
              <a:rPr lang="en-GB" sz="3200" b="1" dirty="0" err="1"/>
              <a:t>Bwrsariaeth</a:t>
            </a:r>
            <a:r>
              <a:rPr lang="en-GB" sz="3200" b="1" dirty="0"/>
              <a:t> </a:t>
            </a:r>
            <a:r>
              <a:rPr lang="en-GB" sz="3200" b="1" dirty="0" err="1"/>
              <a:t>Cysylltedd</a:t>
            </a:r>
            <a:r>
              <a:rPr lang="en-GB" sz="3200" b="1" dirty="0"/>
              <a:t> </a:t>
            </a:r>
            <a:r>
              <a:rPr lang="en-GB" sz="3200" b="1" dirty="0" err="1"/>
              <a:t>Ddigidol</a:t>
            </a:r>
            <a:r>
              <a:rPr lang="en-GB" sz="3200" b="1" dirty="0"/>
              <a:t>:</a:t>
            </a:r>
            <a:b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GB" sz="3200" b="1" dirty="0">
                <a:solidFill>
                  <a:schemeClr val="accent5">
                    <a:lumMod val="75000"/>
                  </a:schemeClr>
                </a:solidFill>
              </a:rPr>
              <a:t>Digital Connectivity Bursary process: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93422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52F5742-BBF5-D31E-6B6B-4DDDDC31F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Cofiwch</a:t>
            </a:r>
            <a:r>
              <a:rPr lang="en-GB" b="1" dirty="0"/>
              <a:t>! </a:t>
            </a: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				Remember: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A79DF0-8A48-CC60-B609-C72676C4A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116437"/>
            <a:ext cx="8499584" cy="414368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cais</a:t>
            </a:r>
            <a:r>
              <a:rPr lang="en-GB" dirty="0"/>
              <a:t> am </a:t>
            </a:r>
            <a:r>
              <a:rPr lang="en-GB" dirty="0" err="1"/>
              <a:t>fwrsariaeth</a:t>
            </a:r>
            <a:r>
              <a:rPr lang="en-GB" dirty="0"/>
              <a:t>, </a:t>
            </a:r>
            <a:r>
              <a:rPr lang="en-GB" dirty="0" err="1"/>
              <a:t>cewch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awtomatig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ebost</a:t>
            </a:r>
            <a:r>
              <a:rPr lang="en-GB" dirty="0"/>
              <a:t> â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i chi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If you have submitted a bursary application – check for an automatic reply and what evidence may be needed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23247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8C3F76-8B0E-6B12-C7E9-C8039BA28953}"/>
              </a:ext>
            </a:extLst>
          </p:cNvPr>
          <p:cNvSpPr txBox="1"/>
          <p:nvPr/>
        </p:nvSpPr>
        <p:spPr>
          <a:xfrm>
            <a:off x="464234" y="1674054"/>
            <a:ext cx="821553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 err="1"/>
              <a:t>Sicrhewch</a:t>
            </a:r>
            <a:r>
              <a:rPr lang="en-GB" sz="3600" dirty="0"/>
              <a:t> bod y </a:t>
            </a:r>
            <a:r>
              <a:rPr lang="en-GB" sz="3600" dirty="0" err="1"/>
              <a:t>dystiolaeth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gyflawn</a:t>
            </a:r>
            <a:r>
              <a:rPr lang="en-GB" sz="3600" dirty="0"/>
              <a:t>  ac </a:t>
            </a:r>
            <a:r>
              <a:rPr lang="en-GB" sz="3600" dirty="0" err="1"/>
              <a:t>unrhyw</a:t>
            </a:r>
            <a:r>
              <a:rPr lang="en-GB" sz="3600" dirty="0"/>
              <a:t> </a:t>
            </a:r>
            <a:r>
              <a:rPr lang="en-GB" sz="3600" dirty="0" err="1"/>
              <a:t>lunie</a:t>
            </a:r>
            <a:r>
              <a:rPr lang="en-GB" sz="3600" dirty="0"/>
              <a:t> o </a:t>
            </a:r>
            <a:r>
              <a:rPr lang="en-GB" sz="3600" dirty="0" err="1"/>
              <a:t>ansawdd</a:t>
            </a:r>
            <a:r>
              <a:rPr lang="en-GB" sz="3600" dirty="0"/>
              <a:t> da </a:t>
            </a:r>
            <a:r>
              <a:rPr lang="en-GB" sz="3600" dirty="0" err="1"/>
              <a:t>cyn</a:t>
            </a:r>
            <a:r>
              <a:rPr lang="en-GB" sz="3600" dirty="0"/>
              <a:t> </a:t>
            </a:r>
            <a:r>
              <a:rPr lang="en-GB" sz="3600" dirty="0" err="1"/>
              <a:t>eu</a:t>
            </a:r>
            <a:r>
              <a:rPr lang="en-GB" sz="3600" dirty="0"/>
              <a:t> </a:t>
            </a:r>
            <a:r>
              <a:rPr lang="en-GB" sz="3600" dirty="0" err="1"/>
              <a:t>danfon</a:t>
            </a:r>
            <a:r>
              <a:rPr lang="en-GB" sz="3600" dirty="0"/>
              <a:t> atom.</a:t>
            </a:r>
          </a:p>
          <a:p>
            <a:endParaRPr lang="en-GB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accent5">
                    <a:lumMod val="50000"/>
                  </a:schemeClr>
                </a:solidFill>
              </a:rPr>
              <a:t>Make sure the evidence is complete when you submit it and that the image quality is good</a:t>
            </a:r>
          </a:p>
        </p:txBody>
      </p:sp>
    </p:spTree>
    <p:extLst>
      <p:ext uri="{BB962C8B-B14F-4D97-AF65-F5344CB8AC3E}">
        <p14:creationId xmlns:p14="http://schemas.microsoft.com/office/powerpoint/2010/main" val="41653293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509901-4131-DA07-4627-B2DB3F00A20C}"/>
              </a:ext>
            </a:extLst>
          </p:cNvPr>
          <p:cNvSpPr txBox="1"/>
          <p:nvPr/>
        </p:nvSpPr>
        <p:spPr>
          <a:xfrm>
            <a:off x="717452" y="1491174"/>
            <a:ext cx="770909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Mae’n </a:t>
            </a:r>
            <a:r>
              <a:rPr lang="en-GB" sz="3600" dirty="0" err="1"/>
              <a:t>cymryd</a:t>
            </a:r>
            <a:r>
              <a:rPr lang="en-GB" sz="3600" dirty="0"/>
              <a:t> </a:t>
            </a:r>
            <a:r>
              <a:rPr lang="en-GB" sz="3600" dirty="0" err="1"/>
              <a:t>tua</a:t>
            </a:r>
            <a:r>
              <a:rPr lang="en-GB" sz="3600" dirty="0"/>
              <a:t> 6-8 </a:t>
            </a:r>
            <a:r>
              <a:rPr lang="en-GB" sz="3600" dirty="0" err="1"/>
              <a:t>wythnos</a:t>
            </a:r>
            <a:r>
              <a:rPr lang="en-GB" sz="3600" dirty="0"/>
              <a:t> i </a:t>
            </a:r>
            <a:r>
              <a:rPr lang="en-GB" sz="3600" dirty="0" err="1"/>
              <a:t>brosesu</a:t>
            </a:r>
            <a:r>
              <a:rPr lang="en-GB" sz="3600" dirty="0"/>
              <a:t> </a:t>
            </a:r>
            <a:r>
              <a:rPr lang="en-GB" sz="3600" dirty="0" err="1"/>
              <a:t>ceisiadau</a:t>
            </a:r>
            <a:r>
              <a:rPr lang="en-GB" sz="3600" dirty="0"/>
              <a:t> am </a:t>
            </a:r>
            <a:r>
              <a:rPr lang="en-GB" sz="3600" dirty="0" err="1"/>
              <a:t>fwrsariaethau</a:t>
            </a:r>
            <a:r>
              <a:rPr lang="en-GB" sz="3600" dirty="0"/>
              <a:t> (ag </a:t>
            </a:r>
            <a:r>
              <a:rPr lang="en-GB" sz="3600" dirty="0" err="1"/>
              <a:t>eithrio’r</a:t>
            </a:r>
            <a:r>
              <a:rPr lang="en-GB" sz="3600" dirty="0"/>
              <a:t> </a:t>
            </a:r>
            <a:r>
              <a:rPr lang="en-GB" sz="3600" dirty="0" err="1"/>
              <a:t>rhai</a:t>
            </a:r>
            <a:r>
              <a:rPr lang="en-GB" sz="3600" dirty="0"/>
              <a:t> </a:t>
            </a:r>
            <a:r>
              <a:rPr lang="en-GB" sz="3600" dirty="0" err="1"/>
              <a:t>sydd</a:t>
            </a:r>
            <a:r>
              <a:rPr lang="en-GB" sz="3600" dirty="0"/>
              <a:t> ag un </a:t>
            </a:r>
            <a:r>
              <a:rPr lang="en-GB" sz="3600" dirty="0" err="1"/>
              <a:t>dyddiad</a:t>
            </a:r>
            <a:r>
              <a:rPr lang="en-GB" sz="3600" dirty="0"/>
              <a:t> </a:t>
            </a:r>
            <a:r>
              <a:rPr lang="en-GB" sz="3600" dirty="0" err="1"/>
              <a:t>cau</a:t>
            </a:r>
            <a:r>
              <a:rPr lang="en-GB" sz="3600" dirty="0"/>
              <a:t> </a:t>
            </a:r>
            <a:r>
              <a:rPr lang="en-GB" sz="3600" dirty="0" err="1"/>
              <a:t>penodol</a:t>
            </a:r>
            <a:r>
              <a:rPr lang="en-GB" sz="3600" dirty="0"/>
              <a:t>)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accent5">
                    <a:lumMod val="50000"/>
                  </a:schemeClr>
                </a:solidFill>
              </a:rPr>
              <a:t>Bursaries take 6-8 weeks for processing (with the exception of those with set deadlines)</a:t>
            </a:r>
          </a:p>
        </p:txBody>
      </p:sp>
    </p:spTree>
    <p:extLst>
      <p:ext uri="{BB962C8B-B14F-4D97-AF65-F5344CB8AC3E}">
        <p14:creationId xmlns:p14="http://schemas.microsoft.com/office/powerpoint/2010/main" val="3472185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94E712-9BEE-BDC1-FC37-6CD8C76E30AA}"/>
              </a:ext>
            </a:extLst>
          </p:cNvPr>
          <p:cNvSpPr txBox="1"/>
          <p:nvPr/>
        </p:nvSpPr>
        <p:spPr>
          <a:xfrm>
            <a:off x="478301" y="1416887"/>
            <a:ext cx="8665699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/>
              <a:t>Os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gyrru</a:t>
            </a:r>
            <a:r>
              <a:rPr lang="en-GB" sz="3200" dirty="0"/>
              <a:t> </a:t>
            </a:r>
            <a:r>
              <a:rPr lang="en-GB" sz="3200" dirty="0" err="1"/>
              <a:t>ebost</a:t>
            </a:r>
            <a:r>
              <a:rPr lang="en-GB" sz="3200" dirty="0"/>
              <a:t> atom i </a:t>
            </a:r>
            <a:r>
              <a:rPr lang="en-GB" sz="3200" dirty="0" err="1"/>
              <a:t>wirio</a:t>
            </a:r>
            <a:r>
              <a:rPr lang="en-GB" sz="3200" dirty="0"/>
              <a:t> </a:t>
            </a:r>
            <a:r>
              <a:rPr lang="en-GB" sz="3200" dirty="0" err="1"/>
              <a:t>cais</a:t>
            </a:r>
            <a:r>
              <a:rPr lang="en-GB" sz="3200" dirty="0"/>
              <a:t> – </a:t>
            </a:r>
            <a:r>
              <a:rPr lang="en-GB" sz="3200" dirty="0" err="1"/>
              <a:t>nodwch</a:t>
            </a:r>
            <a:r>
              <a:rPr lang="en-GB" sz="3200" dirty="0"/>
              <a:t> math y  </a:t>
            </a:r>
            <a:r>
              <a:rPr lang="en-GB" sz="3200" dirty="0" err="1"/>
              <a:t>fwrsariaeth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y </a:t>
            </a:r>
            <a:r>
              <a:rPr lang="en-GB" sz="3200" dirty="0" err="1"/>
              <a:t>pennawd</a:t>
            </a:r>
            <a:r>
              <a:rPr lang="en-GB" sz="3200" dirty="0"/>
              <a:t> </a:t>
            </a:r>
            <a:r>
              <a:rPr lang="en-GB" sz="3200" dirty="0" err="1"/>
              <a:t>a’r</a:t>
            </a:r>
            <a:r>
              <a:rPr lang="en-GB" sz="3200" dirty="0"/>
              <a:t> </a:t>
            </a:r>
            <a:r>
              <a:rPr lang="en-GB" sz="3200" dirty="0" err="1"/>
              <a:t>dyddiad</a:t>
            </a:r>
            <a:r>
              <a:rPr lang="en-GB" sz="3200" dirty="0"/>
              <a:t> y </a:t>
            </a:r>
            <a:r>
              <a:rPr lang="en-GB" sz="3200" dirty="0" err="1"/>
              <a:t>cyflwynwyd</a:t>
            </a:r>
            <a:r>
              <a:rPr lang="en-GB" sz="3200" dirty="0"/>
              <a:t> y </a:t>
            </a:r>
            <a:r>
              <a:rPr lang="en-GB" sz="3200" dirty="0" err="1"/>
              <a:t>cais</a:t>
            </a:r>
            <a:r>
              <a:rPr lang="en-GB" sz="3200" dirty="0"/>
              <a:t>.  Mae’n </a:t>
            </a:r>
            <a:r>
              <a:rPr lang="en-GB" sz="3200" dirty="0" err="1"/>
              <a:t>cymryd</a:t>
            </a:r>
            <a:r>
              <a:rPr lang="en-GB" sz="3200" dirty="0"/>
              <a:t> </a:t>
            </a:r>
            <a:r>
              <a:rPr lang="en-GB" sz="3200" dirty="0" err="1"/>
              <a:t>oes</a:t>
            </a:r>
            <a:r>
              <a:rPr lang="en-GB" sz="3200" dirty="0"/>
              <a:t> hir i </a:t>
            </a:r>
            <a:r>
              <a:rPr lang="en-GB" sz="3200" dirty="0" err="1"/>
              <a:t>chwilio</a:t>
            </a:r>
            <a:r>
              <a:rPr lang="en-GB" sz="3200" dirty="0"/>
              <a:t> </a:t>
            </a:r>
            <a:r>
              <a:rPr lang="en-GB" sz="3200" dirty="0" err="1"/>
              <a:t>drwy</a:t>
            </a:r>
            <a:r>
              <a:rPr lang="en-GB" sz="3200" dirty="0"/>
              <a:t> </a:t>
            </a:r>
            <a:r>
              <a:rPr lang="en-GB" sz="3200" dirty="0" err="1"/>
              <a:t>filoedd</a:t>
            </a:r>
            <a:r>
              <a:rPr lang="en-GB" sz="3200" dirty="0"/>
              <a:t> o </a:t>
            </a:r>
            <a:r>
              <a:rPr lang="en-GB" sz="3200" dirty="0" err="1"/>
              <a:t>geisiadau</a:t>
            </a:r>
            <a:r>
              <a:rPr lang="en-GB" sz="3200" dirty="0"/>
              <a:t>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When emailing to check on the progress of an application tell us which bursary you applied for and when you sent in the evidence. It takes us a long time to look though thousands applications to check!</a:t>
            </a:r>
          </a:p>
        </p:txBody>
      </p:sp>
    </p:spTree>
    <p:extLst>
      <p:ext uri="{BB962C8B-B14F-4D97-AF65-F5344CB8AC3E}">
        <p14:creationId xmlns:p14="http://schemas.microsoft.com/office/powerpoint/2010/main" val="2662064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ink piggy banks&#10;&#10;Description automatically generated">
            <a:extLst>
              <a:ext uri="{FF2B5EF4-FFF2-40B4-BE49-F238E27FC236}">
                <a16:creationId xmlns:a16="http://schemas.microsoft.com/office/drawing/2014/main" id="{D14F0C46-4130-2D91-EF3D-2F53F1BBF2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77362"/>
            <a:ext cx="9143999" cy="514328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61795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pink piggy banks&#10;&#10;Description automatically generated">
            <a:extLst>
              <a:ext uri="{FF2B5EF4-FFF2-40B4-BE49-F238E27FC236}">
                <a16:creationId xmlns:a16="http://schemas.microsoft.com/office/drawing/2014/main" id="{F77E83CA-7C61-F009-1C02-8123B8090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80807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7045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41C92-A12A-0F82-1AA9-80ED9F51D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192" y="2103437"/>
            <a:ext cx="7886700" cy="1325563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/>
              <a:t>Cwestiynau</a:t>
            </a:r>
            <a:r>
              <a:rPr lang="en-GB" dirty="0"/>
              <a:t>?</a:t>
            </a:r>
            <a:br>
              <a:rPr lang="en-GB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Questions?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884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2540906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15" ma:contentTypeDescription="Create a new document." ma:contentTypeScope="" ma:versionID="721476bbd751f4970d32e7a00fcf7f9b">
  <xsd:schema xmlns:xsd="http://www.w3.org/2001/XMLSchema" xmlns:xs="http://www.w3.org/2001/XMLSchema" xmlns:p="http://schemas.microsoft.com/office/2006/metadata/properties" xmlns:ns2="71c52bda-6a2c-4ed2-b1a6-a6d6fbe210b5" xmlns:ns3="6a82446f-d6f1-4f70-b5b9-5e1f2b793b9a" targetNamespace="http://schemas.microsoft.com/office/2006/metadata/properties" ma:root="true" ma:fieldsID="7e6db464f607274cf62cfb6f7d6259bb" ns2:_="" ns3:_="">
    <xsd:import namespace="71c52bda-6a2c-4ed2-b1a6-a6d6fbe210b5"/>
    <xsd:import namespace="6a82446f-d6f1-4f70-b5b9-5e1f2b793b9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82446f-d6f1-4f70-b5b9-5e1f2b793b9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54a4ac-ffd2-46e5-baed-10730eba530d}" ma:internalName="TaxCatchAll" ma:showField="CatchAllData" ma:web="6a82446f-d6f1-4f70-b5b9-5e1f2b793b9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a82446f-d6f1-4f70-b5b9-5e1f2b793b9a" xsi:nil="true"/>
    <lcf76f155ced4ddcb4097134ff3c332f xmlns="71c52bda-6a2c-4ed2-b1a6-a6d6fbe210b5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E1C8AF8-5984-4A19-B5AC-3EBFC020CFDC}"/>
</file>

<file path=customXml/itemProps2.xml><?xml version="1.0" encoding="utf-8"?>
<ds:datastoreItem xmlns:ds="http://schemas.openxmlformats.org/officeDocument/2006/customXml" ds:itemID="{E8CB21A0-8CF4-435C-9D93-2C7E1309F06A}">
  <ds:schemaRefs>
    <ds:schemaRef ds:uri="http://www.w3.org/XML/1998/namespace"/>
    <ds:schemaRef ds:uri="http://purl.org/dc/dcmitype/"/>
    <ds:schemaRef ds:uri="http://schemas.microsoft.com/office/infopath/2007/PartnerControl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638</TotalTime>
  <Words>661</Words>
  <Application>Microsoft Office PowerPoint</Application>
  <PresentationFormat>On-screen Show (4:3)</PresentationFormat>
  <Paragraphs>92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16</vt:i4>
      </vt:variant>
    </vt:vector>
  </HeadingPairs>
  <TitlesOfParts>
    <vt:vector size="38" baseType="lpstr">
      <vt:lpstr>Arial</vt:lpstr>
      <vt:lpstr>Calibri</vt:lpstr>
      <vt:lpstr>inherit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Cymorth Arian Money Support</vt:lpstr>
      <vt:lpstr>PowerPoint Presentation</vt:lpstr>
      <vt:lpstr>Bwrariaethau penodol   Specific Bursaries</vt:lpstr>
      <vt:lpstr>Bwrsariaethau   Bursaries for Cymorth Ariannol:    Financial Support : </vt:lpstr>
      <vt:lpstr>PowerPoint Presentation</vt:lpstr>
      <vt:lpstr>Proses Bwrsariaeth: Bursary process</vt:lpstr>
      <vt:lpstr>Proses Cronfa Cymorth Ariannol i Fyfyrwyr: Student Financial Support Fund process: </vt:lpstr>
      <vt:lpstr>Proses Bwrsariaeth Cysylltedd Ddigidol: Digital Connectivity Bursary process: </vt:lpstr>
      <vt:lpstr>Cofiwch!     Remember: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Cwestiynau? Questions?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Delyth Lewis</cp:lastModifiedBy>
  <cp:revision>18</cp:revision>
  <dcterms:created xsi:type="dcterms:W3CDTF">2021-03-10T12:10:47Z</dcterms:created>
  <dcterms:modified xsi:type="dcterms:W3CDTF">2025-09-18T13:51:19Z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  <property fmtid="{D5CDD505-2E9C-101B-9397-08002B2CF9AE}" pid="3" name="MediaServiceImageTags">
    <vt:lpwstr/>
  </property>
</Properties>
</file>