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8" r:id="rId6"/>
    <p:sldId id="259" r:id="rId7"/>
    <p:sldId id="260" r:id="rId8"/>
    <p:sldId id="274" r:id="rId9"/>
    <p:sldId id="269" r:id="rId10"/>
    <p:sldId id="287" r:id="rId11"/>
    <p:sldId id="292" r:id="rId12"/>
    <p:sldId id="290" r:id="rId13"/>
    <p:sldId id="262" r:id="rId14"/>
    <p:sldId id="263" r:id="rId15"/>
    <p:sldId id="272" r:id="rId16"/>
    <p:sldId id="277" r:id="rId17"/>
    <p:sldId id="288" r:id="rId18"/>
    <p:sldId id="289" r:id="rId19"/>
    <p:sldId id="280" r:id="rId20"/>
    <p:sldId id="291" r:id="rId21"/>
    <p:sldId id="284" r:id="rId22"/>
    <p:sldId id="28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F50759-0538-41BF-9FD0-04392DFE2F80}" v="266" dt="2021-01-19T15:24:38.3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FA65D5DF-2FF1-4360-B4CC-A65E1478671B}"/>
    <pc:docChg chg="modSld">
      <pc:chgData name="Alison Murphy" userId="9ba79fcb-d62b-4ed0-b66e-b4415e918fea" providerId="ADAL" clId="{FA65D5DF-2FF1-4360-B4CC-A65E1478671B}" dt="2021-01-14T15:22:32.414" v="12" actId="20577"/>
      <pc:docMkLst>
        <pc:docMk/>
      </pc:docMkLst>
      <pc:sldChg chg="modSp mod">
        <pc:chgData name="Alison Murphy" userId="9ba79fcb-d62b-4ed0-b66e-b4415e918fea" providerId="ADAL" clId="{FA65D5DF-2FF1-4360-B4CC-A65E1478671B}" dt="2021-01-14T15:21:42.913" v="7" actId="20577"/>
        <pc:sldMkLst>
          <pc:docMk/>
          <pc:sldMk cId="2864122721" sldId="258"/>
        </pc:sldMkLst>
        <pc:spChg chg="mod">
          <ac:chgData name="Alison Murphy" userId="9ba79fcb-d62b-4ed0-b66e-b4415e918fea" providerId="ADAL" clId="{FA65D5DF-2FF1-4360-B4CC-A65E1478671B}" dt="2021-01-14T15:21:42.913" v="7" actId="20577"/>
          <ac:spMkLst>
            <pc:docMk/>
            <pc:sldMk cId="2864122721" sldId="258"/>
            <ac:spMk id="5" creationId="{00000000-0000-0000-0000-000000000000}"/>
          </ac:spMkLst>
        </pc:spChg>
      </pc:sldChg>
      <pc:sldChg chg="modSp mod">
        <pc:chgData name="Alison Murphy" userId="9ba79fcb-d62b-4ed0-b66e-b4415e918fea" providerId="ADAL" clId="{FA65D5DF-2FF1-4360-B4CC-A65E1478671B}" dt="2021-01-14T15:22:32.414" v="12" actId="20577"/>
        <pc:sldMkLst>
          <pc:docMk/>
          <pc:sldMk cId="1790570036" sldId="262"/>
        </pc:sldMkLst>
        <pc:spChg chg="mod">
          <ac:chgData name="Alison Murphy" userId="9ba79fcb-d62b-4ed0-b66e-b4415e918fea" providerId="ADAL" clId="{FA65D5DF-2FF1-4360-B4CC-A65E1478671B}" dt="2021-01-14T15:22:32.414" v="12" actId="20577"/>
          <ac:spMkLst>
            <pc:docMk/>
            <pc:sldMk cId="1790570036" sldId="262"/>
            <ac:spMk id="5" creationId="{00000000-0000-0000-0000-000000000000}"/>
          </ac:spMkLst>
        </pc:spChg>
        <pc:spChg chg="mod">
          <ac:chgData name="Alison Murphy" userId="9ba79fcb-d62b-4ed0-b66e-b4415e918fea" providerId="ADAL" clId="{FA65D5DF-2FF1-4360-B4CC-A65E1478671B}" dt="2021-01-14T15:22:28.628" v="8" actId="6549"/>
          <ac:spMkLst>
            <pc:docMk/>
            <pc:sldMk cId="1790570036" sldId="262"/>
            <ac:spMk id="6" creationId="{00000000-0000-0000-0000-000000000000}"/>
          </ac:spMkLst>
        </pc:spChg>
      </pc:sldChg>
    </pc:docChg>
  </pc:docChgLst>
  <pc:docChgLst>
    <pc:chgData name="Alison Murphy" userId="S::a.murphy@uwtsd.ac.uk::9ba79fcb-d62b-4ed0-b66e-b4415e918fea" providerId="AD" clId="Web-{2643DC18-666C-C7CC-552A-A97CB0AF1EDE}"/>
    <pc:docChg chg="addSld modSld">
      <pc:chgData name="Alison Murphy" userId="S::a.murphy@uwtsd.ac.uk::9ba79fcb-d62b-4ed0-b66e-b4415e918fea" providerId="AD" clId="Web-{2643DC18-666C-C7CC-552A-A97CB0AF1EDE}" dt="2021-01-05T14:16:09.354" v="193" actId="20577"/>
      <pc:docMkLst>
        <pc:docMk/>
      </pc:docMkLst>
      <pc:sldChg chg="modSp">
        <pc:chgData name="Alison Murphy" userId="S::a.murphy@uwtsd.ac.uk::9ba79fcb-d62b-4ed0-b66e-b4415e918fea" providerId="AD" clId="Web-{2643DC18-666C-C7CC-552A-A97CB0AF1EDE}" dt="2021-01-05T14:03:37.975" v="28" actId="20577"/>
        <pc:sldMkLst>
          <pc:docMk/>
          <pc:sldMk cId="2156817707" sldId="263"/>
        </pc:sldMkLst>
        <pc:spChg chg="mod">
          <ac:chgData name="Alison Murphy" userId="S::a.murphy@uwtsd.ac.uk::9ba79fcb-d62b-4ed0-b66e-b4415e918fea" providerId="AD" clId="Web-{2643DC18-666C-C7CC-552A-A97CB0AF1EDE}" dt="2021-01-05T14:03:37.975" v="28" actId="20577"/>
          <ac:spMkLst>
            <pc:docMk/>
            <pc:sldMk cId="2156817707" sldId="263"/>
            <ac:spMk id="5" creationId="{00000000-0000-0000-0000-000000000000}"/>
          </ac:spMkLst>
        </pc:spChg>
        <pc:spChg chg="mod">
          <ac:chgData name="Alison Murphy" userId="S::a.murphy@uwtsd.ac.uk::9ba79fcb-d62b-4ed0-b66e-b4415e918fea" providerId="AD" clId="Web-{2643DC18-666C-C7CC-552A-A97CB0AF1EDE}" dt="2021-01-05T13:55:38.901" v="14" actId="20577"/>
          <ac:spMkLst>
            <pc:docMk/>
            <pc:sldMk cId="2156817707" sldId="263"/>
            <ac:spMk id="6" creationId="{00000000-0000-0000-0000-000000000000}"/>
          </ac:spMkLst>
        </pc:spChg>
      </pc:sldChg>
      <pc:sldChg chg="modSp">
        <pc:chgData name="Alison Murphy" userId="S::a.murphy@uwtsd.ac.uk::9ba79fcb-d62b-4ed0-b66e-b4415e918fea" providerId="AD" clId="Web-{2643DC18-666C-C7CC-552A-A97CB0AF1EDE}" dt="2021-01-05T14:16:09.354" v="192" actId="20577"/>
        <pc:sldMkLst>
          <pc:docMk/>
          <pc:sldMk cId="878871136" sldId="285"/>
        </pc:sldMkLst>
        <pc:spChg chg="mod">
          <ac:chgData name="Alison Murphy" userId="S::a.murphy@uwtsd.ac.uk::9ba79fcb-d62b-4ed0-b66e-b4415e918fea" providerId="AD" clId="Web-{2643DC18-666C-C7CC-552A-A97CB0AF1EDE}" dt="2021-01-05T14:12:21.754" v="133" actId="20577"/>
          <ac:spMkLst>
            <pc:docMk/>
            <pc:sldMk cId="878871136" sldId="285"/>
            <ac:spMk id="5" creationId="{00000000-0000-0000-0000-000000000000}"/>
          </ac:spMkLst>
        </pc:spChg>
        <pc:spChg chg="mod">
          <ac:chgData name="Alison Murphy" userId="S::a.murphy@uwtsd.ac.uk::9ba79fcb-d62b-4ed0-b66e-b4415e918fea" providerId="AD" clId="Web-{2643DC18-666C-C7CC-552A-A97CB0AF1EDE}" dt="2021-01-05T14:16:09.354" v="192" actId="20577"/>
          <ac:spMkLst>
            <pc:docMk/>
            <pc:sldMk cId="878871136" sldId="285"/>
            <ac:spMk id="6" creationId="{00000000-0000-0000-0000-000000000000}"/>
          </ac:spMkLst>
        </pc:spChg>
      </pc:sldChg>
      <pc:sldChg chg="modSp">
        <pc:chgData name="Alison Murphy" userId="S::a.murphy@uwtsd.ac.uk::9ba79fcb-d62b-4ed0-b66e-b4415e918fea" providerId="AD" clId="Web-{2643DC18-666C-C7CC-552A-A97CB0AF1EDE}" dt="2021-01-05T14:04:08.820" v="49" actId="20577"/>
        <pc:sldMkLst>
          <pc:docMk/>
          <pc:sldMk cId="3507272635" sldId="288"/>
        </pc:sldMkLst>
        <pc:spChg chg="mod">
          <ac:chgData name="Alison Murphy" userId="S::a.murphy@uwtsd.ac.uk::9ba79fcb-d62b-4ed0-b66e-b4415e918fea" providerId="AD" clId="Web-{2643DC18-666C-C7CC-552A-A97CB0AF1EDE}" dt="2021-01-05T14:04:08.820" v="49" actId="20577"/>
          <ac:spMkLst>
            <pc:docMk/>
            <pc:sldMk cId="3507272635" sldId="288"/>
            <ac:spMk id="4" creationId="{00000000-0000-0000-0000-000000000000}"/>
          </ac:spMkLst>
        </pc:spChg>
      </pc:sldChg>
      <pc:sldChg chg="modSp">
        <pc:chgData name="Alison Murphy" userId="S::a.murphy@uwtsd.ac.uk::9ba79fcb-d62b-4ed0-b66e-b4415e918fea" providerId="AD" clId="Web-{2643DC18-666C-C7CC-552A-A97CB0AF1EDE}" dt="2021-01-05T14:03:49.835" v="46"/>
        <pc:sldMkLst>
          <pc:docMk/>
          <pc:sldMk cId="1621702305" sldId="290"/>
        </pc:sldMkLst>
        <pc:graphicFrameChg chg="mod modGraphic">
          <ac:chgData name="Alison Murphy" userId="S::a.murphy@uwtsd.ac.uk::9ba79fcb-d62b-4ed0-b66e-b4415e918fea" providerId="AD" clId="Web-{2643DC18-666C-C7CC-552A-A97CB0AF1EDE}" dt="2021-01-05T14:03:49.835" v="46"/>
          <ac:graphicFrameMkLst>
            <pc:docMk/>
            <pc:sldMk cId="1621702305" sldId="290"/>
            <ac:graphicFrameMk id="5" creationId="{4C981984-A538-43E1-84F4-290D3A9ED75C}"/>
          </ac:graphicFrameMkLst>
        </pc:graphicFrameChg>
      </pc:sldChg>
      <pc:sldChg chg="addSp delSp modSp new">
        <pc:chgData name="Alison Murphy" userId="S::a.murphy@uwtsd.ac.uk::9ba79fcb-d62b-4ed0-b66e-b4415e918fea" providerId="AD" clId="Web-{2643DC18-666C-C7CC-552A-A97CB0AF1EDE}" dt="2021-01-05T14:12:54.240" v="151" actId="20577"/>
        <pc:sldMkLst>
          <pc:docMk/>
          <pc:sldMk cId="237548586" sldId="291"/>
        </pc:sldMkLst>
        <pc:spChg chg="mod">
          <ac:chgData name="Alison Murphy" userId="S::a.murphy@uwtsd.ac.uk::9ba79fcb-d62b-4ed0-b66e-b4415e918fea" providerId="AD" clId="Web-{2643DC18-666C-C7CC-552A-A97CB0AF1EDE}" dt="2021-01-05T14:12:54.240" v="151" actId="20577"/>
          <ac:spMkLst>
            <pc:docMk/>
            <pc:sldMk cId="237548586" sldId="291"/>
            <ac:spMk id="2" creationId="{C2627BC8-D7F1-4B25-840D-82341DE14518}"/>
          </ac:spMkLst>
        </pc:spChg>
        <pc:spChg chg="del">
          <ac:chgData name="Alison Murphy" userId="S::a.murphy@uwtsd.ac.uk::9ba79fcb-d62b-4ed0-b66e-b4415e918fea" providerId="AD" clId="Web-{2643DC18-666C-C7CC-552A-A97CB0AF1EDE}" dt="2021-01-05T14:08:19.608" v="53"/>
          <ac:spMkLst>
            <pc:docMk/>
            <pc:sldMk cId="237548586" sldId="291"/>
            <ac:spMk id="3" creationId="{5A2DB419-A8C1-4B58-A696-7DA321297696}"/>
          </ac:spMkLst>
        </pc:spChg>
        <pc:picChg chg="add mod ord">
          <ac:chgData name="Alison Murphy" userId="S::a.murphy@uwtsd.ac.uk::9ba79fcb-d62b-4ed0-b66e-b4415e918fea" providerId="AD" clId="Web-{2643DC18-666C-C7CC-552A-A97CB0AF1EDE}" dt="2021-01-05T14:08:19.608" v="53"/>
          <ac:picMkLst>
            <pc:docMk/>
            <pc:sldMk cId="237548586" sldId="291"/>
            <ac:picMk id="4" creationId="{738B7848-7D96-4516-BA68-BAE142317CB3}"/>
          </ac:picMkLst>
        </pc:picChg>
      </pc:sldChg>
    </pc:docChg>
  </pc:docChgLst>
  <pc:docChgLst>
    <pc:chgData name="Alison Murphy" userId="S::a.murphy@uwtsd.ac.uk::9ba79fcb-d62b-4ed0-b66e-b4415e918fea" providerId="AD" clId="Web-{1AF5F231-81F4-A614-25E1-FA538B364EA3}"/>
    <pc:docChg chg="addSld delSld modSld">
      <pc:chgData name="Alison Murphy" userId="S::a.murphy@uwtsd.ac.uk::9ba79fcb-d62b-4ed0-b66e-b4415e918fea" providerId="AD" clId="Web-{1AF5F231-81F4-A614-25E1-FA538B364EA3}" dt="2021-01-05T12:33:15.548" v="547" actId="14100"/>
      <pc:docMkLst>
        <pc:docMk/>
      </pc:docMkLst>
      <pc:sldChg chg="modSp del">
        <pc:chgData name="Alison Murphy" userId="S::a.murphy@uwtsd.ac.uk::9ba79fcb-d62b-4ed0-b66e-b4415e918fea" providerId="AD" clId="Web-{1AF5F231-81F4-A614-25E1-FA538B364EA3}" dt="2021-01-05T12:21:32.222" v="336"/>
        <pc:sldMkLst>
          <pc:docMk/>
          <pc:sldMk cId="3806695856" sldId="261"/>
        </pc:sldMkLst>
        <pc:graphicFrameChg chg="mod modGraphic">
          <ac:chgData name="Alison Murphy" userId="S::a.murphy@uwtsd.ac.uk::9ba79fcb-d62b-4ed0-b66e-b4415e918fea" providerId="AD" clId="Web-{1AF5F231-81F4-A614-25E1-FA538B364EA3}" dt="2021-01-05T12:03:07.216" v="41"/>
          <ac:graphicFrameMkLst>
            <pc:docMk/>
            <pc:sldMk cId="3806695856" sldId="261"/>
            <ac:graphicFrameMk id="7" creationId="{00000000-0000-0000-0000-000000000000}"/>
          </ac:graphicFrameMkLst>
        </pc:graphicFrameChg>
      </pc:sldChg>
      <pc:sldChg chg="del">
        <pc:chgData name="Alison Murphy" userId="S::a.murphy@uwtsd.ac.uk::9ba79fcb-d62b-4ed0-b66e-b4415e918fea" providerId="AD" clId="Web-{1AF5F231-81F4-A614-25E1-FA538B364EA3}" dt="2021-01-05T12:21:34.159" v="337"/>
        <pc:sldMkLst>
          <pc:docMk/>
          <pc:sldMk cId="571268515" sldId="270"/>
        </pc:sldMkLst>
      </pc:sldChg>
      <pc:sldChg chg="modSp">
        <pc:chgData name="Alison Murphy" userId="S::a.murphy@uwtsd.ac.uk::9ba79fcb-d62b-4ed0-b66e-b4415e918fea" providerId="AD" clId="Web-{1AF5F231-81F4-A614-25E1-FA538B364EA3}" dt="2021-01-05T12:33:15.548" v="547" actId="14100"/>
        <pc:sldMkLst>
          <pc:docMk/>
          <pc:sldMk cId="3507272635" sldId="288"/>
        </pc:sldMkLst>
        <pc:spChg chg="mod">
          <ac:chgData name="Alison Murphy" userId="S::a.murphy@uwtsd.ac.uk::9ba79fcb-d62b-4ed0-b66e-b4415e918fea" providerId="AD" clId="Web-{1AF5F231-81F4-A614-25E1-FA538B364EA3}" dt="2021-01-05T12:29:20.059" v="461" actId="20577"/>
          <ac:spMkLst>
            <pc:docMk/>
            <pc:sldMk cId="3507272635" sldId="288"/>
            <ac:spMk id="3" creationId="{00000000-0000-0000-0000-000000000000}"/>
          </ac:spMkLst>
        </pc:spChg>
        <pc:spChg chg="mod">
          <ac:chgData name="Alison Murphy" userId="S::a.murphy@uwtsd.ac.uk::9ba79fcb-d62b-4ed0-b66e-b4415e918fea" providerId="AD" clId="Web-{1AF5F231-81F4-A614-25E1-FA538B364EA3}" dt="2021-01-05T12:33:15.548" v="547" actId="14100"/>
          <ac:spMkLst>
            <pc:docMk/>
            <pc:sldMk cId="3507272635" sldId="288"/>
            <ac:spMk id="4" creationId="{00000000-0000-0000-0000-000000000000}"/>
          </ac:spMkLst>
        </pc:spChg>
      </pc:sldChg>
      <pc:sldChg chg="addSp delSp modSp new">
        <pc:chgData name="Alison Murphy" userId="S::a.murphy@uwtsd.ac.uk::9ba79fcb-d62b-4ed0-b66e-b4415e918fea" providerId="AD" clId="Web-{1AF5F231-81F4-A614-25E1-FA538B364EA3}" dt="2021-01-05T12:21:24.143" v="335"/>
        <pc:sldMkLst>
          <pc:docMk/>
          <pc:sldMk cId="1621702305" sldId="290"/>
        </pc:sldMkLst>
        <pc:spChg chg="mod">
          <ac:chgData name="Alison Murphy" userId="S::a.murphy@uwtsd.ac.uk::9ba79fcb-d62b-4ed0-b66e-b4415e918fea" providerId="AD" clId="Web-{1AF5F231-81F4-A614-25E1-FA538B364EA3}" dt="2021-01-05T12:05:42.359" v="48" actId="20577"/>
          <ac:spMkLst>
            <pc:docMk/>
            <pc:sldMk cId="1621702305" sldId="290"/>
            <ac:spMk id="2" creationId="{7294B9FF-8F96-4180-9F44-62EA357F5480}"/>
          </ac:spMkLst>
        </pc:spChg>
        <pc:spChg chg="del">
          <ac:chgData name="Alison Murphy" userId="S::a.murphy@uwtsd.ac.uk::9ba79fcb-d62b-4ed0-b66e-b4415e918fea" providerId="AD" clId="Web-{1AF5F231-81F4-A614-25E1-FA538B364EA3}" dt="2021-01-05T12:05:14.609" v="43"/>
          <ac:spMkLst>
            <pc:docMk/>
            <pc:sldMk cId="1621702305" sldId="290"/>
            <ac:spMk id="3" creationId="{AE988BB6-D6A0-42A7-8290-02F694945D56}"/>
          </ac:spMkLst>
        </pc:spChg>
        <pc:spChg chg="add mod">
          <ac:chgData name="Alison Murphy" userId="S::a.murphy@uwtsd.ac.uk::9ba79fcb-d62b-4ed0-b66e-b4415e918fea" providerId="AD" clId="Web-{1AF5F231-81F4-A614-25E1-FA538B364EA3}" dt="2021-01-05T12:07:19.486" v="113" actId="20577"/>
          <ac:spMkLst>
            <pc:docMk/>
            <pc:sldMk cId="1621702305" sldId="290"/>
            <ac:spMk id="6" creationId="{0B0DB276-FF99-43E2-A9BB-76F56AC34DD2}"/>
          </ac:spMkLst>
        </pc:spChg>
        <pc:graphicFrameChg chg="add mod ord modGraphic">
          <ac:chgData name="Alison Murphy" userId="S::a.murphy@uwtsd.ac.uk::9ba79fcb-d62b-4ed0-b66e-b4415e918fea" providerId="AD" clId="Web-{1AF5F231-81F4-A614-25E1-FA538B364EA3}" dt="2021-01-05T12:21:24.143" v="335"/>
          <ac:graphicFrameMkLst>
            <pc:docMk/>
            <pc:sldMk cId="1621702305" sldId="290"/>
            <ac:graphicFrameMk id="5" creationId="{4C981984-A538-43E1-84F4-290D3A9ED75C}"/>
          </ac:graphicFrameMkLst>
        </pc:graphicFrameChg>
      </pc:sldChg>
    </pc:docChg>
  </pc:docChgLst>
  <pc:docChgLst>
    <pc:chgData clId="Web-{95F50759-0538-41BF-9FD0-04392DFE2F80}"/>
    <pc:docChg chg="addSld modSld sldOrd">
      <pc:chgData name="" userId="" providerId="" clId="Web-{95F50759-0538-41BF-9FD0-04392DFE2F80}" dt="2021-01-19T15:24:38.366" v="197" actId="20577"/>
      <pc:docMkLst>
        <pc:docMk/>
      </pc:docMkLst>
      <pc:sldChg chg="modSp">
        <pc:chgData name="" userId="" providerId="" clId="Web-{95F50759-0538-41BF-9FD0-04392DFE2F80}" dt="2021-01-19T15:12:19.618" v="0" actId="20577"/>
        <pc:sldMkLst>
          <pc:docMk/>
          <pc:sldMk cId="3848929031" sldId="256"/>
        </pc:sldMkLst>
        <pc:spChg chg="mod">
          <ac:chgData name="" userId="" providerId="" clId="Web-{95F50759-0538-41BF-9FD0-04392DFE2F80}" dt="2021-01-19T15:12:19.618" v="0" actId="20577"/>
          <ac:spMkLst>
            <pc:docMk/>
            <pc:sldMk cId="3848929031" sldId="256"/>
            <ac:spMk id="3" creationId="{00000000-0000-0000-0000-000000000000}"/>
          </ac:spMkLst>
        </pc:spChg>
      </pc:sldChg>
      <pc:sldChg chg="modSp">
        <pc:chgData name="" userId="" providerId="" clId="Web-{95F50759-0538-41BF-9FD0-04392DFE2F80}" dt="2021-01-19T15:12:44.620" v="7" actId="20577"/>
        <pc:sldMkLst>
          <pc:docMk/>
          <pc:sldMk cId="2864122721" sldId="258"/>
        </pc:sldMkLst>
        <pc:spChg chg="mod">
          <ac:chgData name="" userId="" providerId="" clId="Web-{95F50759-0538-41BF-9FD0-04392DFE2F80}" dt="2021-01-19T15:12:44.620" v="7" actId="20577"/>
          <ac:spMkLst>
            <pc:docMk/>
            <pc:sldMk cId="2864122721" sldId="258"/>
            <ac:spMk id="5" creationId="{00000000-0000-0000-0000-000000000000}"/>
          </ac:spMkLst>
        </pc:spChg>
      </pc:sldChg>
      <pc:sldChg chg="modSp">
        <pc:chgData name="" userId="" providerId="" clId="Web-{95F50759-0538-41BF-9FD0-04392DFE2F80}" dt="2021-01-19T15:13:08.262" v="9" actId="20577"/>
        <pc:sldMkLst>
          <pc:docMk/>
          <pc:sldMk cId="1042832492" sldId="259"/>
        </pc:sldMkLst>
        <pc:spChg chg="mod">
          <ac:chgData name="" userId="" providerId="" clId="Web-{95F50759-0538-41BF-9FD0-04392DFE2F80}" dt="2021-01-19T15:13:08.262" v="9" actId="20577"/>
          <ac:spMkLst>
            <pc:docMk/>
            <pc:sldMk cId="1042832492" sldId="259"/>
            <ac:spMk id="3" creationId="{00000000-0000-0000-0000-000000000000}"/>
          </ac:spMkLst>
        </pc:spChg>
      </pc:sldChg>
      <pc:sldChg chg="modSp">
        <pc:chgData name="" userId="" providerId="" clId="Web-{95F50759-0538-41BF-9FD0-04392DFE2F80}" dt="2021-01-19T15:14:04" v="16" actId="20577"/>
        <pc:sldMkLst>
          <pc:docMk/>
          <pc:sldMk cId="531710166" sldId="274"/>
        </pc:sldMkLst>
        <pc:spChg chg="mod">
          <ac:chgData name="" userId="" providerId="" clId="Web-{95F50759-0538-41BF-9FD0-04392DFE2F80}" dt="2021-01-19T15:14:04" v="16" actId="20577"/>
          <ac:spMkLst>
            <pc:docMk/>
            <pc:sldMk cId="531710166" sldId="274"/>
            <ac:spMk id="3" creationId="{00000000-0000-0000-0000-000000000000}"/>
          </ac:spMkLst>
        </pc:spChg>
      </pc:sldChg>
      <pc:sldChg chg="modSp">
        <pc:chgData name="" userId="" providerId="" clId="Web-{95F50759-0538-41BF-9FD0-04392DFE2F80}" dt="2021-01-19T15:24:38.366" v="197" actId="20577"/>
        <pc:sldMkLst>
          <pc:docMk/>
          <pc:sldMk cId="878871136" sldId="285"/>
        </pc:sldMkLst>
        <pc:spChg chg="mod">
          <ac:chgData name="" userId="" providerId="" clId="Web-{95F50759-0538-41BF-9FD0-04392DFE2F80}" dt="2021-01-19T15:24:38.366" v="197" actId="20577"/>
          <ac:spMkLst>
            <pc:docMk/>
            <pc:sldMk cId="878871136" sldId="285"/>
            <ac:spMk id="5" creationId="{00000000-0000-0000-0000-000000000000}"/>
          </ac:spMkLst>
        </pc:spChg>
      </pc:sldChg>
      <pc:sldChg chg="modSp">
        <pc:chgData name="" userId="" providerId="" clId="Web-{95F50759-0538-41BF-9FD0-04392DFE2F80}" dt="2021-01-19T15:23:20.471" v="193" actId="20577"/>
        <pc:sldMkLst>
          <pc:docMk/>
          <pc:sldMk cId="3507272635" sldId="288"/>
        </pc:sldMkLst>
        <pc:spChg chg="mod">
          <ac:chgData name="" userId="" providerId="" clId="Web-{95F50759-0538-41BF-9FD0-04392DFE2F80}" dt="2021-01-19T15:19:01.065" v="120" actId="20577"/>
          <ac:spMkLst>
            <pc:docMk/>
            <pc:sldMk cId="3507272635" sldId="288"/>
            <ac:spMk id="2" creationId="{00000000-0000-0000-0000-000000000000}"/>
          </ac:spMkLst>
        </pc:spChg>
        <pc:spChg chg="mod">
          <ac:chgData name="" userId="" providerId="" clId="Web-{95F50759-0538-41BF-9FD0-04392DFE2F80}" dt="2021-01-19T15:22:25.280" v="187" actId="20577"/>
          <ac:spMkLst>
            <pc:docMk/>
            <pc:sldMk cId="3507272635" sldId="288"/>
            <ac:spMk id="3" creationId="{00000000-0000-0000-0000-000000000000}"/>
          </ac:spMkLst>
        </pc:spChg>
        <pc:spChg chg="mod">
          <ac:chgData name="" userId="" providerId="" clId="Web-{95F50759-0538-41BF-9FD0-04392DFE2F80}" dt="2021-01-19T15:23:20.471" v="193" actId="20577"/>
          <ac:spMkLst>
            <pc:docMk/>
            <pc:sldMk cId="3507272635" sldId="288"/>
            <ac:spMk id="4" creationId="{00000000-0000-0000-0000-000000000000}"/>
          </ac:spMkLst>
        </pc:spChg>
      </pc:sldChg>
      <pc:sldChg chg="modSp">
        <pc:chgData name="" userId="" providerId="" clId="Web-{95F50759-0538-41BF-9FD0-04392DFE2F80}" dt="2021-01-19T15:14:41.111" v="18" actId="20577"/>
        <pc:sldMkLst>
          <pc:docMk/>
          <pc:sldMk cId="1621702305" sldId="290"/>
        </pc:sldMkLst>
        <pc:spChg chg="mod">
          <ac:chgData name="" userId="" providerId="" clId="Web-{95F50759-0538-41BF-9FD0-04392DFE2F80}" dt="2021-01-19T15:14:41.111" v="18" actId="20577"/>
          <ac:spMkLst>
            <pc:docMk/>
            <pc:sldMk cId="1621702305" sldId="290"/>
            <ac:spMk id="2" creationId="{7294B9FF-8F96-4180-9F44-62EA357F5480}"/>
          </ac:spMkLst>
        </pc:spChg>
      </pc:sldChg>
      <pc:sldChg chg="addSp delSp modSp new ord">
        <pc:chgData name="" userId="" providerId="" clId="Web-{95F50759-0538-41BF-9FD0-04392DFE2F80}" dt="2021-01-19T15:17:10.355" v="109" actId="20577"/>
        <pc:sldMkLst>
          <pc:docMk/>
          <pc:sldMk cId="2487134548" sldId="292"/>
        </pc:sldMkLst>
        <pc:spChg chg="mod">
          <ac:chgData name="" userId="" providerId="" clId="Web-{95F50759-0538-41BF-9FD0-04392DFE2F80}" dt="2021-01-19T15:17:10.355" v="109" actId="20577"/>
          <ac:spMkLst>
            <pc:docMk/>
            <pc:sldMk cId="2487134548" sldId="292"/>
            <ac:spMk id="2" creationId="{5A4B68CC-4C98-471F-B156-9F9FC999B0F8}"/>
          </ac:spMkLst>
        </pc:spChg>
        <pc:spChg chg="del">
          <ac:chgData name="" userId="" providerId="" clId="Web-{95F50759-0538-41BF-9FD0-04392DFE2F80}" dt="2021-01-19T15:15:37.927" v="29"/>
          <ac:spMkLst>
            <pc:docMk/>
            <pc:sldMk cId="2487134548" sldId="292"/>
            <ac:spMk id="3" creationId="{46D2D6FC-C196-4136-AD40-0BED4C7E5627}"/>
          </ac:spMkLst>
        </pc:spChg>
        <pc:spChg chg="add mod">
          <ac:chgData name="" userId="" providerId="" clId="Web-{95F50759-0538-41BF-9FD0-04392DFE2F80}" dt="2021-01-19T15:15:37.927" v="31"/>
          <ac:spMkLst>
            <pc:docMk/>
            <pc:sldMk cId="2487134548" sldId="292"/>
            <ac:spMk id="6" creationId="{7B1EFB38-958E-400A-8D5E-B3ED43642A23}"/>
          </ac:spMkLst>
        </pc:spChg>
        <pc:graphicFrameChg chg="add mod ord modGraphic">
          <ac:chgData name="" userId="" providerId="" clId="Web-{95F50759-0538-41BF-9FD0-04392DFE2F80}" dt="2021-01-19T15:16:57.416" v="104"/>
          <ac:graphicFrameMkLst>
            <pc:docMk/>
            <pc:sldMk cId="2487134548" sldId="292"/>
            <ac:graphicFrameMk id="5" creationId="{870BD686-7200-4E57-936D-5893461BF250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5779B43-CA7A-455C-ABA1-8379DC736556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dpsychexperience.wordpress.com/2013/03/25/031413-bronfenbrenners-ecological-system/" TargetMode="External"/><Relationship Id="rId2" Type="http://schemas.openxmlformats.org/officeDocument/2006/relationships/hyperlink" Target="http://www.georgejulian.co.uk/2013/01/22/social-media-and-citizen-eng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ECES6009/C</a:t>
            </a:r>
            <a:br>
              <a:rPr lang="en-GB" dirty="0"/>
            </a:br>
            <a:r>
              <a:rPr lang="en-GB" dirty="0"/>
              <a:t>Making a Difference/</a:t>
            </a:r>
            <a:br>
              <a:rPr lang="en-GB" dirty="0"/>
            </a:b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Gwahaniaeth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R="36195"/>
            <a:r>
              <a:rPr lang="en-GB" dirty="0" err="1"/>
              <a:t>Sesiwn</a:t>
            </a:r>
            <a:r>
              <a:rPr lang="en-GB" dirty="0"/>
              <a:t> 1a/ Session 1a</a:t>
            </a:r>
            <a:endParaRPr lang="en-GB" dirty="0">
              <a:ln>
                <a:solidFill>
                  <a:srgbClr val="D2D2D2"/>
                </a:solidFill>
              </a:ln>
              <a:cs typeface="Arial"/>
            </a:endParaRP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 vert="horz" lIns="91440" tIns="45720" rIns="91440" bIns="45720" anchor="t">
            <a:norm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 indent="-383540"/>
            <a:r>
              <a:rPr lang="en-GB" sz="2800" dirty="0" err="1">
                <a:latin typeface="Arial"/>
                <a:cs typeface="Arial"/>
              </a:rPr>
              <a:t>Modelau</a:t>
            </a:r>
            <a:r>
              <a:rPr lang="en-GB" sz="2800" dirty="0">
                <a:latin typeface="Arial"/>
                <a:cs typeface="Arial"/>
              </a:rPr>
              <a:t> o </a:t>
            </a:r>
            <a:r>
              <a:rPr lang="en-GB" sz="2800" dirty="0" err="1">
                <a:latin typeface="Arial"/>
                <a:cs typeface="Arial"/>
              </a:rPr>
              <a:t>gyfranogiad</a:t>
            </a:r>
            <a:endParaRPr lang="en-GB" sz="2800" dirty="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Models of participation</a:t>
            </a:r>
          </a:p>
          <a:p>
            <a:pPr marL="64008" indent="0">
              <a:buNone/>
            </a:pP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122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Nodau’r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 vert="horz" lIns="91440" tIns="45720" rIns="91440" bIns="45720" anchor="t">
            <a:normAutofit fontScale="92500" lnSpcReduction="20000"/>
          </a:bodyPr>
          <a:lstStyle/>
          <a:p>
            <a:pPr marL="447675" lvl="0" indent="-383540"/>
            <a:r>
              <a:rPr lang="cy-GB" dirty="0"/>
              <a:t>Galluogi myfyrwyr i arfarnu’n feirniadol egwyddorion ac arferion gwaith </a:t>
            </a:r>
            <a:r>
              <a:rPr lang="cy-GB" dirty="0" err="1"/>
              <a:t>amlasiantaethol</a:t>
            </a:r>
            <a:endParaRPr lang="cy-GB" dirty="0" err="1">
              <a:cs typeface="Arial"/>
            </a:endParaRPr>
          </a:p>
          <a:p>
            <a:r>
              <a:rPr lang="cy-GB" dirty="0"/>
              <a:t>Darparu dealltwriaeth feirniadol o egwyddorion ac arferion cynllunio sy’n canolbwyntio ar unigolion</a:t>
            </a:r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lvl="0"/>
            <a:r>
              <a:rPr lang="en-GB" i="1" dirty="0"/>
              <a:t>To enable students to critically appraise the principles and practices of multi-agency working</a:t>
            </a:r>
          </a:p>
          <a:p>
            <a:r>
              <a:rPr lang="en-GB" i="1" dirty="0"/>
              <a:t>To provide a critical understanding of the principles and practice of person-centred planning</a:t>
            </a:r>
          </a:p>
          <a:p>
            <a:pPr lvl="0"/>
            <a:endParaRPr lang="en-GB" i="1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2832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cy-GB" dirty="0"/>
              <a:t>Dadansoddi’n feirniadol fodelau, dynameg a chymhwysiad gwaith </a:t>
            </a:r>
            <a:r>
              <a:rPr lang="cy-GB" dirty="0" err="1"/>
              <a:t>amlasiantaethol</a:t>
            </a:r>
            <a:r>
              <a:rPr lang="cy-GB" dirty="0"/>
              <a:t> wrth hyrwyddo llais a lles yr unigolyn a thrawsnewid cyfleoedd bywyd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645152" y="1666526"/>
            <a:ext cx="3822192" cy="445995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64008" indent="0">
              <a:buNone/>
            </a:pPr>
            <a:endParaRPr lang="en-GB" dirty="0"/>
          </a:p>
          <a:p>
            <a:r>
              <a:rPr lang="en-GB" i="1" dirty="0"/>
              <a:t>Critically analyse the models, dynamics and application of multi-agency working in the promotion of individual voice, well-being and the transformation of life chances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91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cy-GB" dirty="0"/>
              <a:t>Trafod yn feirniadol werthoedd a fframweithiau allweddol ar gyfer ymarfer, gan gynnwys cynllunio person-ganolog, sy’n arwain cymunedau i symud tuag at amgylcheddau cynhwysol sy’n galluogi </a:t>
            </a:r>
            <a:endParaRPr lang="en-GB" dirty="0">
              <a:cs typeface="Arial"/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Critically discuss key values and frameworks for practice, including person-centred planning, which guide communities in the move towards inclusive and enabling environments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31710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Arfarnu’n feirniadol gyd-destun hanesyddol ymarfer a’r modelau sylfaenol sy’n ei danategu megis y model cymdeithasol o anabledd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1"/>
            <a:ext cx="4038600" cy="4953000"/>
          </a:xfrm>
        </p:spPr>
        <p:txBody>
          <a:bodyPr>
            <a:normAutofit/>
          </a:bodyPr>
          <a:lstStyle/>
          <a:p>
            <a:pPr marL="64008" indent="0" fontAlgn="base" hangingPunct="0">
              <a:buNone/>
            </a:pPr>
            <a:r>
              <a:rPr lang="en-GB" i="1" dirty="0"/>
              <a:t> </a:t>
            </a:r>
          </a:p>
          <a:p>
            <a:r>
              <a:rPr lang="en-GB" i="1" dirty="0"/>
              <a:t>Critically appraise the historical context of practice and the underpinning models such as the social model of disability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580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Trefnu eu gwybodaeth a’r hyn y maent wedi’i ddysgu drwy ddefnyddio amrywiaeth o ffynonellau gwybodaeth, gan gynnwys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Organise their knowledge and learning through the use of a range of information sources, including ICT and present their work at the appropriate level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108293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B68CC-4C98-471F-B156-9F9FC999B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 dirty="0" err="1">
                <a:ln w="6350">
                  <a:solidFill>
                    <a:srgbClr val="FF388C">
                      <a:shade val="43000"/>
                    </a:srgbClr>
                  </a:solidFill>
                </a:ln>
                <a:cs typeface="Arial"/>
              </a:rPr>
              <a:t>Amserlen</a:t>
            </a:r>
            <a:br>
              <a:rPr lang="en-GB" dirty="0">
                <a:ln w="6350">
                  <a:solidFill>
                    <a:srgbClr val="FF388C">
                      <a:shade val="43000"/>
                    </a:srgbClr>
                  </a:solidFill>
                </a:ln>
                <a:cs typeface="Arial"/>
              </a:rPr>
            </a:b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70BD686-7200-4E57-936D-5893461BF2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571735"/>
              </p:ext>
            </p:extLst>
          </p:nvPr>
        </p:nvGraphicFramePr>
        <p:xfrm>
          <a:off x="455448" y="1112344"/>
          <a:ext cx="7847539" cy="5299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25200">
                  <a:extLst>
                    <a:ext uri="{9D8B030D-6E8A-4147-A177-3AD203B41FA5}">
                      <a16:colId xmlns:a16="http://schemas.microsoft.com/office/drawing/2014/main" val="2471060928"/>
                    </a:ext>
                  </a:extLst>
                </a:gridCol>
                <a:gridCol w="2409750">
                  <a:extLst>
                    <a:ext uri="{9D8B030D-6E8A-4147-A177-3AD203B41FA5}">
                      <a16:colId xmlns:a16="http://schemas.microsoft.com/office/drawing/2014/main" val="2301778618"/>
                    </a:ext>
                  </a:extLst>
                </a:gridCol>
                <a:gridCol w="1517417">
                  <a:extLst>
                    <a:ext uri="{9D8B030D-6E8A-4147-A177-3AD203B41FA5}">
                      <a16:colId xmlns:a16="http://schemas.microsoft.com/office/drawing/2014/main" val="259512019"/>
                    </a:ext>
                  </a:extLst>
                </a:gridCol>
                <a:gridCol w="2895172">
                  <a:extLst>
                    <a:ext uri="{9D8B030D-6E8A-4147-A177-3AD203B41FA5}">
                      <a16:colId xmlns:a16="http://schemas.microsoft.com/office/drawing/2014/main" val="4174370391"/>
                    </a:ext>
                  </a:extLst>
                </a:gridCol>
              </a:tblGrid>
              <a:tr h="806996"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Wythnos</a:t>
                      </a:r>
                      <a:r>
                        <a:rPr lang="en-GB" sz="1600" dirty="0">
                          <a:effectLst/>
                        </a:rPr>
                        <a:t>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Wyneb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err="1">
                          <a:effectLst/>
                        </a:rPr>
                        <a:t>yn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err="1">
                          <a:effectLst/>
                        </a:rPr>
                        <a:t>wyneb</a:t>
                      </a:r>
                      <a:r>
                        <a:rPr lang="en-GB" sz="1600" dirty="0">
                          <a:effectLst/>
                        </a:rPr>
                        <a:t>​​/</a:t>
                      </a:r>
                    </a:p>
                    <a:p>
                      <a:pPr fontAlgn="base"/>
                      <a:r>
                        <a:rPr lang="en-GB" sz="1600" dirty="0" err="1">
                          <a:effectLst/>
                        </a:rPr>
                        <a:t>Cydamserol</a:t>
                      </a:r>
                      <a:endParaRPr lang="en-GB" sz="1600" dirty="0">
                        <a:effectLst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 err="1">
                          <a:effectLst/>
                        </a:rPr>
                        <a:t>Anghydamserol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</a:p>
                    <a:p>
                      <a:pPr fontAlgn="base"/>
                      <a:r>
                        <a:rPr lang="en-GB" sz="1400" dirty="0" err="1">
                          <a:effectLst/>
                        </a:rPr>
                        <a:t>Annibynnol</a:t>
                      </a:r>
                      <a:r>
                        <a:rPr lang="en-GB" sz="1400" dirty="0">
                          <a:effectLst/>
                        </a:rPr>
                        <a:t>​​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Wyneb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yn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wyneb</a:t>
                      </a:r>
                      <a:r>
                        <a:rPr lang="en-GB" sz="1600" dirty="0">
                          <a:effectLst/>
                        </a:rPr>
                        <a:t>/</a:t>
                      </a:r>
                    </a:p>
                    <a:p>
                      <a:pPr fontAlgn="base"/>
                      <a:r>
                        <a:rPr lang="en-GB" sz="1600" err="1">
                          <a:effectLst/>
                        </a:rPr>
                        <a:t>Cydamserol</a:t>
                      </a:r>
                      <a:endParaRPr lang="en-GB" sz="1600" dirty="0">
                        <a:effectLst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64068442"/>
                  </a:ext>
                </a:extLst>
              </a:tr>
              <a:tr h="959259">
                <a:tc>
                  <a:txBody>
                    <a:bodyPr/>
                    <a:lstStyle/>
                    <a:p>
                      <a:pPr fontAlgn="base"/>
                      <a:endParaRPr lang="en-GB" sz="1800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  1 ​​</a:t>
                      </a: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Trosolwg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o’r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modiwl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a’r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aseiniad</a:t>
                      </a:r>
                      <a:r>
                        <a:rPr lang="en-GB" sz="1600" dirty="0">
                          <a:effectLst/>
                        </a:rPr>
                        <a:t>.​</a:t>
                      </a:r>
                    </a:p>
                    <a:p>
                      <a:pPr fontAlgn="base"/>
                      <a:r>
                        <a:rPr lang="en-GB" sz="1600" dirty="0" err="1">
                          <a:effectLst/>
                        </a:rPr>
                        <a:t>Deddfwriaeth</a:t>
                      </a:r>
                      <a:r>
                        <a:rPr lang="en-GB" sz="1600" dirty="0">
                          <a:effectLst/>
                        </a:rPr>
                        <a:t> a </a:t>
                      </a:r>
                      <a:r>
                        <a:rPr lang="en-GB" sz="1600" dirty="0" err="1">
                          <a:effectLst/>
                        </a:rPr>
                        <a:t>pholisi</a:t>
                      </a:r>
                      <a:endParaRPr lang="en-GB" sz="1600" dirty="0">
                        <a:effectLst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 err="1">
                          <a:effectLst/>
                        </a:rPr>
                        <a:t>Tasg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ddarllen</a:t>
                      </a:r>
                    </a:p>
                    <a:p>
                      <a:pPr fontAlgn="base"/>
                      <a:r>
                        <a:rPr lang="en-GB" sz="1400" dirty="0" err="1">
                          <a:effectLst/>
                        </a:rPr>
                        <a:t>Dadansoddiad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fideo</a:t>
                      </a:r>
                      <a:endParaRPr lang="en-GB" sz="1400" dirty="0">
                        <a:effectLst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​Ideolog Person-</a:t>
                      </a:r>
                      <a:r>
                        <a:rPr lang="en-GB" sz="1600" dirty="0" err="1">
                          <a:effectLst/>
                        </a:rPr>
                        <a:t>Ganolog</a:t>
                      </a:r>
                      <a:r>
                        <a:rPr lang="en-GB" sz="1600" dirty="0">
                          <a:effectLst/>
                        </a:rPr>
                        <a:t> o </a:t>
                      </a:r>
                      <a:r>
                        <a:rPr lang="en-GB" sz="1600" dirty="0" err="1">
                          <a:effectLst/>
                        </a:rPr>
                        <a:t>fewn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cyd-destun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gweithio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amlasiantaethol</a:t>
                      </a:r>
                      <a:r>
                        <a:rPr lang="en-GB" sz="1600" dirty="0">
                          <a:effectLst/>
                        </a:rPr>
                        <a:t>.</a:t>
                      </a:r>
                    </a:p>
                    <a:p>
                      <a:pPr fontAlgn="base"/>
                      <a:r>
                        <a:rPr lang="en-GB" sz="1600" dirty="0">
                          <a:effectLst/>
                        </a:rPr>
                        <a:t>​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393432455"/>
                  </a:ext>
                </a:extLst>
              </a:tr>
              <a:tr h="1279011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  2 ​​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Gweithio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aml-asiantaethol</a:t>
                      </a:r>
                      <a:r>
                        <a:rPr lang="en-GB" sz="1600" dirty="0">
                          <a:effectLst/>
                        </a:rPr>
                        <a:t>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 err="1">
                          <a:effectLst/>
                        </a:rPr>
                        <a:t>Astudiaethau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achos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 err="1">
                          <a:effectLst/>
                        </a:rPr>
                        <a:t>Cynllunio</a:t>
                      </a:r>
                      <a:r>
                        <a:rPr lang="en-US" sz="1600" dirty="0">
                          <a:effectLst/>
                        </a:rPr>
                        <a:t> person-</a:t>
                      </a:r>
                      <a:r>
                        <a:rPr lang="en-US" sz="1600" dirty="0" err="1">
                          <a:effectLst/>
                        </a:rPr>
                        <a:t>ganolog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463205866"/>
                  </a:ext>
                </a:extLst>
              </a:tr>
              <a:tr h="2238269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  3 ​​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Cymhwyso</a:t>
                      </a:r>
                      <a:r>
                        <a:rPr lang="en-GB" sz="1600" dirty="0">
                          <a:effectLst/>
                        </a:rPr>
                        <a:t> CPG</a:t>
                      </a:r>
                    </a:p>
                    <a:p>
                      <a:pPr fontAlgn="base"/>
                      <a:r>
                        <a:rPr lang="en-GB" sz="1600" dirty="0" err="1">
                          <a:effectLst/>
                        </a:rPr>
                        <a:t>Dulliau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addysgol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i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gynllunio</a:t>
                      </a:r>
                      <a:r>
                        <a:rPr lang="en-GB" sz="1600" dirty="0">
                          <a:effectLst/>
                        </a:rPr>
                        <a:t> person-</a:t>
                      </a:r>
                      <a:r>
                        <a:rPr lang="en-GB" sz="1600" dirty="0" err="1">
                          <a:effectLst/>
                        </a:rPr>
                        <a:t>ganolog</a:t>
                      </a:r>
                      <a:endParaRPr lang="en-GB" sz="1600" dirty="0">
                        <a:effectLst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 err="1">
                          <a:effectLst/>
                        </a:rPr>
                        <a:t>Pecyn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Cymorth</a:t>
                      </a:r>
                      <a:r>
                        <a:rPr lang="en-GB" sz="1400" dirty="0">
                          <a:effectLst/>
                        </a:rPr>
                        <a:t> CPG/PCP Toolkit​</a:t>
                      </a:r>
                    </a:p>
                    <a:p>
                      <a:pPr fontAlgn="base"/>
                      <a:r>
                        <a:rPr lang="en-GB" sz="1400" dirty="0" err="1">
                          <a:effectLst/>
                        </a:rPr>
                        <a:t>Ymarfer</a:t>
                      </a:r>
                      <a:r>
                        <a:rPr lang="en-GB" sz="1400" dirty="0">
                          <a:effectLst/>
                        </a:rPr>
                        <a:t> person-</a:t>
                      </a:r>
                      <a:r>
                        <a:rPr lang="en-GB" sz="1400" dirty="0" err="1">
                          <a:effectLst/>
                        </a:rPr>
                        <a:t>ganolog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mewn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addysg</a:t>
                      </a:r>
                      <a:r>
                        <a:rPr lang="en-GB" sz="1400" dirty="0">
                          <a:effectLst/>
                        </a:rPr>
                        <a:t> a </a:t>
                      </a:r>
                      <a:r>
                        <a:rPr lang="en-GB" sz="1400" dirty="0" err="1">
                          <a:effectLst/>
                        </a:rPr>
                        <a:t>chanllaw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gyfer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blynyddoedd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cynnar</a:t>
                      </a:r>
                      <a:r>
                        <a:rPr lang="en-GB" sz="1400" dirty="0">
                          <a:effectLst/>
                        </a:rPr>
                        <a:t>, </a:t>
                      </a:r>
                      <a:r>
                        <a:rPr lang="en-GB" sz="1400" dirty="0" err="1">
                          <a:effectLst/>
                        </a:rPr>
                        <a:t>ysgolion</a:t>
                      </a:r>
                      <a:r>
                        <a:rPr lang="en-GB" sz="1400" dirty="0">
                          <a:effectLst/>
                        </a:rPr>
                        <a:t> a </a:t>
                      </a:r>
                      <a:r>
                        <a:rPr lang="en-GB" sz="1400" dirty="0" err="1">
                          <a:effectLst/>
                        </a:rPr>
                        <a:t>cholegau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Nghymru</a:t>
                      </a:r>
                      <a:r>
                        <a:rPr lang="en-GB" sz="1400" dirty="0">
                          <a:effectLst/>
                        </a:rPr>
                        <a:t>.​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 err="1">
                          <a:effectLst/>
                        </a:rPr>
                        <a:t>Tiwtorialau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38908726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B1EFB38-958E-400A-8D5E-B3ED43642A23}"/>
              </a:ext>
            </a:extLst>
          </p:cNvPr>
          <p:cNvSpPr txBox="1"/>
          <p:nvPr/>
        </p:nvSpPr>
        <p:spPr>
          <a:xfrm>
            <a:off x="3200400" y="32004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b="1">
              <a:cs typeface="Arial"/>
            </a:endParaRPr>
          </a:p>
          <a:p>
            <a:pPr algn="ctr"/>
            <a:endParaRPr lang="en-US" b="1">
              <a:cs typeface="Arial"/>
            </a:endParaRPr>
          </a:p>
          <a:p>
            <a:pPr algn="ctr"/>
            <a:endParaRPr lang="en-US" b="1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87134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4B9FF-8F96-4180-9F44-62EA357F5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 dirty="0">
                <a:ln w="6350">
                  <a:solidFill>
                    <a:srgbClr val="FF388C">
                      <a:shade val="43000"/>
                    </a:srgbClr>
                  </a:solidFill>
                </a:ln>
                <a:ea typeface="+mj-lt"/>
                <a:cs typeface="+mj-lt"/>
              </a:rPr>
              <a:t>Timetable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C981984-A538-43E1-84F4-290D3A9ED7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281385"/>
              </p:ext>
            </p:extLst>
          </p:nvPr>
        </p:nvGraphicFramePr>
        <p:xfrm>
          <a:off x="457200" y="1882775"/>
          <a:ext cx="8229598" cy="42868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75054">
                  <a:extLst>
                    <a:ext uri="{9D8B030D-6E8A-4147-A177-3AD203B41FA5}">
                      <a16:colId xmlns:a16="http://schemas.microsoft.com/office/drawing/2014/main" val="4256030640"/>
                    </a:ext>
                  </a:extLst>
                </a:gridCol>
                <a:gridCol w="2527336">
                  <a:extLst>
                    <a:ext uri="{9D8B030D-6E8A-4147-A177-3AD203B41FA5}">
                      <a16:colId xmlns:a16="http://schemas.microsoft.com/office/drawing/2014/main" val="1111884803"/>
                    </a:ext>
                  </a:extLst>
                </a:gridCol>
                <a:gridCol w="1591116">
                  <a:extLst>
                    <a:ext uri="{9D8B030D-6E8A-4147-A177-3AD203B41FA5}">
                      <a16:colId xmlns:a16="http://schemas.microsoft.com/office/drawing/2014/main" val="2189921342"/>
                    </a:ext>
                  </a:extLst>
                </a:gridCol>
                <a:gridCol w="3036092">
                  <a:extLst>
                    <a:ext uri="{9D8B030D-6E8A-4147-A177-3AD203B41FA5}">
                      <a16:colId xmlns:a16="http://schemas.microsoft.com/office/drawing/2014/main" val="3867689272"/>
                    </a:ext>
                  </a:extLst>
                </a:gridCol>
              </a:tblGrid>
              <a:tr h="527685">
                <a:tc>
                  <a:txBody>
                    <a:bodyPr/>
                    <a:lstStyle/>
                    <a:p>
                      <a:pPr fontAlgn="base"/>
                      <a:r>
                        <a:rPr lang="en-GB" sz="1600" err="1">
                          <a:effectLst/>
                        </a:rPr>
                        <a:t>Wythnos</a:t>
                      </a:r>
                      <a:r>
                        <a:rPr lang="en-GB" sz="1600" dirty="0">
                          <a:effectLst/>
                        </a:rPr>
                        <a:t> /​</a:t>
                      </a:r>
                    </a:p>
                    <a:p>
                      <a:pPr fontAlgn="base"/>
                      <a:r>
                        <a:rPr lang="en-GB" sz="1600" dirty="0">
                          <a:effectLst/>
                        </a:rPr>
                        <a:t>Week​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err="1">
                          <a:effectLst/>
                        </a:rPr>
                        <a:t>Wyneb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err="1">
                          <a:effectLst/>
                        </a:rPr>
                        <a:t>yn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err="1">
                          <a:effectLst/>
                        </a:rPr>
                        <a:t>wyneb</a:t>
                      </a:r>
                      <a:r>
                        <a:rPr lang="en-GB" sz="1600" dirty="0">
                          <a:effectLst/>
                        </a:rPr>
                        <a:t>/</a:t>
                      </a:r>
                      <a:r>
                        <a:rPr lang="en-GB" sz="1600" err="1">
                          <a:effectLst/>
                        </a:rPr>
                        <a:t>Faceto</a:t>
                      </a:r>
                      <a:r>
                        <a:rPr lang="en-GB" sz="1600" dirty="0">
                          <a:effectLst/>
                        </a:rPr>
                        <a:t> face​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A </a:t>
                      </a:r>
                      <a:r>
                        <a:rPr lang="en-GB" sz="1600" err="1">
                          <a:effectLst/>
                        </a:rPr>
                        <a:t>syncronnous</a:t>
                      </a:r>
                      <a:r>
                        <a:rPr lang="en-GB" sz="1600" dirty="0">
                          <a:effectLst/>
                        </a:rPr>
                        <a:t>/​</a:t>
                      </a:r>
                    </a:p>
                    <a:p>
                      <a:pPr fontAlgn="base"/>
                      <a:r>
                        <a:rPr lang="en-GB" sz="1600" dirty="0">
                          <a:effectLst/>
                        </a:rPr>
                        <a:t>asynchronous​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err="1">
                          <a:effectLst/>
                        </a:rPr>
                        <a:t>Syncronnous</a:t>
                      </a:r>
                      <a:r>
                        <a:rPr lang="en-GB" sz="1600" dirty="0">
                          <a:effectLst/>
                        </a:rPr>
                        <a:t>/ Synchronous​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779519475"/>
                  </a:ext>
                </a:extLst>
              </a:tr>
              <a:tr h="555625"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 Week 1 ​</a:t>
                      </a:r>
                    </a:p>
                    <a:p>
                      <a:pPr fontAlgn="base"/>
                      <a:r>
                        <a:rPr lang="en-GB" sz="1600" dirty="0">
                          <a:effectLst/>
                        </a:rPr>
                        <a:t>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1" u="none" strike="noStrike" noProof="0" dirty="0">
                          <a:effectLst/>
                          <a:latin typeface="Arial"/>
                        </a:rPr>
                        <a:t>Overview of module &amp; assignment.</a:t>
                      </a:r>
                    </a:p>
                    <a:p>
                      <a:pPr lvl="0">
                        <a:buNone/>
                      </a:pPr>
                      <a:r>
                        <a:rPr lang="en-GB" sz="1600" b="0" i="1" u="none" strike="noStrike" noProof="0" dirty="0">
                          <a:effectLst/>
                          <a:latin typeface="Arial"/>
                        </a:rPr>
                        <a:t>Legislation and policy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Reading Task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>
                          <a:effectLst/>
                        </a:rPr>
                        <a:t>Video analysis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​</a:t>
                      </a:r>
                      <a:r>
                        <a:rPr lang="en-GB" sz="1600" b="0" i="1" u="none" strike="noStrike" noProof="0" dirty="0">
                          <a:effectLst/>
                          <a:latin typeface="Arial"/>
                        </a:rPr>
                        <a:t>Person Centred Ideology in the context of multi- agency working</a:t>
                      </a:r>
                      <a:endParaRPr lang="en-GB" sz="1600" b="0" i="0" u="none" strike="noStrike" noProof="0" dirty="0"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600" dirty="0">
                        <a:effectLst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311345063"/>
                  </a:ext>
                </a:extLst>
              </a:tr>
              <a:tr h="833120"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Week 2 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Multiagency working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Case studies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Person centred planning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32664343"/>
                  </a:ext>
                </a:extLst>
              </a:tr>
              <a:tr h="1019175"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Week 3 ​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Applying PCP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>
                          <a:effectLst/>
                        </a:rPr>
                        <a:t>Educational approaches to PCP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PCP Toolkit</a:t>
                      </a:r>
                    </a:p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effectLst/>
                          <a:latin typeface="Arial"/>
                        </a:rPr>
                        <a:t>Person-centred practice in education: a guide for early years, schools and colleges in Wales</a:t>
                      </a:r>
                      <a:endParaRPr lang="en-GB" sz="1600"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Tutorials ​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0725715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B0DB276-FF99-43E2-A9BB-76F56AC34DD2}"/>
              </a:ext>
            </a:extLst>
          </p:cNvPr>
          <p:cNvSpPr txBox="1"/>
          <p:nvPr/>
        </p:nvSpPr>
        <p:spPr>
          <a:xfrm>
            <a:off x="3200400" y="32004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1702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Task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Cawod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1981200"/>
            <a:ext cx="3822192" cy="41452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Work in a group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Mind shower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Key multi-agency issues?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04800"/>
            <a:ext cx="214114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570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Assignment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1981200"/>
            <a:ext cx="3822192" cy="4495800"/>
          </a:xfrm>
          <a:prstGeom prst="rect">
            <a:avLst/>
          </a:prstGeom>
        </p:spPr>
        <p:txBody>
          <a:bodyPr vert="horz" lIns="91440" tIns="45720" rIns="91440" bIns="45720" anchor="t">
            <a:normAutofit fontScale="85000" lnSpcReduction="20000"/>
          </a:bodyPr>
          <a:lstStyle/>
          <a:p>
            <a:pPr marL="447675" indent="-383540"/>
            <a:r>
              <a:rPr lang="en-GB" sz="2800" b="1" err="1"/>
              <a:t>Aseiniad</a:t>
            </a:r>
            <a:r>
              <a:rPr lang="en-GB" sz="2800" b="1" dirty="0"/>
              <a:t> 1 </a:t>
            </a:r>
            <a:endParaRPr lang="cy-GB" sz="2800" b="1" dirty="0">
              <a:cs typeface="Arial"/>
            </a:endParaRPr>
          </a:p>
          <a:p>
            <a:pPr marL="447675" indent="-383540"/>
            <a:r>
              <a:rPr lang="cy-GB" sz="2800" dirty="0"/>
              <a:t>100% </a:t>
            </a:r>
            <a:endParaRPr lang="en-GB" dirty="0">
              <a:cs typeface="Arial"/>
            </a:endParaRPr>
          </a:p>
          <a:p>
            <a:pPr marL="447675" indent="-383540" fontAlgn="base" hangingPunct="0"/>
            <a:r>
              <a:rPr lang="cy-GB" dirty="0"/>
              <a:t>Portffolio</a:t>
            </a:r>
            <a:endParaRPr lang="en-GB" dirty="0">
              <a:cs typeface="Arial"/>
            </a:endParaRPr>
          </a:p>
          <a:p>
            <a:pPr marL="447675" indent="-383540" fontAlgn="base" hangingPunct="0"/>
            <a:r>
              <a:rPr lang="cy-GB" dirty="0"/>
              <a:t>8 elfen </a:t>
            </a:r>
            <a:endParaRPr lang="en-GB" dirty="0">
              <a:cs typeface="Arial"/>
            </a:endParaRPr>
          </a:p>
          <a:p>
            <a:pPr marL="447675" indent="-383540"/>
            <a:r>
              <a:rPr lang="cy-GB" dirty="0"/>
              <a:t>5000 o eiriau</a:t>
            </a:r>
            <a:endParaRPr lang="cy-GB" sz="2800" dirty="0">
              <a:cs typeface="Arial"/>
            </a:endParaRPr>
          </a:p>
          <a:p>
            <a:pPr marL="447675" indent="-383540"/>
            <a:r>
              <a:rPr lang="en-GB" sz="2800" b="1">
                <a:solidFill>
                  <a:srgbClr val="FF0000"/>
                </a:solidFill>
                <a:cs typeface="Arial"/>
              </a:rPr>
              <a:t>01.03.21</a:t>
            </a:r>
            <a:endParaRPr lang="en-GB" sz="2800" b="1" dirty="0">
              <a:solidFill>
                <a:srgbClr val="FF0000"/>
              </a:solidFill>
              <a:cs typeface="Arial"/>
            </a:endParaRPr>
          </a:p>
          <a:p>
            <a:pPr marL="447675" indent="-383540"/>
            <a:r>
              <a:rPr lang="en-GB" sz="2800" err="1"/>
              <a:t>Cynlluniwch</a:t>
            </a:r>
            <a:r>
              <a:rPr lang="en-GB" sz="2800" dirty="0"/>
              <a:t> </a:t>
            </a:r>
            <a:r>
              <a:rPr lang="en-GB" sz="2800" err="1"/>
              <a:t>bortffolio</a:t>
            </a:r>
            <a:r>
              <a:rPr lang="en-GB" sz="2800" dirty="0"/>
              <a:t> a </a:t>
            </a:r>
            <a:r>
              <a:rPr lang="en-GB" sz="2800" err="1"/>
              <a:t>gyflwyna</a:t>
            </a:r>
            <a:r>
              <a:rPr lang="en-GB" sz="2800" dirty="0"/>
              <a:t> strategaeth </a:t>
            </a:r>
            <a:r>
              <a:rPr lang="en-GB" sz="2800" err="1"/>
              <a:t>amlasiantaethol</a:t>
            </a:r>
            <a:r>
              <a:rPr lang="en-GB" sz="2800" dirty="0"/>
              <a:t> sydd yn </a:t>
            </a:r>
            <a:r>
              <a:rPr lang="en-GB" sz="2800" err="1"/>
              <a:t>defnyddio</a:t>
            </a:r>
            <a:r>
              <a:rPr lang="en-GB" sz="2800" dirty="0"/>
              <a:t> </a:t>
            </a:r>
            <a:r>
              <a:rPr lang="en-GB" sz="2800" err="1"/>
              <a:t>dulliau</a:t>
            </a:r>
            <a:r>
              <a:rPr lang="en-GB" sz="2800" dirty="0"/>
              <a:t> </a:t>
            </a:r>
            <a:r>
              <a:rPr lang="en-GB" sz="2800" err="1"/>
              <a:t>cynllunio</a:t>
            </a:r>
            <a:r>
              <a:rPr lang="en-GB" sz="2800" dirty="0"/>
              <a:t> person- </a:t>
            </a:r>
            <a:r>
              <a:rPr lang="en-GB" sz="2800" err="1"/>
              <a:t>ganolog</a:t>
            </a:r>
            <a:r>
              <a:rPr lang="en-GB" sz="2800" dirty="0"/>
              <a:t>.</a:t>
            </a:r>
            <a:endParaRPr lang="en-GB" sz="2800" dirty="0">
              <a:cs typeface="Arial"/>
            </a:endParaRPr>
          </a:p>
          <a:p>
            <a:pPr marL="447675" indent="-383540"/>
            <a:endParaRPr lang="en-GB" sz="2800" b="1" dirty="0">
              <a:solidFill>
                <a:srgbClr val="FF0000"/>
              </a:solidFill>
              <a:cs typeface="Arial"/>
            </a:endParaRPr>
          </a:p>
          <a:p>
            <a:pPr marL="447675" indent="-383540"/>
            <a:endParaRPr lang="en-GB" sz="3300" dirty="0">
              <a:cs typeface="Arial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1981200"/>
            <a:ext cx="3822192" cy="4145280"/>
          </a:xfrm>
          <a:prstGeom prst="rect">
            <a:avLst/>
          </a:prstGeom>
        </p:spPr>
        <p:txBody>
          <a:bodyPr vert="horz" lIns="91440" tIns="45720" rIns="91440" bIns="45720" anchor="t">
            <a:normAutofit fontScale="77500" lnSpcReduction="20000"/>
          </a:bodyPr>
          <a:lstStyle/>
          <a:p>
            <a:pPr marL="447675" indent="-383540"/>
            <a:r>
              <a:rPr lang="en-GB" sz="3100" b="1" i="1" dirty="0"/>
              <a:t>Assignment 1</a:t>
            </a:r>
            <a:endParaRPr lang="en-GB" sz="3100" b="1" i="1" dirty="0">
              <a:cs typeface="Arial"/>
            </a:endParaRPr>
          </a:p>
          <a:p>
            <a:pPr marL="447675" indent="-383540"/>
            <a:r>
              <a:rPr lang="en-GB" sz="3100" i="1" dirty="0"/>
              <a:t>100%</a:t>
            </a:r>
            <a:endParaRPr lang="en-GB" sz="3100" i="1" dirty="0">
              <a:cs typeface="Arial"/>
            </a:endParaRPr>
          </a:p>
          <a:p>
            <a:pPr marL="447675" indent="-383540"/>
            <a:r>
              <a:rPr lang="en-GB" sz="3100" i="1" dirty="0"/>
              <a:t>Portfolio</a:t>
            </a:r>
            <a:endParaRPr lang="en-GB" sz="3100" i="1" dirty="0">
              <a:cs typeface="Arial"/>
            </a:endParaRPr>
          </a:p>
          <a:p>
            <a:pPr marL="447675" indent="-383540"/>
            <a:r>
              <a:rPr lang="en-GB" sz="3100" i="1" dirty="0"/>
              <a:t>8 elements </a:t>
            </a:r>
            <a:endParaRPr lang="en-GB" sz="3100" i="1" dirty="0">
              <a:cs typeface="Arial"/>
            </a:endParaRPr>
          </a:p>
          <a:p>
            <a:pPr marL="447675" indent="-383540"/>
            <a:r>
              <a:rPr lang="en-GB" sz="3100" i="1" dirty="0"/>
              <a:t>5000 words</a:t>
            </a:r>
            <a:endParaRPr lang="en-GB" sz="3100" i="1" dirty="0">
              <a:cs typeface="Arial"/>
            </a:endParaRPr>
          </a:p>
          <a:p>
            <a:pPr marL="447675" indent="-383540"/>
            <a:r>
              <a:rPr lang="en-GB" sz="3100" b="1" i="1">
                <a:solidFill>
                  <a:srgbClr val="FF0000"/>
                </a:solidFill>
                <a:cs typeface="Arial"/>
              </a:rPr>
              <a:t>01.03.21</a:t>
            </a:r>
            <a:endParaRPr lang="en-GB" sz="3100" b="1" i="1" dirty="0">
              <a:solidFill>
                <a:srgbClr val="FF0000"/>
              </a:solidFill>
              <a:cs typeface="Arial"/>
            </a:endParaRPr>
          </a:p>
          <a:p>
            <a:pPr marL="447675" indent="-383540"/>
            <a:r>
              <a:rPr lang="en-GB" sz="3100" i="1" dirty="0"/>
              <a:t>Design a portfolio which presents a multi-agency strategy that uses person-centred planning approaches. </a:t>
            </a:r>
            <a:endParaRPr lang="en-GB" sz="3100" i="1" dirty="0">
              <a:solidFill>
                <a:srgbClr val="FF0000"/>
              </a:solidFill>
              <a:cs typeface="Arial"/>
            </a:endParaRPr>
          </a:p>
          <a:p>
            <a:pPr marL="447675" indent="-383540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817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   Key words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Portffolio</a:t>
            </a:r>
            <a:endParaRPr lang="en-GB" dirty="0"/>
          </a:p>
          <a:p>
            <a:r>
              <a:rPr lang="en-GB" dirty="0"/>
              <a:t>Strategaeth </a:t>
            </a:r>
            <a:r>
              <a:rPr lang="en-GB" dirty="0" err="1"/>
              <a:t>amlasiantaethol</a:t>
            </a:r>
            <a:r>
              <a:rPr lang="en-GB" dirty="0"/>
              <a:t> </a:t>
            </a:r>
          </a:p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person-</a:t>
            </a:r>
            <a:r>
              <a:rPr lang="en-GB" dirty="0" err="1"/>
              <a:t>ganolog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Portfolio</a:t>
            </a:r>
          </a:p>
          <a:p>
            <a:r>
              <a:rPr lang="en-GB" i="1" dirty="0"/>
              <a:t>Multi-agency strategy</a:t>
            </a:r>
          </a:p>
          <a:p>
            <a:r>
              <a:rPr lang="en-GB" i="1" dirty="0"/>
              <a:t>Person-centred approaches</a:t>
            </a:r>
          </a:p>
        </p:txBody>
      </p:sp>
      <p:pic>
        <p:nvPicPr>
          <p:cNvPr id="1027" name="Picture 3" descr="C:\Users\l.roberts\AppData\Local\Microsoft\Windows\Temporary Internet Files\Content.IE5\S9T0P2O1\MP900382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533900"/>
            <a:ext cx="37338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260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Strategaeth </a:t>
            </a:r>
            <a:r>
              <a:rPr lang="en-GB" dirty="0" err="1"/>
              <a:t>amlasiantaethol</a:t>
            </a:r>
            <a:br>
              <a:rPr lang="en-GB" dirty="0"/>
            </a:br>
            <a:r>
              <a:rPr lang="en-GB" dirty="0"/>
              <a:t>A multi-agency strategy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Dehongliad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</a:t>
            </a:r>
            <a:r>
              <a:rPr lang="en-GB" dirty="0" err="1"/>
              <a:t>iawn</a:t>
            </a:r>
            <a:endParaRPr lang="en-GB" dirty="0"/>
          </a:p>
          <a:p>
            <a:r>
              <a:rPr lang="en-GB" dirty="0" err="1"/>
              <a:t>Asiantaethau</a:t>
            </a:r>
            <a:r>
              <a:rPr lang="en-GB" dirty="0"/>
              <a:t> yn gweithio </a:t>
            </a:r>
            <a:r>
              <a:rPr lang="en-GB" dirty="0" err="1"/>
              <a:t>gyda’i</a:t>
            </a:r>
            <a:r>
              <a:rPr lang="en-GB" dirty="0"/>
              <a:t> gilydd</a:t>
            </a:r>
          </a:p>
          <a:p>
            <a:r>
              <a:rPr lang="en-GB" dirty="0" err="1"/>
              <a:t>Prosiect</a:t>
            </a:r>
            <a:endParaRPr lang="en-GB" dirty="0"/>
          </a:p>
          <a:p>
            <a:r>
              <a:rPr lang="en-GB" dirty="0"/>
              <a:t>Panel</a:t>
            </a:r>
          </a:p>
          <a:p>
            <a:r>
              <a:rPr lang="en-GB" dirty="0"/>
              <a:t>Dull</a:t>
            </a:r>
          </a:p>
          <a:p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fater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A wide interpretation</a:t>
            </a:r>
          </a:p>
          <a:p>
            <a:r>
              <a:rPr lang="en-GB" i="1" dirty="0"/>
              <a:t>Agencies working together</a:t>
            </a:r>
          </a:p>
          <a:p>
            <a:r>
              <a:rPr lang="en-GB" i="1" dirty="0"/>
              <a:t>A project </a:t>
            </a:r>
          </a:p>
          <a:p>
            <a:r>
              <a:rPr lang="en-GB" i="1" dirty="0"/>
              <a:t>A panel</a:t>
            </a:r>
          </a:p>
          <a:p>
            <a:r>
              <a:rPr lang="en-GB" i="1" dirty="0"/>
              <a:t>An approach</a:t>
            </a:r>
          </a:p>
          <a:p>
            <a:r>
              <a:rPr lang="en-GB" i="1" dirty="0"/>
              <a:t>A response to an issue</a:t>
            </a:r>
            <a:endParaRPr lang="cy-GB" i="1" dirty="0"/>
          </a:p>
        </p:txBody>
      </p:sp>
      <p:pic>
        <p:nvPicPr>
          <p:cNvPr id="3075" name="Picture 3" descr="C:\Users\l.roberts\AppData\Local\Microsoft\Windows\Temporary Internet Files\Content.IE5\UU4Z21D1\MC900230987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45224"/>
            <a:ext cx="2215081" cy="120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394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en-GB" dirty="0" err="1"/>
              <a:t>Portffolio</a:t>
            </a:r>
            <a:r>
              <a:rPr lang="en-GB" dirty="0"/>
              <a:t> - 8 </a:t>
            </a:r>
            <a:r>
              <a:rPr lang="en-GB" dirty="0" err="1"/>
              <a:t>elfen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Portfolio - 8 elements</a:t>
            </a:r>
            <a:endParaRPr lang="en-GB" dirty="0" err="1">
              <a:ln w="6350">
                <a:solidFill>
                  <a:srgbClr val="FF388C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Autofit/>
          </a:bodyPr>
          <a:lstStyle/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600" dirty="0" err="1">
                <a:cs typeface="Arial"/>
              </a:rPr>
              <a:t>Cyflwyniad</a:t>
            </a:r>
            <a:r>
              <a:rPr lang="en-GB" sz="1600" dirty="0">
                <a:cs typeface="Arial"/>
              </a:rPr>
              <a:t> </a:t>
            </a:r>
            <a:r>
              <a:rPr lang="en-GB" sz="1600" dirty="0" err="1">
                <a:cs typeface="Arial"/>
              </a:rPr>
              <a:t>i'r</a:t>
            </a:r>
            <a:r>
              <a:rPr lang="en-GB" sz="1600" dirty="0">
                <a:cs typeface="Arial"/>
              </a:rPr>
              <a:t> </a:t>
            </a:r>
            <a:r>
              <a:rPr lang="en-GB" sz="1600" dirty="0" err="1">
                <a:cs typeface="Arial"/>
              </a:rPr>
              <a:t>portffolio</a:t>
            </a:r>
            <a:endParaRPr lang="en-GB" sz="1600" dirty="0">
              <a:cs typeface="Arial"/>
            </a:endParaRP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600" dirty="0" err="1">
                <a:cs typeface="Arial"/>
              </a:rPr>
              <a:t>Dadansoddiad</a:t>
            </a:r>
            <a:r>
              <a:rPr lang="en-GB" sz="1600" dirty="0">
                <a:cs typeface="Arial"/>
              </a:rPr>
              <a:t> o </a:t>
            </a:r>
            <a:r>
              <a:rPr lang="en-GB" sz="1600" dirty="0" err="1">
                <a:cs typeface="Arial"/>
              </a:rPr>
              <a:t>ddiffiniadau</a:t>
            </a:r>
            <a:r>
              <a:rPr lang="en-GB" sz="1600" dirty="0">
                <a:cs typeface="Arial"/>
              </a:rPr>
              <a:t> o </a:t>
            </a:r>
            <a:r>
              <a:rPr lang="en-GB" sz="1600" dirty="0" err="1">
                <a:cs typeface="Arial"/>
              </a:rPr>
              <a:t>weithio</a:t>
            </a:r>
            <a:r>
              <a:rPr lang="en-GB" sz="1600" dirty="0">
                <a:cs typeface="Arial"/>
              </a:rPr>
              <a:t> </a:t>
            </a:r>
            <a:r>
              <a:rPr lang="en-GB" sz="1600" dirty="0" err="1">
                <a:cs typeface="Arial"/>
              </a:rPr>
              <a:t>amlasiantaethol</a:t>
            </a:r>
            <a:endParaRPr lang="en-GB" sz="1600" dirty="0">
              <a:cs typeface="Arial"/>
            </a:endParaRP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600" dirty="0" err="1">
                <a:cs typeface="Arial"/>
              </a:rPr>
              <a:t>Buddiannau</a:t>
            </a:r>
            <a:r>
              <a:rPr lang="en-GB" sz="1600" dirty="0">
                <a:cs typeface="Arial"/>
              </a:rPr>
              <a:t> a </a:t>
            </a:r>
            <a:r>
              <a:rPr lang="en-GB" sz="1600" dirty="0" err="1">
                <a:cs typeface="Arial"/>
              </a:rPr>
              <a:t>heriau</a:t>
            </a:r>
            <a:r>
              <a:rPr lang="en-GB" sz="1600" dirty="0">
                <a:cs typeface="Arial"/>
              </a:rPr>
              <a:t> </a:t>
            </a:r>
            <a:r>
              <a:rPr lang="en-GB" sz="1600" dirty="0" err="1">
                <a:cs typeface="Arial"/>
              </a:rPr>
              <a:t>gweithio</a:t>
            </a:r>
            <a:r>
              <a:rPr lang="en-GB" sz="1600" dirty="0">
                <a:cs typeface="Arial"/>
              </a:rPr>
              <a:t> </a:t>
            </a:r>
            <a:r>
              <a:rPr lang="en-GB" sz="1600" dirty="0" err="1">
                <a:cs typeface="Arial"/>
              </a:rPr>
              <a:t>amlasiantaethol</a:t>
            </a:r>
            <a:endParaRPr lang="en-GB" sz="1600" dirty="0">
              <a:cs typeface="Arial"/>
            </a:endParaRP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600" err="1"/>
              <a:t>Cefndir</a:t>
            </a:r>
            <a:r>
              <a:rPr lang="en-GB" sz="1600" dirty="0"/>
              <a:t> </a:t>
            </a:r>
            <a:r>
              <a:rPr lang="en-GB" sz="1600" err="1"/>
              <a:t>i’ch</a:t>
            </a:r>
            <a:r>
              <a:rPr lang="en-GB" sz="1600" dirty="0"/>
              <a:t> </a:t>
            </a:r>
            <a:r>
              <a:rPr lang="en-GB" sz="1600" err="1"/>
              <a:t>dewis</a:t>
            </a:r>
            <a:r>
              <a:rPr lang="en-GB" sz="1600" dirty="0"/>
              <a:t> o </a:t>
            </a:r>
            <a:r>
              <a:rPr lang="en-GB" sz="1600" err="1"/>
              <a:t>wasanaeth</a:t>
            </a:r>
            <a:r>
              <a:rPr lang="en-GB" sz="1600" dirty="0"/>
              <a:t> (</a:t>
            </a:r>
            <a:r>
              <a:rPr lang="en-GB" sz="1600" err="1"/>
              <a:t>gan</a:t>
            </a:r>
            <a:r>
              <a:rPr lang="en-GB" sz="1600" dirty="0"/>
              <a:t> </a:t>
            </a:r>
            <a:r>
              <a:rPr lang="en-GB" sz="1600" err="1"/>
              <a:t>gynnwys</a:t>
            </a:r>
            <a:r>
              <a:rPr lang="en-GB" sz="1600" dirty="0"/>
              <a:t> </a:t>
            </a:r>
            <a:r>
              <a:rPr lang="en-GB" sz="1600" err="1"/>
              <a:t>ymagweddau</a:t>
            </a:r>
            <a:r>
              <a:rPr lang="en-GB" sz="1600" dirty="0"/>
              <a:t> </a:t>
            </a:r>
            <a:r>
              <a:rPr lang="en-GB" sz="1600" err="1"/>
              <a:t>damcaniaethol</a:t>
            </a:r>
            <a:r>
              <a:rPr lang="en-GB" sz="1600" dirty="0"/>
              <a:t>)</a:t>
            </a:r>
            <a:endParaRPr lang="en-GB" sz="1600" dirty="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600" err="1"/>
              <a:t>Gorolwg</a:t>
            </a:r>
            <a:r>
              <a:rPr lang="en-GB" sz="1600" dirty="0"/>
              <a:t> </a:t>
            </a:r>
            <a:r>
              <a:rPr lang="en-GB" sz="1600" err="1"/>
              <a:t>o’r</a:t>
            </a:r>
            <a:r>
              <a:rPr lang="en-GB" sz="1600" dirty="0"/>
              <a:t> </a:t>
            </a:r>
            <a:r>
              <a:rPr lang="en-GB" sz="1600" err="1"/>
              <a:t>partneriaid</a:t>
            </a:r>
            <a:r>
              <a:rPr lang="en-GB" sz="1600" dirty="0"/>
              <a:t> </a:t>
            </a:r>
            <a:r>
              <a:rPr lang="en-GB" sz="1600" err="1"/>
              <a:t>amlasiantaethol</a:t>
            </a:r>
            <a:r>
              <a:rPr lang="en-GB" sz="1600" dirty="0"/>
              <a:t> (</a:t>
            </a:r>
            <a:r>
              <a:rPr lang="en-GB" sz="1600" err="1"/>
              <a:t>gan</a:t>
            </a:r>
            <a:r>
              <a:rPr lang="en-GB" sz="1600" dirty="0"/>
              <a:t> </a:t>
            </a:r>
            <a:r>
              <a:rPr lang="en-GB" sz="1600" err="1"/>
              <a:t>gynnwys</a:t>
            </a:r>
            <a:r>
              <a:rPr lang="en-GB" sz="1600" dirty="0"/>
              <a:t> </a:t>
            </a:r>
            <a:r>
              <a:rPr lang="en-GB" sz="1600" err="1"/>
              <a:t>ymagweddau</a:t>
            </a:r>
            <a:r>
              <a:rPr lang="en-GB" sz="1600" dirty="0"/>
              <a:t> </a:t>
            </a:r>
            <a:r>
              <a:rPr lang="en-GB" sz="1600" err="1"/>
              <a:t>cyfreithiol</a:t>
            </a:r>
            <a:r>
              <a:rPr lang="en-GB" sz="1600" dirty="0"/>
              <a:t>)</a:t>
            </a:r>
            <a:endParaRPr lang="en-GB" sz="1600" dirty="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600" err="1"/>
              <a:t>Rolau</a:t>
            </a:r>
            <a:r>
              <a:rPr lang="en-GB" sz="1600" dirty="0"/>
              <a:t> a </a:t>
            </a:r>
            <a:r>
              <a:rPr lang="en-GB" sz="1600" err="1"/>
              <a:t>chyfrifoldebau</a:t>
            </a:r>
            <a:endParaRPr lang="en-GB" sz="160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600" dirty="0"/>
              <a:t>Y dull </a:t>
            </a:r>
            <a:r>
              <a:rPr lang="en-GB" sz="1600" err="1"/>
              <a:t>cynllunio</a:t>
            </a:r>
            <a:r>
              <a:rPr lang="en-GB" sz="1600" dirty="0"/>
              <a:t> person-</a:t>
            </a:r>
            <a:r>
              <a:rPr lang="en-GB" sz="1600" err="1"/>
              <a:t>ganolog</a:t>
            </a:r>
            <a:r>
              <a:rPr lang="en-GB" sz="1600" dirty="0"/>
              <a:t> </a:t>
            </a:r>
            <a:r>
              <a:rPr lang="en-GB" sz="1600" err="1"/>
              <a:t>gyda</a:t>
            </a:r>
            <a:r>
              <a:rPr lang="en-GB" sz="1600" dirty="0"/>
              <a:t> </a:t>
            </a:r>
            <a:r>
              <a:rPr lang="en-GB" sz="1600" err="1"/>
              <a:t>beirniadaeth</a:t>
            </a:r>
            <a:endParaRPr lang="en-GB" sz="160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600" err="1"/>
              <a:t>Clo</a:t>
            </a:r>
            <a:endParaRPr lang="en-GB" sz="1600" err="1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9372" y="1182224"/>
            <a:ext cx="4038600" cy="4341895"/>
          </a:xfrm>
        </p:spPr>
        <p:txBody>
          <a:bodyPr vert="horz" lIns="91440" tIns="45720" rIns="91440" bIns="45720" anchor="t">
            <a:noAutofit/>
          </a:bodyPr>
          <a:lstStyle/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endParaRPr lang="en-GB" i="1" dirty="0"/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700" i="1" dirty="0">
                <a:cs typeface="Arial"/>
              </a:rPr>
              <a:t>Introduction to the portfolio</a:t>
            </a: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700" i="1" dirty="0"/>
              <a:t>Analysis of definitions of multiagency working</a:t>
            </a:r>
            <a:endParaRPr lang="en-GB" sz="1700">
              <a:cs typeface="Arial"/>
            </a:endParaRP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700" i="1" dirty="0"/>
              <a:t>Benefits and challenges of multiagency working</a:t>
            </a:r>
            <a:endParaRPr lang="en-GB" sz="1700">
              <a:cs typeface="Arial"/>
            </a:endParaRP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700" i="1" dirty="0"/>
              <a:t>Background to your chosen service (including theoretical perspective)</a:t>
            </a:r>
            <a:endParaRPr lang="en-GB" sz="170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700" i="1" dirty="0"/>
              <a:t>Multiagency partner overview (including legislative perspective)</a:t>
            </a:r>
            <a:endParaRPr lang="en-GB" sz="1700" i="1" dirty="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700" i="1" dirty="0"/>
              <a:t>Roles and responsibilities</a:t>
            </a:r>
            <a:endParaRPr lang="en-GB" sz="1700" i="1" dirty="0">
              <a:cs typeface="Arial"/>
            </a:endParaRPr>
          </a:p>
          <a:p>
            <a:pPr marL="5778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700" i="1" dirty="0"/>
              <a:t>Person-centred planning approach with critique</a:t>
            </a:r>
            <a:endParaRPr lang="en-GB" sz="1700" i="1" dirty="0">
              <a:cs typeface="Arial"/>
            </a:endParaRPr>
          </a:p>
          <a:p>
            <a:pPr marL="577850" indent="-514350">
              <a:lnSpc>
                <a:spcPct val="120000"/>
              </a:lnSpc>
              <a:buAutoNum type="arabicPeriod"/>
            </a:pPr>
            <a:r>
              <a:rPr lang="en-GB" sz="1700" i="1" dirty="0">
                <a:cs typeface="Arial"/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3507272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Task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76655" y="1600200"/>
            <a:ext cx="3822192" cy="452628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thrafodaeth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4724400" y="1752600"/>
            <a:ext cx="3822192" cy="4285488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Discuss the assignment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Feedback and discussion</a:t>
            </a:r>
          </a:p>
        </p:txBody>
      </p:sp>
      <p:pic>
        <p:nvPicPr>
          <p:cNvPr id="2051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381000"/>
            <a:ext cx="3352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8044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Arnstein</a:t>
            </a:r>
            <a:endParaRPr lang="cy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68760"/>
            <a:ext cx="5256583" cy="4968552"/>
          </a:xfrm>
        </p:spPr>
      </p:pic>
      <p:sp>
        <p:nvSpPr>
          <p:cNvPr id="3" name="TextBox 2"/>
          <p:cNvSpPr txBox="1"/>
          <p:nvPr/>
        </p:nvSpPr>
        <p:spPr>
          <a:xfrm>
            <a:off x="6400800" y="6324600"/>
            <a:ext cx="1624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/>
              <a:t>GeorgeJulian</a:t>
            </a:r>
            <a:r>
              <a:rPr lang="en-GB" sz="1200" dirty="0"/>
              <a:t>, (2014)</a:t>
            </a:r>
          </a:p>
        </p:txBody>
      </p:sp>
    </p:spTree>
    <p:extLst>
      <p:ext uri="{BB962C8B-B14F-4D97-AF65-F5344CB8AC3E}">
        <p14:creationId xmlns:p14="http://schemas.microsoft.com/office/powerpoint/2010/main" val="2092764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27BC8-D7F1-4B25-840D-82341DE14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>
                <a:ln w="6350">
                  <a:solidFill>
                    <a:srgbClr val="FF388C">
                      <a:shade val="43000"/>
                    </a:srgbClr>
                  </a:solidFill>
                </a:ln>
                <a:cs typeface="Arial"/>
              </a:rPr>
              <a:t>Hart (2008) and Arnstein (1969)</a:t>
            </a:r>
          </a:p>
        </p:txBody>
      </p:sp>
      <p:pic>
        <p:nvPicPr>
          <p:cNvPr id="4" name="Picture 4" descr="A picture containing graphical user interface, diagram&#10;&#10;Description automatically generated">
            <a:extLst>
              <a:ext uri="{FF2B5EF4-FFF2-40B4-BE49-F238E27FC236}">
                <a16:creationId xmlns:a16="http://schemas.microsoft.com/office/drawing/2014/main" id="{738B7848-7D96-4516-BA68-BAE142317C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6389" y="1882808"/>
            <a:ext cx="6091223" cy="4572000"/>
          </a:xfrm>
        </p:spPr>
      </p:pic>
    </p:spTree>
    <p:extLst>
      <p:ext uri="{BB962C8B-B14F-4D97-AF65-F5344CB8AC3E}">
        <p14:creationId xmlns:p14="http://schemas.microsoft.com/office/powerpoint/2010/main" val="2375485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Bronfenbrenner’s</a:t>
            </a:r>
            <a:r>
              <a:rPr lang="en-GB" dirty="0"/>
              <a:t> bio-ecological model</a:t>
            </a:r>
            <a:endParaRPr lang="cy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28800"/>
            <a:ext cx="5328592" cy="4752528"/>
          </a:xfrm>
        </p:spPr>
      </p:pic>
      <p:sp>
        <p:nvSpPr>
          <p:cNvPr id="3" name="TextBox 2"/>
          <p:cNvSpPr txBox="1"/>
          <p:nvPr/>
        </p:nvSpPr>
        <p:spPr>
          <a:xfrm>
            <a:off x="5924122" y="6388321"/>
            <a:ext cx="20072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/>
              <a:t>Edpsychexperience</a:t>
            </a:r>
            <a:r>
              <a:rPr lang="en-GB" sz="1200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757141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cy-GB" dirty="0">
                <a:ln w="6350">
                  <a:solidFill>
                    <a:srgbClr val="FF388C">
                      <a:shade val="43000"/>
                    </a:srgbClr>
                  </a:solidFill>
                </a:ln>
                <a:cs typeface="Arial"/>
              </a:rPr>
              <a:t>Cyfeirnodau/ </a:t>
            </a:r>
            <a:r>
              <a:rPr lang="cy-GB" dirty="0" err="1">
                <a:ln w="6350">
                  <a:solidFill>
                    <a:srgbClr val="FF388C">
                      <a:shade val="43000"/>
                    </a:srgbClr>
                  </a:solidFill>
                </a:ln>
                <a:cs typeface="Arial"/>
              </a:rPr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63500" indent="0">
              <a:buNone/>
            </a:pPr>
            <a:endParaRPr lang="cy-GB" sz="1600" dirty="0">
              <a:cs typeface="Arial"/>
            </a:endParaRPr>
          </a:p>
          <a:p>
            <a:pPr marL="447675" indent="-383540"/>
            <a:r>
              <a:rPr lang="cy-GB" sz="1600">
                <a:ea typeface="+mn-lt"/>
                <a:cs typeface="+mn-lt"/>
              </a:rPr>
              <a:t>Arnstein, S. R. (1969) A Ladder of Citizen Participation.</a:t>
            </a:r>
            <a:r>
              <a:rPr lang="cy-GB" sz="1600" i="1">
                <a:ea typeface="+mn-lt"/>
                <a:cs typeface="+mn-lt"/>
              </a:rPr>
              <a:t> JAIP</a:t>
            </a:r>
            <a:r>
              <a:rPr lang="cy-GB" sz="1600">
                <a:ea typeface="+mn-lt"/>
                <a:cs typeface="+mn-lt"/>
              </a:rPr>
              <a:t>, Vol. 35, No. 4, July 1969, pp. 216-224.</a:t>
            </a:r>
            <a:endParaRPr lang="cy-GB" sz="1600" dirty="0">
              <a:ea typeface="+mn-lt"/>
              <a:cs typeface="+mn-lt"/>
            </a:endParaRPr>
          </a:p>
          <a:p>
            <a:pPr marL="447675" indent="-383540"/>
            <a:r>
              <a:rPr lang="cy-GB" sz="1600">
                <a:ea typeface="+mn-lt"/>
                <a:cs typeface="+mn-lt"/>
              </a:rPr>
              <a:t>Hart R.A. (2008) Stepping Back from ‘The Ladder’: Reflections on a Model of Participatory Work with Children. In: Reid A., Jensen B.B., Nikel J., Simovska V. (eds) </a:t>
            </a:r>
            <a:r>
              <a:rPr lang="cy-GB" sz="1600" i="1">
                <a:ea typeface="+mn-lt"/>
                <a:cs typeface="+mn-lt"/>
              </a:rPr>
              <a:t>Participation and Learning</a:t>
            </a:r>
            <a:r>
              <a:rPr lang="cy-GB" sz="1600">
                <a:ea typeface="+mn-lt"/>
                <a:cs typeface="+mn-lt"/>
              </a:rPr>
              <a:t>. Springer, Dordrecht. https://doi.org/10.1007/978-1-</a:t>
            </a:r>
            <a:r>
              <a:rPr lang="cy-GB" sz="1600" dirty="0">
                <a:ea typeface="+mn-lt"/>
                <a:cs typeface="+mn-lt"/>
              </a:rPr>
              <a:t>4020-6416-6_2</a:t>
            </a:r>
            <a:endParaRPr lang="cy-GB" sz="1600">
              <a:cs typeface="Arial"/>
            </a:endParaRPr>
          </a:p>
          <a:p>
            <a:pPr marL="447675" indent="-383540"/>
            <a:r>
              <a:rPr lang="cy-GB" sz="1600"/>
              <a:t>Image: </a:t>
            </a:r>
            <a:r>
              <a:rPr lang="cy-GB" sz="1600" err="1"/>
              <a:t>Arnstein’s</a:t>
            </a:r>
            <a:r>
              <a:rPr lang="cy-GB" sz="1600" dirty="0"/>
              <a:t> ladder of </a:t>
            </a:r>
            <a:r>
              <a:rPr lang="cy-GB" sz="1600" err="1"/>
              <a:t>participation</a:t>
            </a:r>
            <a:r>
              <a:rPr lang="cy-GB" sz="1600" dirty="0"/>
              <a:t>. </a:t>
            </a:r>
            <a:r>
              <a:rPr lang="cy-GB" sz="1600" err="1"/>
              <a:t>Available</a:t>
            </a:r>
            <a:r>
              <a:rPr lang="cy-GB" sz="1600" dirty="0"/>
              <a:t> at  </a:t>
            </a:r>
            <a:r>
              <a:rPr lang="cy-GB" sz="1600" dirty="0">
                <a:hlinkClick r:id="rId2"/>
              </a:rPr>
              <a:t>http://www.georgejulian.co.uk/2013/01/22/social-media-and-citizen-engagement/</a:t>
            </a:r>
            <a:r>
              <a:rPr lang="cy-GB" sz="1600" dirty="0"/>
              <a:t> [ </a:t>
            </a:r>
            <a:r>
              <a:rPr lang="cy-GB" sz="1600" err="1"/>
              <a:t>Accessed</a:t>
            </a:r>
            <a:r>
              <a:rPr lang="cy-GB" sz="1600" dirty="0"/>
              <a:t> 26.11.14]</a:t>
            </a:r>
            <a:endParaRPr lang="cy-GB"/>
          </a:p>
          <a:p>
            <a:pPr marL="447675" indent="-383540"/>
            <a:r>
              <a:rPr lang="en-GB" sz="1600" dirty="0"/>
              <a:t>Image: </a:t>
            </a:r>
            <a:r>
              <a:rPr lang="en-GB" sz="1600" err="1"/>
              <a:t>Bronfenbrenner’s</a:t>
            </a:r>
            <a:r>
              <a:rPr lang="en-GB" sz="1600" dirty="0"/>
              <a:t> bio-ecological model. Available at </a:t>
            </a:r>
            <a:r>
              <a:rPr lang="en-GB" sz="1600" dirty="0">
                <a:hlinkClick r:id="rId3"/>
              </a:rPr>
              <a:t>https://edpsychexperience.wordpress.com/2013/03/25/031413-bronfenbrenners-ecological-system/</a:t>
            </a:r>
            <a:r>
              <a:rPr lang="en-GB" sz="1600" dirty="0"/>
              <a:t> [ Accessed 26.11.14]</a:t>
            </a:r>
            <a:endParaRPr lang="cy-GB" sz="16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8871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2C238-667B-4FB6-93BF-E7DA035A5D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585A2EA-BF4A-4CF8-8418-0A8309BD1F5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53F7748-3B1A-4769-BE0C-651E03EEDC4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389</TotalTime>
  <Words>803</Words>
  <Application>Microsoft Office PowerPoint</Application>
  <PresentationFormat>On-screen Show (4:3)</PresentationFormat>
  <Paragraphs>136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Verve</vt:lpstr>
      <vt:lpstr>ECES6009/C Making a Difference/ Gwneud Gwahaniaeth</vt:lpstr>
      <vt:lpstr>Gorolwg / Overview</vt:lpstr>
      <vt:lpstr>Nodau’r  Modiwl / Module Aims</vt:lpstr>
      <vt:lpstr>Deilliannau Dysgu/ Learning Outcomes</vt:lpstr>
      <vt:lpstr>PowerPoint Presentation</vt:lpstr>
      <vt:lpstr>PowerPoint Presentation</vt:lpstr>
      <vt:lpstr>PowerPoint Presentation</vt:lpstr>
      <vt:lpstr>Amserlen </vt:lpstr>
      <vt:lpstr>Timetable</vt:lpstr>
      <vt:lpstr>Tasg / Task</vt:lpstr>
      <vt:lpstr>Aseiniad / Assignment</vt:lpstr>
      <vt:lpstr>Geiriau allweddol    Key words</vt:lpstr>
      <vt:lpstr>Strategaeth amlasiantaethol A multi-agency strategy</vt:lpstr>
      <vt:lpstr>Portffolio - 8 elfen  Portfolio - 8 elements</vt:lpstr>
      <vt:lpstr>Tasg / Task</vt:lpstr>
      <vt:lpstr>Arnstein</vt:lpstr>
      <vt:lpstr>Hart (2008) and Arnstein (1969)</vt:lpstr>
      <vt:lpstr>Bronfenbrenner’s bio-ecological model</vt:lpstr>
      <vt:lpstr>Cyfeirnodau/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Alison Murphy</cp:lastModifiedBy>
  <cp:revision>182</cp:revision>
  <dcterms:created xsi:type="dcterms:W3CDTF">2014-08-18T08:44:16Z</dcterms:created>
  <dcterms:modified xsi:type="dcterms:W3CDTF">2021-01-19T15:24:38Z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