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8" r:id="rId5"/>
    <p:sldId id="276" r:id="rId6"/>
    <p:sldId id="278" r:id="rId7"/>
    <p:sldId id="281" r:id="rId8"/>
    <p:sldId id="279" r:id="rId9"/>
    <p:sldId id="277" r:id="rId10"/>
    <p:sldId id="280" r:id="rId11"/>
    <p:sldId id="283" r:id="rId12"/>
    <p:sldId id="284" r:id="rId13"/>
    <p:sldId id="285" r:id="rId14"/>
    <p:sldId id="286" r:id="rId15"/>
    <p:sldId id="287" r:id="rId16"/>
    <p:sldId id="288" r:id="rId17"/>
    <p:sldId id="289" r:id="rId18"/>
    <p:sldId id="291" r:id="rId19"/>
    <p:sldId id="292" r:id="rId20"/>
    <p:sldId id="293" r:id="rId21"/>
    <p:sldId id="301" r:id="rId22"/>
    <p:sldId id="309"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guide id="3" orient="horz" pos="3151">
          <p15:clr>
            <a:srgbClr val="A4A3A4"/>
          </p15:clr>
        </p15:guide>
        <p15:guide id="4" pos="2168">
          <p15:clr>
            <a:srgbClr val="A4A3A4"/>
          </p15:clr>
        </p15:guide>
        <p15:guide id="5" orient="horz" pos="3103">
          <p15:clr>
            <a:srgbClr val="A4A3A4"/>
          </p15:clr>
        </p15:guide>
        <p15:guide id="6" pos="211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75374" autoAdjust="0"/>
  </p:normalViewPr>
  <p:slideViewPr>
    <p:cSldViewPr>
      <p:cViewPr varScale="1">
        <p:scale>
          <a:sx n="55" d="100"/>
          <a:sy n="55" d="100"/>
        </p:scale>
        <p:origin x="-1794" y="-78"/>
      </p:cViewPr>
      <p:guideLst>
        <p:guide orient="horz" pos="2160"/>
        <p:guide pos="2880"/>
      </p:guideLst>
    </p:cSldViewPr>
  </p:slideViewPr>
  <p:notesTextViewPr>
    <p:cViewPr>
      <p:scale>
        <a:sx n="1" d="1"/>
        <a:sy n="1" d="1"/>
      </p:scale>
      <p:origin x="0" y="0"/>
    </p:cViewPr>
  </p:notesTextViewPr>
  <p:sorterViewPr>
    <p:cViewPr>
      <p:scale>
        <a:sx n="100" d="100"/>
        <a:sy n="100" d="100"/>
      </p:scale>
      <p:origin x="0" y="252"/>
    </p:cViewPr>
  </p:sorterViewPr>
  <p:notesViewPr>
    <p:cSldViewPr>
      <p:cViewPr varScale="1">
        <p:scale>
          <a:sx n="82" d="100"/>
          <a:sy n="82" d="100"/>
        </p:scale>
        <p:origin x="3972" y="84"/>
      </p:cViewPr>
      <p:guideLst>
        <p:guide orient="horz" pos="3127"/>
        <p:guide orient="horz" pos="3151"/>
        <p:guide orient="horz" pos="3103"/>
        <p:guide pos="2141"/>
        <p:guide pos="2168"/>
        <p:guide pos="211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1432" tIns="45716" rIns="91432" bIns="45716" rtlCol="0"/>
          <a:lstStyle>
            <a:lvl1pPr algn="l">
              <a:defRPr sz="1200"/>
            </a:lvl1pPr>
          </a:lstStyle>
          <a:p>
            <a:endParaRPr lang="en-GB"/>
          </a:p>
        </p:txBody>
      </p:sp>
      <p:sp>
        <p:nvSpPr>
          <p:cNvPr id="3" name="Date Placeholder 2"/>
          <p:cNvSpPr>
            <a:spLocks noGrp="1"/>
          </p:cNvSpPr>
          <p:nvPr>
            <p:ph type="dt" sz="quarter" idx="1"/>
          </p:nvPr>
        </p:nvSpPr>
        <p:spPr>
          <a:xfrm>
            <a:off x="3850444" y="0"/>
            <a:ext cx="2945659" cy="496332"/>
          </a:xfrm>
          <a:prstGeom prst="rect">
            <a:avLst/>
          </a:prstGeom>
        </p:spPr>
        <p:txBody>
          <a:bodyPr vert="horz" lIns="91432" tIns="45716" rIns="91432" bIns="45716" rtlCol="0"/>
          <a:lstStyle>
            <a:lvl1pPr algn="r">
              <a:defRPr sz="1200"/>
            </a:lvl1pPr>
          </a:lstStyle>
          <a:p>
            <a:fld id="{96D292DE-8B7A-4254-AA83-74C1F4DD4AF0}" type="datetimeFigureOut">
              <a:rPr lang="en-GB" smtClean="0"/>
              <a:t>05/10/2016</a:t>
            </a:fld>
            <a:endParaRPr lang="en-GB"/>
          </a:p>
        </p:txBody>
      </p:sp>
      <p:sp>
        <p:nvSpPr>
          <p:cNvPr id="4" name="Footer Placeholder 3"/>
          <p:cNvSpPr>
            <a:spLocks noGrp="1"/>
          </p:cNvSpPr>
          <p:nvPr>
            <p:ph type="ftr" sz="quarter" idx="2"/>
          </p:nvPr>
        </p:nvSpPr>
        <p:spPr>
          <a:xfrm>
            <a:off x="1" y="9428583"/>
            <a:ext cx="2945659" cy="496332"/>
          </a:xfrm>
          <a:prstGeom prst="rect">
            <a:avLst/>
          </a:prstGeom>
        </p:spPr>
        <p:txBody>
          <a:bodyPr vert="horz" lIns="91432" tIns="45716" rIns="91432" bIns="45716" rtlCol="0" anchor="b"/>
          <a:lstStyle>
            <a:lvl1pPr algn="l">
              <a:defRPr sz="1200"/>
            </a:lvl1pPr>
          </a:lstStyle>
          <a:p>
            <a:endParaRPr lang="en-GB"/>
          </a:p>
        </p:txBody>
      </p:sp>
      <p:sp>
        <p:nvSpPr>
          <p:cNvPr id="5" name="Slide Number Placeholder 4"/>
          <p:cNvSpPr>
            <a:spLocks noGrp="1"/>
          </p:cNvSpPr>
          <p:nvPr>
            <p:ph type="sldNum" sz="quarter" idx="3"/>
          </p:nvPr>
        </p:nvSpPr>
        <p:spPr>
          <a:xfrm>
            <a:off x="3850444" y="9428583"/>
            <a:ext cx="2945659" cy="496332"/>
          </a:xfrm>
          <a:prstGeom prst="rect">
            <a:avLst/>
          </a:prstGeom>
        </p:spPr>
        <p:txBody>
          <a:bodyPr vert="horz" lIns="91432" tIns="45716" rIns="91432" bIns="45716"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1432" tIns="45716" rIns="91432" bIns="45716" rtlCol="0"/>
          <a:lstStyle>
            <a:lvl1pPr algn="l">
              <a:defRPr sz="1200"/>
            </a:lvl1pPr>
          </a:lstStyle>
          <a:p>
            <a:endParaRPr lang="en-GB"/>
          </a:p>
        </p:txBody>
      </p:sp>
      <p:sp>
        <p:nvSpPr>
          <p:cNvPr id="3" name="Date Placeholder 2"/>
          <p:cNvSpPr>
            <a:spLocks noGrp="1"/>
          </p:cNvSpPr>
          <p:nvPr>
            <p:ph type="dt" idx="1"/>
          </p:nvPr>
        </p:nvSpPr>
        <p:spPr>
          <a:xfrm>
            <a:off x="3850444" y="0"/>
            <a:ext cx="2945659" cy="496332"/>
          </a:xfrm>
          <a:prstGeom prst="rect">
            <a:avLst/>
          </a:prstGeom>
        </p:spPr>
        <p:txBody>
          <a:bodyPr vert="horz" lIns="91432" tIns="45716" rIns="91432" bIns="45716" rtlCol="0"/>
          <a:lstStyle>
            <a:lvl1pPr algn="r">
              <a:defRPr sz="1200"/>
            </a:lvl1pPr>
          </a:lstStyle>
          <a:p>
            <a:fld id="{7531DCF1-2867-4FFF-9837-71AAFE6A61B8}" type="datetimeFigureOut">
              <a:rPr lang="en-GB" smtClean="0"/>
              <a:t>05/10/2016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32" tIns="45716" rIns="91432" bIns="45716"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432" tIns="45716" rIns="91432" bIns="45716"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28583"/>
            <a:ext cx="2945659" cy="496332"/>
          </a:xfrm>
          <a:prstGeom prst="rect">
            <a:avLst/>
          </a:prstGeom>
        </p:spPr>
        <p:txBody>
          <a:bodyPr vert="horz" lIns="91432" tIns="45716" rIns="91432" bIns="45716"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1432" tIns="45716" rIns="91432" bIns="45716" rtlCol="0" anchor="b"/>
          <a:lstStyle>
            <a:lvl1pPr algn="r">
              <a:defRPr sz="1200"/>
            </a:lvl1pPr>
          </a:lstStyle>
          <a:p>
            <a:fld id="{576C5ECC-5BFB-40EB-825E-5B5FC7567EFE}" type="slidenum">
              <a:rPr lang="en-GB" smtClean="0"/>
              <a:t>‹#›</a:t>
            </a:fld>
            <a:endParaRPr lang="en-GB"/>
          </a:p>
        </p:txBody>
      </p:sp>
    </p:spTree>
    <p:extLst>
      <p:ext uri="{BB962C8B-B14F-4D97-AF65-F5344CB8AC3E}">
        <p14:creationId xmlns:p14="http://schemas.microsoft.com/office/powerpoint/2010/main" val="2364124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a:t>
            </a:fld>
            <a:endParaRPr lang="en-GB"/>
          </a:p>
        </p:txBody>
      </p:sp>
    </p:spTree>
    <p:extLst>
      <p:ext uri="{BB962C8B-B14F-4D97-AF65-F5344CB8AC3E}">
        <p14:creationId xmlns:p14="http://schemas.microsoft.com/office/powerpoint/2010/main" val="3122499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4E314F-3C5C-4738-B3F1-040CE7A47EDD}" type="slidenum">
              <a:rPr lang="en-GB" smtClean="0"/>
              <a:pPr/>
              <a:t>16</a:t>
            </a:fld>
            <a:endParaRPr lang="en-GB" dirty="0"/>
          </a:p>
        </p:txBody>
      </p:sp>
    </p:spTree>
    <p:extLst>
      <p:ext uri="{BB962C8B-B14F-4D97-AF65-F5344CB8AC3E}">
        <p14:creationId xmlns:p14="http://schemas.microsoft.com/office/powerpoint/2010/main" val="415952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4E314F-3C5C-4738-B3F1-040CE7A47EDD}" type="slidenum">
              <a:rPr lang="en-GB" smtClean="0"/>
              <a:pPr/>
              <a:t>17</a:t>
            </a:fld>
            <a:endParaRPr lang="en-GB" dirty="0"/>
          </a:p>
        </p:txBody>
      </p:sp>
    </p:spTree>
    <p:extLst>
      <p:ext uri="{BB962C8B-B14F-4D97-AF65-F5344CB8AC3E}">
        <p14:creationId xmlns:p14="http://schemas.microsoft.com/office/powerpoint/2010/main" val="1107108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18</a:t>
            </a:fld>
            <a:endParaRPr lang="en-GB"/>
          </a:p>
        </p:txBody>
      </p:sp>
    </p:spTree>
    <p:extLst>
      <p:ext uri="{BB962C8B-B14F-4D97-AF65-F5344CB8AC3E}">
        <p14:creationId xmlns:p14="http://schemas.microsoft.com/office/powerpoint/2010/main" val="39170012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05/10/2016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learning.gov.wales/docs/learningwales/publications/150921-leadership-milestone-matrix-en.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ewc.wales/site/index.php/en/professional-development/professional-learning-pass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1124744"/>
            <a:ext cx="7632849" cy="1303734"/>
          </a:xfrm>
        </p:spPr>
        <p:txBody>
          <a:bodyPr/>
          <a:lstStyle/>
          <a:p>
            <a:pPr>
              <a:defRPr/>
            </a:pPr>
            <a:r>
              <a:rPr lang="en-GB" dirty="0" smtClean="0"/>
              <a:t>Creating a strategic direction</a:t>
            </a:r>
            <a:endParaRPr lang="en-GB" dirty="0"/>
          </a:p>
        </p:txBody>
      </p:sp>
      <p:sp>
        <p:nvSpPr>
          <p:cNvPr id="7171" name="Subtitle 2"/>
          <p:cNvSpPr>
            <a:spLocks noGrp="1"/>
          </p:cNvSpPr>
          <p:nvPr>
            <p:ph type="subTitle" idx="1"/>
          </p:nvPr>
        </p:nvSpPr>
        <p:spPr>
          <a:xfrm>
            <a:off x="539552" y="4221088"/>
            <a:ext cx="3159125" cy="1368152"/>
          </a:xfrm>
        </p:spPr>
        <p:txBody>
          <a:bodyPr>
            <a:normAutofit fontScale="92500" lnSpcReduction="20000"/>
          </a:bodyPr>
          <a:lstStyle/>
          <a:p>
            <a:endParaRPr lang="en-GB" altLang="en-US" b="1" i="1" dirty="0" smtClean="0">
              <a:solidFill>
                <a:schemeClr val="tx1"/>
              </a:solidFill>
              <a:effectLst>
                <a:outerShdw blurRad="38100" dist="38100" dir="2700000" algn="tl">
                  <a:srgbClr val="000000">
                    <a:alpha val="43137"/>
                  </a:srgbClr>
                </a:outerShdw>
              </a:effectLst>
            </a:endParaRPr>
          </a:p>
          <a:p>
            <a:r>
              <a:rPr lang="en-GB" altLang="en-US" b="1" i="1" dirty="0" smtClean="0">
                <a:solidFill>
                  <a:schemeClr val="tx1"/>
                </a:solidFill>
                <a:effectLst>
                  <a:outerShdw blurRad="38100" dist="38100" dir="2700000" algn="tl">
                    <a:srgbClr val="000000">
                      <a:alpha val="43137"/>
                    </a:srgbClr>
                  </a:outerShdw>
                </a:effectLst>
              </a:rPr>
              <a:t>Introduction to the module</a:t>
            </a:r>
            <a:endParaRPr lang="en-GB" altLang="en-US" b="1" i="1" dirty="0" smtClean="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60938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4824537"/>
          </a:xfrm>
        </p:spPr>
        <p:txBody>
          <a:bodyPr>
            <a:normAutofit/>
          </a:bodyPr>
          <a:lstStyle/>
          <a:p>
            <a:pPr lvl="0"/>
            <a:r>
              <a:rPr lang="en-GB" sz="2600" dirty="0"/>
              <a:t>To</a:t>
            </a:r>
            <a:r>
              <a:rPr lang="en-GB" sz="2600" dirty="0">
                <a:solidFill>
                  <a:srgbClr val="FF0000"/>
                </a:solidFill>
              </a:rPr>
              <a:t> develop </a:t>
            </a:r>
            <a:r>
              <a:rPr lang="en-GB" sz="2600" dirty="0"/>
              <a:t>an </a:t>
            </a:r>
            <a:r>
              <a:rPr lang="en-GB" sz="2600" b="1" dirty="0"/>
              <a:t>in-depth and critical understanding </a:t>
            </a:r>
            <a:r>
              <a:rPr lang="en-GB" sz="2600" dirty="0"/>
              <a:t>of the </a:t>
            </a:r>
            <a:r>
              <a:rPr lang="en-GB" sz="2600" dirty="0">
                <a:solidFill>
                  <a:srgbClr val="FF0000"/>
                </a:solidFill>
              </a:rPr>
              <a:t>importance of establishing a strategic direction </a:t>
            </a:r>
            <a:r>
              <a:rPr lang="en-GB" sz="2600" dirty="0"/>
              <a:t>in school improvement planning</a:t>
            </a:r>
            <a:r>
              <a:rPr lang="en-GB" sz="2600" dirty="0" smtClean="0"/>
              <a:t>;</a:t>
            </a:r>
          </a:p>
          <a:p>
            <a:pPr lvl="0"/>
            <a:endParaRPr lang="en-GB" sz="2600" dirty="0"/>
          </a:p>
          <a:p>
            <a:pPr lvl="0"/>
            <a:r>
              <a:rPr lang="en-GB" sz="2600" dirty="0"/>
              <a:t>To provide a </a:t>
            </a:r>
            <a:r>
              <a:rPr lang="en-GB" sz="2600" b="1" dirty="0"/>
              <a:t>critical analysis </a:t>
            </a:r>
            <a:r>
              <a:rPr lang="en-GB" sz="2600" dirty="0"/>
              <a:t>of </a:t>
            </a:r>
            <a:r>
              <a:rPr lang="en-GB" sz="2600" dirty="0">
                <a:solidFill>
                  <a:srgbClr val="FF0000"/>
                </a:solidFill>
              </a:rPr>
              <a:t>policy development and how this has an impact on strategic planning</a:t>
            </a:r>
            <a:r>
              <a:rPr lang="en-GB" sz="2600" dirty="0" smtClean="0"/>
              <a:t>;</a:t>
            </a:r>
          </a:p>
          <a:p>
            <a:pPr marL="0" lvl="0" indent="0">
              <a:buNone/>
            </a:pPr>
            <a:endParaRPr lang="en-GB" sz="2600" dirty="0"/>
          </a:p>
          <a:p>
            <a:pPr lvl="0"/>
            <a:r>
              <a:rPr lang="en-GB" sz="2600" dirty="0"/>
              <a:t>To </a:t>
            </a:r>
            <a:r>
              <a:rPr lang="en-GB" sz="2600" dirty="0">
                <a:solidFill>
                  <a:srgbClr val="FF0000"/>
                </a:solidFill>
              </a:rPr>
              <a:t>develop effective approaches </a:t>
            </a:r>
            <a:r>
              <a:rPr lang="en-GB" sz="2600" dirty="0"/>
              <a:t>to creating a strategic direction focusing specifically on </a:t>
            </a:r>
            <a:r>
              <a:rPr lang="en-GB" sz="2600" b="1" dirty="0"/>
              <a:t>how this has an impact on the outcomes of pupils</a:t>
            </a:r>
            <a:r>
              <a:rPr lang="en-GB" sz="2600" dirty="0"/>
              <a:t>.</a:t>
            </a:r>
          </a:p>
          <a:p>
            <a:endParaRPr lang="en-GB" dirty="0"/>
          </a:p>
        </p:txBody>
      </p:sp>
    </p:spTree>
    <p:extLst>
      <p:ext uri="{BB962C8B-B14F-4D97-AF65-F5344CB8AC3E}">
        <p14:creationId xmlns:p14="http://schemas.microsoft.com/office/powerpoint/2010/main" val="26249078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62500" lnSpcReduction="20000"/>
          </a:bodyPr>
          <a:lstStyle/>
          <a:p>
            <a:r>
              <a:rPr lang="en-GB" b="1" dirty="0"/>
              <a:t>General guidelines:</a:t>
            </a:r>
            <a:endParaRPr lang="en-GB" sz="4000" b="1" dirty="0"/>
          </a:p>
          <a:p>
            <a:r>
              <a:rPr lang="en-GB" b="1" dirty="0"/>
              <a:t>Assessment Component 1 – </a:t>
            </a:r>
            <a:r>
              <a:rPr lang="en-GB" b="1" dirty="0" smtClean="0"/>
              <a:t>100%</a:t>
            </a:r>
            <a:r>
              <a:rPr lang="en-GB" dirty="0"/>
              <a:t> </a:t>
            </a:r>
            <a:r>
              <a:rPr lang="en-GB" dirty="0" smtClean="0"/>
              <a:t>Portfolio </a:t>
            </a:r>
            <a:r>
              <a:rPr lang="en-GB" dirty="0"/>
              <a:t>(5000 words or equivalent)</a:t>
            </a:r>
          </a:p>
          <a:p>
            <a:endParaRPr lang="en-GB" dirty="0"/>
          </a:p>
          <a:p>
            <a:r>
              <a:rPr lang="en-GB" dirty="0"/>
              <a:t>Identify an initiative you are leading or an area of responsibility and present the following as a portfolio of evidence of your approach to strategic planning and school improvement.</a:t>
            </a:r>
          </a:p>
          <a:p>
            <a:pPr lvl="1"/>
            <a:r>
              <a:rPr lang="en-GB" dirty="0"/>
              <a:t>Background and context of your school and a statement of intent outlining the strategic direction for your identified initiative/responsibility.</a:t>
            </a:r>
          </a:p>
          <a:p>
            <a:pPr lvl="1"/>
            <a:r>
              <a:rPr lang="en-GB" dirty="0"/>
              <a:t>An annotated strategic plan for your area of responsibility with a witness statement from your </a:t>
            </a:r>
            <a:r>
              <a:rPr lang="en-GB" dirty="0" smtClean="0"/>
              <a:t>head teacher </a:t>
            </a:r>
            <a:r>
              <a:rPr lang="en-GB" dirty="0"/>
              <a:t>confirming that this is aligned to school priorities and your own responsibility.  Guidance on the annotated plan will be provided in teaching sessions and will require reference to research and effective practice in school improvement planning.</a:t>
            </a:r>
          </a:p>
          <a:p>
            <a:pPr lvl="1"/>
            <a:r>
              <a:rPr lang="en-GB" dirty="0"/>
              <a:t>A brief report to the Governing Body/Senior Leadership Team outlining the impact of your work, using data and other evidence.</a:t>
            </a:r>
          </a:p>
          <a:p>
            <a:pPr lvl="1"/>
            <a:r>
              <a:rPr lang="en-GB" dirty="0"/>
              <a:t>An evaluation of your professional learning using the National Leadership Standards (Creating a Strategic Direction)</a:t>
            </a:r>
          </a:p>
          <a:p>
            <a:endParaRPr lang="en-GB" dirty="0"/>
          </a:p>
        </p:txBody>
      </p:sp>
    </p:spTree>
    <p:extLst>
      <p:ext uri="{BB962C8B-B14F-4D97-AF65-F5344CB8AC3E}">
        <p14:creationId xmlns:p14="http://schemas.microsoft.com/office/powerpoint/2010/main" val="22004228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An </a:t>
            </a:r>
            <a:r>
              <a:rPr lang="en-GB" sz="2400" dirty="0"/>
              <a:t>indication of the number of pages required </a:t>
            </a:r>
            <a:r>
              <a:rPr lang="en-GB" sz="2400" dirty="0" smtClean="0"/>
              <a:t/>
            </a:r>
            <a:br>
              <a:rPr lang="en-GB" sz="2400" dirty="0" smtClean="0"/>
            </a:br>
            <a:r>
              <a:rPr lang="en-GB" sz="2400" dirty="0" smtClean="0"/>
              <a:t>(</a:t>
            </a:r>
            <a:r>
              <a:rPr lang="en-GB" sz="2400" dirty="0"/>
              <a:t>based on font: A</a:t>
            </a:r>
            <a:r>
              <a:rPr lang="en-GB" sz="2400" dirty="0" smtClean="0"/>
              <a:t>rial</a:t>
            </a:r>
            <a:r>
              <a:rPr lang="en-GB" sz="2400" dirty="0"/>
              <a:t>, font size: 12, single spaced</a:t>
            </a:r>
            <a:r>
              <a:rPr lang="en-GB" sz="2400" dirty="0" smtClean="0"/>
              <a:t>)</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2882538290"/>
              </p:ext>
            </p:extLst>
          </p:nvPr>
        </p:nvGraphicFramePr>
        <p:xfrm>
          <a:off x="251522" y="1340770"/>
          <a:ext cx="8640957" cy="4104453"/>
        </p:xfrm>
        <a:graphic>
          <a:graphicData uri="http://schemas.openxmlformats.org/drawingml/2006/table">
            <a:tbl>
              <a:tblPr firstRow="1" firstCol="1" bandRow="1">
                <a:tableStyleId>{5C22544A-7EE6-4342-B048-85BDC9FD1C3A}</a:tableStyleId>
              </a:tblPr>
              <a:tblGrid>
                <a:gridCol w="2467474"/>
                <a:gridCol w="1372951"/>
                <a:gridCol w="960107"/>
                <a:gridCol w="2467474"/>
                <a:gridCol w="1372951"/>
              </a:tblGrid>
              <a:tr h="456053">
                <a:tc>
                  <a:txBody>
                    <a:bodyPr/>
                    <a:lstStyle/>
                    <a:p>
                      <a:pPr>
                        <a:lnSpc>
                          <a:spcPct val="107000"/>
                        </a:lnSpc>
                        <a:spcAft>
                          <a:spcPts val="0"/>
                        </a:spcAft>
                      </a:pPr>
                      <a:r>
                        <a:rPr lang="en-GB" sz="900" dirty="0">
                          <a:effectLst/>
                        </a:rPr>
                        <a:t>How many pages is 500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1.1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pPr>
                      <a:endParaRPr lang="en-GB" sz="800">
                        <a:effectLst/>
                        <a:latin typeface="Calibri" panose="020F0502020204030204" pitchFamily="34" charset="0"/>
                      </a:endParaRPr>
                    </a:p>
                  </a:txBody>
                  <a:tcPr marL="0" marR="0" marT="0" marB="0" anchor="ctr"/>
                </a:tc>
                <a:tc>
                  <a:txBody>
                    <a:bodyPr/>
                    <a:lstStyle/>
                    <a:p>
                      <a:pPr>
                        <a:lnSpc>
                          <a:spcPct val="107000"/>
                        </a:lnSpc>
                        <a:spcAft>
                          <a:spcPts val="0"/>
                        </a:spcAft>
                      </a:pPr>
                      <a:r>
                        <a:rPr lang="en-GB" sz="900">
                          <a:effectLst/>
                        </a:rPr>
                        <a:t>How many words is 1 page?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450 words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r h="912100">
                <a:tc>
                  <a:txBody>
                    <a:bodyPr/>
                    <a:lstStyle/>
                    <a:p>
                      <a:pPr>
                        <a:lnSpc>
                          <a:spcPct val="107000"/>
                        </a:lnSpc>
                        <a:spcAft>
                          <a:spcPts val="0"/>
                        </a:spcAft>
                      </a:pPr>
                      <a:r>
                        <a:rPr lang="en-GB" sz="900" dirty="0">
                          <a:effectLst/>
                        </a:rPr>
                        <a:t>How many pages is 1000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2.2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pPr>
                      <a:endParaRPr lang="en-GB" sz="800">
                        <a:effectLst/>
                        <a:latin typeface="Calibri" panose="020F0502020204030204" pitchFamily="34" charset="0"/>
                      </a:endParaRPr>
                    </a:p>
                  </a:txBody>
                  <a:tcPr marL="0" marR="0" marT="0" marB="0" anchor="ctr"/>
                </a:tc>
                <a:tc>
                  <a:txBody>
                    <a:bodyPr/>
                    <a:lstStyle/>
                    <a:p>
                      <a:pPr>
                        <a:lnSpc>
                          <a:spcPct val="107000"/>
                        </a:lnSpc>
                        <a:spcAft>
                          <a:spcPts val="0"/>
                        </a:spcAft>
                      </a:pPr>
                      <a:r>
                        <a:rPr lang="en-GB" sz="900">
                          <a:effectLst/>
                        </a:rPr>
                        <a:t>How many words is 5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2250 words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r h="912100">
                <a:tc>
                  <a:txBody>
                    <a:bodyPr/>
                    <a:lstStyle/>
                    <a:p>
                      <a:pPr>
                        <a:lnSpc>
                          <a:spcPct val="107000"/>
                        </a:lnSpc>
                        <a:spcAft>
                          <a:spcPts val="0"/>
                        </a:spcAft>
                      </a:pPr>
                      <a:r>
                        <a:rPr lang="en-GB" sz="900" dirty="0">
                          <a:effectLst/>
                        </a:rPr>
                        <a:t>How many pages is 1500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3.3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pPr>
                      <a:endParaRPr lang="en-GB" sz="800" dirty="0">
                        <a:effectLst/>
                        <a:latin typeface="Calibri" panose="020F0502020204030204" pitchFamily="34" charset="0"/>
                      </a:endParaRPr>
                    </a:p>
                  </a:txBody>
                  <a:tcPr marL="0" marR="0" marT="0" marB="0" anchor="ctr"/>
                </a:tc>
                <a:tc>
                  <a:txBody>
                    <a:bodyPr/>
                    <a:lstStyle/>
                    <a:p>
                      <a:pPr>
                        <a:lnSpc>
                          <a:spcPct val="107000"/>
                        </a:lnSpc>
                        <a:spcAft>
                          <a:spcPts val="0"/>
                        </a:spcAft>
                      </a:pPr>
                      <a:r>
                        <a:rPr lang="en-GB" sz="900">
                          <a:effectLst/>
                        </a:rPr>
                        <a:t>How many words is 7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3150 words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r h="912100">
                <a:tc>
                  <a:txBody>
                    <a:bodyPr/>
                    <a:lstStyle/>
                    <a:p>
                      <a:pPr>
                        <a:lnSpc>
                          <a:spcPct val="107000"/>
                        </a:lnSpc>
                        <a:spcAft>
                          <a:spcPts val="0"/>
                        </a:spcAft>
                      </a:pPr>
                      <a:r>
                        <a:rPr lang="en-GB" sz="900">
                          <a:effectLst/>
                        </a:rPr>
                        <a:t>How many pages is 2000 words?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4.4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pPr>
                      <a:endParaRPr lang="en-GB" sz="800">
                        <a:effectLst/>
                        <a:latin typeface="Calibri" panose="020F0502020204030204" pitchFamily="34" charset="0"/>
                      </a:endParaRPr>
                    </a:p>
                  </a:txBody>
                  <a:tcPr marL="0" marR="0" marT="0" marB="0" anchor="ctr"/>
                </a:tc>
                <a:tc>
                  <a:txBody>
                    <a:bodyPr/>
                    <a:lstStyle/>
                    <a:p>
                      <a:pPr>
                        <a:lnSpc>
                          <a:spcPct val="107000"/>
                        </a:lnSpc>
                        <a:spcAft>
                          <a:spcPts val="0"/>
                        </a:spcAft>
                      </a:pPr>
                      <a:r>
                        <a:rPr lang="en-GB" sz="900">
                          <a:effectLst/>
                        </a:rPr>
                        <a:t>How many words is 8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3600 words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r h="912100">
                <a:tc>
                  <a:txBody>
                    <a:bodyPr/>
                    <a:lstStyle/>
                    <a:p>
                      <a:pPr>
                        <a:lnSpc>
                          <a:spcPct val="107000"/>
                        </a:lnSpc>
                        <a:spcAft>
                          <a:spcPts val="0"/>
                        </a:spcAft>
                      </a:pPr>
                      <a:r>
                        <a:rPr lang="en-GB" sz="900" dirty="0">
                          <a:effectLst/>
                        </a:rPr>
                        <a:t>How many pages is 5000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a:effectLst/>
                        </a:rPr>
                        <a:t>11.1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pPr>
                      <a:endParaRPr lang="en-GB" sz="800" dirty="0">
                        <a:effectLst/>
                        <a:latin typeface="Calibri" panose="020F0502020204030204" pitchFamily="34" charset="0"/>
                      </a:endParaRPr>
                    </a:p>
                  </a:txBody>
                  <a:tcPr marL="0" marR="0" marT="0" marB="0" anchor="ctr"/>
                </a:tc>
                <a:tc>
                  <a:txBody>
                    <a:bodyPr/>
                    <a:lstStyle/>
                    <a:p>
                      <a:pPr>
                        <a:lnSpc>
                          <a:spcPct val="107000"/>
                        </a:lnSpc>
                        <a:spcAft>
                          <a:spcPts val="0"/>
                        </a:spcAft>
                      </a:pPr>
                      <a:r>
                        <a:rPr lang="en-GB" sz="900">
                          <a:effectLst/>
                        </a:rPr>
                        <a:t>How many words is 20 pages?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900" dirty="0">
                          <a:effectLst/>
                        </a:rPr>
                        <a:t>9000 words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r>
            </a:tbl>
          </a:graphicData>
        </a:graphic>
      </p:graphicFrame>
    </p:spTree>
    <p:extLst>
      <p:ext uri="{BB962C8B-B14F-4D97-AF65-F5344CB8AC3E}">
        <p14:creationId xmlns:p14="http://schemas.microsoft.com/office/powerpoint/2010/main" val="6582910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363272" cy="1800200"/>
          </a:xfrm>
        </p:spPr>
        <p:txBody>
          <a:bodyPr>
            <a:normAutofit fontScale="90000"/>
          </a:bodyPr>
          <a:lstStyle/>
          <a:p>
            <a:r>
              <a:rPr lang="en-GB" sz="2800" dirty="0" smtClean="0"/>
              <a:t/>
            </a:r>
            <a:br>
              <a:rPr lang="en-GB" sz="2800" dirty="0" smtClean="0"/>
            </a:br>
            <a:r>
              <a:rPr lang="en-GB" sz="2800" dirty="0" smtClean="0"/>
              <a:t>Pedagogic </a:t>
            </a:r>
            <a:r>
              <a:rPr lang="en-GB" sz="2800" dirty="0"/>
              <a:t>and Professional applications (30% weighting)</a:t>
            </a:r>
            <a:br>
              <a:rPr lang="en-GB" sz="2800" dirty="0"/>
            </a:br>
            <a:r>
              <a:rPr lang="en-GB" sz="2800" dirty="0">
                <a:ea typeface="Times New Roman" panose="02020603050405020304" pitchFamily="18" charset="0"/>
              </a:rPr>
              <a:t/>
            </a:r>
            <a:br>
              <a:rPr lang="en-GB" sz="2800" dirty="0">
                <a:ea typeface="Times New Roman" panose="02020603050405020304" pitchFamily="18" charset="0"/>
              </a:rPr>
            </a:br>
            <a:r>
              <a:rPr lang="en-GB" sz="2800" dirty="0" smtClean="0">
                <a:ea typeface="Times New Roman" panose="02020603050405020304" pitchFamily="18" charset="0"/>
              </a:rPr>
              <a:t>(</a:t>
            </a:r>
            <a:r>
              <a:rPr lang="en-GB" sz="2800" dirty="0" smtClean="0"/>
              <a:t>Professional </a:t>
            </a:r>
            <a:r>
              <a:rPr lang="en-GB" sz="2800" dirty="0"/>
              <a:t>reflection/  trust groups)</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354360741"/>
              </p:ext>
            </p:extLst>
          </p:nvPr>
        </p:nvGraphicFramePr>
        <p:xfrm>
          <a:off x="971600" y="2492896"/>
          <a:ext cx="7032101" cy="2232248"/>
        </p:xfrm>
        <a:graphic>
          <a:graphicData uri="http://schemas.openxmlformats.org/drawingml/2006/table">
            <a:tbl>
              <a:tblPr firstRow="1" firstCol="1" bandRow="1" bandCol="1">
                <a:tableStyleId>{5C22544A-7EE6-4342-B048-85BDC9FD1C3A}</a:tableStyleId>
              </a:tblPr>
              <a:tblGrid>
                <a:gridCol w="2422913"/>
                <a:gridCol w="2228344"/>
                <a:gridCol w="2380844"/>
              </a:tblGrid>
              <a:tr h="2232248">
                <a:tc>
                  <a:txBody>
                    <a:bodyPr/>
                    <a:lstStyle/>
                    <a:p>
                      <a:pPr algn="l">
                        <a:spcAft>
                          <a:spcPts val="0"/>
                        </a:spcAft>
                      </a:pPr>
                      <a:r>
                        <a:rPr lang="en-GB" sz="1800" dirty="0">
                          <a:solidFill>
                            <a:schemeClr val="tx1"/>
                          </a:solidFill>
                          <a:effectLst/>
                        </a:rPr>
                        <a:t>Effective evidence of critical reflection including robust evidence of links with trust group</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algn="l">
                        <a:spcAft>
                          <a:spcPts val="0"/>
                        </a:spcAft>
                      </a:pPr>
                      <a:r>
                        <a:rPr lang="en-GB" sz="1800" dirty="0">
                          <a:solidFill>
                            <a:schemeClr val="tx1"/>
                          </a:solidFill>
                          <a:effectLst/>
                        </a:rPr>
                        <a:t>Very good evidence of critical reflection including strong evidence of links with trust group  </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algn="l">
                        <a:spcAft>
                          <a:spcPts val="0"/>
                        </a:spcAft>
                      </a:pPr>
                      <a:r>
                        <a:rPr lang="en-GB" sz="1800" dirty="0">
                          <a:solidFill>
                            <a:schemeClr val="tx1"/>
                          </a:solidFill>
                          <a:effectLst/>
                        </a:rPr>
                        <a:t>Good evidence of critical reflection including appropriate evidence of links with trust group  </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gradFill>
                      <a:gsLst>
                        <a:gs pos="7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r>
            </a:tbl>
          </a:graphicData>
        </a:graphic>
      </p:graphicFrame>
    </p:spTree>
    <p:extLst>
      <p:ext uri="{BB962C8B-B14F-4D97-AF65-F5344CB8AC3E}">
        <p14:creationId xmlns:p14="http://schemas.microsoft.com/office/powerpoint/2010/main" val="18136270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890723956"/>
              </p:ext>
            </p:extLst>
          </p:nvPr>
        </p:nvGraphicFramePr>
        <p:xfrm>
          <a:off x="755576" y="260648"/>
          <a:ext cx="7560840" cy="4994209"/>
        </p:xfrm>
        <a:graphic>
          <a:graphicData uri="http://schemas.openxmlformats.org/drawingml/2006/table">
            <a:tbl>
              <a:tblPr firstRow="1" firstCol="1" bandRow="1">
                <a:tableStyleId>{5C22544A-7EE6-4342-B048-85BDC9FD1C3A}</a:tableStyleId>
              </a:tblPr>
              <a:tblGrid>
                <a:gridCol w="1132244"/>
                <a:gridCol w="6428596"/>
              </a:tblGrid>
              <a:tr h="961440">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Task 1</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Discuss your School’s vision with your </a:t>
                      </a:r>
                      <a:r>
                        <a:rPr lang="en-GB" sz="1400" b="1" dirty="0" smtClean="0">
                          <a:solidFill>
                            <a:schemeClr val="tx1"/>
                          </a:solidFill>
                          <a:effectLst/>
                        </a:rPr>
                        <a:t>Head teacher</a:t>
                      </a:r>
                      <a:r>
                        <a:rPr lang="en-GB" sz="1400" b="1" dirty="0">
                          <a:solidFill>
                            <a:schemeClr val="tx1"/>
                          </a:solidFill>
                          <a:effectLst/>
                        </a:rPr>
                        <a:t>. How is it communicated to all stakeholders? What is the school ethos? How do you fit into the school vision and ethos? </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53729">
                <a:tc>
                  <a:txBody>
                    <a:bodyPr/>
                    <a:lstStyle/>
                    <a:p>
                      <a:pPr>
                        <a:spcAft>
                          <a:spcPts val="0"/>
                        </a:spcAft>
                      </a:pPr>
                      <a:r>
                        <a:rPr lang="en-GB" sz="1400" b="1">
                          <a:solidFill>
                            <a:schemeClr val="tx1"/>
                          </a:solidFill>
                          <a:effectLst/>
                        </a:rPr>
                        <a:t> </a:t>
                      </a:r>
                    </a:p>
                    <a:p>
                      <a:pPr>
                        <a:spcAft>
                          <a:spcPts val="0"/>
                        </a:spcAft>
                      </a:pPr>
                      <a:r>
                        <a:rPr lang="en-GB" sz="1400" b="1">
                          <a:solidFill>
                            <a:schemeClr val="tx1"/>
                          </a:solidFill>
                          <a:effectLst/>
                        </a:rPr>
                        <a:t>Task 2</a:t>
                      </a:r>
                      <a:endParaRPr lang="en-GB" sz="1400" b="1">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Readings:  </a:t>
                      </a:r>
                    </a:p>
                    <a:p>
                      <a:pPr>
                        <a:spcAft>
                          <a:spcPts val="0"/>
                        </a:spcAft>
                      </a:pPr>
                      <a:r>
                        <a:rPr lang="en-GB" sz="1400" b="1" dirty="0">
                          <a:solidFill>
                            <a:schemeClr val="tx1"/>
                          </a:solidFill>
                          <a:effectLst/>
                        </a:rPr>
                        <a:t>Successful Futures (Donaldson, 2015)</a:t>
                      </a:r>
                    </a:p>
                    <a:p>
                      <a:pPr>
                        <a:spcAft>
                          <a:spcPts val="0"/>
                        </a:spcAft>
                      </a:pPr>
                      <a:r>
                        <a:rPr lang="en-GB" sz="1400" b="1" dirty="0">
                          <a:solidFill>
                            <a:schemeClr val="tx1"/>
                          </a:solidFill>
                          <a:effectLst/>
                        </a:rPr>
                        <a:t>The Power of Professional Capital (Hargreaves and Fullan 2012)</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81197">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Task 3</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Look at the strategic plan for your area of responsibility and bring a copy to the session. </a:t>
                      </a:r>
                    </a:p>
                    <a:p>
                      <a:pPr>
                        <a:spcAft>
                          <a:spcPts val="0"/>
                        </a:spcAft>
                      </a:pPr>
                      <a:r>
                        <a:rPr lang="en-GB" sz="1400" b="1" dirty="0">
                          <a:solidFill>
                            <a:schemeClr val="tx1"/>
                          </a:solidFill>
                          <a:effectLst/>
                        </a:rPr>
                        <a:t>How does it link with the Estyn framework and current policies (national and local)?</a:t>
                      </a:r>
                    </a:p>
                    <a:p>
                      <a:pPr>
                        <a:spcAft>
                          <a:spcPts val="0"/>
                        </a:spcAft>
                      </a:pPr>
                      <a:r>
                        <a:rPr lang="en-GB" sz="1400" b="1" dirty="0">
                          <a:solidFill>
                            <a:schemeClr val="tx1"/>
                          </a:solidFill>
                          <a:effectLst/>
                        </a:rPr>
                        <a:t>What research based practices are you </a:t>
                      </a:r>
                      <a:r>
                        <a:rPr lang="en-GB" sz="1400" b="1" dirty="0" smtClean="0">
                          <a:solidFill>
                            <a:schemeClr val="tx1"/>
                          </a:solidFill>
                          <a:effectLst/>
                        </a:rPr>
                        <a:t>using/ </a:t>
                      </a:r>
                      <a:r>
                        <a:rPr lang="en-GB" sz="1400" b="1" dirty="0">
                          <a:solidFill>
                            <a:schemeClr val="tx1"/>
                          </a:solidFill>
                          <a:effectLst/>
                        </a:rPr>
                        <a:t>involved with currently?</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53729">
                <a:tc>
                  <a:txBody>
                    <a:bodyPr/>
                    <a:lstStyle/>
                    <a:p>
                      <a:pPr>
                        <a:spcAft>
                          <a:spcPts val="0"/>
                        </a:spcAft>
                      </a:pPr>
                      <a:r>
                        <a:rPr lang="en-GB" sz="1400" b="1">
                          <a:solidFill>
                            <a:schemeClr val="tx1"/>
                          </a:solidFill>
                          <a:effectLst/>
                        </a:rPr>
                        <a:t> </a:t>
                      </a:r>
                    </a:p>
                    <a:p>
                      <a:pPr>
                        <a:spcAft>
                          <a:spcPts val="0"/>
                        </a:spcAft>
                      </a:pPr>
                      <a:r>
                        <a:rPr lang="en-GB" sz="1400" b="1">
                          <a:solidFill>
                            <a:schemeClr val="tx1"/>
                          </a:solidFill>
                          <a:effectLst/>
                        </a:rPr>
                        <a:t>Task 4</a:t>
                      </a:r>
                      <a:endParaRPr lang="en-GB" sz="1400" b="1">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Measuring impact – How do you measure the impact of your work? </a:t>
                      </a:r>
                    </a:p>
                    <a:p>
                      <a:pPr>
                        <a:spcAft>
                          <a:spcPts val="0"/>
                        </a:spcAft>
                      </a:pPr>
                      <a:r>
                        <a:rPr lang="en-GB" sz="1400" b="1" dirty="0" smtClean="0">
                          <a:solidFill>
                            <a:schemeClr val="tx1"/>
                          </a:solidFill>
                          <a:effectLst/>
                        </a:rPr>
                        <a:t>What </a:t>
                      </a:r>
                      <a:r>
                        <a:rPr lang="en-GB" sz="1400" b="1" dirty="0">
                          <a:solidFill>
                            <a:schemeClr val="tx1"/>
                          </a:solidFill>
                          <a:effectLst/>
                        </a:rPr>
                        <a:t>evidence do you have?</a:t>
                      </a:r>
                    </a:p>
                    <a:p>
                      <a:pPr>
                        <a:spcAft>
                          <a:spcPts val="0"/>
                        </a:spcAft>
                      </a:pPr>
                      <a:r>
                        <a:rPr lang="en-GB" sz="1400" b="1" dirty="0">
                          <a:solidFill>
                            <a:schemeClr val="tx1"/>
                          </a:solidFill>
                          <a:effectLst/>
                        </a:rPr>
                        <a:t>Evaluation against the National Leadership Standards (Creating a Strategic Direction).  </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bl>
          </a:graphicData>
        </a:graphic>
      </p:graphicFrame>
    </p:spTree>
    <p:extLst>
      <p:ext uri="{BB962C8B-B14F-4D97-AF65-F5344CB8AC3E}">
        <p14:creationId xmlns:p14="http://schemas.microsoft.com/office/powerpoint/2010/main" val="23366332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p:txBody>
          <a:bodyPr/>
          <a:lstStyle/>
          <a:p>
            <a:fld id="{4EA8E317-D78B-47FC-9448-012307DC7C2E}" type="slidenum">
              <a:rPr lang="en-GB" smtClean="0"/>
              <a:t>7</a:t>
            </a:fld>
            <a:endParaRPr lang="en-GB"/>
          </a:p>
        </p:txBody>
      </p:sp>
      <p:sp>
        <p:nvSpPr>
          <p:cNvPr id="4" name="Title 1"/>
          <p:cNvSpPr txBox="1">
            <a:spLocks/>
          </p:cNvSpPr>
          <p:nvPr/>
        </p:nvSpPr>
        <p:spPr>
          <a:xfrm>
            <a:off x="340935" y="324250"/>
            <a:ext cx="8263513" cy="10933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smtClean="0">
                <a:latin typeface="+mn-lt"/>
                <a:ea typeface="+mn-ea"/>
                <a:cs typeface="+mn-cs"/>
              </a:rPr>
              <a:t>Professional capital </a:t>
            </a:r>
            <a:endParaRPr lang="en-GB" sz="3600" dirty="0">
              <a:latin typeface="+mn-lt"/>
              <a:ea typeface="+mn-ea"/>
              <a:cs typeface="+mn-cs"/>
            </a:endParaRPr>
          </a:p>
        </p:txBody>
      </p:sp>
      <p:sp>
        <p:nvSpPr>
          <p:cNvPr id="5" name="Content Placeholder 2"/>
          <p:cNvSpPr txBox="1">
            <a:spLocks/>
          </p:cNvSpPr>
          <p:nvPr/>
        </p:nvSpPr>
        <p:spPr>
          <a:xfrm>
            <a:off x="340935" y="1417638"/>
            <a:ext cx="8438728" cy="3475895"/>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600" dirty="0" smtClean="0"/>
              <a:t>‘The assets among teachers … that are developed, invested, accumulated, and circulated in order to produce a high yield or return in the quality of teaching and student learning’.</a:t>
            </a:r>
          </a:p>
          <a:p>
            <a:endParaRPr lang="en-GB" dirty="0" smtClean="0"/>
          </a:p>
          <a:p>
            <a:pPr marL="0" indent="0">
              <a:buFont typeface="Arial" pitchFamily="34" charset="0"/>
              <a:buNone/>
            </a:pPr>
            <a:endParaRPr lang="en-GB" dirty="0" smtClean="0"/>
          </a:p>
          <a:p>
            <a:r>
              <a:rPr lang="en-GB" sz="2400" dirty="0" smtClean="0"/>
              <a:t>(Hargreaves. A. and Shirley. D. (2012) The Global Fourth Way Thousand Oaks: Corwin p 49 )</a:t>
            </a:r>
            <a:endParaRPr lang="en-GB" sz="2400" dirty="0"/>
          </a:p>
        </p:txBody>
      </p:sp>
    </p:spTree>
    <p:extLst>
      <p:ext uri="{BB962C8B-B14F-4D97-AF65-F5344CB8AC3E}">
        <p14:creationId xmlns:p14="http://schemas.microsoft.com/office/powerpoint/2010/main" val="39003769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7239" y="1796901"/>
            <a:ext cx="7188451" cy="4395669"/>
          </a:xfrm>
        </p:spPr>
        <p:txBody>
          <a:bodyPr>
            <a:normAutofit/>
          </a:bodyPr>
          <a:lstStyle/>
          <a:p>
            <a:pPr algn="ctr">
              <a:buNone/>
            </a:pPr>
            <a:endParaRPr lang="en-GB" sz="2800" b="1" u="sng" dirty="0" smtClean="0">
              <a:solidFill>
                <a:srgbClr val="0000FF"/>
              </a:solidFill>
              <a:latin typeface="Arial" pitchFamily="34" charset="0"/>
              <a:cs typeface="Arial" pitchFamily="34" charset="0"/>
            </a:endParaRPr>
          </a:p>
          <a:p>
            <a:pPr algn="ctr">
              <a:buNone/>
            </a:pPr>
            <a:endParaRPr lang="en-GB" sz="2800" b="1" u="sng" dirty="0" smtClean="0">
              <a:latin typeface="Arial" pitchFamily="34" charset="0"/>
              <a:cs typeface="Arial" pitchFamily="34" charset="0"/>
            </a:endParaRPr>
          </a:p>
          <a:p>
            <a:endParaRPr lang="en-GB" sz="2000" dirty="0" smtClean="0">
              <a:latin typeface="Arial" pitchFamily="34" charset="0"/>
              <a:cs typeface="Arial" pitchFamily="34" charset="0"/>
            </a:endParaRPr>
          </a:p>
          <a:p>
            <a:pPr>
              <a:buNone/>
            </a:pPr>
            <a:r>
              <a:rPr lang="en-GB" sz="3600" b="1" u="sng" dirty="0" smtClean="0">
                <a:solidFill>
                  <a:srgbClr val="0000FF"/>
                </a:solidFill>
                <a:latin typeface="Arial" pitchFamily="34" charset="0"/>
                <a:cs typeface="Arial" pitchFamily="34" charset="0"/>
              </a:rPr>
              <a:t>Qualified for Life</a:t>
            </a:r>
            <a:endParaRPr lang="en-GB" sz="3600" dirty="0" smtClean="0">
              <a:latin typeface="Arial" pitchFamily="34" charset="0"/>
              <a:cs typeface="Arial" pitchFamily="34" charset="0"/>
            </a:endParaRPr>
          </a:p>
          <a:p>
            <a:pPr>
              <a:buNone/>
            </a:pPr>
            <a:endParaRPr lang="en-GB" dirty="0"/>
          </a:p>
        </p:txBody>
      </p:sp>
      <p:pic>
        <p:nvPicPr>
          <p:cNvPr id="1028" name="Picture 4" descr="https://learnictblog.files.wordpress.com/2015/10/a-curriculum-for-wales-cover.jpg?w=213&amp;h=300"/>
          <p:cNvPicPr>
            <a:picLocks noChangeAspect="1" noChangeArrowheads="1"/>
          </p:cNvPicPr>
          <p:nvPr/>
        </p:nvPicPr>
        <p:blipFill>
          <a:blip r:embed="rId2"/>
          <a:srcRect/>
          <a:stretch>
            <a:fillRect/>
          </a:stretch>
        </p:blipFill>
        <p:spPr bwMode="auto">
          <a:xfrm>
            <a:off x="5269116" y="764704"/>
            <a:ext cx="2987643" cy="4207948"/>
          </a:xfrm>
          <a:prstGeom prst="rect">
            <a:avLst/>
          </a:prstGeom>
          <a:noFill/>
        </p:spPr>
      </p:pic>
    </p:spTree>
    <p:extLst>
      <p:ext uri="{BB962C8B-B14F-4D97-AF65-F5344CB8AC3E}">
        <p14:creationId xmlns:p14="http://schemas.microsoft.com/office/powerpoint/2010/main" val="31356021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92696"/>
            <a:ext cx="5884752" cy="4395668"/>
          </a:xfrm>
        </p:spPr>
        <p:txBody>
          <a:bodyPr>
            <a:normAutofit/>
          </a:bodyPr>
          <a:lstStyle/>
          <a:p>
            <a:pPr algn="ctr">
              <a:buNone/>
            </a:pPr>
            <a:endParaRPr lang="en-GB" sz="2800" b="1" u="sng" dirty="0" smtClean="0">
              <a:latin typeface="Arial" pitchFamily="34" charset="0"/>
              <a:cs typeface="Arial" pitchFamily="34" charset="0"/>
            </a:endParaRPr>
          </a:p>
          <a:p>
            <a:pPr>
              <a:buNone/>
            </a:pPr>
            <a:r>
              <a:rPr lang="en-GB" sz="2000" b="1" u="sng" dirty="0" smtClean="0">
                <a:solidFill>
                  <a:srgbClr val="0000FF"/>
                </a:solidFill>
                <a:latin typeface="Arial" pitchFamily="34" charset="0"/>
                <a:cs typeface="Arial" pitchFamily="34" charset="0"/>
              </a:rPr>
              <a:t>Strategic Objective 1:</a:t>
            </a:r>
          </a:p>
          <a:p>
            <a:pPr>
              <a:buNone/>
            </a:pPr>
            <a:endParaRPr lang="en-GB" sz="2000" b="1" u="sng" dirty="0" smtClean="0">
              <a:latin typeface="Arial" pitchFamily="34" charset="0"/>
              <a:cs typeface="Arial" pitchFamily="34" charset="0"/>
            </a:endParaRPr>
          </a:p>
          <a:p>
            <a:pPr marL="0" indent="0">
              <a:buNone/>
            </a:pPr>
            <a:r>
              <a:rPr lang="en-GB" sz="2000" dirty="0" smtClean="0">
                <a:latin typeface="Arial" pitchFamily="34" charset="0"/>
                <a:cs typeface="Arial" pitchFamily="34" charset="0"/>
              </a:rPr>
              <a:t>An excellent professional workforce with strong pedagogy based on an understanding of what works</a:t>
            </a:r>
          </a:p>
          <a:p>
            <a:pPr marL="0" indent="0">
              <a:buNone/>
            </a:pPr>
            <a:endParaRPr lang="en-GB" sz="800" dirty="0" smtClean="0">
              <a:latin typeface="Arial" pitchFamily="34" charset="0"/>
              <a:cs typeface="Arial" pitchFamily="34" charset="0"/>
            </a:endParaRPr>
          </a:p>
          <a:p>
            <a:pPr marL="256032" lvl="1" indent="0">
              <a:buFont typeface="Wingdings" pitchFamily="2" charset="2"/>
              <a:buChar char="Ø"/>
            </a:pPr>
            <a:r>
              <a:rPr lang="en-GB" sz="2000" dirty="0" smtClean="0">
                <a:latin typeface="Arial" pitchFamily="34" charset="0"/>
                <a:cs typeface="Arial" pitchFamily="34" charset="0"/>
              </a:rPr>
              <a:t>   </a:t>
            </a:r>
            <a:r>
              <a:rPr lang="en-GB" sz="2000" b="1" dirty="0" smtClean="0">
                <a:solidFill>
                  <a:srgbClr val="7030A0"/>
                </a:solidFill>
                <a:latin typeface="Arial" pitchFamily="34" charset="0"/>
                <a:cs typeface="Arial" pitchFamily="34" charset="0"/>
              </a:rPr>
              <a:t>‘Teaching Tomorrow’s Teachers’</a:t>
            </a:r>
            <a:r>
              <a:rPr lang="en-GB" sz="2000" dirty="0" smtClean="0">
                <a:solidFill>
                  <a:srgbClr val="7030A0"/>
                </a:solidFill>
                <a:latin typeface="Arial" pitchFamily="34" charset="0"/>
                <a:cs typeface="Arial" pitchFamily="34" charset="0"/>
              </a:rPr>
              <a:t>: </a:t>
            </a:r>
          </a:p>
          <a:p>
            <a:pPr marL="256032" lvl="1" indent="0">
              <a:buNone/>
            </a:pPr>
            <a:r>
              <a:rPr lang="en-GB" sz="2000" dirty="0" smtClean="0">
                <a:solidFill>
                  <a:srgbClr val="7030A0"/>
                </a:solidFill>
                <a:latin typeface="Arial" pitchFamily="34" charset="0"/>
                <a:cs typeface="Arial" pitchFamily="34" charset="0"/>
              </a:rPr>
              <a:t>       </a:t>
            </a:r>
            <a:r>
              <a:rPr lang="en-GB" sz="1400" dirty="0" smtClean="0">
                <a:latin typeface="Arial" pitchFamily="34" charset="0"/>
                <a:cs typeface="Arial" pitchFamily="34" charset="0"/>
              </a:rPr>
              <a:t>Professor John Furlong</a:t>
            </a:r>
          </a:p>
          <a:p>
            <a:pPr marL="256032" lvl="1" indent="0">
              <a:buNone/>
            </a:pPr>
            <a:endParaRPr lang="en-GB" sz="1400" dirty="0" smtClean="0">
              <a:latin typeface="Arial" pitchFamily="34" charset="0"/>
              <a:cs typeface="Arial" pitchFamily="34" charset="0"/>
            </a:endParaRPr>
          </a:p>
          <a:p>
            <a:pPr marL="256032" lvl="1" indent="0">
              <a:buFont typeface="Wingdings" pitchFamily="2" charset="2"/>
              <a:buChar char="Ø"/>
            </a:pPr>
            <a:r>
              <a:rPr lang="en-GB" sz="2000" dirty="0" smtClean="0">
                <a:latin typeface="Arial" pitchFamily="34" charset="0"/>
                <a:cs typeface="Arial" pitchFamily="34" charset="0"/>
              </a:rPr>
              <a:t>   New Deal Pioneer </a:t>
            </a:r>
            <a:r>
              <a:rPr lang="en-GB" sz="2000" dirty="0" smtClean="0">
                <a:latin typeface="Arial" pitchFamily="34" charset="0"/>
                <a:cs typeface="Arial" pitchFamily="34" charset="0"/>
              </a:rPr>
              <a:t>Schools?</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dirty="0" smtClean="0">
              <a:latin typeface="Arial" pitchFamily="34" charset="0"/>
              <a:cs typeface="Arial" pitchFamily="34" charset="0"/>
            </a:endParaRPr>
          </a:p>
          <a:p>
            <a:pPr>
              <a:buNone/>
            </a:pPr>
            <a:endParaRPr lang="en-GB" dirty="0"/>
          </a:p>
        </p:txBody>
      </p:sp>
      <p:pic>
        <p:nvPicPr>
          <p:cNvPr id="6" name="Picture 2" descr="C:\Users\thompsoni\Desktop\150309-teaching-tomorrows-teachers-final.jpg"/>
          <p:cNvPicPr>
            <a:picLocks noChangeAspect="1" noChangeArrowheads="1"/>
          </p:cNvPicPr>
          <p:nvPr/>
        </p:nvPicPr>
        <p:blipFill>
          <a:blip r:embed="rId2"/>
          <a:srcRect/>
          <a:stretch>
            <a:fillRect/>
          </a:stretch>
        </p:blipFill>
        <p:spPr bwMode="auto">
          <a:xfrm>
            <a:off x="6527548" y="1543316"/>
            <a:ext cx="2100403" cy="2974592"/>
          </a:xfrm>
          <a:prstGeom prst="rect">
            <a:avLst/>
          </a:prstGeom>
          <a:noFill/>
        </p:spPr>
      </p:pic>
    </p:spTree>
    <p:extLst>
      <p:ext uri="{BB962C8B-B14F-4D97-AF65-F5344CB8AC3E}">
        <p14:creationId xmlns:p14="http://schemas.microsoft.com/office/powerpoint/2010/main" val="2814202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9545"/>
            <a:ext cx="5350598" cy="4164593"/>
          </a:xfrm>
        </p:spPr>
        <p:txBody>
          <a:bodyPr>
            <a:normAutofit/>
          </a:bodyPr>
          <a:lstStyle/>
          <a:p>
            <a:pPr>
              <a:buNone/>
            </a:pPr>
            <a:endParaRPr lang="en-GB" sz="2000" dirty="0" smtClean="0">
              <a:latin typeface="Arial" pitchFamily="34" charset="0"/>
              <a:cs typeface="Arial" pitchFamily="34" charset="0"/>
            </a:endParaRPr>
          </a:p>
          <a:p>
            <a:pPr marL="0" indent="0">
              <a:buNone/>
            </a:pPr>
            <a:r>
              <a:rPr lang="en-GB" sz="2000" b="1" dirty="0" smtClean="0">
                <a:latin typeface="Arial" pitchFamily="34" charset="0"/>
                <a:cs typeface="Arial" pitchFamily="34" charset="0"/>
              </a:rPr>
              <a:t> </a:t>
            </a:r>
            <a:r>
              <a:rPr lang="en-GB" sz="2000" b="1" u="sng" dirty="0" smtClean="0">
                <a:solidFill>
                  <a:srgbClr val="0000FF"/>
                </a:solidFill>
                <a:latin typeface="Arial" pitchFamily="34" charset="0"/>
                <a:cs typeface="Arial" pitchFamily="34" charset="0"/>
              </a:rPr>
              <a:t>Strategic Objective 2:</a:t>
            </a:r>
          </a:p>
          <a:p>
            <a:pPr marL="0" indent="0">
              <a:buNone/>
            </a:pPr>
            <a:endParaRPr lang="en-GB" sz="2000" b="1" u="sng" dirty="0" smtClean="0">
              <a:latin typeface="Arial" pitchFamily="34" charset="0"/>
              <a:cs typeface="Arial" pitchFamily="34" charset="0"/>
            </a:endParaRPr>
          </a:p>
          <a:p>
            <a:pPr marL="0" indent="0">
              <a:buNone/>
            </a:pPr>
            <a:r>
              <a:rPr lang="en-GB" sz="2000" dirty="0" smtClean="0">
                <a:latin typeface="Arial" pitchFamily="34" charset="0"/>
                <a:cs typeface="Arial" pitchFamily="34" charset="0"/>
              </a:rPr>
              <a:t>A curriculum which is engaging to children and young people and which develops within them an independent ability to apply knowledge and skills</a:t>
            </a:r>
          </a:p>
          <a:p>
            <a:pPr marL="0" indent="0">
              <a:buNone/>
            </a:pPr>
            <a:endParaRPr lang="en-GB" sz="2000" dirty="0" smtClean="0">
              <a:latin typeface="Arial" pitchFamily="34" charset="0"/>
              <a:cs typeface="Arial" pitchFamily="34" charset="0"/>
            </a:endParaRPr>
          </a:p>
          <a:p>
            <a:pPr marL="598032" lvl="1" indent="-342000">
              <a:buFont typeface="Wingdings" pitchFamily="2" charset="2"/>
              <a:buChar char="Ø"/>
            </a:pPr>
            <a:r>
              <a:rPr lang="en-GB" sz="2000" b="1" dirty="0" smtClean="0">
                <a:solidFill>
                  <a:srgbClr val="7030A0"/>
                </a:solidFill>
                <a:latin typeface="Arial" pitchFamily="34" charset="0"/>
                <a:cs typeface="Arial" pitchFamily="34" charset="0"/>
              </a:rPr>
              <a:t>‘Successful Futures’</a:t>
            </a:r>
            <a:r>
              <a:rPr lang="en-GB" sz="2000" dirty="0" smtClean="0">
                <a:solidFill>
                  <a:srgbClr val="7030A0"/>
                </a:solidFill>
                <a:latin typeface="Arial" pitchFamily="34" charset="0"/>
                <a:cs typeface="Arial" pitchFamily="34" charset="0"/>
              </a:rPr>
              <a:t>:</a:t>
            </a:r>
            <a:r>
              <a:rPr lang="en-GB" sz="2000" dirty="0" smtClean="0">
                <a:latin typeface="Arial" pitchFamily="34" charset="0"/>
                <a:cs typeface="Arial" pitchFamily="34" charset="0"/>
              </a:rPr>
              <a:t> </a:t>
            </a:r>
            <a:r>
              <a:rPr lang="en-GB" sz="1400" dirty="0" smtClean="0">
                <a:latin typeface="Arial" pitchFamily="34" charset="0"/>
                <a:cs typeface="Arial" pitchFamily="34" charset="0"/>
              </a:rPr>
              <a:t>Graham Donaldson</a:t>
            </a:r>
          </a:p>
          <a:p>
            <a:pPr marL="598032" lvl="1" indent="-342000">
              <a:buFont typeface="Wingdings" pitchFamily="2" charset="2"/>
              <a:buChar char="Ø"/>
            </a:pPr>
            <a:r>
              <a:rPr lang="en-GB" sz="2000" dirty="0" smtClean="0">
                <a:latin typeface="Arial" pitchFamily="34" charset="0"/>
                <a:cs typeface="Arial" pitchFamily="34" charset="0"/>
              </a:rPr>
              <a:t>Curriculum and Digital Pioneer Schools</a:t>
            </a:r>
          </a:p>
          <a:p>
            <a:endParaRPr lang="en-GB" dirty="0" smtClean="0">
              <a:latin typeface="Arial" pitchFamily="34" charset="0"/>
              <a:cs typeface="Arial" pitchFamily="34" charset="0"/>
            </a:endParaRPr>
          </a:p>
          <a:p>
            <a:pPr>
              <a:buNone/>
            </a:pP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00387" y="1700808"/>
            <a:ext cx="2062349" cy="3041964"/>
          </a:xfrm>
          <a:prstGeom prst="rect">
            <a:avLst/>
          </a:prstGeom>
          <a:ln>
            <a:solidFill>
              <a:schemeClr val="tx1"/>
            </a:solidFill>
          </a:ln>
        </p:spPr>
      </p:pic>
    </p:spTree>
    <p:extLst>
      <p:ext uri="{BB962C8B-B14F-4D97-AF65-F5344CB8AC3E}">
        <p14:creationId xmlns:p14="http://schemas.microsoft.com/office/powerpoint/2010/main" val="17079241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9632" y="836712"/>
            <a:ext cx="6762938" cy="4050598"/>
          </a:xfrm>
        </p:spPr>
        <p:txBody>
          <a:bodyPr>
            <a:normAutofit fontScale="32500" lnSpcReduction="20000"/>
          </a:bodyPr>
          <a:lstStyle/>
          <a:p>
            <a:pPr marL="457200" lvl="1" indent="0">
              <a:buNone/>
            </a:pPr>
            <a:r>
              <a:rPr lang="en-GB" sz="6200" b="1" dirty="0" smtClean="0">
                <a:solidFill>
                  <a:srgbClr val="990099"/>
                </a:solidFill>
                <a:latin typeface="Arial" panose="020B0604020202020204" pitchFamily="34" charset="0"/>
                <a:cs typeface="Arial" panose="020B0604020202020204" pitchFamily="34" charset="0"/>
              </a:rPr>
              <a:t>‘Successful Futures’</a:t>
            </a:r>
            <a:r>
              <a:rPr lang="en-GB" sz="5500" b="1" dirty="0" smtClean="0">
                <a:solidFill>
                  <a:srgbClr val="990099"/>
                </a:solidFill>
                <a:latin typeface="Arial" panose="020B0604020202020204" pitchFamily="34" charset="0"/>
                <a:cs typeface="Arial" panose="020B0604020202020204" pitchFamily="34" charset="0"/>
              </a:rPr>
              <a:t> </a:t>
            </a:r>
            <a:r>
              <a:rPr lang="en-GB" sz="5500" dirty="0" smtClean="0">
                <a:latin typeface="Arial" panose="020B0604020202020204" pitchFamily="34" charset="0"/>
                <a:cs typeface="Arial" panose="020B0604020202020204" pitchFamily="34" charset="0"/>
              </a:rPr>
              <a:t>was published in February 2015</a:t>
            </a:r>
            <a:r>
              <a:rPr lang="en-GB" sz="5100" dirty="0" smtClean="0">
                <a:latin typeface="Arial" panose="020B0604020202020204" pitchFamily="34" charset="0"/>
                <a:cs typeface="Arial" panose="020B0604020202020204" pitchFamily="34" charset="0"/>
              </a:rPr>
              <a:t>:</a:t>
            </a:r>
          </a:p>
          <a:p>
            <a:pPr marL="457200" lvl="1" indent="0">
              <a:buNone/>
            </a:pPr>
            <a:endParaRPr lang="en-GB" sz="3800" dirty="0" smtClean="0">
              <a:latin typeface="Arial" panose="020B0604020202020204" pitchFamily="34" charset="0"/>
              <a:cs typeface="Arial" panose="020B0604020202020204" pitchFamily="34" charset="0"/>
            </a:endParaRPr>
          </a:p>
          <a:p>
            <a:pPr marL="457200" lvl="1" indent="0">
              <a:buNone/>
            </a:pPr>
            <a:r>
              <a:rPr lang="en-US" sz="5500" dirty="0" smtClean="0">
                <a:latin typeface="Arial" panose="020B0604020202020204" pitchFamily="34" charset="0"/>
                <a:cs typeface="Arial" panose="020B0604020202020204" pitchFamily="34" charset="0"/>
              </a:rPr>
              <a:t> Eight Chapters </a:t>
            </a:r>
          </a:p>
          <a:p>
            <a:pPr marL="0" indent="0">
              <a:buNone/>
            </a:pPr>
            <a:r>
              <a:rPr lang="en-US" sz="5500" dirty="0" smtClean="0">
                <a:latin typeface="Arial" panose="020B0604020202020204" pitchFamily="34" charset="0"/>
                <a:cs typeface="Arial" panose="020B0604020202020204" pitchFamily="34" charset="0"/>
              </a:rPr>
              <a:t> </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Overview</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Processes and Evidence</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Purposes</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Structure </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Pedagogy </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Assessment </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Implications</a:t>
            </a:r>
          </a:p>
          <a:p>
            <a:pPr marL="1245870" lvl="2" indent="-571500">
              <a:buFont typeface="Wingdings" panose="05000000000000000000" pitchFamily="2" charset="2"/>
              <a:buChar char="Ø"/>
            </a:pPr>
            <a:r>
              <a:rPr lang="en-US" sz="5500" dirty="0" smtClean="0">
                <a:latin typeface="Arial" panose="020B0604020202020204" pitchFamily="34" charset="0"/>
                <a:cs typeface="Arial" panose="020B0604020202020204" pitchFamily="34" charset="0"/>
              </a:rPr>
              <a:t>Conclusions and Recommendations</a:t>
            </a:r>
          </a:p>
          <a:p>
            <a:pPr marL="0" indent="0">
              <a:buNone/>
            </a:pPr>
            <a:endParaRPr lang="en-US" sz="3100" dirty="0" smtClean="0">
              <a:latin typeface="Arial" panose="020B0604020202020204" pitchFamily="34" charset="0"/>
              <a:cs typeface="Arial" panose="020B0604020202020204" pitchFamily="34" charset="0"/>
            </a:endParaRPr>
          </a:p>
          <a:p>
            <a:pPr marL="0" indent="0">
              <a:buNone/>
            </a:pPr>
            <a:endParaRPr lang="en-US" sz="3100" dirty="0" smtClean="0">
              <a:latin typeface="Arial" panose="020B0604020202020204" pitchFamily="34" charset="0"/>
              <a:cs typeface="Arial" panose="020B0604020202020204" pitchFamily="34" charset="0"/>
            </a:endParaRPr>
          </a:p>
          <a:p>
            <a:pPr marL="0" indent="0" algn="ctr">
              <a:buNone/>
            </a:pPr>
            <a:r>
              <a:rPr lang="en-US" sz="6200" dirty="0" smtClean="0">
                <a:latin typeface="Arial" panose="020B0604020202020204" pitchFamily="34" charset="0"/>
                <a:cs typeface="Arial" panose="020B0604020202020204" pitchFamily="34" charset="0"/>
              </a:rPr>
              <a:t>     68 Recommendations</a:t>
            </a:r>
            <a:endParaRPr lang="en-GB" sz="6200" dirty="0"/>
          </a:p>
        </p:txBody>
      </p:sp>
    </p:spTree>
    <p:extLst>
      <p:ext uri="{BB962C8B-B14F-4D97-AF65-F5344CB8AC3E}">
        <p14:creationId xmlns:p14="http://schemas.microsoft.com/office/powerpoint/2010/main" val="1593067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cstate="print"/>
          <a:stretch>
            <a:fillRect/>
          </a:stretch>
        </p:blipFill>
        <p:spPr>
          <a:xfrm>
            <a:off x="1619672" y="188640"/>
            <a:ext cx="5794217" cy="5328592"/>
          </a:xfrm>
          <a:prstGeom prst="rect">
            <a:avLst/>
          </a:prstGeom>
        </p:spPr>
      </p:pic>
    </p:spTree>
    <p:extLst>
      <p:ext uri="{BB962C8B-B14F-4D97-AF65-F5344CB8AC3E}">
        <p14:creationId xmlns:p14="http://schemas.microsoft.com/office/powerpoint/2010/main" val="1504442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2233" y="2833735"/>
            <a:ext cx="3041965" cy="2725093"/>
          </a:xfrm>
        </p:spPr>
        <p:txBody>
          <a:bodyPr>
            <a:normAutofit/>
          </a:bodyPr>
          <a:lstStyle/>
          <a:p>
            <a:endParaRPr lang="en-GB" sz="800" dirty="0" smtClean="0">
              <a:solidFill>
                <a:prstClr val="black"/>
              </a:solidFill>
              <a:latin typeface="Arial" panose="020B0604020202020204" pitchFamily="34" charset="0"/>
              <a:cs typeface="Arial" panose="020B0604020202020204" pitchFamily="34" charset="0"/>
            </a:endParaRPr>
          </a:p>
          <a:p>
            <a:r>
              <a:rPr lang="en-GB" sz="1800" dirty="0" smtClean="0">
                <a:solidFill>
                  <a:prstClr val="black"/>
                </a:solidFill>
                <a:latin typeface="Arial" panose="020B0604020202020204" pitchFamily="34" charset="0"/>
                <a:cs typeface="Arial" panose="020B0604020202020204" pitchFamily="34" charset="0"/>
              </a:rPr>
              <a:t>Four purposes</a:t>
            </a:r>
            <a:r>
              <a:rPr lang="en-US" sz="1800" dirty="0" smtClean="0">
                <a:solidFill>
                  <a:prstClr val="black"/>
                </a:solidFill>
                <a:latin typeface="Arial" panose="020B0604020202020204" pitchFamily="34" charset="0"/>
                <a:cs typeface="Arial" panose="020B0604020202020204" pitchFamily="34" charset="0"/>
              </a:rPr>
              <a:t> of the curriculum in Wales should be that children and young people develop as:</a:t>
            </a:r>
          </a:p>
          <a:p>
            <a:pPr>
              <a:buNone/>
            </a:pPr>
            <a:endParaRPr lang="en-GB" sz="1050" dirty="0" smtClean="0">
              <a:solidFill>
                <a:prstClr val="black"/>
              </a:solidFill>
              <a:latin typeface="Arial" panose="020B0604020202020204" pitchFamily="34" charset="0"/>
              <a:cs typeface="Arial" panose="020B0604020202020204" pitchFamily="34" charset="0"/>
            </a:endParaRPr>
          </a:p>
        </p:txBody>
      </p:sp>
      <p:pic>
        <p:nvPicPr>
          <p:cNvPr id="5"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0635" y="921926"/>
            <a:ext cx="4333147" cy="4315414"/>
          </a:xfrm>
          <a:prstGeom prst="rect">
            <a:avLst/>
          </a:prstGeom>
        </p:spPr>
      </p:pic>
      <p:sp>
        <p:nvSpPr>
          <p:cNvPr id="7" name="Content Placeholder 2"/>
          <p:cNvSpPr txBox="1">
            <a:spLocks/>
          </p:cNvSpPr>
          <p:nvPr/>
        </p:nvSpPr>
        <p:spPr>
          <a:xfrm>
            <a:off x="539552" y="332656"/>
            <a:ext cx="5296277" cy="589270"/>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en-GB" sz="2400" b="1"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Key Recommendations</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endParaRPr kumimoji="0" lang="en-GB" sz="8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105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36756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9632" y="620688"/>
            <a:ext cx="7170345" cy="4389120"/>
          </a:xfrm>
        </p:spPr>
        <p:txBody>
          <a:bodyPr>
            <a:normAutofit fontScale="92500" lnSpcReduction="20000"/>
          </a:bodyPr>
          <a:lstStyle/>
          <a:p>
            <a:pPr algn="ctr">
              <a:buNone/>
            </a:pPr>
            <a:r>
              <a:rPr lang="en-GB" sz="2400" b="1" u="sng" dirty="0" smtClean="0">
                <a:solidFill>
                  <a:prstClr val="black"/>
                </a:solidFill>
                <a:latin typeface="Arial" panose="020B0604020202020204" pitchFamily="34" charset="0"/>
                <a:cs typeface="Arial" panose="020B0604020202020204" pitchFamily="34" charset="0"/>
              </a:rPr>
              <a:t>Key Recommendations</a:t>
            </a:r>
          </a:p>
          <a:p>
            <a:pPr>
              <a:buNone/>
            </a:pPr>
            <a:endParaRPr lang="en-GB" sz="1050" dirty="0" smtClean="0">
              <a:solidFill>
                <a:prstClr val="black"/>
              </a:solidFill>
              <a:latin typeface="Arial" panose="020B0604020202020204" pitchFamily="34" charset="0"/>
              <a:cs typeface="Arial" panose="020B0604020202020204" pitchFamily="34" charset="0"/>
            </a:endParaRPr>
          </a:p>
          <a:p>
            <a:pPr>
              <a:buNone/>
            </a:pPr>
            <a:endParaRPr lang="en-GB" sz="1050" dirty="0" smtClean="0">
              <a:solidFill>
                <a:prstClr val="black"/>
              </a:solidFill>
              <a:latin typeface="Arial" panose="020B0604020202020204" pitchFamily="34" charset="0"/>
              <a:cs typeface="Arial" panose="020B0604020202020204" pitchFamily="34" charset="0"/>
            </a:endParaRPr>
          </a:p>
          <a:p>
            <a:pPr lvl="1"/>
            <a:r>
              <a:rPr lang="en-GB" sz="2200" dirty="0" smtClean="0">
                <a:solidFill>
                  <a:prstClr val="black"/>
                </a:solidFill>
                <a:latin typeface="Arial" panose="020B0604020202020204" pitchFamily="34" charset="0"/>
                <a:cs typeface="Arial" panose="020B0604020202020204" pitchFamily="34" charset="0"/>
              </a:rPr>
              <a:t>Six Areas of Learning and Experience</a:t>
            </a:r>
            <a:r>
              <a:rPr lang="en-GB" dirty="0" smtClean="0">
                <a:solidFill>
                  <a:prstClr val="black"/>
                </a:solidFill>
                <a:latin typeface="Arial" panose="020B0604020202020204" pitchFamily="34" charset="0"/>
                <a:cs typeface="Arial" panose="020B0604020202020204" pitchFamily="34" charset="0"/>
              </a:rPr>
              <a:t/>
            </a:r>
            <a:br>
              <a:rPr lang="en-GB" dirty="0" smtClean="0">
                <a:solidFill>
                  <a:prstClr val="black"/>
                </a:solidFill>
                <a:latin typeface="Arial" panose="020B0604020202020204" pitchFamily="34" charset="0"/>
                <a:cs typeface="Arial" panose="020B0604020202020204" pitchFamily="34" charset="0"/>
              </a:rPr>
            </a:br>
            <a:endParaRPr lang="en-GB" sz="900" dirty="0" smtClean="0">
              <a:solidFill>
                <a:prstClr val="black"/>
              </a:solidFill>
              <a:latin typeface="Arial" panose="020B0604020202020204" pitchFamily="34" charset="0"/>
              <a:cs typeface="Arial" panose="020B0604020202020204" pitchFamily="34" charset="0"/>
            </a:endParaRP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Expressive Arts</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Health and well-being</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Humanities</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Languages, literacy and communication</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Mathematics and numeracy</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Science and technology</a:t>
            </a:r>
          </a:p>
          <a:p>
            <a:pPr marL="982980" lvl="2" indent="-342900">
              <a:buFont typeface="Wingdings" panose="05000000000000000000" pitchFamily="2" charset="2"/>
              <a:buChar char="ü"/>
            </a:pPr>
            <a:endParaRPr lang="en-GB" sz="2000" dirty="0" smtClean="0">
              <a:solidFill>
                <a:prstClr val="black"/>
              </a:solidFill>
              <a:latin typeface="Arial" panose="020B0604020202020204" pitchFamily="34" charset="0"/>
              <a:cs typeface="Arial" panose="020B0604020202020204" pitchFamily="34" charset="0"/>
            </a:endParaRPr>
          </a:p>
          <a:p>
            <a:pPr lvl="1"/>
            <a:r>
              <a:rPr lang="en-GB" sz="2200" dirty="0" smtClean="0">
                <a:solidFill>
                  <a:prstClr val="black"/>
                </a:solidFill>
                <a:latin typeface="Arial" panose="020B0604020202020204" pitchFamily="34" charset="0"/>
                <a:cs typeface="Arial" panose="020B0604020202020204" pitchFamily="34" charset="0"/>
              </a:rPr>
              <a:t>Three cross-curriculum responsibilities</a:t>
            </a:r>
            <a:r>
              <a:rPr lang="en-GB" sz="1800" dirty="0" smtClean="0">
                <a:solidFill>
                  <a:prstClr val="black"/>
                </a:solidFill>
                <a:latin typeface="Arial" panose="020B0604020202020204" pitchFamily="34" charset="0"/>
                <a:cs typeface="Arial" panose="020B0604020202020204" pitchFamily="34" charset="0"/>
              </a:rPr>
              <a:t/>
            </a:r>
            <a:br>
              <a:rPr lang="en-GB" sz="1800" dirty="0" smtClean="0">
                <a:solidFill>
                  <a:prstClr val="black"/>
                </a:solidFill>
                <a:latin typeface="Arial" panose="020B0604020202020204" pitchFamily="34" charset="0"/>
                <a:cs typeface="Arial" panose="020B0604020202020204" pitchFamily="34" charset="0"/>
              </a:rPr>
            </a:br>
            <a:endParaRPr lang="en-GB" sz="1900" dirty="0" smtClean="0">
              <a:solidFill>
                <a:prstClr val="black"/>
              </a:solidFill>
              <a:latin typeface="Arial" panose="020B0604020202020204" pitchFamily="34" charset="0"/>
              <a:cs typeface="Arial" panose="020B0604020202020204" pitchFamily="34" charset="0"/>
            </a:endParaRP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Digital competence</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Literacy </a:t>
            </a:r>
          </a:p>
          <a:p>
            <a:pPr marL="982980" lvl="2" indent="-342900">
              <a:buFont typeface="Wingdings" pitchFamily="2" charset="2"/>
              <a:buChar char="Ø"/>
            </a:pPr>
            <a:r>
              <a:rPr lang="en-GB" sz="1900" dirty="0" smtClean="0">
                <a:solidFill>
                  <a:prstClr val="black"/>
                </a:solidFill>
                <a:latin typeface="Arial" panose="020B0604020202020204" pitchFamily="34" charset="0"/>
                <a:cs typeface="Arial" panose="020B0604020202020204" pitchFamily="34" charset="0"/>
              </a:rPr>
              <a:t>Numeracy</a:t>
            </a:r>
          </a:p>
          <a:p>
            <a:pPr marL="982980" lvl="2" indent="-342900">
              <a:buFont typeface="Wingdings" panose="05000000000000000000" pitchFamily="2" charset="2"/>
              <a:buChar char="ü"/>
            </a:pPr>
            <a:endParaRPr lang="en-GB" sz="2000" dirty="0" smtClean="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739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Users\TrottJ\AppData\Local\Microsoft\Windows\Temporary Internet Files\Content.Outlook\092O60QR\Timelin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608" y="260648"/>
            <a:ext cx="7920879"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2776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905561" y="548680"/>
            <a:ext cx="7568697" cy="4529469"/>
          </a:xfrm>
          <a:prstGeom prst="rect">
            <a:avLst/>
          </a:prstGeom>
        </p:spPr>
        <p:txBody>
          <a:bodyPr vert="horz">
            <a:normAutofit/>
          </a:bodyPr>
          <a:lstStyle/>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200" b="1" i="0" u="sng" strike="noStrike" kern="1200" cap="none" spc="0" normalizeH="0" baseline="0" noProof="0" dirty="0" smtClean="0">
              <a:ln>
                <a:noFill/>
              </a:ln>
              <a:solidFill>
                <a:srgbClr val="0000FF"/>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en-GB" sz="2200" b="1" i="0" u="sng" strike="noStrike" kern="1200" cap="none" spc="0" normalizeH="0" baseline="0" noProof="0" dirty="0" smtClean="0">
                <a:ln>
                  <a:noFill/>
                </a:ln>
                <a:solidFill>
                  <a:srgbClr val="0000FF"/>
                </a:solidFill>
                <a:effectLst/>
                <a:uLnTx/>
                <a:uFillTx/>
                <a:latin typeface="Arial" pitchFamily="34" charset="0"/>
                <a:ea typeface="+mn-ea"/>
                <a:cs typeface="Arial" pitchFamily="34" charset="0"/>
              </a:rPr>
              <a:t>Strategic Objective 3:</a:t>
            </a: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The qualifications young people achieve are nationally and internationally respected and act as a credible passport to their future learning and employment</a:t>
            </a: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8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598032" marR="0" lvl="1" indent="-34200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A full review of all externally accredited qualifications</a:t>
            </a:r>
          </a:p>
          <a:p>
            <a:pPr marL="598032" marR="0" lvl="1" indent="-34200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lang="en-GB" sz="2200" dirty="0" smtClean="0">
                <a:latin typeface="Arial" pitchFamily="34" charset="0"/>
                <a:cs typeface="Arial" pitchFamily="34" charset="0"/>
              </a:rPr>
              <a:t>Welsh Baccalaureate (pre and post 16)</a:t>
            </a:r>
          </a:p>
          <a:p>
            <a:pPr marL="598032" marR="0" lvl="1" indent="-34200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lang="en-GB" sz="2200" dirty="0" smtClean="0">
                <a:latin typeface="Arial" pitchFamily="34" charset="0"/>
                <a:cs typeface="Arial" pitchFamily="34" charset="0"/>
              </a:rPr>
              <a:t>New specifications</a:t>
            </a:r>
          </a:p>
          <a:p>
            <a:pPr marL="598032" marR="0" lvl="1" indent="-34200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42000" marR="0" lvl="0" indent="-342000" algn="l" defTabSz="914400" rtl="0" eaLnBrk="1" fontAlgn="auto" latinLnBrk="0" hangingPunct="1">
              <a:lnSpc>
                <a:spcPct val="100000"/>
              </a:lnSpc>
              <a:spcBef>
                <a:spcPct val="20000"/>
              </a:spcBef>
              <a:spcAft>
                <a:spcPts val="0"/>
              </a:spcAft>
              <a:buClr>
                <a:schemeClr val="accent3"/>
              </a:buClr>
              <a:buSzPct val="95000"/>
              <a:tabLst/>
              <a:defRPr/>
            </a:pP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6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pitchFamily="2" charset="2"/>
              <a:buChar char="Ø"/>
              <a:tabLst/>
              <a:defRPr/>
            </a:pPr>
            <a:endParaRPr kumimoji="0" lang="en-GB" sz="26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4922104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048937" y="620688"/>
            <a:ext cx="7106971" cy="4092588"/>
          </a:xfrm>
          <a:prstGeom prst="rect">
            <a:avLst/>
          </a:prstGeom>
        </p:spPr>
        <p:txBody>
          <a:bodyPr vert="horz">
            <a:normAutofit/>
          </a:bodyPr>
          <a:lstStyle/>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200" b="1" i="0" u="sng" strike="noStrike" kern="1200" cap="none" spc="0" normalizeH="0" baseline="0" noProof="0" dirty="0" smtClean="0">
              <a:ln>
                <a:noFill/>
              </a:ln>
              <a:solidFill>
                <a:srgbClr val="0000FF"/>
              </a:solidFill>
              <a:effectLst/>
              <a:uLnTx/>
              <a:uFillTx/>
              <a:latin typeface="Arial" pitchFamily="34" charset="0"/>
              <a:ea typeface="+mn-ea"/>
              <a:cs typeface="Arial" pitchFamily="34" charset="0"/>
            </a:endParaRP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en-GB" sz="2200" b="1" i="0" u="sng" strike="noStrike" kern="1200" cap="none" spc="0" normalizeH="0" baseline="0" noProof="0" dirty="0" smtClean="0">
                <a:ln>
                  <a:noFill/>
                </a:ln>
                <a:solidFill>
                  <a:srgbClr val="0000FF"/>
                </a:solidFill>
                <a:effectLst/>
                <a:uLnTx/>
                <a:uFillTx/>
                <a:latin typeface="Arial" pitchFamily="34" charset="0"/>
                <a:ea typeface="+mn-ea"/>
                <a:cs typeface="Arial" pitchFamily="34" charset="0"/>
              </a:rPr>
              <a:t>Strategic Objective 4:</a:t>
            </a: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200" b="1" i="0" u="sng"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r>
              <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Leaders of education at every level working together in a self-improving system, providing mutual support and challenge to raise standards in all schools</a:t>
            </a: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8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256032" marR="0" lvl="1" indent="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Effective school to school partnerships</a:t>
            </a:r>
          </a:p>
          <a:p>
            <a:pPr marL="256032" marR="0" lvl="1" indent="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lang="en-GB" sz="2200" dirty="0" smtClean="0">
                <a:latin typeface="Arial" pitchFamily="34" charset="0"/>
                <a:cs typeface="Arial" pitchFamily="34" charset="0"/>
              </a:rPr>
              <a:t>  Pioneer Schools (national)</a:t>
            </a: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256032" marR="0" lvl="1" indent="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r>
              <a:rPr lang="en-GB" sz="2200" dirty="0" smtClean="0">
                <a:latin typeface="Arial" pitchFamily="34" charset="0"/>
                <a:cs typeface="Arial" pitchFamily="34" charset="0"/>
              </a:rPr>
              <a:t>  Professional Learning Schools (ERW)</a:t>
            </a:r>
          </a:p>
          <a:p>
            <a:pPr marL="256032" marR="0" lvl="1" indent="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256032" marR="0" lvl="1" indent="0" algn="l" defTabSz="914400" rtl="0" eaLnBrk="1" fontAlgn="auto" latinLnBrk="0" hangingPunct="1">
              <a:lnSpc>
                <a:spcPct val="100000"/>
              </a:lnSpc>
              <a:spcBef>
                <a:spcPct val="20000"/>
              </a:spcBef>
              <a:spcAft>
                <a:spcPts val="0"/>
              </a:spcAft>
              <a:buClr>
                <a:schemeClr val="accent1"/>
              </a:buClr>
              <a:buSzPct val="85000"/>
              <a:buFont typeface="Wingdings" pitchFamily="2" charset="2"/>
              <a:buChar char="Ø"/>
              <a:tabLst/>
              <a:defRPr/>
            </a:pPr>
            <a:endParaRPr lang="en-GB" sz="2200" dirty="0" smtClean="0">
              <a:latin typeface="Arial" pitchFamily="34" charset="0"/>
              <a:cs typeface="Arial" pitchFamily="34" charset="0"/>
            </a:endParaRPr>
          </a:p>
          <a:p>
            <a:pPr marL="256032" marR="0" lvl="1" indent="0" algn="l" defTabSz="914400" rtl="0" eaLnBrk="1" fontAlgn="auto" latinLnBrk="0" hangingPunct="1">
              <a:lnSpc>
                <a:spcPct val="100000"/>
              </a:lnSpc>
              <a:spcBef>
                <a:spcPct val="20000"/>
              </a:spcBef>
              <a:spcAft>
                <a:spcPts val="0"/>
              </a:spcAft>
              <a:buClr>
                <a:schemeClr val="accent1"/>
              </a:buClr>
              <a:buSzPct val="85000"/>
              <a:tabLst/>
              <a:defRPr/>
            </a:pPr>
            <a:endParaRPr kumimoji="0" lang="en-GB" sz="22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6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ct val="20000"/>
              </a:spcBef>
              <a:spcAft>
                <a:spcPts val="0"/>
              </a:spcAft>
              <a:buClr>
                <a:schemeClr val="accent3"/>
              </a:buClr>
              <a:buSzPct val="95000"/>
              <a:buFont typeface="Wingdings" pitchFamily="2" charset="2"/>
              <a:buChar char="Ø"/>
              <a:tabLst/>
              <a:defRPr/>
            </a:pPr>
            <a:endParaRPr kumimoji="0" lang="en-GB" sz="26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274320" marR="0" lvl="0" indent="-274320" algn="l"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5193853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AutoShape 2" descr="Image result for Teachers career pathway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244" name="AutoShape 4" descr="Image result for Teachers career pathway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7" name="Content Placeholder 2"/>
          <p:cNvSpPr txBox="1">
            <a:spLocks/>
          </p:cNvSpPr>
          <p:nvPr/>
        </p:nvSpPr>
        <p:spPr>
          <a:xfrm>
            <a:off x="1187624" y="692696"/>
            <a:ext cx="6741041" cy="409539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3"/>
              </a:buClr>
              <a:buSzPct val="95000"/>
              <a:buFont typeface="Wingdings 2"/>
              <a:buNone/>
              <a:tabLst/>
              <a:defRPr/>
            </a:pPr>
            <a:endParaRPr kumimoji="0" lang="en-GB" sz="24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2" name="Title 1"/>
          <p:cNvSpPr>
            <a:spLocks noGrp="1"/>
          </p:cNvSpPr>
          <p:nvPr>
            <p:ph type="title"/>
          </p:nvPr>
        </p:nvSpPr>
        <p:spPr>
          <a:xfrm>
            <a:off x="457200" y="274638"/>
            <a:ext cx="8229600" cy="850106"/>
          </a:xfrm>
        </p:spPr>
        <p:txBody>
          <a:bodyPr/>
          <a:lstStyle/>
          <a:p>
            <a:r>
              <a:rPr lang="en-GB" dirty="0" smtClean="0"/>
              <a:t>Milestone matrix</a:t>
            </a:r>
            <a:endParaRPr lang="en-GB" dirty="0"/>
          </a:p>
        </p:txBody>
      </p:sp>
      <p:sp>
        <p:nvSpPr>
          <p:cNvPr id="3" name="Content Placeholder 2"/>
          <p:cNvSpPr>
            <a:spLocks noGrp="1"/>
          </p:cNvSpPr>
          <p:nvPr>
            <p:ph idx="1"/>
          </p:nvPr>
        </p:nvSpPr>
        <p:spPr>
          <a:xfrm>
            <a:off x="457200" y="1124744"/>
            <a:ext cx="8363272" cy="4392489"/>
          </a:xfrm>
        </p:spPr>
        <p:txBody>
          <a:bodyPr>
            <a:normAutofit fontScale="85000" lnSpcReduction="20000"/>
          </a:bodyPr>
          <a:lstStyle/>
          <a:p>
            <a:r>
              <a:rPr lang="en-GB" dirty="0"/>
              <a:t>Practising </a:t>
            </a:r>
            <a:r>
              <a:rPr lang="en-GB" dirty="0" smtClean="0"/>
              <a:t>teacher</a:t>
            </a:r>
          </a:p>
          <a:p>
            <a:r>
              <a:rPr lang="en-GB" dirty="0" smtClean="0"/>
              <a:t>Aspiring leader</a:t>
            </a:r>
          </a:p>
          <a:p>
            <a:r>
              <a:rPr lang="en-GB" dirty="0" smtClean="0"/>
              <a:t>Middle leader</a:t>
            </a:r>
          </a:p>
          <a:p>
            <a:r>
              <a:rPr lang="en-GB" dirty="0" smtClean="0"/>
              <a:t>Senior </a:t>
            </a:r>
            <a:r>
              <a:rPr lang="en-GB" dirty="0"/>
              <a:t>leader </a:t>
            </a:r>
            <a:endParaRPr lang="en-GB" dirty="0" smtClean="0"/>
          </a:p>
          <a:p>
            <a:r>
              <a:rPr lang="en-GB" dirty="0" smtClean="0"/>
              <a:t>Aspiring </a:t>
            </a:r>
            <a:r>
              <a:rPr lang="en-GB" dirty="0"/>
              <a:t>headteacher </a:t>
            </a:r>
            <a:endParaRPr lang="en-GB" dirty="0" smtClean="0"/>
          </a:p>
          <a:p>
            <a:r>
              <a:rPr lang="en-GB" dirty="0" smtClean="0"/>
              <a:t>Newly </a:t>
            </a:r>
            <a:r>
              <a:rPr lang="en-GB" dirty="0"/>
              <a:t>appointed </a:t>
            </a:r>
            <a:r>
              <a:rPr lang="en-GB" dirty="0" smtClean="0"/>
              <a:t>headteacher</a:t>
            </a:r>
          </a:p>
          <a:p>
            <a:r>
              <a:rPr lang="en-GB" dirty="0" smtClean="0"/>
              <a:t>Experienced </a:t>
            </a:r>
            <a:r>
              <a:rPr lang="en-GB" dirty="0"/>
              <a:t>headteacher </a:t>
            </a:r>
            <a:endParaRPr lang="en-GB" dirty="0" smtClean="0"/>
          </a:p>
          <a:p>
            <a:r>
              <a:rPr lang="en-GB" dirty="0" smtClean="0"/>
              <a:t>Executive headteacher</a:t>
            </a:r>
          </a:p>
          <a:p>
            <a:pPr marL="0" indent="0">
              <a:buNone/>
            </a:pPr>
            <a:endParaRPr lang="en-GB" dirty="0" smtClean="0"/>
          </a:p>
          <a:p>
            <a:pPr marL="0" indent="0">
              <a:buNone/>
            </a:pPr>
            <a:r>
              <a:rPr lang="en-GB" sz="1900" dirty="0">
                <a:hlinkClick r:id="rId3"/>
              </a:rPr>
              <a:t>http://</a:t>
            </a:r>
            <a:r>
              <a:rPr lang="en-GB" sz="1900" dirty="0" smtClean="0">
                <a:hlinkClick r:id="rId3"/>
              </a:rPr>
              <a:t>learning.gov.wales/docs/learningwales/publications/150921-leadership-milestone-matrix-en.pdf</a:t>
            </a:r>
            <a:endParaRPr lang="en-GB" sz="1900" dirty="0" smtClean="0"/>
          </a:p>
          <a:p>
            <a:endParaRPr lang="en-GB" dirty="0"/>
          </a:p>
        </p:txBody>
      </p:sp>
    </p:spTree>
    <p:extLst>
      <p:ext uri="{BB962C8B-B14F-4D97-AF65-F5344CB8AC3E}">
        <p14:creationId xmlns:p14="http://schemas.microsoft.com/office/powerpoint/2010/main" val="21635833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36157"/>
            <a:ext cx="6120680" cy="3912782"/>
          </a:xfrm>
        </p:spPr>
        <p:txBody>
          <a:bodyPr>
            <a:normAutofit/>
          </a:bodyPr>
          <a:lstStyle/>
          <a:p>
            <a:pPr algn="ctr">
              <a:buNone/>
            </a:pPr>
            <a:endParaRPr lang="en-GB" sz="2800" b="1" dirty="0" smtClean="0">
              <a:latin typeface="Arial" pitchFamily="34" charset="0"/>
              <a:cs typeface="Arial" pitchFamily="34" charset="0"/>
            </a:endParaRPr>
          </a:p>
          <a:p>
            <a:pPr algn="ctr">
              <a:buNone/>
            </a:pPr>
            <a:r>
              <a:rPr lang="en-GB" sz="2400" b="1" dirty="0" smtClean="0">
                <a:latin typeface="Arial" pitchFamily="34" charset="0"/>
                <a:cs typeface="Arial" pitchFamily="34" charset="0"/>
              </a:rPr>
              <a:t>Education Workforce Council (EWC)</a:t>
            </a:r>
          </a:p>
          <a:p>
            <a:pPr algn="ctr">
              <a:buNone/>
            </a:pPr>
            <a:endParaRPr lang="en-GB" sz="2400" dirty="0" smtClean="0">
              <a:latin typeface="Arial" pitchFamily="34" charset="0"/>
              <a:cs typeface="Arial" pitchFamily="34" charset="0"/>
            </a:endParaRPr>
          </a:p>
          <a:p>
            <a:pPr algn="ctr">
              <a:buNone/>
            </a:pPr>
            <a:endParaRPr lang="en-GB" sz="2400" dirty="0" smtClean="0">
              <a:latin typeface="Arial" pitchFamily="34" charset="0"/>
              <a:cs typeface="Arial" pitchFamily="34" charset="0"/>
            </a:endParaRPr>
          </a:p>
          <a:p>
            <a:pPr algn="ctr">
              <a:buNone/>
            </a:pPr>
            <a:r>
              <a:rPr lang="en-GB" sz="2400" dirty="0" smtClean="0">
                <a:latin typeface="Arial" pitchFamily="34" charset="0"/>
                <a:cs typeface="Arial" pitchFamily="34" charset="0"/>
              </a:rPr>
              <a:t>Professional Learning </a:t>
            </a:r>
            <a:r>
              <a:rPr lang="en-GB" sz="2400" dirty="0" smtClean="0">
                <a:latin typeface="Arial" pitchFamily="34" charset="0"/>
                <a:cs typeface="Arial" pitchFamily="34" charset="0"/>
              </a:rPr>
              <a:t>Passport</a:t>
            </a:r>
          </a:p>
          <a:p>
            <a:pPr algn="ctr">
              <a:buNone/>
            </a:pPr>
            <a:endParaRPr lang="en-GB" sz="2400" dirty="0" smtClean="0">
              <a:latin typeface="Arial" pitchFamily="34" charset="0"/>
              <a:cs typeface="Arial" pitchFamily="34" charset="0"/>
            </a:endParaRPr>
          </a:p>
          <a:p>
            <a:pPr algn="ctr">
              <a:buNone/>
            </a:pPr>
            <a:r>
              <a:rPr lang="en-GB" sz="2200" dirty="0">
                <a:latin typeface="Arial" pitchFamily="34" charset="0"/>
                <a:cs typeface="Arial" pitchFamily="34" charset="0"/>
                <a:hlinkClick r:id="rId2"/>
              </a:rPr>
              <a:t>http://</a:t>
            </a:r>
            <a:r>
              <a:rPr lang="en-GB" sz="2200" dirty="0" smtClean="0">
                <a:latin typeface="Arial" pitchFamily="34" charset="0"/>
                <a:cs typeface="Arial" pitchFamily="34" charset="0"/>
                <a:hlinkClick r:id="rId2"/>
              </a:rPr>
              <a:t>www.ewc.wales/site/index.php/en/professional-development/professional-learning-passport</a:t>
            </a:r>
            <a:endParaRPr lang="en-GB" sz="2200" dirty="0" smtClean="0">
              <a:latin typeface="Arial" pitchFamily="34" charset="0"/>
              <a:cs typeface="Arial" pitchFamily="34" charset="0"/>
            </a:endParaRPr>
          </a:p>
          <a:p>
            <a:pPr algn="ctr">
              <a:buNone/>
            </a:pPr>
            <a:endParaRPr lang="en-GB" sz="2200" dirty="0" smtClean="0">
              <a:latin typeface="Arial" pitchFamily="34" charset="0"/>
              <a:cs typeface="Arial" pitchFamily="34" charset="0"/>
            </a:endParaRPr>
          </a:p>
          <a:p>
            <a:pPr algn="ctr">
              <a:buNone/>
            </a:pPr>
            <a:endParaRPr lang="en-GB" dirty="0" smtClean="0">
              <a:latin typeface="Arial" pitchFamily="34" charset="0"/>
              <a:cs typeface="Arial" pitchFamily="34" charset="0"/>
            </a:endParaRPr>
          </a:p>
          <a:p>
            <a:pPr algn="ctr">
              <a:buNone/>
            </a:pPr>
            <a:endParaRPr lang="en-GB" sz="4400" b="1" dirty="0">
              <a:solidFill>
                <a:srgbClr val="990099"/>
              </a:solidFill>
              <a:latin typeface="Arial" pitchFamily="34" charset="0"/>
              <a:cs typeface="Arial" pitchFamily="34" charset="0"/>
            </a:endParaRPr>
          </a:p>
        </p:txBody>
      </p:sp>
      <p:pic>
        <p:nvPicPr>
          <p:cNvPr id="4" name="Picture 1" descr="C:\Users\thompsoni\Desktop\download.png"/>
          <p:cNvPicPr>
            <a:picLocks noChangeAspect="1" noChangeArrowheads="1"/>
          </p:cNvPicPr>
          <p:nvPr/>
        </p:nvPicPr>
        <p:blipFill>
          <a:blip r:embed="rId3"/>
          <a:srcRect/>
          <a:stretch>
            <a:fillRect/>
          </a:stretch>
        </p:blipFill>
        <p:spPr bwMode="auto">
          <a:xfrm>
            <a:off x="6320415" y="908720"/>
            <a:ext cx="2172544" cy="1543650"/>
          </a:xfrm>
          <a:prstGeom prst="rect">
            <a:avLst/>
          </a:prstGeom>
          <a:noFill/>
        </p:spPr>
      </p:pic>
    </p:spTree>
    <p:extLst>
      <p:ext uri="{BB962C8B-B14F-4D97-AF65-F5344CB8AC3E}">
        <p14:creationId xmlns:p14="http://schemas.microsoft.com/office/powerpoint/2010/main" val="427894484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451</TotalTime>
  <Words>689</Words>
  <Application>Microsoft Office PowerPoint</Application>
  <PresentationFormat>On-screen Show (4:3)</PresentationFormat>
  <Paragraphs>173</Paragraphs>
  <Slides>19</Slides>
  <Notes>4</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Creating a strategic direction</vt:lpstr>
      <vt:lpstr>PowerPoint Presentation</vt:lpstr>
      <vt:lpstr>PowerPoint Presentation</vt:lpstr>
      <vt:lpstr>An indication of the number of pages required  (based on font: Arial, font size: 12, single spaced)</vt:lpstr>
      <vt:lpstr> Pedagogic and Professional applications (30% weighting)  (Professional reflection/  trust groups)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Milestone matrix</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cp:lastModifiedBy>
  <cp:revision>35</cp:revision>
  <cp:lastPrinted>2016-03-03T12:32:33Z</cp:lastPrinted>
  <dcterms:created xsi:type="dcterms:W3CDTF">2015-04-14T15:21:28Z</dcterms:created>
  <dcterms:modified xsi:type="dcterms:W3CDTF">2016-10-05T21:53:12Z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