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1" r:id="rId15"/>
    <p:sldId id="272" r:id="rId16"/>
    <p:sldId id="273" r:id="rId17"/>
    <p:sldId id="274" r:id="rId18"/>
    <p:sldId id="275" r:id="rId19"/>
    <p:sldId id="276" r:id="rId20"/>
    <p:sldId id="277" r:id="rId21"/>
    <p:sldId id="278" r:id="rId22"/>
    <p:sldId id="279" r:id="rId23"/>
    <p:sldId id="280" r:id="rId24"/>
    <p:sldId id="281" r:id="rId25"/>
    <p:sldId id="27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335" autoAdjust="0"/>
  </p:normalViewPr>
  <p:slideViewPr>
    <p:cSldViewPr snapToGrid="0">
      <p:cViewPr varScale="1">
        <p:scale>
          <a:sx n="69" d="100"/>
          <a:sy n="69" d="100"/>
        </p:scale>
        <p:origin x="11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1" Type="http://schemas.openxmlformats.org/officeDocument/2006/relationships/hyperlink" Target="https://irep.ntu.ac.uk/id/eprint/20114/1/219253_PubSub1820_Lewis.pdf"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irep.ntu.ac.uk/id/eprint/20114/1/219253_PubSub1820_Lewis.pdf"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A94F0A-8813-42FA-B0CF-63334481AB4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2D85FBA-BD04-43CD-9CF5-84CA6941A712}">
      <dgm:prSet/>
      <dgm:spPr/>
      <dgm:t>
        <a:bodyPr/>
        <a:lstStyle/>
        <a:p>
          <a:r>
            <a:rPr lang="en-GB" b="1" dirty="0">
              <a:latin typeface="Aptos" panose="020B0004020202020204" pitchFamily="34" charset="0"/>
            </a:rPr>
            <a:t>Obscene</a:t>
          </a:r>
          <a:r>
            <a:rPr lang="en-GB" dirty="0">
              <a:latin typeface="Aptos" panose="020B0004020202020204" pitchFamily="34" charset="0"/>
            </a:rPr>
            <a:t> means morally repugnant.</a:t>
          </a:r>
          <a:endParaRPr lang="en-US" dirty="0">
            <a:latin typeface="Aptos" panose="020B0004020202020204" pitchFamily="34" charset="0"/>
          </a:endParaRPr>
        </a:p>
      </dgm:t>
    </dgm:pt>
    <dgm:pt modelId="{AD143462-A4CE-468A-9651-21539A22BAF7}" type="parTrans" cxnId="{9D585832-9B8B-4BC4-96CA-370B7CED9F1B}">
      <dgm:prSet/>
      <dgm:spPr/>
      <dgm:t>
        <a:bodyPr/>
        <a:lstStyle/>
        <a:p>
          <a:endParaRPr lang="en-US"/>
        </a:p>
      </dgm:t>
    </dgm:pt>
    <dgm:pt modelId="{D21DBD21-5F00-471D-A057-BF9E8DC7A481}" type="sibTrans" cxnId="{9D585832-9B8B-4BC4-96CA-370B7CED9F1B}">
      <dgm:prSet/>
      <dgm:spPr/>
      <dgm:t>
        <a:bodyPr/>
        <a:lstStyle/>
        <a:p>
          <a:endParaRPr lang="en-US"/>
        </a:p>
      </dgm:t>
    </dgm:pt>
    <dgm:pt modelId="{6836D3E7-857A-446E-975A-13AD250F12B6}">
      <dgm:prSet/>
      <dgm:spPr/>
      <dgm:t>
        <a:bodyPr/>
        <a:lstStyle/>
        <a:p>
          <a:r>
            <a:rPr lang="en-GB" b="1" dirty="0">
              <a:latin typeface="Aptos" panose="020B0004020202020204" pitchFamily="34" charset="0"/>
            </a:rPr>
            <a:t>Disgusting</a:t>
          </a:r>
          <a:r>
            <a:rPr lang="en-GB" dirty="0">
              <a:latin typeface="Aptos" panose="020B0004020202020204" pitchFamily="34" charset="0"/>
            </a:rPr>
            <a:t> means repugnant or loathsome.</a:t>
          </a:r>
          <a:endParaRPr lang="en-US" dirty="0">
            <a:latin typeface="Aptos" panose="020B0004020202020204" pitchFamily="34" charset="0"/>
          </a:endParaRPr>
        </a:p>
      </dgm:t>
    </dgm:pt>
    <dgm:pt modelId="{015BC912-FC4E-4C05-9E0E-988E53E5C911}" type="parTrans" cxnId="{742674D1-5A90-4535-A58C-60E6758B1E77}">
      <dgm:prSet/>
      <dgm:spPr/>
      <dgm:t>
        <a:bodyPr/>
        <a:lstStyle/>
        <a:p>
          <a:endParaRPr lang="en-US"/>
        </a:p>
      </dgm:t>
    </dgm:pt>
    <dgm:pt modelId="{C6A826F5-AD7C-4A30-94DD-B4649D94314D}" type="sibTrans" cxnId="{742674D1-5A90-4535-A58C-60E6758B1E77}">
      <dgm:prSet/>
      <dgm:spPr/>
      <dgm:t>
        <a:bodyPr/>
        <a:lstStyle/>
        <a:p>
          <a:endParaRPr lang="en-US"/>
        </a:p>
      </dgm:t>
    </dgm:pt>
    <dgm:pt modelId="{83DBF7E2-0415-4F8B-84FF-DD049D29249E}">
      <dgm:prSet/>
      <dgm:spPr/>
      <dgm:t>
        <a:bodyPr/>
        <a:lstStyle/>
        <a:p>
          <a:r>
            <a:rPr lang="en-GB" dirty="0">
              <a:latin typeface="Aptos" panose="020B0004020202020204" pitchFamily="34" charset="0"/>
            </a:rPr>
            <a:t>The act can be committed by both men and women and must be committed where it might be seen by the public of two or more people.</a:t>
          </a:r>
          <a:endParaRPr lang="en-US" dirty="0">
            <a:latin typeface="Aptos" panose="020B0004020202020204" pitchFamily="34" charset="0"/>
          </a:endParaRPr>
        </a:p>
      </dgm:t>
    </dgm:pt>
    <dgm:pt modelId="{2B9DD503-F2E7-4739-ABE1-2DB3873CC951}" type="parTrans" cxnId="{06FB9F01-C15F-4B3D-A665-5D741632C9CB}">
      <dgm:prSet/>
      <dgm:spPr/>
      <dgm:t>
        <a:bodyPr/>
        <a:lstStyle/>
        <a:p>
          <a:endParaRPr lang="en-US"/>
        </a:p>
      </dgm:t>
    </dgm:pt>
    <dgm:pt modelId="{28AB0E4D-0D6B-4789-BC9C-38561CBC026C}" type="sibTrans" cxnId="{06FB9F01-C15F-4B3D-A665-5D741632C9CB}">
      <dgm:prSet/>
      <dgm:spPr/>
      <dgm:t>
        <a:bodyPr/>
        <a:lstStyle/>
        <a:p>
          <a:endParaRPr lang="en-US"/>
        </a:p>
      </dgm:t>
    </dgm:pt>
    <dgm:pt modelId="{49427525-0DA4-4D91-8335-FD144C9D8BFE}">
      <dgm:prSet/>
      <dgm:spPr/>
      <dgm:t>
        <a:bodyPr/>
        <a:lstStyle/>
        <a:p>
          <a:r>
            <a:rPr lang="en-GB" b="1" dirty="0">
              <a:latin typeface="Aptos" panose="020B0004020202020204" pitchFamily="34" charset="0"/>
            </a:rPr>
            <a:t>Outrage</a:t>
          </a:r>
          <a:r>
            <a:rPr lang="en-GB" dirty="0">
              <a:latin typeface="Aptos" panose="020B0004020202020204" pitchFamily="34" charset="0"/>
            </a:rPr>
            <a:t> the exposure of naked body parts must go beyond acceptable limits of decency and be likely to substantially offend a reasonable person. </a:t>
          </a:r>
          <a:endParaRPr lang="en-US" dirty="0">
            <a:latin typeface="Aptos" panose="020B0004020202020204" pitchFamily="34" charset="0"/>
          </a:endParaRPr>
        </a:p>
      </dgm:t>
    </dgm:pt>
    <dgm:pt modelId="{E9B8B04F-551A-45BE-BAA7-D2FF6B80634A}" type="parTrans" cxnId="{65B2AD74-C7B4-4679-B5C7-201C9C5AA286}">
      <dgm:prSet/>
      <dgm:spPr/>
      <dgm:t>
        <a:bodyPr/>
        <a:lstStyle/>
        <a:p>
          <a:endParaRPr lang="en-US"/>
        </a:p>
      </dgm:t>
    </dgm:pt>
    <dgm:pt modelId="{C14CAFCB-904F-4ACC-90D2-EE46556C928C}" type="sibTrans" cxnId="{65B2AD74-C7B4-4679-B5C7-201C9C5AA286}">
      <dgm:prSet/>
      <dgm:spPr/>
      <dgm:t>
        <a:bodyPr/>
        <a:lstStyle/>
        <a:p>
          <a:endParaRPr lang="en-US"/>
        </a:p>
      </dgm:t>
    </dgm:pt>
    <dgm:pt modelId="{5835DE7D-5916-460C-BA63-E21532FA126A}">
      <dgm:prSet/>
      <dgm:spPr/>
      <dgm:t>
        <a:bodyPr/>
        <a:lstStyle/>
        <a:p>
          <a:r>
            <a:rPr lang="en-US" dirty="0">
              <a:latin typeface="Aptos" panose="020B0004020202020204" pitchFamily="34" charset="0"/>
            </a:rPr>
            <a:t>Public Place</a:t>
          </a:r>
        </a:p>
      </dgm:t>
    </dgm:pt>
    <dgm:pt modelId="{6E355E8E-7AEE-4BAA-B68B-EB6614A630F0}" type="parTrans" cxnId="{87538420-D0D3-4644-875E-65D4E4EC8E76}">
      <dgm:prSet/>
      <dgm:spPr/>
    </dgm:pt>
    <dgm:pt modelId="{B6C4AAC3-4533-44D2-84DE-817B80A4FB2A}" type="sibTrans" cxnId="{87538420-D0D3-4644-875E-65D4E4EC8E76}">
      <dgm:prSet/>
      <dgm:spPr/>
    </dgm:pt>
    <dgm:pt modelId="{B8E1E338-F502-4690-82BD-4C3E0D595EB6}" type="pres">
      <dgm:prSet presAssocID="{74A94F0A-8813-42FA-B0CF-63334481AB40}" presName="linear" presStyleCnt="0">
        <dgm:presLayoutVars>
          <dgm:animLvl val="lvl"/>
          <dgm:resizeHandles val="exact"/>
        </dgm:presLayoutVars>
      </dgm:prSet>
      <dgm:spPr/>
    </dgm:pt>
    <dgm:pt modelId="{663C71B9-2105-497E-9B84-D5BC7E5F10F1}" type="pres">
      <dgm:prSet presAssocID="{B2D85FBA-BD04-43CD-9CF5-84CA6941A712}" presName="parentText" presStyleLbl="node1" presStyleIdx="0" presStyleCnt="5">
        <dgm:presLayoutVars>
          <dgm:chMax val="0"/>
          <dgm:bulletEnabled val="1"/>
        </dgm:presLayoutVars>
      </dgm:prSet>
      <dgm:spPr/>
    </dgm:pt>
    <dgm:pt modelId="{D0965094-3247-4F03-88E9-693A265BE92F}" type="pres">
      <dgm:prSet presAssocID="{D21DBD21-5F00-471D-A057-BF9E8DC7A481}" presName="spacer" presStyleCnt="0"/>
      <dgm:spPr/>
    </dgm:pt>
    <dgm:pt modelId="{A31ED475-BE41-4A34-8C4A-6BF58D263B79}" type="pres">
      <dgm:prSet presAssocID="{6836D3E7-857A-446E-975A-13AD250F12B6}" presName="parentText" presStyleLbl="node1" presStyleIdx="1" presStyleCnt="5">
        <dgm:presLayoutVars>
          <dgm:chMax val="0"/>
          <dgm:bulletEnabled val="1"/>
        </dgm:presLayoutVars>
      </dgm:prSet>
      <dgm:spPr/>
    </dgm:pt>
    <dgm:pt modelId="{AE487874-C329-4F79-9EA5-3189FAB9691F}" type="pres">
      <dgm:prSet presAssocID="{C6A826F5-AD7C-4A30-94DD-B4649D94314D}" presName="spacer" presStyleCnt="0"/>
      <dgm:spPr/>
    </dgm:pt>
    <dgm:pt modelId="{904DCC96-DD65-448B-ABF1-6936E32D821C}" type="pres">
      <dgm:prSet presAssocID="{83DBF7E2-0415-4F8B-84FF-DD049D29249E}" presName="parentText" presStyleLbl="node1" presStyleIdx="2" presStyleCnt="5">
        <dgm:presLayoutVars>
          <dgm:chMax val="0"/>
          <dgm:bulletEnabled val="1"/>
        </dgm:presLayoutVars>
      </dgm:prSet>
      <dgm:spPr/>
    </dgm:pt>
    <dgm:pt modelId="{D2BA68BA-4835-472C-83C5-9B1D6BFC070C}" type="pres">
      <dgm:prSet presAssocID="{28AB0E4D-0D6B-4789-BC9C-38561CBC026C}" presName="spacer" presStyleCnt="0"/>
      <dgm:spPr/>
    </dgm:pt>
    <dgm:pt modelId="{7411C5E6-0C8F-4415-80F4-5AC093E265E3}" type="pres">
      <dgm:prSet presAssocID="{49427525-0DA4-4D91-8335-FD144C9D8BFE}" presName="parentText" presStyleLbl="node1" presStyleIdx="3" presStyleCnt="5">
        <dgm:presLayoutVars>
          <dgm:chMax val="0"/>
          <dgm:bulletEnabled val="1"/>
        </dgm:presLayoutVars>
      </dgm:prSet>
      <dgm:spPr/>
    </dgm:pt>
    <dgm:pt modelId="{45866FB4-5165-4A6F-839F-AAC5E946C7D5}" type="pres">
      <dgm:prSet presAssocID="{C14CAFCB-904F-4ACC-90D2-EE46556C928C}" presName="spacer" presStyleCnt="0"/>
      <dgm:spPr/>
    </dgm:pt>
    <dgm:pt modelId="{9771F2BF-2B4A-466C-8AD1-9B3E51BE8048}" type="pres">
      <dgm:prSet presAssocID="{5835DE7D-5916-460C-BA63-E21532FA126A}" presName="parentText" presStyleLbl="node1" presStyleIdx="4" presStyleCnt="5">
        <dgm:presLayoutVars>
          <dgm:chMax val="0"/>
          <dgm:bulletEnabled val="1"/>
        </dgm:presLayoutVars>
      </dgm:prSet>
      <dgm:spPr/>
    </dgm:pt>
  </dgm:ptLst>
  <dgm:cxnLst>
    <dgm:cxn modelId="{06FB9F01-C15F-4B3D-A665-5D741632C9CB}" srcId="{74A94F0A-8813-42FA-B0CF-63334481AB40}" destId="{83DBF7E2-0415-4F8B-84FF-DD049D29249E}" srcOrd="2" destOrd="0" parTransId="{2B9DD503-F2E7-4739-ABE1-2DB3873CC951}" sibTransId="{28AB0E4D-0D6B-4789-BC9C-38561CBC026C}"/>
    <dgm:cxn modelId="{87538420-D0D3-4644-875E-65D4E4EC8E76}" srcId="{74A94F0A-8813-42FA-B0CF-63334481AB40}" destId="{5835DE7D-5916-460C-BA63-E21532FA126A}" srcOrd="4" destOrd="0" parTransId="{6E355E8E-7AEE-4BAA-B68B-EB6614A630F0}" sibTransId="{B6C4AAC3-4533-44D2-84DE-817B80A4FB2A}"/>
    <dgm:cxn modelId="{5BFABE26-2E2B-4D16-BB7D-31F3359483F0}" type="presOf" srcId="{B2D85FBA-BD04-43CD-9CF5-84CA6941A712}" destId="{663C71B9-2105-497E-9B84-D5BC7E5F10F1}" srcOrd="0" destOrd="0" presId="urn:microsoft.com/office/officeart/2005/8/layout/vList2"/>
    <dgm:cxn modelId="{9D585832-9B8B-4BC4-96CA-370B7CED9F1B}" srcId="{74A94F0A-8813-42FA-B0CF-63334481AB40}" destId="{B2D85FBA-BD04-43CD-9CF5-84CA6941A712}" srcOrd="0" destOrd="0" parTransId="{AD143462-A4CE-468A-9651-21539A22BAF7}" sibTransId="{D21DBD21-5F00-471D-A057-BF9E8DC7A481}"/>
    <dgm:cxn modelId="{EA02EE48-F4EA-43CD-A7F0-19269EA11C61}" type="presOf" srcId="{83DBF7E2-0415-4F8B-84FF-DD049D29249E}" destId="{904DCC96-DD65-448B-ABF1-6936E32D821C}" srcOrd="0" destOrd="0" presId="urn:microsoft.com/office/officeart/2005/8/layout/vList2"/>
    <dgm:cxn modelId="{8836BC72-CE22-467A-8086-49AD08CC9A0A}" type="presOf" srcId="{74A94F0A-8813-42FA-B0CF-63334481AB40}" destId="{B8E1E338-F502-4690-82BD-4C3E0D595EB6}" srcOrd="0" destOrd="0" presId="urn:microsoft.com/office/officeart/2005/8/layout/vList2"/>
    <dgm:cxn modelId="{533AEC52-BBED-4B56-BCC8-B10551CAD4D4}" type="presOf" srcId="{6836D3E7-857A-446E-975A-13AD250F12B6}" destId="{A31ED475-BE41-4A34-8C4A-6BF58D263B79}" srcOrd="0" destOrd="0" presId="urn:microsoft.com/office/officeart/2005/8/layout/vList2"/>
    <dgm:cxn modelId="{65B2AD74-C7B4-4679-B5C7-201C9C5AA286}" srcId="{74A94F0A-8813-42FA-B0CF-63334481AB40}" destId="{49427525-0DA4-4D91-8335-FD144C9D8BFE}" srcOrd="3" destOrd="0" parTransId="{E9B8B04F-551A-45BE-BAA7-D2FF6B80634A}" sibTransId="{C14CAFCB-904F-4ACC-90D2-EE46556C928C}"/>
    <dgm:cxn modelId="{F06B147E-C709-4B4D-AB1A-0A1CADFB7175}" type="presOf" srcId="{49427525-0DA4-4D91-8335-FD144C9D8BFE}" destId="{7411C5E6-0C8F-4415-80F4-5AC093E265E3}" srcOrd="0" destOrd="0" presId="urn:microsoft.com/office/officeart/2005/8/layout/vList2"/>
    <dgm:cxn modelId="{742674D1-5A90-4535-A58C-60E6758B1E77}" srcId="{74A94F0A-8813-42FA-B0CF-63334481AB40}" destId="{6836D3E7-857A-446E-975A-13AD250F12B6}" srcOrd="1" destOrd="0" parTransId="{015BC912-FC4E-4C05-9E0E-988E53E5C911}" sibTransId="{C6A826F5-AD7C-4A30-94DD-B4649D94314D}"/>
    <dgm:cxn modelId="{427919FD-36F2-4B20-B3E6-BB7D719E4855}" type="presOf" srcId="{5835DE7D-5916-460C-BA63-E21532FA126A}" destId="{9771F2BF-2B4A-466C-8AD1-9B3E51BE8048}" srcOrd="0" destOrd="0" presId="urn:microsoft.com/office/officeart/2005/8/layout/vList2"/>
    <dgm:cxn modelId="{3AF8654D-A070-4C12-AEC8-59C3D40B8015}" type="presParOf" srcId="{B8E1E338-F502-4690-82BD-4C3E0D595EB6}" destId="{663C71B9-2105-497E-9B84-D5BC7E5F10F1}" srcOrd="0" destOrd="0" presId="urn:microsoft.com/office/officeart/2005/8/layout/vList2"/>
    <dgm:cxn modelId="{D288A713-8027-4815-84CE-C9C60BCD138D}" type="presParOf" srcId="{B8E1E338-F502-4690-82BD-4C3E0D595EB6}" destId="{D0965094-3247-4F03-88E9-693A265BE92F}" srcOrd="1" destOrd="0" presId="urn:microsoft.com/office/officeart/2005/8/layout/vList2"/>
    <dgm:cxn modelId="{15719E84-D0B9-4BCF-9554-6E03E63BFD16}" type="presParOf" srcId="{B8E1E338-F502-4690-82BD-4C3E0D595EB6}" destId="{A31ED475-BE41-4A34-8C4A-6BF58D263B79}" srcOrd="2" destOrd="0" presId="urn:microsoft.com/office/officeart/2005/8/layout/vList2"/>
    <dgm:cxn modelId="{99E651F5-548A-4575-A6C9-C633825F1392}" type="presParOf" srcId="{B8E1E338-F502-4690-82BD-4C3E0D595EB6}" destId="{AE487874-C329-4F79-9EA5-3189FAB9691F}" srcOrd="3" destOrd="0" presId="urn:microsoft.com/office/officeart/2005/8/layout/vList2"/>
    <dgm:cxn modelId="{1B020DF3-FF7D-41B5-84FF-80B98F6FDF07}" type="presParOf" srcId="{B8E1E338-F502-4690-82BD-4C3E0D595EB6}" destId="{904DCC96-DD65-448B-ABF1-6936E32D821C}" srcOrd="4" destOrd="0" presId="urn:microsoft.com/office/officeart/2005/8/layout/vList2"/>
    <dgm:cxn modelId="{BC612B8F-EEED-412F-9810-2C23CBA5688C}" type="presParOf" srcId="{B8E1E338-F502-4690-82BD-4C3E0D595EB6}" destId="{D2BA68BA-4835-472C-83C5-9B1D6BFC070C}" srcOrd="5" destOrd="0" presId="urn:microsoft.com/office/officeart/2005/8/layout/vList2"/>
    <dgm:cxn modelId="{A71FBE44-1ADF-4B6A-B5D3-C1C17192A370}" type="presParOf" srcId="{B8E1E338-F502-4690-82BD-4C3E0D595EB6}" destId="{7411C5E6-0C8F-4415-80F4-5AC093E265E3}" srcOrd="6" destOrd="0" presId="urn:microsoft.com/office/officeart/2005/8/layout/vList2"/>
    <dgm:cxn modelId="{8F06FAA6-C0CD-43CA-923D-06D5D6BE8386}" type="presParOf" srcId="{B8E1E338-F502-4690-82BD-4C3E0D595EB6}" destId="{45866FB4-5165-4A6F-839F-AAC5E946C7D5}" srcOrd="7" destOrd="0" presId="urn:microsoft.com/office/officeart/2005/8/layout/vList2"/>
    <dgm:cxn modelId="{C3EC3A9C-1EBB-474E-8D6D-A24A0B615FBA}" type="presParOf" srcId="{B8E1E338-F502-4690-82BD-4C3E0D595EB6}" destId="{9771F2BF-2B4A-466C-8AD1-9B3E51BE804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99DEE7-17DA-401C-9DF4-922F4A680E9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7AC94D1-C0C7-4816-89DF-4DD30A1F825A}">
      <dgm:prSet custT="1"/>
      <dgm:spPr/>
      <dgm:t>
        <a:bodyPr/>
        <a:lstStyle/>
        <a:p>
          <a:r>
            <a:rPr lang="en-GB" sz="1800" dirty="0"/>
            <a:t>1. </a:t>
          </a:r>
          <a:r>
            <a:rPr lang="en-GB" sz="2000" dirty="0">
              <a:latin typeface="Aptos" panose="020B0004020202020204" pitchFamily="34" charset="0"/>
            </a:rPr>
            <a:t>The act committed must be of a lewd, obscene &amp; disgusting nature – the meaning of these terms overlap</a:t>
          </a:r>
          <a:endParaRPr lang="en-US" sz="2000" dirty="0">
            <a:latin typeface="Aptos" panose="020B0004020202020204" pitchFamily="34" charset="0"/>
          </a:endParaRPr>
        </a:p>
      </dgm:t>
    </dgm:pt>
    <dgm:pt modelId="{13FF2CC5-22C3-48B8-8BB5-358FBAA3BDCD}" type="parTrans" cxnId="{CA5AB624-D76E-4938-A663-D10D34437525}">
      <dgm:prSet/>
      <dgm:spPr/>
      <dgm:t>
        <a:bodyPr/>
        <a:lstStyle/>
        <a:p>
          <a:endParaRPr lang="en-US"/>
        </a:p>
      </dgm:t>
    </dgm:pt>
    <dgm:pt modelId="{C18E3E0E-52AC-406F-AAB1-D0AC5B029F88}" type="sibTrans" cxnId="{CA5AB624-D76E-4938-A663-D10D34437525}">
      <dgm:prSet/>
      <dgm:spPr/>
      <dgm:t>
        <a:bodyPr/>
        <a:lstStyle/>
        <a:p>
          <a:endParaRPr lang="en-US"/>
        </a:p>
      </dgm:t>
    </dgm:pt>
    <dgm:pt modelId="{35BB8D1E-E048-4706-A90C-CEA9171DDABE}">
      <dgm:prSet custT="1"/>
      <dgm:spPr/>
      <dgm:t>
        <a:bodyPr/>
        <a:lstStyle/>
        <a:p>
          <a:r>
            <a:rPr lang="en-GB" sz="2000" dirty="0">
              <a:latin typeface="Aptos" panose="020B0004020202020204" pitchFamily="34" charset="0"/>
            </a:rPr>
            <a:t>2. The act must be capable of outraging public decency</a:t>
          </a:r>
          <a:endParaRPr lang="en-US" sz="2000" dirty="0">
            <a:latin typeface="Aptos" panose="020B0004020202020204" pitchFamily="34" charset="0"/>
          </a:endParaRPr>
        </a:p>
      </dgm:t>
    </dgm:pt>
    <dgm:pt modelId="{A22003E0-6A6C-428B-95FE-C5E9907C0783}" type="parTrans" cxnId="{2C6FFCB5-164C-4CC0-8899-AE88377C8771}">
      <dgm:prSet/>
      <dgm:spPr/>
      <dgm:t>
        <a:bodyPr/>
        <a:lstStyle/>
        <a:p>
          <a:endParaRPr lang="en-US"/>
        </a:p>
      </dgm:t>
    </dgm:pt>
    <dgm:pt modelId="{C1AAF833-D46E-413A-AFDF-56C453A4B29D}" type="sibTrans" cxnId="{2C6FFCB5-164C-4CC0-8899-AE88377C8771}">
      <dgm:prSet/>
      <dgm:spPr/>
      <dgm:t>
        <a:bodyPr/>
        <a:lstStyle/>
        <a:p>
          <a:endParaRPr lang="en-US"/>
        </a:p>
      </dgm:t>
    </dgm:pt>
    <dgm:pt modelId="{D7D7DB49-28EA-4EEB-8478-349428A70C27}">
      <dgm:prSet custT="1"/>
      <dgm:spPr/>
      <dgm:t>
        <a:bodyPr/>
        <a:lstStyle/>
        <a:p>
          <a:r>
            <a:rPr lang="en-GB" sz="2000" dirty="0">
              <a:latin typeface="Aptos" panose="020B0004020202020204" pitchFamily="34" charset="0"/>
            </a:rPr>
            <a:t>3. More than one person must have been able to witness the act even if they didn’t</a:t>
          </a:r>
          <a:endParaRPr lang="en-US" sz="2000" dirty="0">
            <a:latin typeface="Aptos" panose="020B0004020202020204" pitchFamily="34" charset="0"/>
          </a:endParaRPr>
        </a:p>
      </dgm:t>
    </dgm:pt>
    <dgm:pt modelId="{45A989CA-EAE1-4F92-8C0B-3BCC8D685F00}" type="parTrans" cxnId="{6B236124-253B-497E-87BE-F9C059DA4A62}">
      <dgm:prSet/>
      <dgm:spPr/>
      <dgm:t>
        <a:bodyPr/>
        <a:lstStyle/>
        <a:p>
          <a:endParaRPr lang="en-US"/>
        </a:p>
      </dgm:t>
    </dgm:pt>
    <dgm:pt modelId="{35D4B525-0C89-4753-9231-3B5996035012}" type="sibTrans" cxnId="{6B236124-253B-497E-87BE-F9C059DA4A62}">
      <dgm:prSet/>
      <dgm:spPr/>
      <dgm:t>
        <a:bodyPr/>
        <a:lstStyle/>
        <a:p>
          <a:endParaRPr lang="en-US"/>
        </a:p>
      </dgm:t>
    </dgm:pt>
    <dgm:pt modelId="{952EB744-BDD0-43B9-9190-59EF735E69F4}">
      <dgm:prSet custT="1"/>
      <dgm:spPr/>
      <dgm:t>
        <a:bodyPr/>
        <a:lstStyle/>
        <a:p>
          <a:r>
            <a:rPr lang="en-GB" sz="2000" dirty="0">
              <a:latin typeface="Aptos" panose="020B0004020202020204" pitchFamily="34" charset="0"/>
            </a:rPr>
            <a:t>4. The act must take place where there is a real possibility that members of the general public might witness it </a:t>
          </a:r>
          <a:endParaRPr lang="en-US" sz="2000" dirty="0">
            <a:latin typeface="Aptos" panose="020B0004020202020204" pitchFamily="34" charset="0"/>
          </a:endParaRPr>
        </a:p>
      </dgm:t>
    </dgm:pt>
    <dgm:pt modelId="{06F4C957-0AC2-41DB-8FF3-5741AD2092CF}" type="parTrans" cxnId="{AF7361AA-A817-4698-B5A8-927B5A15A0C7}">
      <dgm:prSet/>
      <dgm:spPr/>
      <dgm:t>
        <a:bodyPr/>
        <a:lstStyle/>
        <a:p>
          <a:endParaRPr lang="en-US"/>
        </a:p>
      </dgm:t>
    </dgm:pt>
    <dgm:pt modelId="{530B1EB3-AEED-4EAB-B27F-57CBCFA3F2A2}" type="sibTrans" cxnId="{AF7361AA-A817-4698-B5A8-927B5A15A0C7}">
      <dgm:prSet/>
      <dgm:spPr/>
      <dgm:t>
        <a:bodyPr/>
        <a:lstStyle/>
        <a:p>
          <a:endParaRPr lang="en-US"/>
        </a:p>
      </dgm:t>
    </dgm:pt>
    <dgm:pt modelId="{762F5F47-E78B-4E45-9012-CAAB17028FB0}" type="pres">
      <dgm:prSet presAssocID="{8499DEE7-17DA-401C-9DF4-922F4A680E9A}" presName="linear" presStyleCnt="0">
        <dgm:presLayoutVars>
          <dgm:animLvl val="lvl"/>
          <dgm:resizeHandles val="exact"/>
        </dgm:presLayoutVars>
      </dgm:prSet>
      <dgm:spPr/>
    </dgm:pt>
    <dgm:pt modelId="{12B44AF1-1609-4206-837D-81861359C733}" type="pres">
      <dgm:prSet presAssocID="{77AC94D1-C0C7-4816-89DF-4DD30A1F825A}" presName="parentText" presStyleLbl="node1" presStyleIdx="0" presStyleCnt="4">
        <dgm:presLayoutVars>
          <dgm:chMax val="0"/>
          <dgm:bulletEnabled val="1"/>
        </dgm:presLayoutVars>
      </dgm:prSet>
      <dgm:spPr/>
    </dgm:pt>
    <dgm:pt modelId="{4AF5F547-634E-4785-BAD2-A1FF5723237B}" type="pres">
      <dgm:prSet presAssocID="{C18E3E0E-52AC-406F-AAB1-D0AC5B029F88}" presName="spacer" presStyleCnt="0"/>
      <dgm:spPr/>
    </dgm:pt>
    <dgm:pt modelId="{4AA6C720-5EA1-4E22-B185-BE6381ABF1BD}" type="pres">
      <dgm:prSet presAssocID="{35BB8D1E-E048-4706-A90C-CEA9171DDABE}" presName="parentText" presStyleLbl="node1" presStyleIdx="1" presStyleCnt="4">
        <dgm:presLayoutVars>
          <dgm:chMax val="0"/>
          <dgm:bulletEnabled val="1"/>
        </dgm:presLayoutVars>
      </dgm:prSet>
      <dgm:spPr/>
    </dgm:pt>
    <dgm:pt modelId="{63974451-53A1-4A76-B4C4-941A58048365}" type="pres">
      <dgm:prSet presAssocID="{C1AAF833-D46E-413A-AFDF-56C453A4B29D}" presName="spacer" presStyleCnt="0"/>
      <dgm:spPr/>
    </dgm:pt>
    <dgm:pt modelId="{23B8D83C-E86C-4ACE-B9A9-5EAC30C06C31}" type="pres">
      <dgm:prSet presAssocID="{D7D7DB49-28EA-4EEB-8478-349428A70C27}" presName="parentText" presStyleLbl="node1" presStyleIdx="2" presStyleCnt="4">
        <dgm:presLayoutVars>
          <dgm:chMax val="0"/>
          <dgm:bulletEnabled val="1"/>
        </dgm:presLayoutVars>
      </dgm:prSet>
      <dgm:spPr/>
    </dgm:pt>
    <dgm:pt modelId="{F802BBD3-332E-4120-B2A3-6C0F20E06FE2}" type="pres">
      <dgm:prSet presAssocID="{35D4B525-0C89-4753-9231-3B5996035012}" presName="spacer" presStyleCnt="0"/>
      <dgm:spPr/>
    </dgm:pt>
    <dgm:pt modelId="{1B7FA2C2-5FC3-4361-8C91-8257D13F9433}" type="pres">
      <dgm:prSet presAssocID="{952EB744-BDD0-43B9-9190-59EF735E69F4}" presName="parentText" presStyleLbl="node1" presStyleIdx="3" presStyleCnt="4">
        <dgm:presLayoutVars>
          <dgm:chMax val="0"/>
          <dgm:bulletEnabled val="1"/>
        </dgm:presLayoutVars>
      </dgm:prSet>
      <dgm:spPr/>
    </dgm:pt>
  </dgm:ptLst>
  <dgm:cxnLst>
    <dgm:cxn modelId="{68F4B30D-3EF8-4967-991B-B34814FA74BA}" type="presOf" srcId="{35BB8D1E-E048-4706-A90C-CEA9171DDABE}" destId="{4AA6C720-5EA1-4E22-B185-BE6381ABF1BD}" srcOrd="0" destOrd="0" presId="urn:microsoft.com/office/officeart/2005/8/layout/vList2"/>
    <dgm:cxn modelId="{6B236124-253B-497E-87BE-F9C059DA4A62}" srcId="{8499DEE7-17DA-401C-9DF4-922F4A680E9A}" destId="{D7D7DB49-28EA-4EEB-8478-349428A70C27}" srcOrd="2" destOrd="0" parTransId="{45A989CA-EAE1-4F92-8C0B-3BCC8D685F00}" sibTransId="{35D4B525-0C89-4753-9231-3B5996035012}"/>
    <dgm:cxn modelId="{CA5AB624-D76E-4938-A663-D10D34437525}" srcId="{8499DEE7-17DA-401C-9DF4-922F4A680E9A}" destId="{77AC94D1-C0C7-4816-89DF-4DD30A1F825A}" srcOrd="0" destOrd="0" parTransId="{13FF2CC5-22C3-48B8-8BB5-358FBAA3BDCD}" sibTransId="{C18E3E0E-52AC-406F-AAB1-D0AC5B029F88}"/>
    <dgm:cxn modelId="{A9BFCE35-09CB-44AD-8508-7A7C2B047E06}" type="presOf" srcId="{8499DEE7-17DA-401C-9DF4-922F4A680E9A}" destId="{762F5F47-E78B-4E45-9012-CAAB17028FB0}" srcOrd="0" destOrd="0" presId="urn:microsoft.com/office/officeart/2005/8/layout/vList2"/>
    <dgm:cxn modelId="{50FEE367-7F2A-4517-ACD5-28277EE84EAA}" type="presOf" srcId="{952EB744-BDD0-43B9-9190-59EF735E69F4}" destId="{1B7FA2C2-5FC3-4361-8C91-8257D13F9433}" srcOrd="0" destOrd="0" presId="urn:microsoft.com/office/officeart/2005/8/layout/vList2"/>
    <dgm:cxn modelId="{033A8D81-5BD4-46E1-A22C-C49BABA2D28B}" type="presOf" srcId="{D7D7DB49-28EA-4EEB-8478-349428A70C27}" destId="{23B8D83C-E86C-4ACE-B9A9-5EAC30C06C31}" srcOrd="0" destOrd="0" presId="urn:microsoft.com/office/officeart/2005/8/layout/vList2"/>
    <dgm:cxn modelId="{22811798-6F79-4E8B-8344-82D429DDE079}" type="presOf" srcId="{77AC94D1-C0C7-4816-89DF-4DD30A1F825A}" destId="{12B44AF1-1609-4206-837D-81861359C733}" srcOrd="0" destOrd="0" presId="urn:microsoft.com/office/officeart/2005/8/layout/vList2"/>
    <dgm:cxn modelId="{AF7361AA-A817-4698-B5A8-927B5A15A0C7}" srcId="{8499DEE7-17DA-401C-9DF4-922F4A680E9A}" destId="{952EB744-BDD0-43B9-9190-59EF735E69F4}" srcOrd="3" destOrd="0" parTransId="{06F4C957-0AC2-41DB-8FF3-5741AD2092CF}" sibTransId="{530B1EB3-AEED-4EAB-B27F-57CBCFA3F2A2}"/>
    <dgm:cxn modelId="{2C6FFCB5-164C-4CC0-8899-AE88377C8771}" srcId="{8499DEE7-17DA-401C-9DF4-922F4A680E9A}" destId="{35BB8D1E-E048-4706-A90C-CEA9171DDABE}" srcOrd="1" destOrd="0" parTransId="{A22003E0-6A6C-428B-95FE-C5E9907C0783}" sibTransId="{C1AAF833-D46E-413A-AFDF-56C453A4B29D}"/>
    <dgm:cxn modelId="{234160A6-4277-405B-9F8B-B06881B5FAA2}" type="presParOf" srcId="{762F5F47-E78B-4E45-9012-CAAB17028FB0}" destId="{12B44AF1-1609-4206-837D-81861359C733}" srcOrd="0" destOrd="0" presId="urn:microsoft.com/office/officeart/2005/8/layout/vList2"/>
    <dgm:cxn modelId="{8823E8E0-5F7C-409C-9370-C3346FA6F949}" type="presParOf" srcId="{762F5F47-E78B-4E45-9012-CAAB17028FB0}" destId="{4AF5F547-634E-4785-BAD2-A1FF5723237B}" srcOrd="1" destOrd="0" presId="urn:microsoft.com/office/officeart/2005/8/layout/vList2"/>
    <dgm:cxn modelId="{A54095D2-9141-49F9-B8CB-CB2520C3A32B}" type="presParOf" srcId="{762F5F47-E78B-4E45-9012-CAAB17028FB0}" destId="{4AA6C720-5EA1-4E22-B185-BE6381ABF1BD}" srcOrd="2" destOrd="0" presId="urn:microsoft.com/office/officeart/2005/8/layout/vList2"/>
    <dgm:cxn modelId="{6FED392F-5874-4CD9-9C20-E02916B34C0D}" type="presParOf" srcId="{762F5F47-E78B-4E45-9012-CAAB17028FB0}" destId="{63974451-53A1-4A76-B4C4-941A58048365}" srcOrd="3" destOrd="0" presId="urn:microsoft.com/office/officeart/2005/8/layout/vList2"/>
    <dgm:cxn modelId="{4BBBBDE7-8B07-4DA6-879B-72F6567A9296}" type="presParOf" srcId="{762F5F47-E78B-4E45-9012-CAAB17028FB0}" destId="{23B8D83C-E86C-4ACE-B9A9-5EAC30C06C31}" srcOrd="4" destOrd="0" presId="urn:microsoft.com/office/officeart/2005/8/layout/vList2"/>
    <dgm:cxn modelId="{F1ABBE69-825E-4A21-959C-58719B26FE33}" type="presParOf" srcId="{762F5F47-E78B-4E45-9012-CAAB17028FB0}" destId="{F802BBD3-332E-4120-B2A3-6C0F20E06FE2}" srcOrd="5" destOrd="0" presId="urn:microsoft.com/office/officeart/2005/8/layout/vList2"/>
    <dgm:cxn modelId="{FF8A0B7D-CC48-46AC-BE61-5C28A0DF19AD}" type="presParOf" srcId="{762F5F47-E78B-4E45-9012-CAAB17028FB0}" destId="{1B7FA2C2-5FC3-4361-8C91-8257D13F943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7BE00F-5B5F-4929-9DAC-B22967949F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629326A-873F-457A-8B01-2BF6EBE89F9D}">
      <dgm:prSet/>
      <dgm:spPr/>
      <dgm:t>
        <a:bodyPr/>
        <a:lstStyle/>
        <a:p>
          <a:r>
            <a:rPr lang="en-GB">
              <a:hlinkClick xmlns:r="http://schemas.openxmlformats.org/officeDocument/2006/relationships" r:id="rId1"/>
            </a:rPr>
            <a:t>The ‘act’ does not have to be a ‘live’ activity, nor does it have to be of a sexual nature. It may be the act of putting a disgusting object on public display such as displaying a sculpted head with a real human foetus dangling from it in a public art gallery</a:t>
          </a:r>
          <a:endParaRPr lang="en-US"/>
        </a:p>
      </dgm:t>
    </dgm:pt>
    <dgm:pt modelId="{68DAE359-4291-40FD-901E-3B065A17B98A}" type="parTrans" cxnId="{6B264A3C-3F54-450B-8BBE-DBA8DBBF8B0F}">
      <dgm:prSet/>
      <dgm:spPr/>
      <dgm:t>
        <a:bodyPr/>
        <a:lstStyle/>
        <a:p>
          <a:endParaRPr lang="en-US"/>
        </a:p>
      </dgm:t>
    </dgm:pt>
    <dgm:pt modelId="{42A5F223-40D5-4702-AB12-B4F04368A55E}" type="sibTrans" cxnId="{6B264A3C-3F54-450B-8BBE-DBA8DBBF8B0F}">
      <dgm:prSet/>
      <dgm:spPr/>
      <dgm:t>
        <a:bodyPr/>
        <a:lstStyle/>
        <a:p>
          <a:endParaRPr lang="en-US"/>
        </a:p>
      </dgm:t>
    </dgm:pt>
    <dgm:pt modelId="{C05D72B2-D23D-4B7C-BD4A-8C26A32886CE}">
      <dgm:prSet/>
      <dgm:spPr/>
      <dgm:t>
        <a:bodyPr/>
        <a:lstStyle/>
        <a:p>
          <a:r>
            <a:rPr lang="en-GB"/>
            <a:t>There is no requirement to prove that those persons who witnessed the act were actually disgusted or outraged by it - the test is an objective one based on whether a reasonable person would be disgusted</a:t>
          </a:r>
          <a:endParaRPr lang="en-US"/>
        </a:p>
      </dgm:t>
    </dgm:pt>
    <dgm:pt modelId="{762781F8-BDB4-496F-B938-1DA664FAC23B}" type="parTrans" cxnId="{79EC89D5-5711-4120-BB7D-0F0F612B8191}">
      <dgm:prSet/>
      <dgm:spPr/>
      <dgm:t>
        <a:bodyPr/>
        <a:lstStyle/>
        <a:p>
          <a:endParaRPr lang="en-US"/>
        </a:p>
      </dgm:t>
    </dgm:pt>
    <dgm:pt modelId="{D3E5771D-4576-4D99-B2F6-E08E90EBA12E}" type="sibTrans" cxnId="{79EC89D5-5711-4120-BB7D-0F0F612B8191}">
      <dgm:prSet/>
      <dgm:spPr/>
      <dgm:t>
        <a:bodyPr/>
        <a:lstStyle/>
        <a:p>
          <a:endParaRPr lang="en-US"/>
        </a:p>
      </dgm:t>
    </dgm:pt>
    <dgm:pt modelId="{2E7AEEC7-8107-478F-8230-4E59C7FA01E6}" type="pres">
      <dgm:prSet presAssocID="{6E7BE00F-5B5F-4929-9DAC-B22967949FAA}" presName="hierChild1" presStyleCnt="0">
        <dgm:presLayoutVars>
          <dgm:chPref val="1"/>
          <dgm:dir/>
          <dgm:animOne val="branch"/>
          <dgm:animLvl val="lvl"/>
          <dgm:resizeHandles/>
        </dgm:presLayoutVars>
      </dgm:prSet>
      <dgm:spPr/>
    </dgm:pt>
    <dgm:pt modelId="{EF0151F2-6AFE-4FFC-909B-824348951B22}" type="pres">
      <dgm:prSet presAssocID="{C629326A-873F-457A-8B01-2BF6EBE89F9D}" presName="hierRoot1" presStyleCnt="0"/>
      <dgm:spPr/>
    </dgm:pt>
    <dgm:pt modelId="{27E6188E-112D-4859-9AE9-49C1B9BE1D45}" type="pres">
      <dgm:prSet presAssocID="{C629326A-873F-457A-8B01-2BF6EBE89F9D}" presName="composite" presStyleCnt="0"/>
      <dgm:spPr/>
    </dgm:pt>
    <dgm:pt modelId="{8C68204A-C594-44E5-B155-D1622AD9D49B}" type="pres">
      <dgm:prSet presAssocID="{C629326A-873F-457A-8B01-2BF6EBE89F9D}" presName="background" presStyleLbl="node0" presStyleIdx="0" presStyleCnt="2"/>
      <dgm:spPr/>
    </dgm:pt>
    <dgm:pt modelId="{D41E6169-8B22-400E-9F2D-F4BEF96B67A0}" type="pres">
      <dgm:prSet presAssocID="{C629326A-873F-457A-8B01-2BF6EBE89F9D}" presName="text" presStyleLbl="fgAcc0" presStyleIdx="0" presStyleCnt="2">
        <dgm:presLayoutVars>
          <dgm:chPref val="3"/>
        </dgm:presLayoutVars>
      </dgm:prSet>
      <dgm:spPr/>
    </dgm:pt>
    <dgm:pt modelId="{48E90C3D-4E29-4E3D-AD70-362C47FD5D78}" type="pres">
      <dgm:prSet presAssocID="{C629326A-873F-457A-8B01-2BF6EBE89F9D}" presName="hierChild2" presStyleCnt="0"/>
      <dgm:spPr/>
    </dgm:pt>
    <dgm:pt modelId="{9B53DFE8-4AD9-4827-AB9E-E436F3380718}" type="pres">
      <dgm:prSet presAssocID="{C05D72B2-D23D-4B7C-BD4A-8C26A32886CE}" presName="hierRoot1" presStyleCnt="0"/>
      <dgm:spPr/>
    </dgm:pt>
    <dgm:pt modelId="{3871AABB-92F6-427F-A380-1B17C946DEC4}" type="pres">
      <dgm:prSet presAssocID="{C05D72B2-D23D-4B7C-BD4A-8C26A32886CE}" presName="composite" presStyleCnt="0"/>
      <dgm:spPr/>
    </dgm:pt>
    <dgm:pt modelId="{4DE7CED4-0DCD-4A36-A177-9C728B110A50}" type="pres">
      <dgm:prSet presAssocID="{C05D72B2-D23D-4B7C-BD4A-8C26A32886CE}" presName="background" presStyleLbl="node0" presStyleIdx="1" presStyleCnt="2"/>
      <dgm:spPr/>
    </dgm:pt>
    <dgm:pt modelId="{E95E75EB-4ABD-486F-9B43-C8737D6FA86B}" type="pres">
      <dgm:prSet presAssocID="{C05D72B2-D23D-4B7C-BD4A-8C26A32886CE}" presName="text" presStyleLbl="fgAcc0" presStyleIdx="1" presStyleCnt="2">
        <dgm:presLayoutVars>
          <dgm:chPref val="3"/>
        </dgm:presLayoutVars>
      </dgm:prSet>
      <dgm:spPr/>
    </dgm:pt>
    <dgm:pt modelId="{76F07EB0-3F6D-4E1D-82E6-23B14EE0F1F4}" type="pres">
      <dgm:prSet presAssocID="{C05D72B2-D23D-4B7C-BD4A-8C26A32886CE}" presName="hierChild2" presStyleCnt="0"/>
      <dgm:spPr/>
    </dgm:pt>
  </dgm:ptLst>
  <dgm:cxnLst>
    <dgm:cxn modelId="{6B264A3C-3F54-450B-8BBE-DBA8DBBF8B0F}" srcId="{6E7BE00F-5B5F-4929-9DAC-B22967949FAA}" destId="{C629326A-873F-457A-8B01-2BF6EBE89F9D}" srcOrd="0" destOrd="0" parTransId="{68DAE359-4291-40FD-901E-3B065A17B98A}" sibTransId="{42A5F223-40D5-4702-AB12-B4F04368A55E}"/>
    <dgm:cxn modelId="{9FA0BC41-B331-492D-8B26-C8B414864E55}" type="presOf" srcId="{C05D72B2-D23D-4B7C-BD4A-8C26A32886CE}" destId="{E95E75EB-4ABD-486F-9B43-C8737D6FA86B}" srcOrd="0" destOrd="0" presId="urn:microsoft.com/office/officeart/2005/8/layout/hierarchy1"/>
    <dgm:cxn modelId="{23E71F4F-0B1D-400B-A88C-7C23D64BBAE5}" type="presOf" srcId="{C629326A-873F-457A-8B01-2BF6EBE89F9D}" destId="{D41E6169-8B22-400E-9F2D-F4BEF96B67A0}" srcOrd="0" destOrd="0" presId="urn:microsoft.com/office/officeart/2005/8/layout/hierarchy1"/>
    <dgm:cxn modelId="{4C55C9C7-426A-4BDB-955A-FB3E1FB5CDBF}" type="presOf" srcId="{6E7BE00F-5B5F-4929-9DAC-B22967949FAA}" destId="{2E7AEEC7-8107-478F-8230-4E59C7FA01E6}" srcOrd="0" destOrd="0" presId="urn:microsoft.com/office/officeart/2005/8/layout/hierarchy1"/>
    <dgm:cxn modelId="{79EC89D5-5711-4120-BB7D-0F0F612B8191}" srcId="{6E7BE00F-5B5F-4929-9DAC-B22967949FAA}" destId="{C05D72B2-D23D-4B7C-BD4A-8C26A32886CE}" srcOrd="1" destOrd="0" parTransId="{762781F8-BDB4-496F-B938-1DA664FAC23B}" sibTransId="{D3E5771D-4576-4D99-B2F6-E08E90EBA12E}"/>
    <dgm:cxn modelId="{D3E0D136-CDE5-4CD2-98D3-7328EEF71444}" type="presParOf" srcId="{2E7AEEC7-8107-478F-8230-4E59C7FA01E6}" destId="{EF0151F2-6AFE-4FFC-909B-824348951B22}" srcOrd="0" destOrd="0" presId="urn:microsoft.com/office/officeart/2005/8/layout/hierarchy1"/>
    <dgm:cxn modelId="{A6F22DC1-B021-4361-8167-A780EC515B3A}" type="presParOf" srcId="{EF0151F2-6AFE-4FFC-909B-824348951B22}" destId="{27E6188E-112D-4859-9AE9-49C1B9BE1D45}" srcOrd="0" destOrd="0" presId="urn:microsoft.com/office/officeart/2005/8/layout/hierarchy1"/>
    <dgm:cxn modelId="{A8790AAC-9D90-4DBE-819B-1DECEE4D1D6C}" type="presParOf" srcId="{27E6188E-112D-4859-9AE9-49C1B9BE1D45}" destId="{8C68204A-C594-44E5-B155-D1622AD9D49B}" srcOrd="0" destOrd="0" presId="urn:microsoft.com/office/officeart/2005/8/layout/hierarchy1"/>
    <dgm:cxn modelId="{CF9387AC-92B9-435F-985C-FFD5DC11B853}" type="presParOf" srcId="{27E6188E-112D-4859-9AE9-49C1B9BE1D45}" destId="{D41E6169-8B22-400E-9F2D-F4BEF96B67A0}" srcOrd="1" destOrd="0" presId="urn:microsoft.com/office/officeart/2005/8/layout/hierarchy1"/>
    <dgm:cxn modelId="{519C1BB3-E397-4E57-96FD-AEDA435DCDA6}" type="presParOf" srcId="{EF0151F2-6AFE-4FFC-909B-824348951B22}" destId="{48E90C3D-4E29-4E3D-AD70-362C47FD5D78}" srcOrd="1" destOrd="0" presId="urn:microsoft.com/office/officeart/2005/8/layout/hierarchy1"/>
    <dgm:cxn modelId="{C30B996B-AED4-4AE0-A8E8-B41FBB3423DD}" type="presParOf" srcId="{2E7AEEC7-8107-478F-8230-4E59C7FA01E6}" destId="{9B53DFE8-4AD9-4827-AB9E-E436F3380718}" srcOrd="1" destOrd="0" presId="urn:microsoft.com/office/officeart/2005/8/layout/hierarchy1"/>
    <dgm:cxn modelId="{74E2E922-BA7E-4C42-A3ED-9B502B39A761}" type="presParOf" srcId="{9B53DFE8-4AD9-4827-AB9E-E436F3380718}" destId="{3871AABB-92F6-427F-A380-1B17C946DEC4}" srcOrd="0" destOrd="0" presId="urn:microsoft.com/office/officeart/2005/8/layout/hierarchy1"/>
    <dgm:cxn modelId="{A9E4E806-4DA2-4C5F-8E05-2CAAF8C30D95}" type="presParOf" srcId="{3871AABB-92F6-427F-A380-1B17C946DEC4}" destId="{4DE7CED4-0DCD-4A36-A177-9C728B110A50}" srcOrd="0" destOrd="0" presId="urn:microsoft.com/office/officeart/2005/8/layout/hierarchy1"/>
    <dgm:cxn modelId="{69551236-AFAE-4793-87E4-BAEE2EE7F1D3}" type="presParOf" srcId="{3871AABB-92F6-427F-A380-1B17C946DEC4}" destId="{E95E75EB-4ABD-486F-9B43-C8737D6FA86B}" srcOrd="1" destOrd="0" presId="urn:microsoft.com/office/officeart/2005/8/layout/hierarchy1"/>
    <dgm:cxn modelId="{ADA9D216-48C6-47BB-B8DC-721C37D2499F}" type="presParOf" srcId="{9B53DFE8-4AD9-4827-AB9E-E436F3380718}" destId="{76F07EB0-3F6D-4E1D-82E6-23B14EE0F1F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C71B9-2105-497E-9B84-D5BC7E5F10F1}">
      <dsp:nvSpPr>
        <dsp:cNvPr id="0" name=""/>
        <dsp:cNvSpPr/>
      </dsp:nvSpPr>
      <dsp:spPr>
        <a:xfrm>
          <a:off x="0" y="135567"/>
          <a:ext cx="6666833" cy="99508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ptos" panose="020B0004020202020204" pitchFamily="34" charset="0"/>
            </a:rPr>
            <a:t>Obscene</a:t>
          </a:r>
          <a:r>
            <a:rPr lang="en-GB" sz="1800" kern="1200" dirty="0">
              <a:latin typeface="Aptos" panose="020B0004020202020204" pitchFamily="34" charset="0"/>
            </a:rPr>
            <a:t> means morally repugnant.</a:t>
          </a:r>
          <a:endParaRPr lang="en-US" sz="1800" kern="1200" dirty="0">
            <a:latin typeface="Aptos" panose="020B0004020202020204" pitchFamily="34" charset="0"/>
          </a:endParaRPr>
        </a:p>
      </dsp:txBody>
      <dsp:txXfrm>
        <a:off x="48576" y="184143"/>
        <a:ext cx="6569681" cy="897933"/>
      </dsp:txXfrm>
    </dsp:sp>
    <dsp:sp modelId="{A31ED475-BE41-4A34-8C4A-6BF58D263B79}">
      <dsp:nvSpPr>
        <dsp:cNvPr id="0" name=""/>
        <dsp:cNvSpPr/>
      </dsp:nvSpPr>
      <dsp:spPr>
        <a:xfrm>
          <a:off x="0" y="1182492"/>
          <a:ext cx="6666833" cy="99508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ptos" panose="020B0004020202020204" pitchFamily="34" charset="0"/>
            </a:rPr>
            <a:t>Disgusting</a:t>
          </a:r>
          <a:r>
            <a:rPr lang="en-GB" sz="1800" kern="1200" dirty="0">
              <a:latin typeface="Aptos" panose="020B0004020202020204" pitchFamily="34" charset="0"/>
            </a:rPr>
            <a:t> means repugnant or loathsome.</a:t>
          </a:r>
          <a:endParaRPr lang="en-US" sz="1800" kern="1200" dirty="0">
            <a:latin typeface="Aptos" panose="020B0004020202020204" pitchFamily="34" charset="0"/>
          </a:endParaRPr>
        </a:p>
      </dsp:txBody>
      <dsp:txXfrm>
        <a:off x="48576" y="1231068"/>
        <a:ext cx="6569681" cy="897933"/>
      </dsp:txXfrm>
    </dsp:sp>
    <dsp:sp modelId="{904DCC96-DD65-448B-ABF1-6936E32D821C}">
      <dsp:nvSpPr>
        <dsp:cNvPr id="0" name=""/>
        <dsp:cNvSpPr/>
      </dsp:nvSpPr>
      <dsp:spPr>
        <a:xfrm>
          <a:off x="0" y="2229417"/>
          <a:ext cx="6666833" cy="99508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ptos" panose="020B0004020202020204" pitchFamily="34" charset="0"/>
            </a:rPr>
            <a:t>The act can be committed by both men and women and must be committed where it might be seen by the public of two or more people.</a:t>
          </a:r>
          <a:endParaRPr lang="en-US" sz="1800" kern="1200" dirty="0">
            <a:latin typeface="Aptos" panose="020B0004020202020204" pitchFamily="34" charset="0"/>
          </a:endParaRPr>
        </a:p>
      </dsp:txBody>
      <dsp:txXfrm>
        <a:off x="48576" y="2277993"/>
        <a:ext cx="6569681" cy="897933"/>
      </dsp:txXfrm>
    </dsp:sp>
    <dsp:sp modelId="{7411C5E6-0C8F-4415-80F4-5AC093E265E3}">
      <dsp:nvSpPr>
        <dsp:cNvPr id="0" name=""/>
        <dsp:cNvSpPr/>
      </dsp:nvSpPr>
      <dsp:spPr>
        <a:xfrm>
          <a:off x="0" y="3276342"/>
          <a:ext cx="6666833" cy="99508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ptos" panose="020B0004020202020204" pitchFamily="34" charset="0"/>
            </a:rPr>
            <a:t>Outrage</a:t>
          </a:r>
          <a:r>
            <a:rPr lang="en-GB" sz="1800" kern="1200" dirty="0">
              <a:latin typeface="Aptos" panose="020B0004020202020204" pitchFamily="34" charset="0"/>
            </a:rPr>
            <a:t> the exposure of naked body parts must go beyond acceptable limits of decency and be likely to substantially offend a reasonable person. </a:t>
          </a:r>
          <a:endParaRPr lang="en-US" sz="1800" kern="1200" dirty="0">
            <a:latin typeface="Aptos" panose="020B0004020202020204" pitchFamily="34" charset="0"/>
          </a:endParaRPr>
        </a:p>
      </dsp:txBody>
      <dsp:txXfrm>
        <a:off x="48576" y="3324918"/>
        <a:ext cx="6569681" cy="897933"/>
      </dsp:txXfrm>
    </dsp:sp>
    <dsp:sp modelId="{9771F2BF-2B4A-466C-8AD1-9B3E51BE8048}">
      <dsp:nvSpPr>
        <dsp:cNvPr id="0" name=""/>
        <dsp:cNvSpPr/>
      </dsp:nvSpPr>
      <dsp:spPr>
        <a:xfrm>
          <a:off x="0" y="4323267"/>
          <a:ext cx="6666833" cy="99508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ptos" panose="020B0004020202020204" pitchFamily="34" charset="0"/>
            </a:rPr>
            <a:t>Public Place</a:t>
          </a:r>
        </a:p>
      </dsp:txBody>
      <dsp:txXfrm>
        <a:off x="48576" y="4371843"/>
        <a:ext cx="6569681" cy="8979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44AF1-1609-4206-837D-81861359C733}">
      <dsp:nvSpPr>
        <dsp:cNvPr id="0" name=""/>
        <dsp:cNvSpPr/>
      </dsp:nvSpPr>
      <dsp:spPr>
        <a:xfrm>
          <a:off x="0" y="12559"/>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1. </a:t>
          </a:r>
          <a:r>
            <a:rPr lang="en-GB" sz="2000" kern="1200" dirty="0">
              <a:latin typeface="Aptos" panose="020B0004020202020204" pitchFamily="34" charset="0"/>
            </a:rPr>
            <a:t>The act committed must be of a lewd, obscene &amp; disgusting nature – the meaning of these terms overlap</a:t>
          </a:r>
          <a:endParaRPr lang="en-US" sz="2000" kern="1200" dirty="0">
            <a:latin typeface="Aptos" panose="020B0004020202020204" pitchFamily="34" charset="0"/>
          </a:endParaRPr>
        </a:p>
      </dsp:txBody>
      <dsp:txXfrm>
        <a:off x="59399" y="71958"/>
        <a:ext cx="6548035" cy="1098002"/>
      </dsp:txXfrm>
    </dsp:sp>
    <dsp:sp modelId="{4AA6C720-5EA1-4E22-B185-BE6381ABF1BD}">
      <dsp:nvSpPr>
        <dsp:cNvPr id="0" name=""/>
        <dsp:cNvSpPr/>
      </dsp:nvSpPr>
      <dsp:spPr>
        <a:xfrm>
          <a:off x="0" y="1416560"/>
          <a:ext cx="6666833" cy="12168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2. The act must be capable of outraging public decency</a:t>
          </a:r>
          <a:endParaRPr lang="en-US" sz="2000" kern="1200" dirty="0">
            <a:latin typeface="Aptos" panose="020B0004020202020204" pitchFamily="34" charset="0"/>
          </a:endParaRPr>
        </a:p>
      </dsp:txBody>
      <dsp:txXfrm>
        <a:off x="59399" y="1475959"/>
        <a:ext cx="6548035" cy="1098002"/>
      </dsp:txXfrm>
    </dsp:sp>
    <dsp:sp modelId="{23B8D83C-E86C-4ACE-B9A9-5EAC30C06C31}">
      <dsp:nvSpPr>
        <dsp:cNvPr id="0" name=""/>
        <dsp:cNvSpPr/>
      </dsp:nvSpPr>
      <dsp:spPr>
        <a:xfrm>
          <a:off x="0" y="2820560"/>
          <a:ext cx="6666833" cy="12168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3. More than one person must have been able to witness the act even if they didn’t</a:t>
          </a:r>
          <a:endParaRPr lang="en-US" sz="2000" kern="1200" dirty="0">
            <a:latin typeface="Aptos" panose="020B0004020202020204" pitchFamily="34" charset="0"/>
          </a:endParaRPr>
        </a:p>
      </dsp:txBody>
      <dsp:txXfrm>
        <a:off x="59399" y="2879959"/>
        <a:ext cx="6548035" cy="1098002"/>
      </dsp:txXfrm>
    </dsp:sp>
    <dsp:sp modelId="{1B7FA2C2-5FC3-4361-8C91-8257D13F9433}">
      <dsp:nvSpPr>
        <dsp:cNvPr id="0" name=""/>
        <dsp:cNvSpPr/>
      </dsp:nvSpPr>
      <dsp:spPr>
        <a:xfrm>
          <a:off x="0" y="4224560"/>
          <a:ext cx="6666833" cy="12168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4. The act must take place where there is a real possibility that members of the general public might witness it </a:t>
          </a:r>
          <a:endParaRPr lang="en-US" sz="2000" kern="1200" dirty="0">
            <a:latin typeface="Aptos" panose="020B0004020202020204" pitchFamily="34" charset="0"/>
          </a:endParaRPr>
        </a:p>
      </dsp:txBody>
      <dsp:txXfrm>
        <a:off x="59399" y="4283959"/>
        <a:ext cx="6548035"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8204A-C594-44E5-B155-D1622AD9D49B}">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1E6169-8B22-400E-9F2D-F4BEF96B67A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hlinkClick xmlns:r="http://schemas.openxmlformats.org/officeDocument/2006/relationships" r:id="rId1"/>
            </a:rPr>
            <a:t>The ‘act’ does not have to be a ‘live’ activity, nor does it have to be of a sexual nature. It may be the act of putting a disgusting object on public display such as displaying a sculpted head with a real human foetus dangling from it in a public art gallery</a:t>
          </a:r>
          <a:endParaRPr lang="en-US" sz="2300" kern="1200"/>
        </a:p>
      </dsp:txBody>
      <dsp:txXfrm>
        <a:off x="608661" y="692298"/>
        <a:ext cx="4508047" cy="2799040"/>
      </dsp:txXfrm>
    </dsp:sp>
    <dsp:sp modelId="{4DE7CED4-0DCD-4A36-A177-9C728B110A50}">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5E75EB-4ABD-486F-9B43-C8737D6FA86B}">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is no requirement to prove that those persons who witnessed the act were actually disgusted or outraged by it - the test is an objective one based on whether a reasonable person would be disgusted</a:t>
          </a:r>
          <a:endParaRPr lang="en-US" sz="23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4963DF-FCB6-4127-B12E-09B46B87D65B}"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5B7EE0-583A-49D3-8FF9-D24A9013D190}" type="slidenum">
              <a:rPr lang="en-GB" smtClean="0"/>
              <a:t>‹#›</a:t>
            </a:fld>
            <a:endParaRPr lang="en-GB"/>
          </a:p>
        </p:txBody>
      </p:sp>
    </p:spTree>
    <p:extLst>
      <p:ext uri="{BB962C8B-B14F-4D97-AF65-F5344CB8AC3E}">
        <p14:creationId xmlns:p14="http://schemas.microsoft.com/office/powerpoint/2010/main" val="125050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irep.ntu.ac.uk/id/eprint/20114/1/219253_PubSub1820_Lewis.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a:t>
            </a:fld>
            <a:endParaRPr lang="en-GB"/>
          </a:p>
        </p:txBody>
      </p:sp>
    </p:spTree>
    <p:extLst>
      <p:ext uri="{BB962C8B-B14F-4D97-AF65-F5344CB8AC3E}">
        <p14:creationId xmlns:p14="http://schemas.microsoft.com/office/powerpoint/2010/main" val="3746706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a:t>
            </a:fld>
            <a:endParaRPr lang="en-GB"/>
          </a:p>
        </p:txBody>
      </p:sp>
    </p:spTree>
    <p:extLst>
      <p:ext uri="{BB962C8B-B14F-4D97-AF65-F5344CB8AC3E}">
        <p14:creationId xmlns:p14="http://schemas.microsoft.com/office/powerpoint/2010/main" val="3191727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is given a wide meaning and held to be where members of the public go whether they have a right or not. There is no need to prove the public who witnessed the act were disgusted or outraged by it, it only matters that a reasonable person would be disgusted by it. (this includes a constable) </a:t>
            </a:r>
          </a:p>
          <a:p>
            <a:endParaRPr lang="en-GB" dirty="0"/>
          </a:p>
          <a:p>
            <a:r>
              <a:rPr lang="en-GB" dirty="0"/>
              <a:t>Public Place’ – a place to which the public have access or a place which is visible to the public</a:t>
            </a:r>
          </a:p>
          <a:p>
            <a:endParaRPr lang="en-GB" dirty="0"/>
          </a:p>
          <a:p>
            <a:r>
              <a:rPr lang="en-GB" dirty="0"/>
              <a:t>Police officers are classed as members of the public for the purpose of this offence. </a:t>
            </a:r>
          </a:p>
          <a:p>
            <a:r>
              <a:rPr lang="en-GB" dirty="0"/>
              <a:t>Arrest without warrant Triable - Either Way Summary:</a:t>
            </a:r>
          </a:p>
          <a:p>
            <a:r>
              <a:rPr lang="en-GB" dirty="0"/>
              <a:t> Six months imprisonment and / or a fine not exceeding the statutory maximum. </a:t>
            </a:r>
          </a:p>
          <a:p>
            <a:r>
              <a:rPr lang="en-GB" dirty="0"/>
              <a:t>Indictment: Imprisonment and / or a fine Arrest Without </a:t>
            </a:r>
            <a:r>
              <a:rPr lang="en-GB" dirty="0" err="1"/>
              <a:t>Warran</a:t>
            </a:r>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4</a:t>
            </a:fld>
            <a:endParaRPr lang="en-GB"/>
          </a:p>
        </p:txBody>
      </p:sp>
    </p:spTree>
    <p:extLst>
      <p:ext uri="{BB962C8B-B14F-4D97-AF65-F5344CB8AC3E}">
        <p14:creationId xmlns:p14="http://schemas.microsoft.com/office/powerpoint/2010/main" val="3661066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Lewd means lustful or indecent. Obscene means 'morally repugnant or depraved' Disgusting means 'repugnant or loathsome‘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5</a:t>
            </a:fld>
            <a:endParaRPr lang="en-GB"/>
          </a:p>
        </p:txBody>
      </p:sp>
    </p:spTree>
    <p:extLst>
      <p:ext uri="{BB962C8B-B14F-4D97-AF65-F5344CB8AC3E}">
        <p14:creationId xmlns:p14="http://schemas.microsoft.com/office/powerpoint/2010/main" val="602558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219253_PubSub1820_Lewis.pdf (ntu.ac.uk)</a:t>
            </a:r>
            <a:endParaRPr lang="en-GB" dirty="0"/>
          </a:p>
          <a:p>
            <a:endParaRPr lang="en-GB" dirty="0"/>
          </a:p>
          <a:p>
            <a:r>
              <a:rPr lang="en-GB" dirty="0"/>
              <a:t>It has been held that, in order to outrage, exposure of the naked body (male or female) must grossly transgress accepted limits of decency &amp; be likely to gravely offend a reasonable person, thus this offence will usually only be suitable if masturbation or sexual intercourse also occurs.</a:t>
            </a:r>
          </a:p>
          <a:p>
            <a:endParaRPr lang="en-GB" dirty="0"/>
          </a:p>
          <a:p>
            <a:r>
              <a:rPr lang="en-GB" dirty="0"/>
              <a:t>There is no requirement to prove that those persons who witnessed the act were actually disgusted or outraged by it - the test is an objective one based on whether a reasonable person would be disgusted.</a:t>
            </a:r>
          </a:p>
          <a:p>
            <a:endParaRPr lang="en-GB" dirty="0"/>
          </a:p>
          <a:p>
            <a:r>
              <a:rPr lang="en-GB" dirty="0"/>
              <a:t>However, the reasonable person must be from that section of the general public likely to be exposed to the offending material, therefore the prospect of outrage is linked to the time &amp; place of the exhibition, thus nudist camps, although not generally open to the public, are lawful because all those present consent to their own observation of nakedness. </a:t>
            </a:r>
          </a:p>
          <a:p>
            <a:endParaRPr lang="en-GB" dirty="0"/>
          </a:p>
          <a:p>
            <a:r>
              <a:rPr lang="en-GB" dirty="0"/>
              <a:t>In most cases, offences under the Public Order Act 1986, Sexual Offence Act 2003, OR Obscene Publications Act 1959 would be more appropriate than this common law offence Triable - Either Way Summary: Six months imprisonment and / or a fine not exceeding the statutory maximum. Indictment: Imprisonment and / or a fine Arrest Without Warrant</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6</a:t>
            </a:fld>
            <a:endParaRPr lang="en-GB"/>
          </a:p>
        </p:txBody>
      </p:sp>
    </p:spTree>
    <p:extLst>
      <p:ext uri="{BB962C8B-B14F-4D97-AF65-F5344CB8AC3E}">
        <p14:creationId xmlns:p14="http://schemas.microsoft.com/office/powerpoint/2010/main" val="3601453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Miss </a:t>
            </a:r>
            <a:r>
              <a:rPr lang="en-GB" dirty="0" err="1"/>
              <a:t>Lakinski</a:t>
            </a:r>
            <a:r>
              <a:rPr lang="en-GB" dirty="0"/>
              <a:t>, 50, who suffered from a number of medical conditions, was later pronounced dead at the scene. Anderson, 27, admitted outraging public decency. The court heard how, on 27 July, Miss </a:t>
            </a:r>
            <a:r>
              <a:rPr lang="en-GB" dirty="0" err="1"/>
              <a:t>Lakinski</a:t>
            </a:r>
            <a:r>
              <a:rPr lang="en-GB" dirty="0"/>
              <a:t> was making her way home when she fell ill and stumbled into a doorway. </a:t>
            </a:r>
          </a:p>
          <a:p>
            <a:r>
              <a:rPr lang="en-GB" dirty="0"/>
              <a:t>Anderson, a former soldier, had smoked a cannabis joint and been drinking when he &amp; two friends spotted her. He tried to rouse her by throwing a bucket of water over her, before urinating on her and covering her with shaving foam. A crowd had gathered around, watching and laughing, and the incident was filmed on a mobile phone. She was later declared dead at the scene, the cause of death being given as pancreatic failure. Magistrates in Hartlepool had referred the case to Teesside Crown Court so a longer jail term could be handed out. Judge Peter Fox, the recorder of Middlesbrough sitting at Teesside Crown Court,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7</a:t>
            </a:fld>
            <a:endParaRPr lang="en-GB"/>
          </a:p>
        </p:txBody>
      </p:sp>
    </p:spTree>
    <p:extLst>
      <p:ext uri="{BB962C8B-B14F-4D97-AF65-F5344CB8AC3E}">
        <p14:creationId xmlns:p14="http://schemas.microsoft.com/office/powerpoint/2010/main" val="3743033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8</a:t>
            </a:fld>
            <a:endParaRPr lang="en-GB"/>
          </a:p>
        </p:txBody>
      </p:sp>
    </p:spTree>
    <p:extLst>
      <p:ext uri="{BB962C8B-B14F-4D97-AF65-F5344CB8AC3E}">
        <p14:creationId xmlns:p14="http://schemas.microsoft.com/office/powerpoint/2010/main" val="853590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students to discuss and record ways in which people commit ‘exposure’ and ‘peeping tom’ offences </a:t>
            </a:r>
          </a:p>
        </p:txBody>
      </p:sp>
      <p:sp>
        <p:nvSpPr>
          <p:cNvPr id="4" name="Slide Number Placeholder 3"/>
          <p:cNvSpPr>
            <a:spLocks noGrp="1"/>
          </p:cNvSpPr>
          <p:nvPr>
            <p:ph type="sldNum" sz="quarter" idx="5"/>
          </p:nvPr>
        </p:nvSpPr>
        <p:spPr/>
        <p:txBody>
          <a:bodyPr/>
          <a:lstStyle/>
          <a:p>
            <a:fld id="{995B7EE0-583A-49D3-8FF9-D24A9013D190}" type="slidenum">
              <a:rPr lang="en-GB" smtClean="0"/>
              <a:t>9</a:t>
            </a:fld>
            <a:endParaRPr lang="en-GB"/>
          </a:p>
        </p:txBody>
      </p:sp>
    </p:spTree>
    <p:extLst>
      <p:ext uri="{BB962C8B-B14F-4D97-AF65-F5344CB8AC3E}">
        <p14:creationId xmlns:p14="http://schemas.microsoft.com/office/powerpoint/2010/main" val="1557335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 court to decide from all the circumstances whether there was a guilty intention or not in the mind of the defendant. Were they aware their “flies” were undone Exposes genitals – easy enough for a man to do – but for a woman ……“legs akimbo” It’s not necessary for genitals to be seen by anybody or for anyone to be alarmed or distressed – what did the defendant INTEND Alarmed/Distressed should be given their ordinary meaning – the court will decide on the evidence provided. </a:t>
            </a:r>
          </a:p>
          <a:p>
            <a:endParaRPr lang="en-GB" dirty="0"/>
          </a:p>
          <a:p>
            <a:r>
              <a:rPr lang="en-GB" dirty="0"/>
              <a:t>Man sat in front seat of car outside a school at home time with “flies” open and erect penis on display…………no one sees it, but what does he intend </a:t>
            </a:r>
          </a:p>
          <a:p>
            <a:endParaRPr lang="en-GB" dirty="0"/>
          </a:p>
          <a:p>
            <a:r>
              <a:rPr lang="en-GB" dirty="0"/>
              <a:t>What if a female pupil saw it, not shocked, but retorted with a put down “Oh look…..It’s like a willy, only smaller!!” …..she wasn’t alarmed or distressed, but what did he intend?</a:t>
            </a:r>
          </a:p>
          <a:p>
            <a:endParaRPr lang="en-GB" dirty="0"/>
          </a:p>
          <a:p>
            <a:r>
              <a:rPr lang="en-GB" dirty="0"/>
              <a:t>v</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10</a:t>
            </a:fld>
            <a:endParaRPr lang="en-GB"/>
          </a:p>
        </p:txBody>
      </p:sp>
    </p:spTree>
    <p:extLst>
      <p:ext uri="{BB962C8B-B14F-4D97-AF65-F5344CB8AC3E}">
        <p14:creationId xmlns:p14="http://schemas.microsoft.com/office/powerpoint/2010/main" val="1449237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investigation would need to include information about the location of the nudity, time of day, exact behaviour of the naturist, what was seen (if anything) by whom and how it impacted on other people</a:t>
            </a:r>
          </a:p>
          <a:p>
            <a:endParaRPr lang="en-GB" dirty="0"/>
          </a:p>
          <a:p>
            <a:r>
              <a:rPr lang="en-GB" dirty="0"/>
              <a:t>. Officers would then need to consider all of the above legislation to be able to make a decision on whether there was any evidence that a criminal offence may have been committed in the specific circumstances of the incident</a:t>
            </a:r>
          </a:p>
          <a:p>
            <a:endParaRPr lang="en-GB" dirty="0"/>
          </a:p>
          <a:p>
            <a:r>
              <a:rPr lang="en-GB" dirty="0"/>
              <a:t>Other offences to consider…. The Sexual Offences Act 2003, the Public Order Act 1986 and the Common law offences of Outraging Public Decency or Breach of the Peace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12</a:t>
            </a:fld>
            <a:endParaRPr lang="en-GB"/>
          </a:p>
        </p:txBody>
      </p:sp>
    </p:spTree>
    <p:extLst>
      <p:ext uri="{BB962C8B-B14F-4D97-AF65-F5344CB8AC3E}">
        <p14:creationId xmlns:p14="http://schemas.microsoft.com/office/powerpoint/2010/main" val="1751019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basic “peeping tom” offence – there are other subsections which cover using equipment/installing equipment with intention/using equipment for 3rd party to view……</a:t>
            </a:r>
          </a:p>
          <a:p>
            <a:endParaRPr lang="en-GB" dirty="0"/>
          </a:p>
          <a:p>
            <a:r>
              <a:rPr lang="en-GB" dirty="0"/>
              <a:t>Observing another……..peeping through a keyhole or window at someone engaging in a sexual act Watching someone getting changed in a changing room </a:t>
            </a:r>
          </a:p>
          <a:p>
            <a:endParaRPr lang="en-GB" dirty="0"/>
          </a:p>
          <a:p>
            <a:r>
              <a:rPr lang="en-GB" dirty="0"/>
              <a:t>Private act – something which the person would not do in public Using a toilet, get changed Doing a sexual act – more than just kissing and cuddling Exposing any of the genitals, buttocks or breasts – OR when covered only with underwear The private act must be done in a place where there is an expectation of privacy ……….consider the activity of “dogging” where couples engage in sexual activities in cars on car parks, knowing that others will watch them for the sexual gratification from exhibitionism….is there an expectation of privacy? Do they consent to being observed? The place can be in public or private, but if the private act took place on a public beach, there can be no expectation of privacy.</a:t>
            </a:r>
          </a:p>
          <a:p>
            <a:endParaRPr lang="en-GB" dirty="0"/>
          </a:p>
          <a:p>
            <a:r>
              <a:rPr lang="en-GB" dirty="0"/>
              <a:t>Likewise if a person is in a private garden which can be seen from a footpath then the expectation of privacy is much less compared with a garden that is totally secluded. Journalist going about their legitimate activities would not commit this offence as it would not be for any sexual gratification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13</a:t>
            </a:fld>
            <a:endParaRPr lang="en-GB"/>
          </a:p>
        </p:txBody>
      </p:sp>
    </p:spTree>
    <p:extLst>
      <p:ext uri="{BB962C8B-B14F-4D97-AF65-F5344CB8AC3E}">
        <p14:creationId xmlns:p14="http://schemas.microsoft.com/office/powerpoint/2010/main" val="2241119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Offence Summary – 6months and/or fine On Indictment – 2 years In order to tackle this issue effectively a full detailed history of all incidents must be recorded, so that this is accurately recorded with CPS. It may be that there have been a number of incidents previously, but this is the first one being reported. Reasons behind this could be: - The victim has only just found out that they have been watched a number of times. - There may be multiple victims at the same location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14</a:t>
            </a:fld>
            <a:endParaRPr lang="en-GB"/>
          </a:p>
        </p:txBody>
      </p:sp>
    </p:spTree>
    <p:extLst>
      <p:ext uri="{BB962C8B-B14F-4D97-AF65-F5344CB8AC3E}">
        <p14:creationId xmlns:p14="http://schemas.microsoft.com/office/powerpoint/2010/main" val="1759088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67 (2) Covers a person operating equipment with the intention of enabling another person, for his/her sexual gratification, to observe a third person, doing a private act, where he/she knows that the other person does not consent to being so viewed. This would cover, for example, a landlord operating a webcam to allow people on the internet for their sexual gratification to view live images of his </a:t>
            </a:r>
          </a:p>
          <a:p>
            <a:endParaRPr lang="en-GB" dirty="0"/>
          </a:p>
          <a:p>
            <a:r>
              <a:rPr lang="en-GB" dirty="0"/>
              <a:t>Section 67 (3) Covers a person recording another person doing a private act with the intention of looking at the recording for his own sexual gratification, or intending other people to look, for their sexual gratification, at the recording, and where he knows that the other does not consent to the recording of that act with that intention. This would therefore cover the person who secretly films someone masturbating in his bedroom to show to others for their sexual gratification. Proof that the intention was the sexual gratification of others could be derived from, for example, the fact that the image was posted on a pornographic website, or in a pornographic magazine. The defendant will be caught by the offence whether or not those looking at the image know that the person filmed did not consent to being filmed with that intention.</a:t>
            </a:r>
          </a:p>
          <a:p>
            <a:endParaRPr lang="en-GB" dirty="0"/>
          </a:p>
          <a:p>
            <a:r>
              <a:rPr lang="en-GB" dirty="0"/>
              <a:t>Section 67 (4) 13 Covers someone who, for example drilled a spy-hole or installed a two-way mirror in a house with the intention of spying on someone for sexual gratification or allowing others to do so. The defendant would be caught even if the peephole or mirror was discovered before it was used. </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15</a:t>
            </a:fld>
            <a:endParaRPr lang="en-GB"/>
          </a:p>
        </p:txBody>
      </p:sp>
    </p:spTree>
    <p:extLst>
      <p:ext uri="{BB962C8B-B14F-4D97-AF65-F5344CB8AC3E}">
        <p14:creationId xmlns:p14="http://schemas.microsoft.com/office/powerpoint/2010/main" val="39544678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The purposes referred to in subsections (1) and (2) are – (a) Obtaining sexual gratification (whether for A or C) (b)Humiliating, alarming or distressing B It is also an offence under this legislation to record an image A person guilty of an offence under this section is liable— </a:t>
            </a:r>
          </a:p>
          <a:p>
            <a:endParaRPr lang="en-GB" dirty="0"/>
          </a:p>
          <a:p>
            <a:r>
              <a:rPr lang="en-GB" dirty="0"/>
              <a:t>(a)on summary conviction, to imprisonment for a term not exceeding 12 months, or to a fine, or to both; (b)on conviction on indictment, to imprisonment for a term not exceeding 2 years.</a:t>
            </a:r>
          </a:p>
          <a:p>
            <a:endParaRPr lang="en-GB" dirty="0"/>
          </a:p>
          <a:p>
            <a:endParaRPr lang="en-GB" dirty="0"/>
          </a:p>
          <a:p>
            <a:r>
              <a:rPr lang="en-GB" dirty="0"/>
              <a:t> </a:t>
            </a:r>
            <a:r>
              <a:rPr lang="en-GB" dirty="0" err="1"/>
              <a:t>Upskirting</a:t>
            </a:r>
            <a:r>
              <a:rPr lang="en-GB" dirty="0"/>
              <a:t> is a highly intrusive practice, which typically involves someone taking a picture under another person’s clothing without their knowledge, with the intention of viewing their genitals or buttocks (with or without underwear)</a:t>
            </a:r>
          </a:p>
          <a:p>
            <a:r>
              <a:rPr lang="en-GB" dirty="0"/>
              <a:t>It can take place in a range of places, e.g. British Transport Police have seen a rise of reports on public transport. The new law will capture instances where the purpose of the behaviour is to obtain sexual gratification, or to cause humiliation, distress or alarm. Anyone, and any gender, can be a victim and this behaviour is completely unacceptable.</a:t>
            </a:r>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16</a:t>
            </a:fld>
            <a:endParaRPr lang="en-GB"/>
          </a:p>
        </p:txBody>
      </p:sp>
    </p:spTree>
    <p:extLst>
      <p:ext uri="{BB962C8B-B14F-4D97-AF65-F5344CB8AC3E}">
        <p14:creationId xmlns:p14="http://schemas.microsoft.com/office/powerpoint/2010/main" val="13135507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Upskirting</a:t>
            </a:r>
            <a:r>
              <a:rPr lang="en-GB" dirty="0"/>
              <a:t> has not gone unpunished in England and Wales - depending on the circumstances it has already prosecuted under the common law offence of outraging public decency. However, following concerns expressed by victims, a review of the law found that the existing criminal law may not have been able to capture all instances. The Voyeurism Offences Act, which was commonly known as the </a:t>
            </a:r>
            <a:r>
              <a:rPr lang="en-GB" dirty="0" err="1"/>
              <a:t>Upskirting</a:t>
            </a:r>
            <a:r>
              <a:rPr lang="en-GB" dirty="0"/>
              <a:t> Bill, was introduced on 21 June 2018. It came into force on 12 April 2019.</a:t>
            </a:r>
          </a:p>
          <a:p>
            <a:endParaRPr lang="en-GB"/>
          </a:p>
          <a:p>
            <a:endParaRPr lang="en-GB"/>
          </a:p>
        </p:txBody>
      </p:sp>
      <p:sp>
        <p:nvSpPr>
          <p:cNvPr id="4" name="Slide Number Placeholder 3"/>
          <p:cNvSpPr>
            <a:spLocks noGrp="1"/>
          </p:cNvSpPr>
          <p:nvPr>
            <p:ph type="sldNum" sz="quarter" idx="5"/>
          </p:nvPr>
        </p:nvSpPr>
        <p:spPr/>
        <p:txBody>
          <a:bodyPr/>
          <a:lstStyle/>
          <a:p>
            <a:fld id="{995B7EE0-583A-49D3-8FF9-D24A9013D190}" type="slidenum">
              <a:rPr lang="en-GB" smtClean="0"/>
              <a:t>17</a:t>
            </a:fld>
            <a:endParaRPr lang="en-GB"/>
          </a:p>
        </p:txBody>
      </p:sp>
    </p:spTree>
    <p:extLst>
      <p:ext uri="{BB962C8B-B14F-4D97-AF65-F5344CB8AC3E}">
        <p14:creationId xmlns:p14="http://schemas.microsoft.com/office/powerpoint/2010/main" val="842883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offence applies under Section 63 of the Act regardless of whether or not the sexual offence is actually committed.</a:t>
            </a:r>
          </a:p>
          <a:p>
            <a:endParaRPr lang="en-GB" dirty="0"/>
          </a:p>
          <a:p>
            <a:r>
              <a:rPr lang="en-GB" dirty="0"/>
              <a:t>The intent is likely to be inferred from what the defendant says or does to the intended victim (if there is one), or from items in their possession at the time they commit the trespass. A separate offence is needed to cover trespass because trespass is a civil dispute and not a criminal offence. </a:t>
            </a:r>
          </a:p>
          <a:p>
            <a:endParaRPr lang="en-GB" dirty="0"/>
          </a:p>
          <a:p>
            <a:r>
              <a:rPr lang="en-GB" dirty="0"/>
              <a:t>QTS – where can people commit sexual offences? </a:t>
            </a:r>
          </a:p>
          <a:p>
            <a:endParaRPr lang="en-GB" dirty="0"/>
          </a:p>
          <a:p>
            <a:r>
              <a:rPr lang="en-GB" dirty="0"/>
              <a:t>QTS – what types of items do you think people may carry if they are going to commit a sexual offence?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18</a:t>
            </a:fld>
            <a:endParaRPr lang="en-GB"/>
          </a:p>
        </p:txBody>
      </p:sp>
    </p:spTree>
    <p:extLst>
      <p:ext uri="{BB962C8B-B14F-4D97-AF65-F5344CB8AC3E}">
        <p14:creationId xmlns:p14="http://schemas.microsoft.com/office/powerpoint/2010/main" val="2426075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Oral sex Sexual intercourse Digital penetration Any anal/vaginal penetration Poking penis’s through cubicle walls inviting contact. Masturbation/self/other Exposure?</a:t>
            </a:r>
          </a:p>
          <a:p>
            <a:endParaRPr lang="en-GB" dirty="0"/>
          </a:p>
          <a:p>
            <a:endParaRPr lang="en-GB" dirty="0"/>
          </a:p>
          <a:p>
            <a:r>
              <a:rPr lang="en-GB" dirty="0"/>
              <a:t> Does it matter if the person discovering is affected/alarmed/distressed or even bothered? No, the offence is committed.</a:t>
            </a:r>
          </a:p>
        </p:txBody>
      </p:sp>
      <p:sp>
        <p:nvSpPr>
          <p:cNvPr id="4" name="Slide Number Placeholder 3"/>
          <p:cNvSpPr>
            <a:spLocks noGrp="1"/>
          </p:cNvSpPr>
          <p:nvPr>
            <p:ph type="sldNum" sz="quarter" idx="5"/>
          </p:nvPr>
        </p:nvSpPr>
        <p:spPr/>
        <p:txBody>
          <a:bodyPr/>
          <a:lstStyle/>
          <a:p>
            <a:fld id="{995B7EE0-583A-49D3-8FF9-D24A9013D190}" type="slidenum">
              <a:rPr lang="en-GB" smtClean="0"/>
              <a:t>19</a:t>
            </a:fld>
            <a:endParaRPr lang="en-GB"/>
          </a:p>
        </p:txBody>
      </p:sp>
    </p:spTree>
    <p:extLst>
      <p:ext uri="{BB962C8B-B14F-4D97-AF65-F5344CB8AC3E}">
        <p14:creationId xmlns:p14="http://schemas.microsoft.com/office/powerpoint/2010/main" val="22836950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more commonly known ‘Revenge Porn’. It occurs when someone discloses or publishes private sexual photographs or film of another without their consent and with the intent to cause them distress. The use of social media is the most common medium for this, but it would also include photographs in hard copy publications. It usually has a devastating effect on the victim and especially with access to and use of social media being so prolific, the damage is done before it can be removed. </a:t>
            </a:r>
          </a:p>
          <a:p>
            <a:endParaRPr lang="en-GB" dirty="0"/>
          </a:p>
          <a:p>
            <a:r>
              <a:rPr lang="en-GB" dirty="0"/>
              <a:t>**** This has been introduced by the Domestic Abuse Act 17 2021*******Where a person is charged with an offence under this section of threatening to disclose a private sexual photograph or film, it is not necessary for the prosecution to prove— (a)that the photograph or film referred to in the threat exists, or (b)if it does exist, that it is in fact a private sexual photograph or film.”</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20</a:t>
            </a:fld>
            <a:endParaRPr lang="en-GB"/>
          </a:p>
        </p:txBody>
      </p:sp>
    </p:spTree>
    <p:extLst>
      <p:ext uri="{BB962C8B-B14F-4D97-AF65-F5344CB8AC3E}">
        <p14:creationId xmlns:p14="http://schemas.microsoft.com/office/powerpoint/2010/main" val="2951583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21</a:t>
            </a:fld>
            <a:endParaRPr lang="en-GB"/>
          </a:p>
        </p:txBody>
      </p:sp>
    </p:spTree>
    <p:extLst>
      <p:ext uri="{BB962C8B-B14F-4D97-AF65-F5344CB8AC3E}">
        <p14:creationId xmlns:p14="http://schemas.microsoft.com/office/powerpoint/2010/main" val="36961927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QTS – what is pornography? </a:t>
            </a:r>
          </a:p>
          <a:p>
            <a:endParaRPr lang="en-GB" dirty="0"/>
          </a:p>
          <a:p>
            <a:r>
              <a:rPr lang="en-GB" dirty="0"/>
              <a:t>QTS – what is the difference between pornography and extreme pornography?</a:t>
            </a:r>
          </a:p>
        </p:txBody>
      </p:sp>
      <p:sp>
        <p:nvSpPr>
          <p:cNvPr id="4" name="Slide Number Placeholder 3"/>
          <p:cNvSpPr>
            <a:spLocks noGrp="1"/>
          </p:cNvSpPr>
          <p:nvPr>
            <p:ph type="sldNum" sz="quarter" idx="5"/>
          </p:nvPr>
        </p:nvSpPr>
        <p:spPr/>
        <p:txBody>
          <a:bodyPr/>
          <a:lstStyle/>
          <a:p>
            <a:fld id="{995B7EE0-583A-49D3-8FF9-D24A9013D190}" type="slidenum">
              <a:rPr lang="en-GB" smtClean="0"/>
              <a:t>22</a:t>
            </a:fld>
            <a:endParaRPr lang="en-GB"/>
          </a:p>
        </p:txBody>
      </p:sp>
    </p:spTree>
    <p:extLst>
      <p:ext uri="{BB962C8B-B14F-4D97-AF65-F5344CB8AC3E}">
        <p14:creationId xmlns:p14="http://schemas.microsoft.com/office/powerpoint/2010/main" val="4007433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image must come within the terms of all three elements before an offence is committed. Those elements are: </a:t>
            </a:r>
          </a:p>
          <a:p>
            <a:endParaRPr lang="en-GB" dirty="0"/>
          </a:p>
          <a:p>
            <a:r>
              <a:rPr lang="en-GB" dirty="0"/>
              <a:t>Section 63 of the Act defines an image as pornographic if: ‘…it is of such a nature that it must reasonably be assumed to have been produced solely or principally for the purpose of sexual arousal.’ Even if an image is pornographic, it will not come within the terms of the offence unless it also satisfies all other aspects of the offence.</a:t>
            </a:r>
          </a:p>
          <a:p>
            <a:endParaRPr lang="en-GB" dirty="0"/>
          </a:p>
          <a:p>
            <a:r>
              <a:rPr lang="en-GB" dirty="0"/>
              <a:t> The words ‘grossly offensive’ and ‘disgusting’ are not alternatives to ‘obscene character’, but are examples of it. </a:t>
            </a:r>
          </a:p>
          <a:p>
            <a:endParaRPr lang="en-GB" dirty="0"/>
          </a:p>
          <a:p>
            <a:r>
              <a:rPr lang="en-GB" dirty="0"/>
              <a:t>This element of the offence must be read in conjunction with the other two elements. Only those specific ‘extreme acts’ mentioned above can be considered, and then only in conjunction with the other two elements of the offence. ‘Life threatening’ is not defined in the Act, but could include depictions of hanging, suffocation, or sexual assault involving a threat with a weapon. </a:t>
            </a:r>
          </a:p>
          <a:p>
            <a:endParaRPr lang="en-GB" dirty="0"/>
          </a:p>
          <a:p>
            <a:r>
              <a:rPr lang="en-GB" dirty="0"/>
              <a:t>Serious injury is also not defined, but could include the insertion of sharp objects or the mutilation of breasts or genitals. As well as being a specified act, an extreme act must be explicit and realistic.</a:t>
            </a:r>
          </a:p>
        </p:txBody>
      </p:sp>
      <p:sp>
        <p:nvSpPr>
          <p:cNvPr id="4" name="Slide Number Placeholder 3"/>
          <p:cNvSpPr>
            <a:spLocks noGrp="1"/>
          </p:cNvSpPr>
          <p:nvPr>
            <p:ph type="sldNum" sz="quarter" idx="5"/>
          </p:nvPr>
        </p:nvSpPr>
        <p:spPr/>
        <p:txBody>
          <a:bodyPr/>
          <a:lstStyle/>
          <a:p>
            <a:fld id="{995B7EE0-583A-49D3-8FF9-D24A9013D190}" type="slidenum">
              <a:rPr lang="en-GB" smtClean="0"/>
              <a:t>23</a:t>
            </a:fld>
            <a:endParaRPr lang="en-GB"/>
          </a:p>
        </p:txBody>
      </p:sp>
    </p:spTree>
    <p:extLst>
      <p:ext uri="{BB962C8B-B14F-4D97-AF65-F5344CB8AC3E}">
        <p14:creationId xmlns:p14="http://schemas.microsoft.com/office/powerpoint/2010/main" val="1498372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65 of the Criminal Justice and Immigration Act 2008 sets out a series of defences to the offence of possession of extreme pornographic images. 65(1) Where a person is charged with an offence under section 63 it is a defence for the person to prove the matters are: </a:t>
            </a:r>
          </a:p>
          <a:p>
            <a:pPr marL="228600" indent="-228600">
              <a:buAutoNum type="alphaLcParenBoth"/>
            </a:pPr>
            <a:r>
              <a:rPr lang="en-GB" dirty="0"/>
              <a:t>that the person had a legitimate reason for being in possession of the image concerned;</a:t>
            </a:r>
          </a:p>
          <a:p>
            <a:pPr marL="228600" indent="-228600">
              <a:buAutoNum type="alphaLcParenBoth"/>
            </a:pPr>
            <a:r>
              <a:rPr lang="en-GB" dirty="0"/>
              <a:t> (b) that the person had not seen the image concerned and did not know, nor had any cause to suspect, it to be an extreme pornographic image; </a:t>
            </a:r>
          </a:p>
          <a:p>
            <a:pPr marL="228600" indent="-228600">
              <a:buAutoNum type="alphaLcParenBoth"/>
            </a:pPr>
            <a:r>
              <a:rPr lang="en-GB" dirty="0"/>
              <a:t>(c) that the person - (</a:t>
            </a:r>
            <a:r>
              <a:rPr lang="en-GB" dirty="0" err="1"/>
              <a:t>i</a:t>
            </a:r>
            <a:r>
              <a:rPr lang="en-GB" dirty="0"/>
              <a:t>) was sent the image concerned without any prior request having been made by or on behalf of the person, and (ii) did not keep it for an unreasonable time.</a:t>
            </a:r>
          </a:p>
          <a:p>
            <a:pPr marL="228600" indent="-228600">
              <a:buAutoNum type="alphaLcParenBoth"/>
            </a:pPr>
            <a:endParaRPr lang="en-GB" dirty="0"/>
          </a:p>
          <a:p>
            <a:pPr marL="228600" indent="-228600">
              <a:buAutoNum type="alphaLcParenBoth"/>
            </a:pPr>
            <a:r>
              <a:rPr lang="en-GB" dirty="0"/>
              <a:t>Section 66 of the Criminal Justice and Immigration Act 2008 creates an additional defence for those who participate in the creation of extreme pornographic images. It is a defence for the defendant to prove –</a:t>
            </a:r>
          </a:p>
          <a:p>
            <a:pPr marL="228600" indent="-228600">
              <a:buAutoNum type="alphaLcParenBoth"/>
            </a:pPr>
            <a:r>
              <a:rPr lang="en-GB" dirty="0"/>
              <a:t> (a) that he directly participated in the act or any of the acts portrayed, and </a:t>
            </a:r>
          </a:p>
          <a:p>
            <a:pPr marL="228600" indent="-228600">
              <a:buAutoNum type="alphaLcParenBoth"/>
            </a:pPr>
            <a:r>
              <a:rPr lang="en-GB" dirty="0"/>
              <a:t>(b) that the act or acts did not involve the infliction of any non-consensual harm on 19 any person, and </a:t>
            </a:r>
          </a:p>
          <a:p>
            <a:pPr marL="228600" indent="-228600">
              <a:buAutoNum type="alphaLcParenBoth"/>
            </a:pPr>
            <a:r>
              <a:rPr lang="en-GB" dirty="0"/>
              <a:t>(c) if the image portrays an act within section 63(7)(c), that what is portrayed as a human corpse was not in fact a corpse, and </a:t>
            </a:r>
          </a:p>
          <a:p>
            <a:pPr marL="228600" indent="-228600">
              <a:buAutoNum type="alphaLcParenBoth"/>
            </a:pPr>
            <a:r>
              <a:rPr lang="en-GB" dirty="0"/>
              <a:t>(d) if the image portrays an act within section 63(7A), that what is portrayed as nonconsensual penetration was in fact consensual. Either way 67(2) - image that portrays any relevant act Summary: maximum 12 months and/or fine Indictment: maximum imprisonment 3 years and/or fine</a:t>
            </a:r>
          </a:p>
        </p:txBody>
      </p:sp>
      <p:sp>
        <p:nvSpPr>
          <p:cNvPr id="4" name="Slide Number Placeholder 3"/>
          <p:cNvSpPr>
            <a:spLocks noGrp="1"/>
          </p:cNvSpPr>
          <p:nvPr>
            <p:ph type="sldNum" sz="quarter" idx="5"/>
          </p:nvPr>
        </p:nvSpPr>
        <p:spPr/>
        <p:txBody>
          <a:bodyPr/>
          <a:lstStyle/>
          <a:p>
            <a:fld id="{995B7EE0-583A-49D3-8FF9-D24A9013D190}" type="slidenum">
              <a:rPr lang="en-GB" smtClean="0"/>
              <a:t>24</a:t>
            </a:fld>
            <a:endParaRPr lang="en-GB"/>
          </a:p>
        </p:txBody>
      </p:sp>
    </p:spTree>
    <p:extLst>
      <p:ext uri="{BB962C8B-B14F-4D97-AF65-F5344CB8AC3E}">
        <p14:creationId xmlns:p14="http://schemas.microsoft.com/office/powerpoint/2010/main" val="3331287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2A4E-FC3D-5CDA-0D54-E2942E3B1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B3B110-7233-DB1D-003E-27F748796F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064515-CE11-747F-42DF-6230815C013F}"/>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4362EE4D-2F77-F0FE-2B73-75E510150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8EB5A-5618-183A-ACDE-9CD60C15C33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602941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229A9-2ACD-4BD9-BE78-01F3021F3A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4F93E-A841-08FB-F1D3-8D4AA55DD7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9AE2DA-1E92-3352-5F2B-58283567E992}"/>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218B86D6-4F9F-72A6-B647-D0CE617AFE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CDB9D2-3782-A47C-E46C-C4BD551A5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4279930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1B4B-58A7-1782-58C5-3A7DE06E2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CE72D0-A11F-5900-5BE2-9AB353C3B3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AAFC1-FF3B-717A-E574-92188C187681}"/>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F7250406-BD95-437A-19A7-D43EA8F280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0DDCB4-6B05-1C9B-36AE-D514A80AF1DE}"/>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48686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DDC2-8F41-2B40-DDBF-B13185519F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24BAD8-6E22-62B1-2821-9A6C11C90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71A117-E26E-DA72-7367-D739D270E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76100C-DADA-9AF2-C4CB-FB45E40E8600}"/>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6" name="Footer Placeholder 5">
            <a:extLst>
              <a:ext uri="{FF2B5EF4-FFF2-40B4-BE49-F238E27FC236}">
                <a16:creationId xmlns:a16="http://schemas.microsoft.com/office/drawing/2014/main" id="{1B8C14C4-3520-D82E-28DD-AB36215CD3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D65C7D-B31B-3499-ED7F-7886A7E3D5B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302178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3629-9BE2-AAF8-62A6-AA1D416EAB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892BB6-F90E-F189-690A-0BA0907C70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B136EC-41FA-D528-A9F4-9620AF52D8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3DB64-DC75-2363-85CA-7901596660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A86FE6-0B3B-F10E-C9CA-26DB4494D9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41FE35-BCBA-3E92-5A14-E6F9C6B78081}"/>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8" name="Footer Placeholder 7">
            <a:extLst>
              <a:ext uri="{FF2B5EF4-FFF2-40B4-BE49-F238E27FC236}">
                <a16:creationId xmlns:a16="http://schemas.microsoft.com/office/drawing/2014/main" id="{34E9CD6E-7410-9F36-9F44-53CF06713E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10C75E-4785-4DC4-AAFE-3029B1BD0D7D}"/>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28688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13AA7-E9D3-E27F-76A1-02A326453F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87371F-F827-D8E1-3047-097312832BDC}"/>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4" name="Footer Placeholder 3">
            <a:extLst>
              <a:ext uri="{FF2B5EF4-FFF2-40B4-BE49-F238E27FC236}">
                <a16:creationId xmlns:a16="http://schemas.microsoft.com/office/drawing/2014/main" id="{010C40CB-6D3B-6A32-C9DE-7324584BA7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7E85FB-2F37-E447-8CC6-AF997E84AEF5}"/>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168709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802E5-F334-E757-F7AF-C4FA64044BE2}"/>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3" name="Footer Placeholder 2">
            <a:extLst>
              <a:ext uri="{FF2B5EF4-FFF2-40B4-BE49-F238E27FC236}">
                <a16:creationId xmlns:a16="http://schemas.microsoft.com/office/drawing/2014/main" id="{E120404E-BDC7-96BC-2A53-FA7578C356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6C451C-AC6B-3B7E-CC19-811B3957162A}"/>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5837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46DD-4FB1-2BDA-61A4-99A879356E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10164A-9245-C574-AC0C-20FC1B463E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297BE0-9589-77B0-4E6A-C811378A46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42E169-642F-FD72-1A98-C78382FAE54E}"/>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6" name="Footer Placeholder 5">
            <a:extLst>
              <a:ext uri="{FF2B5EF4-FFF2-40B4-BE49-F238E27FC236}">
                <a16:creationId xmlns:a16="http://schemas.microsoft.com/office/drawing/2014/main" id="{324DA6AB-F85A-6766-8492-F40EECF11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DDF88-8D82-AA20-BA24-2DF63F100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431867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F1B5-B5CC-6BCD-DCBB-983002401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E2008A-AFD4-A703-E8B1-BCB462238E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A7F609-D94A-F7AF-F72D-B37D18298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CB0551-66D7-4E04-F37C-CBE6CD4051D2}"/>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6" name="Footer Placeholder 5">
            <a:extLst>
              <a:ext uri="{FF2B5EF4-FFF2-40B4-BE49-F238E27FC236}">
                <a16:creationId xmlns:a16="http://schemas.microsoft.com/office/drawing/2014/main" id="{37054228-9B63-7282-C88E-0105D9926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660BEF-A206-0774-039E-A475AE9AFB8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10865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4711-A4A9-4EF2-DEF5-A99D115849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F0812-D9B8-5CDF-11BF-BE875C3FD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04D92-7886-7ACA-0AAC-F96B04C3A6E7}"/>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F19B4EC2-A24C-92C5-B577-4D697B79B1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7B517-93B8-8F86-1ADF-5726F602C7E6}"/>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61744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8B71A6-0577-53F3-BCDA-AC03360059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20C1D-50D5-3648-54AC-273AA3E4C2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81D359-7F8B-EF36-E912-ED5F7ACE41F5}"/>
              </a:ext>
            </a:extLst>
          </p:cNvPr>
          <p:cNvSpPr>
            <a:spLocks noGrp="1"/>
          </p:cNvSpPr>
          <p:nvPr>
            <p:ph type="dt" sz="half" idx="10"/>
          </p:nvPr>
        </p:nvSpPr>
        <p:spPr/>
        <p:txBody>
          <a:body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2F5EC587-24C5-ECE6-9504-345A45384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0357F-8650-D78E-24D3-36303B0C73B0}"/>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73824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D59DC0-3D7D-83E4-309A-B42857F540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3C7510-D986-F319-BC8B-449635E24D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E4010D-0B73-CBA3-8E5F-96D0D5C38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6A95CF-8DB5-4658-8E74-9F4333D914D2}" type="datetimeFigureOut">
              <a:rPr lang="en-GB" smtClean="0"/>
              <a:t>13/11/2025</a:t>
            </a:fld>
            <a:endParaRPr lang="en-GB"/>
          </a:p>
        </p:txBody>
      </p:sp>
      <p:sp>
        <p:nvSpPr>
          <p:cNvPr id="5" name="Footer Placeholder 4">
            <a:extLst>
              <a:ext uri="{FF2B5EF4-FFF2-40B4-BE49-F238E27FC236}">
                <a16:creationId xmlns:a16="http://schemas.microsoft.com/office/drawing/2014/main" id="{8929BF8A-6EFE-E5B6-5DE7-E409323FAA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B3CE1A-BD6F-23D0-310E-8B51FDC4B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070FCA-53BC-4BD3-8DA9-AD16A69D1FC5}" type="slidenum">
              <a:rPr lang="en-GB" smtClean="0"/>
              <a:t>‹#›</a:t>
            </a:fld>
            <a:endParaRPr lang="en-GB"/>
          </a:p>
        </p:txBody>
      </p:sp>
    </p:spTree>
    <p:extLst>
      <p:ext uri="{BB962C8B-B14F-4D97-AF65-F5344CB8AC3E}">
        <p14:creationId xmlns:p14="http://schemas.microsoft.com/office/powerpoint/2010/main" val="4074053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FA185F-5035-99A2-0744-881AEB6C2D29}"/>
              </a:ext>
            </a:extLst>
          </p:cNvPr>
          <p:cNvSpPr>
            <a:spLocks noGrp="1"/>
          </p:cNvSpPr>
          <p:nvPr>
            <p:ph type="ctrTitle"/>
          </p:nvPr>
        </p:nvSpPr>
        <p:spPr>
          <a:xfrm>
            <a:off x="660041" y="2767106"/>
            <a:ext cx="2880828" cy="3071906"/>
          </a:xfrm>
        </p:spPr>
        <p:txBody>
          <a:bodyPr anchor="t">
            <a:normAutofit/>
          </a:bodyPr>
          <a:lstStyle/>
          <a:p>
            <a:pPr algn="l"/>
            <a:r>
              <a:rPr lang="en-GB" sz="4000" dirty="0">
                <a:solidFill>
                  <a:srgbClr val="FFFFFF"/>
                </a:solidFill>
                <a:latin typeface="Aptos Display" panose="020B0004020202020204" pitchFamily="34" charset="0"/>
              </a:rPr>
              <a:t>Further Sexual Offences</a:t>
            </a:r>
          </a:p>
        </p:txBody>
      </p:sp>
      <p:sp>
        <p:nvSpPr>
          <p:cNvPr id="3" name="Subtitle 2">
            <a:extLst>
              <a:ext uri="{FF2B5EF4-FFF2-40B4-BE49-F238E27FC236}">
                <a16:creationId xmlns:a16="http://schemas.microsoft.com/office/drawing/2014/main" id="{FB18721A-2492-8C01-E922-EB8B585FE305}"/>
              </a:ext>
            </a:extLst>
          </p:cNvPr>
          <p:cNvSpPr>
            <a:spLocks noGrp="1"/>
          </p:cNvSpPr>
          <p:nvPr>
            <p:ph type="subTitle" idx="1"/>
          </p:nvPr>
        </p:nvSpPr>
        <p:spPr>
          <a:xfrm>
            <a:off x="660042" y="806824"/>
            <a:ext cx="2919738" cy="1494117"/>
          </a:xfrm>
        </p:spPr>
        <p:txBody>
          <a:bodyPr anchor="b">
            <a:normAutofit/>
          </a:bodyPr>
          <a:lstStyle/>
          <a:p>
            <a:pPr algn="l"/>
            <a:r>
              <a:rPr lang="en-GB" sz="2000" dirty="0">
                <a:solidFill>
                  <a:srgbClr val="FFFFFF"/>
                </a:solidFill>
              </a:rPr>
              <a:t>Wynne Jones</a:t>
            </a:r>
          </a:p>
        </p:txBody>
      </p:sp>
      <p:pic>
        <p:nvPicPr>
          <p:cNvPr id="5" name="Picture 4">
            <a:extLst>
              <a:ext uri="{FF2B5EF4-FFF2-40B4-BE49-F238E27FC236}">
                <a16:creationId xmlns:a16="http://schemas.microsoft.com/office/drawing/2014/main" id="{309BB6E3-D47D-FF5C-4EC2-3E1A6C7C5087}"/>
              </a:ext>
            </a:extLst>
          </p:cNvPr>
          <p:cNvPicPr>
            <a:picLocks noChangeAspect="1"/>
          </p:cNvPicPr>
          <p:nvPr/>
        </p:nvPicPr>
        <p:blipFill rotWithShape="1">
          <a:blip r:embed="rId3"/>
          <a:srcRect t="9816" r="9089" b="-2"/>
          <a:stretch/>
        </p:blipFill>
        <p:spPr>
          <a:xfrm>
            <a:off x="4502428" y="570711"/>
            <a:ext cx="7225748" cy="5716578"/>
          </a:xfrm>
          <a:prstGeom prst="rect">
            <a:avLst/>
          </a:prstGeom>
        </p:spPr>
      </p:pic>
    </p:spTree>
    <p:extLst>
      <p:ext uri="{BB962C8B-B14F-4D97-AF65-F5344CB8AC3E}">
        <p14:creationId xmlns:p14="http://schemas.microsoft.com/office/powerpoint/2010/main" val="181180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5A8F4-F52B-3D8C-EA9C-4914C05E445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Objectives</a:t>
            </a:r>
          </a:p>
        </p:txBody>
      </p:sp>
      <p:sp>
        <p:nvSpPr>
          <p:cNvPr id="3" name="Content Placeholder 2">
            <a:extLst>
              <a:ext uri="{FF2B5EF4-FFF2-40B4-BE49-F238E27FC236}">
                <a16:creationId xmlns:a16="http://schemas.microsoft.com/office/drawing/2014/main" id="{68F8FCAE-091C-5D9A-B7DA-E6FA0CE37D66}"/>
              </a:ext>
            </a:extLst>
          </p:cNvPr>
          <p:cNvSpPr>
            <a:spLocks noGrp="1"/>
          </p:cNvSpPr>
          <p:nvPr>
            <p:ph idx="1"/>
          </p:nvPr>
        </p:nvSpPr>
        <p:spPr>
          <a:xfrm>
            <a:off x="4810259" y="649480"/>
            <a:ext cx="6555347" cy="5546047"/>
          </a:xfrm>
        </p:spPr>
        <p:txBody>
          <a:bodyPr anchor="ctr">
            <a:normAutofit/>
          </a:bodyPr>
          <a:lstStyle/>
          <a:p>
            <a:pPr marL="0" indent="0">
              <a:buNone/>
            </a:pPr>
            <a:r>
              <a:rPr lang="en-GB" sz="2000" dirty="0">
                <a:latin typeface="Aptos" panose="020B0004020202020204" pitchFamily="34" charset="0"/>
              </a:rPr>
              <a:t>Identify the offences of </a:t>
            </a:r>
          </a:p>
          <a:p>
            <a:r>
              <a:rPr lang="en-GB" sz="2000" dirty="0">
                <a:latin typeface="Aptos" panose="020B0004020202020204" pitchFamily="34" charset="0"/>
              </a:rPr>
              <a:t>Outraging Public Decency under Common Law.</a:t>
            </a:r>
          </a:p>
          <a:p>
            <a:r>
              <a:rPr lang="en-GB" sz="2000" dirty="0">
                <a:latin typeface="Aptos" panose="020B0004020202020204" pitchFamily="34" charset="0"/>
              </a:rPr>
              <a:t>Exposure and Voyeurism as contained in S66 of the SOA 2003. </a:t>
            </a:r>
          </a:p>
          <a:p>
            <a:r>
              <a:rPr lang="en-GB" sz="2000" dirty="0">
                <a:latin typeface="Aptos" panose="020B0004020202020204" pitchFamily="34" charset="0"/>
              </a:rPr>
              <a:t>Trespass with Intent to commit a Sexual Offence under S63 of the SOA 2003. </a:t>
            </a:r>
          </a:p>
          <a:p>
            <a:r>
              <a:rPr lang="en-GB" sz="2000" dirty="0">
                <a:latin typeface="Aptos" panose="020B0004020202020204" pitchFamily="34" charset="0"/>
              </a:rPr>
              <a:t>Sexual Activity in a Public Toilet under S71 of the SOA 2003. </a:t>
            </a:r>
          </a:p>
          <a:p>
            <a:r>
              <a:rPr lang="en-GB" sz="2000" dirty="0">
                <a:latin typeface="Aptos" panose="020B0004020202020204" pitchFamily="34" charset="0"/>
              </a:rPr>
              <a:t>Disclosing Private sexual Photographs and Films with Intent to Cause Distress under S33 of the Criminal Justice and Courts Act 2015.</a:t>
            </a:r>
          </a:p>
          <a:p>
            <a:r>
              <a:rPr lang="en-GB" sz="2000" dirty="0">
                <a:latin typeface="Aptos" panose="020B0004020202020204" pitchFamily="34" charset="0"/>
              </a:rPr>
              <a:t>Possession of Extreme Pornographic Images including potential defences under S63-67 of the Criminal Justice and Immigration Act 2008. </a:t>
            </a:r>
          </a:p>
        </p:txBody>
      </p:sp>
    </p:spTree>
    <p:extLst>
      <p:ext uri="{BB962C8B-B14F-4D97-AF65-F5344CB8AC3E}">
        <p14:creationId xmlns:p14="http://schemas.microsoft.com/office/powerpoint/2010/main" val="295060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096FA6-8E67-A462-342F-2257EB4015B3}"/>
              </a:ext>
            </a:extLst>
          </p:cNvPr>
          <p:cNvPicPr>
            <a:picLocks noChangeAspect="1"/>
          </p:cNvPicPr>
          <p:nvPr/>
        </p:nvPicPr>
        <p:blipFill rotWithShape="1">
          <a:blip r:embed="rId2"/>
          <a:srcRect l="13583" r="1063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01A033-9248-3DAB-8BCC-809E715C82BA}"/>
              </a:ext>
            </a:extLst>
          </p:cNvPr>
          <p:cNvSpPr>
            <a:spLocks noGrp="1"/>
          </p:cNvSpPr>
          <p:nvPr>
            <p:ph type="title"/>
          </p:nvPr>
        </p:nvSpPr>
        <p:spPr>
          <a:xfrm>
            <a:off x="7531610" y="365125"/>
            <a:ext cx="3822189" cy="1899912"/>
          </a:xfrm>
        </p:spPr>
        <p:txBody>
          <a:bodyPr>
            <a:normAutofit/>
          </a:bodyPr>
          <a:lstStyle/>
          <a:p>
            <a:r>
              <a:rPr lang="en-GB" sz="4000" dirty="0">
                <a:latin typeface="Aptos Display" panose="020B0004020202020204" pitchFamily="34" charset="0"/>
              </a:rPr>
              <a:t>Outraging Public Decency</a:t>
            </a:r>
          </a:p>
        </p:txBody>
      </p:sp>
      <p:sp>
        <p:nvSpPr>
          <p:cNvPr id="3" name="Content Placeholder 2">
            <a:extLst>
              <a:ext uri="{FF2B5EF4-FFF2-40B4-BE49-F238E27FC236}">
                <a16:creationId xmlns:a16="http://schemas.microsoft.com/office/drawing/2014/main" id="{395C8E2F-6265-1FA0-68D9-BFFDCB7630A8}"/>
              </a:ext>
            </a:extLst>
          </p:cNvPr>
          <p:cNvSpPr>
            <a:spLocks noGrp="1"/>
          </p:cNvSpPr>
          <p:nvPr>
            <p:ph idx="1"/>
          </p:nvPr>
        </p:nvSpPr>
        <p:spPr>
          <a:xfrm>
            <a:off x="7107382" y="1996751"/>
            <a:ext cx="4246417" cy="4180212"/>
          </a:xfrm>
        </p:spPr>
        <p:txBody>
          <a:bodyPr>
            <a:normAutofit fontScale="92500"/>
          </a:bodyPr>
          <a:lstStyle/>
          <a:p>
            <a:pPr>
              <a:lnSpc>
                <a:spcPct val="150000"/>
              </a:lnSpc>
            </a:pPr>
            <a:r>
              <a:rPr lang="en-GB" sz="2200" dirty="0">
                <a:latin typeface="Aptos" panose="020B0004020202020204" pitchFamily="34" charset="0"/>
              </a:rPr>
              <a:t>It is an offence to commit an act of a lewd, obscene &amp; disgusting nature, which is capable of outraging public decency in a public place where at least two members of the public could have witnessed it. </a:t>
            </a:r>
          </a:p>
          <a:p>
            <a:pPr marL="0" indent="0">
              <a:lnSpc>
                <a:spcPct val="150000"/>
              </a:lnSpc>
              <a:buNone/>
            </a:pPr>
            <a:r>
              <a:rPr lang="en-GB" sz="2200" dirty="0">
                <a:latin typeface="Aptos" panose="020B0004020202020204" pitchFamily="34" charset="0"/>
              </a:rPr>
              <a:t>Contrary to Common Law</a:t>
            </a:r>
          </a:p>
          <a:p>
            <a:endParaRPr lang="en-GB" sz="2000" dirty="0"/>
          </a:p>
          <a:p>
            <a:endParaRPr lang="en-GB" sz="2000" dirty="0"/>
          </a:p>
        </p:txBody>
      </p:sp>
    </p:spTree>
    <p:extLst>
      <p:ext uri="{BB962C8B-B14F-4D97-AF65-F5344CB8AC3E}">
        <p14:creationId xmlns:p14="http://schemas.microsoft.com/office/powerpoint/2010/main" val="4147669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219AC-D6ED-2C16-7A43-85783726D3CC}"/>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latin typeface="Aptos Display" panose="020B0004020202020204" pitchFamily="34" charset="0"/>
              </a:rPr>
              <a:t>Let’s break it down</a:t>
            </a:r>
          </a:p>
        </p:txBody>
      </p:sp>
      <p:graphicFrame>
        <p:nvGraphicFramePr>
          <p:cNvPr id="7" name="Content Placeholder 2">
            <a:extLst>
              <a:ext uri="{FF2B5EF4-FFF2-40B4-BE49-F238E27FC236}">
                <a16:creationId xmlns:a16="http://schemas.microsoft.com/office/drawing/2014/main" id="{CB5C8FF7-C26C-55B9-16D6-2FB435DC06CE}"/>
              </a:ext>
            </a:extLst>
          </p:cNvPr>
          <p:cNvGraphicFramePr>
            <a:graphicFrameLocks noGrp="1"/>
          </p:cNvGraphicFramePr>
          <p:nvPr>
            <p:ph idx="1"/>
            <p:extLst>
              <p:ext uri="{D42A27DB-BD31-4B8C-83A1-F6EECF244321}">
                <p14:modId xmlns:p14="http://schemas.microsoft.com/office/powerpoint/2010/main" val="31081295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5027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CBC1E-2602-F3A1-5F02-56908D0850C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latin typeface="Aptos Display" panose="020B0004020202020204" pitchFamily="34" charset="0"/>
              </a:rPr>
              <a:t>The 4 Elements of the Offence</a:t>
            </a:r>
            <a:br>
              <a:rPr lang="en-GB" sz="4000" dirty="0">
                <a:solidFill>
                  <a:srgbClr val="FFFFFF"/>
                </a:solidFill>
                <a:latin typeface="Aptos Display" panose="020B0004020202020204" pitchFamily="34" charset="0"/>
              </a:rPr>
            </a:br>
            <a:endParaRPr lang="en-GB" sz="4000" dirty="0">
              <a:solidFill>
                <a:srgbClr val="FFFFFF"/>
              </a:solidFill>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A72D2146-6350-44C5-3526-0FAA810740ED}"/>
              </a:ext>
            </a:extLst>
          </p:cNvPr>
          <p:cNvGraphicFramePr>
            <a:graphicFrameLocks noGrp="1"/>
          </p:cNvGraphicFramePr>
          <p:nvPr>
            <p:ph idx="1"/>
            <p:extLst>
              <p:ext uri="{D42A27DB-BD31-4B8C-83A1-F6EECF244321}">
                <p14:modId xmlns:p14="http://schemas.microsoft.com/office/powerpoint/2010/main" val="7530541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553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7A2ED9-690E-FB0F-89A3-7C4DCA32155F}"/>
              </a:ext>
            </a:extLst>
          </p:cNvPr>
          <p:cNvSpPr>
            <a:spLocks noGrp="1"/>
          </p:cNvSpPr>
          <p:nvPr>
            <p:ph type="title"/>
          </p:nvPr>
        </p:nvSpPr>
        <p:spPr>
          <a:xfrm>
            <a:off x="1383564" y="348865"/>
            <a:ext cx="9718111" cy="1576446"/>
          </a:xfrm>
        </p:spPr>
        <p:txBody>
          <a:bodyPr anchor="ctr">
            <a:normAutofit/>
          </a:bodyPr>
          <a:lstStyle/>
          <a:p>
            <a:r>
              <a:rPr lang="pt-BR" sz="4000">
                <a:solidFill>
                  <a:srgbClr val="FFFFFF"/>
                </a:solidFill>
              </a:rPr>
              <a:t>R v Gibson [1990] 2 QB 619</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B6D198FC-C512-AA69-74C0-5E21995DAF87}"/>
              </a:ext>
            </a:extLst>
          </p:cNvPr>
          <p:cNvGraphicFramePr>
            <a:graphicFrameLocks noGrp="1"/>
          </p:cNvGraphicFramePr>
          <p:nvPr>
            <p:ph idx="1"/>
            <p:extLst>
              <p:ext uri="{D42A27DB-BD31-4B8C-83A1-F6EECF244321}">
                <p14:modId xmlns:p14="http://schemas.microsoft.com/office/powerpoint/2010/main" val="392728998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2875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EA89B-0DF0-2155-3964-96FE70443B61}"/>
              </a:ext>
            </a:extLst>
          </p:cNvPr>
          <p:cNvSpPr>
            <a:spLocks noGrp="1"/>
          </p:cNvSpPr>
          <p:nvPr>
            <p:ph type="title"/>
          </p:nvPr>
        </p:nvSpPr>
        <p:spPr>
          <a:xfrm>
            <a:off x="1136397" y="502020"/>
            <a:ext cx="5323715" cy="1642970"/>
          </a:xfrm>
        </p:spPr>
        <p:txBody>
          <a:bodyPr anchor="b">
            <a:normAutofit fontScale="90000"/>
          </a:bodyPr>
          <a:lstStyle/>
          <a:p>
            <a:pPr marL="228600" marR="0" lvl="0" indent="-228600" defTabSz="914400" rtl="0" eaLnBrk="1" fontAlgn="auto" latinLnBrk="0" hangingPunct="1">
              <a:lnSpc>
                <a:spcPct val="90000"/>
              </a:lnSpc>
              <a:spcBef>
                <a:spcPts val="1000"/>
              </a:spcBef>
              <a:spcAft>
                <a:spcPts val="0"/>
              </a:spcAft>
              <a:tabLst/>
              <a:defRPr/>
            </a:pPr>
            <a:r>
              <a:rPr kumimoji="0" lang="en-GB" sz="4000" i="0" u="none" strike="noStrike" kern="1200" cap="none" spc="0" normalizeH="0" baseline="0" noProof="0" dirty="0">
                <a:ln>
                  <a:noFill/>
                </a:ln>
                <a:solidFill>
                  <a:prstClr val="black"/>
                </a:solidFill>
                <a:effectLst/>
                <a:uLnTx/>
                <a:uFillTx/>
                <a:latin typeface="Aptos Display" panose="020B0004020202020204" pitchFamily="34" charset="0"/>
                <a:ea typeface="+mn-ea"/>
                <a:cs typeface="+mn-cs"/>
              </a:rPr>
              <a:t>Case Study: Anthony Anderson </a:t>
            </a:r>
            <a:br>
              <a:rPr kumimoji="0" lang="en-GB" sz="19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4000" dirty="0"/>
          </a:p>
        </p:txBody>
      </p:sp>
      <p:sp>
        <p:nvSpPr>
          <p:cNvPr id="3" name="Content Placeholder 2">
            <a:extLst>
              <a:ext uri="{FF2B5EF4-FFF2-40B4-BE49-F238E27FC236}">
                <a16:creationId xmlns:a16="http://schemas.microsoft.com/office/drawing/2014/main" id="{58D3BAAB-CA10-0DB5-B65B-24F85E805E77}"/>
              </a:ext>
            </a:extLst>
          </p:cNvPr>
          <p:cNvSpPr>
            <a:spLocks noGrp="1"/>
          </p:cNvSpPr>
          <p:nvPr>
            <p:ph idx="1"/>
          </p:nvPr>
        </p:nvSpPr>
        <p:spPr>
          <a:xfrm>
            <a:off x="1095158" y="1796294"/>
            <a:ext cx="5315189" cy="3535083"/>
          </a:xfrm>
        </p:spPr>
        <p:txBody>
          <a:bodyPr anchor="t">
            <a:normAutofit/>
          </a:bodyPr>
          <a:lstStyle/>
          <a:p>
            <a:r>
              <a:rPr lang="en-GB" sz="2000" dirty="0">
                <a:latin typeface="Aptos" panose="020B0004020202020204" pitchFamily="34" charset="0"/>
              </a:rPr>
              <a:t>A man who urinated on a woman as she lay dying and shouted "this is YouTube material" has been sentenced to three years in prison. Anthony Anderson also covered Christine </a:t>
            </a:r>
            <a:r>
              <a:rPr lang="en-GB" sz="2000" dirty="0" err="1">
                <a:latin typeface="Aptos" panose="020B0004020202020204" pitchFamily="34" charset="0"/>
              </a:rPr>
              <a:t>Lakinski</a:t>
            </a:r>
            <a:r>
              <a:rPr lang="en-GB" sz="2000" dirty="0">
                <a:latin typeface="Aptos" panose="020B0004020202020204" pitchFamily="34" charset="0"/>
              </a:rPr>
              <a:t> with shaving foam after she collapsed in a Hartlepool street. </a:t>
            </a:r>
          </a:p>
          <a:p>
            <a:r>
              <a:rPr lang="en-GB" sz="2000" dirty="0">
                <a:latin typeface="Aptos" panose="020B0004020202020204" pitchFamily="34" charset="0"/>
              </a:rPr>
              <a:t>A crowd had gathered around, watching and laughing, and the incident was filmed on a mobile phone. She was later declared dead at the scene, the cause of death being given as pancreatic failure.</a:t>
            </a:r>
          </a:p>
          <a:p>
            <a:endParaRPr lang="en-GB" sz="19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E75736A-F75D-C3C4-F1FC-4E92A02480E9}"/>
              </a:ext>
            </a:extLst>
          </p:cNvPr>
          <p:cNvPicPr>
            <a:picLocks noChangeAspect="1"/>
          </p:cNvPicPr>
          <p:nvPr/>
        </p:nvPicPr>
        <p:blipFill rotWithShape="1">
          <a:blip r:embed="rId3"/>
          <a:srcRect l="14340" r="14339" b="-1"/>
          <a:stretch/>
        </p:blipFill>
        <p:spPr>
          <a:xfrm>
            <a:off x="8674138" y="1218833"/>
            <a:ext cx="2990909" cy="3173057"/>
          </a:xfrm>
          <a:prstGeom prst="rect">
            <a:avLst/>
          </a:prstGeom>
        </p:spPr>
      </p:pic>
    </p:spTree>
    <p:extLst>
      <p:ext uri="{BB962C8B-B14F-4D97-AF65-F5344CB8AC3E}">
        <p14:creationId xmlns:p14="http://schemas.microsoft.com/office/powerpoint/2010/main" val="3587553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D8B2-CC6F-3998-90E3-A307A0711BEA}"/>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Philip Laing </a:t>
            </a:r>
          </a:p>
        </p:txBody>
      </p:sp>
      <p:sp>
        <p:nvSpPr>
          <p:cNvPr id="3" name="Content Placeholder 2">
            <a:extLst>
              <a:ext uri="{FF2B5EF4-FFF2-40B4-BE49-F238E27FC236}">
                <a16:creationId xmlns:a16="http://schemas.microsoft.com/office/drawing/2014/main" id="{5DFE730A-7D3F-B12F-1633-F2E36D20318D}"/>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A student at Sheffield caught urinating on a war memorial was spared jail and given 250 hours community service for outraging public.</a:t>
            </a:r>
          </a:p>
          <a:p>
            <a:r>
              <a:rPr lang="en-GB" sz="2000" dirty="0">
                <a:latin typeface="Aptos" panose="020B0004020202020204" pitchFamily="34" charset="0"/>
              </a:rPr>
              <a:t>He was caught on camera targeting a poppy wreath at the city's main memorial shortly before Remembrance Sunday, while hopelessly drunk after a pub crawl laid on by the firm Carnage.</a:t>
            </a:r>
          </a:p>
          <a:p>
            <a:endParaRPr lang="en-GB" sz="2000" dirty="0"/>
          </a:p>
          <a:p>
            <a:endParaRPr lang="en-GB" sz="2000" dirty="0"/>
          </a:p>
          <a:p>
            <a:endParaRPr lang="en-GB" sz="2000" dirty="0"/>
          </a:p>
        </p:txBody>
      </p:sp>
      <p:sp>
        <p:nvSpPr>
          <p:cNvPr id="28" name="Rectangle 2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8C020F5-A0A0-4019-AA14-E29C9BF1C230}"/>
              </a:ext>
            </a:extLst>
          </p:cNvPr>
          <p:cNvPicPr>
            <a:picLocks noChangeAspect="1"/>
          </p:cNvPicPr>
          <p:nvPr/>
        </p:nvPicPr>
        <p:blipFill rotWithShape="1">
          <a:blip r:embed="rId3"/>
          <a:srcRect r="24969"/>
          <a:stretch/>
        </p:blipFill>
        <p:spPr>
          <a:xfrm>
            <a:off x="7075967" y="1277432"/>
            <a:ext cx="4170530" cy="4335029"/>
          </a:xfrm>
          <a:prstGeom prst="rect">
            <a:avLst/>
          </a:prstGeom>
        </p:spPr>
      </p:pic>
    </p:spTree>
    <p:extLst>
      <p:ext uri="{BB962C8B-B14F-4D97-AF65-F5344CB8AC3E}">
        <p14:creationId xmlns:p14="http://schemas.microsoft.com/office/powerpoint/2010/main" val="1583170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F8C21-FF73-32F6-E0ED-D29ECF8B7E5A}"/>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Exposure</a:t>
            </a:r>
          </a:p>
        </p:txBody>
      </p:sp>
      <p:sp>
        <p:nvSpPr>
          <p:cNvPr id="3" name="Content Placeholder 2">
            <a:extLst>
              <a:ext uri="{FF2B5EF4-FFF2-40B4-BE49-F238E27FC236}">
                <a16:creationId xmlns:a16="http://schemas.microsoft.com/office/drawing/2014/main" id="{EF7704E4-778B-EF75-D4E6-269AA4CFBFBD}"/>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Section 66, Sexual Offences Act 2003</a:t>
            </a:r>
          </a:p>
          <a:p>
            <a:r>
              <a:rPr lang="en-GB" sz="2000" dirty="0">
                <a:latin typeface="Aptos" panose="020B0004020202020204" pitchFamily="34" charset="0"/>
              </a:rPr>
              <a:t>Commonly known as FLASHING</a:t>
            </a:r>
          </a:p>
          <a:p>
            <a:r>
              <a:rPr lang="en-GB" sz="2000" dirty="0">
                <a:latin typeface="Aptos" panose="020B0004020202020204" pitchFamily="34" charset="0"/>
              </a:rPr>
              <a:t>Either way offence – Summary 6 months and or fine</a:t>
            </a:r>
          </a:p>
          <a:p>
            <a:r>
              <a:rPr lang="en-GB" sz="2000" dirty="0">
                <a:latin typeface="Aptos" panose="020B0004020202020204" pitchFamily="34" charset="0"/>
              </a:rPr>
              <a:t>On Indictment- 2 years imprisonment </a:t>
            </a:r>
          </a:p>
          <a:p>
            <a:endParaRPr lang="en-GB" sz="2000" dirty="0"/>
          </a:p>
          <a:p>
            <a:pPr marL="0" indent="0">
              <a:buNone/>
            </a:pPr>
            <a:endParaRPr lang="en-GB" sz="2000" dirty="0"/>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in a trench coat&#10;&#10;Description automatically generated">
            <a:extLst>
              <a:ext uri="{FF2B5EF4-FFF2-40B4-BE49-F238E27FC236}">
                <a16:creationId xmlns:a16="http://schemas.microsoft.com/office/drawing/2014/main" id="{60764081-4603-6682-17C7-248CAEB06FAF}"/>
              </a:ext>
            </a:extLst>
          </p:cNvPr>
          <p:cNvPicPr>
            <a:picLocks noChangeAspect="1"/>
          </p:cNvPicPr>
          <p:nvPr/>
        </p:nvPicPr>
        <p:blipFill rotWithShape="1">
          <a:blip r:embed="rId3"/>
          <a:srcRect l="15111" r="-2" b="-2"/>
          <a:stretch/>
        </p:blipFill>
        <p:spPr>
          <a:xfrm>
            <a:off x="7439090" y="909081"/>
            <a:ext cx="3444284" cy="5071731"/>
          </a:xfrm>
          <a:prstGeom prst="rect">
            <a:avLst/>
          </a:prstGeom>
        </p:spPr>
      </p:pic>
    </p:spTree>
    <p:extLst>
      <p:ext uri="{BB962C8B-B14F-4D97-AF65-F5344CB8AC3E}">
        <p14:creationId xmlns:p14="http://schemas.microsoft.com/office/powerpoint/2010/main" val="2128111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13D4E-8986-1160-5FE8-A402DACC995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Exposure</a:t>
            </a:r>
          </a:p>
        </p:txBody>
      </p:sp>
      <p:sp>
        <p:nvSpPr>
          <p:cNvPr id="13" name="Content Placeholder 2">
            <a:extLst>
              <a:ext uri="{FF2B5EF4-FFF2-40B4-BE49-F238E27FC236}">
                <a16:creationId xmlns:a16="http://schemas.microsoft.com/office/drawing/2014/main" id="{517627F9-2292-4F58-6940-3347B7B46019}"/>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A person </a:t>
            </a:r>
            <a:r>
              <a:rPr lang="en-GB" sz="2000" b="1" dirty="0">
                <a:latin typeface="Aptos" panose="020B0004020202020204" pitchFamily="34" charset="0"/>
              </a:rPr>
              <a:t>intentionally</a:t>
            </a:r>
            <a:r>
              <a:rPr lang="en-GB" sz="2000" dirty="0">
                <a:latin typeface="Aptos" panose="020B0004020202020204" pitchFamily="34" charset="0"/>
              </a:rPr>
              <a:t> exposes their genitals </a:t>
            </a:r>
          </a:p>
          <a:p>
            <a:r>
              <a:rPr lang="en-GB" sz="2000" dirty="0">
                <a:latin typeface="Aptos" panose="020B0004020202020204" pitchFamily="34" charset="0"/>
              </a:rPr>
              <a:t>AND </a:t>
            </a:r>
          </a:p>
          <a:p>
            <a:r>
              <a:rPr lang="en-GB" sz="2000" dirty="0">
                <a:latin typeface="Aptos" panose="020B0004020202020204" pitchFamily="34" charset="0"/>
              </a:rPr>
              <a:t>they</a:t>
            </a:r>
            <a:r>
              <a:rPr lang="en-GB" sz="2000" b="1" dirty="0">
                <a:latin typeface="Aptos" panose="020B0004020202020204" pitchFamily="34" charset="0"/>
              </a:rPr>
              <a:t> intend </a:t>
            </a:r>
            <a:r>
              <a:rPr lang="en-GB" sz="2000" dirty="0">
                <a:latin typeface="Aptos" panose="020B0004020202020204" pitchFamily="34" charset="0"/>
              </a:rPr>
              <a:t>that someone will see them &amp; be caused alarm or distress</a:t>
            </a:r>
          </a:p>
          <a:p>
            <a:endParaRPr lang="en-GB" sz="2000" dirty="0">
              <a:latin typeface="Aptos" panose="020B0004020202020204" pitchFamily="34" charset="0"/>
            </a:endParaRPr>
          </a:p>
          <a:p>
            <a:pPr marL="0" indent="0">
              <a:buNone/>
            </a:pPr>
            <a:r>
              <a:rPr lang="en-GB" sz="2000" dirty="0">
                <a:latin typeface="Aptos" panose="020B0004020202020204" pitchFamily="34" charset="0"/>
              </a:rPr>
              <a:t>Section 66, Sexual Offences Act 2003</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A person – Male or Female can commit this offence</a:t>
            </a:r>
          </a:p>
          <a:p>
            <a:pPr marL="0" indent="0">
              <a:buNone/>
            </a:pPr>
            <a:endParaRPr lang="en-GB" sz="2000" dirty="0">
              <a:latin typeface="Aptos" panose="020B0004020202020204" pitchFamily="34" charset="0"/>
            </a:endParaRPr>
          </a:p>
          <a:p>
            <a:pPr marL="0" indent="0">
              <a:buNone/>
            </a:pPr>
            <a:endParaRPr lang="en-GB" sz="2000" dirty="0"/>
          </a:p>
        </p:txBody>
      </p:sp>
    </p:spTree>
    <p:extLst>
      <p:ext uri="{BB962C8B-B14F-4D97-AF65-F5344CB8AC3E}">
        <p14:creationId xmlns:p14="http://schemas.microsoft.com/office/powerpoint/2010/main" val="3147935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D6594-7904-661C-B2C2-F3EC590009F4}"/>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Alarm or Distress</a:t>
            </a:r>
          </a:p>
        </p:txBody>
      </p:sp>
      <p:sp>
        <p:nvSpPr>
          <p:cNvPr id="3" name="Content Placeholder 2">
            <a:extLst>
              <a:ext uri="{FF2B5EF4-FFF2-40B4-BE49-F238E27FC236}">
                <a16:creationId xmlns:a16="http://schemas.microsoft.com/office/drawing/2014/main" id="{8E59D0F1-ABF6-C1D0-6827-69E14078A3C0}"/>
              </a:ext>
            </a:extLst>
          </p:cNvPr>
          <p:cNvSpPr>
            <a:spLocks noGrp="1"/>
          </p:cNvSpPr>
          <p:nvPr>
            <p:ph idx="1"/>
          </p:nvPr>
        </p:nvSpPr>
        <p:spPr>
          <a:xfrm>
            <a:off x="1144923" y="2405894"/>
            <a:ext cx="5315189" cy="3535083"/>
          </a:xfrm>
        </p:spPr>
        <p:txBody>
          <a:bodyPr anchor="t">
            <a:normAutofit/>
          </a:bodyPr>
          <a:lstStyle/>
          <a:p>
            <a:pPr>
              <a:lnSpc>
                <a:spcPct val="150000"/>
              </a:lnSpc>
            </a:pPr>
            <a:r>
              <a:rPr lang="en-GB" sz="2000" dirty="0">
                <a:latin typeface="Aptos" panose="020B0004020202020204" pitchFamily="34" charset="0"/>
              </a:rPr>
              <a:t>There is no definition of alarm or distress, but these words should be given their ordinary meaning. It will be a question for the court to decide</a:t>
            </a:r>
          </a:p>
          <a:p>
            <a:endParaRPr lang="en-GB" sz="2000" dirty="0"/>
          </a:p>
          <a:p>
            <a:endParaRPr lang="en-GB" sz="2000" dirty="0"/>
          </a:p>
        </p:txBody>
      </p:sp>
      <p:sp>
        <p:nvSpPr>
          <p:cNvPr id="27"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E1E4FE3-A0B0-41E8-FF23-D6D3FF462033}"/>
              </a:ext>
            </a:extLst>
          </p:cNvPr>
          <p:cNvPicPr>
            <a:picLocks noChangeAspect="1"/>
          </p:cNvPicPr>
          <p:nvPr/>
        </p:nvPicPr>
        <p:blipFill rotWithShape="1">
          <a:blip r:embed="rId2"/>
          <a:srcRect l="23302" r="4918" b="-1"/>
          <a:stretch/>
        </p:blipFill>
        <p:spPr>
          <a:xfrm>
            <a:off x="7075967" y="1423523"/>
            <a:ext cx="4170530" cy="4042847"/>
          </a:xfrm>
          <a:prstGeom prst="rect">
            <a:avLst/>
          </a:prstGeom>
        </p:spPr>
      </p:pic>
    </p:spTree>
    <p:extLst>
      <p:ext uri="{BB962C8B-B14F-4D97-AF65-F5344CB8AC3E}">
        <p14:creationId xmlns:p14="http://schemas.microsoft.com/office/powerpoint/2010/main" val="2009736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8A5DE-9BC7-EE52-DA98-FBC067BD2D3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Intentionally</a:t>
            </a:r>
          </a:p>
        </p:txBody>
      </p:sp>
      <p:sp>
        <p:nvSpPr>
          <p:cNvPr id="3" name="Content Placeholder 2">
            <a:extLst>
              <a:ext uri="{FF2B5EF4-FFF2-40B4-BE49-F238E27FC236}">
                <a16:creationId xmlns:a16="http://schemas.microsoft.com/office/drawing/2014/main" id="{8A07726A-0B10-0572-245F-D34FE66A7570}"/>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The offender has to intend to cause alarm or distress to a person who will see their genitalia. Therefore, naturists’ normal leisure activities would not be an offence provided they are not in a ‘public place’ and on a ‘designated’ naturist site.</a:t>
            </a:r>
          </a:p>
          <a:p>
            <a:endParaRPr lang="en-GB" sz="2000" dirty="0">
              <a:latin typeface="Aptos" panose="020B0004020202020204" pitchFamily="34" charset="0"/>
            </a:endParaRPr>
          </a:p>
          <a:p>
            <a:r>
              <a:rPr lang="en-GB" sz="2000" dirty="0">
                <a:latin typeface="Aptos" panose="020B0004020202020204" pitchFamily="34" charset="0"/>
              </a:rPr>
              <a:t>Nudity and naturism is not a criminal offence per se but, as the above information demonstrates, a police officer would initially have to investigate the exact circumstances of each incident.</a:t>
            </a:r>
          </a:p>
        </p:txBody>
      </p:sp>
    </p:spTree>
    <p:extLst>
      <p:ext uri="{BB962C8B-B14F-4D97-AF65-F5344CB8AC3E}">
        <p14:creationId xmlns:p14="http://schemas.microsoft.com/office/powerpoint/2010/main" val="197084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7D761-5479-5BAF-7AEE-8056C3A48EB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Voyeurism</a:t>
            </a:r>
            <a:r>
              <a:rPr lang="en-GB" sz="4000" dirty="0">
                <a:solidFill>
                  <a:srgbClr val="FFFFFF"/>
                </a:solidFill>
              </a:rPr>
              <a:t> </a:t>
            </a:r>
          </a:p>
        </p:txBody>
      </p:sp>
      <p:sp>
        <p:nvSpPr>
          <p:cNvPr id="3" name="Content Placeholder 2">
            <a:extLst>
              <a:ext uri="{FF2B5EF4-FFF2-40B4-BE49-F238E27FC236}">
                <a16:creationId xmlns:a16="http://schemas.microsoft.com/office/drawing/2014/main" id="{F99D4DEC-4C16-E1B6-EB08-34037ACCDB9D}"/>
              </a:ext>
            </a:extLst>
          </p:cNvPr>
          <p:cNvSpPr>
            <a:spLocks noGrp="1"/>
          </p:cNvSpPr>
          <p:nvPr>
            <p:ph idx="1"/>
          </p:nvPr>
        </p:nvSpPr>
        <p:spPr>
          <a:xfrm>
            <a:off x="4367695" y="649480"/>
            <a:ext cx="3239335" cy="5546047"/>
          </a:xfrm>
        </p:spPr>
        <p:txBody>
          <a:bodyPr anchor="ctr">
            <a:normAutofit/>
          </a:bodyPr>
          <a:lstStyle/>
          <a:p>
            <a:pPr marL="0" indent="0">
              <a:lnSpc>
                <a:spcPct val="150000"/>
              </a:lnSpc>
              <a:buNone/>
            </a:pPr>
            <a:r>
              <a:rPr lang="en-GB" sz="2000" dirty="0">
                <a:latin typeface="Aptos" panose="020B0004020202020204" pitchFamily="34" charset="0"/>
              </a:rPr>
              <a:t>Section 67(1) Sexual Offences Act 2003 </a:t>
            </a:r>
          </a:p>
          <a:p>
            <a:pPr>
              <a:lnSpc>
                <a:spcPct val="150000"/>
              </a:lnSpc>
            </a:pPr>
            <a:r>
              <a:rPr lang="en-GB" sz="2000" dirty="0">
                <a:latin typeface="Aptos" panose="020B0004020202020204" pitchFamily="34" charset="0"/>
              </a:rPr>
              <a:t>A person observes another doing a private act for the purpose of obtaining sexual gratification and they know that the other person does not consent to being observed for their sexual gratification</a:t>
            </a:r>
          </a:p>
          <a:p>
            <a:endParaRPr lang="en-GB" sz="2000" dirty="0"/>
          </a:p>
        </p:txBody>
      </p:sp>
      <p:pic>
        <p:nvPicPr>
          <p:cNvPr id="5" name="Picture 4" descr="A person with his hands on his head looking through a window&#10;&#10;Description automatically generated">
            <a:extLst>
              <a:ext uri="{FF2B5EF4-FFF2-40B4-BE49-F238E27FC236}">
                <a16:creationId xmlns:a16="http://schemas.microsoft.com/office/drawing/2014/main" id="{7A8F3E7E-587C-0AA6-C242-7F2B12EC216E}"/>
              </a:ext>
            </a:extLst>
          </p:cNvPr>
          <p:cNvPicPr>
            <a:picLocks noChangeAspect="1"/>
          </p:cNvPicPr>
          <p:nvPr/>
        </p:nvPicPr>
        <p:blipFill rotWithShape="1">
          <a:blip r:embed="rId3"/>
          <a:srcRect l="7254" r="15012" b="1"/>
          <a:stretch/>
        </p:blipFill>
        <p:spPr>
          <a:xfrm>
            <a:off x="8109502" y="1149926"/>
            <a:ext cx="3615776" cy="4570026"/>
          </a:xfrm>
          <a:prstGeom prst="rect">
            <a:avLst/>
          </a:prstGeom>
        </p:spPr>
      </p:pic>
    </p:spTree>
    <p:extLst>
      <p:ext uri="{BB962C8B-B14F-4D97-AF65-F5344CB8AC3E}">
        <p14:creationId xmlns:p14="http://schemas.microsoft.com/office/powerpoint/2010/main" val="3727168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A9100E-8018-96D3-3A34-EB5A3C92E7E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Aptos Display" panose="020B0004020202020204" pitchFamily="34" charset="0"/>
              </a:rPr>
              <a:t>Private Act</a:t>
            </a:r>
          </a:p>
        </p:txBody>
      </p:sp>
      <p:pic>
        <p:nvPicPr>
          <p:cNvPr id="5" name="Content Placeholder 4" descr="A diagram of a person&#10;&#10;Description automatically generated with medium confidence">
            <a:extLst>
              <a:ext uri="{FF2B5EF4-FFF2-40B4-BE49-F238E27FC236}">
                <a16:creationId xmlns:a16="http://schemas.microsoft.com/office/drawing/2014/main" id="{1E689361-5305-A41B-DE3B-BF3AFBCD51B3}"/>
              </a:ext>
            </a:extLst>
          </p:cNvPr>
          <p:cNvPicPr>
            <a:picLocks noGrp="1" noChangeAspect="1"/>
          </p:cNvPicPr>
          <p:nvPr>
            <p:ph idx="1"/>
          </p:nvPr>
        </p:nvPicPr>
        <p:blipFill>
          <a:blip r:embed="rId3"/>
          <a:stretch>
            <a:fillRect/>
          </a:stretch>
        </p:blipFill>
        <p:spPr>
          <a:xfrm>
            <a:off x="4502428" y="1893529"/>
            <a:ext cx="7225748" cy="3070942"/>
          </a:xfrm>
          <a:prstGeom prst="rect">
            <a:avLst/>
          </a:prstGeom>
        </p:spPr>
      </p:pic>
    </p:spTree>
    <p:extLst>
      <p:ext uri="{BB962C8B-B14F-4D97-AF65-F5344CB8AC3E}">
        <p14:creationId xmlns:p14="http://schemas.microsoft.com/office/powerpoint/2010/main" val="184098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981627-BDB1-BE7D-0EB3-56D3CB074E4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Aptos Display" panose="020B0004020202020204" pitchFamily="34" charset="0"/>
              </a:rPr>
              <a:t>Voyeurism</a:t>
            </a:r>
          </a:p>
        </p:txBody>
      </p:sp>
      <p:pic>
        <p:nvPicPr>
          <p:cNvPr id="5" name="Content Placeholder 4" descr="A screenshot of a computer screen&#10;&#10;Description automatically generated">
            <a:extLst>
              <a:ext uri="{FF2B5EF4-FFF2-40B4-BE49-F238E27FC236}">
                <a16:creationId xmlns:a16="http://schemas.microsoft.com/office/drawing/2014/main" id="{F5918E04-25EB-86D3-CCA0-5E291FE542BA}"/>
              </a:ext>
            </a:extLst>
          </p:cNvPr>
          <p:cNvPicPr>
            <a:picLocks noGrp="1" noChangeAspect="1"/>
          </p:cNvPicPr>
          <p:nvPr>
            <p:ph idx="1"/>
          </p:nvPr>
        </p:nvPicPr>
        <p:blipFill>
          <a:blip r:embed="rId3"/>
          <a:stretch>
            <a:fillRect/>
          </a:stretch>
        </p:blipFill>
        <p:spPr>
          <a:xfrm>
            <a:off x="4038604" y="1739980"/>
            <a:ext cx="8193373" cy="3857256"/>
          </a:xfrm>
          <a:prstGeom prst="rect">
            <a:avLst/>
          </a:prstGeom>
        </p:spPr>
      </p:pic>
    </p:spTree>
    <p:extLst>
      <p:ext uri="{BB962C8B-B14F-4D97-AF65-F5344CB8AC3E}">
        <p14:creationId xmlns:p14="http://schemas.microsoft.com/office/powerpoint/2010/main" val="2787008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88811-1AD3-8EAE-8E98-BAB28D6660D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Voyeurism Offences Act 2019 – S67(A) SOA 2003</a:t>
            </a:r>
          </a:p>
        </p:txBody>
      </p:sp>
      <p:sp>
        <p:nvSpPr>
          <p:cNvPr id="3" name="Content Placeholder 2">
            <a:extLst>
              <a:ext uri="{FF2B5EF4-FFF2-40B4-BE49-F238E27FC236}">
                <a16:creationId xmlns:a16="http://schemas.microsoft.com/office/drawing/2014/main" id="{CB92DE46-7EA2-2AE2-4425-3500AAB1B12C}"/>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A person (A) commits an offence if </a:t>
            </a:r>
          </a:p>
          <a:p>
            <a:r>
              <a:rPr lang="en-GB" sz="2000" dirty="0">
                <a:latin typeface="Aptos" panose="020B0004020202020204" pitchFamily="34" charset="0"/>
              </a:rPr>
              <a:t>(a) A operates equipment beneath the clothing of another person (B), (b) A does so with the intention of enabling A or another person (C), for a purpose mentioned in subsection 3 to observe</a:t>
            </a:r>
          </a:p>
          <a:p>
            <a:r>
              <a:rPr lang="en-GB" sz="2000" dirty="0">
                <a:latin typeface="Aptos" panose="020B0004020202020204" pitchFamily="34" charset="0"/>
              </a:rPr>
              <a:t> (</a:t>
            </a:r>
            <a:r>
              <a:rPr lang="en-GB" sz="2000" dirty="0" err="1">
                <a:latin typeface="Aptos" panose="020B0004020202020204" pitchFamily="34" charset="0"/>
              </a:rPr>
              <a:t>i</a:t>
            </a:r>
            <a:r>
              <a:rPr lang="en-GB" sz="2000" dirty="0">
                <a:latin typeface="Aptos" panose="020B0004020202020204" pitchFamily="34" charset="0"/>
              </a:rPr>
              <a:t>) B’s genital’s or buttocks (whether exposed or covered in underwear) or</a:t>
            </a:r>
          </a:p>
          <a:p>
            <a:r>
              <a:rPr lang="en-GB" sz="2000" dirty="0">
                <a:latin typeface="Aptos" panose="020B0004020202020204" pitchFamily="34" charset="0"/>
              </a:rPr>
              <a:t> (ii) The underwear covering B’s genitals or buttocks, in circumstances where the genitals, buttocks or underwear would not otherwise be visible, &amp;</a:t>
            </a:r>
          </a:p>
          <a:p>
            <a:r>
              <a:rPr lang="en-GB" sz="2000" dirty="0">
                <a:latin typeface="Aptos" panose="020B0004020202020204" pitchFamily="34" charset="0"/>
              </a:rPr>
              <a:t> (c) A does so (</a:t>
            </a:r>
            <a:r>
              <a:rPr lang="en-GB" sz="2000" dirty="0" err="1">
                <a:latin typeface="Aptos" panose="020B0004020202020204" pitchFamily="34" charset="0"/>
              </a:rPr>
              <a:t>i</a:t>
            </a:r>
            <a:r>
              <a:rPr lang="en-GB" sz="2000" dirty="0">
                <a:latin typeface="Aptos" panose="020B0004020202020204" pitchFamily="34" charset="0"/>
              </a:rPr>
              <a:t>) without B’s consent, &amp; (ii) Without reasonably believing that B consents</a:t>
            </a:r>
          </a:p>
        </p:txBody>
      </p:sp>
    </p:spTree>
    <p:extLst>
      <p:ext uri="{BB962C8B-B14F-4D97-AF65-F5344CB8AC3E}">
        <p14:creationId xmlns:p14="http://schemas.microsoft.com/office/powerpoint/2010/main" val="3673569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1CF2-B434-71D4-E4F8-577D8521D91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Upskirting</a:t>
            </a:r>
          </a:p>
        </p:txBody>
      </p:sp>
      <p:sp>
        <p:nvSpPr>
          <p:cNvPr id="7" name="Content Placeholder 6">
            <a:extLst>
              <a:ext uri="{FF2B5EF4-FFF2-40B4-BE49-F238E27FC236}">
                <a16:creationId xmlns:a16="http://schemas.microsoft.com/office/drawing/2014/main" id="{0F5DE2B6-889B-084B-36B1-669794EE898C}"/>
              </a:ext>
            </a:extLst>
          </p:cNvPr>
          <p:cNvSpPr>
            <a:spLocks noGrp="1"/>
          </p:cNvSpPr>
          <p:nvPr>
            <p:ph idx="1"/>
          </p:nvPr>
        </p:nvSpPr>
        <p:spPr>
          <a:xfrm>
            <a:off x="4134811" y="649480"/>
            <a:ext cx="3837830" cy="5546047"/>
          </a:xfrm>
        </p:spPr>
        <p:txBody>
          <a:bodyPr anchor="ctr">
            <a:normAutofit fontScale="92500" lnSpcReduction="10000"/>
          </a:bodyPr>
          <a:lstStyle/>
          <a:p>
            <a:r>
              <a:rPr lang="en-GB" sz="2000" dirty="0">
                <a:latin typeface="Aptos" panose="020B0004020202020204" pitchFamily="34" charset="0"/>
              </a:rPr>
              <a:t>What effect can up skirting have on victims? </a:t>
            </a:r>
          </a:p>
          <a:p>
            <a:r>
              <a:rPr lang="en-GB" sz="2000" dirty="0">
                <a:latin typeface="Aptos" panose="020B0004020202020204" pitchFamily="34" charset="0"/>
              </a:rPr>
              <a:t>Up skirting is distressing and a humiliating violation of privacy for victims. We want victims to know and be confident that reports to the police will be taken seriously.</a:t>
            </a:r>
          </a:p>
          <a:p>
            <a:r>
              <a:rPr lang="en-GB" sz="2000" dirty="0">
                <a:latin typeface="Aptos" panose="020B0004020202020204" pitchFamily="34" charset="0"/>
              </a:rPr>
              <a:t>What punishment can up skirting perpetrators face under the new law? Perpetrators will face two years in prison. By criminalising this distressing practice, it is hoped that it deters people from committing the crime. Up skirting, where committed to obtain sexual gratification, can result in the most serious offenders being placed on the sex offenders register</a:t>
            </a:r>
          </a:p>
          <a:p>
            <a:endParaRPr lang="en-GB" sz="1700" dirty="0"/>
          </a:p>
        </p:txBody>
      </p:sp>
      <p:pic>
        <p:nvPicPr>
          <p:cNvPr id="9" name="Picture 8" descr="A person holding a cell phone&#10;&#10;Description automatically generated">
            <a:extLst>
              <a:ext uri="{FF2B5EF4-FFF2-40B4-BE49-F238E27FC236}">
                <a16:creationId xmlns:a16="http://schemas.microsoft.com/office/drawing/2014/main" id="{5E51212B-4923-8C39-7E59-F62E6260FAAA}"/>
              </a:ext>
            </a:extLst>
          </p:cNvPr>
          <p:cNvPicPr>
            <a:picLocks noChangeAspect="1"/>
          </p:cNvPicPr>
          <p:nvPr/>
        </p:nvPicPr>
        <p:blipFill rotWithShape="1">
          <a:blip r:embed="rId3"/>
          <a:srcRect l="53176" r="3701"/>
          <a:stretch/>
        </p:blipFill>
        <p:spPr>
          <a:xfrm>
            <a:off x="8109502" y="772766"/>
            <a:ext cx="3615776" cy="5324347"/>
          </a:xfrm>
          <a:prstGeom prst="rect">
            <a:avLst/>
          </a:prstGeom>
        </p:spPr>
      </p:pic>
    </p:spTree>
    <p:extLst>
      <p:ext uri="{BB962C8B-B14F-4D97-AF65-F5344CB8AC3E}">
        <p14:creationId xmlns:p14="http://schemas.microsoft.com/office/powerpoint/2010/main" val="26405259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856EB-C3C2-1C33-D284-E5FA9AFC9CFB}"/>
              </a:ext>
            </a:extLst>
          </p:cNvPr>
          <p:cNvSpPr>
            <a:spLocks noGrp="1"/>
          </p:cNvSpPr>
          <p:nvPr>
            <p:ph type="title"/>
          </p:nvPr>
        </p:nvSpPr>
        <p:spPr>
          <a:xfrm>
            <a:off x="418225" y="2004648"/>
            <a:ext cx="3201366" cy="3387497"/>
          </a:xfrm>
        </p:spPr>
        <p:txBody>
          <a:bodyPr anchor="b">
            <a:noAutofit/>
          </a:bodyPr>
          <a:lstStyle/>
          <a:p>
            <a:pPr algn="r"/>
            <a:r>
              <a:rPr lang="en-GB" sz="4000" dirty="0">
                <a:solidFill>
                  <a:srgbClr val="FFFFFF"/>
                </a:solidFill>
                <a:latin typeface="Aptos Display" panose="020B0004020202020204" pitchFamily="34" charset="0"/>
              </a:rPr>
              <a:t>Trespass with Intent to Commit a Sexual Offence - Section 63 of the Sexual Offences Act 2003</a:t>
            </a:r>
          </a:p>
        </p:txBody>
      </p:sp>
      <p:sp>
        <p:nvSpPr>
          <p:cNvPr id="3" name="Content Placeholder 2">
            <a:extLst>
              <a:ext uri="{FF2B5EF4-FFF2-40B4-BE49-F238E27FC236}">
                <a16:creationId xmlns:a16="http://schemas.microsoft.com/office/drawing/2014/main" id="{64A1F571-0C48-95B0-713A-C1B1C1D29B0F}"/>
              </a:ext>
            </a:extLst>
          </p:cNvPr>
          <p:cNvSpPr>
            <a:spLocks noGrp="1"/>
          </p:cNvSpPr>
          <p:nvPr>
            <p:ph idx="1"/>
          </p:nvPr>
        </p:nvSpPr>
        <p:spPr>
          <a:xfrm>
            <a:off x="4082499" y="649480"/>
            <a:ext cx="3890142" cy="5546047"/>
          </a:xfrm>
        </p:spPr>
        <p:txBody>
          <a:bodyPr anchor="ctr">
            <a:normAutofit/>
          </a:bodyPr>
          <a:lstStyle/>
          <a:p>
            <a:r>
              <a:rPr lang="en-GB" sz="2000" dirty="0">
                <a:latin typeface="Aptos" panose="020B0004020202020204" pitchFamily="34" charset="0"/>
              </a:rPr>
              <a:t>A person commits an offence of trespass with intent to commit a sexual offence if: </a:t>
            </a:r>
          </a:p>
          <a:p>
            <a:r>
              <a:rPr lang="en-GB" sz="2000" dirty="0">
                <a:latin typeface="Aptos" panose="020B0004020202020204" pitchFamily="34" charset="0"/>
              </a:rPr>
              <a:t>They are a trespasser on any premises </a:t>
            </a:r>
          </a:p>
          <a:p>
            <a:r>
              <a:rPr lang="en-GB" sz="2000" dirty="0">
                <a:latin typeface="Aptos" panose="020B0004020202020204" pitchFamily="34" charset="0"/>
              </a:rPr>
              <a:t>They intend to commit a relevant sexual offence on the premises, &amp;</a:t>
            </a:r>
          </a:p>
          <a:p>
            <a:r>
              <a:rPr lang="en-GB" sz="2000" dirty="0">
                <a:latin typeface="Aptos" panose="020B0004020202020204" pitchFamily="34" charset="0"/>
              </a:rPr>
              <a:t>They know that, or are reckless as to whether they are a trespasser</a:t>
            </a:r>
          </a:p>
        </p:txBody>
      </p:sp>
      <p:pic>
        <p:nvPicPr>
          <p:cNvPr id="5" name="Picture 4">
            <a:extLst>
              <a:ext uri="{FF2B5EF4-FFF2-40B4-BE49-F238E27FC236}">
                <a16:creationId xmlns:a16="http://schemas.microsoft.com/office/drawing/2014/main" id="{F6BD52BB-9EE4-3BC8-BF6F-7F233D1552E9}"/>
              </a:ext>
            </a:extLst>
          </p:cNvPr>
          <p:cNvPicPr>
            <a:picLocks noChangeAspect="1"/>
          </p:cNvPicPr>
          <p:nvPr/>
        </p:nvPicPr>
        <p:blipFill rotWithShape="1">
          <a:blip r:embed="rId3"/>
          <a:srcRect r="19736"/>
          <a:stretch/>
        </p:blipFill>
        <p:spPr>
          <a:xfrm>
            <a:off x="8109502" y="2004648"/>
            <a:ext cx="3615776" cy="2860582"/>
          </a:xfrm>
          <a:prstGeom prst="rect">
            <a:avLst/>
          </a:prstGeom>
        </p:spPr>
      </p:pic>
    </p:spTree>
    <p:extLst>
      <p:ext uri="{BB962C8B-B14F-4D97-AF65-F5344CB8AC3E}">
        <p14:creationId xmlns:p14="http://schemas.microsoft.com/office/powerpoint/2010/main" val="537696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09BE7-A837-0126-C207-39F4C70D9E2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Sexual Activity in a Public Toilet</a:t>
            </a:r>
            <a:br>
              <a:rPr lang="en-GB" sz="4000" dirty="0">
                <a:solidFill>
                  <a:srgbClr val="FFFFFF"/>
                </a:solidFill>
                <a:latin typeface="Aptos Display" panose="020B0004020202020204" pitchFamily="34" charset="0"/>
              </a:rPr>
            </a:br>
            <a:r>
              <a:rPr lang="en-GB" sz="4000" dirty="0">
                <a:solidFill>
                  <a:srgbClr val="FFFFFF"/>
                </a:solidFill>
                <a:latin typeface="Aptos Display" panose="020B0004020202020204" pitchFamily="34" charset="0"/>
              </a:rPr>
              <a:t>S71 Sexual Offences Act 2003 </a:t>
            </a:r>
          </a:p>
        </p:txBody>
      </p:sp>
      <p:sp>
        <p:nvSpPr>
          <p:cNvPr id="3" name="Content Placeholder 2">
            <a:extLst>
              <a:ext uri="{FF2B5EF4-FFF2-40B4-BE49-F238E27FC236}">
                <a16:creationId xmlns:a16="http://schemas.microsoft.com/office/drawing/2014/main" id="{F9CE5BC9-97B5-FD31-AC51-07FF0E39AD0C}"/>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It is an offence for a person to engage in sexual activity in a public lavatory </a:t>
            </a:r>
          </a:p>
          <a:p>
            <a:r>
              <a:rPr lang="en-GB" sz="2000" dirty="0">
                <a:latin typeface="Aptos" panose="020B0004020202020204" pitchFamily="34" charset="0"/>
              </a:rPr>
              <a:t>Any toilet which the public have access to on payment or otherwise. Where access is readily gained/implied access, no signage stating private for example.</a:t>
            </a:r>
          </a:p>
          <a:p>
            <a:r>
              <a:rPr lang="en-GB" sz="2000" dirty="0">
                <a:latin typeface="Aptos" panose="020B0004020202020204" pitchFamily="34" charset="0"/>
              </a:rPr>
              <a:t>A different definition of ‘sexual’ is used in this section, as opposed to the one applied elsewhere in the Act (Section 78); Sexual activity is limited to that which a reasonable observer would see as unambiguously sexual. This is because it is unlikely that the third party who witnesses the activity will have information about the purpose of the defendant.</a:t>
            </a:r>
          </a:p>
        </p:txBody>
      </p:sp>
    </p:spTree>
    <p:extLst>
      <p:ext uri="{BB962C8B-B14F-4D97-AF65-F5344CB8AC3E}">
        <p14:creationId xmlns:p14="http://schemas.microsoft.com/office/powerpoint/2010/main" val="3859591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96290-708E-527F-60A2-8FF3F4AD99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Disclosing Private Sexual Photographs &amp; Films with Intent to Cause Distress</a:t>
            </a:r>
          </a:p>
        </p:txBody>
      </p:sp>
      <p:sp>
        <p:nvSpPr>
          <p:cNvPr id="3" name="Content Placeholder 2">
            <a:extLst>
              <a:ext uri="{FF2B5EF4-FFF2-40B4-BE49-F238E27FC236}">
                <a16:creationId xmlns:a16="http://schemas.microsoft.com/office/drawing/2014/main" id="{20C098B1-289E-EBD8-6771-866DC0AF5F2C}"/>
              </a:ext>
            </a:extLst>
          </p:cNvPr>
          <p:cNvSpPr>
            <a:spLocks noGrp="1"/>
          </p:cNvSpPr>
          <p:nvPr>
            <p:ph idx="1"/>
          </p:nvPr>
        </p:nvSpPr>
        <p:spPr>
          <a:xfrm>
            <a:off x="4581727" y="649481"/>
            <a:ext cx="3025303" cy="1678084"/>
          </a:xfrm>
        </p:spPr>
        <p:txBody>
          <a:bodyPr anchor="ctr">
            <a:normAutofit/>
          </a:bodyPr>
          <a:lstStyle/>
          <a:p>
            <a:pPr marL="0" indent="0">
              <a:buNone/>
            </a:pPr>
            <a:r>
              <a:rPr lang="en-GB" sz="2000" dirty="0"/>
              <a:t>Section 33 Criminal Justice &amp; Courts Act 2015</a:t>
            </a:r>
          </a:p>
          <a:p>
            <a:endParaRPr lang="en-GB" sz="2000" dirty="0"/>
          </a:p>
          <a:p>
            <a:endParaRPr lang="en-GB" sz="2000" dirty="0"/>
          </a:p>
        </p:txBody>
      </p:sp>
      <p:pic>
        <p:nvPicPr>
          <p:cNvPr id="5" name="Picture 4">
            <a:extLst>
              <a:ext uri="{FF2B5EF4-FFF2-40B4-BE49-F238E27FC236}">
                <a16:creationId xmlns:a16="http://schemas.microsoft.com/office/drawing/2014/main" id="{1063746B-613F-1484-C1E8-E5B6DBB49180}"/>
              </a:ext>
            </a:extLst>
          </p:cNvPr>
          <p:cNvPicPr>
            <a:picLocks noChangeAspect="1"/>
          </p:cNvPicPr>
          <p:nvPr/>
        </p:nvPicPr>
        <p:blipFill>
          <a:blip r:embed="rId3"/>
          <a:stretch>
            <a:fillRect/>
          </a:stretch>
        </p:blipFill>
        <p:spPr>
          <a:xfrm>
            <a:off x="4581727" y="1582143"/>
            <a:ext cx="6908720" cy="3834984"/>
          </a:xfrm>
          <a:prstGeom prst="rect">
            <a:avLst/>
          </a:prstGeom>
        </p:spPr>
      </p:pic>
    </p:spTree>
    <p:extLst>
      <p:ext uri="{BB962C8B-B14F-4D97-AF65-F5344CB8AC3E}">
        <p14:creationId xmlns:p14="http://schemas.microsoft.com/office/powerpoint/2010/main" val="3873216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BC984-DA84-2A49-6E8E-8C39D409875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Defences</a:t>
            </a:r>
          </a:p>
        </p:txBody>
      </p:sp>
      <p:sp>
        <p:nvSpPr>
          <p:cNvPr id="3" name="Content Placeholder 2">
            <a:extLst>
              <a:ext uri="{FF2B5EF4-FFF2-40B4-BE49-F238E27FC236}">
                <a16:creationId xmlns:a16="http://schemas.microsoft.com/office/drawing/2014/main" id="{68891FB8-3CC6-A91D-FA28-0427D4456CC4}"/>
              </a:ext>
            </a:extLst>
          </p:cNvPr>
          <p:cNvSpPr>
            <a:spLocks noGrp="1"/>
          </p:cNvSpPr>
          <p:nvPr>
            <p:ph idx="1"/>
          </p:nvPr>
        </p:nvSpPr>
        <p:spPr>
          <a:xfrm>
            <a:off x="4134811" y="649480"/>
            <a:ext cx="3837830" cy="5546047"/>
          </a:xfrm>
        </p:spPr>
        <p:txBody>
          <a:bodyPr anchor="ctr">
            <a:noAutofit/>
          </a:bodyPr>
          <a:lstStyle/>
          <a:p>
            <a:r>
              <a:rPr lang="en-GB" sz="2000" dirty="0">
                <a:latin typeface="Aptos" panose="020B0004020202020204" pitchFamily="34" charset="0"/>
              </a:rPr>
              <a:t>that he or she reasonably believed:</a:t>
            </a:r>
          </a:p>
          <a:p>
            <a:r>
              <a:rPr lang="en-GB" sz="2000" dirty="0">
                <a:latin typeface="Aptos" panose="020B0004020202020204" pitchFamily="34" charset="0"/>
              </a:rPr>
              <a:t> a. that the disclosure was necessary for the purposes of preventing, detecting or investigating crime. </a:t>
            </a:r>
          </a:p>
          <a:p>
            <a:r>
              <a:rPr lang="en-GB" sz="2000" dirty="0">
                <a:latin typeface="Aptos" panose="020B0004020202020204" pitchFamily="34" charset="0"/>
              </a:rPr>
              <a:t>b. that the disclosure was made in the course of, or with a view to, the publication of journalistic material, </a:t>
            </a:r>
          </a:p>
          <a:p>
            <a:r>
              <a:rPr lang="en-GB" sz="2000" dirty="0">
                <a:latin typeface="Aptos" panose="020B0004020202020204" pitchFamily="34" charset="0"/>
              </a:rPr>
              <a:t>and c. he or she reasonably believed that, in the particular circumstances, the publication of the journalistic material was, or would be, in the public interest.</a:t>
            </a:r>
          </a:p>
        </p:txBody>
      </p:sp>
      <p:pic>
        <p:nvPicPr>
          <p:cNvPr id="5" name="Picture 4" descr="A person holding a phone&#10;&#10;Description automatically generated">
            <a:extLst>
              <a:ext uri="{FF2B5EF4-FFF2-40B4-BE49-F238E27FC236}">
                <a16:creationId xmlns:a16="http://schemas.microsoft.com/office/drawing/2014/main" id="{24A9B6AD-BB42-2B54-7147-7A91BBCD5ABE}"/>
              </a:ext>
            </a:extLst>
          </p:cNvPr>
          <p:cNvPicPr>
            <a:picLocks noChangeAspect="1"/>
          </p:cNvPicPr>
          <p:nvPr/>
        </p:nvPicPr>
        <p:blipFill rotWithShape="1">
          <a:blip r:embed="rId3"/>
          <a:srcRect l="24044" r="41132"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385419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E956A-EA15-F465-BB6D-78B4BC107C7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Possession of Extreme Pornographic Images </a:t>
            </a:r>
          </a:p>
        </p:txBody>
      </p:sp>
      <p:sp>
        <p:nvSpPr>
          <p:cNvPr id="3" name="Content Placeholder 2">
            <a:extLst>
              <a:ext uri="{FF2B5EF4-FFF2-40B4-BE49-F238E27FC236}">
                <a16:creationId xmlns:a16="http://schemas.microsoft.com/office/drawing/2014/main" id="{9A8B83ED-81C4-EF3F-13B7-443DE3B28C69}"/>
              </a:ext>
            </a:extLst>
          </p:cNvPr>
          <p:cNvSpPr>
            <a:spLocks noGrp="1"/>
          </p:cNvSpPr>
          <p:nvPr>
            <p:ph idx="1"/>
          </p:nvPr>
        </p:nvSpPr>
        <p:spPr>
          <a:xfrm>
            <a:off x="4134811" y="649480"/>
            <a:ext cx="3837830" cy="5546047"/>
          </a:xfrm>
        </p:spPr>
        <p:txBody>
          <a:bodyPr anchor="ctr">
            <a:normAutofit/>
          </a:bodyPr>
          <a:lstStyle/>
          <a:p>
            <a:r>
              <a:rPr lang="fr-FR" sz="2000" dirty="0">
                <a:latin typeface="Aptos" panose="020B0004020202020204" pitchFamily="34" charset="0"/>
              </a:rPr>
              <a:t>Section 63-67 Criminal Justice &amp; Immigration </a:t>
            </a:r>
            <a:r>
              <a:rPr lang="fr-FR" sz="2000" dirty="0" err="1">
                <a:latin typeface="Aptos" panose="020B0004020202020204" pitchFamily="34" charset="0"/>
              </a:rPr>
              <a:t>Act</a:t>
            </a:r>
            <a:r>
              <a:rPr lang="fr-FR" sz="2000" dirty="0">
                <a:latin typeface="Aptos" panose="020B0004020202020204" pitchFamily="34" charset="0"/>
              </a:rPr>
              <a:t> 2008</a:t>
            </a:r>
          </a:p>
          <a:p>
            <a:endParaRPr lang="fr-FR" sz="2000" dirty="0">
              <a:latin typeface="Aptos" panose="020B0004020202020204" pitchFamily="34" charset="0"/>
            </a:endParaRPr>
          </a:p>
          <a:p>
            <a:r>
              <a:rPr lang="en-GB" sz="2000" dirty="0">
                <a:latin typeface="Aptos" panose="020B0004020202020204" pitchFamily="34" charset="0"/>
              </a:rPr>
              <a:t>It is an offence to be in possession of an ‘extreme pornographic image’ </a:t>
            </a:r>
          </a:p>
          <a:p>
            <a:endParaRPr lang="en-GB" sz="2000" dirty="0">
              <a:latin typeface="Aptos" panose="020B0004020202020204" pitchFamily="34" charset="0"/>
            </a:endParaRPr>
          </a:p>
          <a:p>
            <a:endParaRPr lang="en-GB" sz="2000" dirty="0"/>
          </a:p>
        </p:txBody>
      </p:sp>
      <p:pic>
        <p:nvPicPr>
          <p:cNvPr id="5" name="Picture 4" descr="A person typing on a computer&#10;&#10;Description automatically generated">
            <a:extLst>
              <a:ext uri="{FF2B5EF4-FFF2-40B4-BE49-F238E27FC236}">
                <a16:creationId xmlns:a16="http://schemas.microsoft.com/office/drawing/2014/main" id="{5DD1776B-F526-7512-9486-761C518A80B9}"/>
              </a:ext>
            </a:extLst>
          </p:cNvPr>
          <p:cNvPicPr>
            <a:picLocks noChangeAspect="1"/>
          </p:cNvPicPr>
          <p:nvPr/>
        </p:nvPicPr>
        <p:blipFill>
          <a:blip r:embed="rId3"/>
          <a:srcRect l="26829" r="31947"/>
          <a:stretch>
            <a:fillRect/>
          </a:stretch>
        </p:blipFill>
        <p:spPr>
          <a:xfrm>
            <a:off x="8109502" y="10"/>
            <a:ext cx="4082498" cy="6857990"/>
          </a:xfrm>
          <a:prstGeom prst="rect">
            <a:avLst/>
          </a:prstGeom>
        </p:spPr>
      </p:pic>
    </p:spTree>
    <p:extLst>
      <p:ext uri="{BB962C8B-B14F-4D97-AF65-F5344CB8AC3E}">
        <p14:creationId xmlns:p14="http://schemas.microsoft.com/office/powerpoint/2010/main" val="3870502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EC5823-BC5B-2377-5232-8DECC4FA23BE}"/>
              </a:ext>
            </a:extLst>
          </p:cNvPr>
          <p:cNvSpPr>
            <a:spLocks noGrp="1"/>
          </p:cNvSpPr>
          <p:nvPr>
            <p:ph idx="1"/>
          </p:nvPr>
        </p:nvSpPr>
        <p:spPr>
          <a:xfrm>
            <a:off x="4461165" y="511388"/>
            <a:ext cx="7398326" cy="6014103"/>
          </a:xfrm>
        </p:spPr>
        <p:txBody>
          <a:bodyPr anchor="ctr">
            <a:normAutofit/>
          </a:bodyPr>
          <a:lstStyle/>
          <a:p>
            <a:pPr marL="0" indent="0">
              <a:buNone/>
            </a:pPr>
            <a:r>
              <a:rPr lang="en-GB" sz="2000" dirty="0">
                <a:latin typeface="Aptos" panose="020B0004020202020204" pitchFamily="34" charset="0"/>
              </a:rPr>
              <a:t>Three elements to the offence of possessions of extreme pornographic images. </a:t>
            </a:r>
          </a:p>
          <a:p>
            <a:pPr marL="0" indent="0">
              <a:buNone/>
            </a:pPr>
            <a:r>
              <a:rPr lang="en-GB" sz="2000" dirty="0">
                <a:latin typeface="Aptos" panose="020B0004020202020204" pitchFamily="34" charset="0"/>
              </a:rPr>
              <a:t>1. the image is extreme pornographic </a:t>
            </a:r>
          </a:p>
          <a:p>
            <a:pPr marL="0" indent="0">
              <a:buNone/>
            </a:pPr>
            <a:r>
              <a:rPr lang="en-GB" sz="2000" dirty="0">
                <a:latin typeface="Aptos" panose="020B0004020202020204" pitchFamily="34" charset="0"/>
              </a:rPr>
              <a:t>2. is grossly offensive, disgusting, or otherwise of an obscene character, and</a:t>
            </a:r>
          </a:p>
          <a:p>
            <a:pPr marL="0" indent="0">
              <a:buNone/>
            </a:pPr>
            <a:r>
              <a:rPr lang="en-GB" sz="2000" dirty="0">
                <a:latin typeface="Aptos" panose="020B0004020202020204" pitchFamily="34" charset="0"/>
              </a:rPr>
              <a:t> 3. portrays in an explicit and realistic way, one of the following extreme acts: </a:t>
            </a:r>
          </a:p>
          <a:p>
            <a:pPr marL="0" indent="0">
              <a:buNone/>
            </a:pPr>
            <a:r>
              <a:rPr lang="en-GB" sz="2000" dirty="0">
                <a:latin typeface="Aptos" panose="020B0004020202020204" pitchFamily="34" charset="0"/>
              </a:rPr>
              <a:t>• an act which threatens a person’s life </a:t>
            </a:r>
          </a:p>
          <a:p>
            <a:pPr marL="0" indent="0">
              <a:buNone/>
            </a:pPr>
            <a:r>
              <a:rPr lang="en-GB" sz="2000" dirty="0">
                <a:latin typeface="Aptos" panose="020B0004020202020204" pitchFamily="34" charset="0"/>
              </a:rPr>
              <a:t>• an act which results in or is likely to result in serious injury to a person’s anus, breast or genitals </a:t>
            </a:r>
          </a:p>
          <a:p>
            <a:pPr marL="0" indent="0">
              <a:buNone/>
            </a:pPr>
            <a:r>
              <a:rPr lang="en-GB" sz="2000" dirty="0">
                <a:latin typeface="Aptos" panose="020B0004020202020204" pitchFamily="34" charset="0"/>
              </a:rPr>
              <a:t>• an act involving sexual interference with a human corpse </a:t>
            </a:r>
          </a:p>
          <a:p>
            <a:pPr marL="0" indent="0">
              <a:buNone/>
            </a:pPr>
            <a:r>
              <a:rPr lang="en-GB" sz="2000" dirty="0">
                <a:latin typeface="Aptos" panose="020B0004020202020204" pitchFamily="34" charset="0"/>
              </a:rPr>
              <a:t>• a person performing an act of intercourse or oral sex with an animal 18 (whether dead or alive) </a:t>
            </a:r>
          </a:p>
          <a:p>
            <a:pPr marL="0" indent="0">
              <a:buNone/>
            </a:pPr>
            <a:r>
              <a:rPr lang="en-GB" sz="2000" dirty="0">
                <a:latin typeface="Aptos" panose="020B0004020202020204" pitchFamily="34" charset="0"/>
              </a:rPr>
              <a:t>and a reasonable person looking at the image would think that the people and animals portrayed were real. </a:t>
            </a:r>
          </a:p>
        </p:txBody>
      </p:sp>
    </p:spTree>
    <p:extLst>
      <p:ext uri="{BB962C8B-B14F-4D97-AF65-F5344CB8AC3E}">
        <p14:creationId xmlns:p14="http://schemas.microsoft.com/office/powerpoint/2010/main" val="3071180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A3CF1-82E1-C4F1-34C0-DC4C542E5883}"/>
              </a:ext>
            </a:extLst>
          </p:cNvPr>
          <p:cNvSpPr>
            <a:spLocks noGrp="1"/>
          </p:cNvSpPr>
          <p:nvPr>
            <p:ph type="title"/>
          </p:nvPr>
        </p:nvSpPr>
        <p:spPr>
          <a:xfrm>
            <a:off x="466722" y="586855"/>
            <a:ext cx="3201366" cy="3387497"/>
          </a:xfrm>
        </p:spPr>
        <p:txBody>
          <a:bodyPr anchor="b">
            <a:normAutofit/>
          </a:bodyPr>
          <a:lstStyle/>
          <a:p>
            <a:pPr algn="r"/>
            <a:br>
              <a:rPr lang="en-GB" sz="4000" dirty="0">
                <a:solidFill>
                  <a:srgbClr val="FFFFFF"/>
                </a:solidFill>
              </a:rPr>
            </a:br>
            <a:r>
              <a:rPr lang="en-GB" sz="4000" dirty="0">
                <a:solidFill>
                  <a:srgbClr val="FFFFFF"/>
                </a:solidFill>
                <a:latin typeface="Aptos Display" panose="020B0004020202020204" pitchFamily="34" charset="0"/>
              </a:rPr>
              <a:t>Criminal Justice and Immigration Act 2008 </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13A35546-8CA7-95B8-AFEE-48849E0DA3C3}"/>
              </a:ext>
            </a:extLst>
          </p:cNvPr>
          <p:cNvSpPr>
            <a:spLocks noGrp="1"/>
          </p:cNvSpPr>
          <p:nvPr>
            <p:ph idx="1"/>
          </p:nvPr>
        </p:nvSpPr>
        <p:spPr>
          <a:xfrm>
            <a:off x="4581727" y="649480"/>
            <a:ext cx="3025303" cy="5546047"/>
          </a:xfrm>
        </p:spPr>
        <p:txBody>
          <a:bodyPr anchor="ctr">
            <a:normAutofit/>
          </a:bodyPr>
          <a:lstStyle/>
          <a:p>
            <a:r>
              <a:rPr lang="en-GB" sz="2000" dirty="0">
                <a:latin typeface="Aptos" panose="020B0004020202020204" pitchFamily="34" charset="0"/>
              </a:rPr>
              <a:t>Defences to possession of extreme pornography </a:t>
            </a:r>
          </a:p>
          <a:p>
            <a:endParaRPr lang="en-GB" sz="2000" dirty="0">
              <a:latin typeface="Aptos" panose="020B0004020202020204" pitchFamily="34" charset="0"/>
            </a:endParaRPr>
          </a:p>
          <a:p>
            <a:r>
              <a:rPr lang="en-GB" sz="2000" dirty="0">
                <a:latin typeface="Aptos" panose="020B0004020202020204" pitchFamily="34" charset="0"/>
              </a:rPr>
              <a:t>Section 65 General Defences</a:t>
            </a:r>
          </a:p>
          <a:p>
            <a:endParaRPr lang="en-GB" sz="2000" dirty="0">
              <a:latin typeface="Aptos" panose="020B0004020202020204" pitchFamily="34" charset="0"/>
            </a:endParaRPr>
          </a:p>
          <a:p>
            <a:r>
              <a:rPr lang="en-GB" sz="2000" dirty="0">
                <a:latin typeface="Aptos" panose="020B0004020202020204" pitchFamily="34" charset="0"/>
              </a:rPr>
              <a:t>Section 66 Participation in consensual acts</a:t>
            </a:r>
          </a:p>
          <a:p>
            <a:endParaRPr lang="en-GB" sz="2000" dirty="0"/>
          </a:p>
        </p:txBody>
      </p:sp>
      <p:pic>
        <p:nvPicPr>
          <p:cNvPr id="5" name="Picture 4">
            <a:extLst>
              <a:ext uri="{FF2B5EF4-FFF2-40B4-BE49-F238E27FC236}">
                <a16:creationId xmlns:a16="http://schemas.microsoft.com/office/drawing/2014/main" id="{93E02B80-6866-C305-A0DD-3B124D46B8AC}"/>
              </a:ext>
            </a:extLst>
          </p:cNvPr>
          <p:cNvPicPr>
            <a:picLocks noChangeAspect="1"/>
          </p:cNvPicPr>
          <p:nvPr/>
        </p:nvPicPr>
        <p:blipFill>
          <a:blip r:embed="rId3"/>
          <a:stretch>
            <a:fillRect/>
          </a:stretch>
        </p:blipFill>
        <p:spPr>
          <a:xfrm>
            <a:off x="7807522" y="2034867"/>
            <a:ext cx="4180937" cy="2048659"/>
          </a:xfrm>
          <a:prstGeom prst="rect">
            <a:avLst/>
          </a:prstGeom>
        </p:spPr>
      </p:pic>
    </p:spTree>
    <p:extLst>
      <p:ext uri="{BB962C8B-B14F-4D97-AF65-F5344CB8AC3E}">
        <p14:creationId xmlns:p14="http://schemas.microsoft.com/office/powerpoint/2010/main" val="31942708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D4D8AD0A-9AC3-15D2-D209-69A4CDE5B6B2}"/>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F105A-F370-4955-3878-E54D031F7F5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br>
              <a:rPr lang="en-US" sz="5200" dirty="0">
                <a:solidFill>
                  <a:srgbClr val="FFFFFF"/>
                </a:solidFill>
              </a:rPr>
            </a:br>
            <a:endParaRPr lang="en-US" sz="5200" dirty="0">
              <a:solidFill>
                <a:srgbClr val="FFFFFF"/>
              </a:solidFill>
            </a:endParaRPr>
          </a:p>
        </p:txBody>
      </p:sp>
    </p:spTree>
    <p:extLst>
      <p:ext uri="{BB962C8B-B14F-4D97-AF65-F5344CB8AC3E}">
        <p14:creationId xmlns:p14="http://schemas.microsoft.com/office/powerpoint/2010/main" val="1463944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4204</Words>
  <Application>Microsoft Office PowerPoint</Application>
  <PresentationFormat>Widescreen</PresentationFormat>
  <Paragraphs>222</Paragraphs>
  <Slides>25</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Aptos Display</vt:lpstr>
      <vt:lpstr>Arial</vt:lpstr>
      <vt:lpstr>Calibri</vt:lpstr>
      <vt:lpstr>Calibri Light</vt:lpstr>
      <vt:lpstr>Office Theme</vt:lpstr>
      <vt:lpstr>Further Sexual Offences</vt:lpstr>
      <vt:lpstr>Objectives</vt:lpstr>
      <vt:lpstr>Outraging Public Decency</vt:lpstr>
      <vt:lpstr>Let’s break it down</vt:lpstr>
      <vt:lpstr>The 4 Elements of the Offence </vt:lpstr>
      <vt:lpstr>R v Gibson [1990] 2 QB 619</vt:lpstr>
      <vt:lpstr>Case Study: Anthony Anderson  </vt:lpstr>
      <vt:lpstr>Philip Laing </vt:lpstr>
      <vt:lpstr>Exposure</vt:lpstr>
      <vt:lpstr>Exposure</vt:lpstr>
      <vt:lpstr>Alarm or Distress</vt:lpstr>
      <vt:lpstr>Intentionally</vt:lpstr>
      <vt:lpstr>Voyeurism </vt:lpstr>
      <vt:lpstr>Private Act</vt:lpstr>
      <vt:lpstr>Voyeurism</vt:lpstr>
      <vt:lpstr>Voyeurism Offences Act 2019 – S67(A) SOA 2003</vt:lpstr>
      <vt:lpstr>Upskirting</vt:lpstr>
      <vt:lpstr>Trespass with Intent to Commit a Sexual Offence - Section 63 of the Sexual Offences Act 2003</vt:lpstr>
      <vt:lpstr>Sexual Activity in a Public Toilet S71 Sexual Offences Act 2003 </vt:lpstr>
      <vt:lpstr>Disclosing Private Sexual Photographs &amp; Films with Intent to Cause Distress</vt:lpstr>
      <vt:lpstr>Defences</vt:lpstr>
      <vt:lpstr>Possession of Extreme Pornographic Images </vt:lpstr>
      <vt:lpstr>PowerPoint Presentation</vt:lpstr>
      <vt:lpstr> Criminal Justice and Immigration Act 2008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Sexual Offences</dc:title>
  <dc:creator>Kelly Andrews</dc:creator>
  <cp:lastModifiedBy>Wynne Jones (IMH)</cp:lastModifiedBy>
  <cp:revision>3</cp:revision>
  <dcterms:created xsi:type="dcterms:W3CDTF">2023-08-30T13:09:19Z</dcterms:created>
  <dcterms:modified xsi:type="dcterms:W3CDTF">2025-11-13T12:00:33Z</dcterms:modified>
</cp:coreProperties>
</file>