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33"/>
  </p:notesMasterIdLst>
  <p:sldIdLst>
    <p:sldId id="341" r:id="rId2"/>
    <p:sldId id="343" r:id="rId3"/>
    <p:sldId id="348" r:id="rId4"/>
    <p:sldId id="344" r:id="rId5"/>
    <p:sldId id="345" r:id="rId6"/>
    <p:sldId id="346" r:id="rId7"/>
    <p:sldId id="347" r:id="rId8"/>
    <p:sldId id="349" r:id="rId9"/>
    <p:sldId id="350" r:id="rId10"/>
    <p:sldId id="351" r:id="rId11"/>
    <p:sldId id="352" r:id="rId12"/>
    <p:sldId id="353" r:id="rId13"/>
    <p:sldId id="354" r:id="rId14"/>
    <p:sldId id="355" r:id="rId15"/>
    <p:sldId id="356" r:id="rId16"/>
    <p:sldId id="357" r:id="rId17"/>
    <p:sldId id="358" r:id="rId18"/>
    <p:sldId id="359" r:id="rId19"/>
    <p:sldId id="360" r:id="rId20"/>
    <p:sldId id="361" r:id="rId21"/>
    <p:sldId id="362" r:id="rId22"/>
    <p:sldId id="363" r:id="rId23"/>
    <p:sldId id="364" r:id="rId24"/>
    <p:sldId id="365" r:id="rId25"/>
    <p:sldId id="334" r:id="rId26"/>
    <p:sldId id="336" r:id="rId27"/>
    <p:sldId id="335" r:id="rId28"/>
    <p:sldId id="391" r:id="rId29"/>
    <p:sldId id="392" r:id="rId30"/>
    <p:sldId id="339" r:id="rId31"/>
    <p:sldId id="342" r:id="rId32"/>
  </p:sldIdLst>
  <p:sldSz cx="12192000" cy="6858000"/>
  <p:notesSz cx="6858000" cy="9144000"/>
  <p:embeddedFontLst>
    <p:embeddedFont>
      <p:font typeface="Tw Cen MT" panose="020B0602020104020603" pitchFamily="34" charset="0"/>
      <p:regular r:id="rId34"/>
      <p:bold r:id="rId35"/>
      <p:italic r:id="rId36"/>
      <p:boldItalic r:id="rId37"/>
    </p:embeddedFont>
    <p:embeddedFont>
      <p:font typeface="Tw Cen MT Condensed" panose="020B0606020104020203" pitchFamily="34" charset="0"/>
      <p:regular r:id="rId38"/>
      <p:bold r:id="rId39"/>
    </p:embeddedFont>
    <p:embeddedFont>
      <p:font typeface="Wingdings 3" panose="05040102010807070707" pitchFamily="18" charset="2"/>
      <p:regular r:id="rId40"/>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1" d="100"/>
          <a:sy n="111" d="100"/>
        </p:scale>
        <p:origin x="59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6.fntdata"/><Relationship Id="rId21" Type="http://schemas.openxmlformats.org/officeDocument/2006/relationships/slide" Target="slides/slide20.xml"/><Relationship Id="rId34" Type="http://schemas.openxmlformats.org/officeDocument/2006/relationships/font" Target="fonts/font1.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font" Target="fonts/font5.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F602410-3D56-427E-BEAF-6A841956C560}" type="datetimeFigureOut">
              <a:rPr lang="en-GB" smtClean="0"/>
              <a:t>23/04/2026</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FFE28CE-2425-423F-9A49-D30CE9B4AE53}" type="slidenum">
              <a:rPr lang="en-GB" smtClean="0"/>
              <a:t>‹#›</a:t>
            </a:fld>
            <a:endParaRPr lang="en-GB"/>
          </a:p>
        </p:txBody>
      </p:sp>
    </p:spTree>
    <p:extLst>
      <p:ext uri="{BB962C8B-B14F-4D97-AF65-F5344CB8AC3E}">
        <p14:creationId xmlns:p14="http://schemas.microsoft.com/office/powerpoint/2010/main" val="502244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25</a:t>
            </a:fld>
            <a:endParaRPr lang="en-GB"/>
          </a:p>
        </p:txBody>
      </p:sp>
    </p:spTree>
    <p:extLst>
      <p:ext uri="{BB962C8B-B14F-4D97-AF65-F5344CB8AC3E}">
        <p14:creationId xmlns:p14="http://schemas.microsoft.com/office/powerpoint/2010/main" val="2377898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26</a:t>
            </a:fld>
            <a:endParaRPr lang="en-GB"/>
          </a:p>
        </p:txBody>
      </p:sp>
    </p:spTree>
    <p:extLst>
      <p:ext uri="{BB962C8B-B14F-4D97-AF65-F5344CB8AC3E}">
        <p14:creationId xmlns:p14="http://schemas.microsoft.com/office/powerpoint/2010/main" val="2420465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27</a:t>
            </a:fld>
            <a:endParaRPr lang="en-GB"/>
          </a:p>
        </p:txBody>
      </p:sp>
    </p:spTree>
    <p:extLst>
      <p:ext uri="{BB962C8B-B14F-4D97-AF65-F5344CB8AC3E}">
        <p14:creationId xmlns:p14="http://schemas.microsoft.com/office/powerpoint/2010/main" val="3606761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28</a:t>
            </a:fld>
            <a:endParaRPr lang="en-GB"/>
          </a:p>
        </p:txBody>
      </p:sp>
    </p:spTree>
    <p:extLst>
      <p:ext uri="{BB962C8B-B14F-4D97-AF65-F5344CB8AC3E}">
        <p14:creationId xmlns:p14="http://schemas.microsoft.com/office/powerpoint/2010/main" val="2936563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29</a:t>
            </a:fld>
            <a:endParaRPr lang="en-GB"/>
          </a:p>
        </p:txBody>
      </p:sp>
    </p:spTree>
    <p:extLst>
      <p:ext uri="{BB962C8B-B14F-4D97-AF65-F5344CB8AC3E}">
        <p14:creationId xmlns:p14="http://schemas.microsoft.com/office/powerpoint/2010/main" val="668440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30</a:t>
            </a:fld>
            <a:endParaRPr lang="en-GB"/>
          </a:p>
        </p:txBody>
      </p:sp>
    </p:spTree>
    <p:extLst>
      <p:ext uri="{BB962C8B-B14F-4D97-AF65-F5344CB8AC3E}">
        <p14:creationId xmlns:p14="http://schemas.microsoft.com/office/powerpoint/2010/main" val="35365985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146A559-E030-468D-BD32-BD1A11B35304}" type="datetime1">
              <a:rPr lang="en-US" smtClean="0"/>
              <a:t>4/23/2026</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E6A604-A745-472B-9C3B-24374D7F2379}" type="datetime1">
              <a:rPr lang="en-US" smtClean="0"/>
              <a:t>4/23/2026</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1570A-7CB0-4D9F-AC78-A3D6FAC7EA0F}" type="datetime1">
              <a:rPr lang="en-US" smtClean="0"/>
              <a:t>4/23/2026</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024A97-31F7-4EA8-A90B-94512A2DC1D6}" type="datetime1">
              <a:rPr lang="en-US" smtClean="0"/>
              <a:t>4/23/2026</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BB390F-6108-48FC-A070-29F04740AE01}" type="datetime1">
              <a:rPr lang="en-US" smtClean="0"/>
              <a:t>4/23/2026</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2E57F9-5FAE-430A-82A9-728B8E841AD3}" type="datetime1">
              <a:rPr lang="en-US" smtClean="0"/>
              <a:t>4/23/2026</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D6A87D-1FE6-463E-9FA0-FEC4A58A0C20}" type="datetime1">
              <a:rPr lang="en-US" smtClean="0"/>
              <a:t>4/23/2026</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CAD528-D495-4B9D-AF3A-6AF8B0C1EAEA}" type="datetime1">
              <a:rPr lang="en-US" smtClean="0"/>
              <a:t>4/23/2026</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75D156-5319-4CF1-BCEA-472A7772E6D7}" type="datetime1">
              <a:rPr lang="en-US" smtClean="0"/>
              <a:t>4/23/2026</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B79970-0229-4CAF-AAF9-ED00C9535F99}" type="datetime1">
              <a:rPr lang="en-US" smtClean="0"/>
              <a:t>4/23/2026</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44A653-F7D2-4BC3-9EC2-03F40ADC907C}" type="datetime1">
              <a:rPr lang="en-US" smtClean="0"/>
              <a:t>4/23/2026</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0900749-1697-4FB8-BBA3-93158C14EC13}" type="datetime1">
              <a:rPr lang="en-US" smtClean="0"/>
              <a:t>4/23/2026</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HPRS5042/6042 Complex Bodies: Questioning Gender, Religion, &amp; Sexuality</a:t>
            </a:r>
          </a:p>
        </p:txBody>
      </p:sp>
      <p:sp>
        <p:nvSpPr>
          <p:cNvPr id="3" name="Subtitle 2"/>
          <p:cNvSpPr>
            <a:spLocks noGrp="1"/>
          </p:cNvSpPr>
          <p:nvPr>
            <p:ph type="subTitle" idx="1"/>
          </p:nvPr>
        </p:nvSpPr>
        <p:spPr>
          <a:xfrm>
            <a:off x="8451608" y="643467"/>
            <a:ext cx="3096926" cy="5571066"/>
          </a:xfrm>
        </p:spPr>
        <p:txBody>
          <a:bodyPr>
            <a:normAutofit/>
          </a:bodyPr>
          <a:lstStyle/>
          <a:p>
            <a:r>
              <a:rPr lang="en-GB" sz="2000"/>
              <a:t>Dr Angus M Slater</a:t>
            </a:r>
          </a:p>
        </p:txBody>
      </p:sp>
      <p:cxnSp>
        <p:nvCxnSpPr>
          <p:cNvPr id="11" name="Straight Connector 10">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24D8CA02-B044-4A9A-83DA-BF140A2443E0}"/>
              </a:ext>
            </a:extLst>
          </p:cNvPr>
          <p:cNvSpPr>
            <a:spLocks noGrp="1"/>
          </p:cNvSpPr>
          <p:nvPr>
            <p:ph type="ftr" sz="quarter" idx="11"/>
          </p:nvPr>
        </p:nvSpPr>
        <p:spPr>
          <a:xfrm>
            <a:off x="4842932" y="6470704"/>
            <a:ext cx="5901459" cy="274320"/>
          </a:xfrm>
        </p:spPr>
        <p:txBody>
          <a:bodyPr>
            <a:normAutofit/>
          </a:bodyPr>
          <a:lstStyle/>
          <a:p>
            <a:pPr>
              <a:spcAft>
                <a:spcPts val="600"/>
              </a:spcAft>
            </a:pPr>
            <a:r>
              <a:rPr lang="en-GB"/>
              <a:t>A. Slater - 2022</a:t>
            </a:r>
          </a:p>
        </p:txBody>
      </p:sp>
    </p:spTree>
    <p:extLst>
      <p:ext uri="{BB962C8B-B14F-4D97-AF65-F5344CB8AC3E}">
        <p14:creationId xmlns:p14="http://schemas.microsoft.com/office/powerpoint/2010/main" val="629499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p:txBody>
          <a:bodyPr/>
          <a:lstStyle/>
          <a:p>
            <a:r>
              <a:rPr lang="en-GB" sz="5400" dirty="0">
                <a:solidFill>
                  <a:schemeClr val="tx1">
                    <a:alpha val="80000"/>
                  </a:schemeClr>
                </a:solidFill>
              </a:rPr>
              <a:t>Foucault: Truth / Power / Knowledge</a:t>
            </a:r>
            <a:endParaRPr lang="en-GB" dirty="0"/>
          </a:p>
        </p:txBody>
      </p: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p:txBody>
          <a:bodyPr>
            <a:normAutofit/>
          </a:bodyPr>
          <a:lstStyle/>
          <a:p>
            <a:r>
              <a:rPr lang="en-GB" sz="2000" dirty="0"/>
              <a:t>In the last lecture we examined some of the foundational aspects of the work of Michel Foucault, particularly the way in which he sees truth, power, and knowledge interacting.</a:t>
            </a:r>
          </a:p>
          <a:p>
            <a:r>
              <a:rPr lang="en-GB" sz="2000" dirty="0"/>
              <a:t>We covered the nature of truth, and power’s role in shaping our knowledge of it. </a:t>
            </a:r>
          </a:p>
          <a:p>
            <a:r>
              <a:rPr lang="en-GB" sz="2000" dirty="0"/>
              <a:t>In this lecture, we will examine the set reading in more detail, as well as the way in which Foucault’s work extends beyond our previous consideration into other areas. </a:t>
            </a:r>
          </a:p>
        </p:txBody>
      </p:sp>
      <p:sp>
        <p:nvSpPr>
          <p:cNvPr id="4" name="Content Placeholder 3">
            <a:extLst>
              <a:ext uri="{FF2B5EF4-FFF2-40B4-BE49-F238E27FC236}">
                <a16:creationId xmlns:a16="http://schemas.microsoft.com/office/drawing/2014/main" id="{5930FEE8-4B49-42E6-AA4F-75C8B494F832}"/>
              </a:ext>
            </a:extLst>
          </p:cNvPr>
          <p:cNvSpPr>
            <a:spLocks noGrp="1"/>
          </p:cNvSpPr>
          <p:nvPr>
            <p:ph sz="half" idx="2"/>
          </p:nvPr>
        </p:nvSpPr>
        <p:spPr/>
        <p:txBody>
          <a:bodyPr>
            <a:normAutofit/>
          </a:bodyPr>
          <a:lstStyle/>
          <a:p>
            <a:endParaRPr lang="en-GB"/>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8187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8C8F8-79D9-4E87-B058-EAC7FED818D6}"/>
              </a:ext>
            </a:extLst>
          </p:cNvPr>
          <p:cNvSpPr>
            <a:spLocks noGrp="1"/>
          </p:cNvSpPr>
          <p:nvPr>
            <p:ph type="ctrTitle"/>
          </p:nvPr>
        </p:nvSpPr>
        <p:spPr>
          <a:xfrm>
            <a:off x="643467" y="643467"/>
            <a:ext cx="7164674" cy="5571066"/>
          </a:xfrm>
        </p:spPr>
        <p:txBody>
          <a:bodyPr>
            <a:normAutofit/>
          </a:bodyPr>
          <a:lstStyle/>
          <a:p>
            <a:r>
              <a:rPr lang="en-GB" sz="6600">
                <a:solidFill>
                  <a:schemeClr val="tx1">
                    <a:alpha val="80000"/>
                  </a:schemeClr>
                </a:solidFill>
              </a:rPr>
              <a:t>Reading</a:t>
            </a:r>
          </a:p>
        </p:txBody>
      </p:sp>
      <p:sp>
        <p:nvSpPr>
          <p:cNvPr id="3" name="Subtitle 2">
            <a:extLst>
              <a:ext uri="{FF2B5EF4-FFF2-40B4-BE49-F238E27FC236}">
                <a16:creationId xmlns:a16="http://schemas.microsoft.com/office/drawing/2014/main" id="{D8C1D1A1-B882-425A-9B7D-D504CD9A7B98}"/>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EBB062FB-A870-4CAE-A8D4-E9D2106E175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681581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D81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D527C-5418-481D-930E-013740855EF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Readings	</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A9D9F6-6829-4EB8-A028-B6C718C01AEE}"/>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Your set readings for the preceding two sessions have been four chapters of the book “Understanding Foucault” – an excellent introductory text if you are interested in exploring his work further. </a:t>
            </a:r>
          </a:p>
          <a:p>
            <a:r>
              <a:rPr lang="en-US">
                <a:solidFill>
                  <a:srgbClr val="FFFFFF"/>
                </a:solidFill>
              </a:rPr>
              <a:t>The nature of this module is theory heavy and as such we will spend a significant amount of time in this session going through the set readings – please make sure you complete them after each session. </a:t>
            </a:r>
          </a:p>
        </p:txBody>
      </p:sp>
      <p:sp>
        <p:nvSpPr>
          <p:cNvPr id="5" name="Footer Placeholder 4">
            <a:extLst>
              <a:ext uri="{FF2B5EF4-FFF2-40B4-BE49-F238E27FC236}">
                <a16:creationId xmlns:a16="http://schemas.microsoft.com/office/drawing/2014/main" id="{19D3E7A2-4ACB-4CED-8FD1-10C6E9191694}"/>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Logo&#10;&#10;Description automatically generated">
            <a:extLst>
              <a:ext uri="{FF2B5EF4-FFF2-40B4-BE49-F238E27FC236}">
                <a16:creationId xmlns:a16="http://schemas.microsoft.com/office/drawing/2014/main" id="{D21517E6-7579-4C0A-A1A1-59AA98C44994}"/>
              </a:ext>
            </a:extLst>
          </p:cNvPr>
          <p:cNvPicPr>
            <a:picLocks noGrp="1" noChangeAspect="1"/>
          </p:cNvPicPr>
          <p:nvPr>
            <p:ph sz="half" idx="2"/>
          </p:nvPr>
        </p:nvPicPr>
        <p:blipFill rotWithShape="1">
          <a:blip r:embed="rId2"/>
          <a:srcRect l="16913" r="15433"/>
          <a:stretch/>
        </p:blipFill>
        <p:spPr>
          <a:xfrm>
            <a:off x="7552266" y="10"/>
            <a:ext cx="4639734" cy="6857990"/>
          </a:xfrm>
          <a:prstGeom prst="rect">
            <a:avLst/>
          </a:prstGeom>
        </p:spPr>
      </p:pic>
    </p:spTree>
    <p:extLst>
      <p:ext uri="{BB962C8B-B14F-4D97-AF65-F5344CB8AC3E}">
        <p14:creationId xmlns:p14="http://schemas.microsoft.com/office/powerpoint/2010/main" val="2986755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82676-3AC9-4C61-9359-D0C3AFEC7425}"/>
              </a:ext>
            </a:extLst>
          </p:cNvPr>
          <p:cNvSpPr>
            <a:spLocks noGrp="1"/>
          </p:cNvSpPr>
          <p:nvPr>
            <p:ph type="title"/>
          </p:nvPr>
        </p:nvSpPr>
        <p:spPr/>
        <p:txBody>
          <a:bodyPr/>
          <a:lstStyle/>
          <a:p>
            <a:r>
              <a:rPr lang="en-GB" dirty="0"/>
              <a:t>Questions of Knowledge</a:t>
            </a:r>
          </a:p>
        </p:txBody>
      </p:sp>
      <p:sp>
        <p:nvSpPr>
          <p:cNvPr id="3" name="Content Placeholder 2">
            <a:extLst>
              <a:ext uri="{FF2B5EF4-FFF2-40B4-BE49-F238E27FC236}">
                <a16:creationId xmlns:a16="http://schemas.microsoft.com/office/drawing/2014/main" id="{F40DF4A5-8E77-4877-85ED-9ACFE0B1AC72}"/>
              </a:ext>
            </a:extLst>
          </p:cNvPr>
          <p:cNvSpPr>
            <a:spLocks noGrp="1"/>
          </p:cNvSpPr>
          <p:nvPr>
            <p:ph sz="half" idx="1"/>
          </p:nvPr>
        </p:nvSpPr>
        <p:spPr/>
        <p:txBody>
          <a:bodyPr/>
          <a:lstStyle/>
          <a:p>
            <a:r>
              <a:rPr lang="en-GB" dirty="0"/>
              <a:t>1 – What is going on in this passage? Why does it resonate with Foucault?</a:t>
            </a:r>
          </a:p>
          <a:p>
            <a:r>
              <a:rPr lang="en-GB" dirty="0"/>
              <a:t>2 – What does the differing taxonomy do to our own assumptions about knowledge and categorisation?</a:t>
            </a:r>
          </a:p>
        </p:txBody>
      </p:sp>
      <p:pic>
        <p:nvPicPr>
          <p:cNvPr id="6" name="Content Placeholder 5">
            <a:extLst>
              <a:ext uri="{FF2B5EF4-FFF2-40B4-BE49-F238E27FC236}">
                <a16:creationId xmlns:a16="http://schemas.microsoft.com/office/drawing/2014/main" id="{06168752-99F5-4F36-9231-4C830FBE0DC1}"/>
              </a:ext>
            </a:extLst>
          </p:cNvPr>
          <p:cNvPicPr>
            <a:picLocks noGrp="1" noChangeAspect="1"/>
          </p:cNvPicPr>
          <p:nvPr>
            <p:ph sz="half" idx="2"/>
          </p:nvPr>
        </p:nvPicPr>
        <p:blipFill>
          <a:blip r:embed="rId2"/>
          <a:stretch>
            <a:fillRect/>
          </a:stretch>
        </p:blipFill>
        <p:spPr>
          <a:xfrm>
            <a:off x="5989638" y="2396737"/>
            <a:ext cx="4754562" cy="3801251"/>
          </a:xfrm>
        </p:spPr>
      </p:pic>
      <p:sp>
        <p:nvSpPr>
          <p:cNvPr id="4" name="Footer Placeholder 3">
            <a:extLst>
              <a:ext uri="{FF2B5EF4-FFF2-40B4-BE49-F238E27FC236}">
                <a16:creationId xmlns:a16="http://schemas.microsoft.com/office/drawing/2014/main" id="{047A0F45-15CD-4C9D-9B36-3B5AD7BC361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995465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40E75-22B4-4F74-A268-E79268921998}"/>
              </a:ext>
            </a:extLst>
          </p:cNvPr>
          <p:cNvSpPr>
            <a:spLocks noGrp="1"/>
          </p:cNvSpPr>
          <p:nvPr>
            <p:ph type="title"/>
          </p:nvPr>
        </p:nvSpPr>
        <p:spPr/>
        <p:txBody>
          <a:bodyPr/>
          <a:lstStyle/>
          <a:p>
            <a:r>
              <a:rPr lang="en-GB" dirty="0"/>
              <a:t>Questions of Knowledge</a:t>
            </a:r>
          </a:p>
        </p:txBody>
      </p:sp>
      <p:sp>
        <p:nvSpPr>
          <p:cNvPr id="3" name="Content Placeholder 2">
            <a:extLst>
              <a:ext uri="{FF2B5EF4-FFF2-40B4-BE49-F238E27FC236}">
                <a16:creationId xmlns:a16="http://schemas.microsoft.com/office/drawing/2014/main" id="{995721EC-FB52-4439-AFF5-E622E2F06ABA}"/>
              </a:ext>
            </a:extLst>
          </p:cNvPr>
          <p:cNvSpPr>
            <a:spLocks noGrp="1"/>
          </p:cNvSpPr>
          <p:nvPr>
            <p:ph sz="half" idx="1"/>
          </p:nvPr>
        </p:nvSpPr>
        <p:spPr/>
        <p:txBody>
          <a:bodyPr/>
          <a:lstStyle/>
          <a:p>
            <a:r>
              <a:rPr lang="en-GB" dirty="0"/>
              <a:t>1 – What is it that epistemes allow us to do?</a:t>
            </a:r>
          </a:p>
          <a:p>
            <a:r>
              <a:rPr lang="en-GB" dirty="0"/>
              <a:t>2 – Why is this important (biologically? socially? psychologically?)</a:t>
            </a:r>
          </a:p>
          <a:p>
            <a:r>
              <a:rPr lang="en-GB" dirty="0"/>
              <a:t>3 – Are epistemes bad according to Foucault? What might make them so?</a:t>
            </a:r>
          </a:p>
          <a:p>
            <a:pPr marL="0" indent="0">
              <a:buNone/>
            </a:pPr>
            <a:endParaRPr lang="en-GB" dirty="0"/>
          </a:p>
        </p:txBody>
      </p:sp>
      <p:pic>
        <p:nvPicPr>
          <p:cNvPr id="6" name="Content Placeholder 5">
            <a:extLst>
              <a:ext uri="{FF2B5EF4-FFF2-40B4-BE49-F238E27FC236}">
                <a16:creationId xmlns:a16="http://schemas.microsoft.com/office/drawing/2014/main" id="{6CB0A9C6-D640-4302-BBAE-9AC3EEF482D6}"/>
              </a:ext>
            </a:extLst>
          </p:cNvPr>
          <p:cNvPicPr>
            <a:picLocks noGrp="1" noChangeAspect="1"/>
          </p:cNvPicPr>
          <p:nvPr>
            <p:ph sz="half" idx="2"/>
          </p:nvPr>
        </p:nvPicPr>
        <p:blipFill>
          <a:blip r:embed="rId2"/>
          <a:stretch>
            <a:fillRect/>
          </a:stretch>
        </p:blipFill>
        <p:spPr>
          <a:xfrm>
            <a:off x="6696364" y="201668"/>
            <a:ext cx="4604061" cy="2441547"/>
          </a:xfrm>
        </p:spPr>
      </p:pic>
      <p:pic>
        <p:nvPicPr>
          <p:cNvPr id="8" name="Picture 7">
            <a:extLst>
              <a:ext uri="{FF2B5EF4-FFF2-40B4-BE49-F238E27FC236}">
                <a16:creationId xmlns:a16="http://schemas.microsoft.com/office/drawing/2014/main" id="{6D7B2B98-BD19-424E-BF80-5580A56C3A13}"/>
              </a:ext>
            </a:extLst>
          </p:cNvPr>
          <p:cNvPicPr>
            <a:picLocks noChangeAspect="1"/>
          </p:cNvPicPr>
          <p:nvPr/>
        </p:nvPicPr>
        <p:blipFill>
          <a:blip r:embed="rId3"/>
          <a:stretch>
            <a:fillRect/>
          </a:stretch>
        </p:blipFill>
        <p:spPr>
          <a:xfrm>
            <a:off x="6696046" y="2643215"/>
            <a:ext cx="4604060" cy="4023360"/>
          </a:xfrm>
          <a:prstGeom prst="rect">
            <a:avLst/>
          </a:prstGeom>
        </p:spPr>
      </p:pic>
      <p:sp>
        <p:nvSpPr>
          <p:cNvPr id="4" name="Footer Placeholder 3">
            <a:extLst>
              <a:ext uri="{FF2B5EF4-FFF2-40B4-BE49-F238E27FC236}">
                <a16:creationId xmlns:a16="http://schemas.microsoft.com/office/drawing/2014/main" id="{6520BA28-1666-4BE9-8B57-D576E18CFDC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248958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ECCE5-8EC6-4EDC-BDB1-7F03B7BF3E88}"/>
              </a:ext>
            </a:extLst>
          </p:cNvPr>
          <p:cNvSpPr>
            <a:spLocks noGrp="1"/>
          </p:cNvSpPr>
          <p:nvPr>
            <p:ph type="title"/>
          </p:nvPr>
        </p:nvSpPr>
        <p:spPr/>
        <p:txBody>
          <a:bodyPr/>
          <a:lstStyle/>
          <a:p>
            <a:r>
              <a:rPr lang="en-GB" dirty="0"/>
              <a:t>Questions of Knowledge</a:t>
            </a:r>
          </a:p>
        </p:txBody>
      </p:sp>
      <p:sp>
        <p:nvSpPr>
          <p:cNvPr id="3" name="Content Placeholder 2">
            <a:extLst>
              <a:ext uri="{FF2B5EF4-FFF2-40B4-BE49-F238E27FC236}">
                <a16:creationId xmlns:a16="http://schemas.microsoft.com/office/drawing/2014/main" id="{B7BA5685-4488-4982-B3F1-B58AB68ADD3F}"/>
              </a:ext>
            </a:extLst>
          </p:cNvPr>
          <p:cNvSpPr>
            <a:spLocks noGrp="1"/>
          </p:cNvSpPr>
          <p:nvPr>
            <p:ph sz="half" idx="1"/>
          </p:nvPr>
        </p:nvSpPr>
        <p:spPr/>
        <p:txBody>
          <a:bodyPr/>
          <a:lstStyle/>
          <a:p>
            <a:r>
              <a:rPr lang="en-GB" dirty="0"/>
              <a:t>1 – This notion of the changing reference of the same term across time is important for Foucault. What else may change the reference of the same term?</a:t>
            </a:r>
          </a:p>
          <a:p>
            <a:r>
              <a:rPr lang="en-GB" dirty="0"/>
              <a:t>2 – If it is the case that the same term can refer to different things or categories, what makes it mean one thing or another?</a:t>
            </a:r>
          </a:p>
          <a:p>
            <a:r>
              <a:rPr lang="en-GB" dirty="0"/>
              <a:t>3 – Are any of these references ‘untrue’ or ‘incorrect’?</a:t>
            </a:r>
          </a:p>
        </p:txBody>
      </p:sp>
      <p:pic>
        <p:nvPicPr>
          <p:cNvPr id="6" name="Content Placeholder 5">
            <a:extLst>
              <a:ext uri="{FF2B5EF4-FFF2-40B4-BE49-F238E27FC236}">
                <a16:creationId xmlns:a16="http://schemas.microsoft.com/office/drawing/2014/main" id="{74192B97-7F4F-481F-A915-FA71F2808FFB}"/>
              </a:ext>
            </a:extLst>
          </p:cNvPr>
          <p:cNvPicPr>
            <a:picLocks noGrp="1" noChangeAspect="1"/>
          </p:cNvPicPr>
          <p:nvPr>
            <p:ph sz="half" idx="2"/>
          </p:nvPr>
        </p:nvPicPr>
        <p:blipFill>
          <a:blip r:embed="rId2"/>
          <a:stretch>
            <a:fillRect/>
          </a:stretch>
        </p:blipFill>
        <p:spPr>
          <a:xfrm>
            <a:off x="6928748" y="585216"/>
            <a:ext cx="4657375" cy="5643707"/>
          </a:xfrm>
        </p:spPr>
      </p:pic>
      <p:sp>
        <p:nvSpPr>
          <p:cNvPr id="4" name="Footer Placeholder 3">
            <a:extLst>
              <a:ext uri="{FF2B5EF4-FFF2-40B4-BE49-F238E27FC236}">
                <a16:creationId xmlns:a16="http://schemas.microsoft.com/office/drawing/2014/main" id="{C5FBC9FF-8E57-42E8-B100-60D3ABCBF85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191636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8257C-2E8C-47AE-85C6-CEA5E2BF40EF}"/>
              </a:ext>
            </a:extLst>
          </p:cNvPr>
          <p:cNvSpPr>
            <a:spLocks noGrp="1"/>
          </p:cNvSpPr>
          <p:nvPr>
            <p:ph type="title"/>
          </p:nvPr>
        </p:nvSpPr>
        <p:spPr/>
        <p:txBody>
          <a:bodyPr/>
          <a:lstStyle/>
          <a:p>
            <a:r>
              <a:rPr lang="en-GB" dirty="0"/>
              <a:t>Questioning Knowledge</a:t>
            </a:r>
          </a:p>
        </p:txBody>
      </p:sp>
      <p:sp>
        <p:nvSpPr>
          <p:cNvPr id="3" name="Content Placeholder 2">
            <a:extLst>
              <a:ext uri="{FF2B5EF4-FFF2-40B4-BE49-F238E27FC236}">
                <a16:creationId xmlns:a16="http://schemas.microsoft.com/office/drawing/2014/main" id="{50EC35D0-3365-4AE5-9420-8975C4227393}"/>
              </a:ext>
            </a:extLst>
          </p:cNvPr>
          <p:cNvSpPr>
            <a:spLocks noGrp="1"/>
          </p:cNvSpPr>
          <p:nvPr>
            <p:ph sz="half" idx="1"/>
          </p:nvPr>
        </p:nvSpPr>
        <p:spPr/>
        <p:txBody>
          <a:bodyPr/>
          <a:lstStyle/>
          <a:p>
            <a:r>
              <a:rPr lang="en-GB" dirty="0"/>
              <a:t>1 – What is the organising principle of the current episteme according to Foucault?</a:t>
            </a:r>
          </a:p>
          <a:p>
            <a:r>
              <a:rPr lang="en-GB" dirty="0"/>
              <a:t>2 – What are examples of behaviour that fall foul of this episteme, and what are some examples of this behaviour taken to extremes?</a:t>
            </a:r>
          </a:p>
          <a:p>
            <a:r>
              <a:rPr lang="en-GB" dirty="0"/>
              <a:t>3 – In the example, how does the ‘truth of resemblance’ operate?</a:t>
            </a:r>
          </a:p>
        </p:txBody>
      </p:sp>
      <p:pic>
        <p:nvPicPr>
          <p:cNvPr id="6" name="Content Placeholder 5">
            <a:extLst>
              <a:ext uri="{FF2B5EF4-FFF2-40B4-BE49-F238E27FC236}">
                <a16:creationId xmlns:a16="http://schemas.microsoft.com/office/drawing/2014/main" id="{B5926B40-7DA8-457C-B11A-65EA0274CDC8}"/>
              </a:ext>
            </a:extLst>
          </p:cNvPr>
          <p:cNvPicPr>
            <a:picLocks noGrp="1" noChangeAspect="1"/>
          </p:cNvPicPr>
          <p:nvPr>
            <p:ph sz="half" idx="2"/>
          </p:nvPr>
        </p:nvPicPr>
        <p:blipFill>
          <a:blip r:embed="rId2"/>
          <a:stretch>
            <a:fillRect/>
          </a:stretch>
        </p:blipFill>
        <p:spPr>
          <a:xfrm>
            <a:off x="6580939" y="747499"/>
            <a:ext cx="5254600" cy="5363002"/>
          </a:xfrm>
        </p:spPr>
      </p:pic>
      <p:sp>
        <p:nvSpPr>
          <p:cNvPr id="4" name="Footer Placeholder 3">
            <a:extLst>
              <a:ext uri="{FF2B5EF4-FFF2-40B4-BE49-F238E27FC236}">
                <a16:creationId xmlns:a16="http://schemas.microsoft.com/office/drawing/2014/main" id="{9BB8B854-87E6-4600-8D81-A0B072D1EDD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810345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6641C-8DE6-4181-8893-6E26A00BFECD}"/>
              </a:ext>
            </a:extLst>
          </p:cNvPr>
          <p:cNvSpPr>
            <a:spLocks noGrp="1"/>
          </p:cNvSpPr>
          <p:nvPr>
            <p:ph type="title"/>
          </p:nvPr>
        </p:nvSpPr>
        <p:spPr/>
        <p:txBody>
          <a:bodyPr/>
          <a:lstStyle/>
          <a:p>
            <a:r>
              <a:rPr lang="en-GB" dirty="0"/>
              <a:t>Questioning Knowledge</a:t>
            </a:r>
          </a:p>
        </p:txBody>
      </p:sp>
      <p:sp>
        <p:nvSpPr>
          <p:cNvPr id="3" name="Content Placeholder 2">
            <a:extLst>
              <a:ext uri="{FF2B5EF4-FFF2-40B4-BE49-F238E27FC236}">
                <a16:creationId xmlns:a16="http://schemas.microsoft.com/office/drawing/2014/main" id="{ABE368FD-22EC-47C7-9959-54D7E9D1A6D1}"/>
              </a:ext>
            </a:extLst>
          </p:cNvPr>
          <p:cNvSpPr>
            <a:spLocks noGrp="1"/>
          </p:cNvSpPr>
          <p:nvPr>
            <p:ph sz="half" idx="1"/>
          </p:nvPr>
        </p:nvSpPr>
        <p:spPr/>
        <p:txBody>
          <a:bodyPr/>
          <a:lstStyle/>
          <a:p>
            <a:r>
              <a:rPr lang="en-GB" dirty="0"/>
              <a:t>1 – In what ways are individuals read within the institutions listed – schools, church, medicine?</a:t>
            </a:r>
          </a:p>
          <a:p>
            <a:r>
              <a:rPr lang="en-GB" dirty="0"/>
              <a:t>2 – What role do these “institutions” play in the categorisation of individuals, and how are these categorisations communicated widely?</a:t>
            </a:r>
          </a:p>
          <a:p>
            <a:r>
              <a:rPr lang="en-GB" dirty="0"/>
              <a:t>3 – What are the dangers of the process of seeking the reason behind a characteristic – serial murder, homosexuality, liking the colour blue?</a:t>
            </a:r>
          </a:p>
        </p:txBody>
      </p:sp>
      <p:pic>
        <p:nvPicPr>
          <p:cNvPr id="6" name="Content Placeholder 5">
            <a:extLst>
              <a:ext uri="{FF2B5EF4-FFF2-40B4-BE49-F238E27FC236}">
                <a16:creationId xmlns:a16="http://schemas.microsoft.com/office/drawing/2014/main" id="{C4FCEF6E-BEF6-49ED-A000-C006F6D522AA}"/>
              </a:ext>
            </a:extLst>
          </p:cNvPr>
          <p:cNvPicPr>
            <a:picLocks noGrp="1" noChangeAspect="1"/>
          </p:cNvPicPr>
          <p:nvPr>
            <p:ph sz="half" idx="2"/>
          </p:nvPr>
        </p:nvPicPr>
        <p:blipFill>
          <a:blip r:embed="rId2"/>
          <a:stretch>
            <a:fillRect/>
          </a:stretch>
        </p:blipFill>
        <p:spPr>
          <a:xfrm>
            <a:off x="6412995" y="1108497"/>
            <a:ext cx="5566922" cy="2355006"/>
          </a:xfrm>
        </p:spPr>
      </p:pic>
      <p:pic>
        <p:nvPicPr>
          <p:cNvPr id="8" name="Picture 7">
            <a:extLst>
              <a:ext uri="{FF2B5EF4-FFF2-40B4-BE49-F238E27FC236}">
                <a16:creationId xmlns:a16="http://schemas.microsoft.com/office/drawing/2014/main" id="{127ED06E-6862-448A-859A-5D811AF80513}"/>
              </a:ext>
            </a:extLst>
          </p:cNvPr>
          <p:cNvPicPr>
            <a:picLocks noChangeAspect="1"/>
          </p:cNvPicPr>
          <p:nvPr/>
        </p:nvPicPr>
        <p:blipFill>
          <a:blip r:embed="rId3"/>
          <a:stretch>
            <a:fillRect/>
          </a:stretch>
        </p:blipFill>
        <p:spPr>
          <a:xfrm>
            <a:off x="6530350" y="3408978"/>
            <a:ext cx="5332211" cy="1777403"/>
          </a:xfrm>
          <a:prstGeom prst="rect">
            <a:avLst/>
          </a:prstGeom>
        </p:spPr>
      </p:pic>
      <p:sp>
        <p:nvSpPr>
          <p:cNvPr id="4" name="Footer Placeholder 3">
            <a:extLst>
              <a:ext uri="{FF2B5EF4-FFF2-40B4-BE49-F238E27FC236}">
                <a16:creationId xmlns:a16="http://schemas.microsoft.com/office/drawing/2014/main" id="{6B3E2C81-08D6-4AC8-9236-0DC821E24B7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19042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8233A-6F2A-4F25-A0CC-55A09187BA44}"/>
              </a:ext>
            </a:extLst>
          </p:cNvPr>
          <p:cNvSpPr>
            <a:spLocks noGrp="1"/>
          </p:cNvSpPr>
          <p:nvPr>
            <p:ph type="title"/>
          </p:nvPr>
        </p:nvSpPr>
        <p:spPr/>
        <p:txBody>
          <a:bodyPr/>
          <a:lstStyle/>
          <a:p>
            <a:r>
              <a:rPr lang="en-GB" dirty="0"/>
              <a:t>Discourses</a:t>
            </a:r>
          </a:p>
        </p:txBody>
      </p:sp>
      <p:sp>
        <p:nvSpPr>
          <p:cNvPr id="3" name="Content Placeholder 2">
            <a:extLst>
              <a:ext uri="{FF2B5EF4-FFF2-40B4-BE49-F238E27FC236}">
                <a16:creationId xmlns:a16="http://schemas.microsoft.com/office/drawing/2014/main" id="{5C85CBA8-72A5-4E17-966D-60C28CB39639}"/>
              </a:ext>
            </a:extLst>
          </p:cNvPr>
          <p:cNvSpPr>
            <a:spLocks noGrp="1"/>
          </p:cNvSpPr>
          <p:nvPr>
            <p:ph sz="half" idx="1"/>
          </p:nvPr>
        </p:nvSpPr>
        <p:spPr/>
        <p:txBody>
          <a:bodyPr/>
          <a:lstStyle/>
          <a:p>
            <a:r>
              <a:rPr lang="en-GB" dirty="0"/>
              <a:t>1 – What do we think drives this valorisation of the individual? How does it connect to the valorisation of ‘reason’?</a:t>
            </a:r>
          </a:p>
          <a:p>
            <a:r>
              <a:rPr lang="en-GB" dirty="0"/>
              <a:t>2 – What is the ideal form of the current episteme?</a:t>
            </a:r>
          </a:p>
          <a:p>
            <a:r>
              <a:rPr lang="en-GB" dirty="0"/>
              <a:t>3 – Why is irrationality seen as dangerous? What does it threaten?</a:t>
            </a:r>
          </a:p>
          <a:p>
            <a:r>
              <a:rPr lang="en-GB" dirty="0"/>
              <a:t>4 – Do we dream in language?</a:t>
            </a:r>
          </a:p>
        </p:txBody>
      </p:sp>
      <p:pic>
        <p:nvPicPr>
          <p:cNvPr id="6" name="Content Placeholder 5">
            <a:extLst>
              <a:ext uri="{FF2B5EF4-FFF2-40B4-BE49-F238E27FC236}">
                <a16:creationId xmlns:a16="http://schemas.microsoft.com/office/drawing/2014/main" id="{C610B6F0-CCD5-40E6-BD49-D474A7B4EEC0}"/>
              </a:ext>
            </a:extLst>
          </p:cNvPr>
          <p:cNvPicPr>
            <a:picLocks noGrp="1" noChangeAspect="1"/>
          </p:cNvPicPr>
          <p:nvPr>
            <p:ph sz="half" idx="2"/>
          </p:nvPr>
        </p:nvPicPr>
        <p:blipFill>
          <a:blip r:embed="rId2"/>
          <a:stretch>
            <a:fillRect/>
          </a:stretch>
        </p:blipFill>
        <p:spPr>
          <a:xfrm>
            <a:off x="6412995" y="292537"/>
            <a:ext cx="4754562" cy="2489513"/>
          </a:xfrm>
        </p:spPr>
      </p:pic>
      <p:pic>
        <p:nvPicPr>
          <p:cNvPr id="8" name="Picture 7">
            <a:extLst>
              <a:ext uri="{FF2B5EF4-FFF2-40B4-BE49-F238E27FC236}">
                <a16:creationId xmlns:a16="http://schemas.microsoft.com/office/drawing/2014/main" id="{9A5217DC-EA21-4086-B602-E6886F174B84}"/>
              </a:ext>
            </a:extLst>
          </p:cNvPr>
          <p:cNvPicPr>
            <a:picLocks noChangeAspect="1"/>
          </p:cNvPicPr>
          <p:nvPr/>
        </p:nvPicPr>
        <p:blipFill>
          <a:blip r:embed="rId3"/>
          <a:stretch>
            <a:fillRect/>
          </a:stretch>
        </p:blipFill>
        <p:spPr>
          <a:xfrm>
            <a:off x="6412994" y="2782050"/>
            <a:ext cx="4754561" cy="4016441"/>
          </a:xfrm>
          <a:prstGeom prst="rect">
            <a:avLst/>
          </a:prstGeom>
        </p:spPr>
      </p:pic>
      <p:sp>
        <p:nvSpPr>
          <p:cNvPr id="4" name="Footer Placeholder 3">
            <a:extLst>
              <a:ext uri="{FF2B5EF4-FFF2-40B4-BE49-F238E27FC236}">
                <a16:creationId xmlns:a16="http://schemas.microsoft.com/office/drawing/2014/main" id="{30BB5E78-AB2B-43CD-ACBA-F67504B6E53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79148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DD68B-352B-487C-A813-A9B5298EF4D4}"/>
              </a:ext>
            </a:extLst>
          </p:cNvPr>
          <p:cNvSpPr>
            <a:spLocks noGrp="1"/>
          </p:cNvSpPr>
          <p:nvPr>
            <p:ph type="title"/>
          </p:nvPr>
        </p:nvSpPr>
        <p:spPr/>
        <p:txBody>
          <a:bodyPr/>
          <a:lstStyle/>
          <a:p>
            <a:r>
              <a:rPr lang="en-GB" dirty="0"/>
              <a:t>Discourses</a:t>
            </a:r>
          </a:p>
        </p:txBody>
      </p:sp>
      <p:sp>
        <p:nvSpPr>
          <p:cNvPr id="3" name="Content Placeholder 2">
            <a:extLst>
              <a:ext uri="{FF2B5EF4-FFF2-40B4-BE49-F238E27FC236}">
                <a16:creationId xmlns:a16="http://schemas.microsoft.com/office/drawing/2014/main" id="{E66B51E4-9F8B-4B48-A3A4-4B16BEA08008}"/>
              </a:ext>
            </a:extLst>
          </p:cNvPr>
          <p:cNvSpPr>
            <a:spLocks noGrp="1"/>
          </p:cNvSpPr>
          <p:nvPr>
            <p:ph sz="half" idx="1"/>
          </p:nvPr>
        </p:nvSpPr>
        <p:spPr/>
        <p:txBody>
          <a:bodyPr/>
          <a:lstStyle/>
          <a:p>
            <a:r>
              <a:rPr lang="en-GB" dirty="0"/>
              <a:t>1 – What is the error in Hughes’ reading of Foucault?</a:t>
            </a:r>
          </a:p>
          <a:p>
            <a:r>
              <a:rPr lang="en-GB" dirty="0"/>
              <a:t>2 – Does Foucault argue that because power is an inescapable facet of knowledge, we should just give up struggling?</a:t>
            </a:r>
          </a:p>
          <a:p>
            <a:r>
              <a:rPr lang="en-GB" dirty="0"/>
              <a:t>3 – What is Foucault’s position then?</a:t>
            </a:r>
          </a:p>
        </p:txBody>
      </p:sp>
      <p:pic>
        <p:nvPicPr>
          <p:cNvPr id="6" name="Content Placeholder 5">
            <a:extLst>
              <a:ext uri="{FF2B5EF4-FFF2-40B4-BE49-F238E27FC236}">
                <a16:creationId xmlns:a16="http://schemas.microsoft.com/office/drawing/2014/main" id="{690DEAA4-D363-4697-BBF2-60A2E69C0526}"/>
              </a:ext>
            </a:extLst>
          </p:cNvPr>
          <p:cNvPicPr>
            <a:picLocks noGrp="1" noChangeAspect="1"/>
          </p:cNvPicPr>
          <p:nvPr>
            <p:ph sz="half" idx="2"/>
          </p:nvPr>
        </p:nvPicPr>
        <p:blipFill>
          <a:blip r:embed="rId2"/>
          <a:stretch>
            <a:fillRect/>
          </a:stretch>
        </p:blipFill>
        <p:spPr>
          <a:xfrm>
            <a:off x="6392873" y="328711"/>
            <a:ext cx="5024381" cy="1006313"/>
          </a:xfrm>
        </p:spPr>
      </p:pic>
      <p:pic>
        <p:nvPicPr>
          <p:cNvPr id="8" name="Picture 7">
            <a:extLst>
              <a:ext uri="{FF2B5EF4-FFF2-40B4-BE49-F238E27FC236}">
                <a16:creationId xmlns:a16="http://schemas.microsoft.com/office/drawing/2014/main" id="{E356BF23-A738-4234-8097-085501C644FF}"/>
              </a:ext>
            </a:extLst>
          </p:cNvPr>
          <p:cNvPicPr>
            <a:picLocks noChangeAspect="1"/>
          </p:cNvPicPr>
          <p:nvPr/>
        </p:nvPicPr>
        <p:blipFill>
          <a:blip r:embed="rId3"/>
          <a:stretch>
            <a:fillRect/>
          </a:stretch>
        </p:blipFill>
        <p:spPr>
          <a:xfrm>
            <a:off x="6392872" y="1158797"/>
            <a:ext cx="5024381" cy="5504298"/>
          </a:xfrm>
          <a:prstGeom prst="rect">
            <a:avLst/>
          </a:prstGeom>
        </p:spPr>
      </p:pic>
      <p:sp>
        <p:nvSpPr>
          <p:cNvPr id="4" name="Footer Placeholder 3">
            <a:extLst>
              <a:ext uri="{FF2B5EF4-FFF2-40B4-BE49-F238E27FC236}">
                <a16:creationId xmlns:a16="http://schemas.microsoft.com/office/drawing/2014/main" id="{FFB1BA2B-F9AE-4EF8-ADE3-60718227938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769667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8687C-2387-4B17-A693-6FF9A12D93F2}"/>
              </a:ext>
            </a:extLst>
          </p:cNvPr>
          <p:cNvSpPr>
            <a:spLocks noGrp="1"/>
          </p:cNvSpPr>
          <p:nvPr>
            <p:ph type="title"/>
          </p:nvPr>
        </p:nvSpPr>
        <p:spPr/>
        <p:txBody>
          <a:bodyPr/>
          <a:lstStyle/>
          <a:p>
            <a:r>
              <a:rPr lang="en-GB" dirty="0"/>
              <a:t>Discourses</a:t>
            </a:r>
          </a:p>
        </p:txBody>
      </p:sp>
      <p:sp>
        <p:nvSpPr>
          <p:cNvPr id="3" name="Content Placeholder 2">
            <a:extLst>
              <a:ext uri="{FF2B5EF4-FFF2-40B4-BE49-F238E27FC236}">
                <a16:creationId xmlns:a16="http://schemas.microsoft.com/office/drawing/2014/main" id="{8E9C33F6-C8C5-4693-B8F1-9ED6EA1082B7}"/>
              </a:ext>
            </a:extLst>
          </p:cNvPr>
          <p:cNvSpPr>
            <a:spLocks noGrp="1"/>
          </p:cNvSpPr>
          <p:nvPr>
            <p:ph sz="half" idx="1"/>
          </p:nvPr>
        </p:nvSpPr>
        <p:spPr/>
        <p:txBody>
          <a:bodyPr/>
          <a:lstStyle/>
          <a:p>
            <a:r>
              <a:rPr lang="en-GB" dirty="0"/>
              <a:t>1 – What is the difference between a statement and other forms of discourse?</a:t>
            </a:r>
          </a:p>
          <a:p>
            <a:r>
              <a:rPr lang="en-GB" dirty="0"/>
              <a:t>2 – In the example given, what is operating as the statements of the discourse of law?</a:t>
            </a:r>
          </a:p>
          <a:p>
            <a:r>
              <a:rPr lang="en-GB" dirty="0"/>
              <a:t>3 – Does this distinction operate for other discourses – e.g. politics? religion? sex?</a:t>
            </a:r>
          </a:p>
        </p:txBody>
      </p:sp>
      <p:pic>
        <p:nvPicPr>
          <p:cNvPr id="6" name="Content Placeholder 5">
            <a:extLst>
              <a:ext uri="{FF2B5EF4-FFF2-40B4-BE49-F238E27FC236}">
                <a16:creationId xmlns:a16="http://schemas.microsoft.com/office/drawing/2014/main" id="{489DC06F-DBFA-4637-816E-88D0DBA13309}"/>
              </a:ext>
            </a:extLst>
          </p:cNvPr>
          <p:cNvPicPr>
            <a:picLocks noGrp="1" noChangeAspect="1"/>
          </p:cNvPicPr>
          <p:nvPr>
            <p:ph sz="half" idx="2"/>
          </p:nvPr>
        </p:nvPicPr>
        <p:blipFill>
          <a:blip r:embed="rId2"/>
          <a:stretch>
            <a:fillRect/>
          </a:stretch>
        </p:blipFill>
        <p:spPr>
          <a:xfrm>
            <a:off x="6412995" y="585215"/>
            <a:ext cx="5327780" cy="4310057"/>
          </a:xfrm>
        </p:spPr>
      </p:pic>
      <p:sp>
        <p:nvSpPr>
          <p:cNvPr id="4" name="Footer Placeholder 3">
            <a:extLst>
              <a:ext uri="{FF2B5EF4-FFF2-40B4-BE49-F238E27FC236}">
                <a16:creationId xmlns:a16="http://schemas.microsoft.com/office/drawing/2014/main" id="{6F11D117-34B8-4E17-80C0-761105BB098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44555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C13A5-CA7B-42D7-894B-F62AF6153DB5}"/>
              </a:ext>
            </a:extLst>
          </p:cNvPr>
          <p:cNvSpPr>
            <a:spLocks noGrp="1"/>
          </p:cNvSpPr>
          <p:nvPr>
            <p:ph type="title"/>
          </p:nvPr>
        </p:nvSpPr>
        <p:spPr/>
        <p:txBody>
          <a:bodyPr/>
          <a:lstStyle/>
          <a:p>
            <a:r>
              <a:rPr lang="en-GB" dirty="0"/>
              <a:t>Discourses</a:t>
            </a:r>
          </a:p>
        </p:txBody>
      </p:sp>
      <p:sp>
        <p:nvSpPr>
          <p:cNvPr id="3" name="Content Placeholder 2">
            <a:extLst>
              <a:ext uri="{FF2B5EF4-FFF2-40B4-BE49-F238E27FC236}">
                <a16:creationId xmlns:a16="http://schemas.microsoft.com/office/drawing/2014/main" id="{BAE4464F-FD40-4D5B-8C42-837A403B8AA5}"/>
              </a:ext>
            </a:extLst>
          </p:cNvPr>
          <p:cNvSpPr>
            <a:spLocks noGrp="1"/>
          </p:cNvSpPr>
          <p:nvPr>
            <p:ph sz="half" idx="1"/>
          </p:nvPr>
        </p:nvSpPr>
        <p:spPr/>
        <p:txBody>
          <a:bodyPr/>
          <a:lstStyle/>
          <a:p>
            <a:r>
              <a:rPr lang="en-GB" dirty="0"/>
              <a:t>1 – Given the truth-speaking role of public institutions, what is required for them to have authority?</a:t>
            </a:r>
          </a:p>
          <a:p>
            <a:r>
              <a:rPr lang="en-GB" dirty="0"/>
              <a:t>2 – How would private institutions ‘pronounce truth’?</a:t>
            </a:r>
          </a:p>
          <a:p>
            <a:r>
              <a:rPr lang="en-GB" dirty="0"/>
              <a:t>3 – What is the difference between the truth-speaking function of private / public institutions – who are their audiences?</a:t>
            </a:r>
          </a:p>
          <a:p>
            <a:r>
              <a:rPr lang="en-GB" dirty="0"/>
              <a:t>4 – What truths does the University speak?</a:t>
            </a:r>
          </a:p>
        </p:txBody>
      </p:sp>
      <p:pic>
        <p:nvPicPr>
          <p:cNvPr id="6" name="Content Placeholder 5">
            <a:extLst>
              <a:ext uri="{FF2B5EF4-FFF2-40B4-BE49-F238E27FC236}">
                <a16:creationId xmlns:a16="http://schemas.microsoft.com/office/drawing/2014/main" id="{0EE509EB-E029-4329-A9F0-9851167C1A90}"/>
              </a:ext>
            </a:extLst>
          </p:cNvPr>
          <p:cNvPicPr>
            <a:picLocks noGrp="1" noChangeAspect="1"/>
          </p:cNvPicPr>
          <p:nvPr>
            <p:ph sz="half" idx="2"/>
          </p:nvPr>
        </p:nvPicPr>
        <p:blipFill>
          <a:blip r:embed="rId2"/>
          <a:stretch>
            <a:fillRect/>
          </a:stretch>
        </p:blipFill>
        <p:spPr>
          <a:xfrm>
            <a:off x="6451497" y="414485"/>
            <a:ext cx="4754562" cy="3147573"/>
          </a:xfrm>
        </p:spPr>
      </p:pic>
      <p:pic>
        <p:nvPicPr>
          <p:cNvPr id="10" name="Picture 9">
            <a:extLst>
              <a:ext uri="{FF2B5EF4-FFF2-40B4-BE49-F238E27FC236}">
                <a16:creationId xmlns:a16="http://schemas.microsoft.com/office/drawing/2014/main" id="{1FA05793-03C0-4F8C-AD08-47F257E2BE36}"/>
              </a:ext>
            </a:extLst>
          </p:cNvPr>
          <p:cNvPicPr>
            <a:picLocks noChangeAspect="1"/>
          </p:cNvPicPr>
          <p:nvPr/>
        </p:nvPicPr>
        <p:blipFill>
          <a:blip r:embed="rId3"/>
          <a:stretch>
            <a:fillRect/>
          </a:stretch>
        </p:blipFill>
        <p:spPr>
          <a:xfrm>
            <a:off x="6412994" y="3732789"/>
            <a:ext cx="4754561" cy="1855220"/>
          </a:xfrm>
          <a:prstGeom prst="rect">
            <a:avLst/>
          </a:prstGeom>
        </p:spPr>
      </p:pic>
      <p:sp>
        <p:nvSpPr>
          <p:cNvPr id="4" name="Footer Placeholder 3">
            <a:extLst>
              <a:ext uri="{FF2B5EF4-FFF2-40B4-BE49-F238E27FC236}">
                <a16:creationId xmlns:a16="http://schemas.microsoft.com/office/drawing/2014/main" id="{28E2ECCA-BF9A-4F1E-85E7-00156E5F7C9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517999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9AA08-E591-4C8F-B529-04ACAF8091E5}"/>
              </a:ext>
            </a:extLst>
          </p:cNvPr>
          <p:cNvSpPr>
            <a:spLocks noGrp="1"/>
          </p:cNvSpPr>
          <p:nvPr>
            <p:ph type="title"/>
          </p:nvPr>
        </p:nvSpPr>
        <p:spPr/>
        <p:txBody>
          <a:bodyPr/>
          <a:lstStyle/>
          <a:p>
            <a:r>
              <a:rPr lang="en-GB" dirty="0"/>
              <a:t>Discipline and Instruction</a:t>
            </a:r>
          </a:p>
        </p:txBody>
      </p:sp>
      <p:sp>
        <p:nvSpPr>
          <p:cNvPr id="3" name="Content Placeholder 2">
            <a:extLst>
              <a:ext uri="{FF2B5EF4-FFF2-40B4-BE49-F238E27FC236}">
                <a16:creationId xmlns:a16="http://schemas.microsoft.com/office/drawing/2014/main" id="{DBEF9088-857C-4C3E-9501-C8628C8F94DF}"/>
              </a:ext>
            </a:extLst>
          </p:cNvPr>
          <p:cNvSpPr>
            <a:spLocks noGrp="1"/>
          </p:cNvSpPr>
          <p:nvPr>
            <p:ph sz="half" idx="1"/>
          </p:nvPr>
        </p:nvSpPr>
        <p:spPr/>
        <p:txBody>
          <a:bodyPr/>
          <a:lstStyle/>
          <a:p>
            <a:r>
              <a:rPr lang="en-GB" dirty="0"/>
              <a:t>1 – What does Foucault mean by discipline / disciplining?</a:t>
            </a:r>
          </a:p>
          <a:p>
            <a:r>
              <a:rPr lang="en-GB" dirty="0"/>
              <a:t>2 – What is the relation of discipline to things like ‘appropriateness’, ‘respectability’, ‘fashion’, or ‘madness’?</a:t>
            </a:r>
          </a:p>
          <a:p>
            <a:r>
              <a:rPr lang="en-GB" dirty="0"/>
              <a:t>3 – The example given shows an example of a discipline towards upper class behaviour. What are some differing examples, based on class, of disciplining?</a:t>
            </a:r>
          </a:p>
        </p:txBody>
      </p:sp>
      <p:pic>
        <p:nvPicPr>
          <p:cNvPr id="6" name="Content Placeholder 5">
            <a:extLst>
              <a:ext uri="{FF2B5EF4-FFF2-40B4-BE49-F238E27FC236}">
                <a16:creationId xmlns:a16="http://schemas.microsoft.com/office/drawing/2014/main" id="{1B16AC5E-6401-4C49-81D3-232446189359}"/>
              </a:ext>
            </a:extLst>
          </p:cNvPr>
          <p:cNvPicPr>
            <a:picLocks noGrp="1" noChangeAspect="1"/>
          </p:cNvPicPr>
          <p:nvPr>
            <p:ph sz="half" idx="2"/>
          </p:nvPr>
        </p:nvPicPr>
        <p:blipFill>
          <a:blip r:embed="rId2"/>
          <a:stretch>
            <a:fillRect/>
          </a:stretch>
        </p:blipFill>
        <p:spPr>
          <a:xfrm>
            <a:off x="6161114" y="1898073"/>
            <a:ext cx="5006757" cy="4603969"/>
          </a:xfrm>
        </p:spPr>
      </p:pic>
      <p:sp>
        <p:nvSpPr>
          <p:cNvPr id="4" name="Footer Placeholder 3">
            <a:extLst>
              <a:ext uri="{FF2B5EF4-FFF2-40B4-BE49-F238E27FC236}">
                <a16:creationId xmlns:a16="http://schemas.microsoft.com/office/drawing/2014/main" id="{0E50C665-39C2-478D-BAE0-A8D3056B863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370878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A1068-E583-4C65-B1B5-00B1A6B6FA17}"/>
              </a:ext>
            </a:extLst>
          </p:cNvPr>
          <p:cNvSpPr>
            <a:spLocks noGrp="1"/>
          </p:cNvSpPr>
          <p:nvPr>
            <p:ph type="title"/>
          </p:nvPr>
        </p:nvSpPr>
        <p:spPr/>
        <p:txBody>
          <a:bodyPr/>
          <a:lstStyle/>
          <a:p>
            <a:r>
              <a:rPr lang="en-GB" dirty="0"/>
              <a:t>Discipline</a:t>
            </a:r>
          </a:p>
        </p:txBody>
      </p:sp>
      <p:sp>
        <p:nvSpPr>
          <p:cNvPr id="3" name="Content Placeholder 2">
            <a:extLst>
              <a:ext uri="{FF2B5EF4-FFF2-40B4-BE49-F238E27FC236}">
                <a16:creationId xmlns:a16="http://schemas.microsoft.com/office/drawing/2014/main" id="{E330032F-C74D-4F7A-9C81-39239DF944A6}"/>
              </a:ext>
            </a:extLst>
          </p:cNvPr>
          <p:cNvSpPr>
            <a:spLocks noGrp="1"/>
          </p:cNvSpPr>
          <p:nvPr>
            <p:ph sz="half" idx="1"/>
          </p:nvPr>
        </p:nvSpPr>
        <p:spPr/>
        <p:txBody>
          <a:bodyPr/>
          <a:lstStyle/>
          <a:p>
            <a:r>
              <a:rPr lang="en-GB" dirty="0"/>
              <a:t>1 – How does the first form of discipline exert control our behaviour?</a:t>
            </a:r>
          </a:p>
          <a:p>
            <a:r>
              <a:rPr lang="en-GB" dirty="0"/>
              <a:t>2 – How does the second form of discipline exert control on our behaviour?</a:t>
            </a:r>
          </a:p>
          <a:p>
            <a:r>
              <a:rPr lang="en-GB" dirty="0"/>
              <a:t>3 – How does the institution of the University, through disciplining you as individuals, change your knowledge of yourself and societies knowledge of you?</a:t>
            </a:r>
          </a:p>
        </p:txBody>
      </p:sp>
      <p:pic>
        <p:nvPicPr>
          <p:cNvPr id="6" name="Content Placeholder 5">
            <a:extLst>
              <a:ext uri="{FF2B5EF4-FFF2-40B4-BE49-F238E27FC236}">
                <a16:creationId xmlns:a16="http://schemas.microsoft.com/office/drawing/2014/main" id="{C2521A7F-E455-4D8F-9A4F-C47BFD8C0959}"/>
              </a:ext>
            </a:extLst>
          </p:cNvPr>
          <p:cNvPicPr>
            <a:picLocks noGrp="1" noChangeAspect="1"/>
          </p:cNvPicPr>
          <p:nvPr>
            <p:ph sz="half" idx="2"/>
          </p:nvPr>
        </p:nvPicPr>
        <p:blipFill>
          <a:blip r:embed="rId2"/>
          <a:stretch>
            <a:fillRect/>
          </a:stretch>
        </p:blipFill>
        <p:spPr>
          <a:xfrm>
            <a:off x="6412995" y="119687"/>
            <a:ext cx="5141696" cy="6489012"/>
          </a:xfrm>
        </p:spPr>
      </p:pic>
      <p:sp>
        <p:nvSpPr>
          <p:cNvPr id="4" name="Footer Placeholder 3">
            <a:extLst>
              <a:ext uri="{FF2B5EF4-FFF2-40B4-BE49-F238E27FC236}">
                <a16:creationId xmlns:a16="http://schemas.microsoft.com/office/drawing/2014/main" id="{689A402F-8120-4C27-883D-054E37893EC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894192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26062-8948-44FD-80E1-9E7D35E77853}"/>
              </a:ext>
            </a:extLst>
          </p:cNvPr>
          <p:cNvSpPr>
            <a:spLocks noGrp="1"/>
          </p:cNvSpPr>
          <p:nvPr>
            <p:ph type="title"/>
          </p:nvPr>
        </p:nvSpPr>
        <p:spPr/>
        <p:txBody>
          <a:bodyPr/>
          <a:lstStyle/>
          <a:p>
            <a:r>
              <a:rPr lang="en-GB" dirty="0"/>
              <a:t>Discipline</a:t>
            </a:r>
          </a:p>
        </p:txBody>
      </p:sp>
      <p:sp>
        <p:nvSpPr>
          <p:cNvPr id="3" name="Content Placeholder 2">
            <a:extLst>
              <a:ext uri="{FF2B5EF4-FFF2-40B4-BE49-F238E27FC236}">
                <a16:creationId xmlns:a16="http://schemas.microsoft.com/office/drawing/2014/main" id="{D866BDEA-1D14-471A-8832-E6EC2A100CED}"/>
              </a:ext>
            </a:extLst>
          </p:cNvPr>
          <p:cNvSpPr>
            <a:spLocks noGrp="1"/>
          </p:cNvSpPr>
          <p:nvPr>
            <p:ph sz="half" idx="1"/>
          </p:nvPr>
        </p:nvSpPr>
        <p:spPr/>
        <p:txBody>
          <a:bodyPr/>
          <a:lstStyle/>
          <a:p>
            <a:r>
              <a:rPr lang="en-GB" dirty="0"/>
              <a:t>1 – How do we discipline ourselves? What are some examples?</a:t>
            </a:r>
          </a:p>
          <a:p>
            <a:r>
              <a:rPr lang="en-GB" dirty="0"/>
              <a:t>2 – What are some examples of punishment for poor disciplining in our  contemporary society?</a:t>
            </a:r>
          </a:p>
          <a:p>
            <a:r>
              <a:rPr lang="en-GB" dirty="0"/>
              <a:t>3 – What are some examples of gratification for good disciplining in our contemporary society?</a:t>
            </a:r>
          </a:p>
          <a:p>
            <a:r>
              <a:rPr lang="en-GB" dirty="0"/>
              <a:t>4 – When might this system of punishment / gratification no longer work?</a:t>
            </a:r>
          </a:p>
        </p:txBody>
      </p:sp>
      <p:pic>
        <p:nvPicPr>
          <p:cNvPr id="6" name="Content Placeholder 5">
            <a:extLst>
              <a:ext uri="{FF2B5EF4-FFF2-40B4-BE49-F238E27FC236}">
                <a16:creationId xmlns:a16="http://schemas.microsoft.com/office/drawing/2014/main" id="{C6446E8A-506A-4E1A-94E1-A535759D04CB}"/>
              </a:ext>
            </a:extLst>
          </p:cNvPr>
          <p:cNvPicPr>
            <a:picLocks noGrp="1" noChangeAspect="1"/>
          </p:cNvPicPr>
          <p:nvPr>
            <p:ph sz="half" idx="2"/>
          </p:nvPr>
        </p:nvPicPr>
        <p:blipFill>
          <a:blip r:embed="rId2"/>
          <a:stretch>
            <a:fillRect/>
          </a:stretch>
        </p:blipFill>
        <p:spPr>
          <a:xfrm>
            <a:off x="6412995" y="1335023"/>
            <a:ext cx="5622327" cy="4187953"/>
          </a:xfrm>
        </p:spPr>
      </p:pic>
      <p:sp>
        <p:nvSpPr>
          <p:cNvPr id="4" name="Footer Placeholder 3">
            <a:extLst>
              <a:ext uri="{FF2B5EF4-FFF2-40B4-BE49-F238E27FC236}">
                <a16:creationId xmlns:a16="http://schemas.microsoft.com/office/drawing/2014/main" id="{A6D08226-1361-4954-92B0-C8353C0A059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17761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C06AB-F521-4449-B855-237744B4FADD}"/>
              </a:ext>
            </a:extLst>
          </p:cNvPr>
          <p:cNvSpPr>
            <a:spLocks noGrp="1"/>
          </p:cNvSpPr>
          <p:nvPr>
            <p:ph type="title"/>
          </p:nvPr>
        </p:nvSpPr>
        <p:spPr/>
        <p:txBody>
          <a:bodyPr/>
          <a:lstStyle/>
          <a:p>
            <a:r>
              <a:rPr lang="en-GB" dirty="0"/>
              <a:t>Discipline</a:t>
            </a:r>
          </a:p>
        </p:txBody>
      </p:sp>
      <p:sp>
        <p:nvSpPr>
          <p:cNvPr id="3" name="Content Placeholder 2">
            <a:extLst>
              <a:ext uri="{FF2B5EF4-FFF2-40B4-BE49-F238E27FC236}">
                <a16:creationId xmlns:a16="http://schemas.microsoft.com/office/drawing/2014/main" id="{3F4B917B-03F3-439C-95DD-04C393B3C1A7}"/>
              </a:ext>
            </a:extLst>
          </p:cNvPr>
          <p:cNvSpPr>
            <a:spLocks noGrp="1"/>
          </p:cNvSpPr>
          <p:nvPr>
            <p:ph sz="half" idx="1"/>
          </p:nvPr>
        </p:nvSpPr>
        <p:spPr/>
        <p:txBody>
          <a:bodyPr>
            <a:normAutofit lnSpcReduction="10000"/>
          </a:bodyPr>
          <a:lstStyle/>
          <a:p>
            <a:r>
              <a:rPr lang="en-GB" dirty="0"/>
              <a:t>1 – What is the Panopticon (Bentham) and why does Foucault engage with it?</a:t>
            </a:r>
          </a:p>
          <a:p>
            <a:r>
              <a:rPr lang="en-GB" dirty="0"/>
              <a:t>2 – What role does Foucault understand ‘the gaze’ to have in the disciplining of individuals?</a:t>
            </a:r>
          </a:p>
          <a:p>
            <a:r>
              <a:rPr lang="en-GB" dirty="0"/>
              <a:t>3 – At what levels does ‘the gaze’ operate in this way – self, private, social, institutions, government?</a:t>
            </a:r>
          </a:p>
          <a:p>
            <a:r>
              <a:rPr lang="en-GB" dirty="0"/>
              <a:t>4 – What might be the reason given by Foucault for the positioning of the feminine as the subject of the gaze in our society?</a:t>
            </a:r>
          </a:p>
        </p:txBody>
      </p:sp>
      <p:pic>
        <p:nvPicPr>
          <p:cNvPr id="6" name="Content Placeholder 5">
            <a:extLst>
              <a:ext uri="{FF2B5EF4-FFF2-40B4-BE49-F238E27FC236}">
                <a16:creationId xmlns:a16="http://schemas.microsoft.com/office/drawing/2014/main" id="{A27689C9-76FA-4E4E-B60C-57FF4C6AA35A}"/>
              </a:ext>
            </a:extLst>
          </p:cNvPr>
          <p:cNvPicPr>
            <a:picLocks noGrp="1" noChangeAspect="1"/>
          </p:cNvPicPr>
          <p:nvPr>
            <p:ph sz="half" idx="2"/>
          </p:nvPr>
        </p:nvPicPr>
        <p:blipFill>
          <a:blip r:embed="rId2"/>
          <a:stretch>
            <a:fillRect/>
          </a:stretch>
        </p:blipFill>
        <p:spPr>
          <a:xfrm>
            <a:off x="6317672" y="565216"/>
            <a:ext cx="5320145" cy="3850962"/>
          </a:xfrm>
        </p:spPr>
      </p:pic>
      <p:pic>
        <p:nvPicPr>
          <p:cNvPr id="8" name="Picture 7">
            <a:extLst>
              <a:ext uri="{FF2B5EF4-FFF2-40B4-BE49-F238E27FC236}">
                <a16:creationId xmlns:a16="http://schemas.microsoft.com/office/drawing/2014/main" id="{0581C347-8F09-4E92-9B1B-93379CAE3933}"/>
              </a:ext>
            </a:extLst>
          </p:cNvPr>
          <p:cNvPicPr>
            <a:picLocks noChangeAspect="1"/>
          </p:cNvPicPr>
          <p:nvPr/>
        </p:nvPicPr>
        <p:blipFill>
          <a:blip r:embed="rId3"/>
          <a:stretch>
            <a:fillRect/>
          </a:stretch>
        </p:blipFill>
        <p:spPr>
          <a:xfrm>
            <a:off x="6412995" y="4416178"/>
            <a:ext cx="5224822" cy="1583575"/>
          </a:xfrm>
          <a:prstGeom prst="rect">
            <a:avLst/>
          </a:prstGeom>
        </p:spPr>
      </p:pic>
      <p:sp>
        <p:nvSpPr>
          <p:cNvPr id="4" name="Footer Placeholder 3">
            <a:extLst>
              <a:ext uri="{FF2B5EF4-FFF2-40B4-BE49-F238E27FC236}">
                <a16:creationId xmlns:a16="http://schemas.microsoft.com/office/drawing/2014/main" id="{E87E7CE8-0B01-494E-9BE9-3972EC76A41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55981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EA4B6-D55D-4E5C-8EF3-CFD91DFBBCFB}"/>
              </a:ext>
            </a:extLst>
          </p:cNvPr>
          <p:cNvSpPr>
            <a:spLocks noGrp="1"/>
          </p:cNvSpPr>
          <p:nvPr>
            <p:ph type="title"/>
          </p:nvPr>
        </p:nvSpPr>
        <p:spPr/>
        <p:txBody>
          <a:bodyPr/>
          <a:lstStyle/>
          <a:p>
            <a:r>
              <a:rPr lang="en-GB" dirty="0"/>
              <a:t>Discipline</a:t>
            </a:r>
          </a:p>
        </p:txBody>
      </p:sp>
      <p:sp>
        <p:nvSpPr>
          <p:cNvPr id="3" name="Content Placeholder 2">
            <a:extLst>
              <a:ext uri="{FF2B5EF4-FFF2-40B4-BE49-F238E27FC236}">
                <a16:creationId xmlns:a16="http://schemas.microsoft.com/office/drawing/2014/main" id="{4BA226F4-13A2-4BE5-8C9E-91C28EF092E0}"/>
              </a:ext>
            </a:extLst>
          </p:cNvPr>
          <p:cNvSpPr>
            <a:spLocks noGrp="1"/>
          </p:cNvSpPr>
          <p:nvPr>
            <p:ph sz="half" idx="1"/>
          </p:nvPr>
        </p:nvSpPr>
        <p:spPr/>
        <p:txBody>
          <a:bodyPr/>
          <a:lstStyle/>
          <a:p>
            <a:r>
              <a:rPr lang="en-GB" dirty="0"/>
              <a:t>1 – What might the exceptions to this be?</a:t>
            </a:r>
          </a:p>
          <a:p>
            <a:r>
              <a:rPr lang="en-GB" dirty="0"/>
              <a:t>2 – What might have changed between when Foucault was writing and nowadays to query this relationship?</a:t>
            </a:r>
            <a:br>
              <a:rPr lang="en-GB" dirty="0"/>
            </a:br>
            <a:endParaRPr lang="en-GB" dirty="0"/>
          </a:p>
          <a:p>
            <a:r>
              <a:rPr lang="en-GB" dirty="0"/>
              <a:t>3 – </a:t>
            </a:r>
            <a:r>
              <a:rPr lang="en-GB" b="1" dirty="0"/>
              <a:t>Does anonymity mean freedom?</a:t>
            </a:r>
          </a:p>
        </p:txBody>
      </p:sp>
      <p:pic>
        <p:nvPicPr>
          <p:cNvPr id="6" name="Content Placeholder 5">
            <a:extLst>
              <a:ext uri="{FF2B5EF4-FFF2-40B4-BE49-F238E27FC236}">
                <a16:creationId xmlns:a16="http://schemas.microsoft.com/office/drawing/2014/main" id="{947CDDCB-9B95-47EC-8077-46151F48393E}"/>
              </a:ext>
            </a:extLst>
          </p:cNvPr>
          <p:cNvPicPr>
            <a:picLocks noGrp="1" noChangeAspect="1"/>
          </p:cNvPicPr>
          <p:nvPr>
            <p:ph sz="half" idx="2"/>
          </p:nvPr>
        </p:nvPicPr>
        <p:blipFill>
          <a:blip r:embed="rId2"/>
          <a:stretch>
            <a:fillRect/>
          </a:stretch>
        </p:blipFill>
        <p:spPr>
          <a:xfrm>
            <a:off x="6336144" y="585216"/>
            <a:ext cx="5384801" cy="3569528"/>
          </a:xfrm>
        </p:spPr>
      </p:pic>
      <p:pic>
        <p:nvPicPr>
          <p:cNvPr id="8" name="Picture 7">
            <a:extLst>
              <a:ext uri="{FF2B5EF4-FFF2-40B4-BE49-F238E27FC236}">
                <a16:creationId xmlns:a16="http://schemas.microsoft.com/office/drawing/2014/main" id="{D664AB31-50A8-4390-B20F-9AFA173A3704}"/>
              </a:ext>
            </a:extLst>
          </p:cNvPr>
          <p:cNvPicPr>
            <a:picLocks noChangeAspect="1"/>
          </p:cNvPicPr>
          <p:nvPr/>
        </p:nvPicPr>
        <p:blipFill>
          <a:blip r:embed="rId3"/>
          <a:stretch>
            <a:fillRect/>
          </a:stretch>
        </p:blipFill>
        <p:spPr>
          <a:xfrm>
            <a:off x="6336143" y="4602480"/>
            <a:ext cx="5384800" cy="1371794"/>
          </a:xfrm>
          <a:prstGeom prst="rect">
            <a:avLst/>
          </a:prstGeom>
        </p:spPr>
      </p:pic>
      <p:sp>
        <p:nvSpPr>
          <p:cNvPr id="4" name="Footer Placeholder 3">
            <a:extLst>
              <a:ext uri="{FF2B5EF4-FFF2-40B4-BE49-F238E27FC236}">
                <a16:creationId xmlns:a16="http://schemas.microsoft.com/office/drawing/2014/main" id="{3065FAD7-D86D-4C00-9472-EEFC6646AFB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816538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3AD62-5123-4139-BB38-DF9E23618A88}"/>
              </a:ext>
            </a:extLst>
          </p:cNvPr>
          <p:cNvSpPr>
            <a:spLocks noGrp="1"/>
          </p:cNvSpPr>
          <p:nvPr>
            <p:ph type="title"/>
          </p:nvPr>
        </p:nvSpPr>
        <p:spPr/>
        <p:txBody>
          <a:bodyPr/>
          <a:lstStyle/>
          <a:p>
            <a:r>
              <a:rPr lang="en-GB" dirty="0"/>
              <a:t>Relations of Power</a:t>
            </a:r>
          </a:p>
        </p:txBody>
      </p:sp>
      <p:sp>
        <p:nvSpPr>
          <p:cNvPr id="3" name="Content Placeholder 2">
            <a:extLst>
              <a:ext uri="{FF2B5EF4-FFF2-40B4-BE49-F238E27FC236}">
                <a16:creationId xmlns:a16="http://schemas.microsoft.com/office/drawing/2014/main" id="{28C6DF34-208C-4321-A4E6-9A52F7168F3C}"/>
              </a:ext>
            </a:extLst>
          </p:cNvPr>
          <p:cNvSpPr>
            <a:spLocks noGrp="1"/>
          </p:cNvSpPr>
          <p:nvPr>
            <p:ph sz="half" idx="1"/>
          </p:nvPr>
        </p:nvSpPr>
        <p:spPr/>
        <p:txBody>
          <a:bodyPr/>
          <a:lstStyle/>
          <a:p>
            <a:r>
              <a:rPr lang="en-GB" dirty="0"/>
              <a:t>1 – Why can we not speak of truth being opposed to power, in Foucault’s work?</a:t>
            </a:r>
          </a:p>
          <a:p>
            <a:r>
              <a:rPr lang="en-GB" dirty="0"/>
              <a:t>2 – Give an example of ‘biopower’ in our contemporary society – what controls us?</a:t>
            </a:r>
          </a:p>
          <a:p>
            <a:r>
              <a:rPr lang="en-GB" dirty="0"/>
              <a:t>3 – Can we rid ourselves of biopower, or just change the shape of it?</a:t>
            </a:r>
          </a:p>
        </p:txBody>
      </p:sp>
      <p:pic>
        <p:nvPicPr>
          <p:cNvPr id="6" name="Content Placeholder 5">
            <a:extLst>
              <a:ext uri="{FF2B5EF4-FFF2-40B4-BE49-F238E27FC236}">
                <a16:creationId xmlns:a16="http://schemas.microsoft.com/office/drawing/2014/main" id="{078D10B4-228D-4AB7-9CA8-B7B06BED4D60}"/>
              </a:ext>
            </a:extLst>
          </p:cNvPr>
          <p:cNvPicPr>
            <a:picLocks noGrp="1" noChangeAspect="1"/>
          </p:cNvPicPr>
          <p:nvPr>
            <p:ph sz="half" idx="2"/>
          </p:nvPr>
        </p:nvPicPr>
        <p:blipFill>
          <a:blip r:embed="rId2"/>
          <a:stretch>
            <a:fillRect/>
          </a:stretch>
        </p:blipFill>
        <p:spPr>
          <a:xfrm>
            <a:off x="6096000" y="1215318"/>
            <a:ext cx="5907340" cy="3825706"/>
          </a:xfrm>
        </p:spPr>
      </p:pic>
      <p:sp>
        <p:nvSpPr>
          <p:cNvPr id="4" name="Footer Placeholder 3">
            <a:extLst>
              <a:ext uri="{FF2B5EF4-FFF2-40B4-BE49-F238E27FC236}">
                <a16:creationId xmlns:a16="http://schemas.microsoft.com/office/drawing/2014/main" id="{6AFADCD5-20BA-4B64-8910-62C218BA33C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629808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CE40E-FB0C-4DC3-9D87-1CABBA42BC42}"/>
              </a:ext>
            </a:extLst>
          </p:cNvPr>
          <p:cNvSpPr>
            <a:spLocks noGrp="1"/>
          </p:cNvSpPr>
          <p:nvPr>
            <p:ph type="title"/>
          </p:nvPr>
        </p:nvSpPr>
        <p:spPr/>
        <p:txBody>
          <a:bodyPr/>
          <a:lstStyle/>
          <a:p>
            <a:r>
              <a:rPr lang="en-GB" dirty="0"/>
              <a:t>Power</a:t>
            </a:r>
          </a:p>
        </p:txBody>
      </p:sp>
      <p:sp>
        <p:nvSpPr>
          <p:cNvPr id="3" name="Content Placeholder 2">
            <a:extLst>
              <a:ext uri="{FF2B5EF4-FFF2-40B4-BE49-F238E27FC236}">
                <a16:creationId xmlns:a16="http://schemas.microsoft.com/office/drawing/2014/main" id="{65AD3769-13B8-43DA-929C-6F9D0E755CD0}"/>
              </a:ext>
            </a:extLst>
          </p:cNvPr>
          <p:cNvSpPr>
            <a:spLocks noGrp="1"/>
          </p:cNvSpPr>
          <p:nvPr>
            <p:ph sz="half" idx="1"/>
          </p:nvPr>
        </p:nvSpPr>
        <p:spPr/>
        <p:txBody>
          <a:bodyPr/>
          <a:lstStyle/>
          <a:p>
            <a:r>
              <a:rPr lang="en-GB" dirty="0"/>
              <a:t>1 – Why is freedom problematic for us as individuals? For society?</a:t>
            </a:r>
          </a:p>
          <a:p>
            <a:r>
              <a:rPr lang="en-GB" dirty="0"/>
              <a:t>2 – Why is democracy an ‘empty space’ while kingship is not?</a:t>
            </a:r>
          </a:p>
          <a:p>
            <a:r>
              <a:rPr lang="en-GB" dirty="0"/>
              <a:t>3 – In what ways is power concealed in our contemporary society?</a:t>
            </a:r>
          </a:p>
          <a:p>
            <a:r>
              <a:rPr lang="en-GB" dirty="0"/>
              <a:t>4 – Kafka’s ‘The Castle’ PDF</a:t>
            </a:r>
          </a:p>
        </p:txBody>
      </p:sp>
      <p:pic>
        <p:nvPicPr>
          <p:cNvPr id="6" name="Content Placeholder 5">
            <a:extLst>
              <a:ext uri="{FF2B5EF4-FFF2-40B4-BE49-F238E27FC236}">
                <a16:creationId xmlns:a16="http://schemas.microsoft.com/office/drawing/2014/main" id="{65F7121A-681D-490A-8793-0086BE753C84}"/>
              </a:ext>
            </a:extLst>
          </p:cNvPr>
          <p:cNvPicPr>
            <a:picLocks noGrp="1" noChangeAspect="1"/>
          </p:cNvPicPr>
          <p:nvPr>
            <p:ph sz="half" idx="2"/>
          </p:nvPr>
        </p:nvPicPr>
        <p:blipFill>
          <a:blip r:embed="rId2"/>
          <a:stretch>
            <a:fillRect/>
          </a:stretch>
        </p:blipFill>
        <p:spPr>
          <a:xfrm>
            <a:off x="6412995" y="90414"/>
            <a:ext cx="5307950" cy="2924013"/>
          </a:xfrm>
        </p:spPr>
      </p:pic>
      <p:pic>
        <p:nvPicPr>
          <p:cNvPr id="8" name="Picture 7">
            <a:extLst>
              <a:ext uri="{FF2B5EF4-FFF2-40B4-BE49-F238E27FC236}">
                <a16:creationId xmlns:a16="http://schemas.microsoft.com/office/drawing/2014/main" id="{FFF62B98-F770-4ED6-AFBC-1D393CB60A20}"/>
              </a:ext>
            </a:extLst>
          </p:cNvPr>
          <p:cNvPicPr>
            <a:picLocks noChangeAspect="1"/>
          </p:cNvPicPr>
          <p:nvPr/>
        </p:nvPicPr>
        <p:blipFill>
          <a:blip r:embed="rId3"/>
          <a:stretch>
            <a:fillRect/>
          </a:stretch>
        </p:blipFill>
        <p:spPr>
          <a:xfrm>
            <a:off x="6412995" y="3014427"/>
            <a:ext cx="5307950" cy="3707823"/>
          </a:xfrm>
          <a:prstGeom prst="rect">
            <a:avLst/>
          </a:prstGeom>
        </p:spPr>
      </p:pic>
      <p:sp>
        <p:nvSpPr>
          <p:cNvPr id="4" name="Footer Placeholder 3">
            <a:extLst>
              <a:ext uri="{FF2B5EF4-FFF2-40B4-BE49-F238E27FC236}">
                <a16:creationId xmlns:a16="http://schemas.microsoft.com/office/drawing/2014/main" id="{29071664-1F63-4AF8-B183-C5C6727A439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0987984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3B7BB-BAEA-4A90-ADE6-25FC0722E846}"/>
              </a:ext>
            </a:extLst>
          </p:cNvPr>
          <p:cNvSpPr>
            <a:spLocks noGrp="1"/>
          </p:cNvSpPr>
          <p:nvPr>
            <p:ph type="title"/>
          </p:nvPr>
        </p:nvSpPr>
        <p:spPr/>
        <p:txBody>
          <a:bodyPr/>
          <a:lstStyle/>
          <a:p>
            <a:r>
              <a:rPr lang="en-GB" dirty="0"/>
              <a:t>Power</a:t>
            </a:r>
          </a:p>
        </p:txBody>
      </p:sp>
      <p:sp>
        <p:nvSpPr>
          <p:cNvPr id="3" name="Content Placeholder 2">
            <a:extLst>
              <a:ext uri="{FF2B5EF4-FFF2-40B4-BE49-F238E27FC236}">
                <a16:creationId xmlns:a16="http://schemas.microsoft.com/office/drawing/2014/main" id="{C596C26A-2DC4-46A2-99F9-0FE1066997E1}"/>
              </a:ext>
            </a:extLst>
          </p:cNvPr>
          <p:cNvSpPr>
            <a:spLocks noGrp="1"/>
          </p:cNvSpPr>
          <p:nvPr>
            <p:ph sz="half" idx="1"/>
          </p:nvPr>
        </p:nvSpPr>
        <p:spPr/>
        <p:txBody>
          <a:bodyPr/>
          <a:lstStyle/>
          <a:p>
            <a:r>
              <a:rPr lang="en-GB" dirty="0"/>
              <a:t>1 – What was the function of the kingship for Foucault?</a:t>
            </a:r>
          </a:p>
          <a:p>
            <a:r>
              <a:rPr lang="en-GB" dirty="0"/>
              <a:t>2 – What does it mean to say power is ‘diffused’?</a:t>
            </a:r>
          </a:p>
          <a:p>
            <a:r>
              <a:rPr lang="en-GB" dirty="0"/>
              <a:t>3 – What is the problem with the statements given as examples of hidden power?</a:t>
            </a:r>
          </a:p>
        </p:txBody>
      </p:sp>
      <p:pic>
        <p:nvPicPr>
          <p:cNvPr id="6" name="Content Placeholder 5">
            <a:extLst>
              <a:ext uri="{FF2B5EF4-FFF2-40B4-BE49-F238E27FC236}">
                <a16:creationId xmlns:a16="http://schemas.microsoft.com/office/drawing/2014/main" id="{FD6D550A-6115-4304-881A-3F17C98F915F}"/>
              </a:ext>
            </a:extLst>
          </p:cNvPr>
          <p:cNvPicPr>
            <a:picLocks noGrp="1" noChangeAspect="1"/>
          </p:cNvPicPr>
          <p:nvPr>
            <p:ph sz="half" idx="2"/>
          </p:nvPr>
        </p:nvPicPr>
        <p:blipFill>
          <a:blip r:embed="rId2"/>
          <a:stretch>
            <a:fillRect/>
          </a:stretch>
        </p:blipFill>
        <p:spPr>
          <a:xfrm>
            <a:off x="6095999" y="400224"/>
            <a:ext cx="5708073" cy="3458208"/>
          </a:xfrm>
        </p:spPr>
      </p:pic>
      <p:pic>
        <p:nvPicPr>
          <p:cNvPr id="8" name="Picture 7">
            <a:extLst>
              <a:ext uri="{FF2B5EF4-FFF2-40B4-BE49-F238E27FC236}">
                <a16:creationId xmlns:a16="http://schemas.microsoft.com/office/drawing/2014/main" id="{D1C34FD1-4F59-4935-8377-97809AE69E52}"/>
              </a:ext>
            </a:extLst>
          </p:cNvPr>
          <p:cNvPicPr>
            <a:picLocks noChangeAspect="1"/>
          </p:cNvPicPr>
          <p:nvPr/>
        </p:nvPicPr>
        <p:blipFill>
          <a:blip r:embed="rId3"/>
          <a:stretch>
            <a:fillRect/>
          </a:stretch>
        </p:blipFill>
        <p:spPr>
          <a:xfrm>
            <a:off x="6095998" y="4043423"/>
            <a:ext cx="5549013" cy="1867849"/>
          </a:xfrm>
          <a:prstGeom prst="rect">
            <a:avLst/>
          </a:prstGeom>
        </p:spPr>
      </p:pic>
      <p:sp>
        <p:nvSpPr>
          <p:cNvPr id="4" name="Footer Placeholder 3">
            <a:extLst>
              <a:ext uri="{FF2B5EF4-FFF2-40B4-BE49-F238E27FC236}">
                <a16:creationId xmlns:a16="http://schemas.microsoft.com/office/drawing/2014/main" id="{80D7B8B0-020C-4B85-B381-ED47BDE36F8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8272277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F5C04-C752-4A06-8722-78727D5B6D1C}"/>
              </a:ext>
            </a:extLst>
          </p:cNvPr>
          <p:cNvSpPr>
            <a:spLocks noGrp="1"/>
          </p:cNvSpPr>
          <p:nvPr>
            <p:ph type="title"/>
          </p:nvPr>
        </p:nvSpPr>
        <p:spPr/>
        <p:txBody>
          <a:bodyPr/>
          <a:lstStyle/>
          <a:p>
            <a:r>
              <a:rPr lang="en-GB" dirty="0"/>
              <a:t>Power</a:t>
            </a:r>
          </a:p>
        </p:txBody>
      </p:sp>
      <p:sp>
        <p:nvSpPr>
          <p:cNvPr id="3" name="Content Placeholder 2">
            <a:extLst>
              <a:ext uri="{FF2B5EF4-FFF2-40B4-BE49-F238E27FC236}">
                <a16:creationId xmlns:a16="http://schemas.microsoft.com/office/drawing/2014/main" id="{14DCA4B1-20D0-479F-9AAD-5DFD50188B28}"/>
              </a:ext>
            </a:extLst>
          </p:cNvPr>
          <p:cNvSpPr>
            <a:spLocks noGrp="1"/>
          </p:cNvSpPr>
          <p:nvPr>
            <p:ph sz="half" idx="1"/>
          </p:nvPr>
        </p:nvSpPr>
        <p:spPr/>
        <p:txBody>
          <a:bodyPr/>
          <a:lstStyle/>
          <a:p>
            <a:r>
              <a:rPr lang="en-GB" dirty="0"/>
              <a:t>1 – What effect does this location of power as fluid and unowned do to conceptions of truth and / or knowledge?</a:t>
            </a:r>
          </a:p>
          <a:p>
            <a:r>
              <a:rPr lang="en-GB" dirty="0"/>
              <a:t>2 – Is power a good or bad thing?</a:t>
            </a:r>
          </a:p>
          <a:p>
            <a:r>
              <a:rPr lang="en-GB" dirty="0"/>
              <a:t>3 – What does this mean for our ability to shape our society?</a:t>
            </a:r>
          </a:p>
          <a:p>
            <a:r>
              <a:rPr lang="en-GB" dirty="0"/>
              <a:t>4 – What would an ideal society look like for Foucault?</a:t>
            </a:r>
          </a:p>
        </p:txBody>
      </p:sp>
      <p:pic>
        <p:nvPicPr>
          <p:cNvPr id="6" name="Content Placeholder 5">
            <a:extLst>
              <a:ext uri="{FF2B5EF4-FFF2-40B4-BE49-F238E27FC236}">
                <a16:creationId xmlns:a16="http://schemas.microsoft.com/office/drawing/2014/main" id="{18028AC5-AC5F-41F6-94D7-4A2BE0650BE6}"/>
              </a:ext>
            </a:extLst>
          </p:cNvPr>
          <p:cNvPicPr>
            <a:picLocks noGrp="1" noChangeAspect="1"/>
          </p:cNvPicPr>
          <p:nvPr>
            <p:ph sz="half" idx="2"/>
          </p:nvPr>
        </p:nvPicPr>
        <p:blipFill>
          <a:blip r:embed="rId2"/>
          <a:stretch>
            <a:fillRect/>
          </a:stretch>
        </p:blipFill>
        <p:spPr>
          <a:xfrm>
            <a:off x="6249736" y="901283"/>
            <a:ext cx="5555497" cy="1499615"/>
          </a:xfrm>
        </p:spPr>
      </p:pic>
      <p:pic>
        <p:nvPicPr>
          <p:cNvPr id="8" name="Picture 7">
            <a:extLst>
              <a:ext uri="{FF2B5EF4-FFF2-40B4-BE49-F238E27FC236}">
                <a16:creationId xmlns:a16="http://schemas.microsoft.com/office/drawing/2014/main" id="{677A5622-5D86-4B64-AC28-F5D8383B581A}"/>
              </a:ext>
            </a:extLst>
          </p:cNvPr>
          <p:cNvPicPr>
            <a:picLocks noChangeAspect="1"/>
          </p:cNvPicPr>
          <p:nvPr/>
        </p:nvPicPr>
        <p:blipFill>
          <a:blip r:embed="rId3"/>
          <a:stretch>
            <a:fillRect/>
          </a:stretch>
        </p:blipFill>
        <p:spPr>
          <a:xfrm>
            <a:off x="6249736" y="2699198"/>
            <a:ext cx="5549889" cy="1863566"/>
          </a:xfrm>
          <a:prstGeom prst="rect">
            <a:avLst/>
          </a:prstGeom>
        </p:spPr>
      </p:pic>
      <p:sp>
        <p:nvSpPr>
          <p:cNvPr id="4" name="Footer Placeholder 3">
            <a:extLst>
              <a:ext uri="{FF2B5EF4-FFF2-40B4-BE49-F238E27FC236}">
                <a16:creationId xmlns:a16="http://schemas.microsoft.com/office/drawing/2014/main" id="{1DB21DBA-C7B6-44F3-A1AA-755D4C69E2C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519856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9B98C1F-6285-4A96-88C5-12431619F2F1}"/>
              </a:ext>
            </a:extLst>
          </p:cNvPr>
          <p:cNvPicPr>
            <a:picLocks noChangeAspect="1"/>
          </p:cNvPicPr>
          <p:nvPr/>
        </p:nvPicPr>
        <p:blipFill>
          <a:blip r:embed="rId2"/>
          <a:stretch>
            <a:fillRect/>
          </a:stretch>
        </p:blipFill>
        <p:spPr>
          <a:xfrm>
            <a:off x="6150348" y="1849327"/>
            <a:ext cx="5384012" cy="1053966"/>
          </a:xfrm>
          <a:prstGeom prst="rect">
            <a:avLst/>
          </a:prstGeom>
        </p:spPr>
      </p:pic>
      <p:sp>
        <p:nvSpPr>
          <p:cNvPr id="2" name="Title 1">
            <a:extLst>
              <a:ext uri="{FF2B5EF4-FFF2-40B4-BE49-F238E27FC236}">
                <a16:creationId xmlns:a16="http://schemas.microsoft.com/office/drawing/2014/main" id="{6AD9C2BA-5CFD-4FE4-9383-192B17D612BC}"/>
              </a:ext>
            </a:extLst>
          </p:cNvPr>
          <p:cNvSpPr>
            <a:spLocks noGrp="1"/>
          </p:cNvSpPr>
          <p:nvPr>
            <p:ph type="title"/>
          </p:nvPr>
        </p:nvSpPr>
        <p:spPr/>
        <p:txBody>
          <a:bodyPr/>
          <a:lstStyle/>
          <a:p>
            <a:r>
              <a:rPr lang="en-GB" dirty="0"/>
              <a:t>Power</a:t>
            </a:r>
          </a:p>
        </p:txBody>
      </p:sp>
      <p:sp>
        <p:nvSpPr>
          <p:cNvPr id="3" name="Content Placeholder 2">
            <a:extLst>
              <a:ext uri="{FF2B5EF4-FFF2-40B4-BE49-F238E27FC236}">
                <a16:creationId xmlns:a16="http://schemas.microsoft.com/office/drawing/2014/main" id="{10B94902-A460-4077-A162-22905605EEC2}"/>
              </a:ext>
            </a:extLst>
          </p:cNvPr>
          <p:cNvSpPr>
            <a:spLocks noGrp="1"/>
          </p:cNvSpPr>
          <p:nvPr>
            <p:ph sz="half" idx="1"/>
          </p:nvPr>
        </p:nvSpPr>
        <p:spPr/>
        <p:txBody>
          <a:bodyPr/>
          <a:lstStyle/>
          <a:p>
            <a:r>
              <a:rPr lang="en-GB" dirty="0"/>
              <a:t>1 – Why do ‘the people’ not really exist? What defines ‘the people’? Who are ‘the people’?</a:t>
            </a:r>
          </a:p>
          <a:p>
            <a:r>
              <a:rPr lang="en-GB" dirty="0"/>
              <a:t>2 – In what way does Foucault propose that we do not have independent minds?</a:t>
            </a:r>
          </a:p>
          <a:p>
            <a:r>
              <a:rPr lang="en-GB" dirty="0"/>
              <a:t>3 – Is this escapable? </a:t>
            </a:r>
          </a:p>
          <a:p>
            <a:endParaRPr lang="en-GB" dirty="0"/>
          </a:p>
          <a:p>
            <a:r>
              <a:rPr lang="en-GB" b="1" dirty="0"/>
              <a:t>4 – What should we do?!</a:t>
            </a:r>
          </a:p>
        </p:txBody>
      </p:sp>
      <p:pic>
        <p:nvPicPr>
          <p:cNvPr id="5" name="Content Placeholder 4">
            <a:extLst>
              <a:ext uri="{FF2B5EF4-FFF2-40B4-BE49-F238E27FC236}">
                <a16:creationId xmlns:a16="http://schemas.microsoft.com/office/drawing/2014/main" id="{C1A03A81-8613-4D07-9769-1E6440C6EE52}"/>
              </a:ext>
            </a:extLst>
          </p:cNvPr>
          <p:cNvPicPr>
            <a:picLocks noGrp="1" noChangeAspect="1"/>
          </p:cNvPicPr>
          <p:nvPr>
            <p:ph sz="half" idx="2"/>
          </p:nvPr>
        </p:nvPicPr>
        <p:blipFill>
          <a:blip r:embed="rId3"/>
          <a:stretch>
            <a:fillRect/>
          </a:stretch>
        </p:blipFill>
        <p:spPr>
          <a:xfrm>
            <a:off x="6150348" y="3229117"/>
            <a:ext cx="5533652" cy="3547435"/>
          </a:xfrm>
          <a:prstGeom prst="rect">
            <a:avLst/>
          </a:prstGeom>
        </p:spPr>
      </p:pic>
      <p:pic>
        <p:nvPicPr>
          <p:cNvPr id="6" name="Picture 5">
            <a:extLst>
              <a:ext uri="{FF2B5EF4-FFF2-40B4-BE49-F238E27FC236}">
                <a16:creationId xmlns:a16="http://schemas.microsoft.com/office/drawing/2014/main" id="{D0F8A6C9-FA26-47C2-BCBE-9213D3BF42AE}"/>
              </a:ext>
            </a:extLst>
          </p:cNvPr>
          <p:cNvPicPr>
            <a:picLocks noChangeAspect="1"/>
          </p:cNvPicPr>
          <p:nvPr/>
        </p:nvPicPr>
        <p:blipFill>
          <a:blip r:embed="rId4"/>
          <a:stretch>
            <a:fillRect/>
          </a:stretch>
        </p:blipFill>
        <p:spPr>
          <a:xfrm>
            <a:off x="6152206" y="583153"/>
            <a:ext cx="5384012" cy="1381853"/>
          </a:xfrm>
          <a:prstGeom prst="rect">
            <a:avLst/>
          </a:prstGeom>
        </p:spPr>
      </p:pic>
      <p:sp>
        <p:nvSpPr>
          <p:cNvPr id="4" name="Footer Placeholder 3">
            <a:extLst>
              <a:ext uri="{FF2B5EF4-FFF2-40B4-BE49-F238E27FC236}">
                <a16:creationId xmlns:a16="http://schemas.microsoft.com/office/drawing/2014/main" id="{61C7ECCD-ED02-408D-86F5-CF7E45E393C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922489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7B67DF-466E-4035-8B94-4921CBFFC53D}"/>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Foucault and Gender</a:t>
            </a:r>
          </a:p>
        </p:txBody>
      </p:sp>
      <p:sp>
        <p:nvSpPr>
          <p:cNvPr id="3" name="Subtitle 2">
            <a:extLst>
              <a:ext uri="{FF2B5EF4-FFF2-40B4-BE49-F238E27FC236}">
                <a16:creationId xmlns:a16="http://schemas.microsoft.com/office/drawing/2014/main" id="{2A432263-0D07-47B9-99FE-563F49F8E82E}"/>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A58661-E506-4B39-B61D-C73603A2724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285804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F01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202BAF-02B6-46AB-8454-E3FE9E053E0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Foucault and Gender</a:t>
            </a:r>
          </a:p>
        </p:txBody>
      </p:sp>
      <p:cxnSp>
        <p:nvCxnSpPr>
          <p:cNvPr id="26" name="Straight Connector 2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48BAD2-BEAE-4B04-9C0D-958A43B8F14A}"/>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Foucault’s work goes about showing us that the way we think about matters like Gender or Sexuality are not “essential” or “fixed” – there is no epistemological inevitability for our current conceptions of what gender is or what sexuality is.</a:t>
            </a:r>
          </a:p>
          <a:p>
            <a:endParaRPr lang="en-US">
              <a:solidFill>
                <a:srgbClr val="FFFFFF"/>
              </a:solidFill>
            </a:endParaRPr>
          </a:p>
          <a:p>
            <a:r>
              <a:rPr lang="en-US">
                <a:solidFill>
                  <a:srgbClr val="FFFFFF"/>
                </a:solidFill>
              </a:rPr>
              <a:t>The things we think about gender / sex discourse are attached in constructed categories to other fields of knowledge – religion, politics, science etc. </a:t>
            </a:r>
          </a:p>
        </p:txBody>
      </p:sp>
      <p:sp>
        <p:nvSpPr>
          <p:cNvPr id="4" name="Footer Placeholder 3">
            <a:extLst>
              <a:ext uri="{FF2B5EF4-FFF2-40B4-BE49-F238E27FC236}">
                <a16:creationId xmlns:a16="http://schemas.microsoft.com/office/drawing/2014/main" id="{9CE842F7-2B6E-4F61-BC9B-2442029059D3}"/>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6" name="Content Placeholder 5">
            <a:extLst>
              <a:ext uri="{FF2B5EF4-FFF2-40B4-BE49-F238E27FC236}">
                <a16:creationId xmlns:a16="http://schemas.microsoft.com/office/drawing/2014/main" id="{45FA9048-F696-4A99-A89D-A14DE2F089A6}"/>
              </a:ext>
            </a:extLst>
          </p:cNvPr>
          <p:cNvPicPr>
            <a:picLocks noGrp="1" noChangeAspect="1"/>
          </p:cNvPicPr>
          <p:nvPr>
            <p:ph sz="half" idx="2"/>
          </p:nvPr>
        </p:nvPicPr>
        <p:blipFill rotWithShape="1">
          <a:blip r:embed="rId3"/>
          <a:srcRect l="2575" r="59370"/>
          <a:stretch/>
        </p:blipFill>
        <p:spPr>
          <a:xfrm>
            <a:off x="7552266" y="10"/>
            <a:ext cx="4639733" cy="6857990"/>
          </a:xfrm>
          <a:prstGeom prst="rect">
            <a:avLst/>
          </a:prstGeom>
        </p:spPr>
      </p:pic>
    </p:spTree>
    <p:extLst>
      <p:ext uri="{BB962C8B-B14F-4D97-AF65-F5344CB8AC3E}">
        <p14:creationId xmlns:p14="http://schemas.microsoft.com/office/powerpoint/2010/main" val="36589655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4D32E9-7A49-408E-9A7F-782D9F1ECC24}"/>
              </a:ext>
            </a:extLst>
          </p:cNvPr>
          <p:cNvSpPr>
            <a:spLocks noGrp="1"/>
          </p:cNvSpPr>
          <p:nvPr>
            <p:ph type="title"/>
          </p:nvPr>
        </p:nvSpPr>
        <p:spPr>
          <a:xfrm>
            <a:off x="964788" y="804333"/>
            <a:ext cx="3391900" cy="5249334"/>
          </a:xfrm>
        </p:spPr>
        <p:txBody>
          <a:bodyPr>
            <a:normAutofit/>
          </a:bodyPr>
          <a:lstStyle/>
          <a:p>
            <a:pPr algn="r"/>
            <a:r>
              <a:rPr lang="en-CA" altLang="en-US"/>
              <a:t>Michel Foucault, “History of  Sexuality Vol 1” 105</a:t>
            </a:r>
            <a:endParaRPr lang="en-GB"/>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733B65-B91A-4EEC-B7BC-0F2957DEDBCC}"/>
              </a:ext>
            </a:extLst>
          </p:cNvPr>
          <p:cNvSpPr>
            <a:spLocks noGrp="1"/>
          </p:cNvSpPr>
          <p:nvPr>
            <p:ph idx="1"/>
          </p:nvPr>
        </p:nvSpPr>
        <p:spPr>
          <a:xfrm>
            <a:off x="4999330" y="804333"/>
            <a:ext cx="6257721" cy="5249334"/>
          </a:xfrm>
        </p:spPr>
        <p:txBody>
          <a:bodyPr anchor="ctr">
            <a:normAutofit/>
          </a:bodyPr>
          <a:lstStyle/>
          <a:p>
            <a:r>
              <a:rPr lang="en-GB" sz="2800" i="1" dirty="0"/>
              <a:t>“Sexuality must not be thought of as a kind of natural given which power tries to hold in check, or as an obscure domain which knowledge tries gradually to uncover. It is the name that can be given to a historical construct…”</a:t>
            </a:r>
          </a:p>
        </p:txBody>
      </p:sp>
      <p:sp>
        <p:nvSpPr>
          <p:cNvPr id="4" name="Footer Placeholder 3">
            <a:extLst>
              <a:ext uri="{FF2B5EF4-FFF2-40B4-BE49-F238E27FC236}">
                <a16:creationId xmlns:a16="http://schemas.microsoft.com/office/drawing/2014/main" id="{E2EE408F-FF46-4194-9516-6395DDC176D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826732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B3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B47FE-D8A9-4BA0-B966-EE5128F3429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Foucault and Gender	</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6F25FF-D167-48D4-9153-9C683B19237A}"/>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Critically, this means that our beliefs are constructed by our location in society. </a:t>
            </a:r>
          </a:p>
          <a:p>
            <a:endParaRPr lang="en-US" dirty="0">
              <a:solidFill>
                <a:srgbClr val="FFFFFF"/>
              </a:solidFill>
            </a:endParaRPr>
          </a:p>
          <a:p>
            <a:r>
              <a:rPr lang="en-US" dirty="0">
                <a:solidFill>
                  <a:srgbClr val="FFFFFF"/>
                </a:solidFill>
              </a:rPr>
              <a:t>This is not just subjectivity, per post-modern theory, but also an awareness of structural construction in society.</a:t>
            </a:r>
          </a:p>
          <a:p>
            <a:endParaRPr lang="en-US" dirty="0">
              <a:solidFill>
                <a:srgbClr val="FFFFFF"/>
              </a:solidFill>
            </a:endParaRPr>
          </a:p>
          <a:p>
            <a:r>
              <a:rPr lang="en-US" dirty="0">
                <a:solidFill>
                  <a:srgbClr val="FFFFFF"/>
                </a:solidFill>
              </a:rPr>
              <a:t>This idea of a constructed identity, that identity is formed by our place in society, is at the heart of modern gender / queer theory. </a:t>
            </a:r>
          </a:p>
        </p:txBody>
      </p:sp>
      <p:sp>
        <p:nvSpPr>
          <p:cNvPr id="4" name="Footer Placeholder 3">
            <a:extLst>
              <a:ext uri="{FF2B5EF4-FFF2-40B4-BE49-F238E27FC236}">
                <a16:creationId xmlns:a16="http://schemas.microsoft.com/office/drawing/2014/main" id="{CD5683BE-5F82-4C3D-813D-7F7E9D304F3B}"/>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6" name="Content Placeholder 5">
            <a:extLst>
              <a:ext uri="{FF2B5EF4-FFF2-40B4-BE49-F238E27FC236}">
                <a16:creationId xmlns:a16="http://schemas.microsoft.com/office/drawing/2014/main" id="{931C9508-E5A7-4E75-8182-4F411031BC75}"/>
              </a:ext>
            </a:extLst>
          </p:cNvPr>
          <p:cNvPicPr>
            <a:picLocks noGrp="1" noChangeAspect="1"/>
          </p:cNvPicPr>
          <p:nvPr>
            <p:ph sz="half" idx="2"/>
          </p:nvPr>
        </p:nvPicPr>
        <p:blipFill rotWithShape="1">
          <a:blip r:embed="rId3"/>
          <a:srcRect l="26680" r="35264"/>
          <a:stretch/>
        </p:blipFill>
        <p:spPr>
          <a:xfrm>
            <a:off x="7552266" y="10"/>
            <a:ext cx="4639733" cy="6857990"/>
          </a:xfrm>
          <a:prstGeom prst="rect">
            <a:avLst/>
          </a:prstGeom>
        </p:spPr>
      </p:pic>
    </p:spTree>
    <p:extLst>
      <p:ext uri="{BB962C8B-B14F-4D97-AF65-F5344CB8AC3E}">
        <p14:creationId xmlns:p14="http://schemas.microsoft.com/office/powerpoint/2010/main" val="15658812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F83A5-B7EC-440F-A1F7-71E679CA0447}"/>
              </a:ext>
            </a:extLst>
          </p:cNvPr>
          <p:cNvSpPr>
            <a:spLocks noGrp="1"/>
          </p:cNvSpPr>
          <p:nvPr>
            <p:ph type="title"/>
          </p:nvPr>
        </p:nvSpPr>
        <p:spPr/>
        <p:txBody>
          <a:bodyPr/>
          <a:lstStyle/>
          <a:p>
            <a:r>
              <a:rPr lang="en-GB" dirty="0"/>
              <a:t>Foucault and gender</a:t>
            </a:r>
          </a:p>
        </p:txBody>
      </p:sp>
      <p:sp>
        <p:nvSpPr>
          <p:cNvPr id="3" name="Content Placeholder 2">
            <a:extLst>
              <a:ext uri="{FF2B5EF4-FFF2-40B4-BE49-F238E27FC236}">
                <a16:creationId xmlns:a16="http://schemas.microsoft.com/office/drawing/2014/main" id="{69F5FB1E-1AC3-4EF9-B25E-906243161DC4}"/>
              </a:ext>
            </a:extLst>
          </p:cNvPr>
          <p:cNvSpPr>
            <a:spLocks noGrp="1"/>
          </p:cNvSpPr>
          <p:nvPr>
            <p:ph sz="half" idx="1"/>
          </p:nvPr>
        </p:nvSpPr>
        <p:spPr/>
        <p:txBody>
          <a:bodyPr>
            <a:normAutofit/>
          </a:bodyPr>
          <a:lstStyle/>
          <a:p>
            <a:r>
              <a:rPr lang="en-US" dirty="0"/>
              <a:t>Identity is not fixed; instead, it is fluid, unstable, and context-specific. </a:t>
            </a:r>
          </a:p>
          <a:p>
            <a:br>
              <a:rPr lang="en-US" dirty="0"/>
            </a:br>
            <a:r>
              <a:rPr lang="en-US" dirty="0"/>
              <a:t>Identity also changes and is unmoored from any physical reality. </a:t>
            </a:r>
            <a:br>
              <a:rPr lang="en-US" dirty="0"/>
            </a:br>
            <a:endParaRPr lang="en-US" dirty="0"/>
          </a:p>
          <a:p>
            <a:r>
              <a:rPr lang="en-US" dirty="0"/>
              <a:t>For Foucault, Power is not an “all-or-nothing” proposition. </a:t>
            </a:r>
          </a:p>
          <a:p>
            <a:endParaRPr lang="en-US" dirty="0"/>
          </a:p>
          <a:p>
            <a:endParaRPr lang="en-GB" dirty="0"/>
          </a:p>
        </p:txBody>
      </p:sp>
      <p:sp>
        <p:nvSpPr>
          <p:cNvPr id="4" name="Content Placeholder 3">
            <a:extLst>
              <a:ext uri="{FF2B5EF4-FFF2-40B4-BE49-F238E27FC236}">
                <a16:creationId xmlns:a16="http://schemas.microsoft.com/office/drawing/2014/main" id="{5E135482-4E4A-4373-A215-5372E0BF7139}"/>
              </a:ext>
            </a:extLst>
          </p:cNvPr>
          <p:cNvSpPr>
            <a:spLocks noGrp="1"/>
          </p:cNvSpPr>
          <p:nvPr>
            <p:ph sz="half" idx="2"/>
          </p:nvPr>
        </p:nvSpPr>
        <p:spPr/>
        <p:txBody>
          <a:bodyPr>
            <a:normAutofit/>
          </a:bodyPr>
          <a:lstStyle/>
          <a:p>
            <a:pPr marL="0" indent="0">
              <a:buNone/>
            </a:pPr>
            <a:r>
              <a:rPr lang="en-US" dirty="0"/>
              <a:t>Furthermore, clear definitions of identity (e.g., bourgeoisie vs. proletariat, men vs. women) unrealistically portray both the reality of identity and the power dynamic.</a:t>
            </a:r>
          </a:p>
          <a:p>
            <a:endParaRPr lang="en-GB" dirty="0"/>
          </a:p>
        </p:txBody>
      </p:sp>
      <p:sp>
        <p:nvSpPr>
          <p:cNvPr id="5" name="Footer Placeholder 4">
            <a:extLst>
              <a:ext uri="{FF2B5EF4-FFF2-40B4-BE49-F238E27FC236}">
                <a16:creationId xmlns:a16="http://schemas.microsoft.com/office/drawing/2014/main" id="{7C529040-9693-4D47-B130-A77B83AB7DE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954303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A95C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699B0-D009-4906-9D29-02D08D46AA1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Foucault and Gender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64CEA6-BDC9-4082-891C-256157F04D6D}"/>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Instead, Foucault believed that power can be used and deployed by particular people in specific situations, which itself will produce other reactions and resistances; power is not tied to specific groups or identities.</a:t>
            </a:r>
          </a:p>
          <a:p>
            <a:endParaRPr lang="en-US" sz="2000">
              <a:solidFill>
                <a:srgbClr val="FFFFFF"/>
              </a:solidFill>
            </a:endParaRPr>
          </a:p>
          <a:p>
            <a:r>
              <a:rPr lang="en-US" sz="2000">
                <a:solidFill>
                  <a:srgbClr val="FFFFFF"/>
                </a:solidFill>
              </a:rPr>
              <a:t>Power is context-specific, as are identities.</a:t>
            </a:r>
          </a:p>
          <a:p>
            <a:endParaRPr lang="en-US" sz="2000">
              <a:solidFill>
                <a:srgbClr val="FFFFFF"/>
              </a:solidFill>
            </a:endParaRPr>
          </a:p>
          <a:p>
            <a:r>
              <a:rPr lang="en-US" sz="2000">
                <a:solidFill>
                  <a:srgbClr val="FFFFFF"/>
                </a:solidFill>
              </a:rPr>
              <a:t>We all function within complicated and changing systems of power relations that are never fixed, static, or inevitable.</a:t>
            </a:r>
          </a:p>
        </p:txBody>
      </p:sp>
      <p:pic>
        <p:nvPicPr>
          <p:cNvPr id="6" name="Content Placeholder 5">
            <a:extLst>
              <a:ext uri="{FF2B5EF4-FFF2-40B4-BE49-F238E27FC236}">
                <a16:creationId xmlns:a16="http://schemas.microsoft.com/office/drawing/2014/main" id="{B7B11E1C-AB74-4C93-8376-0546D567D3CB}"/>
              </a:ext>
            </a:extLst>
          </p:cNvPr>
          <p:cNvPicPr>
            <a:picLocks noGrp="1" noChangeAspect="1"/>
          </p:cNvPicPr>
          <p:nvPr>
            <p:ph sz="half" idx="2"/>
          </p:nvPr>
        </p:nvPicPr>
        <p:blipFill rotWithShape="1">
          <a:blip r:embed="rId3"/>
          <a:srcRect r="4376"/>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B0768BC2-AD0B-471F-A8D7-39F75961BD4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8024518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E45B2-F09C-465E-8616-2B7596CB6D06}"/>
              </a:ext>
            </a:extLst>
          </p:cNvPr>
          <p:cNvSpPr>
            <a:spLocks noGrp="1"/>
          </p:cNvSpPr>
          <p:nvPr>
            <p:ph type="title"/>
          </p:nvPr>
        </p:nvSpPr>
        <p:spPr/>
        <p:txBody>
          <a:bodyPr/>
          <a:lstStyle/>
          <a:p>
            <a:r>
              <a:rPr lang="en-GB" dirty="0"/>
              <a:t>Round up</a:t>
            </a:r>
          </a:p>
        </p:txBody>
      </p:sp>
      <p:sp>
        <p:nvSpPr>
          <p:cNvPr id="3" name="Content Placeholder 2">
            <a:extLst>
              <a:ext uri="{FF2B5EF4-FFF2-40B4-BE49-F238E27FC236}">
                <a16:creationId xmlns:a16="http://schemas.microsoft.com/office/drawing/2014/main" id="{88C7A844-9588-45A0-9EFB-A837AAE3F8FC}"/>
              </a:ext>
            </a:extLst>
          </p:cNvPr>
          <p:cNvSpPr>
            <a:spLocks noGrp="1"/>
          </p:cNvSpPr>
          <p:nvPr>
            <p:ph sz="half" idx="1"/>
          </p:nvPr>
        </p:nvSpPr>
        <p:spPr/>
        <p:txBody>
          <a:bodyPr>
            <a:normAutofit lnSpcReduction="10000"/>
          </a:bodyPr>
          <a:lstStyle/>
          <a:p>
            <a:pPr marL="0" indent="0">
              <a:buNone/>
            </a:pPr>
            <a:r>
              <a:rPr lang="en-GB" dirty="0"/>
              <a:t>Truth is produced by power through the categorisation of knowledge.</a:t>
            </a:r>
          </a:p>
          <a:p>
            <a:pPr marL="0" indent="0">
              <a:buNone/>
            </a:pPr>
            <a:endParaRPr lang="en-GB" dirty="0"/>
          </a:p>
          <a:p>
            <a:pPr marL="0" indent="0">
              <a:buNone/>
            </a:pPr>
            <a:r>
              <a:rPr lang="en-GB" dirty="0"/>
              <a:t>Knowledge  is formed by the power to categorise new experiences according to existing categories</a:t>
            </a:r>
          </a:p>
          <a:p>
            <a:pPr marL="0" indent="0">
              <a:buNone/>
            </a:pPr>
            <a:endParaRPr lang="en-GB" dirty="0"/>
          </a:p>
          <a:p>
            <a:pPr marL="0" indent="0">
              <a:buNone/>
            </a:pPr>
            <a:r>
              <a:rPr lang="en-GB" dirty="0"/>
              <a:t>Power operates obviously, through systems of control like institutions, and diffusely, through social norms and expectations.</a:t>
            </a:r>
          </a:p>
          <a:p>
            <a:endParaRPr lang="en-GB" dirty="0"/>
          </a:p>
        </p:txBody>
      </p:sp>
      <p:sp>
        <p:nvSpPr>
          <p:cNvPr id="4" name="Content Placeholder 3">
            <a:extLst>
              <a:ext uri="{FF2B5EF4-FFF2-40B4-BE49-F238E27FC236}">
                <a16:creationId xmlns:a16="http://schemas.microsoft.com/office/drawing/2014/main" id="{9C7C209C-810E-424F-9863-F5F376D780E5}"/>
              </a:ext>
            </a:extLst>
          </p:cNvPr>
          <p:cNvSpPr>
            <a:spLocks noGrp="1"/>
          </p:cNvSpPr>
          <p:nvPr>
            <p:ph sz="half" idx="2"/>
          </p:nvPr>
        </p:nvSpPr>
        <p:spPr>
          <a:xfrm>
            <a:off x="6096000" y="774523"/>
            <a:ext cx="4754880" cy="2654477"/>
          </a:xfrm>
        </p:spPr>
        <p:txBody>
          <a:bodyPr>
            <a:normAutofit lnSpcReduction="10000"/>
          </a:bodyPr>
          <a:lstStyle/>
          <a:p>
            <a:r>
              <a:rPr lang="en-GB" dirty="0"/>
              <a:t>Foucault's insight means that our “truths” become detached from any innate nature. </a:t>
            </a:r>
          </a:p>
          <a:p>
            <a:endParaRPr lang="en-GB" dirty="0"/>
          </a:p>
          <a:p>
            <a:r>
              <a:rPr lang="en-GB" dirty="0"/>
              <a:t>We do not HAVE to have categories of sane and insane, nor do those categories have to be formed the way they are.</a:t>
            </a:r>
          </a:p>
        </p:txBody>
      </p:sp>
      <p:sp>
        <p:nvSpPr>
          <p:cNvPr id="5" name="TextBox 4">
            <a:extLst>
              <a:ext uri="{FF2B5EF4-FFF2-40B4-BE49-F238E27FC236}">
                <a16:creationId xmlns:a16="http://schemas.microsoft.com/office/drawing/2014/main" id="{0ADF6529-E370-4CB3-8150-D77DBAF67EF7}"/>
              </a:ext>
            </a:extLst>
          </p:cNvPr>
          <p:cNvSpPr txBox="1"/>
          <p:nvPr/>
        </p:nvSpPr>
        <p:spPr>
          <a:xfrm>
            <a:off x="6096000" y="3618307"/>
            <a:ext cx="5115698" cy="2862322"/>
          </a:xfrm>
          <a:prstGeom prst="rect">
            <a:avLst/>
          </a:prstGeom>
          <a:noFill/>
        </p:spPr>
        <p:txBody>
          <a:bodyPr wrap="square" rtlCol="0">
            <a:spAutoFit/>
          </a:bodyPr>
          <a:lstStyle/>
          <a:p>
            <a:r>
              <a:rPr lang="en-GB" sz="3600" dirty="0"/>
              <a:t>We choose to have them</a:t>
            </a:r>
          </a:p>
          <a:p>
            <a:endParaRPr lang="en-GB" sz="3600" dirty="0"/>
          </a:p>
          <a:p>
            <a:r>
              <a:rPr lang="en-GB" sz="3600" dirty="0"/>
              <a:t>We could choose not to have them…</a:t>
            </a:r>
          </a:p>
          <a:p>
            <a:endParaRPr lang="en-GB" sz="3600" dirty="0"/>
          </a:p>
        </p:txBody>
      </p:sp>
      <p:sp>
        <p:nvSpPr>
          <p:cNvPr id="6" name="Footer Placeholder 5">
            <a:extLst>
              <a:ext uri="{FF2B5EF4-FFF2-40B4-BE49-F238E27FC236}">
                <a16:creationId xmlns:a16="http://schemas.microsoft.com/office/drawing/2014/main" id="{2BC2ECBD-55F5-4AA9-A234-AC49329B163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728351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F26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Today, we have completed our discussion of Michel Foucault and his work. We turn in the next sections to aspects of feminist theory and the work of Judith Butler. </a:t>
            </a:r>
          </a:p>
          <a:p>
            <a:r>
              <a:rPr lang="en-US">
                <a:solidFill>
                  <a:srgbClr val="FFFFFF"/>
                </a:solidFill>
              </a:rPr>
              <a:t>Your reading for this session are the chapters ‘Gender’ and ‘Subjectivity, Identity, and Desire’ from the book “Understanding Judith Butler”</a:t>
            </a:r>
          </a:p>
          <a:p>
            <a:r>
              <a:rPr lang="en-US">
                <a:solidFill>
                  <a:srgbClr val="FFFFFF"/>
                </a:solidFill>
              </a:rPr>
              <a:t>A permalink to this book is included on the Moodle page.  </a:t>
            </a: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logo&#10;&#10;Description automatically generated">
            <a:extLst>
              <a:ext uri="{FF2B5EF4-FFF2-40B4-BE49-F238E27FC236}">
                <a16:creationId xmlns:a16="http://schemas.microsoft.com/office/drawing/2014/main" id="{954F1AA2-771F-402A-8C5F-E181AB6BD1D9}"/>
              </a:ext>
            </a:extLst>
          </p:cNvPr>
          <p:cNvPicPr>
            <a:picLocks noGrp="1" noChangeAspect="1"/>
          </p:cNvPicPr>
          <p:nvPr>
            <p:ph sz="half" idx="2"/>
          </p:nvPr>
        </p:nvPicPr>
        <p:blipFill rotWithShape="1">
          <a:blip r:embed="rId2"/>
          <a:srcRect l="5740" r="7523"/>
          <a:stretch/>
        </p:blipFill>
        <p:spPr>
          <a:xfrm>
            <a:off x="7552266" y="10"/>
            <a:ext cx="4639734" cy="6857990"/>
          </a:xfrm>
          <a:prstGeom prst="rect">
            <a:avLst/>
          </a:prstGeom>
        </p:spPr>
      </p:pic>
    </p:spTree>
    <p:extLst>
      <p:ext uri="{BB962C8B-B14F-4D97-AF65-F5344CB8AC3E}">
        <p14:creationId xmlns:p14="http://schemas.microsoft.com/office/powerpoint/2010/main" val="3284365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435</TotalTime>
  <Words>1938</Words>
  <Application>Microsoft Office PowerPoint</Application>
  <PresentationFormat>Widescreen</PresentationFormat>
  <Paragraphs>171</Paragraphs>
  <Slides>31</Slides>
  <Notes>7</Notes>
  <HiddenSlides>5</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Wingdings 3</vt:lpstr>
      <vt:lpstr>Tw Cen MT</vt:lpstr>
      <vt:lpstr>Calibri</vt:lpstr>
      <vt:lpstr>Tw Cen MT Condensed</vt:lpstr>
      <vt:lpstr>Integral</vt:lpstr>
      <vt:lpstr>HPRS5042/6042 Complex Bodies: Questioning Gender, Religion, &amp; Sexuality</vt:lpstr>
      <vt:lpstr>Foucault: Truth / Power / Knowledge</vt:lpstr>
      <vt:lpstr>Reading</vt:lpstr>
      <vt:lpstr>Readings </vt:lpstr>
      <vt:lpstr>Questions of Knowledge</vt:lpstr>
      <vt:lpstr>Questions of Knowledge</vt:lpstr>
      <vt:lpstr>Questions of Knowledge</vt:lpstr>
      <vt:lpstr>Questioning Knowledge</vt:lpstr>
      <vt:lpstr>Questioning Knowledge</vt:lpstr>
      <vt:lpstr>Discourses</vt:lpstr>
      <vt:lpstr>Discourses</vt:lpstr>
      <vt:lpstr>Discourses</vt:lpstr>
      <vt:lpstr>Discourses</vt:lpstr>
      <vt:lpstr>Discipline and Instruction</vt:lpstr>
      <vt:lpstr>Discipline</vt:lpstr>
      <vt:lpstr>Discipline</vt:lpstr>
      <vt:lpstr>Discipline</vt:lpstr>
      <vt:lpstr>Discipline</vt:lpstr>
      <vt:lpstr>Relations of Power</vt:lpstr>
      <vt:lpstr>Power</vt:lpstr>
      <vt:lpstr>Power</vt:lpstr>
      <vt:lpstr>Power</vt:lpstr>
      <vt:lpstr>Power</vt:lpstr>
      <vt:lpstr>Foucault and Gender</vt:lpstr>
      <vt:lpstr>Foucault and Gender</vt:lpstr>
      <vt:lpstr>Michel Foucault, “History of  Sexuality Vol 1” 105</vt:lpstr>
      <vt:lpstr>Foucault and Gender </vt:lpstr>
      <vt:lpstr>Foucault and gender</vt:lpstr>
      <vt:lpstr>Foucault and Gender</vt:lpstr>
      <vt:lpstr>Round up</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Angus Slater</cp:lastModifiedBy>
  <cp:revision>43</cp:revision>
  <dcterms:created xsi:type="dcterms:W3CDTF">2019-12-18T11:03:36Z</dcterms:created>
  <dcterms:modified xsi:type="dcterms:W3CDTF">2026-04-23T08:18:24Z</dcterms:modified>
</cp:coreProperties>
</file>