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6"/>
  </p:notesMasterIdLst>
  <p:sldIdLst>
    <p:sldId id="256" r:id="rId5"/>
    <p:sldId id="257" r:id="rId6"/>
    <p:sldId id="258" r:id="rId7"/>
    <p:sldId id="260" r:id="rId8"/>
    <p:sldId id="268" r:id="rId9"/>
    <p:sldId id="269" r:id="rId10"/>
    <p:sldId id="270" r:id="rId11"/>
    <p:sldId id="279" r:id="rId12"/>
    <p:sldId id="280" r:id="rId13"/>
    <p:sldId id="281" r:id="rId14"/>
    <p:sldId id="271" r:id="rId15"/>
    <p:sldId id="272" r:id="rId16"/>
    <p:sldId id="273" r:id="rId17"/>
    <p:sldId id="274" r:id="rId18"/>
    <p:sldId id="275" r:id="rId19"/>
    <p:sldId id="276" r:id="rId20"/>
    <p:sldId id="263" r:id="rId21"/>
    <p:sldId id="277" r:id="rId22"/>
    <p:sldId id="266" r:id="rId23"/>
    <p:sldId id="267" r:id="rId24"/>
    <p:sldId id="27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3392E-C137-4713-957E-3BBFEF5BB4B4}" type="datetimeFigureOut">
              <a:t>1/11/25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813F3A-4D58-4DF7-9AF6-71089D5D8AD3}" type="slidenum">
              <a:t>‹#›</a:t>
            </a:fld>
            <a:endParaRPr lang="en-US"/>
          </a:p>
        </p:txBody>
      </p:sp>
    </p:spTree>
    <p:extLst>
      <p:ext uri="{BB962C8B-B14F-4D97-AF65-F5344CB8AC3E}">
        <p14:creationId xmlns:p14="http://schemas.microsoft.com/office/powerpoint/2010/main" val="510966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a:t>
            </a:fld>
            <a:endParaRPr lang="en-US"/>
          </a:p>
        </p:txBody>
      </p:sp>
    </p:spTree>
    <p:extLst>
      <p:ext uri="{BB962C8B-B14F-4D97-AF65-F5344CB8AC3E}">
        <p14:creationId xmlns:p14="http://schemas.microsoft.com/office/powerpoint/2010/main" val="652478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2</a:t>
            </a:fld>
            <a:endParaRPr lang="en-US"/>
          </a:p>
        </p:txBody>
      </p:sp>
    </p:spTree>
    <p:extLst>
      <p:ext uri="{BB962C8B-B14F-4D97-AF65-F5344CB8AC3E}">
        <p14:creationId xmlns:p14="http://schemas.microsoft.com/office/powerpoint/2010/main" val="1723589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3</a:t>
            </a:fld>
            <a:endParaRPr lang="en-US"/>
          </a:p>
        </p:txBody>
      </p:sp>
    </p:spTree>
    <p:extLst>
      <p:ext uri="{BB962C8B-B14F-4D97-AF65-F5344CB8AC3E}">
        <p14:creationId xmlns:p14="http://schemas.microsoft.com/office/powerpoint/2010/main" val="2634427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4</a:t>
            </a:fld>
            <a:endParaRPr lang="en-US"/>
          </a:p>
        </p:txBody>
      </p:sp>
    </p:spTree>
    <p:extLst>
      <p:ext uri="{BB962C8B-B14F-4D97-AF65-F5344CB8AC3E}">
        <p14:creationId xmlns:p14="http://schemas.microsoft.com/office/powerpoint/2010/main" val="97157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5</a:t>
            </a:fld>
            <a:endParaRPr lang="en-US"/>
          </a:p>
        </p:txBody>
      </p:sp>
    </p:spTree>
    <p:extLst>
      <p:ext uri="{BB962C8B-B14F-4D97-AF65-F5344CB8AC3E}">
        <p14:creationId xmlns:p14="http://schemas.microsoft.com/office/powerpoint/2010/main" val="3844568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6</a:t>
            </a:fld>
            <a:endParaRPr lang="en-US"/>
          </a:p>
        </p:txBody>
      </p:sp>
    </p:spTree>
    <p:extLst>
      <p:ext uri="{BB962C8B-B14F-4D97-AF65-F5344CB8AC3E}">
        <p14:creationId xmlns:p14="http://schemas.microsoft.com/office/powerpoint/2010/main" val="4096120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7</a:t>
            </a:fld>
            <a:endParaRPr lang="en-US"/>
          </a:p>
        </p:txBody>
      </p:sp>
    </p:spTree>
    <p:extLst>
      <p:ext uri="{BB962C8B-B14F-4D97-AF65-F5344CB8AC3E}">
        <p14:creationId xmlns:p14="http://schemas.microsoft.com/office/powerpoint/2010/main" val="449591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11</a:t>
            </a:fld>
            <a:endParaRPr lang="en-US"/>
          </a:p>
        </p:txBody>
      </p:sp>
    </p:spTree>
    <p:extLst>
      <p:ext uri="{BB962C8B-B14F-4D97-AF65-F5344CB8AC3E}">
        <p14:creationId xmlns:p14="http://schemas.microsoft.com/office/powerpoint/2010/main" val="620441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12</a:t>
            </a:fld>
            <a:endParaRPr lang="en-US"/>
          </a:p>
        </p:txBody>
      </p:sp>
    </p:spTree>
    <p:extLst>
      <p:ext uri="{BB962C8B-B14F-4D97-AF65-F5344CB8AC3E}">
        <p14:creationId xmlns:p14="http://schemas.microsoft.com/office/powerpoint/2010/main" val="2280719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13</a:t>
            </a:fld>
            <a:endParaRPr lang="en-US"/>
          </a:p>
        </p:txBody>
      </p:sp>
    </p:spTree>
    <p:extLst>
      <p:ext uri="{BB962C8B-B14F-4D97-AF65-F5344CB8AC3E}">
        <p14:creationId xmlns:p14="http://schemas.microsoft.com/office/powerpoint/2010/main" val="3098665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14</a:t>
            </a:fld>
            <a:endParaRPr lang="en-US"/>
          </a:p>
        </p:txBody>
      </p:sp>
    </p:spTree>
    <p:extLst>
      <p:ext uri="{BB962C8B-B14F-4D97-AF65-F5344CB8AC3E}">
        <p14:creationId xmlns:p14="http://schemas.microsoft.com/office/powerpoint/2010/main" val="3579289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15</a:t>
            </a:fld>
            <a:endParaRPr lang="en-US"/>
          </a:p>
        </p:txBody>
      </p:sp>
    </p:spTree>
    <p:extLst>
      <p:ext uri="{BB962C8B-B14F-4D97-AF65-F5344CB8AC3E}">
        <p14:creationId xmlns:p14="http://schemas.microsoft.com/office/powerpoint/2010/main" val="4072372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16</a:t>
            </a:fld>
            <a:endParaRPr lang="en-US"/>
          </a:p>
        </p:txBody>
      </p:sp>
    </p:spTree>
    <p:extLst>
      <p:ext uri="{BB962C8B-B14F-4D97-AF65-F5344CB8AC3E}">
        <p14:creationId xmlns:p14="http://schemas.microsoft.com/office/powerpoint/2010/main" val="14205112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17</a:t>
            </a:fld>
            <a:endParaRPr lang="en-US"/>
          </a:p>
        </p:txBody>
      </p:sp>
    </p:spTree>
    <p:extLst>
      <p:ext uri="{BB962C8B-B14F-4D97-AF65-F5344CB8AC3E}">
        <p14:creationId xmlns:p14="http://schemas.microsoft.com/office/powerpoint/2010/main" val="36873495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18</a:t>
            </a:fld>
            <a:endParaRPr lang="en-US"/>
          </a:p>
        </p:txBody>
      </p:sp>
    </p:spTree>
    <p:extLst>
      <p:ext uri="{BB962C8B-B14F-4D97-AF65-F5344CB8AC3E}">
        <p14:creationId xmlns:p14="http://schemas.microsoft.com/office/powerpoint/2010/main" val="38464449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19</a:t>
            </a:fld>
            <a:endParaRPr lang="en-US"/>
          </a:p>
        </p:txBody>
      </p:sp>
    </p:spTree>
    <p:extLst>
      <p:ext uri="{BB962C8B-B14F-4D97-AF65-F5344CB8AC3E}">
        <p14:creationId xmlns:p14="http://schemas.microsoft.com/office/powerpoint/2010/main" val="21533106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20</a:t>
            </a:fld>
            <a:endParaRPr lang="en-US"/>
          </a:p>
        </p:txBody>
      </p:sp>
    </p:spTree>
    <p:extLst>
      <p:ext uri="{BB962C8B-B14F-4D97-AF65-F5344CB8AC3E}">
        <p14:creationId xmlns:p14="http://schemas.microsoft.com/office/powerpoint/2010/main" val="24710775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4813F3A-4D58-4DF7-9AF6-71089D5D8AD3}" type="slidenum">
              <a:t>21</a:t>
            </a:fld>
            <a:endParaRPr lang="en-US"/>
          </a:p>
        </p:txBody>
      </p:sp>
    </p:spTree>
    <p:extLst>
      <p:ext uri="{BB962C8B-B14F-4D97-AF65-F5344CB8AC3E}">
        <p14:creationId xmlns:p14="http://schemas.microsoft.com/office/powerpoint/2010/main" val="11712000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a:xfrm>
            <a:off x="2692397" y="5037663"/>
            <a:ext cx="5214635" cy="279400"/>
          </a:xfrm>
        </p:spPr>
        <p:txBody>
          <a:bodyPr/>
          <a:lstStyle/>
          <a:p>
            <a:endParaRPr lang="en-GH"/>
          </a:p>
        </p:txBody>
      </p:sp>
      <p:sp>
        <p:nvSpPr>
          <p:cNvPr id="6" name="Slide Number Placeholder 5"/>
          <p:cNvSpPr>
            <a:spLocks noGrp="1"/>
          </p:cNvSpPr>
          <p:nvPr>
            <p:ph type="sldNum" sz="quarter" idx="12"/>
          </p:nvPr>
        </p:nvSpPr>
        <p:spPr>
          <a:xfrm>
            <a:off x="8956900" y="5037663"/>
            <a:ext cx="551167" cy="279400"/>
          </a:xfrm>
        </p:spPr>
        <p:txBody>
          <a:bodyPr/>
          <a:lstStyle/>
          <a:p>
            <a:fld id="{34C4DD76-205F-4764-B126-7EA6C58C7333}" type="slidenum">
              <a:rPr lang="en-GH" smtClean="0"/>
              <a:t>‹#›</a:t>
            </a:fld>
            <a:endParaRPr lang="en-GH"/>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7850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spTree>
    <p:extLst>
      <p:ext uri="{BB962C8B-B14F-4D97-AF65-F5344CB8AC3E}">
        <p14:creationId xmlns:p14="http://schemas.microsoft.com/office/powerpoint/2010/main" val="71843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0642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98E838B-CEE1-4806-B6BE-79B9901DAAC7}" type="datetimeFigureOut">
              <a:rPr lang="en-GH" smtClean="0"/>
              <a:t>1/11/25</a:t>
            </a:fld>
            <a:endParaRPr lang="en-GH"/>
          </a:p>
        </p:txBody>
      </p:sp>
      <p:sp>
        <p:nvSpPr>
          <p:cNvPr id="6" name="Footer Placeholder 5"/>
          <p:cNvSpPr>
            <a:spLocks noGrp="1"/>
          </p:cNvSpPr>
          <p:nvPr>
            <p:ph type="ftr" sz="quarter" idx="11"/>
          </p:nvPr>
        </p:nvSpPr>
        <p:spPr/>
        <p:txBody>
          <a:bodyPr/>
          <a:lstStyle/>
          <a:p>
            <a:endParaRPr lang="en-GH"/>
          </a:p>
        </p:txBody>
      </p:sp>
      <p:sp>
        <p:nvSpPr>
          <p:cNvPr id="7" name="Slide Number Placeholder 6"/>
          <p:cNvSpPr>
            <a:spLocks noGrp="1"/>
          </p:cNvSpPr>
          <p:nvPr>
            <p:ph type="sldNum" sz="quarter" idx="12"/>
          </p:nvPr>
        </p:nvSpPr>
        <p:spPr/>
        <p:txBody>
          <a:bodyPr/>
          <a:lstStyle/>
          <a:p>
            <a:fld id="{34C4DD76-205F-4764-B126-7EA6C58C7333}" type="slidenum">
              <a:rPr lang="en-GH" smtClean="0"/>
              <a:t>‹#›</a:t>
            </a:fld>
            <a:endParaRPr lang="en-GH"/>
          </a:p>
        </p:txBody>
      </p:sp>
    </p:spTree>
    <p:extLst>
      <p:ext uri="{BB962C8B-B14F-4D97-AF65-F5344CB8AC3E}">
        <p14:creationId xmlns:p14="http://schemas.microsoft.com/office/powerpoint/2010/main" val="932821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98E838B-CEE1-4806-B6BE-79B9901DAAC7}" type="datetimeFigureOut">
              <a:rPr lang="en-GH" smtClean="0"/>
              <a:t>1/11/25</a:t>
            </a:fld>
            <a:endParaRPr lang="en-GH"/>
          </a:p>
        </p:txBody>
      </p:sp>
      <p:sp>
        <p:nvSpPr>
          <p:cNvPr id="8" name="Footer Placeholder 7"/>
          <p:cNvSpPr>
            <a:spLocks noGrp="1"/>
          </p:cNvSpPr>
          <p:nvPr>
            <p:ph type="ftr" sz="quarter" idx="11"/>
          </p:nvPr>
        </p:nvSpPr>
        <p:spPr/>
        <p:txBody>
          <a:bodyPr/>
          <a:lstStyle/>
          <a:p>
            <a:endParaRPr lang="en-GH"/>
          </a:p>
        </p:txBody>
      </p:sp>
      <p:sp>
        <p:nvSpPr>
          <p:cNvPr id="9" name="Slide Number Placeholder 8"/>
          <p:cNvSpPr>
            <a:spLocks noGrp="1"/>
          </p:cNvSpPr>
          <p:nvPr>
            <p:ph type="sldNum" sz="quarter" idx="12"/>
          </p:nvPr>
        </p:nvSpPr>
        <p:spPr/>
        <p:txBody>
          <a:bodyPr/>
          <a:lstStyle/>
          <a:p>
            <a:fld id="{34C4DD76-205F-4764-B126-7EA6C58C7333}" type="slidenum">
              <a:rPr lang="en-GH" smtClean="0"/>
              <a:t>‹#›</a:t>
            </a:fld>
            <a:endParaRPr lang="en-GH"/>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6932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98E838B-CEE1-4806-B6BE-79B9901DAAC7}" type="datetimeFigureOut">
              <a:rPr lang="en-GH" smtClean="0"/>
              <a:t>1/11/25</a:t>
            </a:fld>
            <a:endParaRPr lang="en-GH"/>
          </a:p>
        </p:txBody>
      </p:sp>
      <p:sp>
        <p:nvSpPr>
          <p:cNvPr id="4" name="Footer Placeholder 3"/>
          <p:cNvSpPr>
            <a:spLocks noGrp="1"/>
          </p:cNvSpPr>
          <p:nvPr>
            <p:ph type="ftr" sz="quarter" idx="11"/>
          </p:nvPr>
        </p:nvSpPr>
        <p:spPr/>
        <p:txBody>
          <a:bodyPr/>
          <a:lstStyle/>
          <a:p>
            <a:endParaRPr lang="en-GH"/>
          </a:p>
        </p:txBody>
      </p:sp>
      <p:sp>
        <p:nvSpPr>
          <p:cNvPr id="5" name="Slide Number Placeholder 4"/>
          <p:cNvSpPr>
            <a:spLocks noGrp="1"/>
          </p:cNvSpPr>
          <p:nvPr>
            <p:ph type="sldNum" sz="quarter" idx="12"/>
          </p:nvPr>
        </p:nvSpPr>
        <p:spPr/>
        <p:txBody>
          <a:bodyPr/>
          <a:lstStyle/>
          <a:p>
            <a:fld id="{34C4DD76-205F-4764-B126-7EA6C58C7333}" type="slidenum">
              <a:rPr lang="en-GH" smtClean="0"/>
              <a:t>‹#›</a:t>
            </a:fld>
            <a:endParaRPr lang="en-GH"/>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7207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8E838B-CEE1-4806-B6BE-79B9901DAAC7}" type="datetimeFigureOut">
              <a:rPr lang="en-GH" smtClean="0"/>
              <a:t>1/11/25</a:t>
            </a:fld>
            <a:endParaRPr lang="en-GH"/>
          </a:p>
        </p:txBody>
      </p:sp>
      <p:sp>
        <p:nvSpPr>
          <p:cNvPr id="3" name="Footer Placeholder 2"/>
          <p:cNvSpPr>
            <a:spLocks noGrp="1"/>
          </p:cNvSpPr>
          <p:nvPr>
            <p:ph type="ftr" sz="quarter" idx="11"/>
          </p:nvPr>
        </p:nvSpPr>
        <p:spPr/>
        <p:txBody>
          <a:bodyPr/>
          <a:lstStyle/>
          <a:p>
            <a:endParaRPr lang="en-GH"/>
          </a:p>
        </p:txBody>
      </p:sp>
      <p:sp>
        <p:nvSpPr>
          <p:cNvPr id="4" name="Slide Number Placeholder 3"/>
          <p:cNvSpPr>
            <a:spLocks noGrp="1"/>
          </p:cNvSpPr>
          <p:nvPr>
            <p:ph type="sldNum" sz="quarter" idx="12"/>
          </p:nvPr>
        </p:nvSpPr>
        <p:spPr/>
        <p:txBody>
          <a:bodyPr/>
          <a:lstStyle/>
          <a:p>
            <a:fld id="{34C4DD76-205F-4764-B126-7EA6C58C7333}" type="slidenum">
              <a:rPr lang="en-GH" smtClean="0"/>
              <a:t>‹#›</a:t>
            </a:fld>
            <a:endParaRPr lang="en-GH"/>
          </a:p>
        </p:txBody>
      </p:sp>
    </p:spTree>
    <p:extLst>
      <p:ext uri="{BB962C8B-B14F-4D97-AF65-F5344CB8AC3E}">
        <p14:creationId xmlns:p14="http://schemas.microsoft.com/office/powerpoint/2010/main" val="2372127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8E838B-CEE1-4806-B6BE-79B9901DAAC7}" type="datetimeFigureOut">
              <a:rPr lang="en-GH" smtClean="0"/>
              <a:t>1/11/25</a:t>
            </a:fld>
            <a:endParaRPr lang="en-GH"/>
          </a:p>
        </p:txBody>
      </p:sp>
      <p:sp>
        <p:nvSpPr>
          <p:cNvPr id="6" name="Footer Placeholder 5"/>
          <p:cNvSpPr>
            <a:spLocks noGrp="1"/>
          </p:cNvSpPr>
          <p:nvPr>
            <p:ph type="ftr" sz="quarter" idx="11"/>
          </p:nvPr>
        </p:nvSpPr>
        <p:spPr/>
        <p:txBody>
          <a:bodyPr/>
          <a:lstStyle/>
          <a:p>
            <a:endParaRPr lang="en-GH"/>
          </a:p>
        </p:txBody>
      </p:sp>
      <p:sp>
        <p:nvSpPr>
          <p:cNvPr id="7" name="Slide Number Placeholder 6"/>
          <p:cNvSpPr>
            <a:spLocks noGrp="1"/>
          </p:cNvSpPr>
          <p:nvPr>
            <p:ph type="sldNum" sz="quarter" idx="12"/>
          </p:nvPr>
        </p:nvSpPr>
        <p:spPr/>
        <p:txBody>
          <a:bodyPr/>
          <a:lstStyle/>
          <a:p>
            <a:fld id="{34C4DD76-205F-4764-B126-7EA6C58C7333}" type="slidenum">
              <a:rPr lang="en-GH" smtClean="0"/>
              <a:t>‹#›</a:t>
            </a:fld>
            <a:endParaRPr lang="en-GH"/>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4215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8E838B-CEE1-4806-B6BE-79B9901DAAC7}" type="datetimeFigureOut">
              <a:rPr lang="en-GH" smtClean="0"/>
              <a:t>1/11/25</a:t>
            </a:fld>
            <a:endParaRPr lang="en-GH"/>
          </a:p>
        </p:txBody>
      </p:sp>
      <p:sp>
        <p:nvSpPr>
          <p:cNvPr id="6" name="Footer Placeholder 5"/>
          <p:cNvSpPr>
            <a:spLocks noGrp="1"/>
          </p:cNvSpPr>
          <p:nvPr>
            <p:ph type="ftr" sz="quarter" idx="11"/>
          </p:nvPr>
        </p:nvSpPr>
        <p:spPr/>
        <p:txBody>
          <a:bodyPr/>
          <a:lstStyle/>
          <a:p>
            <a:endParaRPr lang="en-GH"/>
          </a:p>
        </p:txBody>
      </p:sp>
      <p:sp>
        <p:nvSpPr>
          <p:cNvPr id="7" name="Slide Number Placeholder 6"/>
          <p:cNvSpPr>
            <a:spLocks noGrp="1"/>
          </p:cNvSpPr>
          <p:nvPr>
            <p:ph type="sldNum" sz="quarter" idx="12"/>
          </p:nvPr>
        </p:nvSpPr>
        <p:spPr/>
        <p:txBody>
          <a:bodyPr/>
          <a:lstStyle/>
          <a:p>
            <a:fld id="{34C4DD76-205F-4764-B126-7EA6C58C7333}" type="slidenum">
              <a:rPr lang="en-GH" smtClean="0"/>
              <a:t>‹#›</a:t>
            </a:fld>
            <a:endParaRPr lang="en-GH"/>
          </a:p>
        </p:txBody>
      </p:sp>
    </p:spTree>
    <p:extLst>
      <p:ext uri="{BB962C8B-B14F-4D97-AF65-F5344CB8AC3E}">
        <p14:creationId xmlns:p14="http://schemas.microsoft.com/office/powerpoint/2010/main" val="853357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8E838B-CEE1-4806-B6BE-79B9901DAAC7}" type="datetimeFigureOut">
              <a:rPr lang="en-GH" smtClean="0"/>
              <a:t>1/11/25</a:t>
            </a:fld>
            <a:endParaRPr lang="en-GH"/>
          </a:p>
        </p:txBody>
      </p:sp>
      <p:sp>
        <p:nvSpPr>
          <p:cNvPr id="6" name="Footer Placeholder 5"/>
          <p:cNvSpPr>
            <a:spLocks noGrp="1"/>
          </p:cNvSpPr>
          <p:nvPr>
            <p:ph type="ftr" sz="quarter" idx="11"/>
          </p:nvPr>
        </p:nvSpPr>
        <p:spPr/>
        <p:txBody>
          <a:bodyPr/>
          <a:lstStyle/>
          <a:p>
            <a:endParaRPr lang="en-GH"/>
          </a:p>
        </p:txBody>
      </p:sp>
      <p:sp>
        <p:nvSpPr>
          <p:cNvPr id="7" name="Slide Number Placeholder 6"/>
          <p:cNvSpPr>
            <a:spLocks noGrp="1"/>
          </p:cNvSpPr>
          <p:nvPr>
            <p:ph type="sldNum" sz="quarter" idx="12"/>
          </p:nvPr>
        </p:nvSpPr>
        <p:spPr/>
        <p:txBody>
          <a:bodyPr/>
          <a:lstStyle/>
          <a:p>
            <a:fld id="{34C4DD76-205F-4764-B126-7EA6C58C7333}" type="slidenum">
              <a:rPr lang="en-GH" smtClean="0"/>
              <a:t>‹#›</a:t>
            </a:fld>
            <a:endParaRPr lang="en-GH"/>
          </a:p>
        </p:txBody>
      </p:sp>
    </p:spTree>
    <p:extLst>
      <p:ext uri="{BB962C8B-B14F-4D97-AF65-F5344CB8AC3E}">
        <p14:creationId xmlns:p14="http://schemas.microsoft.com/office/powerpoint/2010/main" val="3015317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5690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1403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spTree>
    <p:extLst>
      <p:ext uri="{BB962C8B-B14F-4D97-AF65-F5344CB8AC3E}">
        <p14:creationId xmlns:p14="http://schemas.microsoft.com/office/powerpoint/2010/main" val="2017794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2804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3803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927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8E838B-CEE1-4806-B6BE-79B9901DAAC7}" type="datetimeFigureOut">
              <a:rPr lang="en-GH" smtClean="0"/>
              <a:t>1/11/25</a:t>
            </a:fld>
            <a:endParaRPr lang="en-GH"/>
          </a:p>
        </p:txBody>
      </p:sp>
      <p:sp>
        <p:nvSpPr>
          <p:cNvPr id="5" name="Footer Placeholder 4"/>
          <p:cNvSpPr>
            <a:spLocks noGrp="1"/>
          </p:cNvSpPr>
          <p:nvPr>
            <p:ph type="ftr" sz="quarter" idx="11"/>
          </p:nvPr>
        </p:nvSpPr>
        <p:spPr/>
        <p:txBody>
          <a:bodyPr/>
          <a:lstStyle/>
          <a:p>
            <a:endParaRPr lang="en-GH"/>
          </a:p>
        </p:txBody>
      </p:sp>
      <p:sp>
        <p:nvSpPr>
          <p:cNvPr id="6" name="Slide Number Placeholder 5"/>
          <p:cNvSpPr>
            <a:spLocks noGrp="1"/>
          </p:cNvSpPr>
          <p:nvPr>
            <p:ph type="sldNum" sz="quarter" idx="12"/>
          </p:nvPr>
        </p:nvSpPr>
        <p:spPr/>
        <p:txBody>
          <a:bodyPr/>
          <a:lstStyle/>
          <a:p>
            <a:fld id="{34C4DD76-205F-4764-B126-7EA6C58C7333}" type="slidenum">
              <a:rPr lang="en-GH" smtClean="0"/>
              <a:t>‹#›</a:t>
            </a:fld>
            <a:endParaRPr lang="en-GH"/>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8014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98E838B-CEE1-4806-B6BE-79B9901DAAC7}" type="datetimeFigureOut">
              <a:rPr lang="en-GH" smtClean="0"/>
              <a:t>1/11/25</a:t>
            </a:fld>
            <a:endParaRPr lang="en-GH"/>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H"/>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4C4DD76-205F-4764-B126-7EA6C58C7333}" type="slidenum">
              <a:rPr lang="en-GH" smtClean="0"/>
              <a:t>‹#›</a:t>
            </a:fld>
            <a:endParaRPr lang="en-GH"/>
          </a:p>
        </p:txBody>
      </p:sp>
    </p:spTree>
    <p:extLst>
      <p:ext uri="{BB962C8B-B14F-4D97-AF65-F5344CB8AC3E}">
        <p14:creationId xmlns:p14="http://schemas.microsoft.com/office/powerpoint/2010/main" val="3153027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47CF-E527-C739-8D12-D18CDF998BCE}"/>
              </a:ext>
            </a:extLst>
          </p:cNvPr>
          <p:cNvSpPr>
            <a:spLocks noGrp="1"/>
          </p:cNvSpPr>
          <p:nvPr>
            <p:ph type="ctrTitle"/>
          </p:nvPr>
        </p:nvSpPr>
        <p:spPr>
          <a:xfrm>
            <a:off x="1906602" y="1498915"/>
            <a:ext cx="8387255" cy="1680150"/>
          </a:xfrm>
          <a:ln>
            <a:solidFill>
              <a:schemeClr val="accent1"/>
            </a:solidFill>
          </a:ln>
        </p:spPr>
        <p:txBody>
          <a:bodyPr>
            <a:noAutofit/>
          </a:bodyPr>
          <a:lstStyle/>
          <a:p>
            <a:pPr algn="ctr"/>
            <a:r>
              <a:rPr lang="en-GB" sz="3200">
                <a:solidFill>
                  <a:srgbClr val="111111"/>
                </a:solidFill>
                <a:effectLst/>
                <a:latin typeface="Roboto" panose="02000000000000000000" pitchFamily="2" charset="0"/>
                <a:ea typeface="Roboto" panose="02000000000000000000" pitchFamily="2" charset="0"/>
                <a:cs typeface="Roboto" panose="02000000000000000000" pitchFamily="2" charset="0"/>
              </a:rPr>
              <a:t>Critically evaluate the idea that vulnerable people are coerced or forced into illegal activities by others</a:t>
            </a:r>
            <a:endParaRPr lang="en-GH" sz="3200"/>
          </a:p>
        </p:txBody>
      </p:sp>
      <p:sp>
        <p:nvSpPr>
          <p:cNvPr id="3" name="Subtitle 2">
            <a:extLst>
              <a:ext uri="{FF2B5EF4-FFF2-40B4-BE49-F238E27FC236}">
                <a16:creationId xmlns:a16="http://schemas.microsoft.com/office/drawing/2014/main" id="{FFCFE8B3-169B-4191-497B-68B1AC595264}"/>
              </a:ext>
            </a:extLst>
          </p:cNvPr>
          <p:cNvSpPr>
            <a:spLocks noGrp="1"/>
          </p:cNvSpPr>
          <p:nvPr>
            <p:ph type="subTitle" idx="1"/>
          </p:nvPr>
        </p:nvSpPr>
        <p:spPr>
          <a:xfrm>
            <a:off x="2692396" y="3862313"/>
            <a:ext cx="6815669" cy="1320802"/>
          </a:xfrm>
          <a:ln>
            <a:solidFill>
              <a:schemeClr val="accent1"/>
            </a:solidFill>
          </a:ln>
        </p:spPr>
        <p:txBody>
          <a:bodyPr>
            <a:normAutofit/>
          </a:bodyPr>
          <a:lstStyle/>
          <a:p>
            <a:r>
              <a:rPr lang="en-US" sz="3200" b="1"/>
              <a:t>RICHARD KWAME AGYEI</a:t>
            </a:r>
          </a:p>
          <a:p>
            <a:endParaRPr lang="en-US" sz="3200" b="1">
              <a:solidFill>
                <a:srgbClr val="000000"/>
              </a:solidFill>
            </a:endParaRPr>
          </a:p>
        </p:txBody>
      </p:sp>
    </p:spTree>
    <p:extLst>
      <p:ext uri="{BB962C8B-B14F-4D97-AF65-F5344CB8AC3E}">
        <p14:creationId xmlns:p14="http://schemas.microsoft.com/office/powerpoint/2010/main" val="1202831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6C65-BB48-B9AC-87E2-DEE9200B5DA0}"/>
              </a:ext>
            </a:extLst>
          </p:cNvPr>
          <p:cNvSpPr>
            <a:spLocks noGrp="1"/>
          </p:cNvSpPr>
          <p:nvPr>
            <p:ph type="title"/>
          </p:nvPr>
        </p:nvSpPr>
        <p:spPr/>
        <p:txBody>
          <a:bodyPr/>
          <a:lstStyle/>
          <a:p>
            <a:r>
              <a:rPr lang="en-US" b="1">
                <a:solidFill>
                  <a:schemeClr val="tx1"/>
                </a:solidFill>
              </a:rPr>
              <a:t>THE OBJECTIVES ARE:</a:t>
            </a:r>
          </a:p>
        </p:txBody>
      </p:sp>
      <p:sp>
        <p:nvSpPr>
          <p:cNvPr id="3" name="Content Placeholder 2">
            <a:extLst>
              <a:ext uri="{FF2B5EF4-FFF2-40B4-BE49-F238E27FC236}">
                <a16:creationId xmlns:a16="http://schemas.microsoft.com/office/drawing/2014/main" id="{97A3FEEB-5F30-C192-6487-5B0C21333CA3}"/>
              </a:ext>
            </a:extLst>
          </p:cNvPr>
          <p:cNvSpPr>
            <a:spLocks noGrp="1"/>
          </p:cNvSpPr>
          <p:nvPr>
            <p:ph idx="1"/>
          </p:nvPr>
        </p:nvSpPr>
        <p:spPr/>
        <p:txBody>
          <a:bodyPr/>
          <a:lstStyle/>
          <a:p>
            <a:r>
              <a:rPr lang="en-US">
                <a:solidFill>
                  <a:schemeClr val="tx1"/>
                </a:solidFill>
              </a:rPr>
              <a:t>THE DEFINITION OF VULNERABLE PEOPLE</a:t>
            </a:r>
          </a:p>
          <a:p>
            <a:r>
              <a:rPr lang="en-US">
                <a:solidFill>
                  <a:schemeClr val="tx1"/>
                </a:solidFill>
              </a:rPr>
              <a:t>WHAT IS ILLEGAL ACTIVITIES</a:t>
            </a:r>
          </a:p>
          <a:p>
            <a:r>
              <a:rPr lang="en-US">
                <a:solidFill>
                  <a:schemeClr val="tx1"/>
                </a:solidFill>
              </a:rPr>
              <a:t>FACTORS THAT CONTRIBUTE TO ILLEGAL ACTIVITIES</a:t>
            </a:r>
          </a:p>
          <a:p>
            <a:r>
              <a:rPr lang="en-US">
                <a:solidFill>
                  <a:schemeClr val="tx1"/>
                </a:solidFill>
              </a:rPr>
              <a:t>INTERVENTIONS AND SOLUTIONS</a:t>
            </a:r>
            <a:endParaRPr lang="en-GH">
              <a:solidFill>
                <a:schemeClr val="tx1"/>
              </a:solidFill>
            </a:endParaRPr>
          </a:p>
        </p:txBody>
      </p:sp>
    </p:spTree>
    <p:extLst>
      <p:ext uri="{BB962C8B-B14F-4D97-AF65-F5344CB8AC3E}">
        <p14:creationId xmlns:p14="http://schemas.microsoft.com/office/powerpoint/2010/main" val="1782490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E64F6-E9E8-7DAE-D716-F98CECDF6307}"/>
              </a:ext>
            </a:extLst>
          </p:cNvPr>
          <p:cNvSpPr>
            <a:spLocks noGrp="1"/>
          </p:cNvSpPr>
          <p:nvPr>
            <p:ph type="title"/>
          </p:nvPr>
        </p:nvSpPr>
        <p:spPr>
          <a:xfrm>
            <a:off x="838200" y="1115752"/>
            <a:ext cx="10515600" cy="969689"/>
          </a:xfrm>
          <a:ln>
            <a:solidFill>
              <a:schemeClr val="accent1"/>
            </a:solidFill>
          </a:ln>
        </p:spPr>
        <p:txBody>
          <a:bodyPr/>
          <a:lstStyle/>
          <a:p>
            <a:r>
              <a:rPr lang="en-US" b="1">
                <a:solidFill>
                  <a:schemeClr val="tx1"/>
                </a:solidFill>
              </a:rPr>
              <a:t>Who are vulnerable people?</a:t>
            </a:r>
          </a:p>
        </p:txBody>
      </p:sp>
      <p:sp>
        <p:nvSpPr>
          <p:cNvPr id="3" name="Content Placeholder 2">
            <a:extLst>
              <a:ext uri="{FF2B5EF4-FFF2-40B4-BE49-F238E27FC236}">
                <a16:creationId xmlns:a16="http://schemas.microsoft.com/office/drawing/2014/main" id="{43C8715C-2850-BA3F-FFAA-1F03C9D3AED4}"/>
              </a:ext>
            </a:extLst>
          </p:cNvPr>
          <p:cNvSpPr>
            <a:spLocks noGrp="1"/>
          </p:cNvSpPr>
          <p:nvPr>
            <p:ph idx="1"/>
          </p:nvPr>
        </p:nvSpPr>
        <p:spPr>
          <a:xfrm>
            <a:off x="664464" y="2633472"/>
            <a:ext cx="10689336" cy="3819307"/>
          </a:xfrm>
          <a:ln>
            <a:solidFill>
              <a:schemeClr val="accent1"/>
            </a:solidFill>
          </a:ln>
        </p:spPr>
        <p:txBody>
          <a:bodyPr>
            <a:normAutofit/>
          </a:bodyPr>
          <a:lstStyle/>
          <a:p>
            <a:r>
              <a:rPr lang="en-US" b="0" i="0">
                <a:solidFill>
                  <a:schemeClr val="tx1"/>
                </a:solidFill>
                <a:effectLst/>
                <a:latin typeface="Optimistic"/>
              </a:rPr>
              <a:t>Vulnerable people are those who are more likely to be injured, taken advantage of, or treated unfairly because of </a:t>
            </a:r>
            <a:r>
              <a:rPr lang="en-US">
                <a:solidFill>
                  <a:schemeClr val="tx1"/>
                </a:solidFill>
                <a:latin typeface="Optimistic"/>
              </a:rPr>
              <a:t>multiple </a:t>
            </a:r>
            <a:r>
              <a:rPr lang="en-US" b="0" i="0">
                <a:solidFill>
                  <a:schemeClr val="tx1"/>
                </a:solidFill>
                <a:effectLst/>
                <a:latin typeface="Optimistic"/>
              </a:rPr>
              <a:t>reasons.</a:t>
            </a:r>
          </a:p>
          <a:p>
            <a:pPr marL="0" indent="0">
              <a:buNone/>
            </a:pPr>
            <a:endParaRPr lang="en-US" b="0" i="0">
              <a:solidFill>
                <a:srgbClr val="1C2B33"/>
              </a:solidFill>
              <a:effectLst/>
              <a:latin typeface="Optimistic"/>
            </a:endParaRPr>
          </a:p>
          <a:p>
            <a:pPr marL="0" indent="0" algn="ctr">
              <a:buNone/>
            </a:pPr>
            <a:r>
              <a:rPr lang="en-US" b="0" i="0">
                <a:solidFill>
                  <a:srgbClr val="1C2B33"/>
                </a:solidFill>
                <a:effectLst/>
                <a:latin typeface="Optimistic"/>
              </a:rPr>
              <a:t>“Vulnerable individuals are those who are at a greater risk of harm due to circumstances that reduce their ability to protect themselves from exploitation or abuse.”</a:t>
            </a:r>
          </a:p>
          <a:p>
            <a:pPr marL="0" indent="0" algn="ctr">
              <a:buNone/>
            </a:pPr>
            <a:r>
              <a:rPr lang="en-US" b="0" i="0">
                <a:solidFill>
                  <a:srgbClr val="1C2B33"/>
                </a:solidFill>
                <a:effectLst/>
                <a:latin typeface="Optimistic"/>
              </a:rPr>
              <a:t>(Wilson &amp; Daly, 2017)</a:t>
            </a:r>
          </a:p>
          <a:p>
            <a:pPr marL="0" indent="0">
              <a:buNone/>
            </a:pPr>
            <a:endParaRPr lang="en-GH"/>
          </a:p>
        </p:txBody>
      </p:sp>
    </p:spTree>
    <p:extLst>
      <p:ext uri="{BB962C8B-B14F-4D97-AF65-F5344CB8AC3E}">
        <p14:creationId xmlns:p14="http://schemas.microsoft.com/office/powerpoint/2010/main" val="740108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1825C-41C9-1009-5CD1-89513DC48FC3}"/>
              </a:ext>
            </a:extLst>
          </p:cNvPr>
          <p:cNvSpPr>
            <a:spLocks noGrp="1"/>
          </p:cNvSpPr>
          <p:nvPr>
            <p:ph type="title"/>
          </p:nvPr>
        </p:nvSpPr>
        <p:spPr/>
        <p:txBody>
          <a:bodyPr/>
          <a:lstStyle/>
          <a:p>
            <a:r>
              <a:rPr lang="en-US" b="1" i="0">
                <a:solidFill>
                  <a:schemeClr val="tx1"/>
                </a:solidFill>
                <a:effectLst/>
                <a:latin typeface="Optimistic"/>
              </a:rPr>
              <a:t>Coercion</a:t>
            </a:r>
            <a:endParaRPr lang="en-US">
              <a:solidFill>
                <a:schemeClr val="tx1"/>
              </a:solidFill>
            </a:endParaRPr>
          </a:p>
        </p:txBody>
      </p:sp>
      <p:sp>
        <p:nvSpPr>
          <p:cNvPr id="3" name="Content Placeholder 2">
            <a:extLst>
              <a:ext uri="{FF2B5EF4-FFF2-40B4-BE49-F238E27FC236}">
                <a16:creationId xmlns:a16="http://schemas.microsoft.com/office/drawing/2014/main" id="{22BA43FA-C027-CF67-3052-B404F3F3275C}"/>
              </a:ext>
            </a:extLst>
          </p:cNvPr>
          <p:cNvSpPr>
            <a:spLocks noGrp="1"/>
          </p:cNvSpPr>
          <p:nvPr>
            <p:ph idx="1"/>
          </p:nvPr>
        </p:nvSpPr>
        <p:spPr>
          <a:xfrm>
            <a:off x="1285633" y="2556932"/>
            <a:ext cx="9767272" cy="3328705"/>
          </a:xfrm>
        </p:spPr>
        <p:txBody>
          <a:bodyPr>
            <a:normAutofit lnSpcReduction="10000"/>
          </a:bodyPr>
          <a:lstStyle/>
          <a:p>
            <a:r>
              <a:rPr lang="en-US" b="0" i="0">
                <a:solidFill>
                  <a:schemeClr val="tx1"/>
                </a:solidFill>
                <a:effectLst/>
                <a:latin typeface="Optimistic"/>
              </a:rPr>
              <a:t>“Studies show that people who face challenges like learning difficulties or health problems are more likely to be pressured or taken advantage of by others.”</a:t>
            </a:r>
          </a:p>
          <a:p>
            <a:pPr marL="0" indent="0">
              <a:buNone/>
            </a:pPr>
            <a:r>
              <a:rPr lang="en-US">
                <a:solidFill>
                  <a:schemeClr val="tx1"/>
                </a:solidFill>
                <a:latin typeface="Optimistic"/>
              </a:rPr>
              <a:t>(Smith &amp; Jones, 2019)</a:t>
            </a:r>
          </a:p>
          <a:p>
            <a:pPr marL="0" indent="0">
              <a:buNone/>
            </a:pPr>
            <a:endParaRPr lang="en-US" b="0" i="0">
              <a:solidFill>
                <a:schemeClr val="tx1"/>
              </a:solidFill>
              <a:effectLst/>
              <a:latin typeface="Optimistic"/>
            </a:endParaRPr>
          </a:p>
          <a:p>
            <a:r>
              <a:rPr lang="en-US" b="0" i="0">
                <a:solidFill>
                  <a:schemeClr val="tx1"/>
                </a:solidFill>
                <a:effectLst/>
                <a:latin typeface="Optimistic"/>
              </a:rPr>
              <a:t>This can include forcing someone to do something they don’t want to do, </a:t>
            </a:r>
            <a:r>
              <a:rPr lang="en-US">
                <a:solidFill>
                  <a:schemeClr val="tx1"/>
                </a:solidFill>
                <a:latin typeface="Optimistic"/>
              </a:rPr>
              <a:t>normally </a:t>
            </a:r>
            <a:r>
              <a:rPr lang="en-US" b="0" i="0">
                <a:solidFill>
                  <a:schemeClr val="tx1"/>
                </a:solidFill>
                <a:effectLst/>
                <a:latin typeface="Optimistic"/>
              </a:rPr>
              <a:t>through threats, pressure, or fear.  It means they are not given a real choice or feel like they have no option but to obey.</a:t>
            </a:r>
            <a:endParaRPr lang="en-GH">
              <a:solidFill>
                <a:schemeClr val="tx1"/>
              </a:solidFill>
            </a:endParaRPr>
          </a:p>
        </p:txBody>
      </p:sp>
    </p:spTree>
    <p:extLst>
      <p:ext uri="{BB962C8B-B14F-4D97-AF65-F5344CB8AC3E}">
        <p14:creationId xmlns:p14="http://schemas.microsoft.com/office/powerpoint/2010/main" val="4120116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2747" y="1575972"/>
            <a:ext cx="10485120" cy="4434840"/>
          </a:xfrm>
        </p:spPr>
        <p:txBody>
          <a:bodyPr>
            <a:noAutofit/>
          </a:bodyPr>
          <a:lstStyle/>
          <a:p>
            <a:pPr marL="0" indent="0">
              <a:buNone/>
            </a:pPr>
            <a:r>
              <a:rPr lang="en-US" sz="4000" b="1">
                <a:solidFill>
                  <a:schemeClr val="tx1"/>
                </a:solidFill>
              </a:rPr>
              <a:t>They may experience challenges such as:  </a:t>
            </a:r>
          </a:p>
          <a:p>
            <a:r>
              <a:rPr lang="en-US" sz="4000">
                <a:solidFill>
                  <a:schemeClr val="tx1"/>
                </a:solidFill>
              </a:rPr>
              <a:t>Health issues (either physical or mental)  </a:t>
            </a:r>
          </a:p>
          <a:p>
            <a:r>
              <a:rPr lang="en-US" sz="4000">
                <a:solidFill>
                  <a:schemeClr val="tx1"/>
                </a:solidFill>
              </a:rPr>
              <a:t>Financial instability  </a:t>
            </a:r>
          </a:p>
          <a:p>
            <a:r>
              <a:rPr lang="en-US" sz="4000">
                <a:solidFill>
                  <a:schemeClr val="tx1"/>
                </a:solidFill>
              </a:rPr>
              <a:t>Social isolation or limited friendships  </a:t>
            </a:r>
          </a:p>
          <a:p>
            <a:r>
              <a:rPr lang="en-US" sz="4000">
                <a:solidFill>
                  <a:schemeClr val="tx1"/>
                </a:solidFill>
              </a:rPr>
              <a:t>Not enough education or awareness  </a:t>
            </a:r>
          </a:p>
        </p:txBody>
      </p:sp>
    </p:spTree>
    <p:extLst>
      <p:ext uri="{BB962C8B-B14F-4D97-AF65-F5344CB8AC3E}">
        <p14:creationId xmlns:p14="http://schemas.microsoft.com/office/powerpoint/2010/main" val="101618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solidFill>
                  <a:schemeClr val="tx1"/>
                </a:solidFill>
              </a:rPr>
              <a:t>What Are Illegal Activities?</a:t>
            </a:r>
          </a:p>
        </p:txBody>
      </p:sp>
      <p:sp>
        <p:nvSpPr>
          <p:cNvPr id="3" name="Content Placeholder 2"/>
          <p:cNvSpPr>
            <a:spLocks noGrp="1"/>
          </p:cNvSpPr>
          <p:nvPr>
            <p:ph idx="1"/>
          </p:nvPr>
        </p:nvSpPr>
        <p:spPr/>
        <p:txBody>
          <a:bodyPr>
            <a:normAutofit fontScale="77500" lnSpcReduction="20000"/>
          </a:bodyPr>
          <a:lstStyle/>
          <a:p>
            <a:pPr marL="0" indent="0">
              <a:buNone/>
            </a:pPr>
            <a:r>
              <a:rPr lang="en-US" sz="3600">
                <a:solidFill>
                  <a:schemeClr val="tx1"/>
                </a:solidFill>
              </a:rPr>
              <a:t>Illegal activities refer to actions that breaking the law. Engaging in those activities can lead to penalties, including imprisonment. Examples of illegal activities include:  </a:t>
            </a:r>
          </a:p>
          <a:p>
            <a:r>
              <a:rPr lang="en-US" sz="3200">
                <a:solidFill>
                  <a:schemeClr val="tx1"/>
                </a:solidFill>
              </a:rPr>
              <a:t>Drug smuggling</a:t>
            </a:r>
          </a:p>
          <a:p>
            <a:r>
              <a:rPr lang="en-US" sz="3600">
                <a:solidFill>
                  <a:schemeClr val="tx1"/>
                </a:solidFill>
              </a:rPr>
              <a:t>Stealing or robbery  </a:t>
            </a:r>
          </a:p>
          <a:p>
            <a:r>
              <a:rPr lang="en-US" sz="3600">
                <a:solidFill>
                  <a:schemeClr val="tx1"/>
                </a:solidFill>
              </a:rPr>
              <a:t>Fraud or scams  </a:t>
            </a:r>
          </a:p>
          <a:p>
            <a:r>
              <a:rPr lang="en-US" sz="3600">
                <a:solidFill>
                  <a:schemeClr val="tx1"/>
                </a:solidFill>
              </a:rPr>
              <a:t>Taking part in gangs and violent acts.</a:t>
            </a:r>
          </a:p>
        </p:txBody>
      </p:sp>
    </p:spTree>
    <p:extLst>
      <p:ext uri="{BB962C8B-B14F-4D97-AF65-F5344CB8AC3E}">
        <p14:creationId xmlns:p14="http://schemas.microsoft.com/office/powerpoint/2010/main" val="372238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6345" y="3083888"/>
            <a:ext cx="9601196" cy="1303867"/>
          </a:xfrm>
        </p:spPr>
        <p:txBody>
          <a:bodyPr>
            <a:normAutofit fontScale="90000"/>
          </a:bodyPr>
          <a:lstStyle/>
          <a:p>
            <a:r>
              <a:rPr lang="en-US" b="1">
                <a:solidFill>
                  <a:schemeClr val="tx1"/>
                </a:solidFill>
              </a:rPr>
              <a:t>Factors that contribute to vulnerable people being coerced into illegal activities</a:t>
            </a:r>
          </a:p>
        </p:txBody>
      </p:sp>
    </p:spTree>
    <p:extLst>
      <p:ext uri="{BB962C8B-B14F-4D97-AF65-F5344CB8AC3E}">
        <p14:creationId xmlns:p14="http://schemas.microsoft.com/office/powerpoint/2010/main" val="1477773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08270-0A4D-5A87-9A0B-6555D6A92A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D06F815-C3FB-283E-CF4E-2483C4FEE272}"/>
              </a:ext>
            </a:extLst>
          </p:cNvPr>
          <p:cNvSpPr>
            <a:spLocks noGrp="1"/>
          </p:cNvSpPr>
          <p:nvPr>
            <p:ph idx="1"/>
          </p:nvPr>
        </p:nvSpPr>
        <p:spPr>
          <a:xfrm>
            <a:off x="1020727" y="2574652"/>
            <a:ext cx="9875870" cy="3301216"/>
          </a:xfrm>
        </p:spPr>
        <p:txBody>
          <a:bodyPr/>
          <a:lstStyle/>
          <a:p>
            <a:r>
              <a:rPr lang="en-US">
                <a:solidFill>
                  <a:schemeClr val="tx1"/>
                </a:solidFill>
              </a:rPr>
              <a:t>Some experts explain that people who face problems, like not having enough money or </a:t>
            </a:r>
            <a:r>
              <a:rPr lang="en-US" err="1">
                <a:solidFill>
                  <a:schemeClr val="tx1"/>
                </a:solidFill>
              </a:rPr>
              <a:t>oppertunities</a:t>
            </a:r>
            <a:r>
              <a:rPr lang="en-US">
                <a:solidFill>
                  <a:schemeClr val="tx1"/>
                </a:solidFill>
              </a:rPr>
              <a:t>, are often forced or tricked into doing illegal things. For example, young people can be pressured by gangs or criminals to help sell drugs or steal because they feel they have no other choice. </a:t>
            </a:r>
          </a:p>
          <a:p>
            <a:pPr>
              <a:buSzPct val="114999"/>
            </a:pPr>
            <a:r>
              <a:rPr lang="en-US">
                <a:solidFill>
                  <a:schemeClr val="tx1"/>
                </a:solidFill>
              </a:rPr>
              <a:t>                                   (Densley &amp; Stevens, 2019)                        </a:t>
            </a:r>
            <a:r>
              <a:rPr lang="en-US"/>
              <a:t>            </a:t>
            </a:r>
          </a:p>
        </p:txBody>
      </p:sp>
    </p:spTree>
    <p:extLst>
      <p:ext uri="{BB962C8B-B14F-4D97-AF65-F5344CB8AC3E}">
        <p14:creationId xmlns:p14="http://schemas.microsoft.com/office/powerpoint/2010/main" val="2256669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49F45-0DA4-83A0-9AE6-6D397EB5980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AA4377-5484-1661-704A-04832C1205E0}"/>
              </a:ext>
            </a:extLst>
          </p:cNvPr>
          <p:cNvSpPr>
            <a:spLocks noGrp="1"/>
          </p:cNvSpPr>
          <p:nvPr>
            <p:ph idx="1"/>
          </p:nvPr>
        </p:nvSpPr>
        <p:spPr>
          <a:xfrm>
            <a:off x="1454889" y="2796164"/>
            <a:ext cx="8910081" cy="2149356"/>
          </a:xfrm>
        </p:spPr>
        <p:txBody>
          <a:bodyPr/>
          <a:lstStyle/>
          <a:p>
            <a:r>
              <a:rPr lang="en-US">
                <a:solidFill>
                  <a:schemeClr val="tx1"/>
                </a:solidFill>
              </a:rPr>
              <a:t>Others have found that people who are in hard situations, like being homeless or scared, might be forced to do bad things, like begging or sneaking in drugs.(National Institute of Justice, 2023)</a:t>
            </a:r>
          </a:p>
          <a:p>
            <a:pPr>
              <a:buSzPct val="114999"/>
            </a:pPr>
            <a:endParaRPr lang="en-US">
              <a:solidFill>
                <a:schemeClr val="tx1"/>
              </a:solidFill>
            </a:endParaRPr>
          </a:p>
        </p:txBody>
      </p:sp>
    </p:spTree>
    <p:extLst>
      <p:ext uri="{BB962C8B-B14F-4D97-AF65-F5344CB8AC3E}">
        <p14:creationId xmlns:p14="http://schemas.microsoft.com/office/powerpoint/2010/main" val="3194331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EE55-F272-05D1-5FA3-827B91603C9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EC50E7-FBE8-EBB6-F8CA-76A75ED56DC8}"/>
              </a:ext>
            </a:extLst>
          </p:cNvPr>
          <p:cNvSpPr>
            <a:spLocks noGrp="1"/>
          </p:cNvSpPr>
          <p:nvPr>
            <p:ph idx="1"/>
          </p:nvPr>
        </p:nvSpPr>
        <p:spPr>
          <a:xfrm>
            <a:off x="846017" y="2478779"/>
            <a:ext cx="10685580" cy="3729242"/>
          </a:xfrm>
        </p:spPr>
        <p:txBody>
          <a:bodyPr>
            <a:normAutofit/>
          </a:bodyPr>
          <a:lstStyle/>
          <a:p>
            <a:r>
              <a:rPr lang="en-US">
                <a:solidFill>
                  <a:schemeClr val="tx1"/>
                </a:solidFill>
              </a:rPr>
              <a:t>Reasearch also shows that some people are forced into crimes like robbery or fraud because they are threatened or fear being harmed (Smith &amp; Jones, 2019)</a:t>
            </a:r>
          </a:p>
          <a:p>
            <a:pPr>
              <a:buSzPct val="114999"/>
            </a:pPr>
            <a:r>
              <a:rPr lang="en-US">
                <a:solidFill>
                  <a:schemeClr val="tx1"/>
                </a:solidFill>
              </a:rPr>
              <a:t>Children who don’t have families to care for them can also be </a:t>
            </a:r>
            <a:r>
              <a:rPr lang="en-US" err="1">
                <a:solidFill>
                  <a:schemeClr val="tx1"/>
                </a:solidFill>
              </a:rPr>
              <a:t>decived</a:t>
            </a:r>
            <a:r>
              <a:rPr lang="en-US">
                <a:solidFill>
                  <a:schemeClr val="tx1"/>
                </a:solidFill>
              </a:rPr>
              <a:t> into illegal work, like stealing or helping criminals move stolen goods. (United Nations Office on Drugs and Crime, 2024)</a:t>
            </a:r>
          </a:p>
          <a:p>
            <a:pPr>
              <a:buSzPct val="114999"/>
            </a:pPr>
            <a:r>
              <a:rPr lang="en-US">
                <a:solidFill>
                  <a:schemeClr val="tx1"/>
                </a:solidFill>
              </a:rPr>
              <a:t>Experts say that criminals sometimes use fake promises, like offering jobs or money, to trick people into doing illegal things without them knowing it at first. (</a:t>
            </a:r>
            <a:r>
              <a:rPr lang="en-US" err="1">
                <a:solidFill>
                  <a:schemeClr val="tx1"/>
                </a:solidFill>
              </a:rPr>
              <a:t>Barnardos</a:t>
            </a:r>
            <a:r>
              <a:rPr lang="en-US">
                <a:solidFill>
                  <a:schemeClr val="tx1"/>
                </a:solidFill>
              </a:rPr>
              <a:t>, 2023)</a:t>
            </a:r>
          </a:p>
          <a:p>
            <a:pPr>
              <a:buSzPct val="114999"/>
            </a:pPr>
            <a:endParaRPr lang="en-US">
              <a:solidFill>
                <a:schemeClr val="tx1"/>
              </a:solidFill>
            </a:endParaRPr>
          </a:p>
        </p:txBody>
      </p:sp>
    </p:spTree>
    <p:extLst>
      <p:ext uri="{BB962C8B-B14F-4D97-AF65-F5344CB8AC3E}">
        <p14:creationId xmlns:p14="http://schemas.microsoft.com/office/powerpoint/2010/main" val="1915462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solidFill>
                  <a:schemeClr val="tx1"/>
                </a:solidFill>
              </a:rPr>
              <a:t>Coercion and Exploitation</a:t>
            </a:r>
          </a:p>
        </p:txBody>
      </p:sp>
      <p:sp>
        <p:nvSpPr>
          <p:cNvPr id="3" name="Content Placeholder 2"/>
          <p:cNvSpPr>
            <a:spLocks noGrp="1"/>
          </p:cNvSpPr>
          <p:nvPr>
            <p:ph idx="1"/>
          </p:nvPr>
        </p:nvSpPr>
        <p:spPr>
          <a:xfrm>
            <a:off x="1295402" y="2434102"/>
            <a:ext cx="9601196" cy="3318936"/>
          </a:xfrm>
        </p:spPr>
        <p:txBody>
          <a:bodyPr>
            <a:noAutofit/>
          </a:bodyPr>
          <a:lstStyle/>
          <a:p>
            <a:pPr marL="0" indent="0">
              <a:buNone/>
            </a:pPr>
            <a:r>
              <a:rPr lang="en-US" sz="3600">
                <a:solidFill>
                  <a:schemeClr val="tx1"/>
                </a:solidFill>
              </a:rPr>
              <a:t>Vulnerable individuals may be forced or deceived into actions they do not wish to take. The examples of those are:</a:t>
            </a:r>
          </a:p>
          <a:p>
            <a:r>
              <a:rPr lang="en-US" sz="3600">
                <a:solidFill>
                  <a:schemeClr val="tx1"/>
                </a:solidFill>
              </a:rPr>
              <a:t>  Being forced to work for criminal organizations.  </a:t>
            </a:r>
          </a:p>
          <a:p>
            <a:r>
              <a:rPr lang="en-US" sz="3600">
                <a:solidFill>
                  <a:schemeClr val="tx1"/>
                </a:solidFill>
              </a:rPr>
              <a:t>  Facing threats or being lured with promises in exchange for committing crimes.  </a:t>
            </a:r>
          </a:p>
        </p:txBody>
      </p:sp>
      <p:sp>
        <p:nvSpPr>
          <p:cNvPr id="4" name="TextBox 3"/>
          <p:cNvSpPr txBox="1"/>
          <p:nvPr/>
        </p:nvSpPr>
        <p:spPr>
          <a:xfrm>
            <a:off x="988327" y="1355325"/>
            <a:ext cx="614150" cy="584775"/>
          </a:xfrm>
          <a:prstGeom prst="rect">
            <a:avLst/>
          </a:prstGeom>
          <a:noFill/>
        </p:spPr>
        <p:txBody>
          <a:bodyPr wrap="square" rtlCol="0">
            <a:spAutoFit/>
          </a:bodyPr>
          <a:lstStyle/>
          <a:p>
            <a:r>
              <a:rPr lang="en-US" sz="3200" b="1"/>
              <a:t>1.</a:t>
            </a:r>
          </a:p>
        </p:txBody>
      </p:sp>
    </p:spTree>
    <p:extLst>
      <p:ext uri="{BB962C8B-B14F-4D97-AF65-F5344CB8AC3E}">
        <p14:creationId xmlns:p14="http://schemas.microsoft.com/office/powerpoint/2010/main" val="718361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938" y="0"/>
            <a:ext cx="11213722" cy="6844811"/>
          </a:xfrm>
          <a:prstGeom prst="rect">
            <a:avLst/>
          </a:prstGeom>
        </p:spPr>
      </p:pic>
    </p:spTree>
    <p:extLst>
      <p:ext uri="{BB962C8B-B14F-4D97-AF65-F5344CB8AC3E}">
        <p14:creationId xmlns:p14="http://schemas.microsoft.com/office/powerpoint/2010/main" val="1314932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811" y="913893"/>
            <a:ext cx="9601196" cy="1303867"/>
          </a:xfrm>
        </p:spPr>
        <p:txBody>
          <a:bodyPr/>
          <a:lstStyle/>
          <a:p>
            <a:r>
              <a:rPr lang="en-US" b="1">
                <a:solidFill>
                  <a:schemeClr val="tx1"/>
                </a:solidFill>
              </a:rPr>
              <a:t>Poverty (Lack of Money)</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7319" y="4894615"/>
            <a:ext cx="2294090" cy="1767385"/>
          </a:xfrm>
          <a:prstGeom prst="rect">
            <a:avLst/>
          </a:prstGeom>
        </p:spPr>
      </p:pic>
      <p:sp>
        <p:nvSpPr>
          <p:cNvPr id="3" name="Content Placeholder 2"/>
          <p:cNvSpPr>
            <a:spLocks noGrp="1"/>
          </p:cNvSpPr>
          <p:nvPr>
            <p:ph idx="1"/>
          </p:nvPr>
        </p:nvSpPr>
        <p:spPr>
          <a:xfrm>
            <a:off x="899617" y="2338566"/>
            <a:ext cx="9601196" cy="3318936"/>
          </a:xfrm>
        </p:spPr>
        <p:txBody>
          <a:bodyPr>
            <a:normAutofit/>
          </a:bodyPr>
          <a:lstStyle/>
          <a:p>
            <a:pPr marL="0" indent="0">
              <a:buNone/>
            </a:pPr>
            <a:r>
              <a:rPr lang="en-US" sz="3600">
                <a:solidFill>
                  <a:schemeClr val="tx1"/>
                </a:solidFill>
              </a:rPr>
              <a:t>Individuals experiencing financial hardship may feel they have no alternative but to engage in illegal activities for survival. Example;</a:t>
            </a:r>
          </a:p>
          <a:p>
            <a:r>
              <a:rPr lang="en-US" sz="3600">
                <a:solidFill>
                  <a:schemeClr val="tx1"/>
                </a:solidFill>
              </a:rPr>
              <a:t>Women engaging in prostitution</a:t>
            </a:r>
          </a:p>
          <a:p>
            <a:r>
              <a:rPr lang="en-US" sz="3600">
                <a:solidFill>
                  <a:schemeClr val="tx1"/>
                </a:solidFill>
              </a:rPr>
              <a:t>Armed robbery</a:t>
            </a:r>
          </a:p>
          <a:p>
            <a:endParaRPr lang="en-US" sz="3600"/>
          </a:p>
          <a:p>
            <a:pPr marL="0" indent="0">
              <a:buNone/>
            </a:pPr>
            <a:endParaRPr lang="en-US" sz="360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7152" y="3689159"/>
            <a:ext cx="4390741" cy="2470592"/>
          </a:xfrm>
          <a:prstGeom prst="rect">
            <a:avLst/>
          </a:prstGeom>
        </p:spPr>
      </p:pic>
      <p:sp>
        <p:nvSpPr>
          <p:cNvPr id="6" name="TextBox 5"/>
          <p:cNvSpPr txBox="1"/>
          <p:nvPr/>
        </p:nvSpPr>
        <p:spPr>
          <a:xfrm>
            <a:off x="988327" y="1341677"/>
            <a:ext cx="614150" cy="584775"/>
          </a:xfrm>
          <a:prstGeom prst="rect">
            <a:avLst/>
          </a:prstGeom>
          <a:noFill/>
        </p:spPr>
        <p:txBody>
          <a:bodyPr wrap="square" rtlCol="0">
            <a:spAutoFit/>
          </a:bodyPr>
          <a:lstStyle/>
          <a:p>
            <a:r>
              <a:rPr lang="en-US" sz="3200" b="1"/>
              <a:t>2.</a:t>
            </a:r>
          </a:p>
        </p:txBody>
      </p:sp>
    </p:spTree>
    <p:extLst>
      <p:ext uri="{BB962C8B-B14F-4D97-AF65-F5344CB8AC3E}">
        <p14:creationId xmlns:p14="http://schemas.microsoft.com/office/powerpoint/2010/main" val="941243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solidFill>
                  <a:schemeClr val="tx1"/>
                </a:solidFill>
              </a:rPr>
              <a:t>Addiction or Mental Health Issues</a:t>
            </a:r>
          </a:p>
        </p:txBody>
      </p:sp>
      <p:sp>
        <p:nvSpPr>
          <p:cNvPr id="3" name="Content Placeholder 2"/>
          <p:cNvSpPr>
            <a:spLocks noGrp="1"/>
          </p:cNvSpPr>
          <p:nvPr>
            <p:ph idx="1"/>
          </p:nvPr>
        </p:nvSpPr>
        <p:spPr/>
        <p:txBody>
          <a:bodyPr>
            <a:normAutofit fontScale="77500" lnSpcReduction="20000"/>
          </a:bodyPr>
          <a:lstStyle/>
          <a:p>
            <a:r>
              <a:rPr lang="en-US" sz="3200">
                <a:solidFill>
                  <a:schemeClr val="tx1"/>
                </a:solidFill>
              </a:rPr>
              <a:t>Those struggling with drugs and alcohol</a:t>
            </a:r>
          </a:p>
          <a:p>
            <a:pPr marL="0" indent="0">
              <a:buNone/>
            </a:pPr>
            <a:r>
              <a:rPr lang="en-US" sz="3200">
                <a:solidFill>
                  <a:schemeClr val="tx1"/>
                </a:solidFill>
              </a:rPr>
              <a:t>addiction may turn to illegal </a:t>
            </a:r>
          </a:p>
          <a:p>
            <a:pPr marL="0" indent="0">
              <a:buNone/>
            </a:pPr>
            <a:r>
              <a:rPr lang="en-US" sz="3200">
                <a:solidFill>
                  <a:schemeClr val="tx1"/>
                </a:solidFill>
              </a:rPr>
              <a:t>acts to obtain more.  </a:t>
            </a:r>
          </a:p>
          <a:p>
            <a:endParaRPr lang="en-US" sz="3200">
              <a:solidFill>
                <a:schemeClr val="tx1"/>
              </a:solidFill>
            </a:endParaRPr>
          </a:p>
          <a:p>
            <a:r>
              <a:rPr lang="en-US" sz="3200">
                <a:solidFill>
                  <a:schemeClr val="tx1"/>
                </a:solidFill>
              </a:rPr>
              <a:t>Individuals with mental health challenges might be more </a:t>
            </a:r>
          </a:p>
          <a:p>
            <a:pPr marL="0" indent="0">
              <a:buNone/>
            </a:pPr>
            <a:r>
              <a:rPr lang="en-US" sz="3200">
                <a:solidFill>
                  <a:schemeClr val="tx1"/>
                </a:solidFill>
              </a:rPr>
              <a:t>vulnerable to manipulation into</a:t>
            </a:r>
          </a:p>
          <a:p>
            <a:pPr marL="0" indent="0">
              <a:buNone/>
            </a:pPr>
            <a:r>
              <a:rPr lang="en-US" sz="3200">
                <a:solidFill>
                  <a:schemeClr val="tx1"/>
                </a:solidFill>
              </a:rPr>
              <a:t>illegal behavior.</a:t>
            </a:r>
          </a:p>
          <a:p>
            <a:endParaRPr lang="en-US"/>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9977" y="2354384"/>
            <a:ext cx="2778073" cy="185458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27810" y="4802653"/>
            <a:ext cx="2964680" cy="2146429"/>
          </a:xfrm>
          <a:prstGeom prst="rect">
            <a:avLst/>
          </a:prstGeom>
        </p:spPr>
      </p:pic>
      <p:sp>
        <p:nvSpPr>
          <p:cNvPr id="6" name="TextBox 5"/>
          <p:cNvSpPr txBox="1"/>
          <p:nvPr/>
        </p:nvSpPr>
        <p:spPr>
          <a:xfrm>
            <a:off x="988327" y="1341677"/>
            <a:ext cx="614150" cy="584775"/>
          </a:xfrm>
          <a:prstGeom prst="rect">
            <a:avLst/>
          </a:prstGeom>
          <a:noFill/>
        </p:spPr>
        <p:txBody>
          <a:bodyPr wrap="square" rtlCol="0">
            <a:spAutoFit/>
          </a:bodyPr>
          <a:lstStyle/>
          <a:p>
            <a:r>
              <a:rPr lang="en-US" sz="3200" b="1"/>
              <a:t>3.</a:t>
            </a:r>
          </a:p>
        </p:txBody>
      </p:sp>
    </p:spTree>
    <p:extLst>
      <p:ext uri="{BB962C8B-B14F-4D97-AF65-F5344CB8AC3E}">
        <p14:creationId xmlns:p14="http://schemas.microsoft.com/office/powerpoint/2010/main" val="4162548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b="1">
                <a:solidFill>
                  <a:schemeClr val="tx1"/>
                </a:solidFill>
              </a:rPr>
              <a:t>Social Isolation</a:t>
            </a:r>
          </a:p>
        </p:txBody>
      </p:sp>
      <p:sp>
        <p:nvSpPr>
          <p:cNvPr id="3" name="Content Placeholder 2"/>
          <p:cNvSpPr>
            <a:spLocks noGrp="1"/>
          </p:cNvSpPr>
          <p:nvPr>
            <p:ph idx="1"/>
          </p:nvPr>
        </p:nvSpPr>
        <p:spPr/>
        <p:txBody>
          <a:bodyPr>
            <a:normAutofit fontScale="92500" lnSpcReduction="10000"/>
          </a:bodyPr>
          <a:lstStyle/>
          <a:p>
            <a:pPr marL="0" indent="0">
              <a:buNone/>
            </a:pPr>
            <a:r>
              <a:rPr lang="en-US" sz="4000">
                <a:solidFill>
                  <a:schemeClr val="tx1"/>
                </a:solidFill>
              </a:rPr>
              <a:t>If someone doesn’t have supportive friends or family, they might end</a:t>
            </a:r>
          </a:p>
          <a:p>
            <a:pPr marL="0" indent="0">
              <a:buNone/>
            </a:pPr>
            <a:r>
              <a:rPr lang="en-US" sz="4000">
                <a:solidFill>
                  <a:schemeClr val="tx1"/>
                </a:solidFill>
              </a:rPr>
              <a:t>up in dangerous situations</a:t>
            </a:r>
          </a:p>
          <a:p>
            <a:pPr marL="0" indent="0">
              <a:buNone/>
            </a:pPr>
            <a:r>
              <a:rPr lang="en-US" sz="4000">
                <a:solidFill>
                  <a:schemeClr val="tx1"/>
                </a:solidFill>
              </a:rPr>
              <a:t> where others take</a:t>
            </a:r>
          </a:p>
          <a:p>
            <a:pPr marL="0" indent="0">
              <a:buNone/>
            </a:pPr>
            <a:r>
              <a:rPr lang="en-US" sz="4000">
                <a:solidFill>
                  <a:schemeClr val="tx1"/>
                </a:solidFill>
              </a:rPr>
              <a:t> advantage of them.</a:t>
            </a:r>
          </a:p>
          <a:p>
            <a:pPr marL="0" indent="0">
              <a:buNone/>
            </a:pPr>
            <a:endParaRPr lang="en-US" sz="40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55821" y="3084394"/>
            <a:ext cx="4618052" cy="3664424"/>
          </a:xfrm>
          <a:prstGeom prst="rect">
            <a:avLst/>
          </a:prstGeom>
        </p:spPr>
      </p:pic>
      <p:sp>
        <p:nvSpPr>
          <p:cNvPr id="5" name="TextBox 4"/>
          <p:cNvSpPr txBox="1"/>
          <p:nvPr/>
        </p:nvSpPr>
        <p:spPr>
          <a:xfrm>
            <a:off x="988327" y="1341677"/>
            <a:ext cx="614150" cy="584775"/>
          </a:xfrm>
          <a:prstGeom prst="rect">
            <a:avLst/>
          </a:prstGeom>
          <a:noFill/>
        </p:spPr>
        <p:txBody>
          <a:bodyPr wrap="square" rtlCol="0">
            <a:spAutoFit/>
          </a:bodyPr>
          <a:lstStyle/>
          <a:p>
            <a:r>
              <a:rPr lang="en-US" sz="3200" b="1"/>
              <a:t>4.</a:t>
            </a:r>
          </a:p>
        </p:txBody>
      </p:sp>
    </p:spTree>
    <p:extLst>
      <p:ext uri="{BB962C8B-B14F-4D97-AF65-F5344CB8AC3E}">
        <p14:creationId xmlns:p14="http://schemas.microsoft.com/office/powerpoint/2010/main" val="3886404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solidFill>
                  <a:schemeClr val="tx1"/>
                </a:solidFill>
              </a:rPr>
              <a:t>Lack of education and awareness</a:t>
            </a:r>
          </a:p>
        </p:txBody>
      </p:sp>
      <p:sp>
        <p:nvSpPr>
          <p:cNvPr id="3" name="Content Placeholder 2"/>
          <p:cNvSpPr>
            <a:spLocks noGrp="1"/>
          </p:cNvSpPr>
          <p:nvPr>
            <p:ph idx="1"/>
          </p:nvPr>
        </p:nvSpPr>
        <p:spPr>
          <a:xfrm>
            <a:off x="868680" y="2645544"/>
            <a:ext cx="10287000" cy="2870779"/>
          </a:xfrm>
        </p:spPr>
        <p:txBody>
          <a:bodyPr>
            <a:normAutofit/>
          </a:bodyPr>
          <a:lstStyle/>
          <a:p>
            <a:pPr marL="0" indent="0">
              <a:buNone/>
            </a:pPr>
            <a:r>
              <a:rPr lang="en-US" sz="3600">
                <a:solidFill>
                  <a:schemeClr val="tx1"/>
                </a:solidFill>
              </a:rPr>
              <a:t>If people don’t have enough education, they might not understand what’s right or wrong. This can make it easier for others to trick or pressure them into doing illegal things.</a:t>
            </a:r>
          </a:p>
        </p:txBody>
      </p:sp>
      <p:sp>
        <p:nvSpPr>
          <p:cNvPr id="4" name="TextBox 3"/>
          <p:cNvSpPr txBox="1"/>
          <p:nvPr/>
        </p:nvSpPr>
        <p:spPr>
          <a:xfrm>
            <a:off x="988327" y="1341677"/>
            <a:ext cx="614150" cy="584775"/>
          </a:xfrm>
          <a:prstGeom prst="rect">
            <a:avLst/>
          </a:prstGeom>
          <a:noFill/>
        </p:spPr>
        <p:txBody>
          <a:bodyPr wrap="square" rtlCol="0">
            <a:spAutoFit/>
          </a:bodyPr>
          <a:lstStyle/>
          <a:p>
            <a:r>
              <a:rPr lang="en-US" sz="3200" b="1"/>
              <a:t>5.</a:t>
            </a:r>
          </a:p>
        </p:txBody>
      </p:sp>
    </p:spTree>
    <p:extLst>
      <p:ext uri="{BB962C8B-B14F-4D97-AF65-F5344CB8AC3E}">
        <p14:creationId xmlns:p14="http://schemas.microsoft.com/office/powerpoint/2010/main" val="4283200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B00C-0CAE-8326-0D7F-9FD3DA1C036B}"/>
              </a:ext>
            </a:extLst>
          </p:cNvPr>
          <p:cNvSpPr>
            <a:spLocks noGrp="1"/>
          </p:cNvSpPr>
          <p:nvPr>
            <p:ph type="title"/>
          </p:nvPr>
        </p:nvSpPr>
        <p:spPr>
          <a:xfrm>
            <a:off x="1150098" y="668233"/>
            <a:ext cx="9601196" cy="1303867"/>
          </a:xfrm>
        </p:spPr>
        <p:txBody>
          <a:bodyPr>
            <a:normAutofit fontScale="90000"/>
          </a:bodyPr>
          <a:lstStyle/>
          <a:p>
            <a:r>
              <a:rPr lang="en-US" b="1"/>
              <a:t>STATISTICS PROOF OF IMPACT OF VULNERABILITY</a:t>
            </a:r>
            <a:endParaRPr lang="en-GH" b="1"/>
          </a:p>
        </p:txBody>
      </p:sp>
      <p:sp>
        <p:nvSpPr>
          <p:cNvPr id="3" name="Content Placeholder 2">
            <a:extLst>
              <a:ext uri="{FF2B5EF4-FFF2-40B4-BE49-F238E27FC236}">
                <a16:creationId xmlns:a16="http://schemas.microsoft.com/office/drawing/2014/main" id="{7376B75B-7E32-DC95-870C-C1E75A00F4D2}"/>
              </a:ext>
            </a:extLst>
          </p:cNvPr>
          <p:cNvSpPr>
            <a:spLocks noGrp="1"/>
          </p:cNvSpPr>
          <p:nvPr>
            <p:ph idx="1"/>
          </p:nvPr>
        </p:nvSpPr>
        <p:spPr>
          <a:xfrm>
            <a:off x="764820" y="2327651"/>
            <a:ext cx="10371753" cy="4078014"/>
          </a:xfrm>
        </p:spPr>
        <p:txBody>
          <a:bodyPr/>
          <a:lstStyle/>
          <a:p>
            <a:r>
              <a:rPr lang="en-US" b="1">
                <a:latin typeface="Arial" panose="020B0604020202020204" pitchFamily="34" charset="0"/>
                <a:cs typeface="Arial" panose="020B0604020202020204" pitchFamily="34" charset="0"/>
              </a:rPr>
              <a:t>Modern Slavery</a:t>
            </a:r>
            <a:r>
              <a:rPr lang="en-US">
                <a:latin typeface="Arial" panose="020B0604020202020204" pitchFamily="34" charset="0"/>
                <a:cs typeface="Arial" panose="020B0604020202020204" pitchFamily="34" charset="0"/>
              </a:rPr>
              <a:t>: According to the UK's Modern Slavery Act 2015, there were 6,993 reported cases of modern slavery in the UK in 2018 (UK Government, 2018). </a:t>
            </a:r>
          </a:p>
          <a:p>
            <a:r>
              <a:rPr lang="en-US" b="1">
                <a:latin typeface="Arial" panose="020B0604020202020204" pitchFamily="34" charset="0"/>
                <a:cs typeface="Arial" panose="020B0604020202020204" pitchFamily="34" charset="0"/>
              </a:rPr>
              <a:t>Forced Crime</a:t>
            </a:r>
            <a:r>
              <a:rPr lang="en-US">
                <a:latin typeface="Arial" panose="020B0604020202020204" pitchFamily="34" charset="0"/>
                <a:cs typeface="Arial" panose="020B0604020202020204" pitchFamily="34" charset="0"/>
              </a:rPr>
              <a:t>: According to the UK's National Crime Agency, there were 1,236 reported cases of forced crime in the UK in 2018 (National Crime Agency, 2019).</a:t>
            </a:r>
          </a:p>
          <a:p>
            <a:r>
              <a:rPr lang="en-US" b="1">
                <a:latin typeface="Arial" panose="020B0604020202020204" pitchFamily="34" charset="0"/>
                <a:cs typeface="Arial" panose="020B0604020202020204" pitchFamily="34" charset="0"/>
              </a:rPr>
              <a:t>Vulnerability</a:t>
            </a:r>
            <a:r>
              <a:rPr lang="en-US">
                <a:latin typeface="Arial" panose="020B0604020202020204" pitchFamily="34" charset="0"/>
                <a:cs typeface="Arial" panose="020B0604020202020204" pitchFamily="34" charset="0"/>
              </a:rPr>
              <a:t>: According to the UK's Office for National Statistics, 1 in 5 adults in the UK have a disability or long-term health condition, making them more vulnerable to coercion and exploitation (</a:t>
            </a:r>
            <a:r>
              <a:rPr lang="en-US" b="0" i="0">
                <a:solidFill>
                  <a:srgbClr val="1C2B33"/>
                </a:solidFill>
                <a:effectLst/>
                <a:latin typeface="Optimistic"/>
              </a:rPr>
              <a:t>Office for National Statistics, 2020). </a:t>
            </a:r>
            <a:endParaRPr lang="en-GH">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8496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980" y="954837"/>
            <a:ext cx="9601196" cy="1303867"/>
          </a:xfrm>
        </p:spPr>
        <p:txBody>
          <a:bodyPr/>
          <a:lstStyle/>
          <a:p>
            <a:r>
              <a:rPr lang="en-US" b="1">
                <a:solidFill>
                  <a:srgbClr val="1C2B33"/>
                </a:solidFill>
              </a:rPr>
              <a:t>Interventions and Solutions</a:t>
            </a:r>
            <a:endParaRPr lang="en-US"/>
          </a:p>
        </p:txBody>
      </p:sp>
      <p:sp>
        <p:nvSpPr>
          <p:cNvPr id="3" name="Content Placeholder 2"/>
          <p:cNvSpPr>
            <a:spLocks noGrp="1"/>
          </p:cNvSpPr>
          <p:nvPr>
            <p:ph idx="1"/>
          </p:nvPr>
        </p:nvSpPr>
        <p:spPr>
          <a:xfrm>
            <a:off x="900752" y="2720705"/>
            <a:ext cx="11054687" cy="3318936"/>
          </a:xfrm>
        </p:spPr>
        <p:txBody>
          <a:bodyPr>
            <a:noAutofit/>
          </a:bodyPr>
          <a:lstStyle/>
          <a:p>
            <a:r>
              <a:rPr lang="en-US">
                <a:solidFill>
                  <a:schemeClr val="tx1"/>
                </a:solidFill>
              </a:rPr>
              <a:t>Awareness campaigns to educate people about their rights and dangers of exploitation.</a:t>
            </a:r>
          </a:p>
          <a:p>
            <a:r>
              <a:rPr lang="en-US">
                <a:solidFill>
                  <a:schemeClr val="tx1"/>
                </a:solidFill>
              </a:rPr>
              <a:t>Financial aid and assistance programs for individuals in need.</a:t>
            </a:r>
          </a:p>
          <a:p>
            <a:r>
              <a:rPr lang="en-US">
                <a:solidFill>
                  <a:schemeClr val="tx1"/>
                </a:solidFill>
              </a:rPr>
              <a:t>Job training and employment opportunities to help people support themselves.</a:t>
            </a:r>
          </a:p>
          <a:p>
            <a:r>
              <a:rPr lang="en-US">
                <a:solidFill>
                  <a:schemeClr val="tx1"/>
                </a:solidFill>
              </a:rPr>
              <a:t>Education on the dangers of addiction and mental health issues in schools and communities</a:t>
            </a:r>
          </a:p>
          <a:p>
            <a:r>
              <a:rPr lang="en-US">
                <a:solidFill>
                  <a:schemeClr val="tx1"/>
                </a:solidFill>
              </a:rPr>
              <a:t>Counseling services for individuals feeling isolated or abandoned.</a:t>
            </a:r>
          </a:p>
          <a:p>
            <a:r>
              <a:rPr lang="en-US">
                <a:solidFill>
                  <a:schemeClr val="tx1"/>
                </a:solidFill>
              </a:rPr>
              <a:t>Awareness campaigns about the risks of illegal activities and their conseque</a:t>
            </a:r>
            <a:r>
              <a:rPr lang="en-US">
                <a:solidFill>
                  <a:srgbClr val="C00000"/>
                </a:solidFill>
              </a:rPr>
              <a:t>nces.</a:t>
            </a:r>
          </a:p>
        </p:txBody>
      </p:sp>
    </p:spTree>
    <p:extLst>
      <p:ext uri="{BB962C8B-B14F-4D97-AF65-F5344CB8AC3E}">
        <p14:creationId xmlns:p14="http://schemas.microsoft.com/office/powerpoint/2010/main" val="3497151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926B-E0E5-7EA8-4238-836A772C0C1D}"/>
              </a:ext>
            </a:extLst>
          </p:cNvPr>
          <p:cNvSpPr>
            <a:spLocks noGrp="1"/>
          </p:cNvSpPr>
          <p:nvPr>
            <p:ph type="title"/>
          </p:nvPr>
        </p:nvSpPr>
        <p:spPr/>
        <p:txBody>
          <a:bodyPr/>
          <a:lstStyle/>
          <a:p>
            <a:r>
              <a:rPr lang="en-US"/>
              <a:t>Conclusion</a:t>
            </a:r>
            <a:endParaRPr lang="en-GH"/>
          </a:p>
        </p:txBody>
      </p:sp>
      <p:sp>
        <p:nvSpPr>
          <p:cNvPr id="3" name="Content Placeholder 2">
            <a:extLst>
              <a:ext uri="{FF2B5EF4-FFF2-40B4-BE49-F238E27FC236}">
                <a16:creationId xmlns:a16="http://schemas.microsoft.com/office/drawing/2014/main" id="{2B8CC323-D28C-1571-4551-E2F7E946FDB5}"/>
              </a:ext>
            </a:extLst>
          </p:cNvPr>
          <p:cNvSpPr>
            <a:spLocks noGrp="1"/>
          </p:cNvSpPr>
          <p:nvPr>
            <p:ph idx="1"/>
          </p:nvPr>
        </p:nvSpPr>
        <p:spPr/>
        <p:txBody>
          <a:bodyPr>
            <a:normAutofit fontScale="85000" lnSpcReduction="20000"/>
          </a:bodyPr>
          <a:lstStyle/>
          <a:p>
            <a:r>
              <a:rPr lang="en-US" sz="3200"/>
              <a:t>Vulnerable people are prone to engage in illegal activities due to the factors such as poverty that limit their capacity to become independent.</a:t>
            </a:r>
          </a:p>
          <a:p>
            <a:r>
              <a:rPr lang="en-US" sz="3200"/>
              <a:t>Vulnerable people are sometimes coerced or forced into illegal activities by others.</a:t>
            </a:r>
          </a:p>
          <a:p>
            <a:r>
              <a:rPr lang="en-US" sz="2800">
                <a:solidFill>
                  <a:schemeClr val="tx1"/>
                </a:solidFill>
              </a:rPr>
              <a:t>We can help vulnerable people by teaching them about their rights, offering financial support, and providing job training. Educating about addiction and mental health, giving counseling, and raising awareness about illegal activities can keep them safe and make the community stronger.</a:t>
            </a:r>
            <a:endParaRPr lang="en-GH" sz="3200">
              <a:solidFill>
                <a:schemeClr val="tx1"/>
              </a:solidFill>
            </a:endParaRPr>
          </a:p>
        </p:txBody>
      </p:sp>
    </p:spTree>
    <p:extLst>
      <p:ext uri="{BB962C8B-B14F-4D97-AF65-F5344CB8AC3E}">
        <p14:creationId xmlns:p14="http://schemas.microsoft.com/office/powerpoint/2010/main" val="2647898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CD54-0991-95B3-1733-114C455852CA}"/>
              </a:ext>
            </a:extLst>
          </p:cNvPr>
          <p:cNvSpPr>
            <a:spLocks noGrp="1"/>
          </p:cNvSpPr>
          <p:nvPr>
            <p:ph type="title"/>
          </p:nvPr>
        </p:nvSpPr>
        <p:spPr>
          <a:xfrm>
            <a:off x="792117" y="625158"/>
            <a:ext cx="9720072" cy="709027"/>
          </a:xfrm>
        </p:spPr>
        <p:txBody>
          <a:bodyPr>
            <a:normAutofit fontScale="90000"/>
          </a:bodyPr>
          <a:lstStyle/>
          <a:p>
            <a:r>
              <a:rPr lang="en-US" b="1"/>
              <a:t>References</a:t>
            </a:r>
            <a:endParaRPr lang="en-GH" b="1"/>
          </a:p>
        </p:txBody>
      </p:sp>
      <p:sp>
        <p:nvSpPr>
          <p:cNvPr id="3" name="Content Placeholder 2">
            <a:extLst>
              <a:ext uri="{FF2B5EF4-FFF2-40B4-BE49-F238E27FC236}">
                <a16:creationId xmlns:a16="http://schemas.microsoft.com/office/drawing/2014/main" id="{28DDC274-5525-F24B-26B7-057136C153BF}"/>
              </a:ext>
            </a:extLst>
          </p:cNvPr>
          <p:cNvSpPr>
            <a:spLocks noGrp="1"/>
          </p:cNvSpPr>
          <p:nvPr>
            <p:ph idx="1"/>
          </p:nvPr>
        </p:nvSpPr>
        <p:spPr>
          <a:xfrm>
            <a:off x="478218" y="1552550"/>
            <a:ext cx="11456276" cy="5801711"/>
          </a:xfrm>
        </p:spPr>
        <p:txBody>
          <a:bodyPr>
            <a:noAutofit/>
          </a:bodyPr>
          <a:lstStyle/>
          <a:p>
            <a:r>
              <a:rPr lang="en-US"/>
              <a:t>Wilson, M., &amp; Daly, M. (2017). </a:t>
            </a:r>
            <a:r>
              <a:rPr lang="en-US" i="1"/>
              <a:t>Vulnerable individuals: Understanding the risks of exploitation and abuse</a:t>
            </a:r>
            <a:r>
              <a:rPr lang="en-US"/>
              <a:t>. Journal of Social Protection, 12(3), 45-58.</a:t>
            </a:r>
          </a:p>
          <a:p>
            <a:r>
              <a:rPr lang="en-US"/>
              <a:t>Smith, J., &amp; Jones, L. (2019). </a:t>
            </a:r>
            <a:r>
              <a:rPr lang="en-US" i="1"/>
              <a:t>The impact of learning difficulties and health problems on vulnerability to exploitation</a:t>
            </a:r>
            <a:r>
              <a:rPr lang="en-US"/>
              <a:t>. Journal of Health and Society, 21(4), 112-124.</a:t>
            </a:r>
          </a:p>
          <a:p>
            <a:r>
              <a:rPr lang="en-US"/>
              <a:t>UK Government. (2018). </a:t>
            </a:r>
            <a:r>
              <a:rPr lang="en-US" i="1"/>
              <a:t>Modern slavery: Annual report for 2018</a:t>
            </a:r>
            <a:r>
              <a:rPr lang="en-US"/>
              <a:t>. https://www.gov.uk/government/publications/modern-slavery-annual-report-2018</a:t>
            </a:r>
          </a:p>
          <a:p>
            <a:r>
              <a:rPr lang="en-US"/>
              <a:t>National Crime Agency. (2019). </a:t>
            </a:r>
            <a:r>
              <a:rPr lang="en-US" i="1"/>
              <a:t>National crime agency annual report 2019: Forced crime statistics</a:t>
            </a:r>
            <a:r>
              <a:rPr lang="en-US"/>
              <a:t>. https://www.nationalcrimeagency.gov.uk/publications</a:t>
            </a:r>
          </a:p>
          <a:p>
            <a:r>
              <a:rPr lang="en-US"/>
              <a:t>Office for National Statistics. (2020). </a:t>
            </a:r>
            <a:r>
              <a:rPr lang="en-US" i="1"/>
              <a:t>Disability and long-term health conditions in the UK: A national overview</a:t>
            </a:r>
            <a:r>
              <a:rPr lang="en-US"/>
              <a:t>. https://www.ons.gov.uk/statistics</a:t>
            </a:r>
          </a:p>
          <a:p>
            <a:endParaRPr lang="en-US"/>
          </a:p>
          <a:p>
            <a:endParaRPr lang="en-GH">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33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6220" y="2756341"/>
            <a:ext cx="9601196" cy="1303867"/>
          </a:xfrm>
        </p:spPr>
        <p:txBody>
          <a:bodyPr/>
          <a:lstStyle/>
          <a:p>
            <a:r>
              <a:rPr lang="en-US" b="1"/>
              <a:t>THANK YOU</a:t>
            </a:r>
          </a:p>
        </p:txBody>
      </p:sp>
    </p:spTree>
    <p:extLst>
      <p:ext uri="{BB962C8B-B14F-4D97-AF65-F5344CB8AC3E}">
        <p14:creationId xmlns:p14="http://schemas.microsoft.com/office/powerpoint/2010/main" val="19435288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51832e2-bd01-4d48-8b25-711201f85b0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27898FB4EC894191EC297166237180" ma:contentTypeVersion="15" ma:contentTypeDescription="Create a new document." ma:contentTypeScope="" ma:versionID="31fa4fd53d82e98fcb160ff4530a77ff">
  <xsd:schema xmlns:xsd="http://www.w3.org/2001/XMLSchema" xmlns:xs="http://www.w3.org/2001/XMLSchema" xmlns:p="http://schemas.microsoft.com/office/2006/metadata/properties" xmlns:ns3="d51832e2-bd01-4d48-8b25-711201f85b06" xmlns:ns4="1949cdd5-7c66-40e2-a0e8-e8dc0a549550" targetNamespace="http://schemas.microsoft.com/office/2006/metadata/properties" ma:root="true" ma:fieldsID="0c3690e7d8ca0896373dd6fbb05d8d00" ns3:_="" ns4:_="">
    <xsd:import namespace="d51832e2-bd01-4d48-8b25-711201f85b06"/>
    <xsd:import namespace="1949cdd5-7c66-40e2-a0e8-e8dc0a54955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MediaServiceDateTake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1832e2-bd01-4d48-8b25-711201f85b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949cdd5-7c66-40e2-a0e8-e8dc0a54955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8FA8DF-DA31-4078-9ED9-CCF96EE97B4B}">
  <ds:schemaRefs>
    <ds:schemaRef ds:uri="http://schemas.microsoft.com/office/2006/metadata/properties"/>
    <ds:schemaRef ds:uri="http://www.w3.org/2000/xmlns/"/>
    <ds:schemaRef ds:uri="d51832e2-bd01-4d48-8b25-711201f85b06"/>
    <ds:schemaRef ds:uri="http://www.w3.org/2001/XMLSchema-instance"/>
  </ds:schemaRefs>
</ds:datastoreItem>
</file>

<file path=customXml/itemProps2.xml><?xml version="1.0" encoding="utf-8"?>
<ds:datastoreItem xmlns:ds="http://schemas.openxmlformats.org/officeDocument/2006/customXml" ds:itemID="{4402F920-2AF1-4E50-9010-621BDA313DAD}">
  <ds:schemaRefs>
    <ds:schemaRef ds:uri="http://schemas.microsoft.com/sharepoint/v3/contenttype/forms"/>
  </ds:schemaRefs>
</ds:datastoreItem>
</file>

<file path=customXml/itemProps3.xml><?xml version="1.0" encoding="utf-8"?>
<ds:datastoreItem xmlns:ds="http://schemas.openxmlformats.org/officeDocument/2006/customXml" ds:itemID="{0FD5396A-83DA-4FE5-9B58-0074233EDBEE}">
  <ds:schemaRefs>
    <ds:schemaRef ds:uri="http://schemas.microsoft.com/office/2006/metadata/contentType"/>
    <ds:schemaRef ds:uri="http://schemas.microsoft.com/office/2006/metadata/properties/metaAttributes"/>
    <ds:schemaRef ds:uri="http://www.w3.org/2000/xmlns/"/>
    <ds:schemaRef ds:uri="http://www.w3.org/2001/XMLSchema"/>
    <ds:schemaRef ds:uri="d51832e2-bd01-4d48-8b25-711201f85b06"/>
    <ds:schemaRef ds:uri="1949cdd5-7c66-40e2-a0e8-e8dc0a549550"/>
  </ds:schemaRefs>
</ds:datastoreItem>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21</Slides>
  <Notes>18</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Organic</vt:lpstr>
      <vt:lpstr>Critically evaluate the idea that vulnerable people are coerced or forced into illegal activities by others</vt:lpstr>
      <vt:lpstr>THE OBJECTIVES ARE:</vt:lpstr>
      <vt:lpstr>Who are vulnerable people?</vt:lpstr>
      <vt:lpstr>Coercion</vt:lpstr>
      <vt:lpstr>PowerPoint Presentation</vt:lpstr>
      <vt:lpstr>What Are Illegal Activities?</vt:lpstr>
      <vt:lpstr>Factors that contribute to vulnerable people being coerced into illegal activities</vt:lpstr>
      <vt:lpstr>PowerPoint Presentation</vt:lpstr>
      <vt:lpstr>PowerPoint Presentation</vt:lpstr>
      <vt:lpstr>PowerPoint Presentation</vt:lpstr>
      <vt:lpstr>Coercion and Exploitation</vt:lpstr>
      <vt:lpstr>PowerPoint Presentation</vt:lpstr>
      <vt:lpstr>Poverty (Lack of Money)</vt:lpstr>
      <vt:lpstr>Addiction or Mental Health Issues</vt:lpstr>
      <vt:lpstr>Social Isolation</vt:lpstr>
      <vt:lpstr>Lack of education and awareness</vt:lpstr>
      <vt:lpstr>STATISTICS PROOF OF IMPACT OF VULNERABILITY</vt:lpstr>
      <vt:lpstr>Interventions and Solutions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evaluate the idea that vulnerable people are coerced or forced into illegal activities by others</dc:title>
  <dc:creator>Antwi Adjei Emmanuel</dc:creator>
  <cp:lastModifiedBy>Alistair Agyei</cp:lastModifiedBy>
  <cp:revision>1</cp:revision>
  <dcterms:created xsi:type="dcterms:W3CDTF">2024-12-06T07:56:51Z</dcterms:created>
  <dcterms:modified xsi:type="dcterms:W3CDTF">2025-01-11T17:58:13Z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0x010100AE27898FB4EC894191EC297166237180</vt:lpwstr>
  </property>
</Properties>
</file>