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03" r:id="rId5"/>
    <p:sldId id="553" r:id="rId6"/>
    <p:sldId id="554" r:id="rId7"/>
    <p:sldId id="552" r:id="rId8"/>
    <p:sldId id="550" r:id="rId9"/>
    <p:sldId id="528" r:id="rId10"/>
    <p:sldId id="536" r:id="rId11"/>
    <p:sldId id="487" r:id="rId12"/>
    <p:sldId id="551" r:id="rId13"/>
    <p:sldId id="555" r:id="rId14"/>
  </p:sldIdLst>
  <p:sldSz cx="9144000" cy="6858000" type="screen4x3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758" autoAdjust="0"/>
    <p:restoredTop sz="96327" autoAdjust="0"/>
  </p:normalViewPr>
  <p:slideViewPr>
    <p:cSldViewPr>
      <p:cViewPr varScale="1">
        <p:scale>
          <a:sx n="194" d="100"/>
          <a:sy n="194" d="100"/>
        </p:scale>
        <p:origin x="3040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729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3978" y="84"/>
      </p:cViewPr>
      <p:guideLst>
        <p:guide orient="horz" pos="3133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43013"/>
            <a:ext cx="447675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59" tIns="45929" rIns="91859" bIns="4592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859" tIns="45929" rIns="91859" bIns="4592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48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Reflective Practice enables clearer thinking, and reduces our tendencies towards emotional bias.</a:t>
            </a:r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516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Take a look at this video for more insights around ways that reflective practice can create shifts in our </a:t>
            </a:r>
            <a:r>
              <a:rPr lang="en-US" dirty="0" err="1"/>
              <a:t>behaviour</a:t>
            </a:r>
            <a:r>
              <a:rPr lang="en-US" dirty="0"/>
              <a:t>, increase the quality of work, and helps us to see challenges as learning opportunities with wide ranging applications not just in work life.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5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D10551-CAFF-4CFA-AD3F-8FD228291A7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6035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017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hyperlink" Target="https://www.businessballs.com/self-awareness/reflective-practice/" TargetMode="External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9hyWVEG2x0?feature=oembed" TargetMode="External"/><Relationship Id="rId5" Type="http://schemas.openxmlformats.org/officeDocument/2006/relationships/hyperlink" Target="https://www.youtube.com/watch?v=M9hyWVEG2x0&amp;t=2s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hyperlink" Target="https://www.simplypsychology.org/learning-kolb.html" TargetMode="Externa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learning-kolb.html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usinessballs.com/self-awareness/reflective-practice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hbr.org/2019/02/making-learning-a-part-of-everyday-work%20%20/LinkedIn%20Learning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hbr.org/2019/10/where-companies-go-wrong-with-learning-and-development" TargetMode="External"/><Relationship Id="rId10" Type="http://schemas.openxmlformats.org/officeDocument/2006/relationships/hyperlink" Target="https://www.ed.ac.uk/reflection/reflectors-toolkit/reflecting-on-experience/gibbs-reflective-cycle" TargetMode="External"/><Relationship Id="rId4" Type="http://schemas.openxmlformats.org/officeDocument/2006/relationships/notesSlide" Target="../notesSlides/notesSlide6.xml"/><Relationship Id="rId9" Type="http://schemas.openxmlformats.org/officeDocument/2006/relationships/hyperlink" Target="https://www.verywellmind.com/negative-bias-458961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38665"/>
            <a:ext cx="7772400" cy="147002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    CIPD Associate Diploma in People Management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55576" y="2692231"/>
            <a:ext cx="6400800" cy="1752600"/>
          </a:xfrm>
        </p:spPr>
        <p:txBody>
          <a:bodyPr>
            <a:normAutofit fontScale="85000" lnSpcReduction="10000"/>
          </a:bodyPr>
          <a:lstStyle/>
          <a:p>
            <a:r>
              <a:rPr lang="en-GB" sz="4000" b="1" dirty="0">
                <a:solidFill>
                  <a:srgbClr val="7030A0"/>
                </a:solidFill>
              </a:rPr>
              <a:t>Professional Behaviours and Valuing People</a:t>
            </a:r>
          </a:p>
          <a:p>
            <a:r>
              <a:rPr lang="en-GB" sz="4000" b="1" dirty="0">
                <a:solidFill>
                  <a:srgbClr val="7030A0"/>
                </a:solidFill>
              </a:rPr>
              <a:t>Supporting Guidance for 3.4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9609614-663E-9BD3-23BF-6AA605F014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330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25"/>
    </mc:Choice>
    <mc:Fallback>
      <p:transition spd="slow" advTm="40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2FB66-172B-22B7-B88A-E94E67DF3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90E90-19C3-0779-DA1D-B026D1B74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Reflect on the impact of your continuing professional development activities on own </a:t>
            </a:r>
            <a:r>
              <a:rPr lang="en-US" dirty="0" err="1"/>
              <a:t>behaviour</a:t>
            </a:r>
            <a:r>
              <a:rPr lang="en-US" dirty="0"/>
              <a:t> and performance.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Concept and theory of reflective practice, outputs of reflection (records? Plans?), evaluating/measuring </a:t>
            </a:r>
            <a:r>
              <a:rPr lang="en-US" dirty="0" err="1"/>
              <a:t>behaviour</a:t>
            </a:r>
            <a:r>
              <a:rPr lang="en-US" dirty="0"/>
              <a:t> changes, evaluating/measuring performance changes, checking changes are positive and meet intended outcomes, impact on own performance and </a:t>
            </a:r>
            <a:r>
              <a:rPr lang="en-US" dirty="0" err="1"/>
              <a:t>behaviour</a:t>
            </a:r>
            <a:r>
              <a:rPr lang="en-US" dirty="0"/>
              <a:t>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1B4200B-E5B3-0482-48CB-6127C57809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428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61"/>
    </mc:Choice>
    <mc:Fallback>
      <p:transition spd="slow" advTm="38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7D53F-BFF8-0349-62D2-FE98B2D68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brief guidance: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22B898-203F-3208-4CDC-F24F935E8D80}"/>
              </a:ext>
            </a:extLst>
          </p:cNvPr>
          <p:cNvSpPr txBox="1"/>
          <p:nvPr/>
        </p:nvSpPr>
        <p:spPr>
          <a:xfrm>
            <a:off x="539552" y="1522200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key element of CPD is reflecting on the impact of our learning and development, so that we can make further decisions about how to progress.</a:t>
            </a:r>
          </a:p>
          <a:p>
            <a:endParaRPr lang="en-US" dirty="0"/>
          </a:p>
          <a:p>
            <a:r>
              <a:rPr lang="en-US" dirty="0"/>
              <a:t>Provide a reflective record of how key aspects of your (formal or informal) learning and development, over the last 12 months, have impacted your performance at work and/or general </a:t>
            </a:r>
            <a:r>
              <a:rPr lang="en-US" dirty="0" err="1"/>
              <a:t>behaviour</a:t>
            </a:r>
            <a:r>
              <a:rPr lang="en-US" dirty="0"/>
              <a:t> (3.4)</a:t>
            </a:r>
          </a:p>
          <a:p>
            <a:endParaRPr lang="en-US" dirty="0"/>
          </a:p>
          <a:p>
            <a:r>
              <a:rPr lang="en-US" dirty="0"/>
              <a:t>Evidence for Task two, Activity 3: Reflective Record or Learning Log (700 words)</a:t>
            </a:r>
          </a:p>
          <a:p>
            <a:endParaRPr lang="en-US" dirty="0"/>
          </a:p>
          <a:p>
            <a:r>
              <a:rPr lang="en-US" dirty="0"/>
              <a:t>Key word here is to reflect not to just list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030A38F-C7CC-02C4-0D60-CDFF206A84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794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12"/>
    </mc:Choice>
    <mc:Fallback>
      <p:transition spd="slow" advTm="50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632C6-45B8-F14F-DE93-FB4C6923A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CIPD guidance for 3.4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4F1A020-A864-997F-5AA6-813B7D50F6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11" y="1600200"/>
            <a:ext cx="7371977" cy="3916363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3FA0871-4DFA-EA6C-211B-AC3A8C08D0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179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969"/>
    </mc:Choice>
    <mc:Fallback>
      <p:transition spd="slow" advTm="143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A05B5-A991-D14A-8A05-1B70D97FF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Reflective practice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E4123-26F5-7249-A011-08EABB92E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Essentially Reflective Practice is a method of </a:t>
            </a:r>
            <a:r>
              <a:rPr lang="en-GB" b="1" dirty="0"/>
              <a:t>assessing our own thoughts and actions</a:t>
            </a:r>
            <a:r>
              <a:rPr lang="en-GB" dirty="0"/>
              <a:t>, for the purpose of</a:t>
            </a:r>
            <a:r>
              <a:rPr lang="en-GB" b="1" dirty="0"/>
              <a:t> personal learning and development</a:t>
            </a:r>
            <a:r>
              <a:rPr lang="en-GB" dirty="0"/>
              <a:t>.</a:t>
            </a:r>
          </a:p>
          <a:p>
            <a:r>
              <a:rPr lang="en-GB" dirty="0"/>
              <a:t>Reflective Practice is mainly concerned with self-development. It enables:</a:t>
            </a:r>
          </a:p>
          <a:p>
            <a:r>
              <a:rPr lang="en-GB" b="1" dirty="0"/>
              <a:t>Future personal growth</a:t>
            </a:r>
            <a:r>
              <a:rPr lang="en-GB" dirty="0"/>
              <a:t>, and addresses:</a:t>
            </a:r>
          </a:p>
          <a:p>
            <a:pPr lvl="1"/>
            <a:r>
              <a:rPr lang="en-GB" dirty="0"/>
              <a:t>How we think and feel about ourselves and situations in the</a:t>
            </a:r>
            <a:r>
              <a:rPr lang="en-GB" b="1" dirty="0"/>
              <a:t> present</a:t>
            </a:r>
            <a:r>
              <a:rPr lang="en-GB" dirty="0"/>
              <a:t>, and</a:t>
            </a:r>
          </a:p>
          <a:p>
            <a:pPr lvl="1"/>
            <a:r>
              <a:rPr lang="en-GB" dirty="0"/>
              <a:t>How we think and feel about ourselves and situations in the</a:t>
            </a:r>
            <a:r>
              <a:rPr lang="en-GB" b="1" dirty="0"/>
              <a:t> past</a:t>
            </a:r>
            <a:r>
              <a:rPr lang="en-GB" dirty="0"/>
              <a:t>.</a:t>
            </a:r>
          </a:p>
          <a:p>
            <a:r>
              <a:rPr lang="en-GB" dirty="0"/>
              <a:t>As such, Reflective Practice is a valuable methodology for using insights and learning from our past to:</a:t>
            </a:r>
          </a:p>
          <a:p>
            <a:r>
              <a:rPr lang="en-GB" dirty="0"/>
              <a:t>Assess where we are now</a:t>
            </a:r>
          </a:p>
          <a:p>
            <a:r>
              <a:rPr lang="en-GB" dirty="0"/>
              <a:t>Improve our present and future</a:t>
            </a:r>
          </a:p>
          <a:p>
            <a:pPr marL="0" indent="0">
              <a:buNone/>
            </a:pPr>
            <a:r>
              <a:rPr lang="en-US" dirty="0">
                <a:hlinkClick r:id="rId5"/>
              </a:rPr>
              <a:t>https://www.businessballs.com/self-awareness/reflective-practice/</a:t>
            </a:r>
            <a:r>
              <a:rPr lang="en-US" dirty="0"/>
              <a:t>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6AE6BC9-BE55-E078-ACC0-16C8DE47BC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38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064"/>
    </mc:Choice>
    <mc:Fallback>
      <p:transition spd="slow" advTm="84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2444-7920-EC47-99B6-534D3C893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Reflective Practice </a:t>
            </a:r>
          </a:p>
        </p:txBody>
      </p:sp>
      <p:pic>
        <p:nvPicPr>
          <p:cNvPr id="4" name="Online Media 3" descr="Introduction to Reflective Practice">
            <a:hlinkClick r:id="" action="ppaction://media"/>
            <a:extLst>
              <a:ext uri="{FF2B5EF4-FFF2-40B4-BE49-F238E27FC236}">
                <a16:creationId xmlns:a16="http://schemas.microsoft.com/office/drawing/2014/main" id="{DEAEA456-4B19-2A42-8930-2E64036021C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06487" y="1287830"/>
            <a:ext cx="6931025" cy="3916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DD0E58-63C6-144D-B124-5C1494102682}"/>
              </a:ext>
            </a:extLst>
          </p:cNvPr>
          <p:cNvSpPr txBox="1"/>
          <p:nvPr/>
        </p:nvSpPr>
        <p:spPr>
          <a:xfrm>
            <a:off x="1106488" y="5204193"/>
            <a:ext cx="7049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5"/>
              </a:rPr>
              <a:t>https://www.youtube.com/watch?v=M9hyWVEG2x0&amp;t=2s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983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DDCC0-DC73-0645-B3AA-8ED41E3DB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Kolb’s </a:t>
            </a:r>
            <a:r>
              <a:rPr lang="en-GB" dirty="0"/>
              <a:t>Experiential Learning Style Theory </a:t>
            </a:r>
            <a:endParaRPr lang="en-US" dirty="0"/>
          </a:p>
        </p:txBody>
      </p:sp>
      <p:pic>
        <p:nvPicPr>
          <p:cNvPr id="1026" name="Picture 2" descr="Kolb's Learning Styles">
            <a:extLst>
              <a:ext uri="{FF2B5EF4-FFF2-40B4-BE49-F238E27FC236}">
                <a16:creationId xmlns:a16="http://schemas.microsoft.com/office/drawing/2014/main" id="{B10B6107-2C19-2E49-A0E9-9BBF476A9F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51100"/>
            <a:ext cx="25527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431060B-D8C4-C745-A1D2-757A8EAE9924}"/>
              </a:ext>
            </a:extLst>
          </p:cNvPr>
          <p:cNvSpPr/>
          <p:nvPr/>
        </p:nvSpPr>
        <p:spPr>
          <a:xfrm>
            <a:off x="3744416" y="1944687"/>
            <a:ext cx="45720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000000"/>
                </a:solidFill>
              </a:rPr>
              <a:t>1.</a:t>
            </a:r>
            <a:r>
              <a:rPr lang="en-GB" sz="1400" dirty="0">
                <a:solidFill>
                  <a:srgbClr val="000000"/>
                </a:solidFill>
              </a:rPr>
              <a:t> </a:t>
            </a:r>
            <a:r>
              <a:rPr lang="en-GB" sz="1400" b="1" dirty="0">
                <a:solidFill>
                  <a:srgbClr val="000000"/>
                </a:solidFill>
              </a:rPr>
              <a:t>Concrete Experience</a:t>
            </a:r>
            <a:r>
              <a:rPr lang="en-GB" sz="1400" dirty="0">
                <a:solidFill>
                  <a:srgbClr val="000000"/>
                </a:solidFill>
              </a:rPr>
              <a:t> - a new experience or situation is encountered, or a reinterpretation of existing experience.</a:t>
            </a:r>
          </a:p>
          <a:p>
            <a:r>
              <a:rPr lang="en-GB" sz="1400" b="1" dirty="0">
                <a:solidFill>
                  <a:srgbClr val="000000"/>
                </a:solidFill>
              </a:rPr>
              <a:t>2.</a:t>
            </a:r>
            <a:r>
              <a:rPr lang="en-GB" sz="1400" dirty="0">
                <a:solidFill>
                  <a:srgbClr val="000000"/>
                </a:solidFill>
              </a:rPr>
              <a:t> </a:t>
            </a:r>
            <a:r>
              <a:rPr lang="en-GB" sz="1400" b="1" dirty="0">
                <a:solidFill>
                  <a:srgbClr val="000000"/>
                </a:solidFill>
              </a:rPr>
              <a:t>Reflective Observation of the New Experience</a:t>
            </a:r>
            <a:r>
              <a:rPr lang="en-GB" sz="1400" dirty="0">
                <a:solidFill>
                  <a:srgbClr val="000000"/>
                </a:solidFill>
              </a:rPr>
              <a:t> - of particular importance are any inconsistencies between experience and understanding.</a:t>
            </a:r>
          </a:p>
          <a:p>
            <a:r>
              <a:rPr lang="en-GB" sz="1400" b="1" dirty="0">
                <a:solidFill>
                  <a:srgbClr val="000000"/>
                </a:solidFill>
              </a:rPr>
              <a:t>3.</a:t>
            </a:r>
            <a:r>
              <a:rPr lang="en-GB" sz="1400" dirty="0">
                <a:solidFill>
                  <a:srgbClr val="000000"/>
                </a:solidFill>
              </a:rPr>
              <a:t> </a:t>
            </a:r>
            <a:r>
              <a:rPr lang="en-GB" sz="1400" b="1" dirty="0">
                <a:solidFill>
                  <a:srgbClr val="000000"/>
                </a:solidFill>
              </a:rPr>
              <a:t>Abstract Conceptualization</a:t>
            </a:r>
            <a:r>
              <a:rPr lang="en-GB" sz="1400" dirty="0">
                <a:solidFill>
                  <a:srgbClr val="000000"/>
                </a:solidFill>
              </a:rPr>
              <a:t> reflection gives rise to a new idea, or a modification of an existing abstract concept (the person has learned from their experience).</a:t>
            </a:r>
          </a:p>
          <a:p>
            <a:r>
              <a:rPr lang="en-GB" sz="1400" b="1" dirty="0">
                <a:solidFill>
                  <a:srgbClr val="000000"/>
                </a:solidFill>
              </a:rPr>
              <a:t>4.</a:t>
            </a:r>
            <a:r>
              <a:rPr lang="en-GB" sz="1400" dirty="0">
                <a:solidFill>
                  <a:srgbClr val="000000"/>
                </a:solidFill>
              </a:rPr>
              <a:t> </a:t>
            </a:r>
            <a:r>
              <a:rPr lang="en-GB" sz="1400" b="1" dirty="0">
                <a:solidFill>
                  <a:srgbClr val="000000"/>
                </a:solidFill>
              </a:rPr>
              <a:t>Active Experimentation</a:t>
            </a:r>
            <a:r>
              <a:rPr lang="en-GB" sz="1400" dirty="0">
                <a:solidFill>
                  <a:srgbClr val="000000"/>
                </a:solidFill>
              </a:rPr>
              <a:t> - the learner applies their idea(s) to the world around them to see what happens.</a:t>
            </a:r>
          </a:p>
          <a:p>
            <a:endParaRPr lang="en-GB" sz="1400" b="0" i="0" dirty="0">
              <a:solidFill>
                <a:srgbClr val="000000"/>
              </a:solidFill>
              <a:effectLst/>
            </a:endParaRPr>
          </a:p>
          <a:p>
            <a:endParaRPr lang="en-GB" sz="1400" dirty="0">
              <a:solidFill>
                <a:srgbClr val="000000"/>
              </a:solidFill>
            </a:endParaRPr>
          </a:p>
          <a:p>
            <a:endParaRPr lang="en-GB" sz="1400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311514-E504-274A-A6A2-15FE1BBC415D}"/>
              </a:ext>
            </a:extLst>
          </p:cNvPr>
          <p:cNvSpPr txBox="1"/>
          <p:nvPr/>
        </p:nvSpPr>
        <p:spPr>
          <a:xfrm>
            <a:off x="1500554" y="5158154"/>
            <a:ext cx="5691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5"/>
              </a:rPr>
              <a:t>https://www.simplypsychology.org/learning-kolb.html</a:t>
            </a:r>
            <a:r>
              <a:rPr lang="en-US" dirty="0"/>
              <a:t>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5A0F0FE-4316-6860-3A7E-0B4CD4A831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77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69"/>
    </mc:Choice>
    <mc:Fallback>
      <p:transition spd="slow" advTm="63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Gibb’s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262" y="1920479"/>
            <a:ext cx="3784369" cy="2755701"/>
          </a:xfr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F2DD477-852E-E015-FAE7-AE89D441DC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457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92"/>
    </mc:Choice>
    <mc:Fallback>
      <p:transition spd="slow" advTm="69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ED77C-9A77-4943-823F-9D497662A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4F90D-4AF6-0241-964B-55298EB4D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 dirty="0"/>
              <a:t>Please refer to the learning plan and the documents for you on Moodle for LO3.</a:t>
            </a:r>
          </a:p>
          <a:p>
            <a:r>
              <a:rPr lang="en-GB" sz="2000" dirty="0">
                <a:hlinkClick r:id="rId5"/>
              </a:rPr>
              <a:t>https://hbr.org/2019/10/where-companies-go-wrong-with-learning-and-development</a:t>
            </a:r>
            <a:r>
              <a:rPr lang="en-GB" sz="2000" dirty="0"/>
              <a:t> </a:t>
            </a:r>
          </a:p>
          <a:p>
            <a:r>
              <a:rPr lang="en-GB" sz="2000" dirty="0"/>
              <a:t> </a:t>
            </a:r>
            <a:r>
              <a:rPr lang="en-US" sz="2000" dirty="0">
                <a:hlinkClick r:id="rId6"/>
              </a:rPr>
              <a:t>https://</a:t>
            </a:r>
            <a:r>
              <a:rPr lang="en-US" sz="2000" dirty="0" err="1">
                <a:hlinkClick r:id="rId6"/>
              </a:rPr>
              <a:t>hbr.org</a:t>
            </a:r>
            <a:r>
              <a:rPr lang="en-US" sz="2000" dirty="0">
                <a:hlinkClick r:id="rId6"/>
              </a:rPr>
              <a:t>/2019/02/making-learning-a-part-of-everyday-work</a:t>
            </a:r>
          </a:p>
          <a:p>
            <a:r>
              <a:rPr lang="en-US" sz="2000" dirty="0">
                <a:hlinkClick r:id="rId6"/>
              </a:rPr>
              <a:t>\LinkedIn Learning  </a:t>
            </a:r>
            <a:endParaRPr lang="en-US" sz="2000" dirty="0"/>
          </a:p>
          <a:p>
            <a:r>
              <a:rPr lang="en-US" sz="2000" dirty="0">
                <a:hlinkClick r:id="rId7"/>
              </a:rPr>
              <a:t>https://www.businessballs.com/self-awareness/reflective-practice/</a:t>
            </a:r>
            <a:endParaRPr lang="en-US" sz="2000" dirty="0"/>
          </a:p>
          <a:p>
            <a:r>
              <a:rPr lang="en-US" sz="2000" dirty="0">
                <a:hlinkClick r:id="rId8"/>
              </a:rPr>
              <a:t>https://www.simplypsychology.org/learning-kolb.html</a:t>
            </a:r>
            <a:r>
              <a:rPr lang="en-US" sz="2000" dirty="0"/>
              <a:t> </a:t>
            </a:r>
          </a:p>
          <a:p>
            <a:r>
              <a:rPr lang="en-GB" altLang="en-US" sz="2000" dirty="0">
                <a:hlinkClick r:id="rId9"/>
              </a:rPr>
              <a:t>https://www.verywellmind.com/negative-bias-4589618</a:t>
            </a:r>
            <a:r>
              <a:rPr lang="en-GB" altLang="en-US" sz="2000" dirty="0"/>
              <a:t>  </a:t>
            </a:r>
          </a:p>
          <a:p>
            <a:r>
              <a:rPr lang="en-US" sz="2000" dirty="0">
                <a:hlinkClick r:id="rId8"/>
              </a:rPr>
              <a:t>https://www.simplypsychology.org/learning-kolb.html</a:t>
            </a:r>
            <a:r>
              <a:rPr lang="en-US" sz="2000" dirty="0"/>
              <a:t> </a:t>
            </a:r>
          </a:p>
          <a:p>
            <a:r>
              <a:rPr lang="en-US" sz="2000" dirty="0">
                <a:hlinkClick r:id="rId10"/>
              </a:rPr>
              <a:t>https://www.ed.ac.uk/reflection/reflectors-toolkit/reflecting-on-experience/gibbs-reflective-cycle</a:t>
            </a:r>
            <a:r>
              <a:rPr lang="en-US" sz="2000" dirty="0"/>
              <a:t> </a:t>
            </a:r>
          </a:p>
          <a:p>
            <a:endParaRPr lang="en-US" sz="2000" dirty="0"/>
          </a:p>
          <a:p>
            <a:endParaRPr lang="en-GB" alt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739BD73-F1D0-368A-AB72-81E4F22F2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983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60"/>
    </mc:Choice>
    <mc:Fallback>
      <p:transition spd="slow" advTm="57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0E7B1-97E0-52AA-B01D-1B8086F33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71214-1A80-5580-94A1-AEFC4796B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Add your 3.4 answer to your first piece of work</a:t>
            </a:r>
          </a:p>
          <a:p>
            <a:r>
              <a:rPr lang="en-US" dirty="0"/>
              <a:t>In the case of those with refers, please ensure that you are adding to the most up to date version of your work</a:t>
            </a:r>
          </a:p>
          <a:p>
            <a:r>
              <a:rPr lang="en-US" dirty="0"/>
              <a:t>Submit via the separate Turnitin link </a:t>
            </a:r>
          </a:p>
          <a:p>
            <a:r>
              <a:rPr lang="en-US" dirty="0"/>
              <a:t>Deadline is 13</a:t>
            </a:r>
            <a:r>
              <a:rPr lang="en-US" baseline="30000" dirty="0"/>
              <a:t>th</a:t>
            </a:r>
            <a:r>
              <a:rPr lang="en-US" dirty="0"/>
              <a:t> June 2022</a:t>
            </a:r>
          </a:p>
          <a:p>
            <a:r>
              <a:rPr lang="en-US" dirty="0"/>
              <a:t>The additional marks for 3.4 will be added to your learning assessment brief and a final mark awarded</a:t>
            </a:r>
          </a:p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F04D43D-F2B7-2E1F-02F2-0FD347B07F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276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88"/>
    </mc:Choice>
    <mc:Fallback>
      <p:transition spd="slow" advTm="53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6575</TotalTime>
  <Words>661</Words>
  <Application>Microsoft Macintosh PowerPoint</Application>
  <PresentationFormat>On-screen Show (4:3)</PresentationFormat>
  <Paragraphs>72</Paragraphs>
  <Slides>10</Slides>
  <Notes>6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    CIPD Associate Diploma in People Management</vt:lpstr>
      <vt:lpstr>Assessment criteria</vt:lpstr>
      <vt:lpstr>Assessment brief guidance:</vt:lpstr>
      <vt:lpstr>CIPD guidance for 3.4</vt:lpstr>
      <vt:lpstr>Reflective practice concepts</vt:lpstr>
      <vt:lpstr>Reflective Practice </vt:lpstr>
      <vt:lpstr>Kolb’s Experiential Learning Style Theory </vt:lpstr>
      <vt:lpstr>Gibb’s Reflective Cycle</vt:lpstr>
      <vt:lpstr>Useful Resources</vt:lpstr>
      <vt:lpstr>Submission details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thomasjwatkins@icloud.com</cp:lastModifiedBy>
  <cp:revision>310</cp:revision>
  <cp:lastPrinted>2019-10-01T11:26:54Z</cp:lastPrinted>
  <dcterms:created xsi:type="dcterms:W3CDTF">2015-04-14T15:21:28Z</dcterms:created>
  <dcterms:modified xsi:type="dcterms:W3CDTF">2022-05-12T14:00:54Z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