
<file path=[Content_Types].xml><?xml version="1.0" encoding="utf-8"?>
<Types xmlns="http://schemas.openxmlformats.org/package/2006/content-types">
  <Default Extension="bin" ContentType="image/unknown"/>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7"/>
  </p:notesMasterIdLst>
  <p:sldIdLst>
    <p:sldId id="256" r:id="rId2"/>
    <p:sldId id="271" r:id="rId3"/>
    <p:sldId id="257" r:id="rId4"/>
    <p:sldId id="258" r:id="rId5"/>
    <p:sldId id="270"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22" autoAdjust="0"/>
    <p:restoredTop sz="72426" autoAdjust="0"/>
  </p:normalViewPr>
  <p:slideViewPr>
    <p:cSldViewPr snapToGrid="0">
      <p:cViewPr>
        <p:scale>
          <a:sx n="75" d="100"/>
          <a:sy n="75" d="100"/>
        </p:scale>
        <p:origin x="787" y="-77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0B6038-A1A2-4316-A406-0F942644EAF9}"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US"/>
        </a:p>
      </dgm:t>
    </dgm:pt>
    <dgm:pt modelId="{0E9F71E2-85DF-4A38-AD0F-9926A033B576}">
      <dgm:prSet phldrT="[Text]" phldr="0"/>
      <dgm:spPr/>
      <dgm:t>
        <a:bodyPr/>
        <a:lstStyle/>
        <a:p>
          <a:r>
            <a:rPr lang="en-US" dirty="0"/>
            <a:t>Goleman EI model</a:t>
          </a:r>
        </a:p>
      </dgm:t>
    </dgm:pt>
    <dgm:pt modelId="{A9866518-5047-4B85-9C4B-94D2788FE7F9}" type="parTrans" cxnId="{BD19AC22-2419-4369-A8EB-D15E55F20BED}">
      <dgm:prSet/>
      <dgm:spPr/>
      <dgm:t>
        <a:bodyPr/>
        <a:lstStyle/>
        <a:p>
          <a:endParaRPr lang="en-US"/>
        </a:p>
      </dgm:t>
    </dgm:pt>
    <dgm:pt modelId="{CCE6A2B3-3D39-4137-83B8-0AB512A52EAA}" type="sibTrans" cxnId="{BD19AC22-2419-4369-A8EB-D15E55F20BED}">
      <dgm:prSet/>
      <dgm:spPr/>
      <dgm:t>
        <a:bodyPr/>
        <a:lstStyle/>
        <a:p>
          <a:endParaRPr lang="en-US"/>
        </a:p>
      </dgm:t>
    </dgm:pt>
    <dgm:pt modelId="{B59C7C74-B9C2-4D5A-89FD-48109D3662CB}">
      <dgm:prSet phldrT="[Text]" phldr="0"/>
      <dgm:spPr/>
      <dgm:t>
        <a:bodyPr/>
        <a:lstStyle/>
        <a:p>
          <a:r>
            <a:rPr lang="en-US" dirty="0"/>
            <a:t>Self awareness</a:t>
          </a:r>
        </a:p>
      </dgm:t>
    </dgm:pt>
    <dgm:pt modelId="{6D991101-F54D-4FA0-BD26-4ECBD822E72C}" type="parTrans" cxnId="{D00FB584-BC2F-4075-95F1-5BD88AAB3C78}">
      <dgm:prSet/>
      <dgm:spPr/>
      <dgm:t>
        <a:bodyPr/>
        <a:lstStyle/>
        <a:p>
          <a:endParaRPr lang="en-US"/>
        </a:p>
      </dgm:t>
    </dgm:pt>
    <dgm:pt modelId="{38339BB0-82CE-42FF-A294-483003437F99}" type="sibTrans" cxnId="{D00FB584-BC2F-4075-95F1-5BD88AAB3C78}">
      <dgm:prSet/>
      <dgm:spPr/>
      <dgm:t>
        <a:bodyPr/>
        <a:lstStyle/>
        <a:p>
          <a:endParaRPr lang="en-US"/>
        </a:p>
      </dgm:t>
    </dgm:pt>
    <dgm:pt modelId="{24253E31-08BA-40BD-8D03-3AFB78BC2ABD}">
      <dgm:prSet phldrT="[Text]" phldr="0"/>
      <dgm:spPr/>
      <dgm:t>
        <a:bodyPr/>
        <a:lstStyle/>
        <a:p>
          <a:r>
            <a:rPr lang="en-US" dirty="0"/>
            <a:t>Motivation</a:t>
          </a:r>
        </a:p>
      </dgm:t>
    </dgm:pt>
    <dgm:pt modelId="{78A73AF6-A6C3-4107-BC45-E052B51A2916}" type="parTrans" cxnId="{B4B46159-ECE5-4D68-8237-0D6214957BCA}">
      <dgm:prSet/>
      <dgm:spPr/>
      <dgm:t>
        <a:bodyPr/>
        <a:lstStyle/>
        <a:p>
          <a:endParaRPr lang="en-US"/>
        </a:p>
      </dgm:t>
    </dgm:pt>
    <dgm:pt modelId="{9D976CFD-7D9E-41EC-83A5-ED1DF21E8B2E}" type="sibTrans" cxnId="{B4B46159-ECE5-4D68-8237-0D6214957BCA}">
      <dgm:prSet/>
      <dgm:spPr/>
      <dgm:t>
        <a:bodyPr/>
        <a:lstStyle/>
        <a:p>
          <a:endParaRPr lang="en-US"/>
        </a:p>
      </dgm:t>
    </dgm:pt>
    <dgm:pt modelId="{E76AF49B-BC0F-4AA3-8946-4E134E52A157}">
      <dgm:prSet phldrT="[Text]" phldr="0"/>
      <dgm:spPr/>
      <dgm:t>
        <a:bodyPr/>
        <a:lstStyle/>
        <a:p>
          <a:r>
            <a:rPr lang="en-US" dirty="0"/>
            <a:t>Social skills</a:t>
          </a:r>
        </a:p>
      </dgm:t>
    </dgm:pt>
    <dgm:pt modelId="{DDD99600-7F23-4AC8-91B4-3C1EC238F4B3}" type="parTrans" cxnId="{2125778E-BAC0-4B18-B600-BFA13F577BEB}">
      <dgm:prSet/>
      <dgm:spPr/>
      <dgm:t>
        <a:bodyPr/>
        <a:lstStyle/>
        <a:p>
          <a:endParaRPr lang="en-US"/>
        </a:p>
      </dgm:t>
    </dgm:pt>
    <dgm:pt modelId="{DC59F6DC-9BD2-4F05-80EB-71FD94BE0369}" type="sibTrans" cxnId="{2125778E-BAC0-4B18-B600-BFA13F577BEB}">
      <dgm:prSet/>
      <dgm:spPr/>
      <dgm:t>
        <a:bodyPr/>
        <a:lstStyle/>
        <a:p>
          <a:endParaRPr lang="en-US"/>
        </a:p>
      </dgm:t>
    </dgm:pt>
    <dgm:pt modelId="{4B054CCF-A1CB-4816-B648-7A3841F1B377}">
      <dgm:prSet phldrT="[Text]" phldr="0"/>
      <dgm:spPr/>
      <dgm:t>
        <a:bodyPr/>
        <a:lstStyle/>
        <a:p>
          <a:r>
            <a:rPr lang="en-US" dirty="0"/>
            <a:t>Self regulation </a:t>
          </a:r>
        </a:p>
      </dgm:t>
    </dgm:pt>
    <dgm:pt modelId="{F2128E62-C793-41A0-9EA5-44650BD442B2}" type="parTrans" cxnId="{4E95992F-88BC-4CA3-85EE-3911A98BA0D4}">
      <dgm:prSet/>
      <dgm:spPr/>
      <dgm:t>
        <a:bodyPr/>
        <a:lstStyle/>
        <a:p>
          <a:endParaRPr lang="en-US"/>
        </a:p>
      </dgm:t>
    </dgm:pt>
    <dgm:pt modelId="{98BB1CF1-29FA-4C09-9234-69633A638275}" type="sibTrans" cxnId="{4E95992F-88BC-4CA3-85EE-3911A98BA0D4}">
      <dgm:prSet/>
      <dgm:spPr/>
      <dgm:t>
        <a:bodyPr/>
        <a:lstStyle/>
        <a:p>
          <a:endParaRPr lang="en-US"/>
        </a:p>
      </dgm:t>
    </dgm:pt>
    <dgm:pt modelId="{0DBA46FC-5E93-44E9-9D92-33B0F8968A23}">
      <dgm:prSet/>
      <dgm:spPr/>
      <dgm:t>
        <a:bodyPr/>
        <a:lstStyle/>
        <a:p>
          <a:r>
            <a:rPr lang="en-US" dirty="0"/>
            <a:t>Empathy</a:t>
          </a:r>
        </a:p>
      </dgm:t>
    </dgm:pt>
    <dgm:pt modelId="{3E641E9A-68CB-43CD-AF70-F74AF936644E}" type="parTrans" cxnId="{E86F5CE3-80ED-431C-B521-B2A6B6EA48BF}">
      <dgm:prSet/>
      <dgm:spPr/>
      <dgm:t>
        <a:bodyPr/>
        <a:lstStyle/>
        <a:p>
          <a:endParaRPr lang="en-US"/>
        </a:p>
      </dgm:t>
    </dgm:pt>
    <dgm:pt modelId="{FB07026F-3986-4B4D-A2F3-19F8342F6F12}" type="sibTrans" cxnId="{E86F5CE3-80ED-431C-B521-B2A6B6EA48BF}">
      <dgm:prSet/>
      <dgm:spPr/>
      <dgm:t>
        <a:bodyPr/>
        <a:lstStyle/>
        <a:p>
          <a:endParaRPr lang="en-US"/>
        </a:p>
      </dgm:t>
    </dgm:pt>
    <dgm:pt modelId="{41A9C515-9D9D-4333-AD1A-C45E4CD2E62C}" type="pres">
      <dgm:prSet presAssocID="{8C0B6038-A1A2-4316-A406-0F942644EAF9}" presName="Name0" presStyleCnt="0">
        <dgm:presLayoutVars>
          <dgm:chMax val="1"/>
          <dgm:dir/>
          <dgm:animLvl val="ctr"/>
          <dgm:resizeHandles val="exact"/>
        </dgm:presLayoutVars>
      </dgm:prSet>
      <dgm:spPr/>
    </dgm:pt>
    <dgm:pt modelId="{644DC6FD-DD04-4E63-A5AD-FA2E2D9AF149}" type="pres">
      <dgm:prSet presAssocID="{0E9F71E2-85DF-4A38-AD0F-9926A033B576}" presName="centerShape" presStyleLbl="node0" presStyleIdx="0" presStyleCnt="1"/>
      <dgm:spPr/>
    </dgm:pt>
    <dgm:pt modelId="{6960C1D8-118D-47C5-A196-F10912283401}" type="pres">
      <dgm:prSet presAssocID="{B59C7C74-B9C2-4D5A-89FD-48109D3662CB}" presName="node" presStyleLbl="node1" presStyleIdx="0" presStyleCnt="5">
        <dgm:presLayoutVars>
          <dgm:bulletEnabled val="1"/>
        </dgm:presLayoutVars>
      </dgm:prSet>
      <dgm:spPr/>
    </dgm:pt>
    <dgm:pt modelId="{B8E588FB-D56D-446C-B59B-1FB570B513FD}" type="pres">
      <dgm:prSet presAssocID="{B59C7C74-B9C2-4D5A-89FD-48109D3662CB}" presName="dummy" presStyleCnt="0"/>
      <dgm:spPr/>
    </dgm:pt>
    <dgm:pt modelId="{D38DA518-B839-4612-88B6-957EC608D628}" type="pres">
      <dgm:prSet presAssocID="{38339BB0-82CE-42FF-A294-483003437F99}" presName="sibTrans" presStyleLbl="sibTrans2D1" presStyleIdx="0" presStyleCnt="5"/>
      <dgm:spPr/>
    </dgm:pt>
    <dgm:pt modelId="{6952B481-B30D-4224-8503-BAF60183A0F4}" type="pres">
      <dgm:prSet presAssocID="{0DBA46FC-5E93-44E9-9D92-33B0F8968A23}" presName="node" presStyleLbl="node1" presStyleIdx="1" presStyleCnt="5">
        <dgm:presLayoutVars>
          <dgm:bulletEnabled val="1"/>
        </dgm:presLayoutVars>
      </dgm:prSet>
      <dgm:spPr/>
    </dgm:pt>
    <dgm:pt modelId="{3BBA31C8-6C09-447D-802C-88F44129396A}" type="pres">
      <dgm:prSet presAssocID="{0DBA46FC-5E93-44E9-9D92-33B0F8968A23}" presName="dummy" presStyleCnt="0"/>
      <dgm:spPr/>
    </dgm:pt>
    <dgm:pt modelId="{DF07BB21-63C8-4481-B002-6E8A35000541}" type="pres">
      <dgm:prSet presAssocID="{FB07026F-3986-4B4D-A2F3-19F8342F6F12}" presName="sibTrans" presStyleLbl="sibTrans2D1" presStyleIdx="1" presStyleCnt="5"/>
      <dgm:spPr/>
    </dgm:pt>
    <dgm:pt modelId="{2E6D536E-F8DD-4296-A4A9-BC8B25DEC406}" type="pres">
      <dgm:prSet presAssocID="{24253E31-08BA-40BD-8D03-3AFB78BC2ABD}" presName="node" presStyleLbl="node1" presStyleIdx="2" presStyleCnt="5">
        <dgm:presLayoutVars>
          <dgm:bulletEnabled val="1"/>
        </dgm:presLayoutVars>
      </dgm:prSet>
      <dgm:spPr/>
    </dgm:pt>
    <dgm:pt modelId="{A0007A89-12DF-4E27-83D3-DF2EBBC42CEC}" type="pres">
      <dgm:prSet presAssocID="{24253E31-08BA-40BD-8D03-3AFB78BC2ABD}" presName="dummy" presStyleCnt="0"/>
      <dgm:spPr/>
    </dgm:pt>
    <dgm:pt modelId="{941573E8-3DFC-4469-9761-59355FF7E8DB}" type="pres">
      <dgm:prSet presAssocID="{9D976CFD-7D9E-41EC-83A5-ED1DF21E8B2E}" presName="sibTrans" presStyleLbl="sibTrans2D1" presStyleIdx="2" presStyleCnt="5"/>
      <dgm:spPr/>
    </dgm:pt>
    <dgm:pt modelId="{31922769-2316-4FF3-A43D-B40A4D9B624C}" type="pres">
      <dgm:prSet presAssocID="{E76AF49B-BC0F-4AA3-8946-4E134E52A157}" presName="node" presStyleLbl="node1" presStyleIdx="3" presStyleCnt="5">
        <dgm:presLayoutVars>
          <dgm:bulletEnabled val="1"/>
        </dgm:presLayoutVars>
      </dgm:prSet>
      <dgm:spPr/>
    </dgm:pt>
    <dgm:pt modelId="{8F0A7B29-3771-4D1C-A79E-9E0F49D7236E}" type="pres">
      <dgm:prSet presAssocID="{E76AF49B-BC0F-4AA3-8946-4E134E52A157}" presName="dummy" presStyleCnt="0"/>
      <dgm:spPr/>
    </dgm:pt>
    <dgm:pt modelId="{9C9CB4C9-73A6-4E28-AFFE-F9AE28C0233A}" type="pres">
      <dgm:prSet presAssocID="{DC59F6DC-9BD2-4F05-80EB-71FD94BE0369}" presName="sibTrans" presStyleLbl="sibTrans2D1" presStyleIdx="3" presStyleCnt="5"/>
      <dgm:spPr/>
    </dgm:pt>
    <dgm:pt modelId="{C5828DE2-2C39-4B7E-904F-771BA02D85A7}" type="pres">
      <dgm:prSet presAssocID="{4B054CCF-A1CB-4816-B648-7A3841F1B377}" presName="node" presStyleLbl="node1" presStyleIdx="4" presStyleCnt="5">
        <dgm:presLayoutVars>
          <dgm:bulletEnabled val="1"/>
        </dgm:presLayoutVars>
      </dgm:prSet>
      <dgm:spPr/>
    </dgm:pt>
    <dgm:pt modelId="{E1411CB8-1803-409A-9F51-DE51887DDE53}" type="pres">
      <dgm:prSet presAssocID="{4B054CCF-A1CB-4816-B648-7A3841F1B377}" presName="dummy" presStyleCnt="0"/>
      <dgm:spPr/>
    </dgm:pt>
    <dgm:pt modelId="{2BF2BBE3-8BE4-4183-B631-4D9CA43AFF33}" type="pres">
      <dgm:prSet presAssocID="{98BB1CF1-29FA-4C09-9234-69633A638275}" presName="sibTrans" presStyleLbl="sibTrans2D1" presStyleIdx="4" presStyleCnt="5"/>
      <dgm:spPr/>
    </dgm:pt>
  </dgm:ptLst>
  <dgm:cxnLst>
    <dgm:cxn modelId="{6F27740D-C940-48C1-A42E-E63804BC0B72}" type="presOf" srcId="{0E9F71E2-85DF-4A38-AD0F-9926A033B576}" destId="{644DC6FD-DD04-4E63-A5AD-FA2E2D9AF149}" srcOrd="0" destOrd="0" presId="urn:microsoft.com/office/officeart/2005/8/layout/radial6"/>
    <dgm:cxn modelId="{BD19AC22-2419-4369-A8EB-D15E55F20BED}" srcId="{8C0B6038-A1A2-4316-A406-0F942644EAF9}" destId="{0E9F71E2-85DF-4A38-AD0F-9926A033B576}" srcOrd="0" destOrd="0" parTransId="{A9866518-5047-4B85-9C4B-94D2788FE7F9}" sibTransId="{CCE6A2B3-3D39-4137-83B8-0AB512A52EAA}"/>
    <dgm:cxn modelId="{208AE52C-ED5D-4CA1-951C-28A4AFD04B40}" type="presOf" srcId="{4B054CCF-A1CB-4816-B648-7A3841F1B377}" destId="{C5828DE2-2C39-4B7E-904F-771BA02D85A7}" srcOrd="0" destOrd="0" presId="urn:microsoft.com/office/officeart/2005/8/layout/radial6"/>
    <dgm:cxn modelId="{4E95992F-88BC-4CA3-85EE-3911A98BA0D4}" srcId="{0E9F71E2-85DF-4A38-AD0F-9926A033B576}" destId="{4B054CCF-A1CB-4816-B648-7A3841F1B377}" srcOrd="4" destOrd="0" parTransId="{F2128E62-C793-41A0-9EA5-44650BD442B2}" sibTransId="{98BB1CF1-29FA-4C09-9234-69633A638275}"/>
    <dgm:cxn modelId="{64529032-C636-424F-BE33-A26EC1F570BA}" type="presOf" srcId="{24253E31-08BA-40BD-8D03-3AFB78BC2ABD}" destId="{2E6D536E-F8DD-4296-A4A9-BC8B25DEC406}" srcOrd="0" destOrd="0" presId="urn:microsoft.com/office/officeart/2005/8/layout/radial6"/>
    <dgm:cxn modelId="{370FFD48-FD17-4B81-92FE-FAF1C32FA1AF}" type="presOf" srcId="{FB07026F-3986-4B4D-A2F3-19F8342F6F12}" destId="{DF07BB21-63C8-4481-B002-6E8A35000541}" srcOrd="0" destOrd="0" presId="urn:microsoft.com/office/officeart/2005/8/layout/radial6"/>
    <dgm:cxn modelId="{8B97D057-4715-459F-9239-389B4644A7CF}" type="presOf" srcId="{0DBA46FC-5E93-44E9-9D92-33B0F8968A23}" destId="{6952B481-B30D-4224-8503-BAF60183A0F4}" srcOrd="0" destOrd="0" presId="urn:microsoft.com/office/officeart/2005/8/layout/radial6"/>
    <dgm:cxn modelId="{B4B46159-ECE5-4D68-8237-0D6214957BCA}" srcId="{0E9F71E2-85DF-4A38-AD0F-9926A033B576}" destId="{24253E31-08BA-40BD-8D03-3AFB78BC2ABD}" srcOrd="2" destOrd="0" parTransId="{78A73AF6-A6C3-4107-BC45-E052B51A2916}" sibTransId="{9D976CFD-7D9E-41EC-83A5-ED1DF21E8B2E}"/>
    <dgm:cxn modelId="{D00FB584-BC2F-4075-95F1-5BD88AAB3C78}" srcId="{0E9F71E2-85DF-4A38-AD0F-9926A033B576}" destId="{B59C7C74-B9C2-4D5A-89FD-48109D3662CB}" srcOrd="0" destOrd="0" parTransId="{6D991101-F54D-4FA0-BD26-4ECBD822E72C}" sibTransId="{38339BB0-82CE-42FF-A294-483003437F99}"/>
    <dgm:cxn modelId="{BACD5886-11B7-4859-89B2-C7CCC9E2711D}" type="presOf" srcId="{98BB1CF1-29FA-4C09-9234-69633A638275}" destId="{2BF2BBE3-8BE4-4183-B631-4D9CA43AFF33}" srcOrd="0" destOrd="0" presId="urn:microsoft.com/office/officeart/2005/8/layout/radial6"/>
    <dgm:cxn modelId="{2125778E-BAC0-4B18-B600-BFA13F577BEB}" srcId="{0E9F71E2-85DF-4A38-AD0F-9926A033B576}" destId="{E76AF49B-BC0F-4AA3-8946-4E134E52A157}" srcOrd="3" destOrd="0" parTransId="{DDD99600-7F23-4AC8-91B4-3C1EC238F4B3}" sibTransId="{DC59F6DC-9BD2-4F05-80EB-71FD94BE0369}"/>
    <dgm:cxn modelId="{59A4719C-45CA-43D5-A65C-0083B7DC54E1}" type="presOf" srcId="{8C0B6038-A1A2-4316-A406-0F942644EAF9}" destId="{41A9C515-9D9D-4333-AD1A-C45E4CD2E62C}" srcOrd="0" destOrd="0" presId="urn:microsoft.com/office/officeart/2005/8/layout/radial6"/>
    <dgm:cxn modelId="{E69DB0B3-D78B-4FAD-A08D-C4F714F1C796}" type="presOf" srcId="{E76AF49B-BC0F-4AA3-8946-4E134E52A157}" destId="{31922769-2316-4FF3-A43D-B40A4D9B624C}" srcOrd="0" destOrd="0" presId="urn:microsoft.com/office/officeart/2005/8/layout/radial6"/>
    <dgm:cxn modelId="{105A02BE-5E08-44A2-9E6F-263F0E1B6683}" type="presOf" srcId="{38339BB0-82CE-42FF-A294-483003437F99}" destId="{D38DA518-B839-4612-88B6-957EC608D628}" srcOrd="0" destOrd="0" presId="urn:microsoft.com/office/officeart/2005/8/layout/radial6"/>
    <dgm:cxn modelId="{357E9BC6-59D7-4909-96D2-824D7DE0E4DB}" type="presOf" srcId="{DC59F6DC-9BD2-4F05-80EB-71FD94BE0369}" destId="{9C9CB4C9-73A6-4E28-AFFE-F9AE28C0233A}" srcOrd="0" destOrd="0" presId="urn:microsoft.com/office/officeart/2005/8/layout/radial6"/>
    <dgm:cxn modelId="{7FA35FDD-3DCB-4F90-AB7B-CC97CE4193C3}" type="presOf" srcId="{9D976CFD-7D9E-41EC-83A5-ED1DF21E8B2E}" destId="{941573E8-3DFC-4469-9761-59355FF7E8DB}" srcOrd="0" destOrd="0" presId="urn:microsoft.com/office/officeart/2005/8/layout/radial6"/>
    <dgm:cxn modelId="{FA378BE0-0AEC-414A-8209-354078AB2BD9}" type="presOf" srcId="{B59C7C74-B9C2-4D5A-89FD-48109D3662CB}" destId="{6960C1D8-118D-47C5-A196-F10912283401}" srcOrd="0" destOrd="0" presId="urn:microsoft.com/office/officeart/2005/8/layout/radial6"/>
    <dgm:cxn modelId="{E86F5CE3-80ED-431C-B521-B2A6B6EA48BF}" srcId="{0E9F71E2-85DF-4A38-AD0F-9926A033B576}" destId="{0DBA46FC-5E93-44E9-9D92-33B0F8968A23}" srcOrd="1" destOrd="0" parTransId="{3E641E9A-68CB-43CD-AF70-F74AF936644E}" sibTransId="{FB07026F-3986-4B4D-A2F3-19F8342F6F12}"/>
    <dgm:cxn modelId="{5BDADB92-6821-43C1-AA51-EAED432D8B0E}" type="presParOf" srcId="{41A9C515-9D9D-4333-AD1A-C45E4CD2E62C}" destId="{644DC6FD-DD04-4E63-A5AD-FA2E2D9AF149}" srcOrd="0" destOrd="0" presId="urn:microsoft.com/office/officeart/2005/8/layout/radial6"/>
    <dgm:cxn modelId="{71B0D1B3-4F8A-4A16-A9CD-88A382982E8F}" type="presParOf" srcId="{41A9C515-9D9D-4333-AD1A-C45E4CD2E62C}" destId="{6960C1D8-118D-47C5-A196-F10912283401}" srcOrd="1" destOrd="0" presId="urn:microsoft.com/office/officeart/2005/8/layout/radial6"/>
    <dgm:cxn modelId="{61E108BC-F72E-4AB1-AEB0-9205556522F0}" type="presParOf" srcId="{41A9C515-9D9D-4333-AD1A-C45E4CD2E62C}" destId="{B8E588FB-D56D-446C-B59B-1FB570B513FD}" srcOrd="2" destOrd="0" presId="urn:microsoft.com/office/officeart/2005/8/layout/radial6"/>
    <dgm:cxn modelId="{4C1A7BE2-B21F-4935-9F53-395EAFC3C5D5}" type="presParOf" srcId="{41A9C515-9D9D-4333-AD1A-C45E4CD2E62C}" destId="{D38DA518-B839-4612-88B6-957EC608D628}" srcOrd="3" destOrd="0" presId="urn:microsoft.com/office/officeart/2005/8/layout/radial6"/>
    <dgm:cxn modelId="{CDE1383D-56EB-4E3E-B59D-C048018EE06A}" type="presParOf" srcId="{41A9C515-9D9D-4333-AD1A-C45E4CD2E62C}" destId="{6952B481-B30D-4224-8503-BAF60183A0F4}" srcOrd="4" destOrd="0" presId="urn:microsoft.com/office/officeart/2005/8/layout/radial6"/>
    <dgm:cxn modelId="{39C91111-80D6-496B-905E-AF7BE9C59B56}" type="presParOf" srcId="{41A9C515-9D9D-4333-AD1A-C45E4CD2E62C}" destId="{3BBA31C8-6C09-447D-802C-88F44129396A}" srcOrd="5" destOrd="0" presId="urn:microsoft.com/office/officeart/2005/8/layout/radial6"/>
    <dgm:cxn modelId="{D7D73816-A466-4D6E-9FAF-292DAAF2FC8C}" type="presParOf" srcId="{41A9C515-9D9D-4333-AD1A-C45E4CD2E62C}" destId="{DF07BB21-63C8-4481-B002-6E8A35000541}" srcOrd="6" destOrd="0" presId="urn:microsoft.com/office/officeart/2005/8/layout/radial6"/>
    <dgm:cxn modelId="{129E4D8B-962E-4E3D-B5B9-88206A85254E}" type="presParOf" srcId="{41A9C515-9D9D-4333-AD1A-C45E4CD2E62C}" destId="{2E6D536E-F8DD-4296-A4A9-BC8B25DEC406}" srcOrd="7" destOrd="0" presId="urn:microsoft.com/office/officeart/2005/8/layout/radial6"/>
    <dgm:cxn modelId="{AFA4FD68-44D8-4A31-856E-C5CC06579D89}" type="presParOf" srcId="{41A9C515-9D9D-4333-AD1A-C45E4CD2E62C}" destId="{A0007A89-12DF-4E27-83D3-DF2EBBC42CEC}" srcOrd="8" destOrd="0" presId="urn:microsoft.com/office/officeart/2005/8/layout/radial6"/>
    <dgm:cxn modelId="{C89CB867-6044-4735-B27C-9C038C6901E6}" type="presParOf" srcId="{41A9C515-9D9D-4333-AD1A-C45E4CD2E62C}" destId="{941573E8-3DFC-4469-9761-59355FF7E8DB}" srcOrd="9" destOrd="0" presId="urn:microsoft.com/office/officeart/2005/8/layout/radial6"/>
    <dgm:cxn modelId="{3E10C75E-4930-497C-BAB3-B7D55F09D09C}" type="presParOf" srcId="{41A9C515-9D9D-4333-AD1A-C45E4CD2E62C}" destId="{31922769-2316-4FF3-A43D-B40A4D9B624C}" srcOrd="10" destOrd="0" presId="urn:microsoft.com/office/officeart/2005/8/layout/radial6"/>
    <dgm:cxn modelId="{B3CF4355-B689-48F2-BAB8-D804ADAD2865}" type="presParOf" srcId="{41A9C515-9D9D-4333-AD1A-C45E4CD2E62C}" destId="{8F0A7B29-3771-4D1C-A79E-9E0F49D7236E}" srcOrd="11" destOrd="0" presId="urn:microsoft.com/office/officeart/2005/8/layout/radial6"/>
    <dgm:cxn modelId="{7C500B5A-605C-4785-A1F7-A1DEF3DBDC49}" type="presParOf" srcId="{41A9C515-9D9D-4333-AD1A-C45E4CD2E62C}" destId="{9C9CB4C9-73A6-4E28-AFFE-F9AE28C0233A}" srcOrd="12" destOrd="0" presId="urn:microsoft.com/office/officeart/2005/8/layout/radial6"/>
    <dgm:cxn modelId="{D400F354-297F-4FB1-9B1F-B168D8603785}" type="presParOf" srcId="{41A9C515-9D9D-4333-AD1A-C45E4CD2E62C}" destId="{C5828DE2-2C39-4B7E-904F-771BA02D85A7}" srcOrd="13" destOrd="0" presId="urn:microsoft.com/office/officeart/2005/8/layout/radial6"/>
    <dgm:cxn modelId="{465D8BA4-E728-4787-82C4-04AA50A29EF3}" type="presParOf" srcId="{41A9C515-9D9D-4333-AD1A-C45E4CD2E62C}" destId="{E1411CB8-1803-409A-9F51-DE51887DDE53}" srcOrd="14" destOrd="0" presId="urn:microsoft.com/office/officeart/2005/8/layout/radial6"/>
    <dgm:cxn modelId="{14E5BF67-ACFE-419F-8A52-EA1E3DD43BDE}" type="presParOf" srcId="{41A9C515-9D9D-4333-AD1A-C45E4CD2E62C}" destId="{2BF2BBE3-8BE4-4183-B631-4D9CA43AFF33}"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FA875B-D4DB-4956-B25C-370C97C96BAE}" type="doc">
      <dgm:prSet loTypeId="urn:microsoft.com/office/officeart/2005/8/layout/hierarchy3" loCatId="list" qsTypeId="urn:microsoft.com/office/officeart/2005/8/quickstyle/simple1" qsCatId="simple" csTypeId="urn:microsoft.com/office/officeart/2005/8/colors/colorful5" csCatId="colorful" phldr="1"/>
      <dgm:spPr/>
      <dgm:t>
        <a:bodyPr/>
        <a:lstStyle/>
        <a:p>
          <a:endParaRPr lang="en-US"/>
        </a:p>
      </dgm:t>
    </dgm:pt>
    <dgm:pt modelId="{8FF75566-0CDD-49A9-8CE8-C1CDF994276B}">
      <dgm:prSet phldrT="[Text]" phldr="0"/>
      <dgm:spPr/>
      <dgm:t>
        <a:bodyPr/>
        <a:lstStyle/>
        <a:p>
          <a:r>
            <a:rPr lang="en-US" dirty="0"/>
            <a:t>Autocratic leadership</a:t>
          </a:r>
        </a:p>
      </dgm:t>
    </dgm:pt>
    <dgm:pt modelId="{ABDBA74D-F4A9-4EFB-8759-C2C45C5B3836}" type="parTrans" cxnId="{A327F5B0-BF1F-48CA-9959-CE08C45C608F}">
      <dgm:prSet/>
      <dgm:spPr/>
      <dgm:t>
        <a:bodyPr/>
        <a:lstStyle/>
        <a:p>
          <a:endParaRPr lang="en-US"/>
        </a:p>
      </dgm:t>
    </dgm:pt>
    <dgm:pt modelId="{FD4969F6-4F8A-42F5-96BE-E1D9EB35712F}" type="sibTrans" cxnId="{A327F5B0-BF1F-48CA-9959-CE08C45C608F}">
      <dgm:prSet/>
      <dgm:spPr/>
      <dgm:t>
        <a:bodyPr/>
        <a:lstStyle/>
        <a:p>
          <a:endParaRPr lang="en-US"/>
        </a:p>
      </dgm:t>
    </dgm:pt>
    <dgm:pt modelId="{ED353537-0C26-4777-8939-E3A0AED870AD}">
      <dgm:prSet phldrT="[Text]" phldr="0"/>
      <dgm:spPr/>
      <dgm:t>
        <a:bodyPr/>
        <a:lstStyle/>
        <a:p>
          <a:r>
            <a:rPr lang="en-US" dirty="0"/>
            <a:t>High power</a:t>
          </a:r>
        </a:p>
      </dgm:t>
    </dgm:pt>
    <dgm:pt modelId="{613CF58A-1A29-4B63-9779-4CFD330CAD5E}" type="parTrans" cxnId="{8FE566E3-238F-4579-BF08-8DFC6F3BA635}">
      <dgm:prSet/>
      <dgm:spPr/>
      <dgm:t>
        <a:bodyPr/>
        <a:lstStyle/>
        <a:p>
          <a:endParaRPr lang="en-US"/>
        </a:p>
      </dgm:t>
    </dgm:pt>
    <dgm:pt modelId="{3711D0DF-347A-4A9C-B520-982A69F4D8EA}" type="sibTrans" cxnId="{8FE566E3-238F-4579-BF08-8DFC6F3BA635}">
      <dgm:prSet/>
      <dgm:spPr/>
      <dgm:t>
        <a:bodyPr/>
        <a:lstStyle/>
        <a:p>
          <a:endParaRPr lang="en-US"/>
        </a:p>
      </dgm:t>
    </dgm:pt>
    <dgm:pt modelId="{303E665E-128A-44B6-B8C3-3BAA2C1B20A8}">
      <dgm:prSet phldrT="[Text]" phldr="0"/>
      <dgm:spPr/>
      <dgm:t>
        <a:bodyPr/>
        <a:lstStyle/>
        <a:p>
          <a:r>
            <a:rPr lang="en-US" dirty="0"/>
            <a:t>Time sensitive</a:t>
          </a:r>
        </a:p>
      </dgm:t>
    </dgm:pt>
    <dgm:pt modelId="{4E89D4B6-8C0F-4630-A42E-24DB3B35A3D9}" type="parTrans" cxnId="{95C1B97E-7B79-4964-AE94-AC63594D8CA8}">
      <dgm:prSet/>
      <dgm:spPr/>
      <dgm:t>
        <a:bodyPr/>
        <a:lstStyle/>
        <a:p>
          <a:endParaRPr lang="en-US"/>
        </a:p>
      </dgm:t>
    </dgm:pt>
    <dgm:pt modelId="{CE08AF2D-B93F-48E8-A397-0FC715D4DB0B}" type="sibTrans" cxnId="{95C1B97E-7B79-4964-AE94-AC63594D8CA8}">
      <dgm:prSet/>
      <dgm:spPr/>
      <dgm:t>
        <a:bodyPr/>
        <a:lstStyle/>
        <a:p>
          <a:endParaRPr lang="en-US"/>
        </a:p>
      </dgm:t>
    </dgm:pt>
    <dgm:pt modelId="{FB246838-41B8-4B70-939F-43AF65D2640A}">
      <dgm:prSet phldrT="[Text]" phldr="0"/>
      <dgm:spPr/>
      <dgm:t>
        <a:bodyPr/>
        <a:lstStyle/>
        <a:p>
          <a:r>
            <a:rPr lang="en-US" dirty="0"/>
            <a:t>Remote teams</a:t>
          </a:r>
        </a:p>
      </dgm:t>
    </dgm:pt>
    <dgm:pt modelId="{E73D0B5E-9559-4EB1-B77C-02052B04F221}" type="parTrans" cxnId="{AE80D0C1-44A8-442A-9075-797BA0C134BC}">
      <dgm:prSet/>
      <dgm:spPr/>
      <dgm:t>
        <a:bodyPr/>
        <a:lstStyle/>
        <a:p>
          <a:endParaRPr lang="en-US"/>
        </a:p>
      </dgm:t>
    </dgm:pt>
    <dgm:pt modelId="{32559982-6841-4A83-B0FB-8144CD6A1AA4}" type="sibTrans" cxnId="{AE80D0C1-44A8-442A-9075-797BA0C134BC}">
      <dgm:prSet/>
      <dgm:spPr/>
      <dgm:t>
        <a:bodyPr/>
        <a:lstStyle/>
        <a:p>
          <a:endParaRPr lang="en-US"/>
        </a:p>
      </dgm:t>
    </dgm:pt>
    <dgm:pt modelId="{D20E481D-CC89-4636-BB43-47C397FA5851}">
      <dgm:prSet phldrT="[Text]" phldr="0"/>
      <dgm:spPr/>
      <dgm:t>
        <a:bodyPr/>
        <a:lstStyle/>
        <a:p>
          <a:r>
            <a:rPr lang="en-US" dirty="0"/>
            <a:t>Conflict resolution</a:t>
          </a:r>
        </a:p>
      </dgm:t>
    </dgm:pt>
    <dgm:pt modelId="{25926F9C-D1FE-4D44-9386-DA4B679AB4BB}" type="parTrans" cxnId="{495EC6FB-8045-4E4E-9851-631ACA218E4A}">
      <dgm:prSet/>
      <dgm:spPr/>
      <dgm:t>
        <a:bodyPr/>
        <a:lstStyle/>
        <a:p>
          <a:endParaRPr lang="en-US"/>
        </a:p>
      </dgm:t>
    </dgm:pt>
    <dgm:pt modelId="{758B5BF7-BC49-4701-A42D-0FEA7C05C67E}" type="sibTrans" cxnId="{495EC6FB-8045-4E4E-9851-631ACA218E4A}">
      <dgm:prSet/>
      <dgm:spPr/>
      <dgm:t>
        <a:bodyPr/>
        <a:lstStyle/>
        <a:p>
          <a:endParaRPr lang="en-US"/>
        </a:p>
      </dgm:t>
    </dgm:pt>
    <dgm:pt modelId="{29ACF7C1-AD88-40D1-BCB5-465C40E401D9}" type="pres">
      <dgm:prSet presAssocID="{DBFA875B-D4DB-4956-B25C-370C97C96BAE}" presName="diagram" presStyleCnt="0">
        <dgm:presLayoutVars>
          <dgm:chPref val="1"/>
          <dgm:dir/>
          <dgm:animOne val="branch"/>
          <dgm:animLvl val="lvl"/>
          <dgm:resizeHandles/>
        </dgm:presLayoutVars>
      </dgm:prSet>
      <dgm:spPr/>
    </dgm:pt>
    <dgm:pt modelId="{32B1C31B-0064-41DB-AAA1-E9A6ACF28B75}" type="pres">
      <dgm:prSet presAssocID="{8FF75566-0CDD-49A9-8CE8-C1CDF994276B}" presName="root" presStyleCnt="0"/>
      <dgm:spPr/>
    </dgm:pt>
    <dgm:pt modelId="{20A03E0C-D911-498D-A56D-7B922D9DF4DC}" type="pres">
      <dgm:prSet presAssocID="{8FF75566-0CDD-49A9-8CE8-C1CDF994276B}" presName="rootComposite" presStyleCnt="0"/>
      <dgm:spPr/>
    </dgm:pt>
    <dgm:pt modelId="{72EA80CC-188D-4023-811A-C45DE1B19C0C}" type="pres">
      <dgm:prSet presAssocID="{8FF75566-0CDD-49A9-8CE8-C1CDF994276B}" presName="rootText" presStyleLbl="node1" presStyleIdx="0" presStyleCnt="1"/>
      <dgm:spPr/>
    </dgm:pt>
    <dgm:pt modelId="{AB2548C6-F9DD-4418-9B43-E8B3DBF29F76}" type="pres">
      <dgm:prSet presAssocID="{8FF75566-0CDD-49A9-8CE8-C1CDF994276B}" presName="rootConnector" presStyleLbl="node1" presStyleIdx="0" presStyleCnt="1"/>
      <dgm:spPr/>
    </dgm:pt>
    <dgm:pt modelId="{A0E73FE0-E93B-471A-818F-137500259434}" type="pres">
      <dgm:prSet presAssocID="{8FF75566-0CDD-49A9-8CE8-C1CDF994276B}" presName="childShape" presStyleCnt="0"/>
      <dgm:spPr/>
    </dgm:pt>
    <dgm:pt modelId="{9CDF74FF-0019-4705-8D73-A80984C4CDA4}" type="pres">
      <dgm:prSet presAssocID="{613CF58A-1A29-4B63-9779-4CFD330CAD5E}" presName="Name13" presStyleLbl="parChTrans1D2" presStyleIdx="0" presStyleCnt="4"/>
      <dgm:spPr/>
    </dgm:pt>
    <dgm:pt modelId="{7F435BF1-E190-422C-A3D6-5442B74AC89E}" type="pres">
      <dgm:prSet presAssocID="{ED353537-0C26-4777-8939-E3A0AED870AD}" presName="childText" presStyleLbl="bgAcc1" presStyleIdx="0" presStyleCnt="4">
        <dgm:presLayoutVars>
          <dgm:bulletEnabled val="1"/>
        </dgm:presLayoutVars>
      </dgm:prSet>
      <dgm:spPr/>
    </dgm:pt>
    <dgm:pt modelId="{7352F47D-4EE7-45F8-A84D-ACD4FB6F8BB6}" type="pres">
      <dgm:prSet presAssocID="{4E89D4B6-8C0F-4630-A42E-24DB3B35A3D9}" presName="Name13" presStyleLbl="parChTrans1D2" presStyleIdx="1" presStyleCnt="4"/>
      <dgm:spPr/>
    </dgm:pt>
    <dgm:pt modelId="{BF772BE3-C781-4516-B77E-24053C170A82}" type="pres">
      <dgm:prSet presAssocID="{303E665E-128A-44B6-B8C3-3BAA2C1B20A8}" presName="childText" presStyleLbl="bgAcc1" presStyleIdx="1" presStyleCnt="4">
        <dgm:presLayoutVars>
          <dgm:bulletEnabled val="1"/>
        </dgm:presLayoutVars>
      </dgm:prSet>
      <dgm:spPr/>
    </dgm:pt>
    <dgm:pt modelId="{BFAA37E3-78FE-4157-B541-BD4297BB163F}" type="pres">
      <dgm:prSet presAssocID="{E73D0B5E-9559-4EB1-B77C-02052B04F221}" presName="Name13" presStyleLbl="parChTrans1D2" presStyleIdx="2" presStyleCnt="4"/>
      <dgm:spPr/>
    </dgm:pt>
    <dgm:pt modelId="{CAF8FC70-2524-4D5A-B9AF-DEC1ED40AC2A}" type="pres">
      <dgm:prSet presAssocID="{FB246838-41B8-4B70-939F-43AF65D2640A}" presName="childText" presStyleLbl="bgAcc1" presStyleIdx="2" presStyleCnt="4">
        <dgm:presLayoutVars>
          <dgm:bulletEnabled val="1"/>
        </dgm:presLayoutVars>
      </dgm:prSet>
      <dgm:spPr/>
    </dgm:pt>
    <dgm:pt modelId="{5715B6AF-E4A6-487E-A0A0-F4BC88FB5E32}" type="pres">
      <dgm:prSet presAssocID="{25926F9C-D1FE-4D44-9386-DA4B679AB4BB}" presName="Name13" presStyleLbl="parChTrans1D2" presStyleIdx="3" presStyleCnt="4"/>
      <dgm:spPr/>
    </dgm:pt>
    <dgm:pt modelId="{F2E2A6C4-3B77-4B0A-A8A4-3FD669958DE9}" type="pres">
      <dgm:prSet presAssocID="{D20E481D-CC89-4636-BB43-47C397FA5851}" presName="childText" presStyleLbl="bgAcc1" presStyleIdx="3" presStyleCnt="4">
        <dgm:presLayoutVars>
          <dgm:bulletEnabled val="1"/>
        </dgm:presLayoutVars>
      </dgm:prSet>
      <dgm:spPr/>
    </dgm:pt>
  </dgm:ptLst>
  <dgm:cxnLst>
    <dgm:cxn modelId="{7C43EC18-E6A4-42E2-8F71-18D82E6F40F2}" type="presOf" srcId="{ED353537-0C26-4777-8939-E3A0AED870AD}" destId="{7F435BF1-E190-422C-A3D6-5442B74AC89E}" srcOrd="0" destOrd="0" presId="urn:microsoft.com/office/officeart/2005/8/layout/hierarchy3"/>
    <dgm:cxn modelId="{B18C8538-84EB-4854-BDE0-7B883199BB72}" type="presOf" srcId="{DBFA875B-D4DB-4956-B25C-370C97C96BAE}" destId="{29ACF7C1-AD88-40D1-BCB5-465C40E401D9}" srcOrd="0" destOrd="0" presId="urn:microsoft.com/office/officeart/2005/8/layout/hierarchy3"/>
    <dgm:cxn modelId="{83398A40-4401-47C0-A073-213F281CCCFF}" type="presOf" srcId="{8FF75566-0CDD-49A9-8CE8-C1CDF994276B}" destId="{72EA80CC-188D-4023-811A-C45DE1B19C0C}" srcOrd="0" destOrd="0" presId="urn:microsoft.com/office/officeart/2005/8/layout/hierarchy3"/>
    <dgm:cxn modelId="{2914D85E-4E2E-4760-A9B2-AAFFB20B9358}" type="presOf" srcId="{D20E481D-CC89-4636-BB43-47C397FA5851}" destId="{F2E2A6C4-3B77-4B0A-A8A4-3FD669958DE9}" srcOrd="0" destOrd="0" presId="urn:microsoft.com/office/officeart/2005/8/layout/hierarchy3"/>
    <dgm:cxn modelId="{6201C654-F8BF-4218-8A75-C74DB056F548}" type="presOf" srcId="{FB246838-41B8-4B70-939F-43AF65D2640A}" destId="{CAF8FC70-2524-4D5A-B9AF-DEC1ED40AC2A}" srcOrd="0" destOrd="0" presId="urn:microsoft.com/office/officeart/2005/8/layout/hierarchy3"/>
    <dgm:cxn modelId="{95C1B97E-7B79-4964-AE94-AC63594D8CA8}" srcId="{8FF75566-0CDD-49A9-8CE8-C1CDF994276B}" destId="{303E665E-128A-44B6-B8C3-3BAA2C1B20A8}" srcOrd="1" destOrd="0" parTransId="{4E89D4B6-8C0F-4630-A42E-24DB3B35A3D9}" sibTransId="{CE08AF2D-B93F-48E8-A397-0FC715D4DB0B}"/>
    <dgm:cxn modelId="{205B3783-358B-453C-AFB4-B07C0CCE74CF}" type="presOf" srcId="{25926F9C-D1FE-4D44-9386-DA4B679AB4BB}" destId="{5715B6AF-E4A6-487E-A0A0-F4BC88FB5E32}" srcOrd="0" destOrd="0" presId="urn:microsoft.com/office/officeart/2005/8/layout/hierarchy3"/>
    <dgm:cxn modelId="{A327F5B0-BF1F-48CA-9959-CE08C45C608F}" srcId="{DBFA875B-D4DB-4956-B25C-370C97C96BAE}" destId="{8FF75566-0CDD-49A9-8CE8-C1CDF994276B}" srcOrd="0" destOrd="0" parTransId="{ABDBA74D-F4A9-4EFB-8759-C2C45C5B3836}" sibTransId="{FD4969F6-4F8A-42F5-96BE-E1D9EB35712F}"/>
    <dgm:cxn modelId="{51FA62B2-D5C8-4641-9E10-D059DDB41743}" type="presOf" srcId="{4E89D4B6-8C0F-4630-A42E-24DB3B35A3D9}" destId="{7352F47D-4EE7-45F8-A84D-ACD4FB6F8BB6}" srcOrd="0" destOrd="0" presId="urn:microsoft.com/office/officeart/2005/8/layout/hierarchy3"/>
    <dgm:cxn modelId="{AE80D0C1-44A8-442A-9075-797BA0C134BC}" srcId="{8FF75566-0CDD-49A9-8CE8-C1CDF994276B}" destId="{FB246838-41B8-4B70-939F-43AF65D2640A}" srcOrd="2" destOrd="0" parTransId="{E73D0B5E-9559-4EB1-B77C-02052B04F221}" sibTransId="{32559982-6841-4A83-B0FB-8144CD6A1AA4}"/>
    <dgm:cxn modelId="{2DFBA0C8-DBBC-446B-8C07-7DB7AC5F3A3A}" type="presOf" srcId="{613CF58A-1A29-4B63-9779-4CFD330CAD5E}" destId="{9CDF74FF-0019-4705-8D73-A80984C4CDA4}" srcOrd="0" destOrd="0" presId="urn:microsoft.com/office/officeart/2005/8/layout/hierarchy3"/>
    <dgm:cxn modelId="{C01820DE-01E4-48D4-8BEC-8970D8D3E625}" type="presOf" srcId="{E73D0B5E-9559-4EB1-B77C-02052B04F221}" destId="{BFAA37E3-78FE-4157-B541-BD4297BB163F}" srcOrd="0" destOrd="0" presId="urn:microsoft.com/office/officeart/2005/8/layout/hierarchy3"/>
    <dgm:cxn modelId="{8FE566E3-238F-4579-BF08-8DFC6F3BA635}" srcId="{8FF75566-0CDD-49A9-8CE8-C1CDF994276B}" destId="{ED353537-0C26-4777-8939-E3A0AED870AD}" srcOrd="0" destOrd="0" parTransId="{613CF58A-1A29-4B63-9779-4CFD330CAD5E}" sibTransId="{3711D0DF-347A-4A9C-B520-982A69F4D8EA}"/>
    <dgm:cxn modelId="{89B111E4-B081-454A-943B-752A61823AFE}" type="presOf" srcId="{8FF75566-0CDD-49A9-8CE8-C1CDF994276B}" destId="{AB2548C6-F9DD-4418-9B43-E8B3DBF29F76}" srcOrd="1" destOrd="0" presId="urn:microsoft.com/office/officeart/2005/8/layout/hierarchy3"/>
    <dgm:cxn modelId="{BD4632F3-8B64-4C91-8C45-ED6C4F866DE3}" type="presOf" srcId="{303E665E-128A-44B6-B8C3-3BAA2C1B20A8}" destId="{BF772BE3-C781-4516-B77E-24053C170A82}" srcOrd="0" destOrd="0" presId="urn:microsoft.com/office/officeart/2005/8/layout/hierarchy3"/>
    <dgm:cxn modelId="{495EC6FB-8045-4E4E-9851-631ACA218E4A}" srcId="{8FF75566-0CDD-49A9-8CE8-C1CDF994276B}" destId="{D20E481D-CC89-4636-BB43-47C397FA5851}" srcOrd="3" destOrd="0" parTransId="{25926F9C-D1FE-4D44-9386-DA4B679AB4BB}" sibTransId="{758B5BF7-BC49-4701-A42D-0FEA7C05C67E}"/>
    <dgm:cxn modelId="{BC443560-767E-4404-BACC-15F9D42F8262}" type="presParOf" srcId="{29ACF7C1-AD88-40D1-BCB5-465C40E401D9}" destId="{32B1C31B-0064-41DB-AAA1-E9A6ACF28B75}" srcOrd="0" destOrd="0" presId="urn:microsoft.com/office/officeart/2005/8/layout/hierarchy3"/>
    <dgm:cxn modelId="{21A4487C-4C90-4C7E-AAE4-4B02801DE49B}" type="presParOf" srcId="{32B1C31B-0064-41DB-AAA1-E9A6ACF28B75}" destId="{20A03E0C-D911-498D-A56D-7B922D9DF4DC}" srcOrd="0" destOrd="0" presId="urn:microsoft.com/office/officeart/2005/8/layout/hierarchy3"/>
    <dgm:cxn modelId="{544B464B-DBDF-4F16-A6F9-6040C03215B5}" type="presParOf" srcId="{20A03E0C-D911-498D-A56D-7B922D9DF4DC}" destId="{72EA80CC-188D-4023-811A-C45DE1B19C0C}" srcOrd="0" destOrd="0" presId="urn:microsoft.com/office/officeart/2005/8/layout/hierarchy3"/>
    <dgm:cxn modelId="{E749E69A-1DD9-4619-B3EC-7288BC0CFE57}" type="presParOf" srcId="{20A03E0C-D911-498D-A56D-7B922D9DF4DC}" destId="{AB2548C6-F9DD-4418-9B43-E8B3DBF29F76}" srcOrd="1" destOrd="0" presId="urn:microsoft.com/office/officeart/2005/8/layout/hierarchy3"/>
    <dgm:cxn modelId="{5C9BC6D5-B68A-429D-8539-DD80EA7519E6}" type="presParOf" srcId="{32B1C31B-0064-41DB-AAA1-E9A6ACF28B75}" destId="{A0E73FE0-E93B-471A-818F-137500259434}" srcOrd="1" destOrd="0" presId="urn:microsoft.com/office/officeart/2005/8/layout/hierarchy3"/>
    <dgm:cxn modelId="{284419D1-2FBB-4008-BCF5-EBA9EFEEBE44}" type="presParOf" srcId="{A0E73FE0-E93B-471A-818F-137500259434}" destId="{9CDF74FF-0019-4705-8D73-A80984C4CDA4}" srcOrd="0" destOrd="0" presId="urn:microsoft.com/office/officeart/2005/8/layout/hierarchy3"/>
    <dgm:cxn modelId="{87391C9C-0B13-43CA-B7AF-E9999942207C}" type="presParOf" srcId="{A0E73FE0-E93B-471A-818F-137500259434}" destId="{7F435BF1-E190-422C-A3D6-5442B74AC89E}" srcOrd="1" destOrd="0" presId="urn:microsoft.com/office/officeart/2005/8/layout/hierarchy3"/>
    <dgm:cxn modelId="{BF4129C2-32AE-42AA-A850-4609F26DE375}" type="presParOf" srcId="{A0E73FE0-E93B-471A-818F-137500259434}" destId="{7352F47D-4EE7-45F8-A84D-ACD4FB6F8BB6}" srcOrd="2" destOrd="0" presId="urn:microsoft.com/office/officeart/2005/8/layout/hierarchy3"/>
    <dgm:cxn modelId="{EDED17B0-5360-4304-AA85-F0FF14750805}" type="presParOf" srcId="{A0E73FE0-E93B-471A-818F-137500259434}" destId="{BF772BE3-C781-4516-B77E-24053C170A82}" srcOrd="3" destOrd="0" presId="urn:microsoft.com/office/officeart/2005/8/layout/hierarchy3"/>
    <dgm:cxn modelId="{A8C2C4DB-334E-4A12-921F-0EBD3699DDF2}" type="presParOf" srcId="{A0E73FE0-E93B-471A-818F-137500259434}" destId="{BFAA37E3-78FE-4157-B541-BD4297BB163F}" srcOrd="4" destOrd="0" presId="urn:microsoft.com/office/officeart/2005/8/layout/hierarchy3"/>
    <dgm:cxn modelId="{7ECBE7EC-91BF-4D2D-A62F-2394A709FCBF}" type="presParOf" srcId="{A0E73FE0-E93B-471A-818F-137500259434}" destId="{CAF8FC70-2524-4D5A-B9AF-DEC1ED40AC2A}" srcOrd="5" destOrd="0" presId="urn:microsoft.com/office/officeart/2005/8/layout/hierarchy3"/>
    <dgm:cxn modelId="{5F488DB8-0821-45A2-9983-DC35D6171EE2}" type="presParOf" srcId="{A0E73FE0-E93B-471A-818F-137500259434}" destId="{5715B6AF-E4A6-487E-A0A0-F4BC88FB5E32}" srcOrd="6" destOrd="0" presId="urn:microsoft.com/office/officeart/2005/8/layout/hierarchy3"/>
    <dgm:cxn modelId="{1290FCE6-9C9E-422F-98FB-625E8D5E1D8D}" type="presParOf" srcId="{A0E73FE0-E93B-471A-818F-137500259434}" destId="{F2E2A6C4-3B77-4B0A-A8A4-3FD669958DE9}" srcOrd="7"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FA875B-D4DB-4956-B25C-370C97C96BAE}" type="doc">
      <dgm:prSet loTypeId="urn:microsoft.com/office/officeart/2005/8/layout/hierarchy3" loCatId="list" qsTypeId="urn:microsoft.com/office/officeart/2005/8/quickstyle/simple1" qsCatId="simple" csTypeId="urn:microsoft.com/office/officeart/2005/8/colors/colorful1" csCatId="colorful" phldr="1"/>
      <dgm:spPr/>
      <dgm:t>
        <a:bodyPr/>
        <a:lstStyle/>
        <a:p>
          <a:endParaRPr lang="en-US"/>
        </a:p>
      </dgm:t>
    </dgm:pt>
    <dgm:pt modelId="{8FF75566-0CDD-49A9-8CE8-C1CDF994276B}">
      <dgm:prSet phldrT="[Text]" phldr="0"/>
      <dgm:spPr/>
      <dgm:t>
        <a:bodyPr/>
        <a:lstStyle/>
        <a:p>
          <a:r>
            <a:rPr lang="en-US" dirty="0"/>
            <a:t>Transformational leadership</a:t>
          </a:r>
        </a:p>
      </dgm:t>
    </dgm:pt>
    <dgm:pt modelId="{ABDBA74D-F4A9-4EFB-8759-C2C45C5B3836}" type="parTrans" cxnId="{A327F5B0-BF1F-48CA-9959-CE08C45C608F}">
      <dgm:prSet/>
      <dgm:spPr/>
      <dgm:t>
        <a:bodyPr/>
        <a:lstStyle/>
        <a:p>
          <a:endParaRPr lang="en-US"/>
        </a:p>
      </dgm:t>
    </dgm:pt>
    <dgm:pt modelId="{FD4969F6-4F8A-42F5-96BE-E1D9EB35712F}" type="sibTrans" cxnId="{A327F5B0-BF1F-48CA-9959-CE08C45C608F}">
      <dgm:prSet/>
      <dgm:spPr/>
      <dgm:t>
        <a:bodyPr/>
        <a:lstStyle/>
        <a:p>
          <a:endParaRPr lang="en-US"/>
        </a:p>
      </dgm:t>
    </dgm:pt>
    <dgm:pt modelId="{ED353537-0C26-4777-8939-E3A0AED870AD}">
      <dgm:prSet phldrT="[Text]" phldr="0"/>
      <dgm:spPr/>
      <dgm:t>
        <a:bodyPr/>
        <a:lstStyle/>
        <a:p>
          <a:r>
            <a:rPr lang="en-US" dirty="0"/>
            <a:t>Inclusivity</a:t>
          </a:r>
        </a:p>
      </dgm:t>
    </dgm:pt>
    <dgm:pt modelId="{613CF58A-1A29-4B63-9779-4CFD330CAD5E}" type="parTrans" cxnId="{8FE566E3-238F-4579-BF08-8DFC6F3BA635}">
      <dgm:prSet/>
      <dgm:spPr/>
      <dgm:t>
        <a:bodyPr/>
        <a:lstStyle/>
        <a:p>
          <a:endParaRPr lang="en-US"/>
        </a:p>
      </dgm:t>
    </dgm:pt>
    <dgm:pt modelId="{3711D0DF-347A-4A9C-B520-982A69F4D8EA}" type="sibTrans" cxnId="{8FE566E3-238F-4579-BF08-8DFC6F3BA635}">
      <dgm:prSet/>
      <dgm:spPr/>
      <dgm:t>
        <a:bodyPr/>
        <a:lstStyle/>
        <a:p>
          <a:endParaRPr lang="en-US"/>
        </a:p>
      </dgm:t>
    </dgm:pt>
    <dgm:pt modelId="{303E665E-128A-44B6-B8C3-3BAA2C1B20A8}">
      <dgm:prSet phldrT="[Text]" phldr="0"/>
      <dgm:spPr/>
      <dgm:t>
        <a:bodyPr/>
        <a:lstStyle/>
        <a:p>
          <a:r>
            <a:rPr lang="en-US" dirty="0"/>
            <a:t>Innovation</a:t>
          </a:r>
        </a:p>
      </dgm:t>
    </dgm:pt>
    <dgm:pt modelId="{4E89D4B6-8C0F-4630-A42E-24DB3B35A3D9}" type="parTrans" cxnId="{95C1B97E-7B79-4964-AE94-AC63594D8CA8}">
      <dgm:prSet/>
      <dgm:spPr/>
      <dgm:t>
        <a:bodyPr/>
        <a:lstStyle/>
        <a:p>
          <a:endParaRPr lang="en-US"/>
        </a:p>
      </dgm:t>
    </dgm:pt>
    <dgm:pt modelId="{CE08AF2D-B93F-48E8-A397-0FC715D4DB0B}" type="sibTrans" cxnId="{95C1B97E-7B79-4964-AE94-AC63594D8CA8}">
      <dgm:prSet/>
      <dgm:spPr/>
      <dgm:t>
        <a:bodyPr/>
        <a:lstStyle/>
        <a:p>
          <a:endParaRPr lang="en-US"/>
        </a:p>
      </dgm:t>
    </dgm:pt>
    <dgm:pt modelId="{FB246838-41B8-4B70-939F-43AF65D2640A}">
      <dgm:prSet phldrT="[Text]" phldr="0"/>
      <dgm:spPr/>
      <dgm:t>
        <a:bodyPr/>
        <a:lstStyle/>
        <a:p>
          <a:r>
            <a:rPr lang="en-US" dirty="0"/>
            <a:t>Boost engagement</a:t>
          </a:r>
        </a:p>
      </dgm:t>
    </dgm:pt>
    <dgm:pt modelId="{E73D0B5E-9559-4EB1-B77C-02052B04F221}" type="parTrans" cxnId="{AE80D0C1-44A8-442A-9075-797BA0C134BC}">
      <dgm:prSet/>
      <dgm:spPr/>
      <dgm:t>
        <a:bodyPr/>
        <a:lstStyle/>
        <a:p>
          <a:endParaRPr lang="en-US"/>
        </a:p>
      </dgm:t>
    </dgm:pt>
    <dgm:pt modelId="{32559982-6841-4A83-B0FB-8144CD6A1AA4}" type="sibTrans" cxnId="{AE80D0C1-44A8-442A-9075-797BA0C134BC}">
      <dgm:prSet/>
      <dgm:spPr/>
      <dgm:t>
        <a:bodyPr/>
        <a:lstStyle/>
        <a:p>
          <a:endParaRPr lang="en-US"/>
        </a:p>
      </dgm:t>
    </dgm:pt>
    <dgm:pt modelId="{D20E481D-CC89-4636-BB43-47C397FA5851}">
      <dgm:prSet phldrT="[Text]" phldr="0"/>
      <dgm:spPr/>
      <dgm:t>
        <a:bodyPr/>
        <a:lstStyle/>
        <a:p>
          <a:r>
            <a:rPr lang="en-US" dirty="0"/>
            <a:t>Training and growth</a:t>
          </a:r>
        </a:p>
      </dgm:t>
    </dgm:pt>
    <dgm:pt modelId="{25926F9C-D1FE-4D44-9386-DA4B679AB4BB}" type="parTrans" cxnId="{495EC6FB-8045-4E4E-9851-631ACA218E4A}">
      <dgm:prSet/>
      <dgm:spPr/>
      <dgm:t>
        <a:bodyPr/>
        <a:lstStyle/>
        <a:p>
          <a:endParaRPr lang="en-US"/>
        </a:p>
      </dgm:t>
    </dgm:pt>
    <dgm:pt modelId="{758B5BF7-BC49-4701-A42D-0FEA7C05C67E}" type="sibTrans" cxnId="{495EC6FB-8045-4E4E-9851-631ACA218E4A}">
      <dgm:prSet/>
      <dgm:spPr/>
      <dgm:t>
        <a:bodyPr/>
        <a:lstStyle/>
        <a:p>
          <a:endParaRPr lang="en-US"/>
        </a:p>
      </dgm:t>
    </dgm:pt>
    <dgm:pt modelId="{A43F0815-790E-4F8D-A0D3-DE7B272BF6AB}" type="pres">
      <dgm:prSet presAssocID="{DBFA875B-D4DB-4956-B25C-370C97C96BAE}" presName="diagram" presStyleCnt="0">
        <dgm:presLayoutVars>
          <dgm:chPref val="1"/>
          <dgm:dir/>
          <dgm:animOne val="branch"/>
          <dgm:animLvl val="lvl"/>
          <dgm:resizeHandles/>
        </dgm:presLayoutVars>
      </dgm:prSet>
      <dgm:spPr/>
    </dgm:pt>
    <dgm:pt modelId="{D76D5592-F27C-462C-B44B-27E301F953AF}" type="pres">
      <dgm:prSet presAssocID="{8FF75566-0CDD-49A9-8CE8-C1CDF994276B}" presName="root" presStyleCnt="0"/>
      <dgm:spPr/>
    </dgm:pt>
    <dgm:pt modelId="{0FBBDC4B-4219-41F7-B51B-B2A5C496EFE7}" type="pres">
      <dgm:prSet presAssocID="{8FF75566-0CDD-49A9-8CE8-C1CDF994276B}" presName="rootComposite" presStyleCnt="0"/>
      <dgm:spPr/>
    </dgm:pt>
    <dgm:pt modelId="{C691E0E8-221B-4FB5-83B3-E0ACE642F60B}" type="pres">
      <dgm:prSet presAssocID="{8FF75566-0CDD-49A9-8CE8-C1CDF994276B}" presName="rootText" presStyleLbl="node1" presStyleIdx="0" presStyleCnt="1"/>
      <dgm:spPr/>
    </dgm:pt>
    <dgm:pt modelId="{D5E71500-5224-4885-A63D-53F12290A00F}" type="pres">
      <dgm:prSet presAssocID="{8FF75566-0CDD-49A9-8CE8-C1CDF994276B}" presName="rootConnector" presStyleLbl="node1" presStyleIdx="0" presStyleCnt="1"/>
      <dgm:spPr/>
    </dgm:pt>
    <dgm:pt modelId="{9432F198-4FA3-421F-86A3-2BEB9804E752}" type="pres">
      <dgm:prSet presAssocID="{8FF75566-0CDD-49A9-8CE8-C1CDF994276B}" presName="childShape" presStyleCnt="0"/>
      <dgm:spPr/>
    </dgm:pt>
    <dgm:pt modelId="{D6DD3617-977B-40E0-8A61-50A0C295B011}" type="pres">
      <dgm:prSet presAssocID="{613CF58A-1A29-4B63-9779-4CFD330CAD5E}" presName="Name13" presStyleLbl="parChTrans1D2" presStyleIdx="0" presStyleCnt="4"/>
      <dgm:spPr/>
    </dgm:pt>
    <dgm:pt modelId="{1F29F224-D576-4FD7-90A8-6C84A504A41E}" type="pres">
      <dgm:prSet presAssocID="{ED353537-0C26-4777-8939-E3A0AED870AD}" presName="childText" presStyleLbl="bgAcc1" presStyleIdx="0" presStyleCnt="4">
        <dgm:presLayoutVars>
          <dgm:bulletEnabled val="1"/>
        </dgm:presLayoutVars>
      </dgm:prSet>
      <dgm:spPr/>
    </dgm:pt>
    <dgm:pt modelId="{C8BF37FA-A1FA-4690-A99F-6DDE332968C1}" type="pres">
      <dgm:prSet presAssocID="{4E89D4B6-8C0F-4630-A42E-24DB3B35A3D9}" presName="Name13" presStyleLbl="parChTrans1D2" presStyleIdx="1" presStyleCnt="4"/>
      <dgm:spPr/>
    </dgm:pt>
    <dgm:pt modelId="{78589D08-4749-4DC2-87B4-0D714A845B9A}" type="pres">
      <dgm:prSet presAssocID="{303E665E-128A-44B6-B8C3-3BAA2C1B20A8}" presName="childText" presStyleLbl="bgAcc1" presStyleIdx="1" presStyleCnt="4">
        <dgm:presLayoutVars>
          <dgm:bulletEnabled val="1"/>
        </dgm:presLayoutVars>
      </dgm:prSet>
      <dgm:spPr/>
    </dgm:pt>
    <dgm:pt modelId="{5F3D3076-5108-433F-951F-C3442DD90F4E}" type="pres">
      <dgm:prSet presAssocID="{E73D0B5E-9559-4EB1-B77C-02052B04F221}" presName="Name13" presStyleLbl="parChTrans1D2" presStyleIdx="2" presStyleCnt="4"/>
      <dgm:spPr/>
    </dgm:pt>
    <dgm:pt modelId="{ED9FA655-E6B2-4CDB-8B10-EEF5B2A069A3}" type="pres">
      <dgm:prSet presAssocID="{FB246838-41B8-4B70-939F-43AF65D2640A}" presName="childText" presStyleLbl="bgAcc1" presStyleIdx="2" presStyleCnt="4">
        <dgm:presLayoutVars>
          <dgm:bulletEnabled val="1"/>
        </dgm:presLayoutVars>
      </dgm:prSet>
      <dgm:spPr/>
    </dgm:pt>
    <dgm:pt modelId="{D63E69AC-407F-4B4B-8AF8-B612D3687327}" type="pres">
      <dgm:prSet presAssocID="{25926F9C-D1FE-4D44-9386-DA4B679AB4BB}" presName="Name13" presStyleLbl="parChTrans1D2" presStyleIdx="3" presStyleCnt="4"/>
      <dgm:spPr/>
    </dgm:pt>
    <dgm:pt modelId="{7F5C699A-CD94-4972-99C4-4C353EA61ED6}" type="pres">
      <dgm:prSet presAssocID="{D20E481D-CC89-4636-BB43-47C397FA5851}" presName="childText" presStyleLbl="bgAcc1" presStyleIdx="3" presStyleCnt="4">
        <dgm:presLayoutVars>
          <dgm:bulletEnabled val="1"/>
        </dgm:presLayoutVars>
      </dgm:prSet>
      <dgm:spPr/>
    </dgm:pt>
  </dgm:ptLst>
  <dgm:cxnLst>
    <dgm:cxn modelId="{C6405432-2083-4B4A-AEC0-EFBA53B0DCCB}" type="presOf" srcId="{613CF58A-1A29-4B63-9779-4CFD330CAD5E}" destId="{D6DD3617-977B-40E0-8A61-50A0C295B011}" srcOrd="0" destOrd="0" presId="urn:microsoft.com/office/officeart/2005/8/layout/hierarchy3"/>
    <dgm:cxn modelId="{7DDAA932-2BD4-408F-BF95-BAF2F4047D42}" type="presOf" srcId="{4E89D4B6-8C0F-4630-A42E-24DB3B35A3D9}" destId="{C8BF37FA-A1FA-4690-A99F-6DDE332968C1}" srcOrd="0" destOrd="0" presId="urn:microsoft.com/office/officeart/2005/8/layout/hierarchy3"/>
    <dgm:cxn modelId="{64D52C5C-2084-49D3-9077-1A78ECC0FE0C}" type="presOf" srcId="{D20E481D-CC89-4636-BB43-47C397FA5851}" destId="{7F5C699A-CD94-4972-99C4-4C353EA61ED6}" srcOrd="0" destOrd="0" presId="urn:microsoft.com/office/officeart/2005/8/layout/hierarchy3"/>
    <dgm:cxn modelId="{BEE1A74A-95DE-4C41-993E-1C4970903BE1}" type="presOf" srcId="{8FF75566-0CDD-49A9-8CE8-C1CDF994276B}" destId="{C691E0E8-221B-4FB5-83B3-E0ACE642F60B}" srcOrd="0" destOrd="0" presId="urn:microsoft.com/office/officeart/2005/8/layout/hierarchy3"/>
    <dgm:cxn modelId="{3125064C-C08E-4D7E-9CC3-D068E283CAC4}" type="presOf" srcId="{E73D0B5E-9559-4EB1-B77C-02052B04F221}" destId="{5F3D3076-5108-433F-951F-C3442DD90F4E}" srcOrd="0" destOrd="0" presId="urn:microsoft.com/office/officeart/2005/8/layout/hierarchy3"/>
    <dgm:cxn modelId="{9F0B6754-F375-4CF5-87A8-B25B6F300BD8}" type="presOf" srcId="{DBFA875B-D4DB-4956-B25C-370C97C96BAE}" destId="{A43F0815-790E-4F8D-A0D3-DE7B272BF6AB}" srcOrd="0" destOrd="0" presId="urn:microsoft.com/office/officeart/2005/8/layout/hierarchy3"/>
    <dgm:cxn modelId="{FFAD3578-8D06-4D29-8AF9-05848B9C341C}" type="presOf" srcId="{FB246838-41B8-4B70-939F-43AF65D2640A}" destId="{ED9FA655-E6B2-4CDB-8B10-EEF5B2A069A3}" srcOrd="0" destOrd="0" presId="urn:microsoft.com/office/officeart/2005/8/layout/hierarchy3"/>
    <dgm:cxn modelId="{95C1B97E-7B79-4964-AE94-AC63594D8CA8}" srcId="{8FF75566-0CDD-49A9-8CE8-C1CDF994276B}" destId="{303E665E-128A-44B6-B8C3-3BAA2C1B20A8}" srcOrd="1" destOrd="0" parTransId="{4E89D4B6-8C0F-4630-A42E-24DB3B35A3D9}" sibTransId="{CE08AF2D-B93F-48E8-A397-0FC715D4DB0B}"/>
    <dgm:cxn modelId="{1EA18E9A-7958-45B8-8D56-9613445861B6}" type="presOf" srcId="{8FF75566-0CDD-49A9-8CE8-C1CDF994276B}" destId="{D5E71500-5224-4885-A63D-53F12290A00F}" srcOrd="1" destOrd="0" presId="urn:microsoft.com/office/officeart/2005/8/layout/hierarchy3"/>
    <dgm:cxn modelId="{6CC386A6-B17B-4D7A-89F3-2E7472293B04}" type="presOf" srcId="{303E665E-128A-44B6-B8C3-3BAA2C1B20A8}" destId="{78589D08-4749-4DC2-87B4-0D714A845B9A}" srcOrd="0" destOrd="0" presId="urn:microsoft.com/office/officeart/2005/8/layout/hierarchy3"/>
    <dgm:cxn modelId="{A327F5B0-BF1F-48CA-9959-CE08C45C608F}" srcId="{DBFA875B-D4DB-4956-B25C-370C97C96BAE}" destId="{8FF75566-0CDD-49A9-8CE8-C1CDF994276B}" srcOrd="0" destOrd="0" parTransId="{ABDBA74D-F4A9-4EFB-8759-C2C45C5B3836}" sibTransId="{FD4969F6-4F8A-42F5-96BE-E1D9EB35712F}"/>
    <dgm:cxn modelId="{AE80D0C1-44A8-442A-9075-797BA0C134BC}" srcId="{8FF75566-0CDD-49A9-8CE8-C1CDF994276B}" destId="{FB246838-41B8-4B70-939F-43AF65D2640A}" srcOrd="2" destOrd="0" parTransId="{E73D0B5E-9559-4EB1-B77C-02052B04F221}" sibTransId="{32559982-6841-4A83-B0FB-8144CD6A1AA4}"/>
    <dgm:cxn modelId="{AD7FEDCC-AFE9-4EB7-860A-108AAA3A74D0}" type="presOf" srcId="{ED353537-0C26-4777-8939-E3A0AED870AD}" destId="{1F29F224-D576-4FD7-90A8-6C84A504A41E}" srcOrd="0" destOrd="0" presId="urn:microsoft.com/office/officeart/2005/8/layout/hierarchy3"/>
    <dgm:cxn modelId="{8FE566E3-238F-4579-BF08-8DFC6F3BA635}" srcId="{8FF75566-0CDD-49A9-8CE8-C1CDF994276B}" destId="{ED353537-0C26-4777-8939-E3A0AED870AD}" srcOrd="0" destOrd="0" parTransId="{613CF58A-1A29-4B63-9779-4CFD330CAD5E}" sibTransId="{3711D0DF-347A-4A9C-B520-982A69F4D8EA}"/>
    <dgm:cxn modelId="{495EC6FB-8045-4E4E-9851-631ACA218E4A}" srcId="{8FF75566-0CDD-49A9-8CE8-C1CDF994276B}" destId="{D20E481D-CC89-4636-BB43-47C397FA5851}" srcOrd="3" destOrd="0" parTransId="{25926F9C-D1FE-4D44-9386-DA4B679AB4BB}" sibTransId="{758B5BF7-BC49-4701-A42D-0FEA7C05C67E}"/>
    <dgm:cxn modelId="{EB0452FE-6AE7-4E66-B0BA-EC8CBFC9433B}" type="presOf" srcId="{25926F9C-D1FE-4D44-9386-DA4B679AB4BB}" destId="{D63E69AC-407F-4B4B-8AF8-B612D3687327}" srcOrd="0" destOrd="0" presId="urn:microsoft.com/office/officeart/2005/8/layout/hierarchy3"/>
    <dgm:cxn modelId="{8B4B9EE4-AE1E-49DC-88F2-45B2FC472EE1}" type="presParOf" srcId="{A43F0815-790E-4F8D-A0D3-DE7B272BF6AB}" destId="{D76D5592-F27C-462C-B44B-27E301F953AF}" srcOrd="0" destOrd="0" presId="urn:microsoft.com/office/officeart/2005/8/layout/hierarchy3"/>
    <dgm:cxn modelId="{B58DAEF3-216C-4D39-A467-6F3BC410F21A}" type="presParOf" srcId="{D76D5592-F27C-462C-B44B-27E301F953AF}" destId="{0FBBDC4B-4219-41F7-B51B-B2A5C496EFE7}" srcOrd="0" destOrd="0" presId="urn:microsoft.com/office/officeart/2005/8/layout/hierarchy3"/>
    <dgm:cxn modelId="{81B54D58-EBB9-429B-AD82-04D589B1BF0F}" type="presParOf" srcId="{0FBBDC4B-4219-41F7-B51B-B2A5C496EFE7}" destId="{C691E0E8-221B-4FB5-83B3-E0ACE642F60B}" srcOrd="0" destOrd="0" presId="urn:microsoft.com/office/officeart/2005/8/layout/hierarchy3"/>
    <dgm:cxn modelId="{5969CB65-99B2-48A1-B78B-B6C65F3EA64E}" type="presParOf" srcId="{0FBBDC4B-4219-41F7-B51B-B2A5C496EFE7}" destId="{D5E71500-5224-4885-A63D-53F12290A00F}" srcOrd="1" destOrd="0" presId="urn:microsoft.com/office/officeart/2005/8/layout/hierarchy3"/>
    <dgm:cxn modelId="{7077F77A-5F36-4CE2-BE03-01DDA4952C44}" type="presParOf" srcId="{D76D5592-F27C-462C-B44B-27E301F953AF}" destId="{9432F198-4FA3-421F-86A3-2BEB9804E752}" srcOrd="1" destOrd="0" presId="urn:microsoft.com/office/officeart/2005/8/layout/hierarchy3"/>
    <dgm:cxn modelId="{989BF5F5-D6DE-44B1-8D89-AB7B9E47721F}" type="presParOf" srcId="{9432F198-4FA3-421F-86A3-2BEB9804E752}" destId="{D6DD3617-977B-40E0-8A61-50A0C295B011}" srcOrd="0" destOrd="0" presId="urn:microsoft.com/office/officeart/2005/8/layout/hierarchy3"/>
    <dgm:cxn modelId="{70BB964A-F6F0-4725-A331-8163845FB8AA}" type="presParOf" srcId="{9432F198-4FA3-421F-86A3-2BEB9804E752}" destId="{1F29F224-D576-4FD7-90A8-6C84A504A41E}" srcOrd="1" destOrd="0" presId="urn:microsoft.com/office/officeart/2005/8/layout/hierarchy3"/>
    <dgm:cxn modelId="{ACFF005B-4E13-483C-912C-64E7AD1B3B3D}" type="presParOf" srcId="{9432F198-4FA3-421F-86A3-2BEB9804E752}" destId="{C8BF37FA-A1FA-4690-A99F-6DDE332968C1}" srcOrd="2" destOrd="0" presId="urn:microsoft.com/office/officeart/2005/8/layout/hierarchy3"/>
    <dgm:cxn modelId="{BE0149E2-A4A4-4BFB-A632-9F54F56A3EF4}" type="presParOf" srcId="{9432F198-4FA3-421F-86A3-2BEB9804E752}" destId="{78589D08-4749-4DC2-87B4-0D714A845B9A}" srcOrd="3" destOrd="0" presId="urn:microsoft.com/office/officeart/2005/8/layout/hierarchy3"/>
    <dgm:cxn modelId="{B0CB4192-D7B5-435A-808D-36FB82586588}" type="presParOf" srcId="{9432F198-4FA3-421F-86A3-2BEB9804E752}" destId="{5F3D3076-5108-433F-951F-C3442DD90F4E}" srcOrd="4" destOrd="0" presId="urn:microsoft.com/office/officeart/2005/8/layout/hierarchy3"/>
    <dgm:cxn modelId="{C4901EE1-0071-4C58-A688-D5DD1245BEB5}" type="presParOf" srcId="{9432F198-4FA3-421F-86A3-2BEB9804E752}" destId="{ED9FA655-E6B2-4CDB-8B10-EEF5B2A069A3}" srcOrd="5" destOrd="0" presId="urn:microsoft.com/office/officeart/2005/8/layout/hierarchy3"/>
    <dgm:cxn modelId="{7562E6FC-74D9-4FDE-99C6-3CF8D31EEADA}" type="presParOf" srcId="{9432F198-4FA3-421F-86A3-2BEB9804E752}" destId="{D63E69AC-407F-4B4B-8AF8-B612D3687327}" srcOrd="6" destOrd="0" presId="urn:microsoft.com/office/officeart/2005/8/layout/hierarchy3"/>
    <dgm:cxn modelId="{98E1798B-0502-487F-A585-152251571F0C}" type="presParOf" srcId="{9432F198-4FA3-421F-86A3-2BEB9804E752}" destId="{7F5C699A-CD94-4972-99C4-4C353EA61ED6}" srcOrd="7" destOrd="0" presId="urn:microsoft.com/office/officeart/2005/8/layout/hierarchy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33CC89-7D35-44DC-9CF6-BB429E188CA8}" type="doc">
      <dgm:prSet loTypeId="urn:microsoft.com/office/officeart/2005/8/layout/radial5" loCatId="cycle" qsTypeId="urn:microsoft.com/office/officeart/2005/8/quickstyle/simple1" qsCatId="simple" csTypeId="urn:microsoft.com/office/officeart/2005/8/colors/colorful5" csCatId="colorful" phldr="1"/>
      <dgm:spPr/>
      <dgm:t>
        <a:bodyPr/>
        <a:lstStyle/>
        <a:p>
          <a:endParaRPr lang="en-US"/>
        </a:p>
      </dgm:t>
    </dgm:pt>
    <dgm:pt modelId="{E7EE8D52-9250-4AC9-834F-D3074865B678}">
      <dgm:prSet phldrT="[Text]" phldr="0" custT="1"/>
      <dgm:spPr/>
      <dgm:t>
        <a:bodyPr/>
        <a:lstStyle/>
        <a:p>
          <a:r>
            <a:rPr lang="en-US" sz="2000" dirty="0"/>
            <a:t>Combine</a:t>
          </a:r>
        </a:p>
      </dgm:t>
    </dgm:pt>
    <dgm:pt modelId="{B9A82E07-034D-4007-9400-9F1CAD7D0524}" type="parTrans" cxnId="{BFED3B7C-5286-4790-9DAD-1E391BBCD5E5}">
      <dgm:prSet/>
      <dgm:spPr/>
      <dgm:t>
        <a:bodyPr/>
        <a:lstStyle/>
        <a:p>
          <a:endParaRPr lang="en-US" sz="2000"/>
        </a:p>
      </dgm:t>
    </dgm:pt>
    <dgm:pt modelId="{D16E485B-E67F-457D-96FF-84AFF9557FD7}" type="sibTrans" cxnId="{BFED3B7C-5286-4790-9DAD-1E391BBCD5E5}">
      <dgm:prSet/>
      <dgm:spPr/>
      <dgm:t>
        <a:bodyPr/>
        <a:lstStyle/>
        <a:p>
          <a:endParaRPr lang="en-US" sz="2000"/>
        </a:p>
      </dgm:t>
    </dgm:pt>
    <dgm:pt modelId="{5225117C-E0DC-46BD-AB81-6ABC54CB5596}">
      <dgm:prSet phldrT="[Text]" phldr="0" custT="1"/>
      <dgm:spPr/>
      <dgm:t>
        <a:bodyPr/>
        <a:lstStyle/>
        <a:p>
          <a:r>
            <a:rPr lang="en-US" sz="2000" dirty="0"/>
            <a:t>EI</a:t>
          </a:r>
        </a:p>
      </dgm:t>
    </dgm:pt>
    <dgm:pt modelId="{4395289E-AEFE-40C2-BDB5-0EE9E28AE8A8}" type="parTrans" cxnId="{107A7CE4-5514-4EB4-B6C5-2CCA335732D0}">
      <dgm:prSet custT="1"/>
      <dgm:spPr/>
      <dgm:t>
        <a:bodyPr/>
        <a:lstStyle/>
        <a:p>
          <a:endParaRPr lang="en-US" sz="2000"/>
        </a:p>
      </dgm:t>
    </dgm:pt>
    <dgm:pt modelId="{670DB6D3-C6E2-4E5F-8FDD-3299CE721D3A}" type="sibTrans" cxnId="{107A7CE4-5514-4EB4-B6C5-2CCA335732D0}">
      <dgm:prSet/>
      <dgm:spPr/>
      <dgm:t>
        <a:bodyPr/>
        <a:lstStyle/>
        <a:p>
          <a:endParaRPr lang="en-US" sz="2000"/>
        </a:p>
      </dgm:t>
    </dgm:pt>
    <dgm:pt modelId="{D14A197B-FD8B-4A6D-B29E-C744733AF438}">
      <dgm:prSet phldrT="[Text]" phldr="0" custT="1"/>
      <dgm:spPr/>
      <dgm:t>
        <a:bodyPr/>
        <a:lstStyle/>
        <a:p>
          <a:r>
            <a:rPr lang="en-US" sz="2000" dirty="0"/>
            <a:t>Structural Inclusion </a:t>
          </a:r>
        </a:p>
      </dgm:t>
    </dgm:pt>
    <dgm:pt modelId="{C8A8731A-5D2E-4BDB-BDC3-2044D0F2C08C}" type="parTrans" cxnId="{CC6819FA-C0D1-4434-A9C5-8547493FCD52}">
      <dgm:prSet custT="1"/>
      <dgm:spPr/>
      <dgm:t>
        <a:bodyPr/>
        <a:lstStyle/>
        <a:p>
          <a:endParaRPr lang="en-US" sz="2000"/>
        </a:p>
      </dgm:t>
    </dgm:pt>
    <dgm:pt modelId="{6736B31B-7CDC-4E88-A6D9-A46CD0B40139}" type="sibTrans" cxnId="{CC6819FA-C0D1-4434-A9C5-8547493FCD52}">
      <dgm:prSet/>
      <dgm:spPr/>
      <dgm:t>
        <a:bodyPr/>
        <a:lstStyle/>
        <a:p>
          <a:endParaRPr lang="en-US" sz="2000"/>
        </a:p>
      </dgm:t>
    </dgm:pt>
    <dgm:pt modelId="{727BC63F-57F9-49F6-A301-602361ABC0D0}">
      <dgm:prSet phldrT="[Text]" phldr="0" custT="1"/>
      <dgm:spPr/>
      <dgm:t>
        <a:bodyPr/>
        <a:lstStyle/>
        <a:p>
          <a:r>
            <a:rPr lang="en-US" sz="2000" dirty="0"/>
            <a:t>CQ</a:t>
          </a:r>
        </a:p>
      </dgm:t>
    </dgm:pt>
    <dgm:pt modelId="{AE197CFC-049C-4AD1-8E50-8BB6805A1B96}" type="parTrans" cxnId="{E8F89CD1-56AF-4CA5-AA6E-FBB7E8E7F09E}">
      <dgm:prSet custT="1"/>
      <dgm:spPr/>
      <dgm:t>
        <a:bodyPr/>
        <a:lstStyle/>
        <a:p>
          <a:endParaRPr lang="en-US" sz="2000"/>
        </a:p>
      </dgm:t>
    </dgm:pt>
    <dgm:pt modelId="{21B3FEF8-3D18-484F-B2AC-2976153DF15D}" type="sibTrans" cxnId="{E8F89CD1-56AF-4CA5-AA6E-FBB7E8E7F09E}">
      <dgm:prSet/>
      <dgm:spPr/>
      <dgm:t>
        <a:bodyPr/>
        <a:lstStyle/>
        <a:p>
          <a:endParaRPr lang="en-US" sz="2000"/>
        </a:p>
      </dgm:t>
    </dgm:pt>
    <dgm:pt modelId="{40181D71-0665-48BA-AD23-6D37E5B95DAC}" type="pres">
      <dgm:prSet presAssocID="{BF33CC89-7D35-44DC-9CF6-BB429E188CA8}" presName="Name0" presStyleCnt="0">
        <dgm:presLayoutVars>
          <dgm:chMax val="1"/>
          <dgm:dir/>
          <dgm:animLvl val="ctr"/>
          <dgm:resizeHandles val="exact"/>
        </dgm:presLayoutVars>
      </dgm:prSet>
      <dgm:spPr/>
    </dgm:pt>
    <dgm:pt modelId="{A92BEA80-8DAC-45E6-A1FF-46B7F36E15BD}" type="pres">
      <dgm:prSet presAssocID="{E7EE8D52-9250-4AC9-834F-D3074865B678}" presName="centerShape" presStyleLbl="node0" presStyleIdx="0" presStyleCnt="1" custScaleX="102885" custScaleY="92853"/>
      <dgm:spPr/>
    </dgm:pt>
    <dgm:pt modelId="{1F35E66B-6842-4673-AB15-DA504911865B}" type="pres">
      <dgm:prSet presAssocID="{4395289E-AEFE-40C2-BDB5-0EE9E28AE8A8}" presName="parTrans" presStyleLbl="sibTrans2D1" presStyleIdx="0" presStyleCnt="3"/>
      <dgm:spPr/>
    </dgm:pt>
    <dgm:pt modelId="{E0FB37B7-E610-4D50-A1FD-6476DB615642}" type="pres">
      <dgm:prSet presAssocID="{4395289E-AEFE-40C2-BDB5-0EE9E28AE8A8}" presName="connectorText" presStyleLbl="sibTrans2D1" presStyleIdx="0" presStyleCnt="3"/>
      <dgm:spPr/>
    </dgm:pt>
    <dgm:pt modelId="{340DFC7B-FD50-4702-AAE7-8322691D11CC}" type="pres">
      <dgm:prSet presAssocID="{5225117C-E0DC-46BD-AB81-6ABC54CB5596}" presName="node" presStyleLbl="node1" presStyleIdx="0" presStyleCnt="3">
        <dgm:presLayoutVars>
          <dgm:bulletEnabled val="1"/>
        </dgm:presLayoutVars>
      </dgm:prSet>
      <dgm:spPr/>
    </dgm:pt>
    <dgm:pt modelId="{B780F9D3-D212-41E0-BBDA-9058C97E9B2E}" type="pres">
      <dgm:prSet presAssocID="{C8A8731A-5D2E-4BDB-BDC3-2044D0F2C08C}" presName="parTrans" presStyleLbl="sibTrans2D1" presStyleIdx="1" presStyleCnt="3"/>
      <dgm:spPr/>
    </dgm:pt>
    <dgm:pt modelId="{B6F34620-6DC1-437D-9D9C-5F5020B0FF0F}" type="pres">
      <dgm:prSet presAssocID="{C8A8731A-5D2E-4BDB-BDC3-2044D0F2C08C}" presName="connectorText" presStyleLbl="sibTrans2D1" presStyleIdx="1" presStyleCnt="3"/>
      <dgm:spPr/>
    </dgm:pt>
    <dgm:pt modelId="{0E7760C9-D914-4C06-93DB-B64F6B32D5EB}" type="pres">
      <dgm:prSet presAssocID="{D14A197B-FD8B-4A6D-B29E-C744733AF438}" presName="node" presStyleLbl="node1" presStyleIdx="1" presStyleCnt="3" custScaleX="114013" custScaleY="96973">
        <dgm:presLayoutVars>
          <dgm:bulletEnabled val="1"/>
        </dgm:presLayoutVars>
      </dgm:prSet>
      <dgm:spPr/>
    </dgm:pt>
    <dgm:pt modelId="{123160A6-F638-4E49-9C4D-FF5E9B7E7D11}" type="pres">
      <dgm:prSet presAssocID="{AE197CFC-049C-4AD1-8E50-8BB6805A1B96}" presName="parTrans" presStyleLbl="sibTrans2D1" presStyleIdx="2" presStyleCnt="3"/>
      <dgm:spPr/>
    </dgm:pt>
    <dgm:pt modelId="{84951038-6C60-4E67-8ED7-F85DA8D100CF}" type="pres">
      <dgm:prSet presAssocID="{AE197CFC-049C-4AD1-8E50-8BB6805A1B96}" presName="connectorText" presStyleLbl="sibTrans2D1" presStyleIdx="2" presStyleCnt="3"/>
      <dgm:spPr/>
    </dgm:pt>
    <dgm:pt modelId="{A510F9AD-45BD-4830-ABEA-6615FEED3788}" type="pres">
      <dgm:prSet presAssocID="{727BC63F-57F9-49F6-A301-602361ABC0D0}" presName="node" presStyleLbl="node1" presStyleIdx="2" presStyleCnt="3">
        <dgm:presLayoutVars>
          <dgm:bulletEnabled val="1"/>
        </dgm:presLayoutVars>
      </dgm:prSet>
      <dgm:spPr/>
    </dgm:pt>
  </dgm:ptLst>
  <dgm:cxnLst>
    <dgm:cxn modelId="{45D98F25-03EB-497D-A403-1D96CE83B6C3}" type="presOf" srcId="{AE197CFC-049C-4AD1-8E50-8BB6805A1B96}" destId="{123160A6-F638-4E49-9C4D-FF5E9B7E7D11}" srcOrd="0" destOrd="0" presId="urn:microsoft.com/office/officeart/2005/8/layout/radial5"/>
    <dgm:cxn modelId="{6D94894B-2418-4865-AD10-B2C0E98D523D}" type="presOf" srcId="{D14A197B-FD8B-4A6D-B29E-C744733AF438}" destId="{0E7760C9-D914-4C06-93DB-B64F6B32D5EB}" srcOrd="0" destOrd="0" presId="urn:microsoft.com/office/officeart/2005/8/layout/radial5"/>
    <dgm:cxn modelId="{32C9CB55-D030-4CFA-9A48-9F3BE44E838C}" type="presOf" srcId="{C8A8731A-5D2E-4BDB-BDC3-2044D0F2C08C}" destId="{B780F9D3-D212-41E0-BBDA-9058C97E9B2E}" srcOrd="0" destOrd="0" presId="urn:microsoft.com/office/officeart/2005/8/layout/radial5"/>
    <dgm:cxn modelId="{F8ECF35A-C41E-43DA-8923-5372D90D4776}" type="presOf" srcId="{E7EE8D52-9250-4AC9-834F-D3074865B678}" destId="{A92BEA80-8DAC-45E6-A1FF-46B7F36E15BD}" srcOrd="0" destOrd="0" presId="urn:microsoft.com/office/officeart/2005/8/layout/radial5"/>
    <dgm:cxn modelId="{BFED3B7C-5286-4790-9DAD-1E391BBCD5E5}" srcId="{BF33CC89-7D35-44DC-9CF6-BB429E188CA8}" destId="{E7EE8D52-9250-4AC9-834F-D3074865B678}" srcOrd="0" destOrd="0" parTransId="{B9A82E07-034D-4007-9400-9F1CAD7D0524}" sibTransId="{D16E485B-E67F-457D-96FF-84AFF9557FD7}"/>
    <dgm:cxn modelId="{71563D7D-9BE4-4004-B3F7-44BAFCEAD8A5}" type="presOf" srcId="{BF33CC89-7D35-44DC-9CF6-BB429E188CA8}" destId="{40181D71-0665-48BA-AD23-6D37E5B95DAC}" srcOrd="0" destOrd="0" presId="urn:microsoft.com/office/officeart/2005/8/layout/radial5"/>
    <dgm:cxn modelId="{BE1A9789-E0BD-45E1-9844-7C6EBF495AB5}" type="presOf" srcId="{C8A8731A-5D2E-4BDB-BDC3-2044D0F2C08C}" destId="{B6F34620-6DC1-437D-9D9C-5F5020B0FF0F}" srcOrd="1" destOrd="0" presId="urn:microsoft.com/office/officeart/2005/8/layout/radial5"/>
    <dgm:cxn modelId="{F68BFD8B-5F47-41E4-8F55-A07CC1178742}" type="presOf" srcId="{4395289E-AEFE-40C2-BDB5-0EE9E28AE8A8}" destId="{E0FB37B7-E610-4D50-A1FD-6476DB615642}" srcOrd="1" destOrd="0" presId="urn:microsoft.com/office/officeart/2005/8/layout/radial5"/>
    <dgm:cxn modelId="{87B47694-4762-4368-95ED-E4BFF7C05ED6}" type="presOf" srcId="{4395289E-AEFE-40C2-BDB5-0EE9E28AE8A8}" destId="{1F35E66B-6842-4673-AB15-DA504911865B}" srcOrd="0" destOrd="0" presId="urn:microsoft.com/office/officeart/2005/8/layout/radial5"/>
    <dgm:cxn modelId="{D57D1C9F-8820-426E-94B8-978411C62D96}" type="presOf" srcId="{727BC63F-57F9-49F6-A301-602361ABC0D0}" destId="{A510F9AD-45BD-4830-ABEA-6615FEED3788}" srcOrd="0" destOrd="0" presId="urn:microsoft.com/office/officeart/2005/8/layout/radial5"/>
    <dgm:cxn modelId="{E8F89CD1-56AF-4CA5-AA6E-FBB7E8E7F09E}" srcId="{E7EE8D52-9250-4AC9-834F-D3074865B678}" destId="{727BC63F-57F9-49F6-A301-602361ABC0D0}" srcOrd="2" destOrd="0" parTransId="{AE197CFC-049C-4AD1-8E50-8BB6805A1B96}" sibTransId="{21B3FEF8-3D18-484F-B2AC-2976153DF15D}"/>
    <dgm:cxn modelId="{107A7CE4-5514-4EB4-B6C5-2CCA335732D0}" srcId="{E7EE8D52-9250-4AC9-834F-D3074865B678}" destId="{5225117C-E0DC-46BD-AB81-6ABC54CB5596}" srcOrd="0" destOrd="0" parTransId="{4395289E-AEFE-40C2-BDB5-0EE9E28AE8A8}" sibTransId="{670DB6D3-C6E2-4E5F-8FDD-3299CE721D3A}"/>
    <dgm:cxn modelId="{16472BEF-F3FE-4B5E-BB4D-DAEB2CE66079}" type="presOf" srcId="{AE197CFC-049C-4AD1-8E50-8BB6805A1B96}" destId="{84951038-6C60-4E67-8ED7-F85DA8D100CF}" srcOrd="1" destOrd="0" presId="urn:microsoft.com/office/officeart/2005/8/layout/radial5"/>
    <dgm:cxn modelId="{27AA91F6-7496-458C-B8E9-B9B8AF1AD594}" type="presOf" srcId="{5225117C-E0DC-46BD-AB81-6ABC54CB5596}" destId="{340DFC7B-FD50-4702-AAE7-8322691D11CC}" srcOrd="0" destOrd="0" presId="urn:microsoft.com/office/officeart/2005/8/layout/radial5"/>
    <dgm:cxn modelId="{CC6819FA-C0D1-4434-A9C5-8547493FCD52}" srcId="{E7EE8D52-9250-4AC9-834F-D3074865B678}" destId="{D14A197B-FD8B-4A6D-B29E-C744733AF438}" srcOrd="1" destOrd="0" parTransId="{C8A8731A-5D2E-4BDB-BDC3-2044D0F2C08C}" sibTransId="{6736B31B-7CDC-4E88-A6D9-A46CD0B40139}"/>
    <dgm:cxn modelId="{84849787-5519-4505-81C0-3708C6E2E864}" type="presParOf" srcId="{40181D71-0665-48BA-AD23-6D37E5B95DAC}" destId="{A92BEA80-8DAC-45E6-A1FF-46B7F36E15BD}" srcOrd="0" destOrd="0" presId="urn:microsoft.com/office/officeart/2005/8/layout/radial5"/>
    <dgm:cxn modelId="{542DC4FB-4812-4049-B860-9B9464F785DD}" type="presParOf" srcId="{40181D71-0665-48BA-AD23-6D37E5B95DAC}" destId="{1F35E66B-6842-4673-AB15-DA504911865B}" srcOrd="1" destOrd="0" presId="urn:microsoft.com/office/officeart/2005/8/layout/radial5"/>
    <dgm:cxn modelId="{B7CC83E0-0D20-41C9-96DE-10A3CD3259FF}" type="presParOf" srcId="{1F35E66B-6842-4673-AB15-DA504911865B}" destId="{E0FB37B7-E610-4D50-A1FD-6476DB615642}" srcOrd="0" destOrd="0" presId="urn:microsoft.com/office/officeart/2005/8/layout/radial5"/>
    <dgm:cxn modelId="{DFE8D24F-53A9-4FF7-AD26-E8AEC1CD8484}" type="presParOf" srcId="{40181D71-0665-48BA-AD23-6D37E5B95DAC}" destId="{340DFC7B-FD50-4702-AAE7-8322691D11CC}" srcOrd="2" destOrd="0" presId="urn:microsoft.com/office/officeart/2005/8/layout/radial5"/>
    <dgm:cxn modelId="{9C1B6A1C-672F-4C02-88AC-3D6097313E6A}" type="presParOf" srcId="{40181D71-0665-48BA-AD23-6D37E5B95DAC}" destId="{B780F9D3-D212-41E0-BBDA-9058C97E9B2E}" srcOrd="3" destOrd="0" presId="urn:microsoft.com/office/officeart/2005/8/layout/radial5"/>
    <dgm:cxn modelId="{41166835-481A-41A2-AB74-142794409DFC}" type="presParOf" srcId="{B780F9D3-D212-41E0-BBDA-9058C97E9B2E}" destId="{B6F34620-6DC1-437D-9D9C-5F5020B0FF0F}" srcOrd="0" destOrd="0" presId="urn:microsoft.com/office/officeart/2005/8/layout/radial5"/>
    <dgm:cxn modelId="{3E98AC20-2438-4002-ABC8-6E0704C94D38}" type="presParOf" srcId="{40181D71-0665-48BA-AD23-6D37E5B95DAC}" destId="{0E7760C9-D914-4C06-93DB-B64F6B32D5EB}" srcOrd="4" destOrd="0" presId="urn:microsoft.com/office/officeart/2005/8/layout/radial5"/>
    <dgm:cxn modelId="{F8938CC8-A8A8-4D59-BBB5-D7A9CD558695}" type="presParOf" srcId="{40181D71-0665-48BA-AD23-6D37E5B95DAC}" destId="{123160A6-F638-4E49-9C4D-FF5E9B7E7D11}" srcOrd="5" destOrd="0" presId="urn:microsoft.com/office/officeart/2005/8/layout/radial5"/>
    <dgm:cxn modelId="{1EB90703-3B20-46F1-8E88-3670E9FE8408}" type="presParOf" srcId="{123160A6-F638-4E49-9C4D-FF5E9B7E7D11}" destId="{84951038-6C60-4E67-8ED7-F85DA8D100CF}" srcOrd="0" destOrd="0" presId="urn:microsoft.com/office/officeart/2005/8/layout/radial5"/>
    <dgm:cxn modelId="{FCFDF92B-9C1A-4F26-B41D-9B1F60AB13F2}" type="presParOf" srcId="{40181D71-0665-48BA-AD23-6D37E5B95DAC}" destId="{A510F9AD-45BD-4830-ABEA-6615FEED3788}" srcOrd="6"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9D372A-BDF1-4643-B04C-E0EF5CCE9859}"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CAE67D1E-4C0A-4E82-A4BC-E3315DA6E690}">
      <dgm:prSet phldrT="[Text]" phldr="0"/>
      <dgm:spPr/>
      <dgm:t>
        <a:bodyPr/>
        <a:lstStyle/>
        <a:p>
          <a:r>
            <a:rPr lang="en-US" dirty="0"/>
            <a:t>Trait enhancement </a:t>
          </a:r>
        </a:p>
      </dgm:t>
    </dgm:pt>
    <dgm:pt modelId="{5518062E-01FD-40B2-A72B-77E6E73392F2}" type="parTrans" cxnId="{845260D6-057C-44F6-B282-661663F55FE3}">
      <dgm:prSet/>
      <dgm:spPr/>
      <dgm:t>
        <a:bodyPr/>
        <a:lstStyle/>
        <a:p>
          <a:endParaRPr lang="en-US"/>
        </a:p>
      </dgm:t>
    </dgm:pt>
    <dgm:pt modelId="{9E6D1D62-02BE-4E43-B491-21DC036C1F29}" type="sibTrans" cxnId="{845260D6-057C-44F6-B282-661663F55FE3}">
      <dgm:prSet/>
      <dgm:spPr/>
      <dgm:t>
        <a:bodyPr/>
        <a:lstStyle/>
        <a:p>
          <a:endParaRPr lang="en-US"/>
        </a:p>
      </dgm:t>
    </dgm:pt>
    <dgm:pt modelId="{959F827B-F491-4D2B-86D0-A36B3752ACD6}">
      <dgm:prSet phldrT="[Text]" phldr="0"/>
      <dgm:spPr/>
      <dgm:t>
        <a:bodyPr/>
        <a:lstStyle/>
        <a:p>
          <a:r>
            <a:rPr lang="en-US" dirty="0"/>
            <a:t>Behavioural enrichment</a:t>
          </a:r>
        </a:p>
      </dgm:t>
    </dgm:pt>
    <dgm:pt modelId="{F6E97521-D532-4EB3-93BB-F5929C1FA09F}" type="parTrans" cxnId="{D063FE2B-EE93-4B2D-9FEA-2D0396610602}">
      <dgm:prSet/>
      <dgm:spPr/>
      <dgm:t>
        <a:bodyPr/>
        <a:lstStyle/>
        <a:p>
          <a:endParaRPr lang="en-US"/>
        </a:p>
      </dgm:t>
    </dgm:pt>
    <dgm:pt modelId="{C9F504DC-F312-45EE-ACA4-4BBAE9B15198}" type="sibTrans" cxnId="{D063FE2B-EE93-4B2D-9FEA-2D0396610602}">
      <dgm:prSet/>
      <dgm:spPr/>
      <dgm:t>
        <a:bodyPr/>
        <a:lstStyle/>
        <a:p>
          <a:endParaRPr lang="en-US"/>
        </a:p>
      </dgm:t>
    </dgm:pt>
    <dgm:pt modelId="{C55D027A-000A-456E-ADF4-4C4F61ED6C50}">
      <dgm:prSet phldrT="[Text]" phldr="0"/>
      <dgm:spPr/>
      <dgm:t>
        <a:bodyPr/>
        <a:lstStyle/>
        <a:p>
          <a:r>
            <a:rPr lang="en-US" dirty="0"/>
            <a:t>Situational understanding </a:t>
          </a:r>
        </a:p>
      </dgm:t>
    </dgm:pt>
    <dgm:pt modelId="{A5F4218F-E873-4FEF-915A-80A82536E871}" type="parTrans" cxnId="{E29598AB-E7B5-477D-B1DA-73D975F0C413}">
      <dgm:prSet/>
      <dgm:spPr/>
      <dgm:t>
        <a:bodyPr/>
        <a:lstStyle/>
        <a:p>
          <a:endParaRPr lang="en-US"/>
        </a:p>
      </dgm:t>
    </dgm:pt>
    <dgm:pt modelId="{F0B54B06-8F03-48FD-9396-7563C9E1E5B7}" type="sibTrans" cxnId="{E29598AB-E7B5-477D-B1DA-73D975F0C413}">
      <dgm:prSet/>
      <dgm:spPr/>
      <dgm:t>
        <a:bodyPr/>
        <a:lstStyle/>
        <a:p>
          <a:endParaRPr lang="en-US"/>
        </a:p>
      </dgm:t>
    </dgm:pt>
    <dgm:pt modelId="{D2670A2F-43B0-44BE-8C1F-B2483C328581}" type="pres">
      <dgm:prSet presAssocID="{889D372A-BDF1-4643-B04C-E0EF5CCE9859}" presName="compositeShape" presStyleCnt="0">
        <dgm:presLayoutVars>
          <dgm:dir/>
          <dgm:resizeHandles/>
        </dgm:presLayoutVars>
      </dgm:prSet>
      <dgm:spPr/>
    </dgm:pt>
    <dgm:pt modelId="{7DD7AE54-30D8-4EAA-9EAA-DEA97D5C2DC3}" type="pres">
      <dgm:prSet presAssocID="{889D372A-BDF1-4643-B04C-E0EF5CCE9859}" presName="pyramid" presStyleLbl="node1" presStyleIdx="0" presStyleCnt="1"/>
      <dgm:spPr/>
    </dgm:pt>
    <dgm:pt modelId="{1DF34BFB-E251-4375-B560-1A12A14B0144}" type="pres">
      <dgm:prSet presAssocID="{889D372A-BDF1-4643-B04C-E0EF5CCE9859}" presName="theList" presStyleCnt="0"/>
      <dgm:spPr/>
    </dgm:pt>
    <dgm:pt modelId="{177AF874-EE12-4980-8A60-DEF102A46E00}" type="pres">
      <dgm:prSet presAssocID="{CAE67D1E-4C0A-4E82-A4BC-E3315DA6E690}" presName="aNode" presStyleLbl="fgAcc1" presStyleIdx="0" presStyleCnt="3">
        <dgm:presLayoutVars>
          <dgm:bulletEnabled val="1"/>
        </dgm:presLayoutVars>
      </dgm:prSet>
      <dgm:spPr/>
    </dgm:pt>
    <dgm:pt modelId="{844FD01A-93FC-4AF2-A254-A3A6FCE0F2F1}" type="pres">
      <dgm:prSet presAssocID="{CAE67D1E-4C0A-4E82-A4BC-E3315DA6E690}" presName="aSpace" presStyleCnt="0"/>
      <dgm:spPr/>
    </dgm:pt>
    <dgm:pt modelId="{86B240F6-8889-47B8-AA95-6E4289905A87}" type="pres">
      <dgm:prSet presAssocID="{959F827B-F491-4D2B-86D0-A36B3752ACD6}" presName="aNode" presStyleLbl="fgAcc1" presStyleIdx="1" presStyleCnt="3">
        <dgm:presLayoutVars>
          <dgm:bulletEnabled val="1"/>
        </dgm:presLayoutVars>
      </dgm:prSet>
      <dgm:spPr/>
    </dgm:pt>
    <dgm:pt modelId="{9883703E-CFCB-4E00-BAD6-A51A237BE239}" type="pres">
      <dgm:prSet presAssocID="{959F827B-F491-4D2B-86D0-A36B3752ACD6}" presName="aSpace" presStyleCnt="0"/>
      <dgm:spPr/>
    </dgm:pt>
    <dgm:pt modelId="{E9C8B5DC-F4F7-46E6-82C1-CCA3E35BFBCB}" type="pres">
      <dgm:prSet presAssocID="{C55D027A-000A-456E-ADF4-4C4F61ED6C50}" presName="aNode" presStyleLbl="fgAcc1" presStyleIdx="2" presStyleCnt="3">
        <dgm:presLayoutVars>
          <dgm:bulletEnabled val="1"/>
        </dgm:presLayoutVars>
      </dgm:prSet>
      <dgm:spPr/>
    </dgm:pt>
    <dgm:pt modelId="{1B3C4563-AAB2-4587-AAD3-F649A8FAB4F1}" type="pres">
      <dgm:prSet presAssocID="{C55D027A-000A-456E-ADF4-4C4F61ED6C50}" presName="aSpace" presStyleCnt="0"/>
      <dgm:spPr/>
    </dgm:pt>
  </dgm:ptLst>
  <dgm:cxnLst>
    <dgm:cxn modelId="{D063FE2B-EE93-4B2D-9FEA-2D0396610602}" srcId="{889D372A-BDF1-4643-B04C-E0EF5CCE9859}" destId="{959F827B-F491-4D2B-86D0-A36B3752ACD6}" srcOrd="1" destOrd="0" parTransId="{F6E97521-D532-4EB3-93BB-F5929C1FA09F}" sibTransId="{C9F504DC-F312-45EE-ACA4-4BBAE9B15198}"/>
    <dgm:cxn modelId="{20231839-A032-421C-961F-C5A7FD8ACA6F}" type="presOf" srcId="{C55D027A-000A-456E-ADF4-4C4F61ED6C50}" destId="{E9C8B5DC-F4F7-46E6-82C1-CCA3E35BFBCB}" srcOrd="0" destOrd="0" presId="urn:microsoft.com/office/officeart/2005/8/layout/pyramid2"/>
    <dgm:cxn modelId="{77970C3D-3DF9-44E9-88F0-F72774A9FFE8}" type="presOf" srcId="{CAE67D1E-4C0A-4E82-A4BC-E3315DA6E690}" destId="{177AF874-EE12-4980-8A60-DEF102A46E00}" srcOrd="0" destOrd="0" presId="urn:microsoft.com/office/officeart/2005/8/layout/pyramid2"/>
    <dgm:cxn modelId="{21143C4D-3A1C-419B-BCE6-C86F3BEDD022}" type="presOf" srcId="{889D372A-BDF1-4643-B04C-E0EF5CCE9859}" destId="{D2670A2F-43B0-44BE-8C1F-B2483C328581}" srcOrd="0" destOrd="0" presId="urn:microsoft.com/office/officeart/2005/8/layout/pyramid2"/>
    <dgm:cxn modelId="{E29598AB-E7B5-477D-B1DA-73D975F0C413}" srcId="{889D372A-BDF1-4643-B04C-E0EF5CCE9859}" destId="{C55D027A-000A-456E-ADF4-4C4F61ED6C50}" srcOrd="2" destOrd="0" parTransId="{A5F4218F-E873-4FEF-915A-80A82536E871}" sibTransId="{F0B54B06-8F03-48FD-9396-7563C9E1E5B7}"/>
    <dgm:cxn modelId="{845260D6-057C-44F6-B282-661663F55FE3}" srcId="{889D372A-BDF1-4643-B04C-E0EF5CCE9859}" destId="{CAE67D1E-4C0A-4E82-A4BC-E3315DA6E690}" srcOrd="0" destOrd="0" parTransId="{5518062E-01FD-40B2-A72B-77E6E73392F2}" sibTransId="{9E6D1D62-02BE-4E43-B491-21DC036C1F29}"/>
    <dgm:cxn modelId="{F56031E1-D1B9-4F53-81AE-B5CC3ACC63CB}" type="presOf" srcId="{959F827B-F491-4D2B-86D0-A36B3752ACD6}" destId="{86B240F6-8889-47B8-AA95-6E4289905A87}" srcOrd="0" destOrd="0" presId="urn:microsoft.com/office/officeart/2005/8/layout/pyramid2"/>
    <dgm:cxn modelId="{55E9F8AB-EFC7-47AE-A42C-06011E7FE0B3}" type="presParOf" srcId="{D2670A2F-43B0-44BE-8C1F-B2483C328581}" destId="{7DD7AE54-30D8-4EAA-9EAA-DEA97D5C2DC3}" srcOrd="0" destOrd="0" presId="urn:microsoft.com/office/officeart/2005/8/layout/pyramid2"/>
    <dgm:cxn modelId="{A9E0194C-2D4C-4458-9812-BFCE2C8F04E9}" type="presParOf" srcId="{D2670A2F-43B0-44BE-8C1F-B2483C328581}" destId="{1DF34BFB-E251-4375-B560-1A12A14B0144}" srcOrd="1" destOrd="0" presId="urn:microsoft.com/office/officeart/2005/8/layout/pyramid2"/>
    <dgm:cxn modelId="{B8E21427-C1A1-4687-AF38-4E75AECCD751}" type="presParOf" srcId="{1DF34BFB-E251-4375-B560-1A12A14B0144}" destId="{177AF874-EE12-4980-8A60-DEF102A46E00}" srcOrd="0" destOrd="0" presId="urn:microsoft.com/office/officeart/2005/8/layout/pyramid2"/>
    <dgm:cxn modelId="{C7DFDD84-7EAE-4080-9DF3-D59444114D0F}" type="presParOf" srcId="{1DF34BFB-E251-4375-B560-1A12A14B0144}" destId="{844FD01A-93FC-4AF2-A254-A3A6FCE0F2F1}" srcOrd="1" destOrd="0" presId="urn:microsoft.com/office/officeart/2005/8/layout/pyramid2"/>
    <dgm:cxn modelId="{E234A890-D297-4A00-8C71-54CDEED55D32}" type="presParOf" srcId="{1DF34BFB-E251-4375-B560-1A12A14B0144}" destId="{86B240F6-8889-47B8-AA95-6E4289905A87}" srcOrd="2" destOrd="0" presId="urn:microsoft.com/office/officeart/2005/8/layout/pyramid2"/>
    <dgm:cxn modelId="{F8346961-5A89-4CD6-8DA5-0B39A7759D2F}" type="presParOf" srcId="{1DF34BFB-E251-4375-B560-1A12A14B0144}" destId="{9883703E-CFCB-4E00-BAD6-A51A237BE239}" srcOrd="3" destOrd="0" presId="urn:microsoft.com/office/officeart/2005/8/layout/pyramid2"/>
    <dgm:cxn modelId="{F7F27EB4-E9C0-4E03-ABDF-EE2A67ABB391}" type="presParOf" srcId="{1DF34BFB-E251-4375-B560-1A12A14B0144}" destId="{E9C8B5DC-F4F7-46E6-82C1-CCA3E35BFBCB}" srcOrd="4" destOrd="0" presId="urn:microsoft.com/office/officeart/2005/8/layout/pyramid2"/>
    <dgm:cxn modelId="{3860BBFE-1FAB-4FC9-B312-26F318BBCD5B}" type="presParOf" srcId="{1DF34BFB-E251-4375-B560-1A12A14B0144}" destId="{1B3C4563-AAB2-4587-AAD3-F649A8FAB4F1}" srcOrd="5"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2BBE3-8BE4-4183-B631-4D9CA43AFF33}">
      <dsp:nvSpPr>
        <dsp:cNvPr id="0" name=""/>
        <dsp:cNvSpPr/>
      </dsp:nvSpPr>
      <dsp:spPr>
        <a:xfrm>
          <a:off x="1471179" y="718427"/>
          <a:ext cx="4791941" cy="4791941"/>
        </a:xfrm>
        <a:prstGeom prst="blockArc">
          <a:avLst>
            <a:gd name="adj1" fmla="val 11880000"/>
            <a:gd name="adj2" fmla="val 16200000"/>
            <a:gd name="adj3" fmla="val 4639"/>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C9CB4C9-73A6-4E28-AFFE-F9AE28C0233A}">
      <dsp:nvSpPr>
        <dsp:cNvPr id="0" name=""/>
        <dsp:cNvSpPr/>
      </dsp:nvSpPr>
      <dsp:spPr>
        <a:xfrm>
          <a:off x="1471179" y="718427"/>
          <a:ext cx="4791941" cy="4791941"/>
        </a:xfrm>
        <a:prstGeom prst="blockArc">
          <a:avLst>
            <a:gd name="adj1" fmla="val 7560000"/>
            <a:gd name="adj2" fmla="val 11880000"/>
            <a:gd name="adj3" fmla="val 4639"/>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41573E8-3DFC-4469-9761-59355FF7E8DB}">
      <dsp:nvSpPr>
        <dsp:cNvPr id="0" name=""/>
        <dsp:cNvSpPr/>
      </dsp:nvSpPr>
      <dsp:spPr>
        <a:xfrm>
          <a:off x="1471179" y="718427"/>
          <a:ext cx="4791941" cy="4791941"/>
        </a:xfrm>
        <a:prstGeom prst="blockArc">
          <a:avLst>
            <a:gd name="adj1" fmla="val 3240000"/>
            <a:gd name="adj2" fmla="val 7560000"/>
            <a:gd name="adj3" fmla="val 4639"/>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07BB21-63C8-4481-B002-6E8A35000541}">
      <dsp:nvSpPr>
        <dsp:cNvPr id="0" name=""/>
        <dsp:cNvSpPr/>
      </dsp:nvSpPr>
      <dsp:spPr>
        <a:xfrm>
          <a:off x="1471179" y="718427"/>
          <a:ext cx="4791941" cy="4791941"/>
        </a:xfrm>
        <a:prstGeom prst="blockArc">
          <a:avLst>
            <a:gd name="adj1" fmla="val 20520000"/>
            <a:gd name="adj2" fmla="val 3240000"/>
            <a:gd name="adj3" fmla="val 4639"/>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38DA518-B839-4612-88B6-957EC608D628}">
      <dsp:nvSpPr>
        <dsp:cNvPr id="0" name=""/>
        <dsp:cNvSpPr/>
      </dsp:nvSpPr>
      <dsp:spPr>
        <a:xfrm>
          <a:off x="1471179" y="718427"/>
          <a:ext cx="4791941" cy="4791941"/>
        </a:xfrm>
        <a:prstGeom prst="blockArc">
          <a:avLst>
            <a:gd name="adj1" fmla="val 16200000"/>
            <a:gd name="adj2" fmla="val 20520000"/>
            <a:gd name="adj3" fmla="val 4639"/>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44DC6FD-DD04-4E63-A5AD-FA2E2D9AF149}">
      <dsp:nvSpPr>
        <dsp:cNvPr id="0" name=""/>
        <dsp:cNvSpPr/>
      </dsp:nvSpPr>
      <dsp:spPr>
        <a:xfrm>
          <a:off x="2764408" y="2011655"/>
          <a:ext cx="2205483" cy="220548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US" sz="3100" kern="1200" dirty="0"/>
            <a:t>Goleman EI model</a:t>
          </a:r>
        </a:p>
      </dsp:txBody>
      <dsp:txXfrm>
        <a:off x="3087394" y="2334641"/>
        <a:ext cx="1559511" cy="1559511"/>
      </dsp:txXfrm>
    </dsp:sp>
    <dsp:sp modelId="{6960C1D8-118D-47C5-A196-F10912283401}">
      <dsp:nvSpPr>
        <dsp:cNvPr id="0" name=""/>
        <dsp:cNvSpPr/>
      </dsp:nvSpPr>
      <dsp:spPr>
        <a:xfrm>
          <a:off x="3095230" y="2086"/>
          <a:ext cx="1543838" cy="154383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Self awareness</a:t>
          </a:r>
        </a:p>
      </dsp:txBody>
      <dsp:txXfrm>
        <a:off x="3321320" y="228176"/>
        <a:ext cx="1091658" cy="1091658"/>
      </dsp:txXfrm>
    </dsp:sp>
    <dsp:sp modelId="{6952B481-B30D-4224-8503-BAF60183A0F4}">
      <dsp:nvSpPr>
        <dsp:cNvPr id="0" name=""/>
        <dsp:cNvSpPr/>
      </dsp:nvSpPr>
      <dsp:spPr>
        <a:xfrm>
          <a:off x="5321075" y="1619257"/>
          <a:ext cx="1543838" cy="154383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Empathy</a:t>
          </a:r>
        </a:p>
      </dsp:txBody>
      <dsp:txXfrm>
        <a:off x="5547165" y="1845347"/>
        <a:ext cx="1091658" cy="1091658"/>
      </dsp:txXfrm>
    </dsp:sp>
    <dsp:sp modelId="{2E6D536E-F8DD-4296-A4A9-BC8B25DEC406}">
      <dsp:nvSpPr>
        <dsp:cNvPr id="0" name=""/>
        <dsp:cNvSpPr/>
      </dsp:nvSpPr>
      <dsp:spPr>
        <a:xfrm>
          <a:off x="4470878" y="4235895"/>
          <a:ext cx="1543838" cy="1543838"/>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Motivation</a:t>
          </a:r>
        </a:p>
      </dsp:txBody>
      <dsp:txXfrm>
        <a:off x="4696968" y="4461985"/>
        <a:ext cx="1091658" cy="1091658"/>
      </dsp:txXfrm>
    </dsp:sp>
    <dsp:sp modelId="{31922769-2316-4FF3-A43D-B40A4D9B624C}">
      <dsp:nvSpPr>
        <dsp:cNvPr id="0" name=""/>
        <dsp:cNvSpPr/>
      </dsp:nvSpPr>
      <dsp:spPr>
        <a:xfrm>
          <a:off x="1719582" y="4235895"/>
          <a:ext cx="1543838" cy="1543838"/>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Social skills</a:t>
          </a:r>
        </a:p>
      </dsp:txBody>
      <dsp:txXfrm>
        <a:off x="1945672" y="4461985"/>
        <a:ext cx="1091658" cy="1091658"/>
      </dsp:txXfrm>
    </dsp:sp>
    <dsp:sp modelId="{C5828DE2-2C39-4B7E-904F-771BA02D85A7}">
      <dsp:nvSpPr>
        <dsp:cNvPr id="0" name=""/>
        <dsp:cNvSpPr/>
      </dsp:nvSpPr>
      <dsp:spPr>
        <a:xfrm>
          <a:off x="869385" y="1619257"/>
          <a:ext cx="1543838" cy="1543838"/>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Self regulation </a:t>
          </a:r>
        </a:p>
      </dsp:txBody>
      <dsp:txXfrm>
        <a:off x="1095475" y="1845347"/>
        <a:ext cx="1091658" cy="10916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A80CC-188D-4023-811A-C45DE1B19C0C}">
      <dsp:nvSpPr>
        <dsp:cNvPr id="0" name=""/>
        <dsp:cNvSpPr/>
      </dsp:nvSpPr>
      <dsp:spPr>
        <a:xfrm>
          <a:off x="1138002" y="667"/>
          <a:ext cx="1820004" cy="91000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US" sz="2800" kern="1200" dirty="0"/>
            <a:t>Autocratic leadership</a:t>
          </a:r>
        </a:p>
      </dsp:txBody>
      <dsp:txXfrm>
        <a:off x="1164655" y="27320"/>
        <a:ext cx="1766698" cy="856696"/>
      </dsp:txXfrm>
    </dsp:sp>
    <dsp:sp modelId="{9CDF74FF-0019-4705-8D73-A80984C4CDA4}">
      <dsp:nvSpPr>
        <dsp:cNvPr id="0" name=""/>
        <dsp:cNvSpPr/>
      </dsp:nvSpPr>
      <dsp:spPr>
        <a:xfrm>
          <a:off x="1320003" y="910669"/>
          <a:ext cx="182000" cy="682501"/>
        </a:xfrm>
        <a:custGeom>
          <a:avLst/>
          <a:gdLst/>
          <a:ahLst/>
          <a:cxnLst/>
          <a:rect l="0" t="0" r="0" b="0"/>
          <a:pathLst>
            <a:path>
              <a:moveTo>
                <a:pt x="0" y="0"/>
              </a:moveTo>
              <a:lnTo>
                <a:pt x="0" y="682501"/>
              </a:lnTo>
              <a:lnTo>
                <a:pt x="182000" y="682501"/>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435BF1-E190-422C-A3D6-5442B74AC89E}">
      <dsp:nvSpPr>
        <dsp:cNvPr id="0" name=""/>
        <dsp:cNvSpPr/>
      </dsp:nvSpPr>
      <dsp:spPr>
        <a:xfrm>
          <a:off x="1502003" y="1138170"/>
          <a:ext cx="1456003" cy="910002"/>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High power</a:t>
          </a:r>
        </a:p>
      </dsp:txBody>
      <dsp:txXfrm>
        <a:off x="1528656" y="1164823"/>
        <a:ext cx="1402697" cy="856696"/>
      </dsp:txXfrm>
    </dsp:sp>
    <dsp:sp modelId="{7352F47D-4EE7-45F8-A84D-ACD4FB6F8BB6}">
      <dsp:nvSpPr>
        <dsp:cNvPr id="0" name=""/>
        <dsp:cNvSpPr/>
      </dsp:nvSpPr>
      <dsp:spPr>
        <a:xfrm>
          <a:off x="1320003" y="910669"/>
          <a:ext cx="182000" cy="1820004"/>
        </a:xfrm>
        <a:custGeom>
          <a:avLst/>
          <a:gdLst/>
          <a:ahLst/>
          <a:cxnLst/>
          <a:rect l="0" t="0" r="0" b="0"/>
          <a:pathLst>
            <a:path>
              <a:moveTo>
                <a:pt x="0" y="0"/>
              </a:moveTo>
              <a:lnTo>
                <a:pt x="0" y="1820004"/>
              </a:lnTo>
              <a:lnTo>
                <a:pt x="182000" y="1820004"/>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772BE3-C781-4516-B77E-24053C170A82}">
      <dsp:nvSpPr>
        <dsp:cNvPr id="0" name=""/>
        <dsp:cNvSpPr/>
      </dsp:nvSpPr>
      <dsp:spPr>
        <a:xfrm>
          <a:off x="1502003" y="2275672"/>
          <a:ext cx="1456003" cy="910002"/>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Time sensitive</a:t>
          </a:r>
        </a:p>
      </dsp:txBody>
      <dsp:txXfrm>
        <a:off x="1528656" y="2302325"/>
        <a:ext cx="1402697" cy="856696"/>
      </dsp:txXfrm>
    </dsp:sp>
    <dsp:sp modelId="{BFAA37E3-78FE-4157-B541-BD4297BB163F}">
      <dsp:nvSpPr>
        <dsp:cNvPr id="0" name=""/>
        <dsp:cNvSpPr/>
      </dsp:nvSpPr>
      <dsp:spPr>
        <a:xfrm>
          <a:off x="1320003" y="910669"/>
          <a:ext cx="182000" cy="2957507"/>
        </a:xfrm>
        <a:custGeom>
          <a:avLst/>
          <a:gdLst/>
          <a:ahLst/>
          <a:cxnLst/>
          <a:rect l="0" t="0" r="0" b="0"/>
          <a:pathLst>
            <a:path>
              <a:moveTo>
                <a:pt x="0" y="0"/>
              </a:moveTo>
              <a:lnTo>
                <a:pt x="0" y="2957507"/>
              </a:lnTo>
              <a:lnTo>
                <a:pt x="182000" y="295750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F8FC70-2524-4D5A-B9AF-DEC1ED40AC2A}">
      <dsp:nvSpPr>
        <dsp:cNvPr id="0" name=""/>
        <dsp:cNvSpPr/>
      </dsp:nvSpPr>
      <dsp:spPr>
        <a:xfrm>
          <a:off x="1502003" y="3413175"/>
          <a:ext cx="1456003" cy="910002"/>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Remote teams</a:t>
          </a:r>
        </a:p>
      </dsp:txBody>
      <dsp:txXfrm>
        <a:off x="1528656" y="3439828"/>
        <a:ext cx="1402697" cy="856696"/>
      </dsp:txXfrm>
    </dsp:sp>
    <dsp:sp modelId="{5715B6AF-E4A6-487E-A0A0-F4BC88FB5E32}">
      <dsp:nvSpPr>
        <dsp:cNvPr id="0" name=""/>
        <dsp:cNvSpPr/>
      </dsp:nvSpPr>
      <dsp:spPr>
        <a:xfrm>
          <a:off x="1320003" y="910669"/>
          <a:ext cx="182000" cy="4095009"/>
        </a:xfrm>
        <a:custGeom>
          <a:avLst/>
          <a:gdLst/>
          <a:ahLst/>
          <a:cxnLst/>
          <a:rect l="0" t="0" r="0" b="0"/>
          <a:pathLst>
            <a:path>
              <a:moveTo>
                <a:pt x="0" y="0"/>
              </a:moveTo>
              <a:lnTo>
                <a:pt x="0" y="4095009"/>
              </a:lnTo>
              <a:lnTo>
                <a:pt x="182000" y="409500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E2A6C4-3B77-4B0A-A8A4-3FD669958DE9}">
      <dsp:nvSpPr>
        <dsp:cNvPr id="0" name=""/>
        <dsp:cNvSpPr/>
      </dsp:nvSpPr>
      <dsp:spPr>
        <a:xfrm>
          <a:off x="1502003" y="4550678"/>
          <a:ext cx="1456003" cy="910002"/>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Conflict resolution</a:t>
          </a:r>
        </a:p>
      </dsp:txBody>
      <dsp:txXfrm>
        <a:off x="1528656" y="4577331"/>
        <a:ext cx="1402697" cy="8566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1E0E8-221B-4FB5-83B3-E0ACE642F60B}">
      <dsp:nvSpPr>
        <dsp:cNvPr id="0" name=""/>
        <dsp:cNvSpPr/>
      </dsp:nvSpPr>
      <dsp:spPr>
        <a:xfrm>
          <a:off x="1507471" y="225"/>
          <a:ext cx="1820299" cy="9101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kern="1200" dirty="0"/>
            <a:t>Transformational leadership</a:t>
          </a:r>
        </a:p>
      </dsp:txBody>
      <dsp:txXfrm>
        <a:off x="1534128" y="26882"/>
        <a:ext cx="1766985" cy="856835"/>
      </dsp:txXfrm>
    </dsp:sp>
    <dsp:sp modelId="{D6DD3617-977B-40E0-8A61-50A0C295B011}">
      <dsp:nvSpPr>
        <dsp:cNvPr id="0" name=""/>
        <dsp:cNvSpPr/>
      </dsp:nvSpPr>
      <dsp:spPr>
        <a:xfrm>
          <a:off x="1689501" y="910374"/>
          <a:ext cx="182029" cy="682612"/>
        </a:xfrm>
        <a:custGeom>
          <a:avLst/>
          <a:gdLst/>
          <a:ahLst/>
          <a:cxnLst/>
          <a:rect l="0" t="0" r="0" b="0"/>
          <a:pathLst>
            <a:path>
              <a:moveTo>
                <a:pt x="0" y="0"/>
              </a:moveTo>
              <a:lnTo>
                <a:pt x="0" y="682612"/>
              </a:lnTo>
              <a:lnTo>
                <a:pt x="182029" y="68261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F29F224-D576-4FD7-90A8-6C84A504A41E}">
      <dsp:nvSpPr>
        <dsp:cNvPr id="0" name=""/>
        <dsp:cNvSpPr/>
      </dsp:nvSpPr>
      <dsp:spPr>
        <a:xfrm>
          <a:off x="1871531" y="1137912"/>
          <a:ext cx="1456239" cy="91014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Inclusivity</a:t>
          </a:r>
        </a:p>
      </dsp:txBody>
      <dsp:txXfrm>
        <a:off x="1898188" y="1164569"/>
        <a:ext cx="1402925" cy="856835"/>
      </dsp:txXfrm>
    </dsp:sp>
    <dsp:sp modelId="{C8BF37FA-A1FA-4690-A99F-6DDE332968C1}">
      <dsp:nvSpPr>
        <dsp:cNvPr id="0" name=""/>
        <dsp:cNvSpPr/>
      </dsp:nvSpPr>
      <dsp:spPr>
        <a:xfrm>
          <a:off x="1689501" y="910374"/>
          <a:ext cx="182029" cy="1820299"/>
        </a:xfrm>
        <a:custGeom>
          <a:avLst/>
          <a:gdLst/>
          <a:ahLst/>
          <a:cxnLst/>
          <a:rect l="0" t="0" r="0" b="0"/>
          <a:pathLst>
            <a:path>
              <a:moveTo>
                <a:pt x="0" y="0"/>
              </a:moveTo>
              <a:lnTo>
                <a:pt x="0" y="1820299"/>
              </a:lnTo>
              <a:lnTo>
                <a:pt x="182029" y="182029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589D08-4749-4DC2-87B4-0D714A845B9A}">
      <dsp:nvSpPr>
        <dsp:cNvPr id="0" name=""/>
        <dsp:cNvSpPr/>
      </dsp:nvSpPr>
      <dsp:spPr>
        <a:xfrm>
          <a:off x="1871531" y="2275599"/>
          <a:ext cx="1456239" cy="91014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Innovation</a:t>
          </a:r>
        </a:p>
      </dsp:txBody>
      <dsp:txXfrm>
        <a:off x="1898188" y="2302256"/>
        <a:ext cx="1402925" cy="856835"/>
      </dsp:txXfrm>
    </dsp:sp>
    <dsp:sp modelId="{5F3D3076-5108-433F-951F-C3442DD90F4E}">
      <dsp:nvSpPr>
        <dsp:cNvPr id="0" name=""/>
        <dsp:cNvSpPr/>
      </dsp:nvSpPr>
      <dsp:spPr>
        <a:xfrm>
          <a:off x="1689501" y="910374"/>
          <a:ext cx="182029" cy="2957985"/>
        </a:xfrm>
        <a:custGeom>
          <a:avLst/>
          <a:gdLst/>
          <a:ahLst/>
          <a:cxnLst/>
          <a:rect l="0" t="0" r="0" b="0"/>
          <a:pathLst>
            <a:path>
              <a:moveTo>
                <a:pt x="0" y="0"/>
              </a:moveTo>
              <a:lnTo>
                <a:pt x="0" y="2957985"/>
              </a:lnTo>
              <a:lnTo>
                <a:pt x="182029" y="29579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9FA655-E6B2-4CDB-8B10-EEF5B2A069A3}">
      <dsp:nvSpPr>
        <dsp:cNvPr id="0" name=""/>
        <dsp:cNvSpPr/>
      </dsp:nvSpPr>
      <dsp:spPr>
        <a:xfrm>
          <a:off x="1871531" y="3413286"/>
          <a:ext cx="1456239" cy="91014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Boost engagement</a:t>
          </a:r>
        </a:p>
      </dsp:txBody>
      <dsp:txXfrm>
        <a:off x="1898188" y="3439943"/>
        <a:ext cx="1402925" cy="856835"/>
      </dsp:txXfrm>
    </dsp:sp>
    <dsp:sp modelId="{D63E69AC-407F-4B4B-8AF8-B612D3687327}">
      <dsp:nvSpPr>
        <dsp:cNvPr id="0" name=""/>
        <dsp:cNvSpPr/>
      </dsp:nvSpPr>
      <dsp:spPr>
        <a:xfrm>
          <a:off x="1689501" y="910374"/>
          <a:ext cx="182029" cy="4095672"/>
        </a:xfrm>
        <a:custGeom>
          <a:avLst/>
          <a:gdLst/>
          <a:ahLst/>
          <a:cxnLst/>
          <a:rect l="0" t="0" r="0" b="0"/>
          <a:pathLst>
            <a:path>
              <a:moveTo>
                <a:pt x="0" y="0"/>
              </a:moveTo>
              <a:lnTo>
                <a:pt x="0" y="4095672"/>
              </a:lnTo>
              <a:lnTo>
                <a:pt x="182029" y="409567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5C699A-CD94-4972-99C4-4C353EA61ED6}">
      <dsp:nvSpPr>
        <dsp:cNvPr id="0" name=""/>
        <dsp:cNvSpPr/>
      </dsp:nvSpPr>
      <dsp:spPr>
        <a:xfrm>
          <a:off x="1871531" y="4550973"/>
          <a:ext cx="1456239" cy="91014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Training and growth</a:t>
          </a:r>
        </a:p>
      </dsp:txBody>
      <dsp:txXfrm>
        <a:off x="1898188" y="4577630"/>
        <a:ext cx="1402925" cy="8568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2BEA80-8DAC-45E6-A1FF-46B7F36E15BD}">
      <dsp:nvSpPr>
        <dsp:cNvPr id="0" name=""/>
        <dsp:cNvSpPr/>
      </dsp:nvSpPr>
      <dsp:spPr>
        <a:xfrm>
          <a:off x="2697659" y="2250153"/>
          <a:ext cx="1257296" cy="1134701"/>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Combine</a:t>
          </a:r>
        </a:p>
      </dsp:txBody>
      <dsp:txXfrm>
        <a:off x="2881786" y="2416326"/>
        <a:ext cx="889042" cy="802355"/>
      </dsp:txXfrm>
    </dsp:sp>
    <dsp:sp modelId="{1F35E66B-6842-4673-AB15-DA504911865B}">
      <dsp:nvSpPr>
        <dsp:cNvPr id="0" name=""/>
        <dsp:cNvSpPr/>
      </dsp:nvSpPr>
      <dsp:spPr>
        <a:xfrm rot="16200000">
          <a:off x="3122990" y="1626230"/>
          <a:ext cx="406634" cy="50362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183985" y="1787951"/>
        <a:ext cx="284644" cy="302176"/>
      </dsp:txXfrm>
    </dsp:sp>
    <dsp:sp modelId="{340DFC7B-FD50-4702-AAE7-8322691D11CC}">
      <dsp:nvSpPr>
        <dsp:cNvPr id="0" name=""/>
        <dsp:cNvSpPr/>
      </dsp:nvSpPr>
      <dsp:spPr>
        <a:xfrm>
          <a:off x="2585676" y="1657"/>
          <a:ext cx="1481261" cy="1481261"/>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EI</a:t>
          </a:r>
        </a:p>
      </dsp:txBody>
      <dsp:txXfrm>
        <a:off x="2802602" y="218583"/>
        <a:ext cx="1047409" cy="1047409"/>
      </dsp:txXfrm>
    </dsp:sp>
    <dsp:sp modelId="{B780F9D3-D212-41E0-BBDA-9058C97E9B2E}">
      <dsp:nvSpPr>
        <dsp:cNvPr id="0" name=""/>
        <dsp:cNvSpPr/>
      </dsp:nvSpPr>
      <dsp:spPr>
        <a:xfrm rot="1800000">
          <a:off x="3957714" y="3030750"/>
          <a:ext cx="348206" cy="503628"/>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964712" y="3105361"/>
        <a:ext cx="243744" cy="302176"/>
      </dsp:txXfrm>
    </dsp:sp>
    <dsp:sp modelId="{0E7760C9-D914-4C06-93DB-B64F6B32D5EB}">
      <dsp:nvSpPr>
        <dsp:cNvPr id="0" name=""/>
        <dsp:cNvSpPr/>
      </dsp:nvSpPr>
      <dsp:spPr>
        <a:xfrm>
          <a:off x="4279081" y="3136899"/>
          <a:ext cx="1688830" cy="1436423"/>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Structural Inclusion </a:t>
          </a:r>
        </a:p>
      </dsp:txBody>
      <dsp:txXfrm>
        <a:off x="4526404" y="3347258"/>
        <a:ext cx="1194184" cy="1015705"/>
      </dsp:txXfrm>
    </dsp:sp>
    <dsp:sp modelId="{123160A6-F638-4E49-9C4D-FF5E9B7E7D11}">
      <dsp:nvSpPr>
        <dsp:cNvPr id="0" name=""/>
        <dsp:cNvSpPr/>
      </dsp:nvSpPr>
      <dsp:spPr>
        <a:xfrm rot="9000000">
          <a:off x="2301407" y="3046782"/>
          <a:ext cx="383245" cy="503628"/>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2408678" y="3118765"/>
        <a:ext cx="268272" cy="302176"/>
      </dsp:txXfrm>
    </dsp:sp>
    <dsp:sp modelId="{A510F9AD-45BD-4830-ABEA-6615FEED3788}">
      <dsp:nvSpPr>
        <dsp:cNvPr id="0" name=""/>
        <dsp:cNvSpPr/>
      </dsp:nvSpPr>
      <dsp:spPr>
        <a:xfrm>
          <a:off x="788487" y="3114480"/>
          <a:ext cx="1481261" cy="1481261"/>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CQ</a:t>
          </a:r>
        </a:p>
      </dsp:txBody>
      <dsp:txXfrm>
        <a:off x="1005413" y="3331406"/>
        <a:ext cx="1047409" cy="10474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D7AE54-30D8-4EAA-9EAA-DEA97D5C2DC3}">
      <dsp:nvSpPr>
        <dsp:cNvPr id="0" name=""/>
        <dsp:cNvSpPr/>
      </dsp:nvSpPr>
      <dsp:spPr>
        <a:xfrm>
          <a:off x="948266" y="0"/>
          <a:ext cx="5418667" cy="5418667"/>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AF874-EE12-4980-8A60-DEF102A46E00}">
      <dsp:nvSpPr>
        <dsp:cNvPr id="0" name=""/>
        <dsp:cNvSpPr/>
      </dsp:nvSpPr>
      <dsp:spPr>
        <a:xfrm>
          <a:off x="3657599" y="544777"/>
          <a:ext cx="3522133" cy="128270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Trait enhancement </a:t>
          </a:r>
        </a:p>
      </dsp:txBody>
      <dsp:txXfrm>
        <a:off x="3720215" y="607393"/>
        <a:ext cx="3396901" cy="1157468"/>
      </dsp:txXfrm>
    </dsp:sp>
    <dsp:sp modelId="{86B240F6-8889-47B8-AA95-6E4289905A87}">
      <dsp:nvSpPr>
        <dsp:cNvPr id="0" name=""/>
        <dsp:cNvSpPr/>
      </dsp:nvSpPr>
      <dsp:spPr>
        <a:xfrm>
          <a:off x="3657599" y="1987814"/>
          <a:ext cx="3522133" cy="128270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Behavioural enrichment</a:t>
          </a:r>
        </a:p>
      </dsp:txBody>
      <dsp:txXfrm>
        <a:off x="3720215" y="2050430"/>
        <a:ext cx="3396901" cy="1157468"/>
      </dsp:txXfrm>
    </dsp:sp>
    <dsp:sp modelId="{E9C8B5DC-F4F7-46E6-82C1-CCA3E35BFBCB}">
      <dsp:nvSpPr>
        <dsp:cNvPr id="0" name=""/>
        <dsp:cNvSpPr/>
      </dsp:nvSpPr>
      <dsp:spPr>
        <a:xfrm>
          <a:off x="3657599" y="3430852"/>
          <a:ext cx="3522133" cy="128270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Situational understanding </a:t>
          </a:r>
        </a:p>
      </dsp:txBody>
      <dsp:txXfrm>
        <a:off x="3720215" y="3493468"/>
        <a:ext cx="3396901" cy="1157468"/>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1F3FC7-4E4D-4DAA-A28E-67E43234E0EC}" type="datetimeFigureOut">
              <a:rPr lang="en-US" smtClean="0"/>
              <a:t>2/26/2026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F03D3C-7528-4E29-A174-40DE59E5A363}" type="slidenum">
              <a:rPr lang="en-US" smtClean="0"/>
              <a:t>‹#›</a:t>
            </a:fld>
            <a:endParaRPr lang="en-US" dirty="0"/>
          </a:p>
        </p:txBody>
      </p:sp>
    </p:spTree>
    <p:extLst>
      <p:ext uri="{BB962C8B-B14F-4D97-AF65-F5344CB8AC3E}">
        <p14:creationId xmlns:p14="http://schemas.microsoft.com/office/powerpoint/2010/main" val="773680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class!</a:t>
            </a:r>
          </a:p>
          <a:p>
            <a:r>
              <a:rPr lang="en-US" dirty="0"/>
              <a:t>My</a:t>
            </a:r>
            <a:r>
              <a:rPr lang="en-US" baseline="0" dirty="0"/>
              <a:t> name is Saveta Stefan </a:t>
            </a:r>
          </a:p>
          <a:p>
            <a:r>
              <a:rPr lang="en-US" dirty="0"/>
              <a:t>Welcome to this presentation where I shall be focusing on understanding </a:t>
            </a:r>
            <a:r>
              <a:rPr lang="en-US" sz="1200" b="0" i="0" kern="1200" dirty="0">
                <a:solidFill>
                  <a:schemeClr val="tx1"/>
                </a:solidFill>
                <a:effectLst/>
                <a:latin typeface="+mn-lt"/>
                <a:ea typeface="+mn-ea"/>
                <a:cs typeface="+mn-cs"/>
              </a:rPr>
              <a:t>if Emotional Intelligence and </a:t>
            </a:r>
            <a:r>
              <a:rPr lang="en-US" sz="1200" b="0" i="0" kern="1200" dirty="0" err="1">
                <a:solidFill>
                  <a:schemeClr val="tx1"/>
                </a:solidFill>
                <a:effectLst/>
                <a:latin typeface="+mn-lt"/>
                <a:ea typeface="+mn-ea"/>
                <a:cs typeface="+mn-cs"/>
              </a:rPr>
              <a:t>CulturQ</a:t>
            </a:r>
            <a:r>
              <a:rPr lang="en-US" sz="1200" b="0" i="0" kern="1200" dirty="0">
                <a:solidFill>
                  <a:schemeClr val="tx1"/>
                </a:solidFill>
                <a:effectLst/>
                <a:latin typeface="+mn-lt"/>
                <a:ea typeface="+mn-ea"/>
                <a:cs typeface="+mn-cs"/>
              </a:rPr>
              <a:t> are essential or overstated. </a:t>
            </a:r>
          </a:p>
          <a:p>
            <a:r>
              <a:rPr lang="en-US" sz="1200" b="0" i="0" kern="1200" dirty="0">
                <a:solidFill>
                  <a:schemeClr val="tx1"/>
                </a:solidFill>
                <a:effectLst/>
                <a:latin typeface="+mn-lt"/>
                <a:ea typeface="+mn-ea"/>
                <a:cs typeface="+mn-cs"/>
              </a:rPr>
              <a:t> I</a:t>
            </a:r>
            <a:r>
              <a:rPr lang="en-US" sz="1200" b="0" i="0" kern="1200" baseline="0" dirty="0">
                <a:solidFill>
                  <a:schemeClr val="tx1"/>
                </a:solidFill>
                <a:effectLst/>
                <a:latin typeface="+mn-lt"/>
                <a:ea typeface="+mn-ea"/>
                <a:cs typeface="+mn-cs"/>
              </a:rPr>
              <a:t> </a:t>
            </a:r>
            <a:r>
              <a:rPr lang="en-US" dirty="0"/>
              <a:t>shall be talking about the competing views of leadership, control-oriented leadership, and human centered leadership. The discussion gives a better understanding of arguments for and against EI and CQ and their application in contemporary international companies.  </a:t>
            </a:r>
            <a:br>
              <a:rPr lang="en-US" dirty="0"/>
            </a:br>
            <a:endParaRPr lang="en-US" dirty="0"/>
          </a:p>
        </p:txBody>
      </p:sp>
      <p:sp>
        <p:nvSpPr>
          <p:cNvPr id="4" name="Slide Number Placeholder 3"/>
          <p:cNvSpPr>
            <a:spLocks noGrp="1"/>
          </p:cNvSpPr>
          <p:nvPr>
            <p:ph type="sldNum" sz="quarter" idx="5"/>
          </p:nvPr>
        </p:nvSpPr>
        <p:spPr/>
        <p:txBody>
          <a:bodyPr/>
          <a:lstStyle/>
          <a:p>
            <a:fld id="{F1F03D3C-7528-4E29-A174-40DE59E5A363}" type="slidenum">
              <a:rPr lang="en-US" smtClean="0"/>
              <a:t>1</a:t>
            </a:fld>
            <a:endParaRPr lang="en-US" dirty="0"/>
          </a:p>
        </p:txBody>
      </p:sp>
    </p:spTree>
    <p:extLst>
      <p:ext uri="{BB962C8B-B14F-4D97-AF65-F5344CB8AC3E}">
        <p14:creationId xmlns:p14="http://schemas.microsoft.com/office/powerpoint/2010/main" val="529408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643A4-13BF-ADA5-D6C4-73116C4443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7EBC06-2FBB-9EA9-CA05-120A7075FD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2E3C4C-209A-B187-308F-EF657A19BCD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B39C54A-88EC-1455-0A17-998416D4B5BB}"/>
              </a:ext>
            </a:extLst>
          </p:cNvPr>
          <p:cNvSpPr>
            <a:spLocks noGrp="1"/>
          </p:cNvSpPr>
          <p:nvPr>
            <p:ph type="sldNum" sz="quarter" idx="5"/>
          </p:nvPr>
        </p:nvSpPr>
        <p:spPr/>
        <p:txBody>
          <a:bodyPr/>
          <a:lstStyle/>
          <a:p>
            <a:fld id="{F1F03D3C-7528-4E29-A174-40DE59E5A363}" type="slidenum">
              <a:rPr lang="en-US" smtClean="0"/>
              <a:t>2</a:t>
            </a:fld>
            <a:endParaRPr lang="en-US" dirty="0"/>
          </a:p>
        </p:txBody>
      </p:sp>
    </p:spTree>
    <p:extLst>
      <p:ext uri="{BB962C8B-B14F-4D97-AF65-F5344CB8AC3E}">
        <p14:creationId xmlns:p14="http://schemas.microsoft.com/office/powerpoint/2010/main" val="2883007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Northouse (2022) summarizes three leadership theories: traits, behavioural, and contingency. Traits theory suggests leaders are born with unique traits that develop over time. In contrast, behavioural theory posits that leaders are made through participation and relationship-building. Contingency theory emphasizes the role of situations in shaping leaders, indicating that leadership is dynamic and responsive to context. Additionally, Cultural Intelligence and Emotional Intelligence are highlighted as crucial in adapting to different situations and emotional responses relevant to these theories.</a:t>
            </a:r>
            <a:endParaRPr lang="en-US" b="1" dirty="0"/>
          </a:p>
        </p:txBody>
      </p:sp>
      <p:sp>
        <p:nvSpPr>
          <p:cNvPr id="4" name="Slide Number Placeholder 3"/>
          <p:cNvSpPr>
            <a:spLocks noGrp="1"/>
          </p:cNvSpPr>
          <p:nvPr>
            <p:ph type="sldNum" sz="quarter" idx="5"/>
          </p:nvPr>
        </p:nvSpPr>
        <p:spPr/>
        <p:txBody>
          <a:bodyPr/>
          <a:lstStyle/>
          <a:p>
            <a:fld id="{F1F03D3C-7528-4E29-A174-40DE59E5A363}" type="slidenum">
              <a:rPr lang="en-US" smtClean="0"/>
              <a:t>3</a:t>
            </a:fld>
            <a:endParaRPr lang="en-US" dirty="0"/>
          </a:p>
        </p:txBody>
      </p:sp>
    </p:spTree>
    <p:extLst>
      <p:ext uri="{BB962C8B-B14F-4D97-AF65-F5344CB8AC3E}">
        <p14:creationId xmlns:p14="http://schemas.microsoft.com/office/powerpoint/2010/main" val="3694506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0" i="0" kern="1200" dirty="0">
                <a:solidFill>
                  <a:schemeClr val="tx1"/>
                </a:solidFill>
                <a:effectLst/>
                <a:latin typeface="+mn-lt"/>
                <a:ea typeface="+mn-ea"/>
                <a:cs typeface="+mn-cs"/>
              </a:rPr>
              <a:t>Autocratic leadership is characterized by leaders who make decisions unilaterally, creating reliance among followers. Theory X presents a negative view of employees, suggesting they lack ambition and work solely for income. Fayol’s Principle of Authority emphasizes that management's authority derives from position and expertise, while his Principle of Discipline stresses the necessity of employee adherence to authority. Autocratic leadership facilitates quick decision-making and is effective in uncertain conditions, but it can frustrate employees by ignoring their input and perspectives.</a:t>
            </a:r>
            <a:endParaRPr lang="en-US" b="0" dirty="0"/>
          </a:p>
        </p:txBody>
      </p:sp>
      <p:sp>
        <p:nvSpPr>
          <p:cNvPr id="4" name="Slide Number Placeholder 3"/>
          <p:cNvSpPr>
            <a:spLocks noGrp="1"/>
          </p:cNvSpPr>
          <p:nvPr>
            <p:ph type="sldNum" sz="quarter" idx="5"/>
          </p:nvPr>
        </p:nvSpPr>
        <p:spPr/>
        <p:txBody>
          <a:bodyPr/>
          <a:lstStyle/>
          <a:p>
            <a:fld id="{F1F03D3C-7528-4E29-A174-40DE59E5A363}" type="slidenum">
              <a:rPr lang="en-US" smtClean="0"/>
              <a:t>4</a:t>
            </a:fld>
            <a:endParaRPr lang="en-US" dirty="0"/>
          </a:p>
        </p:txBody>
      </p:sp>
    </p:spTree>
    <p:extLst>
      <p:ext uri="{BB962C8B-B14F-4D97-AF65-F5344CB8AC3E}">
        <p14:creationId xmlns:p14="http://schemas.microsoft.com/office/powerpoint/2010/main" val="2493898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11106-E0FC-BE64-3637-0B04FD8FDE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2D1763-679E-A94E-E5A6-1812443C8B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79D5AF-0074-A2A3-AA55-7732D0B8012E}"/>
              </a:ext>
            </a:extLst>
          </p:cNvPr>
          <p:cNvSpPr>
            <a:spLocks noGrp="1"/>
          </p:cNvSpPr>
          <p:nvPr>
            <p:ph type="body" idx="1"/>
          </p:nvPr>
        </p:nvSpPr>
        <p:spPr/>
        <p:txBody>
          <a:bodyPr/>
          <a:lstStyle/>
          <a:p>
            <a:pPr marL="0" indent="0">
              <a:buFont typeface="Arial" panose="020B0604020202020204" pitchFamily="34" charset="0"/>
              <a:buNone/>
            </a:pPr>
            <a:r>
              <a:rPr lang="en-GB" sz="1200" b="0" i="0" kern="1200" dirty="0">
                <a:solidFill>
                  <a:schemeClr val="tx1"/>
                </a:solidFill>
                <a:effectLst/>
                <a:latin typeface="+mn-lt"/>
                <a:ea typeface="+mn-ea"/>
                <a:cs typeface="+mn-cs"/>
              </a:rPr>
              <a:t>Democratic leadership promotes employee participation in decision-making, leading to increased organizational growth. McGregor's Theory Y suggests that managers should view employees as valuable contributors who are motivated and responsible. Ouchi's Theory Z emphasizes fostering long-term employee engagement beyond mere benefits. Psychological safety in the workplace allows teams to express concerns and take risks without fear of reprimand. Heard exemplifies horizontal leadership by actively involving lab members in decision-making and enhancing trust through empathy and listening.</a:t>
            </a:r>
            <a:endParaRPr lang="en-US" sz="1200" dirty="0"/>
          </a:p>
        </p:txBody>
      </p:sp>
      <p:sp>
        <p:nvSpPr>
          <p:cNvPr id="4" name="Slide Number Placeholder 3">
            <a:extLst>
              <a:ext uri="{FF2B5EF4-FFF2-40B4-BE49-F238E27FC236}">
                <a16:creationId xmlns:a16="http://schemas.microsoft.com/office/drawing/2014/main" id="{2158C6A4-64E3-5FAF-5667-F516ABB352C6}"/>
              </a:ext>
            </a:extLst>
          </p:cNvPr>
          <p:cNvSpPr>
            <a:spLocks noGrp="1"/>
          </p:cNvSpPr>
          <p:nvPr>
            <p:ph type="sldNum" sz="quarter" idx="5"/>
          </p:nvPr>
        </p:nvSpPr>
        <p:spPr/>
        <p:txBody>
          <a:bodyPr/>
          <a:lstStyle/>
          <a:p>
            <a:fld id="{F1F03D3C-7528-4E29-A174-40DE59E5A363}" type="slidenum">
              <a:rPr lang="en-US" smtClean="0"/>
              <a:t>5</a:t>
            </a:fld>
            <a:endParaRPr lang="en-US" dirty="0"/>
          </a:p>
        </p:txBody>
      </p:sp>
    </p:spTree>
    <p:extLst>
      <p:ext uri="{BB962C8B-B14F-4D97-AF65-F5344CB8AC3E}">
        <p14:creationId xmlns:p14="http://schemas.microsoft.com/office/powerpoint/2010/main" val="37386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Goleman's model highlights core elements that influence leadership effectiveness, motivation, and trust. Emotional intelligence (EI) differentiates great leaders from good ones by fostering self-awareness and empathy, enabling leaders to respond appropriately to their followers' needs. Additionally, EI aids in creating effective motivation programs that benefit employees and combines financial and non-financial incentives.</a:t>
            </a:r>
            <a:endParaRPr lang="en-US" dirty="0"/>
          </a:p>
        </p:txBody>
      </p:sp>
      <p:sp>
        <p:nvSpPr>
          <p:cNvPr id="4" name="Slide Number Placeholder 3"/>
          <p:cNvSpPr>
            <a:spLocks noGrp="1"/>
          </p:cNvSpPr>
          <p:nvPr>
            <p:ph type="sldNum" sz="quarter" idx="5"/>
          </p:nvPr>
        </p:nvSpPr>
        <p:spPr/>
        <p:txBody>
          <a:bodyPr/>
          <a:lstStyle/>
          <a:p>
            <a:fld id="{F1F03D3C-7528-4E29-A174-40DE59E5A363}" type="slidenum">
              <a:rPr lang="en-US" smtClean="0"/>
              <a:t>6</a:t>
            </a:fld>
            <a:endParaRPr lang="en-US" dirty="0"/>
          </a:p>
        </p:txBody>
      </p:sp>
    </p:spTree>
    <p:extLst>
      <p:ext uri="{BB962C8B-B14F-4D97-AF65-F5344CB8AC3E}">
        <p14:creationId xmlns:p14="http://schemas.microsoft.com/office/powerpoint/2010/main" val="543609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Scholars critique Emotional Intelligence for its vague definitions and the integration of diverse elements like motivation and social skills, complicating the establishment of a clear definition. Critics note that some aspects, such as empathy, are linked to personality traits rather than cognitive abilities, thus questioning the uniqueness of the Emotional Intelligence model. Additionally, there is a concern about Western bias, as the development of Emotional Intelligence measures is predominantly influenced by individualistic cultures, neglecting how collectivist societies experience emotions. Finally, the overemphasis on emotions by theorists like Goleman undermines the importance of IQ and practical skills in performance, oversimplifying the complexities involved in workplace dynamics.</a:t>
            </a:r>
            <a:endParaRPr lang="en-US" b="0" dirty="0"/>
          </a:p>
        </p:txBody>
      </p:sp>
      <p:sp>
        <p:nvSpPr>
          <p:cNvPr id="4" name="Slide Number Placeholder 3"/>
          <p:cNvSpPr>
            <a:spLocks noGrp="1"/>
          </p:cNvSpPr>
          <p:nvPr>
            <p:ph type="sldNum" sz="quarter" idx="5"/>
          </p:nvPr>
        </p:nvSpPr>
        <p:spPr/>
        <p:txBody>
          <a:bodyPr/>
          <a:lstStyle/>
          <a:p>
            <a:fld id="{F1F03D3C-7528-4E29-A174-40DE59E5A363}" type="slidenum">
              <a:rPr lang="en-US" smtClean="0"/>
              <a:t>7</a:t>
            </a:fld>
            <a:endParaRPr lang="en-US" dirty="0"/>
          </a:p>
        </p:txBody>
      </p:sp>
    </p:spTree>
    <p:extLst>
      <p:ext uri="{BB962C8B-B14F-4D97-AF65-F5344CB8AC3E}">
        <p14:creationId xmlns:p14="http://schemas.microsoft.com/office/powerpoint/2010/main" val="3215482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Earley and Ang (2003) outline four components of Cultural intelligence  that can help in enhancing global collaboration.</a:t>
            </a:r>
          </a:p>
          <a:p>
            <a:r>
              <a:rPr lang="en-US" dirty="0"/>
              <a:t>Cultural intelligence models guides leaders working in different cultural backgrounds to adapt with ease.  Through Cultural intelligence, leaders begin by assessing their own cultural assumptions and new cultural settings. The self assessment helps leaders understand that they lead diversified teams but not homogenous teams (Ang et al. 2007). </a:t>
            </a:r>
          </a:p>
          <a:p>
            <a:endParaRPr lang="en-US" dirty="0"/>
          </a:p>
          <a:p>
            <a:r>
              <a:rPr lang="en-US" dirty="0"/>
              <a:t>Moreover, Cultural intelligence also helps leaders advance across cultures to create strong diversified teams. According to Earley and Ang (2003) argues cognitive dimension gives leaders the ability to gain knowledge, cognitive processing, and content about global cultures.  </a:t>
            </a:r>
          </a:p>
        </p:txBody>
      </p:sp>
      <p:sp>
        <p:nvSpPr>
          <p:cNvPr id="4" name="Slide Number Placeholder 3"/>
          <p:cNvSpPr>
            <a:spLocks noGrp="1"/>
          </p:cNvSpPr>
          <p:nvPr>
            <p:ph type="sldNum" sz="quarter" idx="5"/>
          </p:nvPr>
        </p:nvSpPr>
        <p:spPr/>
        <p:txBody>
          <a:bodyPr/>
          <a:lstStyle/>
          <a:p>
            <a:fld id="{F1F03D3C-7528-4E29-A174-40DE59E5A363}" type="slidenum">
              <a:rPr lang="en-US" smtClean="0"/>
              <a:t>8</a:t>
            </a:fld>
            <a:endParaRPr lang="en-US" dirty="0"/>
          </a:p>
        </p:txBody>
      </p:sp>
    </p:spTree>
    <p:extLst>
      <p:ext uri="{BB962C8B-B14F-4D97-AF65-F5344CB8AC3E}">
        <p14:creationId xmlns:p14="http://schemas.microsoft.com/office/powerpoint/2010/main" val="548640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Cultural reductionism threatens cultural diversity, with Ealey and Ang (2003) advocating for cultural intelligence that may inadvertently lead individuals to undervalue their own cultures in favour of others deemed superior, resulting in homogenization. Additionally, cultural intelligence can foster stereotyping, potentially causing leaders to overlook the practices of minority ethnic groups. Angus, Packard, and Clark (2023) highlight the risk of situational unpredictability when leaders rely on static cultural knowledge, hindering their adaptability in changing business environments. This limited foresight can impair proactive cultural planning, negatively impacting employee performance and creating misalignment in dynamic settings.</a:t>
            </a:r>
            <a:endParaRPr lang="en-US" dirty="0"/>
          </a:p>
        </p:txBody>
      </p:sp>
      <p:sp>
        <p:nvSpPr>
          <p:cNvPr id="4" name="Slide Number Placeholder 3"/>
          <p:cNvSpPr>
            <a:spLocks noGrp="1"/>
          </p:cNvSpPr>
          <p:nvPr>
            <p:ph type="sldNum" sz="quarter" idx="5"/>
          </p:nvPr>
        </p:nvSpPr>
        <p:spPr/>
        <p:txBody>
          <a:bodyPr/>
          <a:lstStyle/>
          <a:p>
            <a:fld id="{F1F03D3C-7528-4E29-A174-40DE59E5A363}" type="slidenum">
              <a:rPr lang="en-US" smtClean="0"/>
              <a:t>9</a:t>
            </a:fld>
            <a:endParaRPr lang="en-US" dirty="0"/>
          </a:p>
        </p:txBody>
      </p:sp>
    </p:spTree>
    <p:extLst>
      <p:ext uri="{BB962C8B-B14F-4D97-AF65-F5344CB8AC3E}">
        <p14:creationId xmlns:p14="http://schemas.microsoft.com/office/powerpoint/2010/main" val="1623092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multicultural contexts, adaptable leaders are essential, as they employ various leadership styles. Transformational leadership fosters inclusivity, allowing employees from diverse ethnic backgrounds to feel a sense of belonging. Such leaders develop policies that prevent alienation and utilize the varied experiences within a team to drive innovation. They create psychological safety for open communication about concerns and failures. Additionally, transformational leaders enhance engagement through team formation and tailor training to meet the diverse communication and value systems of employees. Autocratic leadership may also be effective, particularly in cultures with high power distance, where employees prefer clear direction. Furthermore, in time-sensitive situations, leaders may opt for swift decision-making to mitigate delays associated with lengthy discussions.</a:t>
            </a:r>
            <a:endParaRPr lang="en-US" dirty="0"/>
          </a:p>
        </p:txBody>
      </p:sp>
      <p:sp>
        <p:nvSpPr>
          <p:cNvPr id="4" name="Slide Number Placeholder 3"/>
          <p:cNvSpPr>
            <a:spLocks noGrp="1"/>
          </p:cNvSpPr>
          <p:nvPr>
            <p:ph type="sldNum" sz="quarter" idx="5"/>
          </p:nvPr>
        </p:nvSpPr>
        <p:spPr/>
        <p:txBody>
          <a:bodyPr/>
          <a:lstStyle/>
          <a:p>
            <a:fld id="{F1F03D3C-7528-4E29-A174-40DE59E5A363}" type="slidenum">
              <a:rPr lang="en-US" smtClean="0"/>
              <a:t>10</a:t>
            </a:fld>
            <a:endParaRPr lang="en-US" dirty="0"/>
          </a:p>
        </p:txBody>
      </p:sp>
    </p:spTree>
    <p:extLst>
      <p:ext uri="{BB962C8B-B14F-4D97-AF65-F5344CB8AC3E}">
        <p14:creationId xmlns:p14="http://schemas.microsoft.com/office/powerpoint/2010/main" val="950516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Arnott (2016) noted that the leadership institute at Google started implementing emotional intelligence. The Search Inside Yourself (SIY) was created by one of engineers at Google to help change the world. Besides, Goleman participated during the early phases of development to help train the mind with the help of modern neuroscience and technology. </a:t>
            </a:r>
          </a:p>
          <a:p>
            <a:endParaRPr lang="en-US" dirty="0"/>
          </a:p>
          <a:p>
            <a:r>
              <a:rPr lang="en-US" dirty="0"/>
              <a:t>Starbucks employs over 238,000 people to work across its stores. The business implemented Learning Management System to allow every employee access same training manuals at their places of convenience.  Such training relies on transformational leaders who understand that employees working in different multicultural backgrounds need personalized training and growth. </a:t>
            </a:r>
          </a:p>
        </p:txBody>
      </p:sp>
      <p:sp>
        <p:nvSpPr>
          <p:cNvPr id="4" name="Slide Number Placeholder 3"/>
          <p:cNvSpPr>
            <a:spLocks noGrp="1"/>
          </p:cNvSpPr>
          <p:nvPr>
            <p:ph type="sldNum" sz="quarter" idx="5"/>
          </p:nvPr>
        </p:nvSpPr>
        <p:spPr/>
        <p:txBody>
          <a:bodyPr/>
          <a:lstStyle/>
          <a:p>
            <a:fld id="{F1F03D3C-7528-4E29-A174-40DE59E5A363}" type="slidenum">
              <a:rPr lang="en-US" smtClean="0"/>
              <a:t>11</a:t>
            </a:fld>
            <a:endParaRPr lang="en-US" dirty="0"/>
          </a:p>
        </p:txBody>
      </p:sp>
    </p:spTree>
    <p:extLst>
      <p:ext uri="{BB962C8B-B14F-4D97-AF65-F5344CB8AC3E}">
        <p14:creationId xmlns:p14="http://schemas.microsoft.com/office/powerpoint/2010/main" val="3043190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Satya Nadella implemented an empathy leadership model at Microsoft upon becoming CEO in 2014, addressing challenges such as flat growth and team friction. This model aimed to understand employee needs and reframed the company vision to empower individuals and organizations. Nadella established cross-functional teams and a "culture cabinet" to foster a growth mindset, shifting away from competitive and individualistic cultures. Similarly, Airbnb emphasized diversity, equity, and inclusion (DEI) within its global workforce, creating an inclusive environment where employees felt accepted and valued across different cultures.</a:t>
            </a:r>
            <a:endParaRPr lang="en-US" dirty="0"/>
          </a:p>
        </p:txBody>
      </p:sp>
      <p:sp>
        <p:nvSpPr>
          <p:cNvPr id="4" name="Slide Number Placeholder 3"/>
          <p:cNvSpPr>
            <a:spLocks noGrp="1"/>
          </p:cNvSpPr>
          <p:nvPr>
            <p:ph type="sldNum" sz="quarter" idx="5"/>
          </p:nvPr>
        </p:nvSpPr>
        <p:spPr/>
        <p:txBody>
          <a:bodyPr/>
          <a:lstStyle/>
          <a:p>
            <a:fld id="{F1F03D3C-7528-4E29-A174-40DE59E5A363}" type="slidenum">
              <a:rPr lang="en-US" smtClean="0"/>
              <a:t>12</a:t>
            </a:fld>
            <a:endParaRPr lang="en-US" dirty="0"/>
          </a:p>
        </p:txBody>
      </p:sp>
    </p:spTree>
    <p:extLst>
      <p:ext uri="{BB962C8B-B14F-4D97-AF65-F5344CB8AC3E}">
        <p14:creationId xmlns:p14="http://schemas.microsoft.com/office/powerpoint/2010/main" val="2045598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clear from the discussion that leadership styles can be amplified with the help of EI, CQ, and structural inclusion. </a:t>
            </a:r>
          </a:p>
          <a:p>
            <a:r>
              <a:rPr lang="en-US" dirty="0"/>
              <a:t>Whether a leader uses traits theory, behavioural theory, or contingency framework, adopting components of EI, CQ, and structural inclusion helps in trait enhancement, behavioural enrichment, and situational understanding. </a:t>
            </a:r>
          </a:p>
          <a:p>
            <a:endParaRPr lang="en-US" dirty="0"/>
          </a:p>
          <a:p>
            <a:endParaRPr lang="en-US" dirty="0"/>
          </a:p>
        </p:txBody>
      </p:sp>
      <p:sp>
        <p:nvSpPr>
          <p:cNvPr id="4" name="Slide Number Placeholder 3"/>
          <p:cNvSpPr>
            <a:spLocks noGrp="1"/>
          </p:cNvSpPr>
          <p:nvPr>
            <p:ph type="sldNum" sz="quarter" idx="5"/>
          </p:nvPr>
        </p:nvSpPr>
        <p:spPr/>
        <p:txBody>
          <a:bodyPr/>
          <a:lstStyle/>
          <a:p>
            <a:fld id="{F1F03D3C-7528-4E29-A174-40DE59E5A363}" type="slidenum">
              <a:rPr lang="en-US" smtClean="0"/>
              <a:t>13</a:t>
            </a:fld>
            <a:endParaRPr lang="en-US" dirty="0"/>
          </a:p>
        </p:txBody>
      </p:sp>
    </p:spTree>
    <p:extLst>
      <p:ext uri="{BB962C8B-B14F-4D97-AF65-F5344CB8AC3E}">
        <p14:creationId xmlns:p14="http://schemas.microsoft.com/office/powerpoint/2010/main" val="17963875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discussion has shows that both EI and CQ are not overrated but they remain essential in shaping leadership in organizations. The evidence from the cases of companies show leaders that have adopted either EI or CQ have become effective by implementing psychological safety working environment, inclusive training programs, and empathy for employees. </a:t>
            </a:r>
          </a:p>
        </p:txBody>
      </p:sp>
      <p:sp>
        <p:nvSpPr>
          <p:cNvPr id="4" name="Slide Number Placeholder 3"/>
          <p:cNvSpPr>
            <a:spLocks noGrp="1"/>
          </p:cNvSpPr>
          <p:nvPr>
            <p:ph type="sldNum" sz="quarter" idx="5"/>
          </p:nvPr>
        </p:nvSpPr>
        <p:spPr/>
        <p:txBody>
          <a:bodyPr/>
          <a:lstStyle/>
          <a:p>
            <a:fld id="{F1F03D3C-7528-4E29-A174-40DE59E5A363}" type="slidenum">
              <a:rPr lang="en-US" smtClean="0"/>
              <a:t>14</a:t>
            </a:fld>
            <a:endParaRPr lang="en-US" dirty="0"/>
          </a:p>
        </p:txBody>
      </p:sp>
    </p:spTree>
    <p:extLst>
      <p:ext uri="{BB962C8B-B14F-4D97-AF65-F5344CB8AC3E}">
        <p14:creationId xmlns:p14="http://schemas.microsoft.com/office/powerpoint/2010/main" val="964204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0AB09-EF9B-1C25-9FA6-EE16246A7E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A0C8FF-607B-D3D7-ECAD-64B13F41FB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479C90E-29AD-F924-6479-312D0AB942BE}"/>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5" name="Footer Placeholder 4">
            <a:extLst>
              <a:ext uri="{FF2B5EF4-FFF2-40B4-BE49-F238E27FC236}">
                <a16:creationId xmlns:a16="http://schemas.microsoft.com/office/drawing/2014/main" id="{28E74A9B-7F78-8462-F775-57463E409B3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DD281D0-DFAC-E0E6-0FB9-6CD3663BD3F1}"/>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3426546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40B60-B55F-5D60-75B7-D6BCC892FF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B71A53-589D-4657-2714-89B0612401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B833E5-282C-5349-1151-225F896A3172}"/>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5" name="Footer Placeholder 4">
            <a:extLst>
              <a:ext uri="{FF2B5EF4-FFF2-40B4-BE49-F238E27FC236}">
                <a16:creationId xmlns:a16="http://schemas.microsoft.com/office/drawing/2014/main" id="{AA631A1D-BFD2-4A54-6552-2EC5806C7AA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798513-D5B1-FF14-276D-2E2C9B7A5ACA}"/>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271116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346E-8060-9ED8-D4FE-12DE5B29FE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2E7B664-E348-CBBC-99F0-29AEB31F33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C80F40-D0EE-9006-3A87-25DCC30FA2BD}"/>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5" name="Footer Placeholder 4">
            <a:extLst>
              <a:ext uri="{FF2B5EF4-FFF2-40B4-BE49-F238E27FC236}">
                <a16:creationId xmlns:a16="http://schemas.microsoft.com/office/drawing/2014/main" id="{70DF948A-0DCE-4309-3467-7E92B5EC08B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B62D3C-639B-E4A5-783E-39EB7EA330E1}"/>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3503631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1DB05-8633-BF63-5A4D-A0A703D06F3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5CA7733-6C0A-7C31-251D-1A9F7C26C2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F6F3308-94BD-ED29-5CAD-001AE8CB3D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ED5565-9AA6-81E3-4D9F-BD1E01488945}"/>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6" name="Footer Placeholder 5">
            <a:extLst>
              <a:ext uri="{FF2B5EF4-FFF2-40B4-BE49-F238E27FC236}">
                <a16:creationId xmlns:a16="http://schemas.microsoft.com/office/drawing/2014/main" id="{19F64F17-CDE1-1D39-A1B7-7C1B1F5EE46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155AFB-346F-7329-1606-8DB35D9AF1E8}"/>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3272765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DFEAD-91FC-2C4F-CB82-99145232B51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B950CB-8FAD-9D5B-08E2-AE9C7F7A13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D6CE3B-2D57-5119-B4C4-10388346F60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6827A55-5C3F-467A-B3B5-889EBCEB01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51CE17-6077-2B29-90A2-24DFC660E5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836C7DB-9C72-2D8E-B219-1BA5845A381F}"/>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8" name="Footer Placeholder 7">
            <a:extLst>
              <a:ext uri="{FF2B5EF4-FFF2-40B4-BE49-F238E27FC236}">
                <a16:creationId xmlns:a16="http://schemas.microsoft.com/office/drawing/2014/main" id="{857C870E-1DCD-E224-ED7E-0A93E2AF615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E846C7D-498F-4F31-7943-4D8548BDD661}"/>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1458438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32DD2-4531-A2B2-F5CE-52BEA0C86B5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7090220-0F1A-3213-EBAA-469A0AEAFAD0}"/>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4" name="Footer Placeholder 3">
            <a:extLst>
              <a:ext uri="{FF2B5EF4-FFF2-40B4-BE49-F238E27FC236}">
                <a16:creationId xmlns:a16="http://schemas.microsoft.com/office/drawing/2014/main" id="{0A4588EF-364C-B8DE-B3F2-9958BBBE20A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08694DE-42BB-070D-6864-191D9DA1F0A9}"/>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2470585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554FF8-B9AE-FAF9-BEE9-D9EBE0EA964E}"/>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3" name="Footer Placeholder 2">
            <a:extLst>
              <a:ext uri="{FF2B5EF4-FFF2-40B4-BE49-F238E27FC236}">
                <a16:creationId xmlns:a16="http://schemas.microsoft.com/office/drawing/2014/main" id="{E60E2450-5B63-CCAE-DC6A-4CF66257079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A67AAE4-45F1-D99A-AAF2-E869FCC7063B}"/>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2455021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76F44-A786-1C70-178F-215DB3C38E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62F2103-6AEB-BE74-7F22-E0E2091AFE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CC8DB44-186F-4693-0871-82B33BE45B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01252-5EB5-109A-9C40-8D3ED83E6D4B}"/>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6" name="Footer Placeholder 5">
            <a:extLst>
              <a:ext uri="{FF2B5EF4-FFF2-40B4-BE49-F238E27FC236}">
                <a16:creationId xmlns:a16="http://schemas.microsoft.com/office/drawing/2014/main" id="{F623C1C9-7490-48AB-2AF4-DBCFA1EA41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7F2F983-3630-A5A1-DA0A-ABB3A51DD11C}"/>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430660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ED5C5-2F81-B925-C8E9-60340D27AD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8E2DC2A-EA00-3F4B-53C4-9F45A122DA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81C1AB66-2A86-922A-9263-F554B7D888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A22E0E-CEFA-C9D3-E7E2-A2DFEE2657EF}"/>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6" name="Footer Placeholder 5">
            <a:extLst>
              <a:ext uri="{FF2B5EF4-FFF2-40B4-BE49-F238E27FC236}">
                <a16:creationId xmlns:a16="http://schemas.microsoft.com/office/drawing/2014/main" id="{4DFFD8EF-CDB8-D96A-A96E-37EE0F8515D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DAB3FA-51D3-35B7-4CB7-5AA63F08DA05}"/>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4098017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7B705-ED2D-E7DB-22EB-692AFCEB8BF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38EC301-FCF7-D8DB-80CA-06E9772DD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4EFC0B-4E5C-E162-BF9F-3F789DCA9E8D}"/>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5" name="Footer Placeholder 4">
            <a:extLst>
              <a:ext uri="{FF2B5EF4-FFF2-40B4-BE49-F238E27FC236}">
                <a16:creationId xmlns:a16="http://schemas.microsoft.com/office/drawing/2014/main" id="{3ECD6136-23C9-6986-5D16-09122930ECB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E81535-CFA3-F3CD-7D8F-CC82FC2ECE06}"/>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695521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A1DC2B-F17F-9F47-80F5-3CEE1F8F38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19BFAF9-9FEC-74DA-71FC-0B24E6E3C9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F869ED-3169-10C3-BE86-95ABA26AACEB}"/>
              </a:ext>
            </a:extLst>
          </p:cNvPr>
          <p:cNvSpPr>
            <a:spLocks noGrp="1"/>
          </p:cNvSpPr>
          <p:nvPr>
            <p:ph type="dt" sz="half" idx="10"/>
          </p:nvPr>
        </p:nvSpPr>
        <p:spPr/>
        <p:txBody>
          <a:bodyPr/>
          <a:lstStyle/>
          <a:p>
            <a:fld id="{4BEB3A68-2458-4EFD-9BA9-CC66710CA2D2}" type="datetimeFigureOut">
              <a:rPr lang="en-US" smtClean="0"/>
              <a:t>2/26/2026</a:t>
            </a:fld>
            <a:endParaRPr lang="en-US" dirty="0"/>
          </a:p>
        </p:txBody>
      </p:sp>
      <p:sp>
        <p:nvSpPr>
          <p:cNvPr id="5" name="Footer Placeholder 4">
            <a:extLst>
              <a:ext uri="{FF2B5EF4-FFF2-40B4-BE49-F238E27FC236}">
                <a16:creationId xmlns:a16="http://schemas.microsoft.com/office/drawing/2014/main" id="{40B871E5-D714-69A4-E7ED-63F1F0CD90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004968-4780-FA9B-19BE-64454BB9A010}"/>
              </a:ext>
            </a:extLst>
          </p:cNvPr>
          <p:cNvSpPr>
            <a:spLocks noGrp="1"/>
          </p:cNvSpPr>
          <p:nvPr>
            <p:ph type="sldNum" sz="quarter" idx="12"/>
          </p:nvPr>
        </p:nvSpPr>
        <p:spPr/>
        <p:txBody>
          <a:bodyPr/>
          <a:lstStyle/>
          <a:p>
            <a:fld id="{E7DD9658-56E4-41A8-97B8-199CB8ABD023}" type="slidenum">
              <a:rPr lang="en-US" smtClean="0"/>
              <a:t>‹#›</a:t>
            </a:fld>
            <a:endParaRPr lang="en-US" dirty="0"/>
          </a:p>
        </p:txBody>
      </p:sp>
    </p:spTree>
    <p:extLst>
      <p:ext uri="{BB962C8B-B14F-4D97-AF65-F5344CB8AC3E}">
        <p14:creationId xmlns:p14="http://schemas.microsoft.com/office/powerpoint/2010/main" val="1335472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B7ECA1-9B89-7160-4D3E-D567637A27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41A2308-AD47-3AC9-CFE0-F1CD2C59AB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A01B1A-1877-2356-A5EF-4A9964A71B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EB3A68-2458-4EFD-9BA9-CC66710CA2D2}" type="datetimeFigureOut">
              <a:rPr lang="en-US" smtClean="0"/>
              <a:t>2/26/2026</a:t>
            </a:fld>
            <a:endParaRPr lang="en-US" dirty="0"/>
          </a:p>
        </p:txBody>
      </p:sp>
      <p:sp>
        <p:nvSpPr>
          <p:cNvPr id="5" name="Footer Placeholder 4">
            <a:extLst>
              <a:ext uri="{FF2B5EF4-FFF2-40B4-BE49-F238E27FC236}">
                <a16:creationId xmlns:a16="http://schemas.microsoft.com/office/drawing/2014/main" id="{F51FA849-4CA5-A36A-D820-28B1BFFC1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D84CF5F-40ED-3C3C-2DAE-EEF323EC83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DD9658-56E4-41A8-97B8-199CB8ABD023}" type="slidenum">
              <a:rPr lang="en-US" smtClean="0"/>
              <a:t>‹#›</a:t>
            </a:fld>
            <a:endParaRPr lang="en-US" dirty="0"/>
          </a:p>
        </p:txBody>
      </p:sp>
    </p:spTree>
    <p:extLst>
      <p:ext uri="{BB962C8B-B14F-4D97-AF65-F5344CB8AC3E}">
        <p14:creationId xmlns:p14="http://schemas.microsoft.com/office/powerpoint/2010/main" val="2424880479"/>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8.bin"/><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bin"/></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andfonline.com/doi/full/10.1080/08956308.2023.2164439" TargetMode="External"/><Relationship Id="rId2" Type="http://schemas.openxmlformats.org/officeDocument/2006/relationships/hyperlink" Target="https://hbr.org/2023/02/what-is-psychological-safety" TargetMode="External"/><Relationship Id="rId1" Type="http://schemas.openxmlformats.org/officeDocument/2006/relationships/slideLayout" Target="../slideLayouts/slideLayout2.xml"/><Relationship Id="rId5" Type="http://schemas.openxmlformats.org/officeDocument/2006/relationships/hyperlink" Target="https://hbsp.harvard.edu/product/H06O72-PDF-ENG" TargetMode="External"/><Relationship Id="rId4" Type="http://schemas.openxmlformats.org/officeDocument/2006/relationships/hyperlink" Target="https://static1.squarespace.com/static/60bddec1a93337235ecfdbcf/t/6205165bca24ea4adc4943df/1644500572175/McGregor_Thinke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3B980-784E-D132-33C2-8B9A4997A1EB}"/>
              </a:ext>
            </a:extLst>
          </p:cNvPr>
          <p:cNvSpPr>
            <a:spLocks noGrp="1"/>
          </p:cNvSpPr>
          <p:nvPr>
            <p:ph type="ctrTitle"/>
          </p:nvPr>
        </p:nvSpPr>
        <p:spPr>
          <a:xfrm>
            <a:off x="1524000" y="4003349"/>
            <a:ext cx="9878008" cy="2387600"/>
          </a:xfrm>
        </p:spPr>
        <p:txBody>
          <a:bodyPr/>
          <a:lstStyle/>
          <a:p>
            <a:r>
              <a:rPr lang="en-US" dirty="0"/>
              <a:t>Are EI and CQ essential or overstated</a:t>
            </a:r>
          </a:p>
        </p:txBody>
      </p:sp>
      <p:pic>
        <p:nvPicPr>
          <p:cNvPr id="5" name="Picture 4">
            <a:extLst>
              <a:ext uri="{FF2B5EF4-FFF2-40B4-BE49-F238E27FC236}">
                <a16:creationId xmlns:a16="http://schemas.microsoft.com/office/drawing/2014/main" id="{F832B9FF-A91E-C222-04B0-0AA73A4C9F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5666"/>
            <a:ext cx="12192000" cy="6833334"/>
          </a:xfrm>
          <a:prstGeom prst="rect">
            <a:avLst/>
          </a:prstGeom>
        </p:spPr>
      </p:pic>
      <p:sp>
        <p:nvSpPr>
          <p:cNvPr id="4" name="TextBox 3">
            <a:extLst>
              <a:ext uri="{FF2B5EF4-FFF2-40B4-BE49-F238E27FC236}">
                <a16:creationId xmlns:a16="http://schemas.microsoft.com/office/drawing/2014/main" id="{F5A40DA6-37D8-36D7-EA9F-405BB987DA16}"/>
              </a:ext>
            </a:extLst>
          </p:cNvPr>
          <p:cNvSpPr txBox="1"/>
          <p:nvPr/>
        </p:nvSpPr>
        <p:spPr>
          <a:xfrm>
            <a:off x="737118" y="325316"/>
            <a:ext cx="11451771" cy="1015663"/>
          </a:xfrm>
          <a:prstGeom prst="rect">
            <a:avLst/>
          </a:prstGeom>
          <a:noFill/>
        </p:spPr>
        <p:txBody>
          <a:bodyPr wrap="square">
            <a:spAutoFit/>
          </a:bodyPr>
          <a:lstStyle/>
          <a:p>
            <a:r>
              <a:rPr lang="en-US" sz="3000" b="0" i="0" dirty="0">
                <a:solidFill>
                  <a:schemeClr val="bg1"/>
                </a:solidFill>
                <a:effectLst/>
                <a:latin typeface="ArialMT"/>
              </a:rPr>
              <a:t>Understanding whether EI and CQ are essential or overstated</a:t>
            </a:r>
            <a:br>
              <a:rPr lang="en-US" sz="3000" dirty="0">
                <a:solidFill>
                  <a:schemeClr val="bg1"/>
                </a:solidFill>
              </a:rPr>
            </a:br>
            <a:endParaRPr lang="en-US" sz="3000" dirty="0">
              <a:solidFill>
                <a:schemeClr val="bg1"/>
              </a:solidFill>
            </a:endParaRPr>
          </a:p>
        </p:txBody>
      </p:sp>
      <p:sp>
        <p:nvSpPr>
          <p:cNvPr id="6" name="TextBox 5">
            <a:extLst>
              <a:ext uri="{FF2B5EF4-FFF2-40B4-BE49-F238E27FC236}">
                <a16:creationId xmlns:a16="http://schemas.microsoft.com/office/drawing/2014/main" id="{30A463E3-CF1F-A3D6-329A-080D1BBAC9D2}"/>
              </a:ext>
            </a:extLst>
          </p:cNvPr>
          <p:cNvSpPr txBox="1"/>
          <p:nvPr/>
        </p:nvSpPr>
        <p:spPr>
          <a:xfrm>
            <a:off x="50800" y="4765119"/>
            <a:ext cx="6981009" cy="2092881"/>
          </a:xfrm>
          <a:prstGeom prst="rect">
            <a:avLst/>
          </a:prstGeom>
          <a:solidFill>
            <a:schemeClr val="accent6">
              <a:lumMod val="50000"/>
            </a:schemeClr>
          </a:solid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Name: Saveta Victoria</a:t>
            </a:r>
          </a:p>
          <a:p>
            <a:r>
              <a:rPr lang="en-US" b="0" i="0" dirty="0">
                <a:solidFill>
                  <a:schemeClr val="bg1"/>
                </a:solidFill>
                <a:effectLst/>
                <a:latin typeface="Arial" panose="020B0604020202020204" pitchFamily="34" charset="0"/>
                <a:cs typeface="Arial" panose="020B0604020202020204" pitchFamily="34" charset="0"/>
              </a:rPr>
              <a:t>Student Number: 2216451</a:t>
            </a:r>
          </a:p>
          <a:p>
            <a:r>
              <a:rPr lang="en-US" dirty="0">
                <a:solidFill>
                  <a:schemeClr val="bg1"/>
                </a:solidFill>
                <a:latin typeface="Arial" panose="020B0604020202020204" pitchFamily="34" charset="0"/>
                <a:cs typeface="Arial" panose="020B0604020202020204" pitchFamily="34" charset="0"/>
              </a:rPr>
              <a:t>Module Number: </a:t>
            </a:r>
            <a:r>
              <a:rPr lang="en" b="1" dirty="0">
                <a:solidFill>
                  <a:schemeClr val="bg1"/>
                </a:solidFill>
                <a:latin typeface="Arial" panose="020B0604020202020204" pitchFamily="34" charset="0"/>
                <a:cs typeface="Arial" panose="020B0604020202020204" pitchFamily="34" charset="0"/>
              </a:rPr>
              <a:t>LCBB 6022 Leadership and Management Theory and Practice </a:t>
            </a:r>
          </a:p>
          <a:p>
            <a:r>
              <a:rPr lang="en" b="1" dirty="0">
                <a:solidFill>
                  <a:schemeClr val="bg1"/>
                </a:solidFill>
                <a:latin typeface="Arial" panose="020B0604020202020204" pitchFamily="34" charset="0"/>
                <a:cs typeface="Arial" panose="020B0604020202020204" pitchFamily="34" charset="0"/>
              </a:rPr>
              <a:t>Date: 26/02/2026</a:t>
            </a:r>
            <a:endParaRPr lang="x-none" dirty="0">
              <a:solidFill>
                <a:schemeClr val="bg1"/>
              </a:solidFill>
              <a:latin typeface="Arial" panose="020B0604020202020204" pitchFamily="34" charset="0"/>
              <a:cs typeface="Arial" panose="020B0604020202020204" pitchFamily="34" charset="0"/>
            </a:endParaRPr>
          </a:p>
          <a:p>
            <a:endParaRPr lang="en-US" sz="2000" dirty="0">
              <a:solidFill>
                <a:schemeClr val="bg1"/>
              </a:solidFill>
              <a:latin typeface="ArialMT"/>
            </a:endParaRPr>
          </a:p>
          <a:p>
            <a:r>
              <a:rPr lang="en-US" sz="2000" dirty="0">
                <a:solidFill>
                  <a:schemeClr val="bg1"/>
                </a:solidFill>
                <a:latin typeface="ArialMT"/>
              </a:rPr>
              <a:t> </a:t>
            </a:r>
            <a:endParaRPr lang="en-US" sz="2000" dirty="0">
              <a:solidFill>
                <a:schemeClr val="bg1"/>
              </a:solidFill>
            </a:endParaRPr>
          </a:p>
        </p:txBody>
      </p:sp>
      <p:sp>
        <p:nvSpPr>
          <p:cNvPr id="7" name="Rectangle 6"/>
          <p:cNvSpPr/>
          <p:nvPr/>
        </p:nvSpPr>
        <p:spPr>
          <a:xfrm>
            <a:off x="3774984" y="1940868"/>
            <a:ext cx="7095281" cy="58928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Component 1: Practical Individual Presentations  </a:t>
            </a:r>
          </a:p>
          <a:p>
            <a:pPr algn="ctr"/>
            <a:endParaRPr lang="en-US" dirty="0"/>
          </a:p>
        </p:txBody>
      </p:sp>
    </p:spTree>
    <p:extLst>
      <p:ext uri="{BB962C8B-B14F-4D97-AF65-F5344CB8AC3E}">
        <p14:creationId xmlns:p14="http://schemas.microsoft.com/office/powerpoint/2010/main" val="819006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AECEF-98D1-E2D3-1655-8CA900E760D7}"/>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2515CCAD-360C-C5F0-9811-D18F3A3524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 y="0"/>
            <a:ext cx="12192000" cy="6858000"/>
          </a:xfrm>
          <a:prstGeom prst="rect">
            <a:avLst/>
          </a:prstGeom>
        </p:spPr>
      </p:pic>
      <p:sp>
        <p:nvSpPr>
          <p:cNvPr id="4" name="TextBox 3">
            <a:extLst>
              <a:ext uri="{FF2B5EF4-FFF2-40B4-BE49-F238E27FC236}">
                <a16:creationId xmlns:a16="http://schemas.microsoft.com/office/drawing/2014/main" id="{79BA1071-D75E-F41E-5E10-1EBACF318926}"/>
              </a:ext>
            </a:extLst>
          </p:cNvPr>
          <p:cNvSpPr txBox="1"/>
          <p:nvPr/>
        </p:nvSpPr>
        <p:spPr>
          <a:xfrm>
            <a:off x="737119" y="325316"/>
            <a:ext cx="3286242" cy="1015663"/>
          </a:xfrm>
          <a:prstGeom prst="rect">
            <a:avLst/>
          </a:prstGeom>
          <a:noFill/>
        </p:spPr>
        <p:txBody>
          <a:bodyPr wrap="square">
            <a:spAutoFit/>
          </a:bodyPr>
          <a:lstStyle/>
          <a:p>
            <a:r>
              <a:rPr lang="en-US" sz="3000" b="0" i="0" dirty="0">
                <a:solidFill>
                  <a:schemeClr val="bg1"/>
                </a:solidFill>
                <a:effectLst/>
                <a:latin typeface="ArialMT"/>
              </a:rPr>
              <a:t>Contents</a:t>
            </a:r>
            <a:br>
              <a:rPr lang="en-US" sz="3000" dirty="0">
                <a:solidFill>
                  <a:schemeClr val="bg1"/>
                </a:solidFill>
              </a:rPr>
            </a:br>
            <a:endParaRPr lang="en-US" sz="3000" dirty="0">
              <a:solidFill>
                <a:schemeClr val="bg1"/>
              </a:solidFill>
            </a:endParaRPr>
          </a:p>
        </p:txBody>
      </p:sp>
      <p:sp>
        <p:nvSpPr>
          <p:cNvPr id="6" name="TextBox 5">
            <a:extLst>
              <a:ext uri="{FF2B5EF4-FFF2-40B4-BE49-F238E27FC236}">
                <a16:creationId xmlns:a16="http://schemas.microsoft.com/office/drawing/2014/main" id="{2BC5D3BA-01D2-A78B-AC43-E160088F0D5D}"/>
              </a:ext>
            </a:extLst>
          </p:cNvPr>
          <p:cNvSpPr txBox="1"/>
          <p:nvPr/>
        </p:nvSpPr>
        <p:spPr>
          <a:xfrm>
            <a:off x="155448" y="3094892"/>
            <a:ext cx="9409176" cy="3416320"/>
          </a:xfrm>
          <a:prstGeom prst="rect">
            <a:avLst/>
          </a:prstGeom>
          <a:solidFill>
            <a:schemeClr val="accent5">
              <a:lumMod val="50000"/>
            </a:schemeClr>
          </a:solidFill>
        </p:spPr>
        <p:txBody>
          <a:bodyPr wrap="square">
            <a:spAutoFit/>
          </a:bodyPr>
          <a:lstStyle/>
          <a:p>
            <a:r>
              <a:rPr lang="en-US" dirty="0">
                <a:solidFill>
                  <a:schemeClr val="bg1"/>
                </a:solidFill>
                <a:latin typeface="Arial" panose="020B0604020202020204" pitchFamily="34" charset="0"/>
                <a:cs typeface="Arial" panose="020B0604020202020204" pitchFamily="34" charset="0"/>
              </a:rPr>
              <a:t>Competing views of leadership …………………………..….…….…….........3</a:t>
            </a:r>
          </a:p>
          <a:p>
            <a:r>
              <a:rPr lang="en-US" dirty="0">
                <a:solidFill>
                  <a:schemeClr val="bg1"/>
                </a:solidFill>
                <a:latin typeface="Arial" panose="020B0604020202020204" pitchFamily="34" charset="0"/>
                <a:cs typeface="Arial" panose="020B0604020202020204" pitchFamily="34" charset="0"/>
              </a:rPr>
              <a:t>Traditional control-oriented leadership……………………………………......4</a:t>
            </a:r>
          </a:p>
          <a:p>
            <a:r>
              <a:rPr lang="en-US" dirty="0">
                <a:solidFill>
                  <a:schemeClr val="bg1"/>
                </a:solidFill>
                <a:latin typeface="Arial" panose="020B0604020202020204" pitchFamily="34" charset="0"/>
                <a:cs typeface="Arial" panose="020B0604020202020204" pitchFamily="34" charset="0"/>
              </a:rPr>
              <a:t>Human centred leadership……………………………………………………..5</a:t>
            </a:r>
          </a:p>
          <a:p>
            <a:r>
              <a:rPr lang="en-US" dirty="0">
                <a:solidFill>
                  <a:schemeClr val="bg1"/>
                </a:solidFill>
                <a:latin typeface="Arial" panose="020B0604020202020204" pitchFamily="34" charset="0"/>
                <a:cs typeface="Arial" panose="020B0604020202020204" pitchFamily="34" charset="0"/>
              </a:rPr>
              <a:t>Argument for EI………………………………………………………………….6</a:t>
            </a:r>
          </a:p>
          <a:p>
            <a:r>
              <a:rPr lang="en-US" dirty="0">
                <a:solidFill>
                  <a:schemeClr val="bg1"/>
                </a:solidFill>
                <a:latin typeface="Arial" panose="020B0604020202020204" pitchFamily="34" charset="0"/>
                <a:cs typeface="Arial" panose="020B0604020202020204" pitchFamily="34" charset="0"/>
              </a:rPr>
              <a:t>Argument against EI…………………………………………………………….7</a:t>
            </a:r>
          </a:p>
          <a:p>
            <a:r>
              <a:rPr lang="en-US" dirty="0">
                <a:solidFill>
                  <a:schemeClr val="bg1"/>
                </a:solidFill>
                <a:latin typeface="Arial" panose="020B0604020202020204" pitchFamily="34" charset="0"/>
                <a:cs typeface="Arial" panose="020B0604020202020204" pitchFamily="34" charset="0"/>
              </a:rPr>
              <a:t>Argument for CQ………………………………………………………………...8</a:t>
            </a:r>
          </a:p>
          <a:p>
            <a:r>
              <a:rPr lang="en-US" dirty="0">
                <a:solidFill>
                  <a:schemeClr val="bg1"/>
                </a:solidFill>
                <a:latin typeface="Arial" panose="020B0604020202020204" pitchFamily="34" charset="0"/>
                <a:cs typeface="Arial" panose="020B0604020202020204" pitchFamily="34" charset="0"/>
              </a:rPr>
              <a:t>Argument against CQ……….......................................................................9</a:t>
            </a:r>
          </a:p>
          <a:p>
            <a:r>
              <a:rPr lang="en-US" dirty="0">
                <a:solidFill>
                  <a:schemeClr val="bg1"/>
                </a:solidFill>
                <a:latin typeface="Arial" panose="020B0604020202020204" pitchFamily="34" charset="0"/>
                <a:cs typeface="Arial" panose="020B0604020202020204" pitchFamily="34" charset="0"/>
              </a:rPr>
              <a:t>Leadership styles in multicultural contexts………………………………….10</a:t>
            </a:r>
          </a:p>
          <a:p>
            <a:r>
              <a:rPr lang="en-US" dirty="0">
                <a:solidFill>
                  <a:schemeClr val="bg1"/>
                </a:solidFill>
                <a:latin typeface="Arial" panose="020B0604020202020204" pitchFamily="34" charset="0"/>
                <a:cs typeface="Arial" panose="020B0604020202020204" pitchFamily="34" charset="0"/>
              </a:rPr>
              <a:t>Business evidence……………………………………………………….11 – 12</a:t>
            </a:r>
          </a:p>
          <a:p>
            <a:r>
              <a:rPr lang="en-US" dirty="0">
                <a:solidFill>
                  <a:schemeClr val="bg1"/>
                </a:solidFill>
                <a:latin typeface="Arial" panose="020B0604020202020204" pitchFamily="34" charset="0"/>
                <a:cs typeface="Arial" panose="020B0604020202020204" pitchFamily="34" charset="0"/>
              </a:rPr>
              <a:t>Strategy implications…………………………………………………………..13</a:t>
            </a:r>
          </a:p>
          <a:p>
            <a:r>
              <a:rPr lang="en-US" dirty="0">
                <a:solidFill>
                  <a:schemeClr val="bg1"/>
                </a:solidFill>
                <a:latin typeface="Arial" panose="020B0604020202020204" pitchFamily="34" charset="0"/>
                <a:cs typeface="Arial" panose="020B0604020202020204" pitchFamily="34" charset="0"/>
              </a:rPr>
              <a:t>Conclusion………………………………………………………………………14</a:t>
            </a:r>
          </a:p>
          <a:p>
            <a:r>
              <a:rPr lang="en-US" dirty="0">
                <a:solidFill>
                  <a:schemeClr val="bg1"/>
                </a:solidFill>
                <a:latin typeface="Arial" panose="020B0604020202020204" pitchFamily="34" charset="0"/>
                <a:cs typeface="Arial" panose="020B0604020202020204" pitchFamily="34" charset="0"/>
              </a:rPr>
              <a:t>References…………………………………………………………………......15</a:t>
            </a:r>
            <a:endParaRPr lang="en-US" sz="2000" dirty="0">
              <a:solidFill>
                <a:schemeClr val="bg1"/>
              </a:solidFill>
            </a:endParaRPr>
          </a:p>
        </p:txBody>
      </p:sp>
    </p:spTree>
    <p:extLst>
      <p:ext uri="{BB962C8B-B14F-4D97-AF65-F5344CB8AC3E}">
        <p14:creationId xmlns:p14="http://schemas.microsoft.com/office/powerpoint/2010/main" val="885456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A598A-F7EC-AFB6-6AB4-A8501122B089}"/>
              </a:ext>
            </a:extLst>
          </p:cNvPr>
          <p:cNvSpPr>
            <a:spLocks noGrp="1"/>
          </p:cNvSpPr>
          <p:nvPr>
            <p:ph type="title"/>
          </p:nvPr>
        </p:nvSpPr>
        <p:spPr>
          <a:xfrm>
            <a:off x="0" y="0"/>
            <a:ext cx="12192000" cy="968375"/>
          </a:xfrm>
          <a:solidFill>
            <a:srgbClr val="0070C0"/>
          </a:solidFill>
        </p:spPr>
        <p:txBody>
          <a:bodyPr/>
          <a:lstStyle/>
          <a:p>
            <a:pPr algn="ctr"/>
            <a:r>
              <a:rPr lang="en-US" dirty="0">
                <a:solidFill>
                  <a:schemeClr val="bg1"/>
                </a:solidFill>
              </a:rPr>
              <a:t>Competing views of leadership</a:t>
            </a:r>
          </a:p>
        </p:txBody>
      </p:sp>
      <p:sp>
        <p:nvSpPr>
          <p:cNvPr id="4" name="TextBox 3">
            <a:extLst>
              <a:ext uri="{FF2B5EF4-FFF2-40B4-BE49-F238E27FC236}">
                <a16:creationId xmlns:a16="http://schemas.microsoft.com/office/drawing/2014/main" id="{2C01642C-D6C2-F695-F5D9-5DCF6CABAD17}"/>
              </a:ext>
            </a:extLst>
          </p:cNvPr>
          <p:cNvSpPr txBox="1"/>
          <p:nvPr/>
        </p:nvSpPr>
        <p:spPr>
          <a:xfrm>
            <a:off x="1247775" y="1644650"/>
            <a:ext cx="1952625" cy="369332"/>
          </a:xfrm>
          <a:prstGeom prst="rect">
            <a:avLst/>
          </a:prstGeom>
          <a:solidFill>
            <a:schemeClr val="accent2">
              <a:lumMod val="75000"/>
            </a:schemeClr>
          </a:solidFill>
        </p:spPr>
        <p:txBody>
          <a:bodyPr wrap="square" rtlCol="0">
            <a:spAutoFit/>
          </a:bodyPr>
          <a:lstStyle/>
          <a:p>
            <a:r>
              <a:rPr lang="en-US" dirty="0">
                <a:solidFill>
                  <a:schemeClr val="bg1"/>
                </a:solidFill>
              </a:rPr>
              <a:t>Traits Theory</a:t>
            </a:r>
          </a:p>
        </p:txBody>
      </p:sp>
      <p:sp>
        <p:nvSpPr>
          <p:cNvPr id="5" name="TextBox 4">
            <a:extLst>
              <a:ext uri="{FF2B5EF4-FFF2-40B4-BE49-F238E27FC236}">
                <a16:creationId xmlns:a16="http://schemas.microsoft.com/office/drawing/2014/main" id="{7832A93B-313C-9F45-7047-F68B94066395}"/>
              </a:ext>
            </a:extLst>
          </p:cNvPr>
          <p:cNvSpPr txBox="1"/>
          <p:nvPr/>
        </p:nvSpPr>
        <p:spPr>
          <a:xfrm>
            <a:off x="1247772" y="3351893"/>
            <a:ext cx="1952625" cy="646331"/>
          </a:xfrm>
          <a:prstGeom prst="rect">
            <a:avLst/>
          </a:prstGeom>
          <a:solidFill>
            <a:schemeClr val="accent2">
              <a:lumMod val="75000"/>
            </a:schemeClr>
          </a:solidFill>
        </p:spPr>
        <p:txBody>
          <a:bodyPr wrap="square" rtlCol="0">
            <a:spAutoFit/>
          </a:bodyPr>
          <a:lstStyle>
            <a:defPPr>
              <a:defRPr lang="x-none"/>
            </a:defPPr>
            <a:lvl1pPr>
              <a:defRPr>
                <a:solidFill>
                  <a:schemeClr val="bg1"/>
                </a:solidFill>
              </a:defRPr>
            </a:lvl1pPr>
          </a:lstStyle>
          <a:p>
            <a:r>
              <a:rPr lang="en-US" dirty="0"/>
              <a:t>Behavioural Theory</a:t>
            </a:r>
          </a:p>
        </p:txBody>
      </p:sp>
      <p:sp>
        <p:nvSpPr>
          <p:cNvPr id="6" name="TextBox 5">
            <a:extLst>
              <a:ext uri="{FF2B5EF4-FFF2-40B4-BE49-F238E27FC236}">
                <a16:creationId xmlns:a16="http://schemas.microsoft.com/office/drawing/2014/main" id="{CEA70C48-FF32-18E5-DC30-AE9FB838C910}"/>
              </a:ext>
            </a:extLst>
          </p:cNvPr>
          <p:cNvSpPr txBox="1"/>
          <p:nvPr/>
        </p:nvSpPr>
        <p:spPr>
          <a:xfrm>
            <a:off x="1247772" y="5151469"/>
            <a:ext cx="2079277" cy="369332"/>
          </a:xfrm>
          <a:prstGeom prst="rect">
            <a:avLst/>
          </a:prstGeom>
          <a:solidFill>
            <a:schemeClr val="accent2">
              <a:lumMod val="75000"/>
            </a:schemeClr>
          </a:solidFill>
        </p:spPr>
        <p:txBody>
          <a:bodyPr wrap="square" rtlCol="0">
            <a:spAutoFit/>
          </a:bodyPr>
          <a:lstStyle>
            <a:defPPr>
              <a:defRPr lang="x-none"/>
            </a:defPPr>
            <a:lvl1pPr>
              <a:defRPr>
                <a:solidFill>
                  <a:schemeClr val="bg1"/>
                </a:solidFill>
              </a:defRPr>
            </a:lvl1pPr>
          </a:lstStyle>
          <a:p>
            <a:r>
              <a:rPr lang="en-US" dirty="0"/>
              <a:t>Contingency Theory</a:t>
            </a:r>
          </a:p>
        </p:txBody>
      </p:sp>
      <p:sp>
        <p:nvSpPr>
          <p:cNvPr id="8" name="TextBox 7">
            <a:extLst>
              <a:ext uri="{FF2B5EF4-FFF2-40B4-BE49-F238E27FC236}">
                <a16:creationId xmlns:a16="http://schemas.microsoft.com/office/drawing/2014/main" id="{81EA1487-7B08-A16B-710B-636E68563927}"/>
              </a:ext>
            </a:extLst>
          </p:cNvPr>
          <p:cNvSpPr txBox="1"/>
          <p:nvPr/>
        </p:nvSpPr>
        <p:spPr>
          <a:xfrm>
            <a:off x="3352800" y="1450710"/>
            <a:ext cx="4787900" cy="923330"/>
          </a:xfrm>
          <a:prstGeom prst="rect">
            <a:avLst/>
          </a:prstGeom>
          <a:noFill/>
        </p:spPr>
        <p:txBody>
          <a:bodyPr wrap="square" rtlCol="0">
            <a:spAutoFit/>
          </a:bodyPr>
          <a:lstStyle/>
          <a:p>
            <a:pPr marL="285750" indent="-285750">
              <a:buFont typeface="Arial" panose="020B0604020202020204" pitchFamily="34" charset="0"/>
              <a:buChar char="•"/>
            </a:pPr>
            <a:r>
              <a:rPr lang="en-US" dirty="0"/>
              <a:t>Some people were to have unique and special traits</a:t>
            </a:r>
          </a:p>
          <a:p>
            <a:pPr marL="285750" indent="-285750">
              <a:buFont typeface="Arial" panose="020B0604020202020204" pitchFamily="34" charset="0"/>
              <a:buChar char="•"/>
            </a:pPr>
            <a:r>
              <a:rPr lang="en-US" dirty="0"/>
              <a:t>They grow up to become great leaders</a:t>
            </a:r>
          </a:p>
        </p:txBody>
      </p:sp>
      <p:cxnSp>
        <p:nvCxnSpPr>
          <p:cNvPr id="10" name="Straight Connector 9">
            <a:extLst>
              <a:ext uri="{FF2B5EF4-FFF2-40B4-BE49-F238E27FC236}">
                <a16:creationId xmlns:a16="http://schemas.microsoft.com/office/drawing/2014/main" id="{44C8D482-9040-67B4-494C-A5A9BC57C5C9}"/>
              </a:ext>
            </a:extLst>
          </p:cNvPr>
          <p:cNvCxnSpPr>
            <a:cxnSpLocks/>
          </p:cNvCxnSpPr>
          <p:nvPr/>
        </p:nvCxnSpPr>
        <p:spPr>
          <a:xfrm>
            <a:off x="1247774" y="2495550"/>
            <a:ext cx="1075216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2B7876B-6AF1-5EB9-4770-BE2B654DFFA5}"/>
              </a:ext>
            </a:extLst>
          </p:cNvPr>
          <p:cNvCxnSpPr>
            <a:cxnSpLocks/>
          </p:cNvCxnSpPr>
          <p:nvPr/>
        </p:nvCxnSpPr>
        <p:spPr>
          <a:xfrm>
            <a:off x="1295790" y="4651375"/>
            <a:ext cx="1075215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8917156-402E-22ED-A2CD-5F5839F4E381}"/>
              </a:ext>
            </a:extLst>
          </p:cNvPr>
          <p:cNvCxnSpPr>
            <a:cxnSpLocks/>
          </p:cNvCxnSpPr>
          <p:nvPr/>
        </p:nvCxnSpPr>
        <p:spPr>
          <a:xfrm>
            <a:off x="1247772" y="6142345"/>
            <a:ext cx="10848193"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61C9A175-762F-81E3-6959-00F7A94B0977}"/>
              </a:ext>
            </a:extLst>
          </p:cNvPr>
          <p:cNvSpPr txBox="1"/>
          <p:nvPr/>
        </p:nvSpPr>
        <p:spPr>
          <a:xfrm>
            <a:off x="3352800" y="2707020"/>
            <a:ext cx="4889500" cy="1754326"/>
          </a:xfrm>
          <a:prstGeom prst="rect">
            <a:avLst/>
          </a:prstGeom>
          <a:noFill/>
        </p:spPr>
        <p:txBody>
          <a:bodyPr wrap="square" rtlCol="0">
            <a:spAutoFit/>
          </a:bodyPr>
          <a:lstStyle/>
          <a:p>
            <a:pPr marL="285750" indent="-285750">
              <a:buFont typeface="Arial" panose="020B0604020202020204" pitchFamily="34" charset="0"/>
              <a:buChar char="•"/>
            </a:pPr>
            <a:r>
              <a:rPr lang="en-US" dirty="0"/>
              <a:t>Focused more on actions that leaders do creating tasks</a:t>
            </a:r>
          </a:p>
          <a:p>
            <a:pPr marL="285750" indent="-285750">
              <a:buFont typeface="Arial" panose="020B0604020202020204" pitchFamily="34" charset="0"/>
              <a:buChar char="•"/>
            </a:pPr>
            <a:r>
              <a:rPr lang="en-US" dirty="0"/>
              <a:t>It is also focused on types of relationships leaders do to become people oriented</a:t>
            </a:r>
          </a:p>
          <a:p>
            <a:pPr marL="285750" indent="-285750">
              <a:buFont typeface="Arial" panose="020B0604020202020204" pitchFamily="34" charset="0"/>
              <a:buChar char="•"/>
            </a:pPr>
            <a:r>
              <a:rPr lang="en-US" dirty="0"/>
              <a:t>Great leaders combine two behaviours to influence others</a:t>
            </a:r>
          </a:p>
        </p:txBody>
      </p:sp>
      <p:sp>
        <p:nvSpPr>
          <p:cNvPr id="16" name="TextBox 15">
            <a:extLst>
              <a:ext uri="{FF2B5EF4-FFF2-40B4-BE49-F238E27FC236}">
                <a16:creationId xmlns:a16="http://schemas.microsoft.com/office/drawing/2014/main" id="{0AF8F8D8-9CF9-ADF4-FCD4-64F9986AD1EF}"/>
              </a:ext>
            </a:extLst>
          </p:cNvPr>
          <p:cNvSpPr txBox="1"/>
          <p:nvPr/>
        </p:nvSpPr>
        <p:spPr>
          <a:xfrm>
            <a:off x="3365500" y="4836041"/>
            <a:ext cx="4697434" cy="1200329"/>
          </a:xfrm>
          <a:prstGeom prst="rect">
            <a:avLst/>
          </a:prstGeom>
          <a:noFill/>
        </p:spPr>
        <p:txBody>
          <a:bodyPr wrap="square" rtlCol="0">
            <a:spAutoFit/>
          </a:bodyPr>
          <a:lstStyle/>
          <a:p>
            <a:pPr marL="285750" indent="-285750">
              <a:buFont typeface="Arial" panose="020B0604020202020204" pitchFamily="34" charset="0"/>
              <a:buChar char="•"/>
            </a:pPr>
            <a:r>
              <a:rPr lang="en-US" dirty="0"/>
              <a:t>Varying situations demand different leadership</a:t>
            </a:r>
          </a:p>
          <a:p>
            <a:pPr marL="285750" indent="-285750">
              <a:buFont typeface="Arial" panose="020B0604020202020204" pitchFamily="34" charset="0"/>
              <a:buChar char="•"/>
            </a:pPr>
            <a:r>
              <a:rPr lang="en-US" dirty="0"/>
              <a:t>Leaders behave differently according to incidences</a:t>
            </a:r>
          </a:p>
        </p:txBody>
      </p:sp>
      <p:sp>
        <p:nvSpPr>
          <p:cNvPr id="21" name="TextBox 20">
            <a:extLst>
              <a:ext uri="{FF2B5EF4-FFF2-40B4-BE49-F238E27FC236}">
                <a16:creationId xmlns:a16="http://schemas.microsoft.com/office/drawing/2014/main" id="{2C00E91F-180F-1DA6-8ED0-10C2BA5819DA}"/>
              </a:ext>
            </a:extLst>
          </p:cNvPr>
          <p:cNvSpPr txBox="1"/>
          <p:nvPr/>
        </p:nvSpPr>
        <p:spPr>
          <a:xfrm>
            <a:off x="1612900" y="6254582"/>
            <a:ext cx="3505200" cy="369332"/>
          </a:xfrm>
          <a:prstGeom prst="rect">
            <a:avLst/>
          </a:prstGeom>
          <a:noFill/>
        </p:spPr>
        <p:txBody>
          <a:bodyPr wrap="square" rtlCol="0">
            <a:spAutoFit/>
          </a:bodyPr>
          <a:lstStyle/>
          <a:p>
            <a:r>
              <a:rPr lang="en-US" dirty="0"/>
              <a:t>(Northouse, 2022)</a:t>
            </a:r>
          </a:p>
        </p:txBody>
      </p:sp>
      <p:sp>
        <p:nvSpPr>
          <p:cNvPr id="22" name="TextBox 21">
            <a:extLst>
              <a:ext uri="{FF2B5EF4-FFF2-40B4-BE49-F238E27FC236}">
                <a16:creationId xmlns:a16="http://schemas.microsoft.com/office/drawing/2014/main" id="{3E1A825A-3C65-41B3-AC62-063D7A67DBD1}"/>
              </a:ext>
            </a:extLst>
          </p:cNvPr>
          <p:cNvSpPr txBox="1"/>
          <p:nvPr/>
        </p:nvSpPr>
        <p:spPr>
          <a:xfrm>
            <a:off x="9134475" y="1095614"/>
            <a:ext cx="2222500" cy="477054"/>
          </a:xfrm>
          <a:prstGeom prst="rect">
            <a:avLst/>
          </a:prstGeom>
          <a:solidFill>
            <a:schemeClr val="accent2">
              <a:lumMod val="75000"/>
            </a:schemeClr>
          </a:solidFill>
        </p:spPr>
        <p:txBody>
          <a:bodyPr wrap="square" rtlCol="0">
            <a:spAutoFit/>
          </a:bodyPr>
          <a:lstStyle/>
          <a:p>
            <a:pPr algn="ctr"/>
            <a:r>
              <a:rPr lang="en-US" sz="2500" b="1" dirty="0">
                <a:solidFill>
                  <a:schemeClr val="bg1"/>
                </a:solidFill>
              </a:rPr>
              <a:t>EI and CQ</a:t>
            </a:r>
          </a:p>
        </p:txBody>
      </p:sp>
      <p:sp>
        <p:nvSpPr>
          <p:cNvPr id="23" name="TextBox 22">
            <a:extLst>
              <a:ext uri="{FF2B5EF4-FFF2-40B4-BE49-F238E27FC236}">
                <a16:creationId xmlns:a16="http://schemas.microsoft.com/office/drawing/2014/main" id="{829CFD86-C645-CF77-DA39-0BB78E3CBCD3}"/>
              </a:ext>
            </a:extLst>
          </p:cNvPr>
          <p:cNvSpPr txBox="1"/>
          <p:nvPr/>
        </p:nvSpPr>
        <p:spPr>
          <a:xfrm>
            <a:off x="8559800" y="1577661"/>
            <a:ext cx="3879850" cy="923330"/>
          </a:xfrm>
          <a:prstGeom prst="rect">
            <a:avLst/>
          </a:prstGeom>
          <a:noFill/>
        </p:spPr>
        <p:txBody>
          <a:bodyPr wrap="square" rtlCol="0">
            <a:spAutoFit/>
          </a:bodyPr>
          <a:lstStyle/>
          <a:p>
            <a:pPr marL="285750" indent="-285750">
              <a:buFont typeface="Arial" panose="020B0604020202020204" pitchFamily="34" charset="0"/>
              <a:buChar char="•"/>
            </a:pPr>
            <a:r>
              <a:rPr lang="en-US" dirty="0"/>
              <a:t>Help leaders become empathetic</a:t>
            </a:r>
          </a:p>
          <a:p>
            <a:pPr marL="285750" indent="-285750">
              <a:buFont typeface="Arial" panose="020B0604020202020204" pitchFamily="34" charset="0"/>
              <a:buChar char="•"/>
            </a:pPr>
            <a:r>
              <a:rPr lang="en-US" dirty="0"/>
              <a:t>Develop a global mindset</a:t>
            </a:r>
          </a:p>
          <a:p>
            <a:pPr marL="285750" indent="-285750">
              <a:buFont typeface="Arial" panose="020B0604020202020204" pitchFamily="34" charset="0"/>
              <a:buChar char="•"/>
            </a:pPr>
            <a:r>
              <a:rPr lang="en-US" dirty="0"/>
              <a:t>Regulate their minds </a:t>
            </a:r>
          </a:p>
        </p:txBody>
      </p:sp>
      <p:sp>
        <p:nvSpPr>
          <p:cNvPr id="24" name="TextBox 23">
            <a:extLst>
              <a:ext uri="{FF2B5EF4-FFF2-40B4-BE49-F238E27FC236}">
                <a16:creationId xmlns:a16="http://schemas.microsoft.com/office/drawing/2014/main" id="{A19519B7-4901-3CCC-58E3-B5018C0E78CB}"/>
              </a:ext>
            </a:extLst>
          </p:cNvPr>
          <p:cNvSpPr txBox="1"/>
          <p:nvPr/>
        </p:nvSpPr>
        <p:spPr>
          <a:xfrm>
            <a:off x="8559800" y="2891045"/>
            <a:ext cx="3440134" cy="1200329"/>
          </a:xfrm>
          <a:prstGeom prst="rect">
            <a:avLst/>
          </a:prstGeom>
          <a:noFill/>
        </p:spPr>
        <p:txBody>
          <a:bodyPr wrap="square" rtlCol="0">
            <a:spAutoFit/>
          </a:bodyPr>
          <a:lstStyle/>
          <a:p>
            <a:pPr marL="285750" indent="-285750">
              <a:buFont typeface="Arial" panose="020B0604020202020204" pitchFamily="34" charset="0"/>
              <a:buChar char="•"/>
            </a:pPr>
            <a:r>
              <a:rPr lang="en-US" dirty="0"/>
              <a:t>Help leaders understand how to communicate through verbal or non-verbal messages</a:t>
            </a:r>
          </a:p>
          <a:p>
            <a:pPr marL="285750" indent="-285750">
              <a:buFont typeface="Arial" panose="020B0604020202020204" pitchFamily="34" charset="0"/>
              <a:buChar char="•"/>
            </a:pPr>
            <a:r>
              <a:rPr lang="en-US" dirty="0"/>
              <a:t>Understand how to build trust</a:t>
            </a:r>
          </a:p>
        </p:txBody>
      </p:sp>
      <p:sp>
        <p:nvSpPr>
          <p:cNvPr id="25" name="TextBox 24">
            <a:extLst>
              <a:ext uri="{FF2B5EF4-FFF2-40B4-BE49-F238E27FC236}">
                <a16:creationId xmlns:a16="http://schemas.microsoft.com/office/drawing/2014/main" id="{F896B963-5E1F-135D-227B-9F244AAC6E4C}"/>
              </a:ext>
            </a:extLst>
          </p:cNvPr>
          <p:cNvSpPr txBox="1"/>
          <p:nvPr/>
        </p:nvSpPr>
        <p:spPr>
          <a:xfrm>
            <a:off x="8607815" y="4651375"/>
            <a:ext cx="3440134" cy="1477328"/>
          </a:xfrm>
          <a:prstGeom prst="rect">
            <a:avLst/>
          </a:prstGeom>
          <a:noFill/>
        </p:spPr>
        <p:txBody>
          <a:bodyPr wrap="square" rtlCol="0">
            <a:spAutoFit/>
          </a:bodyPr>
          <a:lstStyle/>
          <a:p>
            <a:pPr marL="285750" indent="-285750">
              <a:buFont typeface="Arial" panose="020B0604020202020204" pitchFamily="34" charset="0"/>
              <a:buChar char="•"/>
            </a:pPr>
            <a:r>
              <a:rPr lang="en-US" dirty="0"/>
              <a:t>Help leaders build adaptive skills</a:t>
            </a:r>
          </a:p>
          <a:p>
            <a:pPr marL="285750" indent="-285750">
              <a:buFont typeface="Arial" panose="020B0604020202020204" pitchFamily="34" charset="0"/>
              <a:buChar char="•"/>
            </a:pPr>
            <a:r>
              <a:rPr lang="en-US" dirty="0"/>
              <a:t>Leaders build predictive skills to work effectively in varying situations</a:t>
            </a:r>
          </a:p>
        </p:txBody>
      </p:sp>
    </p:spTree>
    <p:extLst>
      <p:ext uri="{BB962C8B-B14F-4D97-AF65-F5344CB8AC3E}">
        <p14:creationId xmlns:p14="http://schemas.microsoft.com/office/powerpoint/2010/main" val="3968928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561A-E50C-3AD0-6F5E-55FDB6EF6904}"/>
              </a:ext>
            </a:extLst>
          </p:cNvPr>
          <p:cNvSpPr>
            <a:spLocks noGrp="1"/>
          </p:cNvSpPr>
          <p:nvPr>
            <p:ph type="title"/>
          </p:nvPr>
        </p:nvSpPr>
        <p:spPr>
          <a:xfrm>
            <a:off x="0" y="0"/>
            <a:ext cx="12192000" cy="1325563"/>
          </a:xfrm>
          <a:solidFill>
            <a:srgbClr val="0070C0"/>
          </a:solidFill>
        </p:spPr>
        <p:txBody>
          <a:bodyPr vert="horz" lIns="91440" tIns="45720" rIns="91440" bIns="45720" rtlCol="0" anchor="ctr">
            <a:normAutofit/>
          </a:bodyPr>
          <a:lstStyle/>
          <a:p>
            <a:pPr algn="ctr"/>
            <a:r>
              <a:rPr lang="en-US" dirty="0">
                <a:solidFill>
                  <a:schemeClr val="bg1"/>
                </a:solidFill>
              </a:rPr>
              <a:t>Traditional control-Orientated Leadership</a:t>
            </a:r>
          </a:p>
        </p:txBody>
      </p:sp>
      <p:grpSp>
        <p:nvGrpSpPr>
          <p:cNvPr id="20" name="Group 19">
            <a:extLst>
              <a:ext uri="{FF2B5EF4-FFF2-40B4-BE49-F238E27FC236}">
                <a16:creationId xmlns:a16="http://schemas.microsoft.com/office/drawing/2014/main" id="{EA9260AE-9D12-036D-3291-0850E30E6261}"/>
              </a:ext>
            </a:extLst>
          </p:cNvPr>
          <p:cNvGrpSpPr/>
          <p:nvPr/>
        </p:nvGrpSpPr>
        <p:grpSpPr>
          <a:xfrm>
            <a:off x="0" y="1408242"/>
            <a:ext cx="7288217" cy="1649142"/>
            <a:chOff x="476250" y="1492750"/>
            <a:chExt cx="7288217" cy="1570264"/>
          </a:xfrm>
        </p:grpSpPr>
        <p:grpSp>
          <p:nvGrpSpPr>
            <p:cNvPr id="16" name="Group 15">
              <a:extLst>
                <a:ext uri="{FF2B5EF4-FFF2-40B4-BE49-F238E27FC236}">
                  <a16:creationId xmlns:a16="http://schemas.microsoft.com/office/drawing/2014/main" id="{2B9227BE-205F-5B89-2133-7A931C52BBC0}"/>
                </a:ext>
              </a:extLst>
            </p:cNvPr>
            <p:cNvGrpSpPr/>
            <p:nvPr/>
          </p:nvGrpSpPr>
          <p:grpSpPr>
            <a:xfrm>
              <a:off x="476250" y="1540114"/>
              <a:ext cx="3638551" cy="1522602"/>
              <a:chOff x="476250" y="1540114"/>
              <a:chExt cx="3638551" cy="1522602"/>
            </a:xfrm>
          </p:grpSpPr>
          <p:sp>
            <p:nvSpPr>
              <p:cNvPr id="5" name="TextBox 4">
                <a:extLst>
                  <a:ext uri="{FF2B5EF4-FFF2-40B4-BE49-F238E27FC236}">
                    <a16:creationId xmlns:a16="http://schemas.microsoft.com/office/drawing/2014/main" id="{085FF6E7-EF08-8CDC-5146-2E0AD2167E68}"/>
                  </a:ext>
                </a:extLst>
              </p:cNvPr>
              <p:cNvSpPr txBox="1"/>
              <p:nvPr/>
            </p:nvSpPr>
            <p:spPr>
              <a:xfrm>
                <a:off x="476250" y="1540114"/>
                <a:ext cx="3295650" cy="323165"/>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Autocratic leadership</a:t>
                </a:r>
              </a:p>
            </p:txBody>
          </p:sp>
          <p:sp>
            <p:nvSpPr>
              <p:cNvPr id="6" name="TextBox 5">
                <a:extLst>
                  <a:ext uri="{FF2B5EF4-FFF2-40B4-BE49-F238E27FC236}">
                    <a16:creationId xmlns:a16="http://schemas.microsoft.com/office/drawing/2014/main" id="{6A4F401B-64A1-4160-7EDD-F6511D732BDE}"/>
                  </a:ext>
                </a:extLst>
              </p:cNvPr>
              <p:cNvSpPr txBox="1"/>
              <p:nvPr/>
            </p:nvSpPr>
            <p:spPr>
              <a:xfrm>
                <a:off x="574675" y="2047053"/>
                <a:ext cx="3540126" cy="1015663"/>
              </a:xfrm>
              <a:prstGeom prst="rect">
                <a:avLst/>
              </a:prstGeom>
              <a:noFill/>
            </p:spPr>
            <p:txBody>
              <a:bodyPr wrap="square" rtlCol="0">
                <a:spAutoFit/>
              </a:bodyPr>
              <a:lstStyle/>
              <a:p>
                <a:pPr marL="285750" indent="-285750">
                  <a:buFont typeface="Arial" panose="020B0604020202020204" pitchFamily="34" charset="0"/>
                  <a:buChar char="•"/>
                </a:pPr>
                <a:r>
                  <a:rPr lang="en-US" sz="1500" dirty="0"/>
                  <a:t>Make own decisions</a:t>
                </a:r>
              </a:p>
              <a:p>
                <a:pPr marL="285750" indent="-285750">
                  <a:buFont typeface="Arial" panose="020B0604020202020204" pitchFamily="34" charset="0"/>
                  <a:buChar char="•"/>
                </a:pPr>
                <a:r>
                  <a:rPr lang="en-US" sz="1500" dirty="0"/>
                  <a:t>No consultation with members</a:t>
                </a:r>
              </a:p>
              <a:p>
                <a:pPr marL="285750" indent="-285750">
                  <a:buFont typeface="Arial" panose="020B0604020202020204" pitchFamily="34" charset="0"/>
                  <a:buChar char="•"/>
                </a:pPr>
                <a:r>
                  <a:rPr lang="en-US" sz="1500" dirty="0"/>
                  <a:t>Leader dependency</a:t>
                </a:r>
              </a:p>
              <a:p>
                <a:pPr marL="285750" indent="-285750">
                  <a:buFont typeface="Arial" panose="020B0604020202020204" pitchFamily="34" charset="0"/>
                  <a:buChar char="•"/>
                </a:pPr>
                <a:r>
                  <a:rPr lang="en-US" sz="1500" dirty="0"/>
                  <a:t>Absolute control over followers</a:t>
                </a:r>
              </a:p>
            </p:txBody>
          </p:sp>
        </p:grpSp>
        <p:grpSp>
          <p:nvGrpSpPr>
            <p:cNvPr id="15" name="Group 14">
              <a:extLst>
                <a:ext uri="{FF2B5EF4-FFF2-40B4-BE49-F238E27FC236}">
                  <a16:creationId xmlns:a16="http://schemas.microsoft.com/office/drawing/2014/main" id="{EE8E3F3A-AAD6-A150-5DE9-2EC3DBF7C7A4}"/>
                </a:ext>
              </a:extLst>
            </p:cNvPr>
            <p:cNvGrpSpPr/>
            <p:nvPr/>
          </p:nvGrpSpPr>
          <p:grpSpPr>
            <a:xfrm>
              <a:off x="4224341" y="1492750"/>
              <a:ext cx="3540126" cy="1570264"/>
              <a:chOff x="476250" y="3536489"/>
              <a:chExt cx="5140325" cy="1570264"/>
            </a:xfrm>
          </p:grpSpPr>
          <p:sp>
            <p:nvSpPr>
              <p:cNvPr id="7" name="TextBox 6">
                <a:extLst>
                  <a:ext uri="{FF2B5EF4-FFF2-40B4-BE49-F238E27FC236}">
                    <a16:creationId xmlns:a16="http://schemas.microsoft.com/office/drawing/2014/main" id="{628DDC64-AFBA-E1A6-234E-150C2000F2A7}"/>
                  </a:ext>
                </a:extLst>
              </p:cNvPr>
              <p:cNvSpPr txBox="1"/>
              <p:nvPr/>
            </p:nvSpPr>
            <p:spPr>
              <a:xfrm>
                <a:off x="476250" y="3536489"/>
                <a:ext cx="3295650" cy="323165"/>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Theory X</a:t>
                </a:r>
              </a:p>
            </p:txBody>
          </p:sp>
          <p:sp>
            <p:nvSpPr>
              <p:cNvPr id="8" name="TextBox 7">
                <a:extLst>
                  <a:ext uri="{FF2B5EF4-FFF2-40B4-BE49-F238E27FC236}">
                    <a16:creationId xmlns:a16="http://schemas.microsoft.com/office/drawing/2014/main" id="{BA841324-1BC5-3583-25B2-E0D0666C6676}"/>
                  </a:ext>
                </a:extLst>
              </p:cNvPr>
              <p:cNvSpPr txBox="1"/>
              <p:nvPr/>
            </p:nvSpPr>
            <p:spPr>
              <a:xfrm>
                <a:off x="476250" y="4091090"/>
                <a:ext cx="5140325" cy="1015663"/>
              </a:xfrm>
              <a:prstGeom prst="rect">
                <a:avLst/>
              </a:prstGeom>
              <a:noFill/>
            </p:spPr>
            <p:txBody>
              <a:bodyPr wrap="square" rtlCol="0">
                <a:spAutoFit/>
              </a:bodyPr>
              <a:lstStyle/>
              <a:p>
                <a:pPr marL="285750" indent="-285750">
                  <a:buFont typeface="Arial" panose="020B0604020202020204" pitchFamily="34" charset="0"/>
                  <a:buChar char="•"/>
                </a:pPr>
                <a:r>
                  <a:rPr lang="en-US" sz="1500" dirty="0"/>
                  <a:t>Employees lack ambition</a:t>
                </a:r>
              </a:p>
              <a:p>
                <a:pPr marL="285750" indent="-285750">
                  <a:buFont typeface="Arial" panose="020B0604020202020204" pitchFamily="34" charset="0"/>
                  <a:buChar char="•"/>
                </a:pPr>
                <a:r>
                  <a:rPr lang="en-US" sz="1500" dirty="0"/>
                  <a:t>Employees avoid roles</a:t>
                </a:r>
              </a:p>
              <a:p>
                <a:pPr marL="285750" indent="-285750">
                  <a:buFont typeface="Arial" panose="020B0604020202020204" pitchFamily="34" charset="0"/>
                  <a:buChar char="•"/>
                </a:pPr>
                <a:r>
                  <a:rPr lang="en-US" sz="1500" dirty="0"/>
                  <a:t> Focus on individual goals</a:t>
                </a:r>
              </a:p>
              <a:p>
                <a:pPr marL="285750" indent="-285750">
                  <a:buFont typeface="Arial" panose="020B0604020202020204" pitchFamily="34" charset="0"/>
                  <a:buChar char="•"/>
                </a:pPr>
                <a:r>
                  <a:rPr lang="en-US" sz="1500" dirty="0"/>
                  <a:t>Work for income and self-interest</a:t>
                </a:r>
              </a:p>
            </p:txBody>
          </p:sp>
        </p:grpSp>
      </p:grpSp>
      <p:grpSp>
        <p:nvGrpSpPr>
          <p:cNvPr id="17" name="Group 16">
            <a:extLst>
              <a:ext uri="{FF2B5EF4-FFF2-40B4-BE49-F238E27FC236}">
                <a16:creationId xmlns:a16="http://schemas.microsoft.com/office/drawing/2014/main" id="{A04D6017-2FB0-8CE4-933F-B6D978C37E30}"/>
              </a:ext>
            </a:extLst>
          </p:cNvPr>
          <p:cNvGrpSpPr/>
          <p:nvPr/>
        </p:nvGrpSpPr>
        <p:grpSpPr>
          <a:xfrm>
            <a:off x="-37488" y="3169647"/>
            <a:ext cx="7458077" cy="1497530"/>
            <a:chOff x="184151" y="3610322"/>
            <a:chExt cx="7458077" cy="1497530"/>
          </a:xfrm>
        </p:grpSpPr>
        <p:grpSp>
          <p:nvGrpSpPr>
            <p:cNvPr id="11" name="Group 10">
              <a:extLst>
                <a:ext uri="{FF2B5EF4-FFF2-40B4-BE49-F238E27FC236}">
                  <a16:creationId xmlns:a16="http://schemas.microsoft.com/office/drawing/2014/main" id="{C39088C6-4D08-A9C3-A2EE-BB5491BCB168}"/>
                </a:ext>
              </a:extLst>
            </p:cNvPr>
            <p:cNvGrpSpPr/>
            <p:nvPr/>
          </p:nvGrpSpPr>
          <p:grpSpPr>
            <a:xfrm>
              <a:off x="184151" y="3610620"/>
              <a:ext cx="3917951" cy="1344563"/>
              <a:chOff x="5930831" y="1447781"/>
              <a:chExt cx="5899150" cy="687771"/>
            </a:xfrm>
          </p:grpSpPr>
          <p:sp>
            <p:nvSpPr>
              <p:cNvPr id="9" name="TextBox 8">
                <a:extLst>
                  <a:ext uri="{FF2B5EF4-FFF2-40B4-BE49-F238E27FC236}">
                    <a16:creationId xmlns:a16="http://schemas.microsoft.com/office/drawing/2014/main" id="{BA3CDED2-3B75-E0B5-8512-96B5C215CED9}"/>
                  </a:ext>
                </a:extLst>
              </p:cNvPr>
              <p:cNvSpPr txBox="1"/>
              <p:nvPr/>
            </p:nvSpPr>
            <p:spPr>
              <a:xfrm>
                <a:off x="5930831" y="1734096"/>
                <a:ext cx="5899150" cy="401456"/>
              </a:xfrm>
              <a:prstGeom prst="rect">
                <a:avLst/>
              </a:prstGeom>
              <a:noFill/>
            </p:spPr>
            <p:txBody>
              <a:bodyPr wrap="square" rtlCol="0">
                <a:spAutoFit/>
              </a:bodyPr>
              <a:lstStyle/>
              <a:p>
                <a:pPr marL="285750" indent="-285750">
                  <a:buFont typeface="Arial" panose="020B0604020202020204" pitchFamily="34" charset="0"/>
                  <a:buChar char="•"/>
                </a:pPr>
                <a:r>
                  <a:rPr lang="en-US" sz="1500" dirty="0"/>
                  <a:t> Right to give orders and power</a:t>
                </a:r>
              </a:p>
              <a:p>
                <a:pPr marL="285750" indent="-285750">
                  <a:buFont typeface="Arial" panose="020B0604020202020204" pitchFamily="34" charset="0"/>
                  <a:buChar char="•"/>
                </a:pPr>
                <a:r>
                  <a:rPr lang="en-US" sz="1500" dirty="0"/>
                  <a:t>Personal authority complements official authority </a:t>
                </a:r>
              </a:p>
            </p:txBody>
          </p:sp>
          <p:sp>
            <p:nvSpPr>
              <p:cNvPr id="10" name="TextBox 9">
                <a:extLst>
                  <a:ext uri="{FF2B5EF4-FFF2-40B4-BE49-F238E27FC236}">
                    <a16:creationId xmlns:a16="http://schemas.microsoft.com/office/drawing/2014/main" id="{FB7C03A1-A2A7-0C10-189B-EED1471F7B84}"/>
                  </a:ext>
                </a:extLst>
              </p:cNvPr>
              <p:cNvSpPr txBox="1"/>
              <p:nvPr/>
            </p:nvSpPr>
            <p:spPr>
              <a:xfrm>
                <a:off x="5949950" y="1447781"/>
                <a:ext cx="5467350" cy="165305"/>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Principle of Authority </a:t>
                </a:r>
              </a:p>
            </p:txBody>
          </p:sp>
        </p:grpSp>
        <p:grpSp>
          <p:nvGrpSpPr>
            <p:cNvPr id="12" name="Group 11">
              <a:extLst>
                <a:ext uri="{FF2B5EF4-FFF2-40B4-BE49-F238E27FC236}">
                  <a16:creationId xmlns:a16="http://schemas.microsoft.com/office/drawing/2014/main" id="{E47176F5-1338-A78F-E4A3-1A8E6E0A3CC1}"/>
                </a:ext>
              </a:extLst>
            </p:cNvPr>
            <p:cNvGrpSpPr/>
            <p:nvPr/>
          </p:nvGrpSpPr>
          <p:grpSpPr>
            <a:xfrm>
              <a:off x="4102102" y="3610322"/>
              <a:ext cx="3540126" cy="1497530"/>
              <a:chOff x="5949950" y="1447781"/>
              <a:chExt cx="5899150" cy="1431970"/>
            </a:xfrm>
          </p:grpSpPr>
          <p:sp>
            <p:nvSpPr>
              <p:cNvPr id="13" name="TextBox 12">
                <a:extLst>
                  <a:ext uri="{FF2B5EF4-FFF2-40B4-BE49-F238E27FC236}">
                    <a16:creationId xmlns:a16="http://schemas.microsoft.com/office/drawing/2014/main" id="{C0FD4415-F4F3-0F7E-8763-E08908948660}"/>
                  </a:ext>
                </a:extLst>
              </p:cNvPr>
              <p:cNvSpPr txBox="1"/>
              <p:nvPr/>
            </p:nvSpPr>
            <p:spPr>
              <a:xfrm>
                <a:off x="5949950" y="1908553"/>
                <a:ext cx="5899150" cy="971198"/>
              </a:xfrm>
              <a:prstGeom prst="rect">
                <a:avLst/>
              </a:prstGeom>
              <a:noFill/>
            </p:spPr>
            <p:txBody>
              <a:bodyPr wrap="square" rtlCol="0">
                <a:spAutoFit/>
              </a:bodyPr>
              <a:lstStyle/>
              <a:p>
                <a:pPr marL="285750" indent="-285750">
                  <a:buFont typeface="Arial" panose="020B0604020202020204" pitchFamily="34" charset="0"/>
                  <a:buChar char="•"/>
                </a:pPr>
                <a:r>
                  <a:rPr lang="en-US" sz="1500" dirty="0"/>
                  <a:t>Obedience</a:t>
                </a:r>
              </a:p>
              <a:p>
                <a:pPr marL="285750" indent="-285750">
                  <a:buFont typeface="Arial" panose="020B0604020202020204" pitchFamily="34" charset="0"/>
                  <a:buChar char="•"/>
                </a:pPr>
                <a:r>
                  <a:rPr lang="en-US" sz="1500" dirty="0"/>
                  <a:t>Application </a:t>
                </a:r>
              </a:p>
              <a:p>
                <a:pPr marL="285750" indent="-285750">
                  <a:buFont typeface="Arial" panose="020B0604020202020204" pitchFamily="34" charset="0"/>
                  <a:buChar char="•"/>
                </a:pPr>
                <a:r>
                  <a:rPr lang="en-US" sz="1500" dirty="0"/>
                  <a:t>Energy </a:t>
                </a:r>
              </a:p>
              <a:p>
                <a:pPr marL="285750" indent="-285750">
                  <a:buFont typeface="Arial" panose="020B0604020202020204" pitchFamily="34" charset="0"/>
                  <a:buChar char="•"/>
                </a:pPr>
                <a:r>
                  <a:rPr lang="en-US" sz="1500" dirty="0"/>
                  <a:t>behaviour</a:t>
                </a:r>
              </a:p>
            </p:txBody>
          </p:sp>
          <p:sp>
            <p:nvSpPr>
              <p:cNvPr id="14" name="TextBox 13">
                <a:extLst>
                  <a:ext uri="{FF2B5EF4-FFF2-40B4-BE49-F238E27FC236}">
                    <a16:creationId xmlns:a16="http://schemas.microsoft.com/office/drawing/2014/main" id="{317AA6D4-3D72-DB2A-49A5-8D80ECE3C922}"/>
                  </a:ext>
                </a:extLst>
              </p:cNvPr>
              <p:cNvSpPr txBox="1"/>
              <p:nvPr/>
            </p:nvSpPr>
            <p:spPr>
              <a:xfrm>
                <a:off x="5949950" y="1447781"/>
                <a:ext cx="5467349" cy="309017"/>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Principle of Discipline  </a:t>
                </a:r>
              </a:p>
            </p:txBody>
          </p:sp>
        </p:grpSp>
      </p:grpSp>
      <p:pic>
        <p:nvPicPr>
          <p:cNvPr id="19" name="Picture 18">
            <a:extLst>
              <a:ext uri="{FF2B5EF4-FFF2-40B4-BE49-F238E27FC236}">
                <a16:creationId xmlns:a16="http://schemas.microsoft.com/office/drawing/2014/main" id="{D189F75D-EE93-8386-F3D8-1916012BE035}"/>
              </a:ext>
            </a:extLst>
          </p:cNvPr>
          <p:cNvPicPr>
            <a:picLocks noChangeAspect="1"/>
          </p:cNvPicPr>
          <p:nvPr/>
        </p:nvPicPr>
        <p:blipFill>
          <a:blip r:embed="rId3">
            <a:extLst>
              <a:ext uri="{28A0092B-C50C-407E-A947-70E740481C1C}">
                <a14:useLocalDpi xmlns:a14="http://schemas.microsoft.com/office/drawing/2010/main" val="0"/>
              </a:ext>
            </a:extLst>
          </a:blip>
          <a:srcRect l="10000" t="1952" r="19600" b="10605"/>
          <a:stretch>
            <a:fillRect/>
          </a:stretch>
        </p:blipFill>
        <p:spPr>
          <a:xfrm>
            <a:off x="7383100" y="1310931"/>
            <a:ext cx="4808899" cy="5547069"/>
          </a:xfrm>
          <a:prstGeom prst="rect">
            <a:avLst/>
          </a:prstGeom>
        </p:spPr>
      </p:pic>
      <p:grpSp>
        <p:nvGrpSpPr>
          <p:cNvPr id="21" name="Group 20">
            <a:extLst>
              <a:ext uri="{FF2B5EF4-FFF2-40B4-BE49-F238E27FC236}">
                <a16:creationId xmlns:a16="http://schemas.microsoft.com/office/drawing/2014/main" id="{DF18C069-C786-7111-0373-D775CBA377EB}"/>
              </a:ext>
            </a:extLst>
          </p:cNvPr>
          <p:cNvGrpSpPr/>
          <p:nvPr/>
        </p:nvGrpSpPr>
        <p:grpSpPr>
          <a:xfrm>
            <a:off x="-24790" y="4745342"/>
            <a:ext cx="7458077" cy="1344863"/>
            <a:chOff x="184151" y="3610323"/>
            <a:chExt cx="7458077" cy="1344863"/>
          </a:xfrm>
        </p:grpSpPr>
        <p:grpSp>
          <p:nvGrpSpPr>
            <p:cNvPr id="22" name="Group 21">
              <a:extLst>
                <a:ext uri="{FF2B5EF4-FFF2-40B4-BE49-F238E27FC236}">
                  <a16:creationId xmlns:a16="http://schemas.microsoft.com/office/drawing/2014/main" id="{F6190BED-81EB-2270-8A46-73191344BED1}"/>
                </a:ext>
              </a:extLst>
            </p:cNvPr>
            <p:cNvGrpSpPr/>
            <p:nvPr/>
          </p:nvGrpSpPr>
          <p:grpSpPr>
            <a:xfrm>
              <a:off x="184151" y="3610622"/>
              <a:ext cx="3917951" cy="1344564"/>
              <a:chOff x="5930831" y="1447781"/>
              <a:chExt cx="5899150" cy="687771"/>
            </a:xfrm>
          </p:grpSpPr>
          <p:sp>
            <p:nvSpPr>
              <p:cNvPr id="26" name="TextBox 25">
                <a:extLst>
                  <a:ext uri="{FF2B5EF4-FFF2-40B4-BE49-F238E27FC236}">
                    <a16:creationId xmlns:a16="http://schemas.microsoft.com/office/drawing/2014/main" id="{B5A9025D-E823-3BF7-E45E-F7B7C06CC71F}"/>
                  </a:ext>
                </a:extLst>
              </p:cNvPr>
              <p:cNvSpPr txBox="1"/>
              <p:nvPr/>
            </p:nvSpPr>
            <p:spPr>
              <a:xfrm>
                <a:off x="5930831" y="1734096"/>
                <a:ext cx="5899150" cy="401456"/>
              </a:xfrm>
              <a:prstGeom prst="rect">
                <a:avLst/>
              </a:prstGeom>
              <a:noFill/>
            </p:spPr>
            <p:txBody>
              <a:bodyPr wrap="square" rtlCol="0">
                <a:spAutoFit/>
              </a:bodyPr>
              <a:lstStyle/>
              <a:p>
                <a:pPr marL="285750" indent="-285750">
                  <a:buFont typeface="Arial" panose="020B0604020202020204" pitchFamily="34" charset="0"/>
                  <a:buChar char="•"/>
                </a:pPr>
                <a:r>
                  <a:rPr lang="en-US" sz="1500" dirty="0"/>
                  <a:t> Faster in making decisions</a:t>
                </a:r>
              </a:p>
              <a:p>
                <a:pPr marL="285750" indent="-285750">
                  <a:buFont typeface="Arial" panose="020B0604020202020204" pitchFamily="34" charset="0"/>
                  <a:buChar char="•"/>
                </a:pPr>
                <a:r>
                  <a:rPr lang="en-US" sz="1500" dirty="0"/>
                  <a:t>When inputs are not needed</a:t>
                </a:r>
              </a:p>
              <a:p>
                <a:pPr marL="285750" indent="-285750">
                  <a:buFont typeface="Arial" panose="020B0604020202020204" pitchFamily="34" charset="0"/>
                  <a:buChar char="•"/>
                </a:pPr>
                <a:r>
                  <a:rPr lang="en-US" sz="1500" dirty="0"/>
                  <a:t>Applied in times of uncertainty </a:t>
                </a:r>
              </a:p>
            </p:txBody>
          </p:sp>
          <p:sp>
            <p:nvSpPr>
              <p:cNvPr id="27" name="TextBox 26">
                <a:extLst>
                  <a:ext uri="{FF2B5EF4-FFF2-40B4-BE49-F238E27FC236}">
                    <a16:creationId xmlns:a16="http://schemas.microsoft.com/office/drawing/2014/main" id="{11EC724B-C028-A593-896F-D9249D73A185}"/>
                  </a:ext>
                </a:extLst>
              </p:cNvPr>
              <p:cNvSpPr txBox="1"/>
              <p:nvPr/>
            </p:nvSpPr>
            <p:spPr>
              <a:xfrm>
                <a:off x="5949950" y="1447781"/>
                <a:ext cx="5467350" cy="165305"/>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Strengths</a:t>
                </a:r>
              </a:p>
            </p:txBody>
          </p:sp>
        </p:grpSp>
        <p:grpSp>
          <p:nvGrpSpPr>
            <p:cNvPr id="23" name="Group 22">
              <a:extLst>
                <a:ext uri="{FF2B5EF4-FFF2-40B4-BE49-F238E27FC236}">
                  <a16:creationId xmlns:a16="http://schemas.microsoft.com/office/drawing/2014/main" id="{417A7F4C-792F-A803-581E-1901B042A78E}"/>
                </a:ext>
              </a:extLst>
            </p:cNvPr>
            <p:cNvGrpSpPr/>
            <p:nvPr/>
          </p:nvGrpSpPr>
          <p:grpSpPr>
            <a:xfrm>
              <a:off x="4102102" y="3610323"/>
              <a:ext cx="3540126" cy="1266698"/>
              <a:chOff x="5949950" y="1447781"/>
              <a:chExt cx="5899150" cy="1211243"/>
            </a:xfrm>
          </p:grpSpPr>
          <p:sp>
            <p:nvSpPr>
              <p:cNvPr id="24" name="TextBox 23">
                <a:extLst>
                  <a:ext uri="{FF2B5EF4-FFF2-40B4-BE49-F238E27FC236}">
                    <a16:creationId xmlns:a16="http://schemas.microsoft.com/office/drawing/2014/main" id="{58804405-44A7-E6F6-6B06-4F8D23C57238}"/>
                  </a:ext>
                </a:extLst>
              </p:cNvPr>
              <p:cNvSpPr txBox="1"/>
              <p:nvPr/>
            </p:nvSpPr>
            <p:spPr>
              <a:xfrm>
                <a:off x="5949950" y="1908553"/>
                <a:ext cx="5899150" cy="750471"/>
              </a:xfrm>
              <a:prstGeom prst="rect">
                <a:avLst/>
              </a:prstGeom>
              <a:noFill/>
            </p:spPr>
            <p:txBody>
              <a:bodyPr wrap="square" rtlCol="0">
                <a:spAutoFit/>
              </a:bodyPr>
              <a:lstStyle/>
              <a:p>
                <a:pPr marL="285750" indent="-285750">
                  <a:buFont typeface="Arial" panose="020B0604020202020204" pitchFamily="34" charset="0"/>
                  <a:buChar char="•"/>
                </a:pPr>
                <a:r>
                  <a:rPr lang="en-US" sz="1500" dirty="0"/>
                  <a:t>Employees feel frustrated</a:t>
                </a:r>
              </a:p>
              <a:p>
                <a:pPr marL="285750" indent="-285750">
                  <a:buFont typeface="Arial" panose="020B0604020202020204" pitchFamily="34" charset="0"/>
                  <a:buChar char="•"/>
                </a:pPr>
                <a:r>
                  <a:rPr lang="en-US" sz="1500" dirty="0"/>
                  <a:t> Fails to consider perceptions on cultural settings</a:t>
                </a:r>
              </a:p>
            </p:txBody>
          </p:sp>
          <p:sp>
            <p:nvSpPr>
              <p:cNvPr id="25" name="TextBox 24">
                <a:extLst>
                  <a:ext uri="{FF2B5EF4-FFF2-40B4-BE49-F238E27FC236}">
                    <a16:creationId xmlns:a16="http://schemas.microsoft.com/office/drawing/2014/main" id="{691BBC00-C936-EB57-99DC-716D3BE2ABB4}"/>
                  </a:ext>
                </a:extLst>
              </p:cNvPr>
              <p:cNvSpPr txBox="1"/>
              <p:nvPr/>
            </p:nvSpPr>
            <p:spPr>
              <a:xfrm>
                <a:off x="5949950" y="1447781"/>
                <a:ext cx="5467349" cy="309017"/>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Weaknesses</a:t>
                </a:r>
              </a:p>
            </p:txBody>
          </p:sp>
        </p:grpSp>
      </p:grpSp>
    </p:spTree>
    <p:extLst>
      <p:ext uri="{BB962C8B-B14F-4D97-AF65-F5344CB8AC3E}">
        <p14:creationId xmlns:p14="http://schemas.microsoft.com/office/powerpoint/2010/main" val="3294396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892BB-6507-F83D-728F-0307931CADF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0DAC39C-C01B-03DC-B6BA-71DB781049DA}"/>
              </a:ext>
            </a:extLst>
          </p:cNvPr>
          <p:cNvPicPr>
            <a:picLocks noChangeAspect="1"/>
          </p:cNvPicPr>
          <p:nvPr/>
        </p:nvPicPr>
        <p:blipFill>
          <a:blip r:embed="rId3" cstate="print">
            <a:extLst>
              <a:ext uri="{28A0092B-C50C-407E-A947-70E740481C1C}">
                <a14:useLocalDpi xmlns:a14="http://schemas.microsoft.com/office/drawing/2010/main" val="0"/>
              </a:ext>
            </a:extLst>
          </a:blip>
          <a:srcRect l="33567" r="11406"/>
          <a:stretch>
            <a:fillRect/>
          </a:stretch>
        </p:blipFill>
        <p:spPr>
          <a:xfrm>
            <a:off x="6531429" y="0"/>
            <a:ext cx="5660571" cy="6858000"/>
          </a:xfrm>
          <a:prstGeom prst="rect">
            <a:avLst/>
          </a:prstGeom>
        </p:spPr>
      </p:pic>
      <p:sp>
        <p:nvSpPr>
          <p:cNvPr id="2" name="Title 1">
            <a:extLst>
              <a:ext uri="{FF2B5EF4-FFF2-40B4-BE49-F238E27FC236}">
                <a16:creationId xmlns:a16="http://schemas.microsoft.com/office/drawing/2014/main" id="{06186CED-4171-8993-9425-BADF6304682D}"/>
              </a:ext>
            </a:extLst>
          </p:cNvPr>
          <p:cNvSpPr>
            <a:spLocks noGrp="1"/>
          </p:cNvSpPr>
          <p:nvPr>
            <p:ph type="title"/>
          </p:nvPr>
        </p:nvSpPr>
        <p:spPr>
          <a:xfrm>
            <a:off x="0" y="0"/>
            <a:ext cx="12192000" cy="1325563"/>
          </a:xfrm>
          <a:solidFill>
            <a:srgbClr val="0070C0"/>
          </a:solidFill>
        </p:spPr>
        <p:txBody>
          <a:bodyPr vert="horz" lIns="91440" tIns="45720" rIns="91440" bIns="45720" rtlCol="0" anchor="ctr">
            <a:normAutofit/>
          </a:bodyPr>
          <a:lstStyle/>
          <a:p>
            <a:pPr algn="ctr"/>
            <a:r>
              <a:rPr lang="en-US" dirty="0">
                <a:solidFill>
                  <a:schemeClr val="bg1"/>
                </a:solidFill>
              </a:rPr>
              <a:t>Human-Centred Leadership</a:t>
            </a:r>
          </a:p>
        </p:txBody>
      </p:sp>
      <p:grpSp>
        <p:nvGrpSpPr>
          <p:cNvPr id="20" name="Group 19">
            <a:extLst>
              <a:ext uri="{FF2B5EF4-FFF2-40B4-BE49-F238E27FC236}">
                <a16:creationId xmlns:a16="http://schemas.microsoft.com/office/drawing/2014/main" id="{B5090DAF-DD83-08B9-F1C4-3CBB5D466DBF}"/>
              </a:ext>
            </a:extLst>
          </p:cNvPr>
          <p:cNvGrpSpPr/>
          <p:nvPr/>
        </p:nvGrpSpPr>
        <p:grpSpPr>
          <a:xfrm>
            <a:off x="0" y="1410753"/>
            <a:ext cx="7576458" cy="2256107"/>
            <a:chOff x="476250" y="1540113"/>
            <a:chExt cx="8021195" cy="2023473"/>
          </a:xfrm>
        </p:grpSpPr>
        <p:grpSp>
          <p:nvGrpSpPr>
            <p:cNvPr id="16" name="Group 15">
              <a:extLst>
                <a:ext uri="{FF2B5EF4-FFF2-40B4-BE49-F238E27FC236}">
                  <a16:creationId xmlns:a16="http://schemas.microsoft.com/office/drawing/2014/main" id="{027FDDF1-9544-083F-CC1F-C7D00C57BADE}"/>
                </a:ext>
              </a:extLst>
            </p:cNvPr>
            <p:cNvGrpSpPr/>
            <p:nvPr/>
          </p:nvGrpSpPr>
          <p:grpSpPr>
            <a:xfrm>
              <a:off x="476250" y="1540114"/>
              <a:ext cx="3295650" cy="1831935"/>
              <a:chOff x="476250" y="1540114"/>
              <a:chExt cx="3295650" cy="1831935"/>
            </a:xfrm>
          </p:grpSpPr>
          <p:sp>
            <p:nvSpPr>
              <p:cNvPr id="5" name="TextBox 4">
                <a:extLst>
                  <a:ext uri="{FF2B5EF4-FFF2-40B4-BE49-F238E27FC236}">
                    <a16:creationId xmlns:a16="http://schemas.microsoft.com/office/drawing/2014/main" id="{ADF82D61-4BDA-64DD-F1FE-ED7FD079AB2F}"/>
                  </a:ext>
                </a:extLst>
              </p:cNvPr>
              <p:cNvSpPr txBox="1"/>
              <p:nvPr/>
            </p:nvSpPr>
            <p:spPr>
              <a:xfrm>
                <a:off x="476250" y="1540114"/>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Democratic  leadership</a:t>
                </a:r>
              </a:p>
            </p:txBody>
          </p:sp>
          <p:sp>
            <p:nvSpPr>
              <p:cNvPr id="6" name="TextBox 5">
                <a:extLst>
                  <a:ext uri="{FF2B5EF4-FFF2-40B4-BE49-F238E27FC236}">
                    <a16:creationId xmlns:a16="http://schemas.microsoft.com/office/drawing/2014/main" id="{F9B61B98-4931-FCF9-433F-5F8C31208A84}"/>
                  </a:ext>
                </a:extLst>
              </p:cNvPr>
              <p:cNvSpPr txBox="1"/>
              <p:nvPr/>
            </p:nvSpPr>
            <p:spPr>
              <a:xfrm>
                <a:off x="574675" y="2047053"/>
                <a:ext cx="3003850" cy="1324996"/>
              </a:xfrm>
              <a:prstGeom prst="rect">
                <a:avLst/>
              </a:prstGeom>
              <a:noFill/>
            </p:spPr>
            <p:txBody>
              <a:bodyPr wrap="square" rtlCol="0">
                <a:spAutoFit/>
              </a:bodyPr>
              <a:lstStyle/>
              <a:p>
                <a:pPr marL="285750" indent="-285750">
                  <a:buFont typeface="Arial" panose="020B0604020202020204" pitchFamily="34" charset="0"/>
                  <a:buChar char="•"/>
                </a:pPr>
                <a:r>
                  <a:rPr lang="en-US" sz="1500" dirty="0"/>
                  <a:t>Participative decision making</a:t>
                </a:r>
              </a:p>
              <a:p>
                <a:pPr marL="285750" indent="-285750">
                  <a:buFont typeface="Arial" panose="020B0604020202020204" pitchFamily="34" charset="0"/>
                  <a:buChar char="•"/>
                </a:pPr>
                <a:r>
                  <a:rPr lang="en-US" sz="1500" dirty="0"/>
                  <a:t>Delegates authority</a:t>
                </a:r>
              </a:p>
              <a:p>
                <a:pPr marL="285750" indent="-285750">
                  <a:buFont typeface="Arial" panose="020B0604020202020204" pitchFamily="34" charset="0"/>
                  <a:buChar char="•"/>
                </a:pPr>
                <a:r>
                  <a:rPr lang="en-US" sz="1500" dirty="0"/>
                  <a:t>Employees decide how to work and set goals</a:t>
                </a:r>
              </a:p>
              <a:p>
                <a:pPr marL="285750" indent="-285750">
                  <a:buFont typeface="Arial" panose="020B0604020202020204" pitchFamily="34" charset="0"/>
                  <a:buChar char="•"/>
                </a:pPr>
                <a:r>
                  <a:rPr lang="en-US" sz="1500" dirty="0"/>
                  <a:t>Consultative techniques</a:t>
                </a:r>
              </a:p>
              <a:p>
                <a:pPr marL="285750" indent="-285750">
                  <a:buFont typeface="Arial" panose="020B0604020202020204" pitchFamily="34" charset="0"/>
                  <a:buChar char="•"/>
                </a:pPr>
                <a:r>
                  <a:rPr lang="en-US" sz="1500" dirty="0"/>
                  <a:t> Feedback-focused training</a:t>
                </a:r>
              </a:p>
            </p:txBody>
          </p:sp>
        </p:grpSp>
        <p:grpSp>
          <p:nvGrpSpPr>
            <p:cNvPr id="15" name="Group 14">
              <a:extLst>
                <a:ext uri="{FF2B5EF4-FFF2-40B4-BE49-F238E27FC236}">
                  <a16:creationId xmlns:a16="http://schemas.microsoft.com/office/drawing/2014/main" id="{253542C0-7BBD-177C-2175-C31FC7E7685A}"/>
                </a:ext>
              </a:extLst>
            </p:cNvPr>
            <p:cNvGrpSpPr/>
            <p:nvPr/>
          </p:nvGrpSpPr>
          <p:grpSpPr>
            <a:xfrm>
              <a:off x="3771901" y="1540113"/>
              <a:ext cx="4725544" cy="2023473"/>
              <a:chOff x="-180702" y="3583852"/>
              <a:chExt cx="6861573" cy="2023473"/>
            </a:xfrm>
          </p:grpSpPr>
          <p:sp>
            <p:nvSpPr>
              <p:cNvPr id="7" name="TextBox 6">
                <a:extLst>
                  <a:ext uri="{FF2B5EF4-FFF2-40B4-BE49-F238E27FC236}">
                    <a16:creationId xmlns:a16="http://schemas.microsoft.com/office/drawing/2014/main" id="{2E8E0F70-65B5-9CEC-E237-A0BD75BA34E6}"/>
                  </a:ext>
                </a:extLst>
              </p:cNvPr>
              <p:cNvSpPr txBox="1"/>
              <p:nvPr/>
            </p:nvSpPr>
            <p:spPr>
              <a:xfrm>
                <a:off x="1234949" y="3583852"/>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Theory Y  and Z</a:t>
                </a:r>
              </a:p>
            </p:txBody>
          </p:sp>
          <p:sp>
            <p:nvSpPr>
              <p:cNvPr id="8" name="TextBox 7">
                <a:extLst>
                  <a:ext uri="{FF2B5EF4-FFF2-40B4-BE49-F238E27FC236}">
                    <a16:creationId xmlns:a16="http://schemas.microsoft.com/office/drawing/2014/main" id="{9F7FCD72-C787-E519-031A-1C5AEF60054A}"/>
                  </a:ext>
                </a:extLst>
              </p:cNvPr>
              <p:cNvSpPr txBox="1"/>
              <p:nvPr/>
            </p:nvSpPr>
            <p:spPr>
              <a:xfrm>
                <a:off x="-180702" y="4075299"/>
                <a:ext cx="6861573" cy="1532026"/>
              </a:xfrm>
              <a:prstGeom prst="rect">
                <a:avLst/>
              </a:prstGeom>
              <a:noFill/>
            </p:spPr>
            <p:txBody>
              <a:bodyPr wrap="square" rtlCol="0">
                <a:spAutoFit/>
              </a:bodyPr>
              <a:lstStyle/>
              <a:p>
                <a:pPr marL="285750" indent="-285750">
                  <a:buFont typeface="Arial" panose="020B0604020202020204" pitchFamily="34" charset="0"/>
                  <a:buChar char="•"/>
                </a:pPr>
                <a:r>
                  <a:rPr lang="en-US" sz="1500" dirty="0"/>
                  <a:t>Employees have internal motivation</a:t>
                </a:r>
              </a:p>
              <a:p>
                <a:pPr marL="285750" indent="-285750">
                  <a:buFont typeface="Arial" panose="020B0604020202020204" pitchFamily="34" charset="0"/>
                  <a:buChar char="•"/>
                </a:pPr>
                <a:r>
                  <a:rPr lang="en-US" sz="1500" dirty="0"/>
                  <a:t>They enjoy working on roles</a:t>
                </a:r>
              </a:p>
              <a:p>
                <a:pPr marL="285750" indent="-285750">
                  <a:buFont typeface="Arial" panose="020B0604020202020204" pitchFamily="34" charset="0"/>
                  <a:buChar char="•"/>
                </a:pPr>
                <a:r>
                  <a:rPr lang="en-US" sz="1500" dirty="0"/>
                  <a:t>They work to grow their careers</a:t>
                </a:r>
              </a:p>
              <a:p>
                <a:pPr marL="285750" indent="-285750">
                  <a:buFont typeface="Arial" panose="020B0604020202020204" pitchFamily="34" charset="0"/>
                  <a:buChar char="•"/>
                </a:pPr>
                <a:r>
                  <a:rPr lang="en-US" sz="1500" dirty="0"/>
                  <a:t>Employees take full responsibility</a:t>
                </a:r>
              </a:p>
              <a:p>
                <a:pPr marL="285750" indent="-285750">
                  <a:buFont typeface="Arial" panose="020B0604020202020204" pitchFamily="34" charset="0"/>
                  <a:buChar char="•"/>
                </a:pPr>
                <a:r>
                  <a:rPr lang="en-US" sz="1500" dirty="0"/>
                  <a:t>Long-term employment</a:t>
                </a:r>
              </a:p>
              <a:p>
                <a:pPr marL="285750" indent="-285750">
                  <a:buFont typeface="Arial" panose="020B0604020202020204" pitchFamily="34" charset="0"/>
                  <a:buChar char="•"/>
                </a:pPr>
                <a:r>
                  <a:rPr lang="en-US" sz="1500" dirty="0"/>
                  <a:t>Consensus</a:t>
                </a:r>
              </a:p>
              <a:p>
                <a:pPr marL="285750" indent="-285750">
                  <a:buFont typeface="Arial" panose="020B0604020202020204" pitchFamily="34" charset="0"/>
                  <a:buChar char="•"/>
                </a:pPr>
                <a:r>
                  <a:rPr lang="en-US" sz="1500" dirty="0"/>
                  <a:t>High trust </a:t>
                </a:r>
              </a:p>
            </p:txBody>
          </p:sp>
        </p:grpSp>
      </p:grpSp>
      <p:grpSp>
        <p:nvGrpSpPr>
          <p:cNvPr id="11" name="Group 10">
            <a:extLst>
              <a:ext uri="{FF2B5EF4-FFF2-40B4-BE49-F238E27FC236}">
                <a16:creationId xmlns:a16="http://schemas.microsoft.com/office/drawing/2014/main" id="{22097A8F-1FE6-44C3-C013-D54ACD512102}"/>
              </a:ext>
            </a:extLst>
          </p:cNvPr>
          <p:cNvGrpSpPr/>
          <p:nvPr/>
        </p:nvGrpSpPr>
        <p:grpSpPr>
          <a:xfrm>
            <a:off x="-54728" y="3665683"/>
            <a:ext cx="5299828" cy="1622378"/>
            <a:chOff x="5949950" y="1447781"/>
            <a:chExt cx="5944227" cy="829878"/>
          </a:xfrm>
        </p:grpSpPr>
        <p:sp>
          <p:nvSpPr>
            <p:cNvPr id="9" name="TextBox 8">
              <a:extLst>
                <a:ext uri="{FF2B5EF4-FFF2-40B4-BE49-F238E27FC236}">
                  <a16:creationId xmlns:a16="http://schemas.microsoft.com/office/drawing/2014/main" id="{63CE838E-F13E-6D69-64DB-C94146155E0F}"/>
                </a:ext>
              </a:extLst>
            </p:cNvPr>
            <p:cNvSpPr txBox="1"/>
            <p:nvPr/>
          </p:nvSpPr>
          <p:spPr>
            <a:xfrm>
              <a:off x="5995027" y="1640052"/>
              <a:ext cx="5899150" cy="637607"/>
            </a:xfrm>
            <a:prstGeom prst="rect">
              <a:avLst/>
            </a:prstGeom>
            <a:noFill/>
          </p:spPr>
          <p:txBody>
            <a:bodyPr wrap="square" rtlCol="0">
              <a:spAutoFit/>
            </a:bodyPr>
            <a:lstStyle/>
            <a:p>
              <a:pPr marL="285750" indent="-285750">
                <a:buFont typeface="Arial" panose="020B0604020202020204" pitchFamily="34" charset="0"/>
                <a:buChar char="•"/>
              </a:pPr>
              <a:r>
                <a:rPr lang="en-US" sz="1500" dirty="0"/>
                <a:t>Shared belief that it is okay to take risks</a:t>
              </a:r>
            </a:p>
            <a:p>
              <a:pPr marL="285750" indent="-285750">
                <a:buFont typeface="Arial" panose="020B0604020202020204" pitchFamily="34" charset="0"/>
                <a:buChar char="•"/>
              </a:pPr>
              <a:r>
                <a:rPr lang="en-US" sz="1500" dirty="0"/>
                <a:t>They can express concerns and ideas</a:t>
              </a:r>
            </a:p>
            <a:p>
              <a:pPr marL="285750" indent="-285750">
                <a:buFont typeface="Arial" panose="020B0604020202020204" pitchFamily="34" charset="0"/>
                <a:buChar char="•"/>
              </a:pPr>
              <a:r>
                <a:rPr lang="en-US" sz="1500" dirty="0"/>
                <a:t>They can speak and raise questions</a:t>
              </a:r>
            </a:p>
            <a:p>
              <a:pPr marL="285750" indent="-285750">
                <a:buFont typeface="Arial" panose="020B0604020202020204" pitchFamily="34" charset="0"/>
                <a:buChar char="•"/>
              </a:pPr>
              <a:r>
                <a:rPr lang="en-US" sz="1500" dirty="0"/>
                <a:t>Can admit mistakes</a:t>
              </a:r>
            </a:p>
            <a:p>
              <a:pPr marL="285750" indent="-285750">
                <a:buFont typeface="Arial" panose="020B0604020202020204" pitchFamily="34" charset="0"/>
                <a:buChar char="•"/>
              </a:pPr>
              <a:r>
                <a:rPr lang="en-US" sz="1500" dirty="0"/>
                <a:t>All based on the understanding of no reprimand </a:t>
              </a:r>
            </a:p>
          </p:txBody>
        </p:sp>
        <p:sp>
          <p:nvSpPr>
            <p:cNvPr id="10" name="TextBox 9">
              <a:extLst>
                <a:ext uri="{FF2B5EF4-FFF2-40B4-BE49-F238E27FC236}">
                  <a16:creationId xmlns:a16="http://schemas.microsoft.com/office/drawing/2014/main" id="{7688FED6-B852-6061-E0FE-645E41FB5CC7}"/>
                </a:ext>
              </a:extLst>
            </p:cNvPr>
            <p:cNvSpPr txBox="1"/>
            <p:nvPr/>
          </p:nvSpPr>
          <p:spPr>
            <a:xfrm>
              <a:off x="5949950" y="1447781"/>
              <a:ext cx="5467350" cy="165305"/>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Psychological Safety</a:t>
              </a:r>
            </a:p>
          </p:txBody>
        </p:sp>
      </p:grpSp>
      <p:grpSp>
        <p:nvGrpSpPr>
          <p:cNvPr id="22" name="Group 21">
            <a:extLst>
              <a:ext uri="{FF2B5EF4-FFF2-40B4-BE49-F238E27FC236}">
                <a16:creationId xmlns:a16="http://schemas.microsoft.com/office/drawing/2014/main" id="{72B403ED-664B-EFE9-2A18-3C940EC45915}"/>
              </a:ext>
            </a:extLst>
          </p:cNvPr>
          <p:cNvGrpSpPr/>
          <p:nvPr/>
        </p:nvGrpSpPr>
        <p:grpSpPr>
          <a:xfrm>
            <a:off x="-25017" y="4190409"/>
            <a:ext cx="6556219" cy="2854945"/>
            <a:chOff x="5930579" y="804884"/>
            <a:chExt cx="7303700" cy="1460360"/>
          </a:xfrm>
        </p:grpSpPr>
        <p:sp>
          <p:nvSpPr>
            <p:cNvPr id="26" name="TextBox 25">
              <a:extLst>
                <a:ext uri="{FF2B5EF4-FFF2-40B4-BE49-F238E27FC236}">
                  <a16:creationId xmlns:a16="http://schemas.microsoft.com/office/drawing/2014/main" id="{8323D61E-CF6E-4A19-E694-EDBC50B1F017}"/>
                </a:ext>
              </a:extLst>
            </p:cNvPr>
            <p:cNvSpPr txBox="1"/>
            <p:nvPr/>
          </p:nvSpPr>
          <p:spPr>
            <a:xfrm>
              <a:off x="5930579" y="1627637"/>
              <a:ext cx="7303700" cy="637607"/>
            </a:xfrm>
            <a:prstGeom prst="rect">
              <a:avLst/>
            </a:prstGeom>
            <a:noFill/>
          </p:spPr>
          <p:txBody>
            <a:bodyPr wrap="square" rtlCol="0">
              <a:spAutoFit/>
            </a:bodyPr>
            <a:lstStyle/>
            <a:p>
              <a:pPr marL="285750" indent="-285750">
                <a:buFont typeface="Arial" panose="020B0604020202020204" pitchFamily="34" charset="0"/>
                <a:buChar char="•"/>
              </a:pPr>
              <a:r>
                <a:rPr lang="en-US" sz="1500" dirty="0"/>
                <a:t>Horizontal leadership principle that invites contribution from lab members </a:t>
              </a:r>
            </a:p>
            <a:p>
              <a:pPr marL="285750" indent="-285750">
                <a:buFont typeface="Arial" panose="020B0604020202020204" pitchFamily="34" charset="0"/>
                <a:buChar char="•"/>
              </a:pPr>
              <a:r>
                <a:rPr lang="en-US" sz="1500" dirty="0"/>
                <a:t>Works together with lab members to make decisions</a:t>
              </a:r>
            </a:p>
            <a:p>
              <a:pPr marL="285750" indent="-285750">
                <a:buFont typeface="Arial" panose="020B0604020202020204" pitchFamily="34" charset="0"/>
                <a:buChar char="•"/>
              </a:pPr>
              <a:r>
                <a:rPr lang="en-US" sz="1500" dirty="0"/>
                <a:t>Consults with lab members on research issues</a:t>
              </a:r>
            </a:p>
            <a:p>
              <a:pPr marL="285750" indent="-285750">
                <a:buFont typeface="Arial" panose="020B0604020202020204" pitchFamily="34" charset="0"/>
                <a:buChar char="•"/>
              </a:pPr>
              <a:r>
                <a:rPr lang="en-US" sz="1500" dirty="0"/>
                <a:t>Strong trust from members because she listens to everyone and remain empathetic about their needs    </a:t>
              </a:r>
            </a:p>
          </p:txBody>
        </p:sp>
        <p:sp>
          <p:nvSpPr>
            <p:cNvPr id="27" name="TextBox 26">
              <a:extLst>
                <a:ext uri="{FF2B5EF4-FFF2-40B4-BE49-F238E27FC236}">
                  <a16:creationId xmlns:a16="http://schemas.microsoft.com/office/drawing/2014/main" id="{3E178624-E3BB-3177-4FD5-24A54CCFCF3A}"/>
                </a:ext>
              </a:extLst>
            </p:cNvPr>
            <p:cNvSpPr txBox="1"/>
            <p:nvPr/>
          </p:nvSpPr>
          <p:spPr>
            <a:xfrm>
              <a:off x="5949950" y="1447781"/>
              <a:ext cx="5467350" cy="165305"/>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Alignment with Heard Quote</a:t>
              </a:r>
            </a:p>
          </p:txBody>
        </p:sp>
        <p:sp>
          <p:nvSpPr>
            <p:cNvPr id="18" name="TextBox 17">
              <a:extLst>
                <a:ext uri="{FF2B5EF4-FFF2-40B4-BE49-F238E27FC236}">
                  <a16:creationId xmlns:a16="http://schemas.microsoft.com/office/drawing/2014/main" id="{DC8369D5-9D59-36C2-6E21-750CAD1098F0}"/>
                </a:ext>
              </a:extLst>
            </p:cNvPr>
            <p:cNvSpPr txBox="1"/>
            <p:nvPr/>
          </p:nvSpPr>
          <p:spPr>
            <a:xfrm>
              <a:off x="11311643" y="804884"/>
              <a:ext cx="1781385" cy="165305"/>
            </a:xfrm>
            <a:prstGeom prst="rect">
              <a:avLst/>
            </a:prstGeom>
            <a:noFill/>
          </p:spPr>
          <p:txBody>
            <a:bodyPr wrap="square" rtlCol="0">
              <a:spAutoFit/>
            </a:bodyPr>
            <a:lstStyle/>
            <a:p>
              <a:r>
                <a:rPr lang="en-US" sz="1500" dirty="0"/>
                <a:t>(Gallo, 2023)</a:t>
              </a:r>
            </a:p>
          </p:txBody>
        </p:sp>
      </p:grpSp>
    </p:spTree>
    <p:extLst>
      <p:ext uri="{BB962C8B-B14F-4D97-AF65-F5344CB8AC3E}">
        <p14:creationId xmlns:p14="http://schemas.microsoft.com/office/powerpoint/2010/main" val="1759650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DF805-C32A-3222-61AE-4E4681083911}"/>
              </a:ext>
            </a:extLst>
          </p:cNvPr>
          <p:cNvSpPr>
            <a:spLocks noGrp="1"/>
          </p:cNvSpPr>
          <p:nvPr>
            <p:ph type="title"/>
          </p:nvPr>
        </p:nvSpPr>
        <p:spPr>
          <a:xfrm>
            <a:off x="0" y="41960"/>
            <a:ext cx="12191999" cy="752475"/>
          </a:xfrm>
          <a:solidFill>
            <a:srgbClr val="0070C0"/>
          </a:solidFill>
        </p:spPr>
        <p:txBody>
          <a:bodyPr vert="horz" lIns="91440" tIns="45720" rIns="91440" bIns="45720" rtlCol="0" anchor="ctr">
            <a:normAutofit/>
          </a:bodyPr>
          <a:lstStyle/>
          <a:p>
            <a:pPr algn="ctr"/>
            <a:r>
              <a:rPr lang="en-US" dirty="0">
                <a:solidFill>
                  <a:schemeClr val="bg1"/>
                </a:solidFill>
              </a:rPr>
              <a:t>Argument for EI</a:t>
            </a:r>
          </a:p>
        </p:txBody>
      </p:sp>
      <p:grpSp>
        <p:nvGrpSpPr>
          <p:cNvPr id="5" name="Group 4">
            <a:extLst>
              <a:ext uri="{FF2B5EF4-FFF2-40B4-BE49-F238E27FC236}">
                <a16:creationId xmlns:a16="http://schemas.microsoft.com/office/drawing/2014/main" id="{1865723F-6375-A7B2-77CF-C6E8ACD8378D}"/>
              </a:ext>
            </a:extLst>
          </p:cNvPr>
          <p:cNvGrpSpPr/>
          <p:nvPr/>
        </p:nvGrpSpPr>
        <p:grpSpPr>
          <a:xfrm>
            <a:off x="6743700" y="1097845"/>
            <a:ext cx="4705351" cy="1548067"/>
            <a:chOff x="476250" y="1540114"/>
            <a:chExt cx="3638551" cy="1474022"/>
          </a:xfrm>
        </p:grpSpPr>
        <p:sp>
          <p:nvSpPr>
            <p:cNvPr id="9" name="TextBox 8">
              <a:extLst>
                <a:ext uri="{FF2B5EF4-FFF2-40B4-BE49-F238E27FC236}">
                  <a16:creationId xmlns:a16="http://schemas.microsoft.com/office/drawing/2014/main" id="{9696C886-428A-ED13-13B0-E3F8BA69B70F}"/>
                </a:ext>
              </a:extLst>
            </p:cNvPr>
            <p:cNvSpPr txBox="1"/>
            <p:nvPr/>
          </p:nvSpPr>
          <p:spPr>
            <a:xfrm>
              <a:off x="476250" y="1540114"/>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Leadership effectiveness </a:t>
              </a:r>
            </a:p>
          </p:txBody>
        </p:sp>
        <p:sp>
          <p:nvSpPr>
            <p:cNvPr id="10" name="TextBox 9">
              <a:extLst>
                <a:ext uri="{FF2B5EF4-FFF2-40B4-BE49-F238E27FC236}">
                  <a16:creationId xmlns:a16="http://schemas.microsoft.com/office/drawing/2014/main" id="{793E469A-B752-6399-9225-7B1C22F2FBA8}"/>
                </a:ext>
              </a:extLst>
            </p:cNvPr>
            <p:cNvSpPr txBox="1"/>
            <p:nvPr/>
          </p:nvSpPr>
          <p:spPr>
            <a:xfrm>
              <a:off x="574675" y="2047053"/>
              <a:ext cx="3540126" cy="967083"/>
            </a:xfrm>
            <a:prstGeom prst="rect">
              <a:avLst/>
            </a:prstGeom>
            <a:noFill/>
          </p:spPr>
          <p:txBody>
            <a:bodyPr wrap="square" rtlCol="0">
              <a:spAutoFit/>
            </a:bodyPr>
            <a:lstStyle/>
            <a:p>
              <a:pPr marL="285750" indent="-285750">
                <a:buFont typeface="Arial" panose="020B0604020202020204" pitchFamily="34" charset="0"/>
                <a:buChar char="•"/>
              </a:pPr>
              <a:r>
                <a:rPr lang="en-US" sz="1500" dirty="0"/>
                <a:t>EI separates great leaders from good leaders</a:t>
              </a:r>
            </a:p>
            <a:p>
              <a:pPr marL="285750" indent="-285750">
                <a:buFont typeface="Arial" panose="020B0604020202020204" pitchFamily="34" charset="0"/>
                <a:buChar char="•"/>
              </a:pPr>
              <a:r>
                <a:rPr lang="en-US" sz="1500" dirty="0"/>
                <a:t>Leaders evaluate their strengths and weaknesses</a:t>
              </a:r>
            </a:p>
            <a:p>
              <a:pPr marL="285750" indent="-285750">
                <a:buFont typeface="Arial" panose="020B0604020202020204" pitchFamily="34" charset="0"/>
                <a:buChar char="•"/>
              </a:pPr>
              <a:r>
                <a:rPr lang="en-US" sz="1500" dirty="0"/>
                <a:t>Leaders stay calm when under pressure </a:t>
              </a:r>
            </a:p>
            <a:p>
              <a:pPr marL="285750" indent="-285750">
                <a:buFont typeface="Arial" panose="020B0604020202020204" pitchFamily="34" charset="0"/>
                <a:buChar char="•"/>
              </a:pPr>
              <a:r>
                <a:rPr lang="en-US" sz="1500" dirty="0"/>
                <a:t>Leaders adapt easily to circumstances</a:t>
              </a:r>
            </a:p>
          </p:txBody>
        </p:sp>
      </p:grpSp>
      <p:grpSp>
        <p:nvGrpSpPr>
          <p:cNvPr id="11" name="Group 10">
            <a:extLst>
              <a:ext uri="{FF2B5EF4-FFF2-40B4-BE49-F238E27FC236}">
                <a16:creationId xmlns:a16="http://schemas.microsoft.com/office/drawing/2014/main" id="{E68FE259-77A3-196D-3A43-EA7806E5D50E}"/>
              </a:ext>
            </a:extLst>
          </p:cNvPr>
          <p:cNvGrpSpPr/>
          <p:nvPr/>
        </p:nvGrpSpPr>
        <p:grpSpPr>
          <a:xfrm>
            <a:off x="7055381" y="3412547"/>
            <a:ext cx="3782748" cy="3031773"/>
            <a:chOff x="476250" y="1540114"/>
            <a:chExt cx="3782748" cy="2886761"/>
          </a:xfrm>
        </p:grpSpPr>
        <p:sp>
          <p:nvSpPr>
            <p:cNvPr id="12" name="TextBox 11">
              <a:extLst>
                <a:ext uri="{FF2B5EF4-FFF2-40B4-BE49-F238E27FC236}">
                  <a16:creationId xmlns:a16="http://schemas.microsoft.com/office/drawing/2014/main" id="{2264AB95-6142-E851-4A6F-1E205762DA6B}"/>
                </a:ext>
              </a:extLst>
            </p:cNvPr>
            <p:cNvSpPr txBox="1"/>
            <p:nvPr/>
          </p:nvSpPr>
          <p:spPr>
            <a:xfrm>
              <a:off x="476250" y="1540114"/>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Motivation and trust</a:t>
              </a:r>
            </a:p>
          </p:txBody>
        </p:sp>
        <p:sp>
          <p:nvSpPr>
            <p:cNvPr id="13" name="TextBox 12">
              <a:extLst>
                <a:ext uri="{FF2B5EF4-FFF2-40B4-BE49-F238E27FC236}">
                  <a16:creationId xmlns:a16="http://schemas.microsoft.com/office/drawing/2014/main" id="{B4EE1E7A-6287-99CB-3908-1FE792D18487}"/>
                </a:ext>
              </a:extLst>
            </p:cNvPr>
            <p:cNvSpPr txBox="1"/>
            <p:nvPr/>
          </p:nvSpPr>
          <p:spPr>
            <a:xfrm>
              <a:off x="574675" y="2047053"/>
              <a:ext cx="3540126" cy="1406666"/>
            </a:xfrm>
            <a:prstGeom prst="rect">
              <a:avLst/>
            </a:prstGeom>
            <a:noFill/>
          </p:spPr>
          <p:txBody>
            <a:bodyPr wrap="square" rtlCol="0">
              <a:spAutoFit/>
            </a:bodyPr>
            <a:lstStyle/>
            <a:p>
              <a:pPr marL="285750" indent="-285750">
                <a:buFont typeface="Arial" panose="020B0604020202020204" pitchFamily="34" charset="0"/>
                <a:buChar char="•"/>
              </a:pPr>
              <a:r>
                <a:rPr lang="en-US" sz="1500" dirty="0"/>
                <a:t>Leaders build a good rapport with employees</a:t>
              </a:r>
            </a:p>
            <a:p>
              <a:pPr marL="285750" indent="-285750">
                <a:buFont typeface="Arial" panose="020B0604020202020204" pitchFamily="34" charset="0"/>
                <a:buChar char="•"/>
              </a:pPr>
              <a:r>
                <a:rPr lang="en-US" sz="1500" dirty="0"/>
                <a:t>Leaders retain high-level talents</a:t>
              </a:r>
            </a:p>
            <a:p>
              <a:pPr marL="285750" indent="-285750">
                <a:buFont typeface="Arial" panose="020B0604020202020204" pitchFamily="34" charset="0"/>
                <a:buChar char="•"/>
              </a:pPr>
              <a:r>
                <a:rPr lang="en-US" sz="1500" dirty="0"/>
                <a:t>Lead change</a:t>
              </a:r>
            </a:p>
            <a:p>
              <a:pPr marL="285750" indent="-285750">
                <a:buFont typeface="Arial" panose="020B0604020202020204" pitchFamily="34" charset="0"/>
                <a:buChar char="•"/>
              </a:pPr>
              <a:r>
                <a:rPr lang="en-US" sz="1500" dirty="0"/>
                <a:t>Manage conflict in employees</a:t>
              </a:r>
            </a:p>
            <a:p>
              <a:pPr marL="285750" indent="-285750">
                <a:buFont typeface="Arial" panose="020B0604020202020204" pitchFamily="34" charset="0"/>
                <a:buChar char="•"/>
              </a:pPr>
              <a:endParaRPr lang="en-US" sz="1500" dirty="0"/>
            </a:p>
          </p:txBody>
        </p:sp>
        <p:sp>
          <p:nvSpPr>
            <p:cNvPr id="17" name="TextBox 16">
              <a:extLst>
                <a:ext uri="{FF2B5EF4-FFF2-40B4-BE49-F238E27FC236}">
                  <a16:creationId xmlns:a16="http://schemas.microsoft.com/office/drawing/2014/main" id="{0D411BB8-75C3-58EF-D0CC-785241B98118}"/>
                </a:ext>
              </a:extLst>
            </p:cNvPr>
            <p:cNvSpPr txBox="1"/>
            <p:nvPr/>
          </p:nvSpPr>
          <p:spPr>
            <a:xfrm>
              <a:off x="718872" y="3899375"/>
              <a:ext cx="3540126" cy="527500"/>
            </a:xfrm>
            <a:prstGeom prst="rect">
              <a:avLst/>
            </a:prstGeom>
            <a:noFill/>
          </p:spPr>
          <p:txBody>
            <a:bodyPr wrap="square" rtlCol="0">
              <a:spAutoFit/>
            </a:bodyPr>
            <a:lstStyle/>
            <a:p>
              <a:r>
                <a:rPr lang="en-US" sz="1500" dirty="0"/>
                <a:t>(Goleman, 2000)</a:t>
              </a:r>
            </a:p>
            <a:p>
              <a:pPr marL="285750" indent="-285750">
                <a:buFont typeface="Arial" panose="020B0604020202020204" pitchFamily="34" charset="0"/>
                <a:buChar char="•"/>
              </a:pPr>
              <a:endParaRPr lang="en-US" sz="1500" dirty="0"/>
            </a:p>
          </p:txBody>
        </p:sp>
      </p:grpSp>
      <p:graphicFrame>
        <p:nvGraphicFramePr>
          <p:cNvPr id="16" name="Diagram 15">
            <a:extLst>
              <a:ext uri="{FF2B5EF4-FFF2-40B4-BE49-F238E27FC236}">
                <a16:creationId xmlns:a16="http://schemas.microsoft.com/office/drawing/2014/main" id="{05F80CA9-15F2-4C93-3E3A-AC6181E0EF57}"/>
              </a:ext>
            </a:extLst>
          </p:cNvPr>
          <p:cNvGraphicFramePr/>
          <p:nvPr>
            <p:extLst>
              <p:ext uri="{D42A27DB-BD31-4B8C-83A1-F6EECF244321}">
                <p14:modId xmlns:p14="http://schemas.microsoft.com/office/powerpoint/2010/main" val="3389873773"/>
              </p:ext>
            </p:extLst>
          </p:nvPr>
        </p:nvGraphicFramePr>
        <p:xfrm>
          <a:off x="-292100" y="794434"/>
          <a:ext cx="7734300" cy="5822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3261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1AA0CD4B-C2B9-34FA-96FF-6944D22A4A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03654" y="1454798"/>
            <a:ext cx="6988346" cy="4650427"/>
          </a:xfrm>
          <a:prstGeom prst="rect">
            <a:avLst/>
          </a:prstGeom>
        </p:spPr>
      </p:pic>
      <p:sp>
        <p:nvSpPr>
          <p:cNvPr id="2" name="Title 1">
            <a:extLst>
              <a:ext uri="{FF2B5EF4-FFF2-40B4-BE49-F238E27FC236}">
                <a16:creationId xmlns:a16="http://schemas.microsoft.com/office/drawing/2014/main" id="{7075320D-E339-E6A0-EDE3-D6C7CAA45212}"/>
              </a:ext>
            </a:extLst>
          </p:cNvPr>
          <p:cNvSpPr>
            <a:spLocks noGrp="1"/>
          </p:cNvSpPr>
          <p:nvPr>
            <p:ph type="title"/>
          </p:nvPr>
        </p:nvSpPr>
        <p:spPr>
          <a:xfrm>
            <a:off x="838200" y="41960"/>
            <a:ext cx="10515600" cy="815975"/>
          </a:xfrm>
          <a:solidFill>
            <a:srgbClr val="0070C0"/>
          </a:solidFill>
        </p:spPr>
        <p:txBody>
          <a:bodyPr vert="horz" lIns="91440" tIns="45720" rIns="91440" bIns="45720" rtlCol="0" anchor="ctr">
            <a:normAutofit/>
          </a:bodyPr>
          <a:lstStyle/>
          <a:p>
            <a:pPr algn="ctr"/>
            <a:r>
              <a:rPr lang="en-US" dirty="0">
                <a:solidFill>
                  <a:schemeClr val="bg1"/>
                </a:solidFill>
              </a:rPr>
              <a:t>Argument Against EI</a:t>
            </a:r>
          </a:p>
        </p:txBody>
      </p:sp>
      <p:grpSp>
        <p:nvGrpSpPr>
          <p:cNvPr id="4" name="Group 3">
            <a:extLst>
              <a:ext uri="{FF2B5EF4-FFF2-40B4-BE49-F238E27FC236}">
                <a16:creationId xmlns:a16="http://schemas.microsoft.com/office/drawing/2014/main" id="{7B8D6C9C-8706-1A1D-045F-EF327CC9382B}"/>
              </a:ext>
            </a:extLst>
          </p:cNvPr>
          <p:cNvGrpSpPr/>
          <p:nvPr/>
        </p:nvGrpSpPr>
        <p:grpSpPr>
          <a:xfrm>
            <a:off x="996949" y="1131633"/>
            <a:ext cx="4578068" cy="1757305"/>
            <a:chOff x="476250" y="1540114"/>
            <a:chExt cx="3540126" cy="1673252"/>
          </a:xfrm>
        </p:grpSpPr>
        <p:sp>
          <p:nvSpPr>
            <p:cNvPr id="5" name="TextBox 4">
              <a:extLst>
                <a:ext uri="{FF2B5EF4-FFF2-40B4-BE49-F238E27FC236}">
                  <a16:creationId xmlns:a16="http://schemas.microsoft.com/office/drawing/2014/main" id="{083120C2-6354-9536-F0C5-FEED6ABD12E3}"/>
                </a:ext>
              </a:extLst>
            </p:cNvPr>
            <p:cNvSpPr txBox="1"/>
            <p:nvPr/>
          </p:nvSpPr>
          <p:spPr>
            <a:xfrm>
              <a:off x="476250" y="1540114"/>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Conceptual Inflation </a:t>
              </a:r>
            </a:p>
          </p:txBody>
        </p:sp>
        <p:sp>
          <p:nvSpPr>
            <p:cNvPr id="6" name="TextBox 5">
              <a:extLst>
                <a:ext uri="{FF2B5EF4-FFF2-40B4-BE49-F238E27FC236}">
                  <a16:creationId xmlns:a16="http://schemas.microsoft.com/office/drawing/2014/main" id="{8E0CC049-9880-4D8B-E601-6AD0DB9C7B09}"/>
                </a:ext>
              </a:extLst>
            </p:cNvPr>
            <p:cNvSpPr txBox="1"/>
            <p:nvPr/>
          </p:nvSpPr>
          <p:spPr>
            <a:xfrm>
              <a:off x="476250" y="1806700"/>
              <a:ext cx="3540126" cy="1406666"/>
            </a:xfrm>
            <a:prstGeom prst="rect">
              <a:avLst/>
            </a:prstGeom>
            <a:noFill/>
          </p:spPr>
          <p:txBody>
            <a:bodyPr wrap="square" rtlCol="0">
              <a:spAutoFit/>
            </a:bodyPr>
            <a:lstStyle/>
            <a:p>
              <a:pPr marL="285750" indent="-285750">
                <a:buFont typeface="Arial" panose="020B0604020202020204" pitchFamily="34" charset="0"/>
                <a:buChar char="•"/>
              </a:pPr>
              <a:r>
                <a:rPr lang="en-US" sz="1500" dirty="0"/>
                <a:t>Integrates all-inclusive definitions </a:t>
              </a:r>
            </a:p>
            <a:p>
              <a:pPr marL="285750" indent="-285750">
                <a:buFont typeface="Arial" panose="020B0604020202020204" pitchFamily="34" charset="0"/>
                <a:buChar char="•"/>
              </a:pPr>
              <a:r>
                <a:rPr lang="en-US" sz="1500" dirty="0"/>
                <a:t>Contain learned skills – empathy, self-control</a:t>
              </a:r>
            </a:p>
            <a:p>
              <a:pPr marL="285750" indent="-285750">
                <a:buFont typeface="Arial" panose="020B0604020202020204" pitchFamily="34" charset="0"/>
                <a:buChar char="•"/>
              </a:pPr>
              <a:r>
                <a:rPr lang="en-US" sz="1500" dirty="0"/>
                <a:t>Overlapping with personality traits</a:t>
              </a:r>
            </a:p>
            <a:p>
              <a:pPr marL="285750" indent="-285750">
                <a:buFont typeface="Arial" panose="020B0604020202020204" pitchFamily="34" charset="0"/>
                <a:buChar char="•"/>
              </a:pPr>
              <a:r>
                <a:rPr lang="en-US" sz="1500" dirty="0"/>
                <a:t>Diminished value</a:t>
              </a:r>
            </a:p>
            <a:p>
              <a:pPr marL="285750" indent="-285750">
                <a:buFont typeface="Arial" panose="020B0604020202020204" pitchFamily="34" charset="0"/>
                <a:buChar char="•"/>
              </a:pPr>
              <a:r>
                <a:rPr lang="en-US" sz="1500" dirty="0"/>
                <a:t>Lack of objective measures</a:t>
              </a:r>
            </a:p>
            <a:p>
              <a:pPr marL="285750" indent="-285750">
                <a:buFont typeface="Arial" panose="020B0604020202020204" pitchFamily="34" charset="0"/>
                <a:buChar char="•"/>
              </a:pPr>
              <a:endParaRPr lang="en-US" sz="1500" dirty="0"/>
            </a:p>
          </p:txBody>
        </p:sp>
      </p:grpSp>
      <p:grpSp>
        <p:nvGrpSpPr>
          <p:cNvPr id="7" name="Group 6">
            <a:extLst>
              <a:ext uri="{FF2B5EF4-FFF2-40B4-BE49-F238E27FC236}">
                <a16:creationId xmlns:a16="http://schemas.microsoft.com/office/drawing/2014/main" id="{1B42DF38-33A0-CD9B-D37C-4B499C3BE78E}"/>
              </a:ext>
            </a:extLst>
          </p:cNvPr>
          <p:cNvGrpSpPr/>
          <p:nvPr/>
        </p:nvGrpSpPr>
        <p:grpSpPr>
          <a:xfrm>
            <a:off x="838200" y="2888938"/>
            <a:ext cx="4642382" cy="1434140"/>
            <a:chOff x="476250" y="1540114"/>
            <a:chExt cx="3589858" cy="1365544"/>
          </a:xfrm>
        </p:grpSpPr>
        <p:sp>
          <p:nvSpPr>
            <p:cNvPr id="8" name="TextBox 7">
              <a:extLst>
                <a:ext uri="{FF2B5EF4-FFF2-40B4-BE49-F238E27FC236}">
                  <a16:creationId xmlns:a16="http://schemas.microsoft.com/office/drawing/2014/main" id="{7BE49078-17C7-D179-1AC6-83A8A4D3D044}"/>
                </a:ext>
              </a:extLst>
            </p:cNvPr>
            <p:cNvSpPr txBox="1"/>
            <p:nvPr/>
          </p:nvSpPr>
          <p:spPr>
            <a:xfrm>
              <a:off x="476250" y="1540114"/>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Western Bias</a:t>
              </a:r>
            </a:p>
          </p:txBody>
        </p:sp>
        <p:sp>
          <p:nvSpPr>
            <p:cNvPr id="9" name="TextBox 8">
              <a:extLst>
                <a:ext uri="{FF2B5EF4-FFF2-40B4-BE49-F238E27FC236}">
                  <a16:creationId xmlns:a16="http://schemas.microsoft.com/office/drawing/2014/main" id="{8CBD3954-6E63-55BF-596C-73B9F27DB7C0}"/>
                </a:ext>
              </a:extLst>
            </p:cNvPr>
            <p:cNvSpPr txBox="1"/>
            <p:nvPr/>
          </p:nvSpPr>
          <p:spPr>
            <a:xfrm>
              <a:off x="525982" y="1938575"/>
              <a:ext cx="3540126" cy="967083"/>
            </a:xfrm>
            <a:prstGeom prst="rect">
              <a:avLst/>
            </a:prstGeom>
            <a:noFill/>
          </p:spPr>
          <p:txBody>
            <a:bodyPr wrap="square" rtlCol="0">
              <a:spAutoFit/>
            </a:bodyPr>
            <a:lstStyle/>
            <a:p>
              <a:pPr marL="285750" indent="-285750">
                <a:buFont typeface="Arial" panose="020B0604020202020204" pitchFamily="34" charset="0"/>
                <a:buChar char="•"/>
              </a:pPr>
              <a:r>
                <a:rPr lang="en-US" sz="1500" dirty="0"/>
                <a:t>Most research conducted in Western countries</a:t>
              </a:r>
            </a:p>
            <a:p>
              <a:pPr marL="285750" indent="-285750">
                <a:buFont typeface="Arial" panose="020B0604020202020204" pitchFamily="34" charset="0"/>
                <a:buChar char="•"/>
              </a:pPr>
              <a:r>
                <a:rPr lang="en-US" sz="1500" dirty="0"/>
                <a:t>Measurement relies on Western cultures and not global multiculturalism</a:t>
              </a:r>
            </a:p>
            <a:p>
              <a:pPr marL="285750" indent="-285750">
                <a:buFont typeface="Arial" panose="020B0604020202020204" pitchFamily="34" charset="0"/>
                <a:buChar char="•"/>
              </a:pPr>
              <a:r>
                <a:rPr lang="en-US" sz="1500" dirty="0"/>
                <a:t>Reliance on self-assessed questionnaires </a:t>
              </a:r>
            </a:p>
          </p:txBody>
        </p:sp>
      </p:grpSp>
      <p:grpSp>
        <p:nvGrpSpPr>
          <p:cNvPr id="10" name="Group 9">
            <a:extLst>
              <a:ext uri="{FF2B5EF4-FFF2-40B4-BE49-F238E27FC236}">
                <a16:creationId xmlns:a16="http://schemas.microsoft.com/office/drawing/2014/main" id="{798790C1-930E-5D5D-F972-A1AF5663FC7C}"/>
              </a:ext>
            </a:extLst>
          </p:cNvPr>
          <p:cNvGrpSpPr/>
          <p:nvPr/>
        </p:nvGrpSpPr>
        <p:grpSpPr>
          <a:xfrm>
            <a:off x="933307" y="4469071"/>
            <a:ext cx="4705351" cy="1317234"/>
            <a:chOff x="476250" y="1540114"/>
            <a:chExt cx="3638551" cy="1254230"/>
          </a:xfrm>
        </p:grpSpPr>
        <p:sp>
          <p:nvSpPr>
            <p:cNvPr id="11" name="TextBox 10">
              <a:extLst>
                <a:ext uri="{FF2B5EF4-FFF2-40B4-BE49-F238E27FC236}">
                  <a16:creationId xmlns:a16="http://schemas.microsoft.com/office/drawing/2014/main" id="{E2E3EEDC-C3FA-A5A2-03B3-12A8B503A15D}"/>
                </a:ext>
              </a:extLst>
            </p:cNvPr>
            <p:cNvSpPr txBox="1"/>
            <p:nvPr/>
          </p:nvSpPr>
          <p:spPr>
            <a:xfrm>
              <a:off x="476250" y="1540114"/>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Over emphasis on Emotions</a:t>
              </a:r>
            </a:p>
          </p:txBody>
        </p:sp>
        <p:sp>
          <p:nvSpPr>
            <p:cNvPr id="12" name="TextBox 11">
              <a:extLst>
                <a:ext uri="{FF2B5EF4-FFF2-40B4-BE49-F238E27FC236}">
                  <a16:creationId xmlns:a16="http://schemas.microsoft.com/office/drawing/2014/main" id="{2C9ADC41-AAAC-6832-FC40-7E68FE27D483}"/>
                </a:ext>
              </a:extLst>
            </p:cNvPr>
            <p:cNvSpPr txBox="1"/>
            <p:nvPr/>
          </p:nvSpPr>
          <p:spPr>
            <a:xfrm>
              <a:off x="574675" y="2047053"/>
              <a:ext cx="3540126" cy="747291"/>
            </a:xfrm>
            <a:prstGeom prst="rect">
              <a:avLst/>
            </a:prstGeom>
            <a:noFill/>
          </p:spPr>
          <p:txBody>
            <a:bodyPr wrap="square" rtlCol="0">
              <a:spAutoFit/>
            </a:bodyPr>
            <a:lstStyle/>
            <a:p>
              <a:pPr marL="285750" indent="-285750">
                <a:buFont typeface="Arial" panose="020B0604020202020204" pitchFamily="34" charset="0"/>
                <a:buChar char="•"/>
              </a:pPr>
              <a:r>
                <a:rPr lang="en-US" sz="1500" dirty="0"/>
                <a:t>Reliance on emotional awareness</a:t>
              </a:r>
            </a:p>
            <a:p>
              <a:pPr marL="285750" indent="-285750">
                <a:buFont typeface="Arial" panose="020B0604020202020204" pitchFamily="34" charset="0"/>
                <a:buChar char="•"/>
              </a:pPr>
              <a:r>
                <a:rPr lang="en-US" sz="1500" dirty="0"/>
                <a:t>Depends on the management of emotions</a:t>
              </a:r>
            </a:p>
            <a:p>
              <a:pPr marL="285750" indent="-285750">
                <a:buFont typeface="Arial" panose="020B0604020202020204" pitchFamily="34" charset="0"/>
                <a:buChar char="•"/>
              </a:pPr>
              <a:r>
                <a:rPr lang="en-US" sz="1500" dirty="0"/>
                <a:t>Neglects practical, technical, and cognitive skills</a:t>
              </a:r>
            </a:p>
          </p:txBody>
        </p:sp>
      </p:grpSp>
    </p:spTree>
    <p:extLst>
      <p:ext uri="{BB962C8B-B14F-4D97-AF65-F5344CB8AC3E}">
        <p14:creationId xmlns:p14="http://schemas.microsoft.com/office/powerpoint/2010/main" val="3701220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02D1B-C80B-0A06-B92C-1DD59E65D6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3A63B0-5DE2-3D7E-99F0-014DED7137F9}"/>
              </a:ext>
            </a:extLst>
          </p:cNvPr>
          <p:cNvSpPr>
            <a:spLocks noGrp="1"/>
          </p:cNvSpPr>
          <p:nvPr>
            <p:ph type="title"/>
          </p:nvPr>
        </p:nvSpPr>
        <p:spPr>
          <a:xfrm>
            <a:off x="838200" y="365125"/>
            <a:ext cx="10515600" cy="682625"/>
          </a:xfrm>
          <a:solidFill>
            <a:srgbClr val="0070C0"/>
          </a:solidFill>
        </p:spPr>
        <p:txBody>
          <a:bodyPr vert="horz" lIns="91440" tIns="45720" rIns="91440" bIns="45720" rtlCol="0" anchor="ctr">
            <a:normAutofit fontScale="90000"/>
          </a:bodyPr>
          <a:lstStyle/>
          <a:p>
            <a:pPr algn="ctr"/>
            <a:r>
              <a:rPr lang="en-US" dirty="0">
                <a:solidFill>
                  <a:schemeClr val="bg1"/>
                </a:solidFill>
              </a:rPr>
              <a:t>Argument FOR CQ</a:t>
            </a:r>
          </a:p>
        </p:txBody>
      </p:sp>
      <p:pic>
        <p:nvPicPr>
          <p:cNvPr id="5" name="Picture 4">
            <a:extLst>
              <a:ext uri="{FF2B5EF4-FFF2-40B4-BE49-F238E27FC236}">
                <a16:creationId xmlns:a16="http://schemas.microsoft.com/office/drawing/2014/main" id="{0E46C679-285A-F55E-9E99-9934EBAE03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293215"/>
            <a:ext cx="6189085" cy="4710112"/>
          </a:xfrm>
          <a:prstGeom prst="rect">
            <a:avLst/>
          </a:prstGeom>
        </p:spPr>
      </p:pic>
      <p:grpSp>
        <p:nvGrpSpPr>
          <p:cNvPr id="6" name="Group 5">
            <a:extLst>
              <a:ext uri="{FF2B5EF4-FFF2-40B4-BE49-F238E27FC236}">
                <a16:creationId xmlns:a16="http://schemas.microsoft.com/office/drawing/2014/main" id="{9FF4B008-5A46-75F8-D618-7E4453137041}"/>
              </a:ext>
            </a:extLst>
          </p:cNvPr>
          <p:cNvGrpSpPr/>
          <p:nvPr/>
        </p:nvGrpSpPr>
        <p:grpSpPr>
          <a:xfrm>
            <a:off x="6397623" y="1236066"/>
            <a:ext cx="4835243" cy="1988138"/>
            <a:chOff x="476249" y="1540114"/>
            <a:chExt cx="3738994" cy="1893043"/>
          </a:xfrm>
        </p:grpSpPr>
        <p:sp>
          <p:nvSpPr>
            <p:cNvPr id="7" name="TextBox 6">
              <a:extLst>
                <a:ext uri="{FF2B5EF4-FFF2-40B4-BE49-F238E27FC236}">
                  <a16:creationId xmlns:a16="http://schemas.microsoft.com/office/drawing/2014/main" id="{6D8705E7-06A0-4CE4-0D75-E8B3D103135F}"/>
                </a:ext>
              </a:extLst>
            </p:cNvPr>
            <p:cNvSpPr txBox="1"/>
            <p:nvPr/>
          </p:nvSpPr>
          <p:spPr>
            <a:xfrm>
              <a:off x="476250" y="1540114"/>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Global Collaboration </a:t>
              </a:r>
            </a:p>
          </p:txBody>
        </p:sp>
        <p:sp>
          <p:nvSpPr>
            <p:cNvPr id="8" name="TextBox 7">
              <a:extLst>
                <a:ext uri="{FF2B5EF4-FFF2-40B4-BE49-F238E27FC236}">
                  <a16:creationId xmlns:a16="http://schemas.microsoft.com/office/drawing/2014/main" id="{DA8DB90B-CDA3-6063-E161-7DCAD0B602BB}"/>
                </a:ext>
              </a:extLst>
            </p:cNvPr>
            <p:cNvSpPr txBox="1"/>
            <p:nvPr/>
          </p:nvSpPr>
          <p:spPr>
            <a:xfrm>
              <a:off x="476249" y="1806700"/>
              <a:ext cx="3738994" cy="1626457"/>
            </a:xfrm>
            <a:prstGeom prst="rect">
              <a:avLst/>
            </a:prstGeom>
            <a:noFill/>
          </p:spPr>
          <p:txBody>
            <a:bodyPr wrap="square" rtlCol="0">
              <a:spAutoFit/>
            </a:bodyPr>
            <a:lstStyle/>
            <a:p>
              <a:pPr marL="285750" indent="-285750">
                <a:buFont typeface="Arial" panose="020B0604020202020204" pitchFamily="34" charset="0"/>
                <a:buChar char="•"/>
              </a:pPr>
              <a:r>
                <a:rPr lang="en-US" sz="1500" dirty="0"/>
                <a:t>CQ model guides leaders to adapt and adopt cultural practices of new cultures</a:t>
              </a:r>
            </a:p>
            <a:p>
              <a:pPr marL="285750" indent="-285750">
                <a:buFont typeface="Arial" panose="020B0604020202020204" pitchFamily="34" charset="0"/>
                <a:buChar char="•"/>
              </a:pPr>
              <a:r>
                <a:rPr lang="en-US" sz="1500" dirty="0"/>
                <a:t> Helps in self-assessment during meta-cognition to understand assumptions of other cultures</a:t>
              </a:r>
            </a:p>
            <a:p>
              <a:pPr marL="285750" indent="-285750">
                <a:buFont typeface="Arial" panose="020B0604020202020204" pitchFamily="34" charset="0"/>
                <a:buChar char="•"/>
              </a:pPr>
              <a:r>
                <a:rPr lang="en-US" sz="1500" dirty="0"/>
                <a:t>Advance and strengthen diversity across global new cultures</a:t>
              </a:r>
            </a:p>
            <a:p>
              <a:pPr marL="285750" indent="-285750">
                <a:buFont typeface="Arial" panose="020B0604020202020204" pitchFamily="34" charset="0"/>
                <a:buChar char="•"/>
              </a:pPr>
              <a:endParaRPr lang="en-US" sz="1500" dirty="0"/>
            </a:p>
          </p:txBody>
        </p:sp>
      </p:grpSp>
      <p:grpSp>
        <p:nvGrpSpPr>
          <p:cNvPr id="9" name="Group 8">
            <a:extLst>
              <a:ext uri="{FF2B5EF4-FFF2-40B4-BE49-F238E27FC236}">
                <a16:creationId xmlns:a16="http://schemas.microsoft.com/office/drawing/2014/main" id="{008EA171-6D7D-DC4B-2B24-3E575CEFE3A1}"/>
              </a:ext>
            </a:extLst>
          </p:cNvPr>
          <p:cNvGrpSpPr/>
          <p:nvPr/>
        </p:nvGrpSpPr>
        <p:grpSpPr>
          <a:xfrm>
            <a:off x="6654798" y="3908868"/>
            <a:ext cx="4578068" cy="1757306"/>
            <a:chOff x="476250" y="1540114"/>
            <a:chExt cx="3540126" cy="1673252"/>
          </a:xfrm>
        </p:grpSpPr>
        <p:sp>
          <p:nvSpPr>
            <p:cNvPr id="10" name="TextBox 9">
              <a:extLst>
                <a:ext uri="{FF2B5EF4-FFF2-40B4-BE49-F238E27FC236}">
                  <a16:creationId xmlns:a16="http://schemas.microsoft.com/office/drawing/2014/main" id="{E3E540D1-EB73-5290-415A-AF6E658E1222}"/>
                </a:ext>
              </a:extLst>
            </p:cNvPr>
            <p:cNvSpPr txBox="1"/>
            <p:nvPr/>
          </p:nvSpPr>
          <p:spPr>
            <a:xfrm>
              <a:off x="476250" y="1540114"/>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Leadership Adaptability </a:t>
              </a:r>
            </a:p>
          </p:txBody>
        </p:sp>
        <p:sp>
          <p:nvSpPr>
            <p:cNvPr id="11" name="TextBox 10">
              <a:extLst>
                <a:ext uri="{FF2B5EF4-FFF2-40B4-BE49-F238E27FC236}">
                  <a16:creationId xmlns:a16="http://schemas.microsoft.com/office/drawing/2014/main" id="{F788A1F1-F830-A0E5-8C1F-6F1853487C12}"/>
                </a:ext>
              </a:extLst>
            </p:cNvPr>
            <p:cNvSpPr txBox="1"/>
            <p:nvPr/>
          </p:nvSpPr>
          <p:spPr>
            <a:xfrm>
              <a:off x="476250" y="1806700"/>
              <a:ext cx="3540126" cy="1406666"/>
            </a:xfrm>
            <a:prstGeom prst="rect">
              <a:avLst/>
            </a:prstGeom>
            <a:noFill/>
          </p:spPr>
          <p:txBody>
            <a:bodyPr wrap="square" rtlCol="0">
              <a:spAutoFit/>
            </a:bodyPr>
            <a:lstStyle/>
            <a:p>
              <a:pPr marL="285750" indent="-285750">
                <a:buFont typeface="Arial" panose="020B0604020202020204" pitchFamily="34" charset="0"/>
                <a:buChar char="•"/>
              </a:pPr>
              <a:r>
                <a:rPr lang="en-US" sz="1500" dirty="0"/>
                <a:t> Leaders can lead and influence employees from new cultures</a:t>
              </a:r>
            </a:p>
            <a:p>
              <a:pPr marL="285750" indent="-285750">
                <a:buFont typeface="Arial" panose="020B0604020202020204" pitchFamily="34" charset="0"/>
                <a:buChar char="•"/>
              </a:pPr>
              <a:r>
                <a:rPr lang="en-US" sz="1500" dirty="0"/>
                <a:t>Leaders learn and adapt beyond language and norms</a:t>
              </a:r>
            </a:p>
            <a:p>
              <a:pPr marL="285750" indent="-285750">
                <a:buFont typeface="Arial" panose="020B0604020202020204" pitchFamily="34" charset="0"/>
                <a:buChar char="•"/>
              </a:pPr>
              <a:r>
                <a:rPr lang="en-US" sz="1500" dirty="0"/>
                <a:t>Leaders can work in global multinational companies </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endParaRPr lang="en-US" sz="1500" dirty="0"/>
            </a:p>
          </p:txBody>
        </p:sp>
      </p:grpSp>
      <p:sp>
        <p:nvSpPr>
          <p:cNvPr id="13" name="TextBox 12">
            <a:extLst>
              <a:ext uri="{FF2B5EF4-FFF2-40B4-BE49-F238E27FC236}">
                <a16:creationId xmlns:a16="http://schemas.microsoft.com/office/drawing/2014/main" id="{179244F6-F765-EB25-1593-D8DFCC9ED44B}"/>
              </a:ext>
            </a:extLst>
          </p:cNvPr>
          <p:cNvSpPr txBox="1"/>
          <p:nvPr/>
        </p:nvSpPr>
        <p:spPr>
          <a:xfrm>
            <a:off x="2324100" y="6350839"/>
            <a:ext cx="6096000" cy="369332"/>
          </a:xfrm>
          <a:prstGeom prst="rect">
            <a:avLst/>
          </a:prstGeom>
          <a:noFill/>
        </p:spPr>
        <p:txBody>
          <a:bodyPr wrap="square">
            <a:spAutoFit/>
          </a:bodyPr>
          <a:lstStyle/>
          <a:p>
            <a:r>
              <a:rPr lang="en-US" dirty="0"/>
              <a:t>(Earley and Ang, 2003; Ang et al. 2007).  </a:t>
            </a:r>
          </a:p>
        </p:txBody>
      </p:sp>
    </p:spTree>
    <p:extLst>
      <p:ext uri="{BB962C8B-B14F-4D97-AF65-F5344CB8AC3E}">
        <p14:creationId xmlns:p14="http://schemas.microsoft.com/office/powerpoint/2010/main" val="3325109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7974D4-318E-D48B-E3C9-C29B9A4FD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9AEA25-B9FB-D236-1930-E46F97F040A9}"/>
              </a:ext>
            </a:extLst>
          </p:cNvPr>
          <p:cNvSpPr>
            <a:spLocks noGrp="1"/>
          </p:cNvSpPr>
          <p:nvPr>
            <p:ph type="title"/>
          </p:nvPr>
        </p:nvSpPr>
        <p:spPr>
          <a:xfrm>
            <a:off x="0" y="16178"/>
            <a:ext cx="10515600" cy="1325563"/>
          </a:xfrm>
          <a:solidFill>
            <a:srgbClr val="0070C0"/>
          </a:solidFill>
        </p:spPr>
        <p:txBody>
          <a:bodyPr vert="horz" lIns="91440" tIns="45720" rIns="91440" bIns="45720" rtlCol="0" anchor="ctr">
            <a:normAutofit/>
          </a:bodyPr>
          <a:lstStyle/>
          <a:p>
            <a:r>
              <a:rPr lang="en-US" dirty="0">
                <a:solidFill>
                  <a:schemeClr val="bg1"/>
                </a:solidFill>
              </a:rPr>
              <a:t>Argument against CQ</a:t>
            </a:r>
          </a:p>
        </p:txBody>
      </p:sp>
      <p:grpSp>
        <p:nvGrpSpPr>
          <p:cNvPr id="4" name="Group 3">
            <a:extLst>
              <a:ext uri="{FF2B5EF4-FFF2-40B4-BE49-F238E27FC236}">
                <a16:creationId xmlns:a16="http://schemas.microsoft.com/office/drawing/2014/main" id="{DFF63B35-BA14-EE30-6139-BF9708C9D506}"/>
              </a:ext>
            </a:extLst>
          </p:cNvPr>
          <p:cNvGrpSpPr/>
          <p:nvPr/>
        </p:nvGrpSpPr>
        <p:grpSpPr>
          <a:xfrm>
            <a:off x="776644" y="2297204"/>
            <a:ext cx="4835243" cy="1258791"/>
            <a:chOff x="476249" y="1540114"/>
            <a:chExt cx="3738994" cy="1380245"/>
          </a:xfrm>
        </p:grpSpPr>
        <p:sp>
          <p:nvSpPr>
            <p:cNvPr id="5" name="TextBox 4">
              <a:extLst>
                <a:ext uri="{FF2B5EF4-FFF2-40B4-BE49-F238E27FC236}">
                  <a16:creationId xmlns:a16="http://schemas.microsoft.com/office/drawing/2014/main" id="{67F5C8EB-802F-D4B9-B650-F9D3F7B729D8}"/>
                </a:ext>
              </a:extLst>
            </p:cNvPr>
            <p:cNvSpPr txBox="1"/>
            <p:nvPr/>
          </p:nvSpPr>
          <p:spPr>
            <a:xfrm>
              <a:off x="476250" y="1540114"/>
              <a:ext cx="3295650" cy="307708"/>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Cultural Reductionism </a:t>
              </a:r>
            </a:p>
          </p:txBody>
        </p:sp>
        <p:sp>
          <p:nvSpPr>
            <p:cNvPr id="6" name="TextBox 5">
              <a:extLst>
                <a:ext uri="{FF2B5EF4-FFF2-40B4-BE49-F238E27FC236}">
                  <a16:creationId xmlns:a16="http://schemas.microsoft.com/office/drawing/2014/main" id="{53C12874-B3C1-3C16-3068-81580D469D0F}"/>
                </a:ext>
              </a:extLst>
            </p:cNvPr>
            <p:cNvSpPr txBox="1"/>
            <p:nvPr/>
          </p:nvSpPr>
          <p:spPr>
            <a:xfrm>
              <a:off x="476249" y="1806700"/>
              <a:ext cx="3738994" cy="1113659"/>
            </a:xfrm>
            <a:prstGeom prst="rect">
              <a:avLst/>
            </a:prstGeom>
            <a:noFill/>
          </p:spPr>
          <p:txBody>
            <a:bodyPr wrap="square" rtlCol="0">
              <a:spAutoFit/>
            </a:bodyPr>
            <a:lstStyle/>
            <a:p>
              <a:pPr marL="285750" indent="-285750">
                <a:buFont typeface="Arial" panose="020B0604020202020204" pitchFamily="34" charset="0"/>
                <a:buChar char="•"/>
              </a:pPr>
              <a:r>
                <a:rPr lang="en-US" sz="1500" dirty="0"/>
                <a:t>Homogenises culture</a:t>
              </a:r>
            </a:p>
            <a:p>
              <a:pPr marL="285750" indent="-285750">
                <a:buFont typeface="Arial" panose="020B0604020202020204" pitchFamily="34" charset="0"/>
                <a:buChar char="•"/>
              </a:pPr>
              <a:r>
                <a:rPr lang="en-US" sz="1500" dirty="0"/>
                <a:t>Causes stereotypes</a:t>
              </a:r>
            </a:p>
            <a:p>
              <a:pPr marL="285750" indent="-285750">
                <a:buFont typeface="Arial" panose="020B0604020202020204" pitchFamily="34" charset="0"/>
                <a:buChar char="•"/>
              </a:pPr>
              <a:r>
                <a:rPr lang="en-US" sz="1500" dirty="0"/>
                <a:t>Oversimplifies complexity</a:t>
              </a:r>
            </a:p>
            <a:p>
              <a:pPr marL="285750" indent="-285750">
                <a:buFont typeface="Arial" panose="020B0604020202020204" pitchFamily="34" charset="0"/>
                <a:buChar char="•"/>
              </a:pPr>
              <a:endParaRPr lang="en-US" sz="1500" dirty="0"/>
            </a:p>
          </p:txBody>
        </p:sp>
      </p:grpSp>
      <p:grpSp>
        <p:nvGrpSpPr>
          <p:cNvPr id="7" name="Group 6">
            <a:extLst>
              <a:ext uri="{FF2B5EF4-FFF2-40B4-BE49-F238E27FC236}">
                <a16:creationId xmlns:a16="http://schemas.microsoft.com/office/drawing/2014/main" id="{10B06D88-EB14-E679-97B3-E11888A77B67}"/>
              </a:ext>
            </a:extLst>
          </p:cNvPr>
          <p:cNvGrpSpPr/>
          <p:nvPr/>
        </p:nvGrpSpPr>
        <p:grpSpPr>
          <a:xfrm>
            <a:off x="838200" y="4268330"/>
            <a:ext cx="4835243" cy="1489623"/>
            <a:chOff x="476249" y="1540114"/>
            <a:chExt cx="3738994" cy="1633349"/>
          </a:xfrm>
        </p:grpSpPr>
        <p:sp>
          <p:nvSpPr>
            <p:cNvPr id="8" name="TextBox 7">
              <a:extLst>
                <a:ext uri="{FF2B5EF4-FFF2-40B4-BE49-F238E27FC236}">
                  <a16:creationId xmlns:a16="http://schemas.microsoft.com/office/drawing/2014/main" id="{C9F54D0A-4ADA-0AF9-5BD4-1FEE4DA1CC98}"/>
                </a:ext>
              </a:extLst>
            </p:cNvPr>
            <p:cNvSpPr txBox="1"/>
            <p:nvPr/>
          </p:nvSpPr>
          <p:spPr>
            <a:xfrm>
              <a:off x="476250" y="1540114"/>
              <a:ext cx="3295650" cy="354345"/>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Situational unpredictability</a:t>
              </a:r>
            </a:p>
          </p:txBody>
        </p:sp>
        <p:sp>
          <p:nvSpPr>
            <p:cNvPr id="9" name="TextBox 8">
              <a:extLst>
                <a:ext uri="{FF2B5EF4-FFF2-40B4-BE49-F238E27FC236}">
                  <a16:creationId xmlns:a16="http://schemas.microsoft.com/office/drawing/2014/main" id="{C19CB240-4B76-2482-603F-95F954A99CB9}"/>
                </a:ext>
              </a:extLst>
            </p:cNvPr>
            <p:cNvSpPr txBox="1"/>
            <p:nvPr/>
          </p:nvSpPr>
          <p:spPr>
            <a:xfrm>
              <a:off x="476249" y="1806700"/>
              <a:ext cx="3738994" cy="1366763"/>
            </a:xfrm>
            <a:prstGeom prst="rect">
              <a:avLst/>
            </a:prstGeom>
            <a:noFill/>
          </p:spPr>
          <p:txBody>
            <a:bodyPr wrap="square" rtlCol="0">
              <a:spAutoFit/>
            </a:bodyPr>
            <a:lstStyle/>
            <a:p>
              <a:pPr marL="285750" indent="-285750">
                <a:buFont typeface="Arial" panose="020B0604020202020204" pitchFamily="34" charset="0"/>
                <a:buChar char="•"/>
              </a:pPr>
              <a:r>
                <a:rPr lang="en-US" sz="1500" dirty="0"/>
                <a:t>Insufficient static cultural knowledge</a:t>
              </a:r>
            </a:p>
            <a:p>
              <a:pPr marL="285750" indent="-285750">
                <a:buFont typeface="Arial" panose="020B0604020202020204" pitchFamily="34" charset="0"/>
                <a:buChar char="•"/>
              </a:pPr>
              <a:r>
                <a:rPr lang="en-US" sz="1500" dirty="0"/>
                <a:t>Limited proactive planning</a:t>
              </a:r>
            </a:p>
            <a:p>
              <a:pPr marL="285750" indent="-285750">
                <a:buFont typeface="Arial" panose="020B0604020202020204" pitchFamily="34" charset="0"/>
                <a:buChar char="•"/>
              </a:pPr>
              <a:r>
                <a:rPr lang="en-US" sz="1500" dirty="0"/>
                <a:t>Misalignment of culture</a:t>
              </a:r>
            </a:p>
            <a:p>
              <a:pPr marL="285750" indent="-285750">
                <a:buFont typeface="Arial" panose="020B0604020202020204" pitchFamily="34" charset="0"/>
                <a:buChar char="•"/>
              </a:pPr>
              <a:r>
                <a:rPr lang="en-US" sz="1500" dirty="0"/>
                <a:t> Poor decision-making</a:t>
              </a:r>
            </a:p>
            <a:p>
              <a:pPr marL="285750" indent="-285750">
                <a:buFont typeface="Arial" panose="020B0604020202020204" pitchFamily="34" charset="0"/>
                <a:buChar char="•"/>
              </a:pPr>
              <a:endParaRPr lang="en-US" sz="1500" dirty="0"/>
            </a:p>
          </p:txBody>
        </p:sp>
      </p:grpSp>
      <p:sp>
        <p:nvSpPr>
          <p:cNvPr id="11" name="TextBox 10">
            <a:extLst>
              <a:ext uri="{FF2B5EF4-FFF2-40B4-BE49-F238E27FC236}">
                <a16:creationId xmlns:a16="http://schemas.microsoft.com/office/drawing/2014/main" id="{B51E7010-6D3C-2989-0A3B-0B628E839BDB}"/>
              </a:ext>
            </a:extLst>
          </p:cNvPr>
          <p:cNvSpPr txBox="1"/>
          <p:nvPr/>
        </p:nvSpPr>
        <p:spPr>
          <a:xfrm>
            <a:off x="1524000" y="3486150"/>
            <a:ext cx="6096000" cy="369332"/>
          </a:xfrm>
          <a:prstGeom prst="rect">
            <a:avLst/>
          </a:prstGeom>
          <a:noFill/>
        </p:spPr>
        <p:txBody>
          <a:bodyPr wrap="square">
            <a:spAutoFit/>
          </a:bodyPr>
          <a:lstStyle/>
          <a:p>
            <a:r>
              <a:rPr lang="en-US" dirty="0"/>
              <a:t>(Reed, 2020) </a:t>
            </a:r>
          </a:p>
        </p:txBody>
      </p:sp>
      <p:sp>
        <p:nvSpPr>
          <p:cNvPr id="13" name="TextBox 12">
            <a:extLst>
              <a:ext uri="{FF2B5EF4-FFF2-40B4-BE49-F238E27FC236}">
                <a16:creationId xmlns:a16="http://schemas.microsoft.com/office/drawing/2014/main" id="{70F9BC40-7FD4-E7A5-D434-7F4770F623B1}"/>
              </a:ext>
            </a:extLst>
          </p:cNvPr>
          <p:cNvSpPr txBox="1"/>
          <p:nvPr/>
        </p:nvSpPr>
        <p:spPr>
          <a:xfrm>
            <a:off x="974092" y="5940295"/>
            <a:ext cx="6096000" cy="369332"/>
          </a:xfrm>
          <a:prstGeom prst="rect">
            <a:avLst/>
          </a:prstGeom>
          <a:noFill/>
        </p:spPr>
        <p:txBody>
          <a:bodyPr wrap="square">
            <a:spAutoFit/>
          </a:bodyPr>
          <a:lstStyle/>
          <a:p>
            <a:r>
              <a:rPr lang="en-US" dirty="0"/>
              <a:t>(Angus, Packard, and Clark, 2023)</a:t>
            </a:r>
          </a:p>
        </p:txBody>
      </p:sp>
      <p:pic>
        <p:nvPicPr>
          <p:cNvPr id="15" name="Picture 14">
            <a:extLst>
              <a:ext uri="{FF2B5EF4-FFF2-40B4-BE49-F238E27FC236}">
                <a16:creationId xmlns:a16="http://schemas.microsoft.com/office/drawing/2014/main" id="{DF6C5363-41BA-8214-911E-C22F23AB91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05600" y="0"/>
            <a:ext cx="5486400" cy="6858000"/>
          </a:xfrm>
          <a:prstGeom prst="rect">
            <a:avLst/>
          </a:prstGeom>
        </p:spPr>
      </p:pic>
    </p:spTree>
    <p:extLst>
      <p:ext uri="{BB962C8B-B14F-4D97-AF65-F5344CB8AC3E}">
        <p14:creationId xmlns:p14="http://schemas.microsoft.com/office/powerpoint/2010/main" val="3682136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EDD5B-279F-CCC5-BDE2-1E856C64FB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C0B650-9E74-A236-51E5-86EB5D2D94AD}"/>
              </a:ext>
            </a:extLst>
          </p:cNvPr>
          <p:cNvSpPr>
            <a:spLocks noGrp="1"/>
          </p:cNvSpPr>
          <p:nvPr>
            <p:ph type="title"/>
          </p:nvPr>
        </p:nvSpPr>
        <p:spPr>
          <a:xfrm>
            <a:off x="0" y="0"/>
            <a:ext cx="12192000" cy="887570"/>
          </a:xfrm>
          <a:solidFill>
            <a:srgbClr val="0070C0"/>
          </a:solidFill>
        </p:spPr>
        <p:txBody>
          <a:bodyPr vert="horz" lIns="91440" tIns="45720" rIns="91440" bIns="45720" rtlCol="0" anchor="ctr">
            <a:normAutofit/>
          </a:bodyPr>
          <a:lstStyle/>
          <a:p>
            <a:pPr algn="ctr"/>
            <a:r>
              <a:rPr lang="en-US" dirty="0">
                <a:solidFill>
                  <a:schemeClr val="bg1"/>
                </a:solidFill>
              </a:rPr>
              <a:t>Leadership styles in multicultural contexts</a:t>
            </a:r>
          </a:p>
        </p:txBody>
      </p:sp>
      <p:pic>
        <p:nvPicPr>
          <p:cNvPr id="5" name="Picture 4">
            <a:extLst>
              <a:ext uri="{FF2B5EF4-FFF2-40B4-BE49-F238E27FC236}">
                <a16:creationId xmlns:a16="http://schemas.microsoft.com/office/drawing/2014/main" id="{E3AF290E-D7F9-E413-A195-C459B4AF4EA3}"/>
              </a:ext>
            </a:extLst>
          </p:cNvPr>
          <p:cNvPicPr>
            <a:picLocks noChangeAspect="1"/>
          </p:cNvPicPr>
          <p:nvPr/>
        </p:nvPicPr>
        <p:blipFill>
          <a:blip r:embed="rId3">
            <a:extLst>
              <a:ext uri="{28A0092B-C50C-407E-A947-70E740481C1C}">
                <a14:useLocalDpi xmlns:a14="http://schemas.microsoft.com/office/drawing/2010/main" val="0"/>
              </a:ext>
            </a:extLst>
          </a:blip>
          <a:srcRect l="33403" r="9168"/>
          <a:stretch>
            <a:fillRect/>
          </a:stretch>
        </p:blipFill>
        <p:spPr>
          <a:xfrm>
            <a:off x="0" y="814563"/>
            <a:ext cx="4835243" cy="5933920"/>
          </a:xfrm>
          <a:prstGeom prst="rect">
            <a:avLst/>
          </a:prstGeom>
        </p:spPr>
      </p:pic>
      <p:graphicFrame>
        <p:nvGraphicFramePr>
          <p:cNvPr id="13" name="Diagram 12">
            <a:extLst>
              <a:ext uri="{FF2B5EF4-FFF2-40B4-BE49-F238E27FC236}">
                <a16:creationId xmlns:a16="http://schemas.microsoft.com/office/drawing/2014/main" id="{4B54668F-4D07-78D0-18F5-C2809DDC0AF0}"/>
              </a:ext>
            </a:extLst>
          </p:cNvPr>
          <p:cNvGraphicFramePr/>
          <p:nvPr>
            <p:extLst>
              <p:ext uri="{D42A27DB-BD31-4B8C-83A1-F6EECF244321}">
                <p14:modId xmlns:p14="http://schemas.microsoft.com/office/powerpoint/2010/main" val="4189061820"/>
              </p:ext>
            </p:extLst>
          </p:nvPr>
        </p:nvGraphicFramePr>
        <p:xfrm>
          <a:off x="8492648" y="1177447"/>
          <a:ext cx="4096010" cy="54613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4" name="Diagram 13">
            <a:extLst>
              <a:ext uri="{FF2B5EF4-FFF2-40B4-BE49-F238E27FC236}">
                <a16:creationId xmlns:a16="http://schemas.microsoft.com/office/drawing/2014/main" id="{19D3A48E-0989-8021-7B31-EC7D5598A3FD}"/>
              </a:ext>
            </a:extLst>
          </p:cNvPr>
          <p:cNvGraphicFramePr/>
          <p:nvPr>
            <p:extLst>
              <p:ext uri="{D42A27DB-BD31-4B8C-83A1-F6EECF244321}">
                <p14:modId xmlns:p14="http://schemas.microsoft.com/office/powerpoint/2010/main" val="715423613"/>
              </p:ext>
            </p:extLst>
          </p:nvPr>
        </p:nvGraphicFramePr>
        <p:xfrm>
          <a:off x="4835243" y="1177447"/>
          <a:ext cx="4835243" cy="546134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6" name="TextBox 15">
            <a:extLst>
              <a:ext uri="{FF2B5EF4-FFF2-40B4-BE49-F238E27FC236}">
                <a16:creationId xmlns:a16="http://schemas.microsoft.com/office/drawing/2014/main" id="{89D4C41B-13B9-851C-64F3-B66254D09C5F}"/>
              </a:ext>
            </a:extLst>
          </p:cNvPr>
          <p:cNvSpPr txBox="1"/>
          <p:nvPr/>
        </p:nvSpPr>
        <p:spPr>
          <a:xfrm>
            <a:off x="3699353" y="6324307"/>
            <a:ext cx="6292850" cy="369332"/>
          </a:xfrm>
          <a:prstGeom prst="rect">
            <a:avLst/>
          </a:prstGeom>
          <a:noFill/>
        </p:spPr>
        <p:txBody>
          <a:bodyPr wrap="square">
            <a:spAutoFit/>
          </a:bodyPr>
          <a:lstStyle/>
          <a:p>
            <a:r>
              <a:rPr lang="en-US" dirty="0"/>
              <a:t>(Northouse, 2022)</a:t>
            </a:r>
          </a:p>
        </p:txBody>
      </p:sp>
    </p:spTree>
    <p:extLst>
      <p:ext uri="{BB962C8B-B14F-4D97-AF65-F5344CB8AC3E}">
        <p14:creationId xmlns:p14="http://schemas.microsoft.com/office/powerpoint/2010/main" val="2475978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01599-D6E8-F277-E856-6416F415B8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89FAA-5404-5FCE-F069-2B0669771230}"/>
              </a:ext>
            </a:extLst>
          </p:cNvPr>
          <p:cNvSpPr>
            <a:spLocks noGrp="1"/>
          </p:cNvSpPr>
          <p:nvPr>
            <p:ph type="title"/>
          </p:nvPr>
        </p:nvSpPr>
        <p:spPr>
          <a:xfrm>
            <a:off x="838200" y="-20669"/>
            <a:ext cx="10515600" cy="846170"/>
          </a:xfrm>
          <a:solidFill>
            <a:srgbClr val="0070C0"/>
          </a:solidFill>
        </p:spPr>
        <p:txBody>
          <a:bodyPr vert="horz" lIns="91440" tIns="45720" rIns="91440" bIns="45720" rtlCol="0" anchor="ctr">
            <a:normAutofit/>
          </a:bodyPr>
          <a:lstStyle/>
          <a:p>
            <a:r>
              <a:rPr lang="en-US" dirty="0">
                <a:solidFill>
                  <a:schemeClr val="bg1"/>
                </a:solidFill>
              </a:rPr>
              <a:t>Business evidence (2 contrasting cases)</a:t>
            </a:r>
          </a:p>
        </p:txBody>
      </p:sp>
      <p:pic>
        <p:nvPicPr>
          <p:cNvPr id="5" name="Picture 4">
            <a:extLst>
              <a:ext uri="{FF2B5EF4-FFF2-40B4-BE49-F238E27FC236}">
                <a16:creationId xmlns:a16="http://schemas.microsoft.com/office/drawing/2014/main" id="{8DCC5053-047B-9F79-65E9-A5720A89A3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608883"/>
            <a:ext cx="5257800" cy="3953717"/>
          </a:xfrm>
          <a:prstGeom prst="rect">
            <a:avLst/>
          </a:prstGeom>
        </p:spPr>
      </p:pic>
      <p:grpSp>
        <p:nvGrpSpPr>
          <p:cNvPr id="6" name="Group 5">
            <a:extLst>
              <a:ext uri="{FF2B5EF4-FFF2-40B4-BE49-F238E27FC236}">
                <a16:creationId xmlns:a16="http://schemas.microsoft.com/office/drawing/2014/main" id="{A5875EC7-BDE5-623B-15FE-8E2E8F507667}"/>
              </a:ext>
            </a:extLst>
          </p:cNvPr>
          <p:cNvGrpSpPr/>
          <p:nvPr/>
        </p:nvGrpSpPr>
        <p:grpSpPr>
          <a:xfrm>
            <a:off x="894005" y="1137943"/>
            <a:ext cx="4835243" cy="1461995"/>
            <a:chOff x="476249" y="1540114"/>
            <a:chExt cx="3738994" cy="874036"/>
          </a:xfrm>
        </p:grpSpPr>
        <p:sp>
          <p:nvSpPr>
            <p:cNvPr id="7" name="TextBox 6">
              <a:extLst>
                <a:ext uri="{FF2B5EF4-FFF2-40B4-BE49-F238E27FC236}">
                  <a16:creationId xmlns:a16="http://schemas.microsoft.com/office/drawing/2014/main" id="{D47B4B11-18DE-34A7-4701-65B767397138}"/>
                </a:ext>
              </a:extLst>
            </p:cNvPr>
            <p:cNvSpPr txBox="1"/>
            <p:nvPr/>
          </p:nvSpPr>
          <p:spPr>
            <a:xfrm>
              <a:off x="476250" y="1540114"/>
              <a:ext cx="3295650" cy="193200"/>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Google Implements EI</a:t>
              </a:r>
            </a:p>
          </p:txBody>
        </p:sp>
        <p:sp>
          <p:nvSpPr>
            <p:cNvPr id="8" name="TextBox 7">
              <a:extLst>
                <a:ext uri="{FF2B5EF4-FFF2-40B4-BE49-F238E27FC236}">
                  <a16:creationId xmlns:a16="http://schemas.microsoft.com/office/drawing/2014/main" id="{C831C566-7FF6-B2AD-A59C-D690B0F4DA92}"/>
                </a:ext>
              </a:extLst>
            </p:cNvPr>
            <p:cNvSpPr txBox="1"/>
            <p:nvPr/>
          </p:nvSpPr>
          <p:spPr>
            <a:xfrm>
              <a:off x="476249" y="1806700"/>
              <a:ext cx="3738994" cy="607450"/>
            </a:xfrm>
            <a:prstGeom prst="rect">
              <a:avLst/>
            </a:prstGeom>
            <a:noFill/>
          </p:spPr>
          <p:txBody>
            <a:bodyPr wrap="square" rtlCol="0">
              <a:spAutoFit/>
            </a:bodyPr>
            <a:lstStyle/>
            <a:p>
              <a:endParaRPr lang="en-US" sz="1500" dirty="0"/>
            </a:p>
            <a:p>
              <a:pPr marL="285750" indent="-285750">
                <a:buFont typeface="Arial" panose="020B0604020202020204" pitchFamily="34" charset="0"/>
                <a:buChar char="•"/>
              </a:pPr>
              <a:endParaRPr lang="en-US" sz="1500" dirty="0"/>
            </a:p>
          </p:txBody>
        </p:sp>
      </p:grpSp>
      <p:sp>
        <p:nvSpPr>
          <p:cNvPr id="9" name="TextBox 8">
            <a:extLst>
              <a:ext uri="{FF2B5EF4-FFF2-40B4-BE49-F238E27FC236}">
                <a16:creationId xmlns:a16="http://schemas.microsoft.com/office/drawing/2014/main" id="{CDC98418-665A-A55E-CA95-3A5EB404F4BE}"/>
              </a:ext>
            </a:extLst>
          </p:cNvPr>
          <p:cNvSpPr txBox="1"/>
          <p:nvPr/>
        </p:nvSpPr>
        <p:spPr>
          <a:xfrm>
            <a:off x="2738296" y="6123543"/>
            <a:ext cx="6292850" cy="369332"/>
          </a:xfrm>
          <a:prstGeom prst="rect">
            <a:avLst/>
          </a:prstGeom>
          <a:noFill/>
        </p:spPr>
        <p:txBody>
          <a:bodyPr wrap="square">
            <a:spAutoFit/>
          </a:bodyPr>
          <a:lstStyle/>
          <a:p>
            <a:r>
              <a:rPr lang="en-US" dirty="0"/>
              <a:t>(Arnott, 2016)</a:t>
            </a:r>
          </a:p>
        </p:txBody>
      </p:sp>
      <p:grpSp>
        <p:nvGrpSpPr>
          <p:cNvPr id="12" name="Group 11">
            <a:extLst>
              <a:ext uri="{FF2B5EF4-FFF2-40B4-BE49-F238E27FC236}">
                <a16:creationId xmlns:a16="http://schemas.microsoft.com/office/drawing/2014/main" id="{0F5F7E20-1FCB-6808-7B5B-21B8B9E96A6F}"/>
              </a:ext>
            </a:extLst>
          </p:cNvPr>
          <p:cNvGrpSpPr/>
          <p:nvPr/>
        </p:nvGrpSpPr>
        <p:grpSpPr>
          <a:xfrm>
            <a:off x="7036082" y="1104856"/>
            <a:ext cx="4835243" cy="1816105"/>
            <a:chOff x="476249" y="1500999"/>
            <a:chExt cx="3738994" cy="913151"/>
          </a:xfrm>
        </p:grpSpPr>
        <p:sp>
          <p:nvSpPr>
            <p:cNvPr id="13" name="TextBox 12">
              <a:extLst>
                <a:ext uri="{FF2B5EF4-FFF2-40B4-BE49-F238E27FC236}">
                  <a16:creationId xmlns:a16="http://schemas.microsoft.com/office/drawing/2014/main" id="{129DF480-1B42-D367-C5B6-7CBE3A8ECD55}"/>
                </a:ext>
              </a:extLst>
            </p:cNvPr>
            <p:cNvSpPr txBox="1"/>
            <p:nvPr/>
          </p:nvSpPr>
          <p:spPr>
            <a:xfrm>
              <a:off x="476249" y="1500999"/>
              <a:ext cx="3295650" cy="193200"/>
            </a:xfrm>
            <a:prstGeom prst="rect">
              <a:avLst/>
            </a:prstGeom>
            <a:solidFill>
              <a:schemeClr val="accent2">
                <a:lumMod val="75000"/>
              </a:schemeClr>
            </a:solidFill>
          </p:spPr>
          <p:txBody>
            <a:bodyPr wrap="square" rtlCol="0">
              <a:spAutoFit/>
            </a:bodyPr>
            <a:lstStyle/>
            <a:p>
              <a:pPr algn="ctr"/>
              <a:r>
                <a:rPr lang="en-US" sz="1500" b="1" dirty="0">
                  <a:solidFill>
                    <a:schemeClr val="bg1"/>
                  </a:solidFill>
                </a:rPr>
                <a:t>Training approaches</a:t>
              </a:r>
            </a:p>
          </p:txBody>
        </p:sp>
        <p:sp>
          <p:nvSpPr>
            <p:cNvPr id="14" name="TextBox 13">
              <a:extLst>
                <a:ext uri="{FF2B5EF4-FFF2-40B4-BE49-F238E27FC236}">
                  <a16:creationId xmlns:a16="http://schemas.microsoft.com/office/drawing/2014/main" id="{D79D98A4-315D-C600-7BA2-B2B07514E861}"/>
                </a:ext>
              </a:extLst>
            </p:cNvPr>
            <p:cNvSpPr txBox="1"/>
            <p:nvPr/>
          </p:nvSpPr>
          <p:spPr>
            <a:xfrm>
              <a:off x="476249" y="1806700"/>
              <a:ext cx="3738994" cy="607450"/>
            </a:xfrm>
            <a:prstGeom prst="rect">
              <a:avLst/>
            </a:prstGeom>
            <a:noFill/>
          </p:spPr>
          <p:txBody>
            <a:bodyPr wrap="square" rtlCol="0">
              <a:spAutoFit/>
            </a:bodyPr>
            <a:lstStyle/>
            <a:p>
              <a:endParaRPr lang="en-US" sz="1500" dirty="0"/>
            </a:p>
            <a:p>
              <a:pPr marL="285750" indent="-285750">
                <a:buFont typeface="Arial" panose="020B0604020202020204" pitchFamily="34" charset="0"/>
                <a:buChar char="•"/>
              </a:pPr>
              <a:endParaRPr lang="en-US" sz="1500" dirty="0"/>
            </a:p>
          </p:txBody>
        </p:sp>
      </p:grpSp>
      <p:pic>
        <p:nvPicPr>
          <p:cNvPr id="17" name="Picture 16">
            <a:extLst>
              <a:ext uri="{FF2B5EF4-FFF2-40B4-BE49-F238E27FC236}">
                <a16:creationId xmlns:a16="http://schemas.microsoft.com/office/drawing/2014/main" id="{C75D5669-C4DE-D34E-C64B-DC24B18E3F12}"/>
              </a:ext>
            </a:extLst>
          </p:cNvPr>
          <p:cNvPicPr>
            <a:picLocks noChangeAspect="1"/>
          </p:cNvPicPr>
          <p:nvPr/>
        </p:nvPicPr>
        <p:blipFill>
          <a:blip r:embed="rId4">
            <a:extLst>
              <a:ext uri="{28A0092B-C50C-407E-A947-70E740481C1C}">
                <a14:useLocalDpi xmlns:a14="http://schemas.microsoft.com/office/drawing/2010/main" val="0"/>
              </a:ext>
            </a:extLst>
          </a:blip>
          <a:srcRect t="24051"/>
          <a:stretch>
            <a:fillRect/>
          </a:stretch>
        </p:blipFill>
        <p:spPr>
          <a:xfrm>
            <a:off x="7247361" y="1766796"/>
            <a:ext cx="4286248" cy="4340488"/>
          </a:xfrm>
          <a:prstGeom prst="rect">
            <a:avLst/>
          </a:prstGeom>
        </p:spPr>
      </p:pic>
      <p:sp>
        <p:nvSpPr>
          <p:cNvPr id="18" name="TextBox 17">
            <a:extLst>
              <a:ext uri="{FF2B5EF4-FFF2-40B4-BE49-F238E27FC236}">
                <a16:creationId xmlns:a16="http://schemas.microsoft.com/office/drawing/2014/main" id="{38406C80-6326-6AAC-8014-B27EAE8C9157}"/>
              </a:ext>
            </a:extLst>
          </p:cNvPr>
          <p:cNvSpPr txBox="1"/>
          <p:nvPr/>
        </p:nvSpPr>
        <p:spPr>
          <a:xfrm>
            <a:off x="7247361" y="4152920"/>
            <a:ext cx="6292850" cy="369332"/>
          </a:xfrm>
          <a:prstGeom prst="rect">
            <a:avLst/>
          </a:prstGeom>
          <a:noFill/>
        </p:spPr>
        <p:txBody>
          <a:bodyPr wrap="square">
            <a:spAutoFit/>
          </a:bodyPr>
          <a:lstStyle/>
          <a:p>
            <a:r>
              <a:rPr lang="en-US" dirty="0"/>
              <a:t>(Webdev, 2022)</a:t>
            </a:r>
          </a:p>
        </p:txBody>
      </p:sp>
    </p:spTree>
    <p:extLst>
      <p:ext uri="{BB962C8B-B14F-4D97-AF65-F5344CB8AC3E}">
        <p14:creationId xmlns:p14="http://schemas.microsoft.com/office/powerpoint/2010/main" val="2907862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DCE94-6F32-CB12-6559-0BFB32A3DB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988C7E-5E9A-0724-C1B0-61044D0E1F9B}"/>
              </a:ext>
            </a:extLst>
          </p:cNvPr>
          <p:cNvSpPr>
            <a:spLocks noGrp="1"/>
          </p:cNvSpPr>
          <p:nvPr>
            <p:ph type="title"/>
          </p:nvPr>
        </p:nvSpPr>
        <p:spPr>
          <a:xfrm>
            <a:off x="838200" y="365126"/>
            <a:ext cx="10515600" cy="765046"/>
          </a:xfrm>
          <a:solidFill>
            <a:srgbClr val="0070C0"/>
          </a:solidFill>
        </p:spPr>
        <p:txBody>
          <a:bodyPr vert="horz" lIns="91440" tIns="45720" rIns="91440" bIns="45720" rtlCol="0" anchor="ctr">
            <a:normAutofit/>
          </a:bodyPr>
          <a:lstStyle/>
          <a:p>
            <a:r>
              <a:rPr lang="en-US" dirty="0">
                <a:solidFill>
                  <a:schemeClr val="bg1"/>
                </a:solidFill>
              </a:rPr>
              <a:t>Business evidence (Continued)</a:t>
            </a:r>
          </a:p>
        </p:txBody>
      </p:sp>
      <p:pic>
        <p:nvPicPr>
          <p:cNvPr id="7" name="Picture 6">
            <a:extLst>
              <a:ext uri="{FF2B5EF4-FFF2-40B4-BE49-F238E27FC236}">
                <a16:creationId xmlns:a16="http://schemas.microsoft.com/office/drawing/2014/main" id="{DB6CF77C-77B9-1275-A96E-AE66110482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100" y="2157135"/>
            <a:ext cx="5359400" cy="3014662"/>
          </a:xfrm>
          <a:prstGeom prst="rect">
            <a:avLst/>
          </a:prstGeom>
        </p:spPr>
      </p:pic>
      <p:sp>
        <p:nvSpPr>
          <p:cNvPr id="9" name="TextBox 8">
            <a:extLst>
              <a:ext uri="{FF2B5EF4-FFF2-40B4-BE49-F238E27FC236}">
                <a16:creationId xmlns:a16="http://schemas.microsoft.com/office/drawing/2014/main" id="{C7785F23-C9A5-AFA5-D0AB-4E4A0AACA4B7}"/>
              </a:ext>
            </a:extLst>
          </p:cNvPr>
          <p:cNvSpPr txBox="1"/>
          <p:nvPr/>
        </p:nvSpPr>
        <p:spPr>
          <a:xfrm>
            <a:off x="838200" y="1416735"/>
            <a:ext cx="6096000" cy="369332"/>
          </a:xfrm>
          <a:prstGeom prst="rect">
            <a:avLst/>
          </a:prstGeom>
          <a:noFill/>
        </p:spPr>
        <p:txBody>
          <a:bodyPr wrap="square">
            <a:spAutoFit/>
          </a:bodyPr>
          <a:lstStyle/>
          <a:p>
            <a:pPr algn="l">
              <a:buNone/>
            </a:pPr>
            <a:r>
              <a:rPr lang="en-US" b="1" i="0" dirty="0">
                <a:solidFill>
                  <a:srgbClr val="282828"/>
                </a:solidFill>
                <a:effectLst/>
                <a:latin typeface="GT America"/>
              </a:rPr>
              <a:t>Microsoft’s Satya Nadella Power of Empathy</a:t>
            </a:r>
          </a:p>
        </p:txBody>
      </p:sp>
      <p:sp>
        <p:nvSpPr>
          <p:cNvPr id="4" name="TextBox 3">
            <a:extLst>
              <a:ext uri="{FF2B5EF4-FFF2-40B4-BE49-F238E27FC236}">
                <a16:creationId xmlns:a16="http://schemas.microsoft.com/office/drawing/2014/main" id="{18CE60F4-55AB-FCBD-916C-6C0A8A7EF05F}"/>
              </a:ext>
            </a:extLst>
          </p:cNvPr>
          <p:cNvSpPr txBox="1"/>
          <p:nvPr/>
        </p:nvSpPr>
        <p:spPr>
          <a:xfrm>
            <a:off x="431800" y="5542865"/>
            <a:ext cx="6096000" cy="369332"/>
          </a:xfrm>
          <a:prstGeom prst="rect">
            <a:avLst/>
          </a:prstGeom>
          <a:noFill/>
        </p:spPr>
        <p:txBody>
          <a:bodyPr wrap="square">
            <a:spAutoFit/>
          </a:bodyPr>
          <a:lstStyle/>
          <a:p>
            <a:r>
              <a:rPr lang="en-US" dirty="0"/>
              <a:t>(Nadella and Ignatius, 2021; Dewar, Keller, and Malhotra, 2022) </a:t>
            </a:r>
          </a:p>
        </p:txBody>
      </p:sp>
      <p:pic>
        <p:nvPicPr>
          <p:cNvPr id="5" name="Picture 4">
            <a:extLst>
              <a:ext uri="{FF2B5EF4-FFF2-40B4-BE49-F238E27FC236}">
                <a16:creationId xmlns:a16="http://schemas.microsoft.com/office/drawing/2014/main" id="{8F959B99-44CB-564D-6DB5-C9F5AB0766BC}"/>
              </a:ext>
            </a:extLst>
          </p:cNvPr>
          <p:cNvPicPr>
            <a:picLocks noChangeAspect="1"/>
          </p:cNvPicPr>
          <p:nvPr/>
        </p:nvPicPr>
        <p:blipFill>
          <a:blip r:embed="rId4">
            <a:extLst>
              <a:ext uri="{28A0092B-C50C-407E-A947-70E740481C1C}">
                <a14:useLocalDpi xmlns:a14="http://schemas.microsoft.com/office/drawing/2010/main" val="0"/>
              </a:ext>
            </a:extLst>
          </a:blip>
          <a:srcRect l="8150" t="26342" r="64206" b="21610"/>
          <a:stretch>
            <a:fillRect/>
          </a:stretch>
        </p:blipFill>
        <p:spPr>
          <a:xfrm>
            <a:off x="7690758" y="2157135"/>
            <a:ext cx="3701142" cy="3014662"/>
          </a:xfrm>
          <a:prstGeom prst="rect">
            <a:avLst/>
          </a:prstGeom>
        </p:spPr>
      </p:pic>
      <p:sp>
        <p:nvSpPr>
          <p:cNvPr id="6" name="TextBox 5">
            <a:extLst>
              <a:ext uri="{FF2B5EF4-FFF2-40B4-BE49-F238E27FC236}">
                <a16:creationId xmlns:a16="http://schemas.microsoft.com/office/drawing/2014/main" id="{FC1FBDD5-1947-2077-9947-1C5A3BBAE227}"/>
              </a:ext>
            </a:extLst>
          </p:cNvPr>
          <p:cNvSpPr txBox="1"/>
          <p:nvPr/>
        </p:nvSpPr>
        <p:spPr>
          <a:xfrm>
            <a:off x="8733971" y="1686203"/>
            <a:ext cx="6096000" cy="369332"/>
          </a:xfrm>
          <a:prstGeom prst="rect">
            <a:avLst/>
          </a:prstGeom>
          <a:noFill/>
        </p:spPr>
        <p:txBody>
          <a:bodyPr wrap="square">
            <a:spAutoFit/>
          </a:bodyPr>
          <a:lstStyle/>
          <a:p>
            <a:pPr algn="l">
              <a:buNone/>
            </a:pPr>
            <a:r>
              <a:rPr lang="en-US" b="1" i="0" dirty="0">
                <a:solidFill>
                  <a:srgbClr val="282828"/>
                </a:solidFill>
                <a:effectLst/>
                <a:latin typeface="GT America"/>
              </a:rPr>
              <a:t>DEI mantra</a:t>
            </a:r>
          </a:p>
        </p:txBody>
      </p:sp>
    </p:spTree>
    <p:extLst>
      <p:ext uri="{BB962C8B-B14F-4D97-AF65-F5344CB8AC3E}">
        <p14:creationId xmlns:p14="http://schemas.microsoft.com/office/powerpoint/2010/main" val="2886302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E83F5-B9C0-674E-47A5-2AEC6F786D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315685-72F4-6D7C-2956-295B33EB32A8}"/>
              </a:ext>
            </a:extLst>
          </p:cNvPr>
          <p:cNvSpPr>
            <a:spLocks noGrp="1"/>
          </p:cNvSpPr>
          <p:nvPr>
            <p:ph type="title"/>
          </p:nvPr>
        </p:nvSpPr>
        <p:spPr>
          <a:xfrm>
            <a:off x="550985" y="0"/>
            <a:ext cx="10720754" cy="850900"/>
          </a:xfrm>
          <a:solidFill>
            <a:srgbClr val="0070C0"/>
          </a:solidFill>
        </p:spPr>
        <p:txBody>
          <a:bodyPr vert="horz" lIns="91440" tIns="45720" rIns="91440" bIns="45720" rtlCol="0" anchor="ctr">
            <a:normAutofit/>
          </a:bodyPr>
          <a:lstStyle/>
          <a:p>
            <a:r>
              <a:rPr lang="en-US" dirty="0">
                <a:solidFill>
                  <a:schemeClr val="bg1"/>
                </a:solidFill>
              </a:rPr>
              <a:t>Strategy Implications </a:t>
            </a:r>
          </a:p>
        </p:txBody>
      </p:sp>
      <p:graphicFrame>
        <p:nvGraphicFramePr>
          <p:cNvPr id="5" name="Diagram 4">
            <a:extLst>
              <a:ext uri="{FF2B5EF4-FFF2-40B4-BE49-F238E27FC236}">
                <a16:creationId xmlns:a16="http://schemas.microsoft.com/office/drawing/2014/main" id="{AB3BDF31-9620-A66A-2C41-61AAF4024C06}"/>
              </a:ext>
            </a:extLst>
          </p:cNvPr>
          <p:cNvGraphicFramePr/>
          <p:nvPr>
            <p:extLst>
              <p:ext uri="{D42A27DB-BD31-4B8C-83A1-F6EECF244321}">
                <p14:modId xmlns:p14="http://schemas.microsoft.com/office/powerpoint/2010/main" val="2430280310"/>
              </p:ext>
            </p:extLst>
          </p:nvPr>
        </p:nvGraphicFramePr>
        <p:xfrm>
          <a:off x="-781050" y="1130299"/>
          <a:ext cx="6756400" cy="4597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rrow: Right 5">
            <a:extLst>
              <a:ext uri="{FF2B5EF4-FFF2-40B4-BE49-F238E27FC236}">
                <a16:creationId xmlns:a16="http://schemas.microsoft.com/office/drawing/2014/main" id="{FA5994B3-0294-9840-AA05-4543646CD35F}"/>
              </a:ext>
            </a:extLst>
          </p:cNvPr>
          <p:cNvSpPr/>
          <p:nvPr/>
        </p:nvSpPr>
        <p:spPr>
          <a:xfrm>
            <a:off x="4559300" y="2743199"/>
            <a:ext cx="1352550" cy="6858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7" name="Diagram 6">
            <a:extLst>
              <a:ext uri="{FF2B5EF4-FFF2-40B4-BE49-F238E27FC236}">
                <a16:creationId xmlns:a16="http://schemas.microsoft.com/office/drawing/2014/main" id="{9B8A1038-DBAF-6021-A6EE-91B2F53071BA}"/>
              </a:ext>
            </a:extLst>
          </p:cNvPr>
          <p:cNvGraphicFramePr/>
          <p:nvPr>
            <p:extLst>
              <p:ext uri="{D42A27DB-BD31-4B8C-83A1-F6EECF244321}">
                <p14:modId xmlns:p14="http://schemas.microsoft.com/office/powerpoint/2010/main" val="2147727323"/>
              </p:ext>
            </p:extLst>
          </p:nvPr>
        </p:nvGraphicFramePr>
        <p:xfrm>
          <a:off x="4356100" y="719666"/>
          <a:ext cx="8128000"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248409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75CAB-1CE1-5C58-9C07-ACADB03611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8FD0A6-2CB5-1FF6-DE09-366399703918}"/>
              </a:ext>
            </a:extLst>
          </p:cNvPr>
          <p:cNvSpPr>
            <a:spLocks noGrp="1"/>
          </p:cNvSpPr>
          <p:nvPr>
            <p:ph type="title"/>
          </p:nvPr>
        </p:nvSpPr>
        <p:spPr>
          <a:xfrm>
            <a:off x="838200" y="95495"/>
            <a:ext cx="10515600" cy="1325563"/>
          </a:xfrm>
          <a:solidFill>
            <a:srgbClr val="0070C0"/>
          </a:solidFill>
        </p:spPr>
        <p:txBody>
          <a:bodyPr vert="horz" lIns="91440" tIns="45720" rIns="91440" bIns="45720" rtlCol="0" anchor="ctr">
            <a:normAutofit/>
          </a:bodyPr>
          <a:lstStyle/>
          <a:p>
            <a:pPr algn="ctr"/>
            <a:r>
              <a:rPr lang="en-US" dirty="0">
                <a:solidFill>
                  <a:schemeClr val="bg1"/>
                </a:solidFill>
              </a:rPr>
              <a:t>Conclusion </a:t>
            </a:r>
          </a:p>
        </p:txBody>
      </p:sp>
      <p:sp>
        <p:nvSpPr>
          <p:cNvPr id="3" name="Content Placeholder 2">
            <a:extLst>
              <a:ext uri="{FF2B5EF4-FFF2-40B4-BE49-F238E27FC236}">
                <a16:creationId xmlns:a16="http://schemas.microsoft.com/office/drawing/2014/main" id="{7DBF174A-4B68-1718-5FC7-47465262564C}"/>
              </a:ext>
            </a:extLst>
          </p:cNvPr>
          <p:cNvSpPr>
            <a:spLocks noGrp="1"/>
          </p:cNvSpPr>
          <p:nvPr>
            <p:ph idx="1"/>
          </p:nvPr>
        </p:nvSpPr>
        <p:spPr/>
        <p:txBody>
          <a:bodyPr/>
          <a:lstStyle/>
          <a:p>
            <a:r>
              <a:rPr lang="en-US" dirty="0"/>
              <a:t>Both EI and CQ play important role of shaping effective leadership. </a:t>
            </a:r>
          </a:p>
          <a:p>
            <a:r>
              <a:rPr lang="en-US" dirty="0"/>
              <a:t>They help enhance traits, enrich behaviour, and learn how to adapt to situations</a:t>
            </a:r>
          </a:p>
          <a:p>
            <a:r>
              <a:rPr lang="en-US" dirty="0"/>
              <a:t>Leadership tat follows traits theory can use both EI and CQ to enhance their traits early on</a:t>
            </a:r>
          </a:p>
          <a:p>
            <a:r>
              <a:rPr lang="en-US" dirty="0"/>
              <a:t>Behavioural leadership can enhance task focus and people orientation </a:t>
            </a:r>
          </a:p>
          <a:p>
            <a:r>
              <a:rPr lang="en-US" dirty="0"/>
              <a:t>While contingency based leaders can also understand how to react to situations</a:t>
            </a:r>
          </a:p>
        </p:txBody>
      </p:sp>
    </p:spTree>
    <p:extLst>
      <p:ext uri="{BB962C8B-B14F-4D97-AF65-F5344CB8AC3E}">
        <p14:creationId xmlns:p14="http://schemas.microsoft.com/office/powerpoint/2010/main" val="2577732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10B1B-106A-B097-D3DC-39D5F62E33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341F9-AB91-2F98-7BC2-8B26931BFC7B}"/>
              </a:ext>
            </a:extLst>
          </p:cNvPr>
          <p:cNvSpPr>
            <a:spLocks noGrp="1"/>
          </p:cNvSpPr>
          <p:nvPr>
            <p:ph type="title"/>
          </p:nvPr>
        </p:nvSpPr>
        <p:spPr>
          <a:xfrm>
            <a:off x="722086" y="190953"/>
            <a:ext cx="10515600" cy="571047"/>
          </a:xfrm>
          <a:solidFill>
            <a:schemeClr val="bg1"/>
          </a:solidFill>
        </p:spPr>
        <p:txBody>
          <a:bodyPr vert="horz" lIns="91440" tIns="45720" rIns="91440" bIns="45720" rtlCol="0" anchor="ctr">
            <a:normAutofit fontScale="90000"/>
          </a:bodyPr>
          <a:lstStyle/>
          <a:p>
            <a:pPr algn="ctr"/>
            <a:r>
              <a:rPr lang="en-US" b="1" dirty="0"/>
              <a:t>References  </a:t>
            </a:r>
          </a:p>
        </p:txBody>
      </p:sp>
      <p:sp>
        <p:nvSpPr>
          <p:cNvPr id="3" name="Content Placeholder 2">
            <a:extLst>
              <a:ext uri="{FF2B5EF4-FFF2-40B4-BE49-F238E27FC236}">
                <a16:creationId xmlns:a16="http://schemas.microsoft.com/office/drawing/2014/main" id="{7CA0D1BA-80F7-5C28-1549-A417BB1285D3}"/>
              </a:ext>
            </a:extLst>
          </p:cNvPr>
          <p:cNvSpPr>
            <a:spLocks noGrp="1"/>
          </p:cNvSpPr>
          <p:nvPr>
            <p:ph idx="1"/>
          </p:nvPr>
        </p:nvSpPr>
        <p:spPr>
          <a:xfrm>
            <a:off x="105508" y="961292"/>
            <a:ext cx="11992707" cy="5756031"/>
          </a:xfrm>
        </p:spPr>
        <p:txBody>
          <a:bodyPr>
            <a:normAutofit fontScale="55000" lnSpcReduction="20000"/>
          </a:bodyPr>
          <a:lstStyle/>
          <a:p>
            <a:r>
              <a:rPr lang="en-US" dirty="0"/>
              <a:t>Ang, S., Van Dyne, L., Koh, C., Ng, K. Y., Templer, K. J., Tay, C., &amp; Chandrasekar, N. A. (2007). Cultural Intelligence: Its Measurement and Effects on Cultural Judgment and Decision Making, Cultural Adaptation and Task Performance. Management and Organization Review, 3(3), 335–371. doi:10.1111/j.1740-8784.2007.00082.x (Accessed 19</a:t>
            </a:r>
            <a:r>
              <a:rPr lang="en-US" baseline="30000" dirty="0"/>
              <a:t>th</a:t>
            </a:r>
            <a:r>
              <a:rPr lang="en-US" dirty="0"/>
              <a:t> February 2025)</a:t>
            </a:r>
            <a:endParaRPr lang="x-none" dirty="0"/>
          </a:p>
          <a:p>
            <a:pPr lvl="0"/>
            <a:r>
              <a:rPr lang="en-US" dirty="0"/>
              <a:t>Angus, R.W., Packard, M.D. and Clark, B.B., 2023. Distinguishing unpredictability from uncertainty in entrepreneurial action theory. Small Business Economics, 60(3), pp.1147-1169. (Accessed on 19th February 2026)</a:t>
            </a:r>
            <a:endParaRPr lang="x-none" dirty="0"/>
          </a:p>
          <a:p>
            <a:pPr lvl="0"/>
            <a:r>
              <a:rPr lang="en-US" dirty="0"/>
              <a:t>Bass, B.M. 1985. Leadership and performance beyond expectations (Vol. 25, No. 3, pp. 481-484). New York: Free press. (Accessed on 13th February 2026)</a:t>
            </a:r>
            <a:endParaRPr lang="x-none" dirty="0"/>
          </a:p>
          <a:p>
            <a:pPr lvl="0"/>
            <a:r>
              <a:rPr lang="en-US" dirty="0"/>
              <a:t>Dewar, C., Keller, S., and Malhotra, V.  2022. The six mindsets that distinguish the best leaders from the rest. </a:t>
            </a:r>
            <a:r>
              <a:rPr lang="mi-NZ" dirty="0"/>
              <a:t>McKinsey &amp; Company, Inc. (Accessed on 17th February 2026) </a:t>
            </a:r>
            <a:endParaRPr lang="x-none" dirty="0"/>
          </a:p>
          <a:p>
            <a:pPr lvl="0"/>
            <a:r>
              <a:rPr lang="en-US" dirty="0"/>
              <a:t>Earley, C., and Ang, S. 2003. Cultural Intelligence: Individual interactions across cultures. Stanford University Press (Accessed on 20th February 2026)</a:t>
            </a:r>
            <a:endParaRPr lang="x-none" dirty="0"/>
          </a:p>
          <a:p>
            <a:pPr lvl="0"/>
            <a:r>
              <a:rPr lang="en-US" dirty="0"/>
              <a:t>Fayol, H. 2013. General and industrial management. Martino Fine Books. (Accessed on 14th February 2026)</a:t>
            </a:r>
          </a:p>
          <a:p>
            <a:pPr lvl="0"/>
            <a:r>
              <a:rPr lang="en-US" dirty="0"/>
              <a:t>Gallo, A.  2023. What is psychological safety? Available from: </a:t>
            </a:r>
            <a:r>
              <a:rPr lang="en-US" dirty="0">
                <a:hlinkClick r:id="rId2"/>
              </a:rPr>
              <a:t>https://hbr.org/2023/02/what-is-psychological-safety</a:t>
            </a:r>
            <a:r>
              <a:rPr lang="en-US" dirty="0"/>
              <a:t>. (Accessed on 16th February 2026)</a:t>
            </a:r>
            <a:endParaRPr lang="x-none" dirty="0"/>
          </a:p>
          <a:p>
            <a:pPr lvl="0"/>
            <a:r>
              <a:rPr lang="en-US" dirty="0"/>
              <a:t>Goleman, D. 2000. Working with Emotional Intelligence. Bantam Bell (Accessed on 17</a:t>
            </a:r>
            <a:r>
              <a:rPr lang="en-US" baseline="30000" dirty="0"/>
              <a:t>th</a:t>
            </a:r>
            <a:r>
              <a:rPr lang="en-US" dirty="0"/>
              <a:t> Feb 2026)</a:t>
            </a:r>
          </a:p>
          <a:p>
            <a:pPr lvl="0"/>
            <a:r>
              <a:rPr lang="en-US" dirty="0"/>
              <a:t>McCausland, T. 2023. Creating Psychological Safety in the Workplace. Available from: </a:t>
            </a:r>
            <a:r>
              <a:rPr lang="en-US" dirty="0">
                <a:hlinkClick r:id="rId3"/>
              </a:rPr>
              <a:t>https://www.tandfonline.com/doi/full/10.1080/08956308.2023.2164439</a:t>
            </a:r>
            <a:r>
              <a:rPr lang="en-US" dirty="0"/>
              <a:t> (Accessed on 18th Feb 2026)</a:t>
            </a:r>
            <a:endParaRPr lang="x-none" dirty="0"/>
          </a:p>
          <a:p>
            <a:pPr lvl="0"/>
            <a:r>
              <a:rPr lang="en-US" dirty="0"/>
              <a:t>McGregor, D., 1960. Theory X and theory Y. Organization theory, 358(374), p.5. Available at: </a:t>
            </a:r>
            <a:r>
              <a:rPr lang="en-US" dirty="0">
                <a:hlinkClick r:id="rId4"/>
              </a:rPr>
              <a:t>https://static1.squarespace.com/static/60bddec1a93337235ecfdbcf/t/6205165bca24ea4adc4943df/1644500572175/McGregor_Thinker.pdf</a:t>
            </a:r>
            <a:r>
              <a:rPr lang="en-US" dirty="0"/>
              <a:t> (Accessed 17th Feb 2025)</a:t>
            </a:r>
            <a:endParaRPr lang="x-none" dirty="0"/>
          </a:p>
          <a:p>
            <a:pPr lvl="0"/>
            <a:r>
              <a:rPr lang="en-US" dirty="0"/>
              <a:t>Nadella, S. and Ignatius, A. 2021. Microsoft's Satya Nadella on Flexible Work, the Metaverse, and the Power of Empathy. Available from: </a:t>
            </a:r>
            <a:r>
              <a:rPr lang="en-US" dirty="0">
                <a:hlinkClick r:id="rId5"/>
              </a:rPr>
              <a:t>https://hbsp.harvard.edu/product/H06O72-PDF-ENG</a:t>
            </a:r>
            <a:r>
              <a:rPr lang="en-US" dirty="0"/>
              <a:t> (Accessed on 15th Feb 2026)</a:t>
            </a:r>
            <a:endParaRPr lang="x-none" dirty="0"/>
          </a:p>
          <a:p>
            <a:pPr lvl="0"/>
            <a:r>
              <a:rPr lang="en-US" dirty="0"/>
              <a:t>Northouse, P, G. 2022. Leadership: Theory and practice (9</a:t>
            </a:r>
            <a:r>
              <a:rPr lang="en-US" baseline="30000" dirty="0"/>
              <a:t>th</a:t>
            </a:r>
            <a:r>
              <a:rPr lang="en-US" dirty="0"/>
              <a:t> ed). Sage </a:t>
            </a:r>
            <a:endParaRPr lang="x-none" dirty="0"/>
          </a:p>
          <a:p>
            <a:pPr lvl="0"/>
            <a:r>
              <a:rPr lang="en-US" dirty="0"/>
              <a:t>Reed, T., 2020. Toward freedom: The case against race reductionism. Verso Books. Available from: https://books.google.com/books?hl=en&amp;lr=&amp;id=tRaZDwAAQBAJ&amp;oi=fnd&amp;pg=PR9&amp;dq=cultural+reductionism&amp;ots=ed0-yVjW-p&amp;sig=Tf0jci9m6ASq_XXjoSBdR5E3ZkM (Accessed on 15 Feb 2026)</a:t>
            </a:r>
            <a:endParaRPr lang="x-none" dirty="0"/>
          </a:p>
        </p:txBody>
      </p:sp>
    </p:spTree>
    <p:extLst>
      <p:ext uri="{BB962C8B-B14F-4D97-AF65-F5344CB8AC3E}">
        <p14:creationId xmlns:p14="http://schemas.microsoft.com/office/powerpoint/2010/main" val="64703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2601</Words>
  <Application>Microsoft Office PowerPoint</Application>
  <PresentationFormat>Widescreen</PresentationFormat>
  <Paragraphs>235</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ArialMT</vt:lpstr>
      <vt:lpstr>Calibri</vt:lpstr>
      <vt:lpstr>Calibri Light</vt:lpstr>
      <vt:lpstr>GT America</vt:lpstr>
      <vt:lpstr>Office Theme</vt:lpstr>
      <vt:lpstr>Are EI and CQ essential or overstated</vt:lpstr>
      <vt:lpstr>PowerPoint Presentation</vt:lpstr>
      <vt:lpstr>Competing views of leadership</vt:lpstr>
      <vt:lpstr>Traditional control-Orientated Leadership</vt:lpstr>
      <vt:lpstr>Human-Centred Leadership</vt:lpstr>
      <vt:lpstr>Argument for EI</vt:lpstr>
      <vt:lpstr>Argument Against EI</vt:lpstr>
      <vt:lpstr>Argument FOR CQ</vt:lpstr>
      <vt:lpstr>Argument against CQ</vt:lpstr>
      <vt:lpstr>Leadership styles in multicultural contexts</vt:lpstr>
      <vt:lpstr>Business evidence (2 contrasting cases)</vt:lpstr>
      <vt:lpstr>Business evidence (Continued)</vt:lpstr>
      <vt:lpstr>Strategy Implications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EI and CQ essential or overstated</dc:title>
  <dc:creator>Saveta</dc:creator>
  <cp:lastModifiedBy>Saveta Victoria Stefan (2216451)</cp:lastModifiedBy>
  <cp:revision>4</cp:revision>
  <dcterms:created xsi:type="dcterms:W3CDTF">2026-02-15T07:07:44Z</dcterms:created>
  <dcterms:modified xsi:type="dcterms:W3CDTF">2026-02-26T19:33:12Z</dcterms:modified>
</cp:coreProperties>
</file>