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FCC307-0BE6-186E-76F8-2C0BAFD41564}" v="2784" dt="2026-05-20T13:22:12.152"/>
    <p1510:client id="{6F677086-DFA1-E94D-862E-05C540B0B539}" v="2" dt="2026-05-20T13:38:29.8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58"/>
  </p:normalViewPr>
  <p:slideViewPr>
    <p:cSldViewPr snapToGrid="0">
      <p:cViewPr varScale="1">
        <p:scale>
          <a:sx n="120" d="100"/>
          <a:sy n="120" d="100"/>
        </p:scale>
        <p:origin x="800"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20/05/2026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20/05/2026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20/05/2026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20/05/2026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20/05/2026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video game&#10;&#10;AI-generated content may be incorrect.">
            <a:extLst>
              <a:ext uri="{FF2B5EF4-FFF2-40B4-BE49-F238E27FC236}">
                <a16:creationId xmlns:a16="http://schemas.microsoft.com/office/drawing/2014/main" id="{425233F0-59B3-5120-AD84-859574A9A312}"/>
              </a:ext>
            </a:extLst>
          </p:cNvPr>
          <p:cNvPicPr>
            <a:picLocks noChangeAspect="1"/>
          </p:cNvPicPr>
          <p:nvPr/>
        </p:nvPicPr>
        <p:blipFill>
          <a:blip r:embed="rId4">
            <a:alphaModFix amt="50000"/>
          </a:blip>
          <a:srcRect t="10444" r="-56" b="9051"/>
          <a:stretch>
            <a:fillRect/>
          </a:stretch>
        </p:blipFill>
        <p:spPr>
          <a:xfrm>
            <a:off x="20" y="10"/>
            <a:ext cx="12188818" cy="6854802"/>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r>
              <a:rPr lang="en-GB" sz="6600">
                <a:solidFill>
                  <a:schemeClr val="bg1"/>
                </a:solidFill>
                <a:ea typeface="+mj-lt"/>
                <a:cs typeface="+mj-lt"/>
              </a:rPr>
              <a:t>Asset Selection</a:t>
            </a:r>
            <a:endParaRPr lang="en-US" sz="6600">
              <a:solidFill>
                <a:schemeClr val="bg1"/>
              </a:solidFill>
            </a:endParaRPr>
          </a:p>
        </p:txBody>
      </p:sp>
      <p:sp>
        <p:nvSpPr>
          <p:cNvPr id="3" name="Subtitle 2"/>
          <p:cNvSpPr>
            <a:spLocks noGrp="1"/>
          </p:cNvSpPr>
          <p:nvPr>
            <p:ph type="subTitle" idx="1"/>
          </p:nvPr>
        </p:nvSpPr>
        <p:spPr>
          <a:xfrm>
            <a:off x="1522100" y="4460887"/>
            <a:ext cx="9144000" cy="1536192"/>
          </a:xfrm>
        </p:spPr>
        <p:txBody>
          <a:bodyPr vert="horz" lIns="91440" tIns="45720" rIns="91440" bIns="45720" rtlCol="0" anchor="t">
            <a:noAutofit/>
          </a:bodyPr>
          <a:lstStyle/>
          <a:p>
            <a:r>
              <a:rPr lang="en-GB" b="1" dirty="0">
                <a:solidFill>
                  <a:schemeClr val="bg1"/>
                </a:solidFill>
                <a:ea typeface="+mn-lt"/>
                <a:cs typeface="+mn-lt"/>
              </a:rPr>
              <a:t>For this assignment, I used a character model that I found from </a:t>
            </a:r>
            <a:r>
              <a:rPr lang="en-GB" b="1" dirty="0" err="1">
                <a:solidFill>
                  <a:schemeClr val="bg1"/>
                </a:solidFill>
                <a:ea typeface="+mn-lt"/>
                <a:cs typeface="+mn-lt"/>
              </a:rPr>
              <a:t>SketchFab</a:t>
            </a:r>
            <a:r>
              <a:rPr lang="en-GB" b="1" dirty="0">
                <a:solidFill>
                  <a:schemeClr val="bg1"/>
                </a:solidFill>
                <a:ea typeface="+mn-lt"/>
                <a:cs typeface="+mn-lt"/>
              </a:rPr>
              <a:t>. When I imported the model from </a:t>
            </a:r>
            <a:r>
              <a:rPr lang="en-GB" b="1" dirty="0" err="1">
                <a:solidFill>
                  <a:schemeClr val="bg1"/>
                </a:solidFill>
                <a:ea typeface="+mn-lt"/>
                <a:cs typeface="+mn-lt"/>
              </a:rPr>
              <a:t>sketchfab</a:t>
            </a:r>
            <a:r>
              <a:rPr lang="en-GB" b="1" dirty="0">
                <a:solidFill>
                  <a:schemeClr val="bg1"/>
                </a:solidFill>
                <a:ea typeface="+mn-lt"/>
                <a:cs typeface="+mn-lt"/>
              </a:rPr>
              <a:t> to Maya the sizing of the model had not translated well making the model huge, I did not notice that this had happened until the skeleton had already been made, when I tried to fix it, both the skeleton and the model moved </a:t>
            </a:r>
            <a:r>
              <a:rPr lang="en-GB" b="1" dirty="0" err="1">
                <a:solidFill>
                  <a:schemeClr val="bg1"/>
                </a:solidFill>
                <a:ea typeface="+mn-lt"/>
                <a:cs typeface="+mn-lt"/>
              </a:rPr>
              <a:t>seperatly</a:t>
            </a:r>
            <a:r>
              <a:rPr lang="en-GB" b="1" dirty="0">
                <a:solidFill>
                  <a:schemeClr val="bg1"/>
                </a:solidFill>
                <a:ea typeface="+mn-lt"/>
                <a:cs typeface="+mn-lt"/>
              </a:rPr>
              <a:t>, I was not able to fix this problem. </a:t>
            </a:r>
            <a:endParaRPr lang="en-GB" b="1">
              <a:solidFill>
                <a:schemeClr val="bg1"/>
              </a:solidFill>
            </a:endParaRP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Audio 6">
            <a:extLst>
              <a:ext uri="{FF2B5EF4-FFF2-40B4-BE49-F238E27FC236}">
                <a16:creationId xmlns:a16="http://schemas.microsoft.com/office/drawing/2014/main" id="{81FC0F0D-324B-9FB8-2524-BD976921DAF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37941"/>
    </mc:Choice>
    <mc:Fallback>
      <p:transition spd="slow" advTm="37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5653F525-CCF5-3B34-6186-B1421B7A7B38}"/>
              </a:ext>
            </a:extLst>
          </p:cNvPr>
          <p:cNvSpPr>
            <a:spLocks noGrp="1"/>
          </p:cNvSpPr>
          <p:nvPr>
            <p:ph type="title"/>
          </p:nvPr>
        </p:nvSpPr>
        <p:spPr>
          <a:xfrm>
            <a:off x="1295400" y="669925"/>
            <a:ext cx="4800600" cy="1325563"/>
          </a:xfrm>
        </p:spPr>
        <p:txBody>
          <a:bodyPr anchor="b">
            <a:normAutofit/>
          </a:bodyPr>
          <a:lstStyle/>
          <a:p>
            <a:r>
              <a:rPr lang="en-GB">
                <a:solidFill>
                  <a:schemeClr val="bg1"/>
                </a:solidFill>
              </a:rPr>
              <a:t>Building the skeleton</a:t>
            </a:r>
          </a:p>
        </p:txBody>
      </p:sp>
      <p:cxnSp>
        <p:nvCxnSpPr>
          <p:cNvPr id="13" name="Straight Connector 1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179924E-86FB-266F-EF23-52738058A308}"/>
              </a:ext>
            </a:extLst>
          </p:cNvPr>
          <p:cNvSpPr>
            <a:spLocks noGrp="1"/>
          </p:cNvSpPr>
          <p:nvPr>
            <p:ph idx="1"/>
          </p:nvPr>
        </p:nvSpPr>
        <p:spPr>
          <a:xfrm>
            <a:off x="1295400" y="2288833"/>
            <a:ext cx="4800600" cy="3711571"/>
          </a:xfrm>
        </p:spPr>
        <p:txBody>
          <a:bodyPr vert="horz" lIns="91440" tIns="45720" rIns="91440" bIns="45720" rtlCol="0">
            <a:normAutofit/>
          </a:bodyPr>
          <a:lstStyle/>
          <a:p>
            <a:r>
              <a:rPr lang="en-GB" sz="1600">
                <a:solidFill>
                  <a:schemeClr val="bg1"/>
                </a:solidFill>
              </a:rPr>
              <a:t>I could not make the bones as my laptop does not have a right click, I fixed this my using my mouse.</a:t>
            </a:r>
            <a:endParaRPr lang="en-US" sz="1600">
              <a:solidFill>
                <a:schemeClr val="bg1"/>
              </a:solidFill>
            </a:endParaRPr>
          </a:p>
          <a:p>
            <a:r>
              <a:rPr lang="en-GB" sz="1600">
                <a:solidFill>
                  <a:schemeClr val="bg1"/>
                </a:solidFill>
              </a:rPr>
              <a:t>When creating the bones I used the mirroring tool to automatically copy the left leg over to the right leg so they would match perfectly. But for some reason, Maya kept mirroring the leg completely upside down and off to the side. I could not fix this so instead I just remade the right leg bones. </a:t>
            </a:r>
          </a:p>
          <a:p>
            <a:r>
              <a:rPr lang="en-GB" sz="1600">
                <a:solidFill>
                  <a:schemeClr val="bg1"/>
                </a:solidFill>
                <a:latin typeface="Calibri"/>
                <a:ea typeface="Calibri"/>
                <a:cs typeface="Calibri"/>
              </a:rPr>
              <a:t>When I was drawing the limbs, the joints wouldn't snap inside the center of the mesh, so I had to manually place them with my mouse using the front and side views, and they still werent perfect but with some adjusting and they ended up okay. </a:t>
            </a:r>
          </a:p>
        </p:txBody>
      </p:sp>
      <p:pic>
        <p:nvPicPr>
          <p:cNvPr id="5" name="Picture 4" descr="A computer screen shot of a person&#10;&#10;AI-generated content may be incorrect.">
            <a:extLst>
              <a:ext uri="{FF2B5EF4-FFF2-40B4-BE49-F238E27FC236}">
                <a16:creationId xmlns:a16="http://schemas.microsoft.com/office/drawing/2014/main" id="{23A45A9C-27C7-4B91-4CB0-CE58A6D55E51}"/>
              </a:ext>
            </a:extLst>
          </p:cNvPr>
          <p:cNvPicPr>
            <a:picLocks noChangeAspect="1"/>
          </p:cNvPicPr>
          <p:nvPr/>
        </p:nvPicPr>
        <p:blipFill>
          <a:blip r:embed="rId4"/>
          <a:stretch>
            <a:fillRect/>
          </a:stretch>
        </p:blipFill>
        <p:spPr>
          <a:xfrm>
            <a:off x="6645193" y="600357"/>
            <a:ext cx="3588640" cy="2323644"/>
          </a:xfrm>
          <a:prstGeom prst="rect">
            <a:avLst/>
          </a:prstGeom>
        </p:spPr>
      </p:pic>
      <p:sp>
        <p:nvSpPr>
          <p:cNvPr id="15" name="Rectangle 14">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omputer screen shot of a person&amp;#39;s head&#10;&#10;AI-generated content may be incorrect.">
            <a:extLst>
              <a:ext uri="{FF2B5EF4-FFF2-40B4-BE49-F238E27FC236}">
                <a16:creationId xmlns:a16="http://schemas.microsoft.com/office/drawing/2014/main" id="{DC552A31-B109-4EB6-3FF1-2FE99B252B17}"/>
              </a:ext>
            </a:extLst>
          </p:cNvPr>
          <p:cNvPicPr>
            <a:picLocks noChangeAspect="1"/>
          </p:cNvPicPr>
          <p:nvPr/>
        </p:nvPicPr>
        <p:blipFill>
          <a:blip r:embed="rId5"/>
          <a:stretch>
            <a:fillRect/>
          </a:stretch>
        </p:blipFill>
        <p:spPr>
          <a:xfrm>
            <a:off x="8038661" y="3960711"/>
            <a:ext cx="3588640" cy="2323644"/>
          </a:xfrm>
          <a:prstGeom prst="rect">
            <a:avLst/>
          </a:prstGeom>
        </p:spPr>
      </p:pic>
      <p:sp>
        <p:nvSpPr>
          <p:cNvPr id="17" name="Rectangle 16">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Audio 8">
            <a:extLst>
              <a:ext uri="{FF2B5EF4-FFF2-40B4-BE49-F238E27FC236}">
                <a16:creationId xmlns:a16="http://schemas.microsoft.com/office/drawing/2014/main" id="{17C6E603-A31E-6D1B-A658-8FCCC371B6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628085023"/>
      </p:ext>
    </p:extLst>
  </p:cSld>
  <p:clrMapOvr>
    <a:masterClrMapping/>
  </p:clrMapOvr>
  <mc:AlternateContent xmlns:mc="http://schemas.openxmlformats.org/markup-compatibility/2006">
    <mc:Choice xmlns:p14="http://schemas.microsoft.com/office/powerpoint/2010/main" Requires="p14">
      <p:transition spd="slow" p14:dur="2000" advTm="50398"/>
    </mc:Choice>
    <mc:Fallback>
      <p:transition spd="slow" advTm="50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11269F75-E05A-D1B8-F05D-3F263F4FC254}"/>
              </a:ext>
            </a:extLst>
          </p:cNvPr>
          <p:cNvSpPr>
            <a:spLocks noGrp="1"/>
          </p:cNvSpPr>
          <p:nvPr>
            <p:ph type="title"/>
          </p:nvPr>
        </p:nvSpPr>
        <p:spPr>
          <a:xfrm>
            <a:off x="1295400" y="669925"/>
            <a:ext cx="4800600" cy="1325563"/>
          </a:xfrm>
        </p:spPr>
        <p:txBody>
          <a:bodyPr anchor="b">
            <a:normAutofit/>
          </a:bodyPr>
          <a:lstStyle/>
          <a:p>
            <a:r>
              <a:rPr lang="en-GB">
                <a:solidFill>
                  <a:schemeClr val="bg1"/>
                </a:solidFill>
              </a:rPr>
              <a:t>Orienting joints</a:t>
            </a: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428128E-30D9-EB94-B7D4-69512688CBCE}"/>
              </a:ext>
            </a:extLst>
          </p:cNvPr>
          <p:cNvSpPr>
            <a:spLocks noGrp="1"/>
          </p:cNvSpPr>
          <p:nvPr>
            <p:ph idx="1"/>
          </p:nvPr>
        </p:nvSpPr>
        <p:spPr>
          <a:xfrm>
            <a:off x="1295400" y="2288833"/>
            <a:ext cx="4800600" cy="3711571"/>
          </a:xfrm>
        </p:spPr>
        <p:txBody>
          <a:bodyPr vert="horz" lIns="91440" tIns="45720" rIns="91440" bIns="45720" rtlCol="0">
            <a:normAutofit/>
          </a:bodyPr>
          <a:lstStyle/>
          <a:p>
            <a:r>
              <a:rPr lang="en-GB" sz="1400">
                <a:solidFill>
                  <a:schemeClr val="bg1"/>
                </a:solidFill>
              </a:rPr>
              <a:t>After I had I tested the shoulder, the whole arm twisted inside out. I realized I accidentally used orient in the Constrain menu instead of orient joint in the Skeleton menu. Once I switched to the right tool, the arm rotated normally.</a:t>
            </a:r>
          </a:p>
          <a:p>
            <a:r>
              <a:rPr lang="en-GB" sz="1400">
                <a:solidFill>
                  <a:schemeClr val="bg1"/>
                </a:solidFill>
              </a:rPr>
              <a:t>After I had finished making the skeleton, I hit a frustating issue when connecting the joints, everytime I would, the parented bone would disappear, I did not understand why this was happening and how to fix it, eventually I found out that by not joining the chest bones and the shoulder bones together, the issue had stopped.</a:t>
            </a:r>
            <a:endParaRPr lang="en-US" sz="1400">
              <a:solidFill>
                <a:schemeClr val="bg1"/>
              </a:solidFill>
            </a:endParaRPr>
          </a:p>
          <a:p>
            <a:r>
              <a:rPr lang="en-GB" sz="1400">
                <a:solidFill>
                  <a:schemeClr val="bg1"/>
                </a:solidFill>
              </a:rPr>
              <a:t>The last problem that I had with joining the bones is that everytime I did, maya would generate a new bone, I was not able to fix this however I was able to lessen it by using the same fix that fixed the disappearing bones. </a:t>
            </a:r>
          </a:p>
          <a:p>
            <a:pPr marL="0" indent="0">
              <a:buNone/>
            </a:pPr>
            <a:endParaRPr lang="en-GB" sz="1400">
              <a:solidFill>
                <a:schemeClr val="bg1"/>
              </a:solidFill>
            </a:endParaRPr>
          </a:p>
          <a:p>
            <a:endParaRPr lang="en-GB" sz="1400">
              <a:solidFill>
                <a:schemeClr val="bg1"/>
              </a:solidFill>
            </a:endParaRPr>
          </a:p>
          <a:p>
            <a:endParaRPr lang="en-GB" sz="1400">
              <a:solidFill>
                <a:schemeClr val="bg1"/>
              </a:solidFill>
            </a:endParaRPr>
          </a:p>
          <a:p>
            <a:endParaRPr lang="en-GB" sz="1400">
              <a:solidFill>
                <a:schemeClr val="bg1"/>
              </a:solidFill>
            </a:endParaRPr>
          </a:p>
        </p:txBody>
      </p:sp>
      <p:pic>
        <p:nvPicPr>
          <p:cNvPr id="4" name="Picture 3" descr="A screenshot of a computer&#10;&#10;AI-generated content may be incorrect.">
            <a:extLst>
              <a:ext uri="{FF2B5EF4-FFF2-40B4-BE49-F238E27FC236}">
                <a16:creationId xmlns:a16="http://schemas.microsoft.com/office/drawing/2014/main" id="{3C1D64E1-A7F9-D2C6-69CA-5197B3F5727A}"/>
              </a:ext>
            </a:extLst>
          </p:cNvPr>
          <p:cNvPicPr>
            <a:picLocks noChangeAspect="1"/>
          </p:cNvPicPr>
          <p:nvPr/>
        </p:nvPicPr>
        <p:blipFill>
          <a:blip r:embed="rId4"/>
          <a:stretch>
            <a:fillRect/>
          </a:stretch>
        </p:blipFill>
        <p:spPr>
          <a:xfrm>
            <a:off x="6645193" y="600357"/>
            <a:ext cx="3588640" cy="2323644"/>
          </a:xfrm>
          <a:prstGeom prst="rect">
            <a:avLst/>
          </a:prstGeom>
        </p:spPr>
      </p:pic>
      <p:sp>
        <p:nvSpPr>
          <p:cNvPr id="14" name="Rectangle 13">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AI-generated content may be incorrect.">
            <a:extLst>
              <a:ext uri="{FF2B5EF4-FFF2-40B4-BE49-F238E27FC236}">
                <a16:creationId xmlns:a16="http://schemas.microsoft.com/office/drawing/2014/main" id="{B2A003D2-D861-5D73-5C64-585A994815FB}"/>
              </a:ext>
            </a:extLst>
          </p:cNvPr>
          <p:cNvPicPr>
            <a:picLocks noChangeAspect="1"/>
          </p:cNvPicPr>
          <p:nvPr/>
        </p:nvPicPr>
        <p:blipFill>
          <a:blip r:embed="rId5"/>
          <a:stretch>
            <a:fillRect/>
          </a:stretch>
        </p:blipFill>
        <p:spPr>
          <a:xfrm>
            <a:off x="8038661" y="3960711"/>
            <a:ext cx="3588640" cy="2323644"/>
          </a:xfrm>
          <a:prstGeom prst="rect">
            <a:avLst/>
          </a:prstGeom>
        </p:spPr>
      </p:pic>
      <p:sp>
        <p:nvSpPr>
          <p:cNvPr id="16" name="Rectangle 15">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Audio 8">
            <a:extLst>
              <a:ext uri="{FF2B5EF4-FFF2-40B4-BE49-F238E27FC236}">
                <a16:creationId xmlns:a16="http://schemas.microsoft.com/office/drawing/2014/main" id="{C8996C1D-3BDF-CD8D-EAAA-FCA34121F34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66852288"/>
      </p:ext>
    </p:extLst>
  </p:cSld>
  <p:clrMapOvr>
    <a:masterClrMapping/>
  </p:clrMapOvr>
  <mc:AlternateContent xmlns:mc="http://schemas.openxmlformats.org/markup-compatibility/2006">
    <mc:Choice xmlns:p14="http://schemas.microsoft.com/office/powerpoint/2010/main" Requires="p14">
      <p:transition spd="slow" p14:dur="2000" advTm="68916"/>
    </mc:Choice>
    <mc:Fallback>
      <p:transition spd="slow" advTm="689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6ED7E-0161-7BBE-50AE-05BD27525223}"/>
              </a:ext>
            </a:extLst>
          </p:cNvPr>
          <p:cNvSpPr>
            <a:spLocks noGrp="1"/>
          </p:cNvSpPr>
          <p:nvPr>
            <p:ph type="title"/>
          </p:nvPr>
        </p:nvSpPr>
        <p:spPr>
          <a:xfrm>
            <a:off x="572493" y="238539"/>
            <a:ext cx="11018520" cy="1434415"/>
          </a:xfrm>
        </p:spPr>
        <p:txBody>
          <a:bodyPr anchor="b">
            <a:normAutofit/>
          </a:bodyPr>
          <a:lstStyle/>
          <a:p>
            <a:r>
              <a:rPr lang="en-GB" sz="5400"/>
              <a:t>Skinning and weight paints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A6FC93-EC1F-2B2B-EB9E-DDE4F8118453}"/>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000">
                <a:ea typeface="+mn-lt"/>
                <a:cs typeface="+mn-lt"/>
              </a:rPr>
              <a:t>I noticed a glitch where the model's hair was sticking to the body geometry, when I rotated the head, parts of the hair would stretch and move along with the body. I couldn't figure out how to fix so I had to open up the Paint Skin Weights tool, select the head joint and repaint the weights to force it to follow the head, but it wouldn’t work so I had to chalk it up to the model and the hair being somewhat modelled into the back. </a:t>
            </a:r>
            <a:endParaRPr lang="en-GB" sz="2000"/>
          </a:p>
          <a:p>
            <a:r>
              <a:rPr lang="en-GB" sz="2000"/>
              <a:t>When I did the smooth bind, the default weights glitched and the left leg joints were accidentally moving parts of the right leg, so I had to spend a lot of time painting the weights out so the limbs would move on their own.</a:t>
            </a:r>
          </a:p>
          <a:p>
            <a:endParaRPr lang="en-GB" sz="2000"/>
          </a:p>
        </p:txBody>
      </p:sp>
      <p:pic>
        <p:nvPicPr>
          <p:cNvPr id="4" name="Picture 3" descr="A screenshot of a computer&#10;&#10;AI-generated content may be incorrect.">
            <a:extLst>
              <a:ext uri="{FF2B5EF4-FFF2-40B4-BE49-F238E27FC236}">
                <a16:creationId xmlns:a16="http://schemas.microsoft.com/office/drawing/2014/main" id="{07E1250E-174D-BCB0-8BFA-2C04A5B770F3}"/>
              </a:ext>
            </a:extLst>
          </p:cNvPr>
          <p:cNvPicPr>
            <a:picLocks noChangeAspect="1"/>
          </p:cNvPicPr>
          <p:nvPr/>
        </p:nvPicPr>
        <p:blipFill>
          <a:blip r:embed="rId4"/>
          <a:srcRect l="8056" r="29652" b="2"/>
          <a:stretch>
            <a:fillRect/>
          </a:stretch>
        </p:blipFill>
        <p:spPr>
          <a:xfrm>
            <a:off x="7675658" y="2093976"/>
            <a:ext cx="3941064" cy="4096512"/>
          </a:xfrm>
          <a:prstGeom prst="rect">
            <a:avLst/>
          </a:prstGeom>
        </p:spPr>
      </p:pic>
      <p:pic>
        <p:nvPicPr>
          <p:cNvPr id="7" name="Audio 6">
            <a:extLst>
              <a:ext uri="{FF2B5EF4-FFF2-40B4-BE49-F238E27FC236}">
                <a16:creationId xmlns:a16="http://schemas.microsoft.com/office/drawing/2014/main" id="{40AC97DD-8ECD-7238-3270-F8D8C7E7F56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828971517"/>
      </p:ext>
    </p:extLst>
  </p:cSld>
  <p:clrMapOvr>
    <a:masterClrMapping/>
  </p:clrMapOvr>
  <mc:AlternateContent xmlns:mc="http://schemas.openxmlformats.org/markup-compatibility/2006">
    <mc:Choice xmlns:p14="http://schemas.microsoft.com/office/powerpoint/2010/main" Requires="p14">
      <p:transition spd="slow" p14:dur="2000" advTm="580"/>
    </mc:Choice>
    <mc:Fallback>
      <p:transition spd="slow" advTm="5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085CDE-21CE-BB27-914A-A47888C48E31}"/>
              </a:ext>
            </a:extLst>
          </p:cNvPr>
          <p:cNvSpPr>
            <a:spLocks noGrp="1"/>
          </p:cNvSpPr>
          <p:nvPr>
            <p:ph type="title"/>
          </p:nvPr>
        </p:nvSpPr>
        <p:spPr>
          <a:xfrm>
            <a:off x="6600264" y="556994"/>
            <a:ext cx="4753535" cy="1672499"/>
          </a:xfrm>
        </p:spPr>
        <p:txBody>
          <a:bodyPr>
            <a:normAutofit/>
          </a:bodyPr>
          <a:lstStyle/>
          <a:p>
            <a:r>
              <a:rPr lang="en-GB" sz="4000"/>
              <a:t>Animating the model</a:t>
            </a:r>
          </a:p>
        </p:txBody>
      </p:sp>
      <p:pic>
        <p:nvPicPr>
          <p:cNvPr id="5" name="Picture 4" descr="A computer screen shot of a person&amp;#39;s head&#10;&#10;AI-generated content may be incorrect.">
            <a:extLst>
              <a:ext uri="{FF2B5EF4-FFF2-40B4-BE49-F238E27FC236}">
                <a16:creationId xmlns:a16="http://schemas.microsoft.com/office/drawing/2014/main" id="{E5D97593-B8B3-DF7D-454D-831746979C07}"/>
              </a:ext>
            </a:extLst>
          </p:cNvPr>
          <p:cNvPicPr>
            <a:picLocks noChangeAspect="1"/>
          </p:cNvPicPr>
          <p:nvPr/>
        </p:nvPicPr>
        <p:blipFill>
          <a:blip r:embed="rId4"/>
          <a:srcRect l="20311" r="21405" b="-3"/>
          <a:stretch>
            <a:fillRect/>
          </a:stretch>
        </p:blipFill>
        <p:spPr>
          <a:xfrm>
            <a:off x="-4642" y="10"/>
            <a:ext cx="3006061" cy="3339639"/>
          </a:xfrm>
          <a:prstGeom prst="rect">
            <a:avLst/>
          </a:prstGeom>
        </p:spPr>
      </p:pic>
      <p:pic>
        <p:nvPicPr>
          <p:cNvPr id="4" name="Picture 3" descr="A computer screen shot of a person&amp;#39;s head&#10;&#10;AI-generated content may be incorrect.">
            <a:extLst>
              <a:ext uri="{FF2B5EF4-FFF2-40B4-BE49-F238E27FC236}">
                <a16:creationId xmlns:a16="http://schemas.microsoft.com/office/drawing/2014/main" id="{0D728B44-C0F7-2502-E356-C42F864D5CD2}"/>
              </a:ext>
            </a:extLst>
          </p:cNvPr>
          <p:cNvPicPr>
            <a:picLocks noChangeAspect="1"/>
          </p:cNvPicPr>
          <p:nvPr/>
        </p:nvPicPr>
        <p:blipFill>
          <a:blip r:embed="rId5"/>
          <a:srcRect l="13486" r="28520" b="-3"/>
          <a:stretch>
            <a:fillRect/>
          </a:stretch>
        </p:blipFill>
        <p:spPr>
          <a:xfrm>
            <a:off x="3198068" y="10"/>
            <a:ext cx="2991088" cy="3339639"/>
          </a:xfrm>
          <a:prstGeom prst="rect">
            <a:avLst/>
          </a:prstGeom>
        </p:spPr>
      </p:pic>
      <p:pic>
        <p:nvPicPr>
          <p:cNvPr id="6" name="Picture 5" descr="A computer screen shot of a computer&#10;&#10;AI-generated content may be incorrect.">
            <a:extLst>
              <a:ext uri="{FF2B5EF4-FFF2-40B4-BE49-F238E27FC236}">
                <a16:creationId xmlns:a16="http://schemas.microsoft.com/office/drawing/2014/main" id="{BB08DD0E-F9A3-A886-B81C-DB8E8C329A97}"/>
              </a:ext>
            </a:extLst>
          </p:cNvPr>
          <p:cNvPicPr>
            <a:picLocks noChangeAspect="1"/>
          </p:cNvPicPr>
          <p:nvPr/>
        </p:nvPicPr>
        <p:blipFill>
          <a:blip r:embed="rId6"/>
          <a:srcRect t="16664" r="1" b="1"/>
          <a:stretch>
            <a:fillRect/>
          </a:stretch>
        </p:blipFill>
        <p:spPr>
          <a:xfrm>
            <a:off x="-2" y="3518351"/>
            <a:ext cx="6189158" cy="3339649"/>
          </a:xfrm>
          <a:prstGeom prst="rect">
            <a:avLst/>
          </a:prstGeom>
        </p:spPr>
      </p:pic>
      <p:sp>
        <p:nvSpPr>
          <p:cNvPr id="3" name="Content Placeholder 2">
            <a:extLst>
              <a:ext uri="{FF2B5EF4-FFF2-40B4-BE49-F238E27FC236}">
                <a16:creationId xmlns:a16="http://schemas.microsoft.com/office/drawing/2014/main" id="{78AF11E9-EBF0-CF5D-B88C-4401319FC92F}"/>
              </a:ext>
            </a:extLst>
          </p:cNvPr>
          <p:cNvSpPr>
            <a:spLocks noGrp="1"/>
          </p:cNvSpPr>
          <p:nvPr>
            <p:ph idx="1"/>
          </p:nvPr>
        </p:nvSpPr>
        <p:spPr>
          <a:xfrm>
            <a:off x="6600265" y="2413645"/>
            <a:ext cx="4753534" cy="3694734"/>
          </a:xfrm>
        </p:spPr>
        <p:txBody>
          <a:bodyPr vert="horz" lIns="91440" tIns="45720" rIns="91440" bIns="45720" rtlCol="0">
            <a:normAutofit/>
          </a:bodyPr>
          <a:lstStyle/>
          <a:p>
            <a:r>
              <a:rPr lang="en-GB" sz="1400"/>
              <a:t>For the animation I tried several different animations before making the final animation, when deciding what to do for it, I got inspired by Indiana Jones and the Raiders of the Lost Ark, specifically the scene where he is running away from the giant boulder. When I was making it loop, it took a massive amount of playing it, changing a pose, playing it again, and changing it back, I had to manually move keyframes around, delete the ones that didn't work and copy and paste keyframes to make the cycle work better. </a:t>
            </a:r>
          </a:p>
          <a:p>
            <a:r>
              <a:rPr lang="en-GB" sz="1400"/>
              <a:t>When testing the bones before animating them I realised that the head bone was warping the model, to fix this I unbinded the bones and adjusted the head and neck bone so that it would work, I also did this with the elbow bones and the right shoulder bone as they were also not in the right place</a:t>
            </a:r>
          </a:p>
        </p:txBody>
      </p:sp>
      <p:pic>
        <p:nvPicPr>
          <p:cNvPr id="10" name="Audio 9">
            <a:extLst>
              <a:ext uri="{FF2B5EF4-FFF2-40B4-BE49-F238E27FC236}">
                <a16:creationId xmlns:a16="http://schemas.microsoft.com/office/drawing/2014/main" id="{B63C34FA-E2E2-63E3-0E2E-DB377FE2D62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49685050"/>
      </p:ext>
    </p:extLst>
  </p:cSld>
  <p:clrMapOvr>
    <a:masterClrMapping/>
  </p:clrMapOvr>
  <mc:AlternateContent xmlns:mc="http://schemas.openxmlformats.org/markup-compatibility/2006">
    <mc:Choice xmlns:p14="http://schemas.microsoft.com/office/powerpoint/2010/main" Requires="p14">
      <p:transition spd="slow" p14:dur="2000" advTm="75557"/>
    </mc:Choice>
    <mc:Fallback>
      <p:transition spd="slow" advTm="75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14E1A-1097-E7D2-8861-E294DEEC1B31}"/>
              </a:ext>
            </a:extLst>
          </p:cNvPr>
          <p:cNvSpPr>
            <a:spLocks noGrp="1"/>
          </p:cNvSpPr>
          <p:nvPr>
            <p:ph type="title"/>
          </p:nvPr>
        </p:nvSpPr>
        <p:spPr/>
        <p:txBody>
          <a:bodyPr/>
          <a:lstStyle/>
          <a:p>
            <a:r>
              <a:rPr lang="en-GB" dirty="0"/>
              <a:t>What would I change if I could do this agai</a:t>
            </a:r>
            <a:r>
              <a:rPr lang="en-GB"/>
              <a:t>n.</a:t>
            </a:r>
          </a:p>
        </p:txBody>
      </p:sp>
      <p:sp>
        <p:nvSpPr>
          <p:cNvPr id="3" name="Content Placeholder 2">
            <a:extLst>
              <a:ext uri="{FF2B5EF4-FFF2-40B4-BE49-F238E27FC236}">
                <a16:creationId xmlns:a16="http://schemas.microsoft.com/office/drawing/2014/main" id="{2BBBEE5E-40B1-6AFE-F54A-40B499B57A9A}"/>
              </a:ext>
            </a:extLst>
          </p:cNvPr>
          <p:cNvSpPr>
            <a:spLocks noGrp="1"/>
          </p:cNvSpPr>
          <p:nvPr>
            <p:ph idx="1"/>
          </p:nvPr>
        </p:nvSpPr>
        <p:spPr/>
        <p:txBody>
          <a:bodyPr vert="horz" lIns="91440" tIns="45720" rIns="91440" bIns="45720" rtlCol="0" anchor="t">
            <a:normAutofit/>
          </a:bodyPr>
          <a:lstStyle/>
          <a:p>
            <a:pPr marL="0" indent="0">
              <a:buNone/>
            </a:pPr>
            <a:r>
              <a:rPr lang="en-GB" dirty="0"/>
              <a:t>If I could do this again I would try to make the animation longer and add new scenes to it, I would also try to fix the bones binding them so that I could waste less time, when making this animation I liked having to try different ideas for the animation before getting to the final one because it was fun to see what worked and what didn’t, my favourite part and the hardest part to animate was the jumping scene as I had to constantly go over it and find out how to make it work, because I was not able to move her up to make it look like she was jumping I had to make an illusion by </a:t>
            </a:r>
            <a:r>
              <a:rPr lang="en-GB"/>
              <a:t>animating the boulder to go downwards instead which I believe turned out very well.</a:t>
            </a:r>
            <a:endParaRPr lang="en-GB" dirty="0"/>
          </a:p>
        </p:txBody>
      </p:sp>
      <p:pic>
        <p:nvPicPr>
          <p:cNvPr id="6" name="Audio 5">
            <a:extLst>
              <a:ext uri="{FF2B5EF4-FFF2-40B4-BE49-F238E27FC236}">
                <a16:creationId xmlns:a16="http://schemas.microsoft.com/office/drawing/2014/main" id="{486FC7C5-0E9A-187B-3EB1-B89F77EFCB2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318179404"/>
      </p:ext>
    </p:extLst>
  </p:cSld>
  <p:clrMapOvr>
    <a:masterClrMapping/>
  </p:clrMapOvr>
  <mc:AlternateContent xmlns:mc="http://schemas.openxmlformats.org/markup-compatibility/2006">
    <mc:Choice xmlns:p14="http://schemas.microsoft.com/office/powerpoint/2010/main" Requires="p14">
      <p:transition spd="slow" p14:dur="2000" advTm="146622"/>
    </mc:Choice>
    <mc:Fallback>
      <p:transition spd="slow" advTm="146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841</Words>
  <Application>Microsoft Macintosh PowerPoint</Application>
  <PresentationFormat>Widescreen</PresentationFormat>
  <Paragraphs>20</Paragraphs>
  <Slides>6</Slides>
  <Notes>0</Notes>
  <HiddenSlides>0</HiddenSlides>
  <MMClips>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Aptos Display</vt:lpstr>
      <vt:lpstr>Arial</vt:lpstr>
      <vt:lpstr>Calibri</vt:lpstr>
      <vt:lpstr>office theme</vt:lpstr>
      <vt:lpstr>Asset Selection</vt:lpstr>
      <vt:lpstr>Building the skeleton</vt:lpstr>
      <vt:lpstr>Orienting joints</vt:lpstr>
      <vt:lpstr>Skinning and weight paints</vt:lpstr>
      <vt:lpstr>Animating the model</vt:lpstr>
      <vt:lpstr>What would I change if I could do this again.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Kat Wallis (2517343)</cp:lastModifiedBy>
  <cp:revision>360</cp:revision>
  <dcterms:created xsi:type="dcterms:W3CDTF">2026-05-20T10:09:00Z</dcterms:created>
  <dcterms:modified xsi:type="dcterms:W3CDTF">2026-05-20T13:38:29Z</dcterms:modified>
</cp:coreProperties>
</file>