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0" r:id="rId1"/>
  </p:sldMasterIdLst>
  <p:notesMasterIdLst>
    <p:notesMasterId r:id="rId25"/>
  </p:notesMasterIdLst>
  <p:sldIdLst>
    <p:sldId id="256" r:id="rId2"/>
    <p:sldId id="286" r:id="rId3"/>
    <p:sldId id="289" r:id="rId4"/>
    <p:sldId id="306" r:id="rId5"/>
    <p:sldId id="308" r:id="rId6"/>
    <p:sldId id="290" r:id="rId7"/>
    <p:sldId id="291" r:id="rId8"/>
    <p:sldId id="303" r:id="rId9"/>
    <p:sldId id="292" r:id="rId10"/>
    <p:sldId id="293" r:id="rId11"/>
    <p:sldId id="307" r:id="rId12"/>
    <p:sldId id="310" r:id="rId13"/>
    <p:sldId id="294" r:id="rId14"/>
    <p:sldId id="295" r:id="rId15"/>
    <p:sldId id="296" r:id="rId16"/>
    <p:sldId id="297" r:id="rId17"/>
    <p:sldId id="304" r:id="rId18"/>
    <p:sldId id="298" r:id="rId19"/>
    <p:sldId id="299" r:id="rId20"/>
    <p:sldId id="305" r:id="rId21"/>
    <p:sldId id="311" r:id="rId22"/>
    <p:sldId id="312" r:id="rId23"/>
    <p:sldId id="31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38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23/08/2016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06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5AD8E870-1264-4C7F-995B-BB80F45F661E}" type="datetime1">
              <a:rPr lang="en-US" smtClean="0"/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54A759-C8BE-4386-8B4E-C9BA0E154574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100392" y="6241920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40F9CF-BFE6-423A-9BCF-4EA728E850AC}" type="datetime1">
              <a:rPr lang="en-US" smtClean="0"/>
              <a:t>8/23/2016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7BC63D-51F9-4033-BC48-7769003E1818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5403067-AC19-4AB7-ABDF-CC36EEDF247B}" type="datetime1">
              <a:rPr lang="en-US" smtClean="0"/>
              <a:t>8/23/2016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6B2823C8-331F-434F-ACFE-DE6CA23C9BA6}" type="datetime1">
              <a:rPr lang="en-US" smtClean="0"/>
              <a:t>8/23/2016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88298F-3AFF-42B7-A829-E02008F2C574}" type="datetime1">
              <a:rPr lang="en-US" smtClean="0"/>
              <a:t>8/23/2016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1F2FCA-B34D-4A26-A2CE-3516B78F29BD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96C7DBD-78DD-4B44-B150-849A631BC623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739E09-399F-4A77-81C1-A7FF2236FAD0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148543-79FA-4570-A5C1-389AB90F4A7F}" type="datetime1">
              <a:rPr lang="en-US" smtClean="0"/>
              <a:t>8/23/2016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15D242-5BAA-4F9F-9BE1-2796D56C724E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03B46A-1F1A-4923-8EAA-99EBFE75BC6C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9C38A6-5C29-4D82-BA29-3723B472010A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75F29BB-882E-4655-84D8-8B2A23E4D999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6BC1E1F-9852-440D-8205-2081202A384C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0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12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Modulation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digital data is used to modulate one or more of the parameters of the carrier wave, </a:t>
            </a:r>
          </a:p>
          <a:p>
            <a:r>
              <a:rPr lang="en-GB" dirty="0" smtClean="0"/>
              <a:t>There are three parameters of the carrier wave to vary and therefore three basic types of digital modulation: </a:t>
            </a:r>
          </a:p>
          <a:p>
            <a:pPr lvl="1"/>
            <a:r>
              <a:rPr lang="en-GB" dirty="0" smtClean="0"/>
              <a:t>Amplitude Shift Keying (ASK) </a:t>
            </a:r>
          </a:p>
          <a:p>
            <a:pPr lvl="1"/>
            <a:r>
              <a:rPr lang="en-GB" dirty="0" smtClean="0"/>
              <a:t>Frequency Shift Keying (FSK), and </a:t>
            </a:r>
          </a:p>
          <a:p>
            <a:pPr lvl="1"/>
            <a:r>
              <a:rPr lang="en-GB" dirty="0" smtClean="0"/>
              <a:t>Phase Shift Keying (PSK).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Amplitude Shift Keying (ASK)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amplitude shift keying, the carrier wave amplitude is changed between discrete levels (usually two) in accordance with the digital data. </a:t>
            </a:r>
          </a:p>
          <a:p>
            <a:endParaRPr lang="en-GB" dirty="0"/>
          </a:p>
        </p:txBody>
      </p:sp>
      <p:pic>
        <p:nvPicPr>
          <p:cNvPr id="48130" name="Picture 2" descr="as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789040"/>
            <a:ext cx="6264696" cy="2636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</a:t>
            </a:fld>
            <a:endParaRPr kumimoji="0"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</a:t>
            </a:r>
            <a:r>
              <a:rPr lang="en-GB" dirty="0"/>
              <a:t>M</a:t>
            </a:r>
            <a:r>
              <a:rPr lang="en-GB" dirty="0" smtClean="0"/>
              <a:t>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16" y="1787029"/>
            <a:ext cx="8229600" cy="4324350"/>
          </a:xfrm>
        </p:spPr>
        <p:txBody>
          <a:bodyPr/>
          <a:lstStyle/>
          <a:p>
            <a:r>
              <a:rPr lang="en-GB" dirty="0" smtClean="0"/>
              <a:t>Either use a conventional modulator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Or a simple switch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1691680" y="2247255"/>
            <a:ext cx="4032448" cy="1541785"/>
            <a:chOff x="1691680" y="2247255"/>
            <a:chExt cx="4032448" cy="1541785"/>
          </a:xfrm>
        </p:grpSpPr>
        <p:sp>
          <p:nvSpPr>
            <p:cNvPr id="4" name="Flowchart: Summing Junction 3"/>
            <p:cNvSpPr/>
            <p:nvPr/>
          </p:nvSpPr>
          <p:spPr>
            <a:xfrm>
              <a:off x="3491880" y="2247255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843808" y="3327375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2555776" y="2535287"/>
              <a:ext cx="1008112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>
              <a:off x="3995936" y="2535287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 flipV="1">
              <a:off x="3455876" y="3075347"/>
              <a:ext cx="50405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1691680" y="2319263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x(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860032" y="2319263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y(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187624" y="4167163"/>
            <a:ext cx="6768752" cy="2549897"/>
            <a:chOff x="1187624" y="4167163"/>
            <a:chExt cx="6768752" cy="2549897"/>
          </a:xfrm>
        </p:grpSpPr>
        <p:sp>
          <p:nvSpPr>
            <p:cNvPr id="35" name="Oval 34"/>
            <p:cNvSpPr/>
            <p:nvPr/>
          </p:nvSpPr>
          <p:spPr>
            <a:xfrm>
              <a:off x="4716194" y="5199699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1187624" y="4167163"/>
              <a:ext cx="6768752" cy="2549897"/>
              <a:chOff x="1043608" y="3933056"/>
              <a:chExt cx="6768752" cy="2549897"/>
            </a:xfrm>
          </p:grpSpPr>
          <p:sp>
            <p:nvSpPr>
              <p:cNvPr id="20" name="TextBox 19"/>
              <p:cNvSpPr txBox="1"/>
              <p:nvPr/>
            </p:nvSpPr>
            <p:spPr>
              <a:xfrm>
                <a:off x="1043608" y="4869160"/>
                <a:ext cx="1368152" cy="646331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Oscillator, </a:t>
                </a:r>
                <a:r>
                  <a:rPr lang="en-GB" dirty="0" err="1" smtClean="0"/>
                  <a:t>fc</a:t>
                </a:r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2" name="Straight Arrow Connector 21"/>
              <p:cNvCxnSpPr/>
              <p:nvPr/>
            </p:nvCxnSpPr>
            <p:spPr>
              <a:xfrm>
                <a:off x="2411760" y="5157192"/>
                <a:ext cx="2232248" cy="1588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/>
              <p:cNvCxnSpPr/>
              <p:nvPr/>
            </p:nvCxnSpPr>
            <p:spPr>
              <a:xfrm flipV="1">
                <a:off x="4644008" y="4509120"/>
                <a:ext cx="720080" cy="648072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>
                <a:off x="5436096" y="4509120"/>
                <a:ext cx="936104" cy="1588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 rot="5400000" flipH="1" flipV="1">
                <a:off x="4211960" y="5661248"/>
                <a:ext cx="864096" cy="0"/>
              </a:xfrm>
              <a:prstGeom prst="line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4211960" y="6021288"/>
                <a:ext cx="864096" cy="46166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data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932040" y="3933056"/>
                <a:ext cx="864096" cy="46166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1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004048" y="5661248"/>
                <a:ext cx="864096" cy="46166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0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5364088" y="5373216"/>
                <a:ext cx="216024" cy="28803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5364088" y="4365104"/>
                <a:ext cx="216024" cy="28803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6444208" y="4077072"/>
                <a:ext cx="1368152" cy="646331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Modulated Signal</a:t>
                </a:r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4</a:t>
            </a:fld>
            <a:endParaRPr kumimoji="0"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Demodulator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16" y="2058913"/>
            <a:ext cx="8229600" cy="4324350"/>
          </a:xfrm>
        </p:spPr>
        <p:txBody>
          <a:bodyPr/>
          <a:lstStyle/>
          <a:p>
            <a:r>
              <a:rPr lang="en-GB" dirty="0" smtClean="0"/>
              <a:t>This is done by multiplying the received signal by a copy of the carrier and low pass filtering the result (Why the low pass filter?)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827584" y="3429000"/>
            <a:ext cx="7056784" cy="2189857"/>
            <a:chOff x="827584" y="3429000"/>
            <a:chExt cx="7056784" cy="2189857"/>
          </a:xfrm>
        </p:grpSpPr>
        <p:sp>
          <p:nvSpPr>
            <p:cNvPr id="5" name="TextBox 4"/>
            <p:cNvSpPr txBox="1"/>
            <p:nvPr/>
          </p:nvSpPr>
          <p:spPr>
            <a:xfrm>
              <a:off x="2339752" y="5157192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Flowchart: Summing Junction 10"/>
            <p:cNvSpPr/>
            <p:nvPr/>
          </p:nvSpPr>
          <p:spPr>
            <a:xfrm>
              <a:off x="2987824" y="36450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211960" y="3429000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>
              <a:off x="2195736" y="3933056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3491880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5220072" y="3933056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 flipH="1" flipV="1">
              <a:off x="2771800" y="4653136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827584" y="3501008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868144" y="3429000"/>
              <a:ext cx="2016224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Demodulated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5</a:t>
            </a:fld>
            <a:endParaRPr kumimoji="0"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79655"/>
            <a:ext cx="7239000" cy="361978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digital data to be transmitted is the binary number 00110100010. </a:t>
            </a:r>
          </a:p>
          <a:p>
            <a:r>
              <a:rPr lang="en-GB" dirty="0" smtClean="0"/>
              <a:t>Two amplitudes are used to directly represent the data, either 0 or 1. In this case, the modulation is called binary amplitude shift keying (BASK) or On Off Keying (OOK). </a:t>
            </a:r>
          </a:p>
          <a:p>
            <a:r>
              <a:rPr lang="en-GB" dirty="0" smtClean="0"/>
              <a:t>The signal is divided into eleven pulses of equal duration which represent the bits in the digital data. </a:t>
            </a:r>
          </a:p>
          <a:p>
            <a:r>
              <a:rPr lang="en-GB" dirty="0" smtClean="0"/>
              <a:t>The resulting signal is;</a:t>
            </a:r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0177" name="Object 1"/>
          <p:cNvGraphicFramePr>
            <a:graphicFrameLocks noChangeAspect="1"/>
          </p:cNvGraphicFramePr>
          <p:nvPr/>
        </p:nvGraphicFramePr>
        <p:xfrm>
          <a:off x="1979712" y="5517232"/>
          <a:ext cx="3600400" cy="9135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8" name="Equation" r:id="rId3" imgW="1916868" imgH="482391" progId="Equation.3">
                  <p:embed/>
                </p:oleObj>
              </mc:Choice>
              <mc:Fallback>
                <p:oleObj name="Equation" r:id="rId3" imgW="1916868" imgH="482391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517232"/>
                        <a:ext cx="3600400" cy="91353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6</a:t>
            </a:fld>
            <a:endParaRPr kumimoji="0"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ASK is susceptible to sudden gain changes and is a rather inefficient modulation technique. On voice grade lines it is typically only used up to 1200bps.</a:t>
            </a:r>
          </a:p>
          <a:p>
            <a:r>
              <a:rPr lang="en-GB" dirty="0" smtClean="0"/>
              <a:t>The ASK technique is used to transmit digital data over optical fibre. </a:t>
            </a:r>
          </a:p>
          <a:p>
            <a:r>
              <a:rPr lang="en-GB" dirty="0" smtClean="0"/>
              <a:t>For LED transmitters the preceding equation is valid. That is one signal element is represented by a light pulse while the other element is represented by the absence of light. </a:t>
            </a:r>
          </a:p>
          <a:p>
            <a:r>
              <a:rPr lang="en-GB" dirty="0" smtClean="0"/>
              <a:t>Laser transmitters normally have fixed “bias” current that causes the device to emit a low light level. This low level represents one signal element, while a higher amplitude light wave represents another.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7</a:t>
            </a:fld>
            <a:endParaRPr kumimoji="0"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Simulation</a:t>
            </a:r>
            <a:endParaRPr lang="en-GB" dirty="0"/>
          </a:p>
        </p:txBody>
      </p:sp>
      <p:pic>
        <p:nvPicPr>
          <p:cNvPr id="93187" name="Picture 3"/>
          <p:cNvPicPr>
            <a:picLocks noChangeAspect="1" noChangeArrowheads="1"/>
          </p:cNvPicPr>
          <p:nvPr/>
        </p:nvPicPr>
        <p:blipFill>
          <a:blip r:embed="rId2" cstate="print"/>
          <a:srcRect l="1107" t="5532" r="50166" b="23594"/>
          <a:stretch>
            <a:fillRect/>
          </a:stretch>
        </p:blipFill>
        <p:spPr bwMode="auto">
          <a:xfrm>
            <a:off x="611560" y="1988840"/>
            <a:ext cx="739282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8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Frequency shift keying (FSK)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frequency shift keying, the carrier frequency is changed between discrete values. </a:t>
            </a:r>
          </a:p>
          <a:p>
            <a:r>
              <a:rPr lang="en-GB" dirty="0" smtClean="0"/>
              <a:t>If only two frequencies are used then this will be called BFSK, for binary frequency shift keying. </a:t>
            </a:r>
            <a:endParaRPr lang="en-GB" dirty="0"/>
          </a:p>
        </p:txBody>
      </p:sp>
      <p:pic>
        <p:nvPicPr>
          <p:cNvPr id="52226" name="Picture 2" descr="fs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149080"/>
            <a:ext cx="5184576" cy="2470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9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Mathematically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FSK signal mathematically is;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</a:t>
            </a:r>
            <a:r>
              <a:rPr lang="en-GB" i="1" dirty="0" smtClean="0"/>
              <a:t>f</a:t>
            </a:r>
            <a:r>
              <a:rPr lang="en-GB" i="1" baseline="-25000" dirty="0" smtClean="0"/>
              <a:t>1</a:t>
            </a:r>
            <a:r>
              <a:rPr lang="en-GB" dirty="0" smtClean="0"/>
              <a:t> and </a:t>
            </a:r>
            <a:r>
              <a:rPr lang="en-GB" i="1" dirty="0" smtClean="0"/>
              <a:t>f</a:t>
            </a:r>
            <a:r>
              <a:rPr lang="en-GB" i="1" baseline="-25000" dirty="0" smtClean="0"/>
              <a:t>2</a:t>
            </a:r>
            <a:r>
              <a:rPr lang="en-GB" baseline="-25000" dirty="0" smtClean="0"/>
              <a:t> </a:t>
            </a:r>
            <a:r>
              <a:rPr lang="en-GB" dirty="0" smtClean="0"/>
              <a:t>are typically offset from the carrier frequency </a:t>
            </a:r>
            <a:r>
              <a:rPr lang="en-GB" i="1" dirty="0" smtClean="0"/>
              <a:t>f</a:t>
            </a:r>
            <a:r>
              <a:rPr lang="en-GB" i="1" baseline="-25000" dirty="0" smtClean="0"/>
              <a:t>c</a:t>
            </a:r>
            <a:r>
              <a:rPr lang="en-GB" i="1" dirty="0" smtClean="0"/>
              <a:t> </a:t>
            </a:r>
            <a:r>
              <a:rPr lang="en-GB" dirty="0" smtClean="0"/>
              <a:t>by an equal but opposite amount.</a:t>
            </a:r>
          </a:p>
          <a:p>
            <a:endParaRPr lang="en-GB" dirty="0"/>
          </a:p>
        </p:txBody>
      </p:sp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3249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8760279"/>
              </p:ext>
            </p:extLst>
          </p:nvPr>
        </p:nvGraphicFramePr>
        <p:xfrm>
          <a:off x="1331640" y="3025509"/>
          <a:ext cx="5544616" cy="13861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60" name="Equation" r:id="rId3" imgW="1943100" imgH="482600" progId="Equation.3">
                  <p:embed/>
                </p:oleObj>
              </mc:Choice>
              <mc:Fallback>
                <p:oleObj name="Equation" r:id="rId3" imgW="1943100" imgH="48260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3025509"/>
                        <a:ext cx="5544616" cy="138615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10</a:t>
            </a:fld>
            <a:endParaRPr kumimoji="0"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1656"/>
            <a:ext cx="7239000" cy="1143000"/>
          </a:xfrm>
        </p:spPr>
        <p:txBody>
          <a:bodyPr/>
          <a:lstStyle/>
          <a:p>
            <a:r>
              <a:rPr lang="en-GB" dirty="0" smtClean="0"/>
              <a:t>FSK modulator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1043608" y="2994552"/>
            <a:ext cx="6912768" cy="2549897"/>
            <a:chOff x="1043608" y="2994552"/>
            <a:chExt cx="6912768" cy="2549897"/>
          </a:xfrm>
        </p:grpSpPr>
        <p:sp>
          <p:nvSpPr>
            <p:cNvPr id="4" name="TextBox 3"/>
            <p:cNvSpPr txBox="1"/>
            <p:nvPr/>
          </p:nvSpPr>
          <p:spPr>
            <a:xfrm>
              <a:off x="1043608" y="4293096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f2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6" name="Straight Arrow Connector 5"/>
            <p:cNvCxnSpPr/>
            <p:nvPr/>
          </p:nvCxnSpPr>
          <p:spPr>
            <a:xfrm rot="10800000">
              <a:off x="5004048" y="3642624"/>
              <a:ext cx="648072" cy="43204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>
              <a:off x="5652120" y="4074672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5400000" flipH="1" flipV="1">
              <a:off x="5220072" y="4650736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5148064" y="5082784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data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427984" y="2994552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1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499992" y="4722744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0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860032" y="4434712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4860032" y="3426600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5508104" y="3930656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588224" y="3714632"/>
              <a:ext cx="1368152" cy="646331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Modulated Signal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39" name="Straight Connector 38"/>
            <p:cNvCxnSpPr/>
            <p:nvPr/>
          </p:nvCxnSpPr>
          <p:spPr>
            <a:xfrm rot="10800000">
              <a:off x="2483768" y="4650736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10800000">
              <a:off x="2411760" y="3573016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/>
            <p:cNvSpPr txBox="1"/>
            <p:nvPr/>
          </p:nvSpPr>
          <p:spPr>
            <a:xfrm>
              <a:off x="1043608" y="3212976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f1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11</a:t>
            </a:fld>
            <a:endParaRPr kumimoji="0"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demodulator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234420" y="2238054"/>
            <a:ext cx="8451313" cy="3269977"/>
            <a:chOff x="0" y="1844824"/>
            <a:chExt cx="8451313" cy="3269977"/>
          </a:xfrm>
        </p:grpSpPr>
        <p:sp>
          <p:nvSpPr>
            <p:cNvPr id="4" name="TextBox 3"/>
            <p:cNvSpPr txBox="1"/>
            <p:nvPr/>
          </p:nvSpPr>
          <p:spPr>
            <a:xfrm>
              <a:off x="2267744" y="2852936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1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5" name="Flowchart: Summing Junction 4"/>
            <p:cNvSpPr/>
            <p:nvPr/>
          </p:nvSpPr>
          <p:spPr>
            <a:xfrm>
              <a:off x="2987824" y="18448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38945" y="2459505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1331640" y="292494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>
              <a:off x="3491880" y="21328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6147057" y="2963561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 flipH="1" flipV="1">
              <a:off x="3023828" y="2600908"/>
              <a:ext cx="360040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0" y="2492896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7947257" y="2963561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6651113" y="2531513"/>
              <a:ext cx="1224136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Sampler/ regenerator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339752" y="4653136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0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Flowchart: Summing Junction 17"/>
            <p:cNvSpPr/>
            <p:nvPr/>
          </p:nvSpPr>
          <p:spPr>
            <a:xfrm>
              <a:off x="2987824" y="36450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9" name="Straight Arrow Connector 18"/>
            <p:cNvCxnSpPr/>
            <p:nvPr/>
          </p:nvCxnSpPr>
          <p:spPr>
            <a:xfrm>
              <a:off x="3491880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 flipH="1" flipV="1">
              <a:off x="3023828" y="4401108"/>
              <a:ext cx="360040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1295636" y="3032956"/>
              <a:ext cx="1800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2195736" y="21328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>
              <a:off x="2195736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Flowchart: Or 27"/>
            <p:cNvSpPr/>
            <p:nvPr/>
          </p:nvSpPr>
          <p:spPr>
            <a:xfrm>
              <a:off x="3995936" y="2636912"/>
              <a:ext cx="648072" cy="648072"/>
            </a:xfrm>
            <a:prstGeom prst="flowChar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1" name="Straight Connector 30"/>
            <p:cNvCxnSpPr/>
            <p:nvPr/>
          </p:nvCxnSpPr>
          <p:spPr>
            <a:xfrm rot="5400000" flipH="1" flipV="1">
              <a:off x="4031940" y="2384884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/>
            <p:cNvSpPr txBox="1"/>
            <p:nvPr/>
          </p:nvSpPr>
          <p:spPr>
            <a:xfrm>
              <a:off x="4355976" y="2132856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/>
                <a:t>+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4355976" y="3212976"/>
              <a:ext cx="3353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/>
                <a:t>-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cxnSp>
          <p:nvCxnSpPr>
            <p:cNvPr id="34" name="Straight Connector 33"/>
            <p:cNvCxnSpPr/>
            <p:nvPr/>
          </p:nvCxnSpPr>
          <p:spPr>
            <a:xfrm rot="5400000" flipH="1" flipV="1">
              <a:off x="3959932" y="3609020"/>
              <a:ext cx="6480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4644008" y="292494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12</a:t>
            </a:fld>
            <a:endParaRPr kumimoji="0"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 of the use of FSK for full-duplex operation over a voice grade line.:</a:t>
            </a:r>
          </a:p>
          <a:p>
            <a:r>
              <a:rPr lang="en-GB" dirty="0" smtClean="0"/>
              <a:t>The figure is a specification for the Bell System 108 series modems. </a:t>
            </a:r>
          </a:p>
          <a:p>
            <a:r>
              <a:rPr lang="en-GB" dirty="0" smtClean="0"/>
              <a:t>A voice grade telephone line will pass frequencies in the range 300 to 3400 Hz, and that full duplex means that signals are transmitted in both directions at the same time. </a:t>
            </a:r>
          </a:p>
          <a:p>
            <a:r>
              <a:rPr lang="en-GB" dirty="0" smtClean="0"/>
              <a:t>To achieve full duplex this bandwidth is split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13</a:t>
            </a:fld>
            <a:endParaRPr kumimoji="0"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7787208" cy="2448272"/>
          </a:xfrm>
        </p:spPr>
        <p:txBody>
          <a:bodyPr/>
          <a:lstStyle/>
          <a:p>
            <a:r>
              <a:rPr lang="en-GB" dirty="0" smtClean="0"/>
              <a:t>In one direction, the frequencies used to represent 1 and 0 are centred on 1170 Hz, with a shift of 100Hz on either side. </a:t>
            </a:r>
          </a:p>
          <a:p>
            <a:r>
              <a:rPr lang="en-GB" dirty="0" smtClean="0"/>
              <a:t>The effect of alternating between those two frequencies is to produce a signal whose spectrum is indicated as the shaded area on the left </a:t>
            </a:r>
            <a:endParaRPr lang="en-GB" dirty="0"/>
          </a:p>
        </p:txBody>
      </p:sp>
      <p:pic>
        <p:nvPicPr>
          <p:cNvPr id="54274" name="Picture 2" descr="FSK_SPECTR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885636"/>
            <a:ext cx="39433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14</a:t>
            </a:fld>
            <a:endParaRPr kumimoji="0"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8075240" cy="2331640"/>
          </a:xfrm>
        </p:spPr>
        <p:txBody>
          <a:bodyPr/>
          <a:lstStyle/>
          <a:p>
            <a:r>
              <a:rPr lang="en-GB" dirty="0" smtClean="0"/>
              <a:t>Similarly for the other direction the modem uses frequencies shifted 100Hz to each side of a centre frequency of 2125 Hz. </a:t>
            </a:r>
          </a:p>
          <a:p>
            <a:r>
              <a:rPr lang="en-GB" dirty="0" smtClean="0"/>
              <a:t>This signal is indicated by the shaded area on the right, there is little overlap and thus little interference.</a:t>
            </a:r>
          </a:p>
          <a:p>
            <a:endParaRPr lang="en-GB" dirty="0"/>
          </a:p>
        </p:txBody>
      </p:sp>
      <p:pic>
        <p:nvPicPr>
          <p:cNvPr id="55298" name="Picture 2" descr="FSK_SPECTR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905375"/>
            <a:ext cx="39433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15</a:t>
            </a:fld>
            <a:endParaRPr kumimoji="0"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 is less susceptible to error than ASK. </a:t>
            </a:r>
          </a:p>
          <a:p>
            <a:r>
              <a:rPr lang="en-GB" dirty="0" smtClean="0"/>
              <a:t>On voice grade lines, it is typically used up to 1200 bps. </a:t>
            </a:r>
          </a:p>
          <a:p>
            <a:r>
              <a:rPr lang="en-GB" dirty="0" smtClean="0"/>
              <a:t>It is also commonly used for high-frequency (3 – 300 MHz) radio transmission.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16</a:t>
            </a:fld>
            <a:endParaRPr kumimoji="0"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Simulation</a:t>
            </a:r>
            <a:endParaRPr lang="en-GB" dirty="0"/>
          </a:p>
        </p:txBody>
      </p:sp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2" cstate="print"/>
          <a:srcRect l="738" t="-31" r="35770" b="4547"/>
          <a:stretch>
            <a:fillRect/>
          </a:stretch>
        </p:blipFill>
        <p:spPr bwMode="auto">
          <a:xfrm>
            <a:off x="611560" y="2348880"/>
            <a:ext cx="7533374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17</a:t>
            </a:fld>
            <a:endParaRPr kumimoji="0"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</a:t>
            </a:r>
            <a:r>
              <a:rPr lang="en-GB" dirty="0"/>
              <a:t>S</a:t>
            </a:r>
            <a:r>
              <a:rPr lang="en-GB" dirty="0" smtClean="0"/>
              <a:t>hift Keying (PSK)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phase of the carrier wave at the beginning of the pulse is changed between discrete values. </a:t>
            </a:r>
          </a:p>
          <a:p>
            <a:endParaRPr lang="en-GB" dirty="0"/>
          </a:p>
        </p:txBody>
      </p:sp>
      <p:pic>
        <p:nvPicPr>
          <p:cNvPr id="56322" name="Picture 2" descr="ps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068960"/>
            <a:ext cx="6048672" cy="2794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18</a:t>
            </a:fld>
            <a:endParaRPr kumimoji="0"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PSK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one phase represents a binary 0 (e.g. 0</a:t>
            </a:r>
            <a:r>
              <a:rPr lang="en-GB" baseline="30000" dirty="0" smtClean="0"/>
              <a:t>0</a:t>
            </a:r>
            <a:r>
              <a:rPr lang="en-GB" dirty="0" smtClean="0"/>
              <a:t>) and another represents a  binary 1 (e.g. 180</a:t>
            </a:r>
            <a:r>
              <a:rPr lang="en-GB" baseline="30000" dirty="0" smtClean="0"/>
              <a:t>0 </a:t>
            </a:r>
            <a:r>
              <a:rPr lang="en-GB" dirty="0" smtClean="0"/>
              <a:t>or </a:t>
            </a:r>
            <a:r>
              <a:rPr lang="en-GB" dirty="0" smtClean="0">
                <a:sym typeface="Symbol"/>
              </a:rPr>
              <a:t> radians)</a:t>
            </a:r>
            <a:r>
              <a:rPr lang="en-GB" dirty="0" smtClean="0"/>
              <a:t> then this type of PSK is known as Binary PSK (BPSK)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1498053"/>
              </p:ext>
            </p:extLst>
          </p:nvPr>
        </p:nvGraphicFramePr>
        <p:xfrm>
          <a:off x="1619672" y="4221088"/>
          <a:ext cx="5216580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6" name="Equation" r:id="rId3" imgW="2070000" imgH="457200" progId="Equation.3">
                  <p:embed/>
                </p:oleObj>
              </mc:Choice>
              <mc:Fallback>
                <p:oleObj name="Equation" r:id="rId3" imgW="2070000" imgH="457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221088"/>
                        <a:ext cx="5216580" cy="11521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19</a:t>
            </a:fld>
            <a:endParaRPr kumimoji="0"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BPSK Simulation</a:t>
            </a:r>
            <a:endParaRPr lang="en-GB" dirty="0"/>
          </a:p>
        </p:txBody>
      </p:sp>
      <p:pic>
        <p:nvPicPr>
          <p:cNvPr id="95234" name="Picture 2"/>
          <p:cNvPicPr>
            <a:picLocks noChangeAspect="1" noChangeArrowheads="1"/>
          </p:cNvPicPr>
          <p:nvPr/>
        </p:nvPicPr>
        <p:blipFill>
          <a:blip r:embed="rId2" cstate="print"/>
          <a:srcRect r="35588" b="5501"/>
          <a:stretch>
            <a:fillRect/>
          </a:stretch>
        </p:blipFill>
        <p:spPr bwMode="auto">
          <a:xfrm>
            <a:off x="755576" y="2209800"/>
            <a:ext cx="7452320" cy="4100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20</a:t>
            </a:fld>
            <a:endParaRPr kumimoji="0"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PSK 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61523" y="2273196"/>
            <a:ext cx="8229600" cy="4324350"/>
          </a:xfrm>
        </p:spPr>
        <p:txBody>
          <a:bodyPr/>
          <a:lstStyle/>
          <a:p>
            <a:r>
              <a:rPr lang="en-GB" dirty="0" smtClean="0"/>
              <a:t>The half wavelength delay produces phase changes of </a:t>
            </a:r>
            <a:r>
              <a:rPr lang="en-GB" dirty="0" smtClean="0">
                <a:sym typeface="Symbol"/>
              </a:rPr>
              <a:t> in the modulated signal</a:t>
            </a: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553294" y="3501008"/>
            <a:ext cx="7416824" cy="2549897"/>
            <a:chOff x="539552" y="2852936"/>
            <a:chExt cx="7416824" cy="2549897"/>
          </a:xfrm>
        </p:grpSpPr>
        <p:sp>
          <p:nvSpPr>
            <p:cNvPr id="6" name="TextBox 5"/>
            <p:cNvSpPr txBox="1"/>
            <p:nvPr/>
          </p:nvSpPr>
          <p:spPr>
            <a:xfrm>
              <a:off x="539552" y="3789040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</a:t>
              </a:r>
              <a:r>
                <a:rPr lang="en-GB" dirty="0" err="1" smtClean="0"/>
                <a:t>fc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1907704" y="4077072"/>
              <a:ext cx="57606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rot="10800000">
              <a:off x="5004048" y="3501008"/>
              <a:ext cx="648072" cy="43204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5652120" y="3933056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 flipH="1" flipV="1">
              <a:off x="5220072" y="4509120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5148064" y="4941168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data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427984" y="2852936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1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499992" y="4581128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0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4860032" y="4293096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4860032" y="3284984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5508104" y="3789040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588224" y="3573016"/>
              <a:ext cx="1368152" cy="646331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Modulated Signal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8" name="Straight Connector 17"/>
            <p:cNvCxnSpPr/>
            <p:nvPr/>
          </p:nvCxnSpPr>
          <p:spPr>
            <a:xfrm rot="5400000">
              <a:off x="1979712" y="4005064"/>
              <a:ext cx="100811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2915816" y="2924944"/>
              <a:ext cx="1368152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Half wavelength delay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4283968" y="3429000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2483768" y="350100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10800000">
              <a:off x="2483768" y="4509120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21</a:t>
            </a:fld>
            <a:endParaRPr kumimoji="0"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PSK demodulator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PSK signal is either:</a:t>
            </a:r>
          </a:p>
          <a:p>
            <a:endParaRPr lang="en-GB" dirty="0" smtClean="0"/>
          </a:p>
          <a:p>
            <a:r>
              <a:rPr lang="en-GB" dirty="0" smtClean="0"/>
              <a:t>Or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any time interval, and so its demodulation can be done by detecting its sign in each time interval.</a:t>
            </a:r>
          </a:p>
          <a:p>
            <a:r>
              <a:rPr lang="en-GB" dirty="0" smtClean="0"/>
              <a:t>This is equivalent to detecting phase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8205194"/>
              </p:ext>
            </p:extLst>
          </p:nvPr>
        </p:nvGraphicFramePr>
        <p:xfrm>
          <a:off x="2847235" y="2746728"/>
          <a:ext cx="2628292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78" name="Equation" r:id="rId3" imgW="927000" imgH="228600" progId="Equation.3">
                  <p:embed/>
                </p:oleObj>
              </mc:Choice>
              <mc:Fallback>
                <p:oleObj name="Equation" r:id="rId3" imgW="92700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7235" y="2746728"/>
                        <a:ext cx="2628292" cy="6480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3728202"/>
              </p:ext>
            </p:extLst>
          </p:nvPr>
        </p:nvGraphicFramePr>
        <p:xfrm>
          <a:off x="2915816" y="3892039"/>
          <a:ext cx="25908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79" name="Equation" r:id="rId5" imgW="914400" imgH="228600" progId="Equation.3">
                  <p:embed/>
                </p:oleObj>
              </mc:Choice>
              <mc:Fallback>
                <p:oleObj name="Equation" r:id="rId5" imgW="91440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3892039"/>
                        <a:ext cx="25908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22</a:t>
            </a:fld>
            <a:endParaRPr kumimoji="0"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95536" y="907581"/>
            <a:ext cx="8229600" cy="1066800"/>
          </a:xfrm>
        </p:spPr>
        <p:txBody>
          <a:bodyPr/>
          <a:lstStyle/>
          <a:p>
            <a:r>
              <a:rPr lang="en-GB" dirty="0" smtClean="0"/>
              <a:t>PSK Demodulator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17376" y="5445224"/>
            <a:ext cx="7239000" cy="1152128"/>
          </a:xfrm>
        </p:spPr>
        <p:txBody>
          <a:bodyPr/>
          <a:lstStyle/>
          <a:p>
            <a:r>
              <a:rPr lang="en-GB" dirty="0" smtClean="0"/>
              <a:t>The reference signal must be in phase with the original carrier</a:t>
            </a: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1161964" y="2254298"/>
            <a:ext cx="6696744" cy="2991237"/>
            <a:chOff x="1259632" y="1700808"/>
            <a:chExt cx="6696744" cy="2991237"/>
          </a:xfrm>
        </p:grpSpPr>
        <p:sp>
          <p:nvSpPr>
            <p:cNvPr id="6" name="TextBox 5"/>
            <p:cNvSpPr txBox="1"/>
            <p:nvPr/>
          </p:nvSpPr>
          <p:spPr>
            <a:xfrm>
              <a:off x="2771800" y="3429000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Flowchart: Summing Junction 6"/>
            <p:cNvSpPr/>
            <p:nvPr/>
          </p:nvSpPr>
          <p:spPr>
            <a:xfrm>
              <a:off x="3419872" y="1916832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44008" y="1700808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9" name="Straight Arrow Connector 8"/>
            <p:cNvCxnSpPr/>
            <p:nvPr/>
          </p:nvCxnSpPr>
          <p:spPr>
            <a:xfrm>
              <a:off x="2627784" y="220486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>
              <a:off x="3923928" y="2204864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5652120" y="220486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5400000" flipH="1" flipV="1">
              <a:off x="3203848" y="2924944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259632" y="1772816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>
              <a:off x="7452320" y="220486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6156176" y="1772816"/>
              <a:ext cx="1224136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Sampler/ regenerator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2843808" y="3861048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Reference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23</a:t>
            </a:fld>
            <a:endParaRPr kumimoji="0"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771</TotalTime>
  <Words>829</Words>
  <Application>Microsoft Office PowerPoint</Application>
  <PresentationFormat>On-screen Show (4:3)</PresentationFormat>
  <Paragraphs>135</Paragraphs>
  <Slides>23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Calibri</vt:lpstr>
      <vt:lpstr>Cordia New</vt:lpstr>
      <vt:lpstr>Georgia</vt:lpstr>
      <vt:lpstr>Symbol</vt:lpstr>
      <vt:lpstr>Trebuchet MS</vt:lpstr>
      <vt:lpstr>Wingdings 2</vt:lpstr>
      <vt:lpstr>Theme1</vt:lpstr>
      <vt:lpstr>Equation</vt:lpstr>
      <vt:lpstr>Digital Modulation</vt:lpstr>
      <vt:lpstr>Digital Modulation</vt:lpstr>
      <vt:lpstr>Amplitude Shift Keying (ASK)</vt:lpstr>
      <vt:lpstr>ASK Modulator</vt:lpstr>
      <vt:lpstr>ASK Demodulator</vt:lpstr>
      <vt:lpstr>ASK Example</vt:lpstr>
      <vt:lpstr>Uses of ASK</vt:lpstr>
      <vt:lpstr>ASK Simulation</vt:lpstr>
      <vt:lpstr>Frequency shift keying (FSK)</vt:lpstr>
      <vt:lpstr>FSK Mathematically</vt:lpstr>
      <vt:lpstr>FSK modulator</vt:lpstr>
      <vt:lpstr>FSK demodulator</vt:lpstr>
      <vt:lpstr>Example for Voice</vt:lpstr>
      <vt:lpstr>Example FSK for Voice</vt:lpstr>
      <vt:lpstr>Example FSK for Voice</vt:lpstr>
      <vt:lpstr>Example FSK for Voice</vt:lpstr>
      <vt:lpstr>FSK Simulation</vt:lpstr>
      <vt:lpstr>Phase Shift Keying (PSK)</vt:lpstr>
      <vt:lpstr>Binary PSK</vt:lpstr>
      <vt:lpstr>BPSK Simulation</vt:lpstr>
      <vt:lpstr>PSK modulator</vt:lpstr>
      <vt:lpstr>PSK demodulator</vt:lpstr>
      <vt:lpstr>PSK Demodulator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Ian Wells</cp:lastModifiedBy>
  <cp:revision>90</cp:revision>
  <dcterms:created xsi:type="dcterms:W3CDTF">2010-12-01T11:07:48Z</dcterms:created>
  <dcterms:modified xsi:type="dcterms:W3CDTF">2016-08-23T19:06:08Z</dcterms:modified>
</cp:coreProperties>
</file>