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44"/>
  </p:handoutMasterIdLst>
  <p:sldIdLst>
    <p:sldId id="256" r:id="rId5"/>
    <p:sldId id="321" r:id="rId6"/>
    <p:sldId id="322" r:id="rId7"/>
    <p:sldId id="323" r:id="rId8"/>
    <p:sldId id="324" r:id="rId9"/>
    <p:sldId id="291" r:id="rId10"/>
    <p:sldId id="284" r:id="rId11"/>
    <p:sldId id="283" r:id="rId12"/>
    <p:sldId id="289" r:id="rId13"/>
    <p:sldId id="293" r:id="rId14"/>
    <p:sldId id="299" r:id="rId15"/>
    <p:sldId id="300" r:id="rId16"/>
    <p:sldId id="301" r:id="rId17"/>
    <p:sldId id="302" r:id="rId18"/>
    <p:sldId id="298" r:id="rId19"/>
    <p:sldId id="303" r:id="rId20"/>
    <p:sldId id="304" r:id="rId21"/>
    <p:sldId id="305" r:id="rId22"/>
    <p:sldId id="307" r:id="rId23"/>
    <p:sldId id="308" r:id="rId24"/>
    <p:sldId id="306" r:id="rId25"/>
    <p:sldId id="288" r:id="rId26"/>
    <p:sldId id="296" r:id="rId27"/>
    <p:sldId id="294" r:id="rId28"/>
    <p:sldId id="320" r:id="rId29"/>
    <p:sldId id="292" r:id="rId30"/>
    <p:sldId id="295" r:id="rId31"/>
    <p:sldId id="310" r:id="rId32"/>
    <p:sldId id="317" r:id="rId33"/>
    <p:sldId id="311" r:id="rId34"/>
    <p:sldId id="319" r:id="rId35"/>
    <p:sldId id="312" r:id="rId36"/>
    <p:sldId id="313" r:id="rId37"/>
    <p:sldId id="314" r:id="rId38"/>
    <p:sldId id="315" r:id="rId39"/>
    <p:sldId id="318" r:id="rId40"/>
    <p:sldId id="316" r:id="rId41"/>
    <p:sldId id="290" r:id="rId42"/>
    <p:sldId id="30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p:cViewPr varScale="1">
        <p:scale>
          <a:sx n="114" d="100"/>
          <a:sy n="114" d="100"/>
        </p:scale>
        <p:origin x="414" y="102"/>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A8D5B9-054E-40F7-B5DB-27093C80432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CD59A65-1DB1-46B2-808F-063FCB5D4B50}">
      <dgm:prSet/>
      <dgm:spPr/>
      <dgm:t>
        <a:bodyPr/>
        <a:lstStyle/>
        <a:p>
          <a:r>
            <a:rPr lang="en-GB" b="1" baseline="0"/>
            <a:t>Person centred care refers to a process that is:</a:t>
          </a:r>
          <a:endParaRPr lang="en-US"/>
        </a:p>
      </dgm:t>
    </dgm:pt>
    <dgm:pt modelId="{95B85501-A5C7-4018-A3B1-B9D84E644808}" type="parTrans" cxnId="{9267A93A-4BC4-4AC2-9943-4AFEB74B425B}">
      <dgm:prSet/>
      <dgm:spPr/>
      <dgm:t>
        <a:bodyPr/>
        <a:lstStyle/>
        <a:p>
          <a:endParaRPr lang="en-US"/>
        </a:p>
      </dgm:t>
    </dgm:pt>
    <dgm:pt modelId="{B42B15A7-DE8C-41FA-AFFD-CD236CE7D156}" type="sibTrans" cxnId="{9267A93A-4BC4-4AC2-9943-4AFEB74B425B}">
      <dgm:prSet/>
      <dgm:spPr/>
      <dgm:t>
        <a:bodyPr/>
        <a:lstStyle/>
        <a:p>
          <a:endParaRPr lang="en-US"/>
        </a:p>
      </dgm:t>
    </dgm:pt>
    <dgm:pt modelId="{E054E9DF-F8B3-4B52-9C97-6AB4344E3A61}">
      <dgm:prSet/>
      <dgm:spPr/>
      <dgm:t>
        <a:bodyPr/>
        <a:lstStyle/>
        <a:p>
          <a:r>
            <a:rPr lang="en-GB"/>
            <a:t>people focused</a:t>
          </a:r>
          <a:endParaRPr lang="en-US"/>
        </a:p>
      </dgm:t>
    </dgm:pt>
    <dgm:pt modelId="{246ECA24-318B-47C8-9222-9628C5A7B3BD}" type="parTrans" cxnId="{35D6144D-7FE3-4E81-8937-4DDBE75B92C1}">
      <dgm:prSet/>
      <dgm:spPr/>
      <dgm:t>
        <a:bodyPr/>
        <a:lstStyle/>
        <a:p>
          <a:endParaRPr lang="en-US"/>
        </a:p>
      </dgm:t>
    </dgm:pt>
    <dgm:pt modelId="{B3A5F546-4C4F-4E39-A14B-CF68AC8B9271}" type="sibTrans" cxnId="{35D6144D-7FE3-4E81-8937-4DDBE75B92C1}">
      <dgm:prSet/>
      <dgm:spPr/>
      <dgm:t>
        <a:bodyPr/>
        <a:lstStyle/>
        <a:p>
          <a:endParaRPr lang="en-US"/>
        </a:p>
      </dgm:t>
    </dgm:pt>
    <dgm:pt modelId="{D88CADEE-FC55-445B-9615-2170DE3E1A28}">
      <dgm:prSet/>
      <dgm:spPr/>
      <dgm:t>
        <a:bodyPr/>
        <a:lstStyle/>
        <a:p>
          <a:r>
            <a:rPr lang="en-GB"/>
            <a:t>promotes independence and autonomy</a:t>
          </a:r>
          <a:endParaRPr lang="en-US"/>
        </a:p>
      </dgm:t>
    </dgm:pt>
    <dgm:pt modelId="{0C9F556D-37FB-4E77-BB71-5CC7E4BA8EF2}" type="parTrans" cxnId="{B77E5577-2932-40FA-807E-DBDD56519B22}">
      <dgm:prSet/>
      <dgm:spPr/>
      <dgm:t>
        <a:bodyPr/>
        <a:lstStyle/>
        <a:p>
          <a:endParaRPr lang="en-US"/>
        </a:p>
      </dgm:t>
    </dgm:pt>
    <dgm:pt modelId="{F8595EAE-5148-4E00-A959-48B125F5B392}" type="sibTrans" cxnId="{B77E5577-2932-40FA-807E-DBDD56519B22}">
      <dgm:prSet/>
      <dgm:spPr/>
      <dgm:t>
        <a:bodyPr/>
        <a:lstStyle/>
        <a:p>
          <a:endParaRPr lang="en-US"/>
        </a:p>
      </dgm:t>
    </dgm:pt>
    <dgm:pt modelId="{494B5A1B-D79C-47A9-995A-0F671F10113D}">
      <dgm:prSet/>
      <dgm:spPr/>
      <dgm:t>
        <a:bodyPr/>
        <a:lstStyle/>
        <a:p>
          <a:r>
            <a:rPr lang="en-GB"/>
            <a:t>provides choice and control</a:t>
          </a:r>
          <a:endParaRPr lang="en-US"/>
        </a:p>
      </dgm:t>
    </dgm:pt>
    <dgm:pt modelId="{C38B7052-A6BF-4991-8DB6-1F8352154293}" type="parTrans" cxnId="{EE527FB7-A7AC-4F33-A493-16AEB85E2053}">
      <dgm:prSet/>
      <dgm:spPr/>
      <dgm:t>
        <a:bodyPr/>
        <a:lstStyle/>
        <a:p>
          <a:endParaRPr lang="en-US"/>
        </a:p>
      </dgm:t>
    </dgm:pt>
    <dgm:pt modelId="{444EA5C4-E33B-45B3-93D5-134CDC40F5CF}" type="sibTrans" cxnId="{EE527FB7-A7AC-4F33-A493-16AEB85E2053}">
      <dgm:prSet/>
      <dgm:spPr/>
      <dgm:t>
        <a:bodyPr/>
        <a:lstStyle/>
        <a:p>
          <a:endParaRPr lang="en-US"/>
        </a:p>
      </dgm:t>
    </dgm:pt>
    <dgm:pt modelId="{15E66A42-7A84-4D15-BE06-7329640F4055}">
      <dgm:prSet/>
      <dgm:spPr/>
      <dgm:t>
        <a:bodyPr/>
        <a:lstStyle/>
        <a:p>
          <a:r>
            <a:rPr lang="en-GB"/>
            <a:t>based on a collaborative team philosophy</a:t>
          </a:r>
          <a:endParaRPr lang="en-US"/>
        </a:p>
      </dgm:t>
    </dgm:pt>
    <dgm:pt modelId="{24FFFDFA-2B8A-409B-B29C-71EB6FB6DABF}" type="parTrans" cxnId="{D52A2CC3-789D-4801-9036-9717A7821351}">
      <dgm:prSet/>
      <dgm:spPr/>
      <dgm:t>
        <a:bodyPr/>
        <a:lstStyle/>
        <a:p>
          <a:endParaRPr lang="en-US"/>
        </a:p>
      </dgm:t>
    </dgm:pt>
    <dgm:pt modelId="{A13EF993-D77A-41BD-8109-8F15C923AD43}" type="sibTrans" cxnId="{D52A2CC3-789D-4801-9036-9717A7821351}">
      <dgm:prSet/>
      <dgm:spPr/>
      <dgm:t>
        <a:bodyPr/>
        <a:lstStyle/>
        <a:p>
          <a:endParaRPr lang="en-US"/>
        </a:p>
      </dgm:t>
    </dgm:pt>
    <dgm:pt modelId="{E8D2202D-034E-4391-93E1-11EB2D2DF1F5}">
      <dgm:prSet/>
      <dgm:spPr/>
      <dgm:t>
        <a:bodyPr/>
        <a:lstStyle/>
        <a:p>
          <a:r>
            <a:rPr lang="en-GB" b="1" baseline="0"/>
            <a:t>It considers people’s:</a:t>
          </a:r>
          <a:endParaRPr lang="en-US"/>
        </a:p>
      </dgm:t>
    </dgm:pt>
    <dgm:pt modelId="{7FC9E8D7-396D-463A-8BC5-279196A6AF37}" type="parTrans" cxnId="{217D9097-3E29-4B6D-B7E9-14A29D988B79}">
      <dgm:prSet/>
      <dgm:spPr/>
      <dgm:t>
        <a:bodyPr/>
        <a:lstStyle/>
        <a:p>
          <a:endParaRPr lang="en-US"/>
        </a:p>
      </dgm:t>
    </dgm:pt>
    <dgm:pt modelId="{9EDC15F4-8852-483A-AA25-17A8285D75EB}" type="sibTrans" cxnId="{217D9097-3E29-4B6D-B7E9-14A29D988B79}">
      <dgm:prSet/>
      <dgm:spPr/>
      <dgm:t>
        <a:bodyPr/>
        <a:lstStyle/>
        <a:p>
          <a:endParaRPr lang="en-US"/>
        </a:p>
      </dgm:t>
    </dgm:pt>
    <dgm:pt modelId="{B2D0AD18-036E-4C87-9C62-6D431B28C6D3}">
      <dgm:prSet/>
      <dgm:spPr/>
      <dgm:t>
        <a:bodyPr/>
        <a:lstStyle/>
        <a:p>
          <a:r>
            <a:rPr lang="en-GB"/>
            <a:t>needs and views </a:t>
          </a:r>
          <a:endParaRPr lang="en-US"/>
        </a:p>
      </dgm:t>
    </dgm:pt>
    <dgm:pt modelId="{67DF1532-526F-4509-AC39-C9A2FFD1B4C8}" type="parTrans" cxnId="{19A87658-8D5A-41DD-9BD7-654AC5FB807E}">
      <dgm:prSet/>
      <dgm:spPr/>
      <dgm:t>
        <a:bodyPr/>
        <a:lstStyle/>
        <a:p>
          <a:endParaRPr lang="en-US"/>
        </a:p>
      </dgm:t>
    </dgm:pt>
    <dgm:pt modelId="{1773CBEB-86E7-4C19-BE48-B9FB4EB8BB34}" type="sibTrans" cxnId="{19A87658-8D5A-41DD-9BD7-654AC5FB807E}">
      <dgm:prSet/>
      <dgm:spPr/>
      <dgm:t>
        <a:bodyPr/>
        <a:lstStyle/>
        <a:p>
          <a:endParaRPr lang="en-US"/>
        </a:p>
      </dgm:t>
    </dgm:pt>
    <dgm:pt modelId="{45027B13-F9FD-48BD-ACD7-5AE8E38FEF00}">
      <dgm:prSet/>
      <dgm:spPr/>
      <dgm:t>
        <a:bodyPr/>
        <a:lstStyle/>
        <a:p>
          <a:r>
            <a:rPr lang="en-GB"/>
            <a:t>builds relationships with family members</a:t>
          </a:r>
          <a:endParaRPr lang="en-US"/>
        </a:p>
      </dgm:t>
    </dgm:pt>
    <dgm:pt modelId="{762BE7FD-3129-42BC-80D0-67E514CE5371}" type="parTrans" cxnId="{1673AE91-8EFB-4EAF-8D3A-39459EED29FB}">
      <dgm:prSet/>
      <dgm:spPr/>
      <dgm:t>
        <a:bodyPr/>
        <a:lstStyle/>
        <a:p>
          <a:endParaRPr lang="en-US"/>
        </a:p>
      </dgm:t>
    </dgm:pt>
    <dgm:pt modelId="{4866A309-AE52-4E28-B19F-A9AE2DCFAA07}" type="sibTrans" cxnId="{1673AE91-8EFB-4EAF-8D3A-39459EED29FB}">
      <dgm:prSet/>
      <dgm:spPr/>
      <dgm:t>
        <a:bodyPr/>
        <a:lstStyle/>
        <a:p>
          <a:endParaRPr lang="en-US"/>
        </a:p>
      </dgm:t>
    </dgm:pt>
    <dgm:pt modelId="{BC80D231-5AB3-4169-BD88-D483DA75A9F1}">
      <dgm:prSet/>
      <dgm:spPr/>
      <dgm:t>
        <a:bodyPr/>
        <a:lstStyle/>
        <a:p>
          <a:r>
            <a:rPr lang="en-GB" baseline="0"/>
            <a:t>It recognises that care should be holistic and so includes a spiritual, pastoral and religious dimension.</a:t>
          </a:r>
          <a:endParaRPr lang="en-US"/>
        </a:p>
      </dgm:t>
    </dgm:pt>
    <dgm:pt modelId="{55E5CFC8-68EA-4A1B-B908-76FDFE2C3611}" type="parTrans" cxnId="{378695B5-0AA6-426F-A089-78672C4F1FB0}">
      <dgm:prSet/>
      <dgm:spPr/>
      <dgm:t>
        <a:bodyPr/>
        <a:lstStyle/>
        <a:p>
          <a:endParaRPr lang="en-US"/>
        </a:p>
      </dgm:t>
    </dgm:pt>
    <dgm:pt modelId="{0C8395A2-7802-4C56-A8EB-621B14206057}" type="sibTrans" cxnId="{378695B5-0AA6-426F-A089-78672C4F1FB0}">
      <dgm:prSet/>
      <dgm:spPr/>
      <dgm:t>
        <a:bodyPr/>
        <a:lstStyle/>
        <a:p>
          <a:endParaRPr lang="en-US"/>
        </a:p>
      </dgm:t>
    </dgm:pt>
    <dgm:pt modelId="{0571A971-E77F-4990-819A-AA51B08F7413}" type="pres">
      <dgm:prSet presAssocID="{F7A8D5B9-054E-40F7-B5DB-27093C804328}" presName="linear" presStyleCnt="0">
        <dgm:presLayoutVars>
          <dgm:animLvl val="lvl"/>
          <dgm:resizeHandles val="exact"/>
        </dgm:presLayoutVars>
      </dgm:prSet>
      <dgm:spPr/>
    </dgm:pt>
    <dgm:pt modelId="{90EC74B8-A5B3-4BD9-B6B3-E1DDABE889DF}" type="pres">
      <dgm:prSet presAssocID="{DCD59A65-1DB1-46B2-808F-063FCB5D4B50}" presName="parentText" presStyleLbl="node1" presStyleIdx="0" presStyleCnt="3">
        <dgm:presLayoutVars>
          <dgm:chMax val="0"/>
          <dgm:bulletEnabled val="1"/>
        </dgm:presLayoutVars>
      </dgm:prSet>
      <dgm:spPr/>
    </dgm:pt>
    <dgm:pt modelId="{E7676B48-20E4-45DD-BE6C-250E4115D100}" type="pres">
      <dgm:prSet presAssocID="{DCD59A65-1DB1-46B2-808F-063FCB5D4B50}" presName="childText" presStyleLbl="revTx" presStyleIdx="0" presStyleCnt="2">
        <dgm:presLayoutVars>
          <dgm:bulletEnabled val="1"/>
        </dgm:presLayoutVars>
      </dgm:prSet>
      <dgm:spPr/>
    </dgm:pt>
    <dgm:pt modelId="{095B4022-549D-43C1-A55E-08106F7724FA}" type="pres">
      <dgm:prSet presAssocID="{E8D2202D-034E-4391-93E1-11EB2D2DF1F5}" presName="parentText" presStyleLbl="node1" presStyleIdx="1" presStyleCnt="3">
        <dgm:presLayoutVars>
          <dgm:chMax val="0"/>
          <dgm:bulletEnabled val="1"/>
        </dgm:presLayoutVars>
      </dgm:prSet>
      <dgm:spPr/>
    </dgm:pt>
    <dgm:pt modelId="{D333A944-A90E-478E-A7B2-C183D7D6EBFE}" type="pres">
      <dgm:prSet presAssocID="{E8D2202D-034E-4391-93E1-11EB2D2DF1F5}" presName="childText" presStyleLbl="revTx" presStyleIdx="1" presStyleCnt="2">
        <dgm:presLayoutVars>
          <dgm:bulletEnabled val="1"/>
        </dgm:presLayoutVars>
      </dgm:prSet>
      <dgm:spPr/>
    </dgm:pt>
    <dgm:pt modelId="{4ECD5084-0947-49BF-8978-6058E34B7998}" type="pres">
      <dgm:prSet presAssocID="{BC80D231-5AB3-4169-BD88-D483DA75A9F1}" presName="parentText" presStyleLbl="node1" presStyleIdx="2" presStyleCnt="3">
        <dgm:presLayoutVars>
          <dgm:chMax val="0"/>
          <dgm:bulletEnabled val="1"/>
        </dgm:presLayoutVars>
      </dgm:prSet>
      <dgm:spPr/>
    </dgm:pt>
  </dgm:ptLst>
  <dgm:cxnLst>
    <dgm:cxn modelId="{137E3D00-140C-4BE3-B769-19288072A633}" type="presOf" srcId="{494B5A1B-D79C-47A9-995A-0F671F10113D}" destId="{E7676B48-20E4-45DD-BE6C-250E4115D100}" srcOrd="0" destOrd="2" presId="urn:microsoft.com/office/officeart/2005/8/layout/vList2"/>
    <dgm:cxn modelId="{9AD0B322-6912-4493-9175-6D7D4475364C}" type="presOf" srcId="{15E66A42-7A84-4D15-BE06-7329640F4055}" destId="{E7676B48-20E4-45DD-BE6C-250E4115D100}" srcOrd="0" destOrd="3" presId="urn:microsoft.com/office/officeart/2005/8/layout/vList2"/>
    <dgm:cxn modelId="{711C3236-6AD9-45AF-8495-654BD5FB4581}" type="presOf" srcId="{B2D0AD18-036E-4C87-9C62-6D431B28C6D3}" destId="{D333A944-A90E-478E-A7B2-C183D7D6EBFE}" srcOrd="0" destOrd="0" presId="urn:microsoft.com/office/officeart/2005/8/layout/vList2"/>
    <dgm:cxn modelId="{9267A93A-4BC4-4AC2-9943-4AFEB74B425B}" srcId="{F7A8D5B9-054E-40F7-B5DB-27093C804328}" destId="{DCD59A65-1DB1-46B2-808F-063FCB5D4B50}" srcOrd="0" destOrd="0" parTransId="{95B85501-A5C7-4018-A3B1-B9D84E644808}" sibTransId="{B42B15A7-DE8C-41FA-AFFD-CD236CE7D156}"/>
    <dgm:cxn modelId="{35D6144D-7FE3-4E81-8937-4DDBE75B92C1}" srcId="{DCD59A65-1DB1-46B2-808F-063FCB5D4B50}" destId="{E054E9DF-F8B3-4B52-9C97-6AB4344E3A61}" srcOrd="0" destOrd="0" parTransId="{246ECA24-318B-47C8-9222-9628C5A7B3BD}" sibTransId="{B3A5F546-4C4F-4E39-A14B-CF68AC8B9271}"/>
    <dgm:cxn modelId="{1A43D176-F6E3-4D0C-94CA-83326071359E}" type="presOf" srcId="{F7A8D5B9-054E-40F7-B5DB-27093C804328}" destId="{0571A971-E77F-4990-819A-AA51B08F7413}" srcOrd="0" destOrd="0" presId="urn:microsoft.com/office/officeart/2005/8/layout/vList2"/>
    <dgm:cxn modelId="{B77E5577-2932-40FA-807E-DBDD56519B22}" srcId="{DCD59A65-1DB1-46B2-808F-063FCB5D4B50}" destId="{D88CADEE-FC55-445B-9615-2170DE3E1A28}" srcOrd="1" destOrd="0" parTransId="{0C9F556D-37FB-4E77-BB71-5CC7E4BA8EF2}" sibTransId="{F8595EAE-5148-4E00-A959-48B125F5B392}"/>
    <dgm:cxn modelId="{19A87658-8D5A-41DD-9BD7-654AC5FB807E}" srcId="{E8D2202D-034E-4391-93E1-11EB2D2DF1F5}" destId="{B2D0AD18-036E-4C87-9C62-6D431B28C6D3}" srcOrd="0" destOrd="0" parTransId="{67DF1532-526F-4509-AC39-C9A2FFD1B4C8}" sibTransId="{1773CBEB-86E7-4C19-BE48-B9FB4EB8BB34}"/>
    <dgm:cxn modelId="{5114D380-99F7-4CA2-8338-8FDD8FB23C02}" type="presOf" srcId="{45027B13-F9FD-48BD-ACD7-5AE8E38FEF00}" destId="{D333A944-A90E-478E-A7B2-C183D7D6EBFE}" srcOrd="0" destOrd="1" presId="urn:microsoft.com/office/officeart/2005/8/layout/vList2"/>
    <dgm:cxn modelId="{1673AE91-8EFB-4EAF-8D3A-39459EED29FB}" srcId="{E8D2202D-034E-4391-93E1-11EB2D2DF1F5}" destId="{45027B13-F9FD-48BD-ACD7-5AE8E38FEF00}" srcOrd="1" destOrd="0" parTransId="{762BE7FD-3129-42BC-80D0-67E514CE5371}" sibTransId="{4866A309-AE52-4E28-B19F-A9AE2DCFAA07}"/>
    <dgm:cxn modelId="{217D9097-3E29-4B6D-B7E9-14A29D988B79}" srcId="{F7A8D5B9-054E-40F7-B5DB-27093C804328}" destId="{E8D2202D-034E-4391-93E1-11EB2D2DF1F5}" srcOrd="1" destOrd="0" parTransId="{7FC9E8D7-396D-463A-8BC5-279196A6AF37}" sibTransId="{9EDC15F4-8852-483A-AA25-17A8285D75EB}"/>
    <dgm:cxn modelId="{DD5184A0-1974-46E6-BA38-4DA0AFCA3419}" type="presOf" srcId="{DCD59A65-1DB1-46B2-808F-063FCB5D4B50}" destId="{90EC74B8-A5B3-4BD9-B6B3-E1DDABE889DF}" srcOrd="0" destOrd="0" presId="urn:microsoft.com/office/officeart/2005/8/layout/vList2"/>
    <dgm:cxn modelId="{FBE6E7AC-ED53-421E-A572-855EE6C6ACF3}" type="presOf" srcId="{BC80D231-5AB3-4169-BD88-D483DA75A9F1}" destId="{4ECD5084-0947-49BF-8978-6058E34B7998}" srcOrd="0" destOrd="0" presId="urn:microsoft.com/office/officeart/2005/8/layout/vList2"/>
    <dgm:cxn modelId="{378695B5-0AA6-426F-A089-78672C4F1FB0}" srcId="{F7A8D5B9-054E-40F7-B5DB-27093C804328}" destId="{BC80D231-5AB3-4169-BD88-D483DA75A9F1}" srcOrd="2" destOrd="0" parTransId="{55E5CFC8-68EA-4A1B-B908-76FDFE2C3611}" sibTransId="{0C8395A2-7802-4C56-A8EB-621B14206057}"/>
    <dgm:cxn modelId="{EE527FB7-A7AC-4F33-A493-16AEB85E2053}" srcId="{DCD59A65-1DB1-46B2-808F-063FCB5D4B50}" destId="{494B5A1B-D79C-47A9-995A-0F671F10113D}" srcOrd="2" destOrd="0" parTransId="{C38B7052-A6BF-4991-8DB6-1F8352154293}" sibTransId="{444EA5C4-E33B-45B3-93D5-134CDC40F5CF}"/>
    <dgm:cxn modelId="{D52A2CC3-789D-4801-9036-9717A7821351}" srcId="{DCD59A65-1DB1-46B2-808F-063FCB5D4B50}" destId="{15E66A42-7A84-4D15-BE06-7329640F4055}" srcOrd="3" destOrd="0" parTransId="{24FFFDFA-2B8A-409B-B29C-71EB6FB6DABF}" sibTransId="{A13EF993-D77A-41BD-8109-8F15C923AD43}"/>
    <dgm:cxn modelId="{FC58C5CB-D8D7-4442-809A-C7800C86901F}" type="presOf" srcId="{E054E9DF-F8B3-4B52-9C97-6AB4344E3A61}" destId="{E7676B48-20E4-45DD-BE6C-250E4115D100}" srcOrd="0" destOrd="0" presId="urn:microsoft.com/office/officeart/2005/8/layout/vList2"/>
    <dgm:cxn modelId="{273C97F4-B887-4159-9E6E-DE1D769FBBC1}" type="presOf" srcId="{D88CADEE-FC55-445B-9615-2170DE3E1A28}" destId="{E7676B48-20E4-45DD-BE6C-250E4115D100}" srcOrd="0" destOrd="1" presId="urn:microsoft.com/office/officeart/2005/8/layout/vList2"/>
    <dgm:cxn modelId="{51456EFB-1702-4C2A-9D7B-0CF93C9E7579}" type="presOf" srcId="{E8D2202D-034E-4391-93E1-11EB2D2DF1F5}" destId="{095B4022-549D-43C1-A55E-08106F7724FA}" srcOrd="0" destOrd="0" presId="urn:microsoft.com/office/officeart/2005/8/layout/vList2"/>
    <dgm:cxn modelId="{6F16C9EB-7F42-45FE-834E-5315437CA823}" type="presParOf" srcId="{0571A971-E77F-4990-819A-AA51B08F7413}" destId="{90EC74B8-A5B3-4BD9-B6B3-E1DDABE889DF}" srcOrd="0" destOrd="0" presId="urn:microsoft.com/office/officeart/2005/8/layout/vList2"/>
    <dgm:cxn modelId="{4D9E19D7-9506-4204-A654-C00BAA4E39BD}" type="presParOf" srcId="{0571A971-E77F-4990-819A-AA51B08F7413}" destId="{E7676B48-20E4-45DD-BE6C-250E4115D100}" srcOrd="1" destOrd="0" presId="urn:microsoft.com/office/officeart/2005/8/layout/vList2"/>
    <dgm:cxn modelId="{CCAB64D4-4F28-447E-9BBC-6DF36ABC0DD2}" type="presParOf" srcId="{0571A971-E77F-4990-819A-AA51B08F7413}" destId="{095B4022-549D-43C1-A55E-08106F7724FA}" srcOrd="2" destOrd="0" presId="urn:microsoft.com/office/officeart/2005/8/layout/vList2"/>
    <dgm:cxn modelId="{57742930-F8B5-44CC-9D6A-8AB58AF4024C}" type="presParOf" srcId="{0571A971-E77F-4990-819A-AA51B08F7413}" destId="{D333A944-A90E-478E-A7B2-C183D7D6EBFE}" srcOrd="3" destOrd="0" presId="urn:microsoft.com/office/officeart/2005/8/layout/vList2"/>
    <dgm:cxn modelId="{C585A355-99E3-4E57-84AD-5EF65B29A3E6}" type="presParOf" srcId="{0571A971-E77F-4990-819A-AA51B08F7413}" destId="{4ECD5084-0947-49BF-8978-6058E34B799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39511D-523B-4FA1-95D2-55897CAD6ED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3955CFF-A06A-40B2-8305-E956F35AFBEF}">
      <dgm:prSet/>
      <dgm:spPr/>
      <dgm:t>
        <a:bodyPr/>
        <a:lstStyle/>
        <a:p>
          <a:r>
            <a:rPr lang="en-GB" dirty="0">
              <a:solidFill>
                <a:schemeClr val="tx1"/>
              </a:solidFill>
            </a:rPr>
            <a:t>“The term ‘person-centred care’ is used to refer to many different principles and activities, and there is no single agreed definition of the concept. </a:t>
          </a:r>
          <a:endParaRPr lang="en-US" dirty="0">
            <a:solidFill>
              <a:schemeClr val="tx1"/>
            </a:solidFill>
          </a:endParaRPr>
        </a:p>
      </dgm:t>
    </dgm:pt>
    <dgm:pt modelId="{B9D75387-3E64-403D-A191-29F77CE83360}" type="parTrans" cxnId="{8A4D07C7-55C9-4335-87E3-A17952D8C872}">
      <dgm:prSet/>
      <dgm:spPr/>
      <dgm:t>
        <a:bodyPr/>
        <a:lstStyle/>
        <a:p>
          <a:endParaRPr lang="en-US"/>
        </a:p>
      </dgm:t>
    </dgm:pt>
    <dgm:pt modelId="{CDB2A193-7BF8-45C5-B193-88F90B346B76}" type="sibTrans" cxnId="{8A4D07C7-55C9-4335-87E3-A17952D8C872}">
      <dgm:prSet/>
      <dgm:spPr/>
      <dgm:t>
        <a:bodyPr/>
        <a:lstStyle/>
        <a:p>
          <a:endParaRPr lang="en-US"/>
        </a:p>
      </dgm:t>
    </dgm:pt>
    <dgm:pt modelId="{25521857-1F7A-449C-B146-343E816ACAF6}">
      <dgm:prSet/>
      <dgm:spPr/>
      <dgm:t>
        <a:bodyPr/>
        <a:lstStyle/>
        <a:p>
          <a:r>
            <a:rPr lang="en-GB" dirty="0">
              <a:solidFill>
                <a:schemeClr val="tx1"/>
              </a:solidFill>
            </a:rPr>
            <a:t>This is partly because person-centred care is still an emerging and evolving area. It is also because, if care is to be person centred, then what it looks like will depend on the needs, circumstances and preferences of the individual receiving care. </a:t>
          </a:r>
          <a:endParaRPr lang="en-US" dirty="0">
            <a:solidFill>
              <a:schemeClr val="tx1"/>
            </a:solidFill>
          </a:endParaRPr>
        </a:p>
      </dgm:t>
    </dgm:pt>
    <dgm:pt modelId="{8FABE5C9-5AAD-4CAD-8481-697CD84DAD92}" type="parTrans" cxnId="{95996F78-6027-4612-A6FF-167C93355E48}">
      <dgm:prSet/>
      <dgm:spPr/>
      <dgm:t>
        <a:bodyPr/>
        <a:lstStyle/>
        <a:p>
          <a:endParaRPr lang="en-US"/>
        </a:p>
      </dgm:t>
    </dgm:pt>
    <dgm:pt modelId="{45B95D7B-9CAB-4D48-A0BE-D4488C5F9818}" type="sibTrans" cxnId="{95996F78-6027-4612-A6FF-167C93355E48}">
      <dgm:prSet/>
      <dgm:spPr/>
      <dgm:t>
        <a:bodyPr/>
        <a:lstStyle/>
        <a:p>
          <a:endParaRPr lang="en-US"/>
        </a:p>
      </dgm:t>
    </dgm:pt>
    <dgm:pt modelId="{7C1E3785-510C-496F-B1EB-C430B15A15E9}">
      <dgm:prSet/>
      <dgm:spPr/>
      <dgm:t>
        <a:bodyPr/>
        <a:lstStyle/>
        <a:p>
          <a:r>
            <a:rPr lang="en-GB" dirty="0">
              <a:solidFill>
                <a:schemeClr val="tx1"/>
              </a:solidFill>
            </a:rPr>
            <a:t>What is important to one person in their health care may be unnecessary, or even undesirable, to another. </a:t>
          </a:r>
          <a:endParaRPr lang="en-US" dirty="0">
            <a:solidFill>
              <a:schemeClr val="tx1"/>
            </a:solidFill>
          </a:endParaRPr>
        </a:p>
      </dgm:t>
    </dgm:pt>
    <dgm:pt modelId="{62BE3978-26FE-4BF2-A73C-413B21B80049}" type="parTrans" cxnId="{51E24419-B657-4806-9405-3DB64B80FAC8}">
      <dgm:prSet/>
      <dgm:spPr/>
      <dgm:t>
        <a:bodyPr/>
        <a:lstStyle/>
        <a:p>
          <a:endParaRPr lang="en-US"/>
        </a:p>
      </dgm:t>
    </dgm:pt>
    <dgm:pt modelId="{56048E0B-89A7-454B-9FC9-D7D4ABD9F7C2}" type="sibTrans" cxnId="{51E24419-B657-4806-9405-3DB64B80FAC8}">
      <dgm:prSet/>
      <dgm:spPr/>
      <dgm:t>
        <a:bodyPr/>
        <a:lstStyle/>
        <a:p>
          <a:endParaRPr lang="en-US"/>
        </a:p>
      </dgm:t>
    </dgm:pt>
    <dgm:pt modelId="{2047E0F8-E47D-4DDB-B6DC-D5573159586B}">
      <dgm:prSet/>
      <dgm:spPr/>
      <dgm:t>
        <a:bodyPr/>
        <a:lstStyle/>
        <a:p>
          <a:r>
            <a:rPr lang="en-GB" dirty="0">
              <a:solidFill>
                <a:schemeClr val="tx1"/>
              </a:solidFill>
            </a:rPr>
            <a:t>It may also change over time, as the individual’s needs change”</a:t>
          </a:r>
          <a:endParaRPr lang="en-US" dirty="0">
            <a:solidFill>
              <a:schemeClr val="tx1"/>
            </a:solidFill>
          </a:endParaRPr>
        </a:p>
      </dgm:t>
    </dgm:pt>
    <dgm:pt modelId="{7EC82314-1AFD-4B9D-83AA-6FB308E8F79B}" type="parTrans" cxnId="{CB6942C8-33BA-4B57-862E-749C48044B77}">
      <dgm:prSet/>
      <dgm:spPr/>
      <dgm:t>
        <a:bodyPr/>
        <a:lstStyle/>
        <a:p>
          <a:endParaRPr lang="en-US"/>
        </a:p>
      </dgm:t>
    </dgm:pt>
    <dgm:pt modelId="{1F055B1D-EDE4-4FDE-AE80-B0E37F553B4D}" type="sibTrans" cxnId="{CB6942C8-33BA-4B57-862E-749C48044B77}">
      <dgm:prSet/>
      <dgm:spPr/>
      <dgm:t>
        <a:bodyPr/>
        <a:lstStyle/>
        <a:p>
          <a:endParaRPr lang="en-US"/>
        </a:p>
      </dgm:t>
    </dgm:pt>
    <dgm:pt modelId="{E3178889-9D33-4B5A-BA3C-EFDF31D6DBB4}" type="pres">
      <dgm:prSet presAssocID="{0539511D-523B-4FA1-95D2-55897CAD6EDD}" presName="linear" presStyleCnt="0">
        <dgm:presLayoutVars>
          <dgm:animLvl val="lvl"/>
          <dgm:resizeHandles val="exact"/>
        </dgm:presLayoutVars>
      </dgm:prSet>
      <dgm:spPr/>
    </dgm:pt>
    <dgm:pt modelId="{48E312E3-109E-467D-9818-69E943A9D265}" type="pres">
      <dgm:prSet presAssocID="{F3955CFF-A06A-40B2-8305-E956F35AFBEF}" presName="parentText" presStyleLbl="node1" presStyleIdx="0" presStyleCnt="4">
        <dgm:presLayoutVars>
          <dgm:chMax val="0"/>
          <dgm:bulletEnabled val="1"/>
        </dgm:presLayoutVars>
      </dgm:prSet>
      <dgm:spPr/>
    </dgm:pt>
    <dgm:pt modelId="{ADF9E864-5B5B-4BC8-9545-CEA7C5314DD6}" type="pres">
      <dgm:prSet presAssocID="{CDB2A193-7BF8-45C5-B193-88F90B346B76}" presName="spacer" presStyleCnt="0"/>
      <dgm:spPr/>
    </dgm:pt>
    <dgm:pt modelId="{34065578-B42C-476B-8184-CD93674DDD23}" type="pres">
      <dgm:prSet presAssocID="{25521857-1F7A-449C-B146-343E816ACAF6}" presName="parentText" presStyleLbl="node1" presStyleIdx="1" presStyleCnt="4">
        <dgm:presLayoutVars>
          <dgm:chMax val="0"/>
          <dgm:bulletEnabled val="1"/>
        </dgm:presLayoutVars>
      </dgm:prSet>
      <dgm:spPr/>
    </dgm:pt>
    <dgm:pt modelId="{67B616EF-C23F-4ABB-A6FE-A161BF53F6EF}" type="pres">
      <dgm:prSet presAssocID="{45B95D7B-9CAB-4D48-A0BE-D4488C5F9818}" presName="spacer" presStyleCnt="0"/>
      <dgm:spPr/>
    </dgm:pt>
    <dgm:pt modelId="{78F1B851-C570-4894-9D8A-7B8BDDBF7947}" type="pres">
      <dgm:prSet presAssocID="{7C1E3785-510C-496F-B1EB-C430B15A15E9}" presName="parentText" presStyleLbl="node1" presStyleIdx="2" presStyleCnt="4">
        <dgm:presLayoutVars>
          <dgm:chMax val="0"/>
          <dgm:bulletEnabled val="1"/>
        </dgm:presLayoutVars>
      </dgm:prSet>
      <dgm:spPr/>
    </dgm:pt>
    <dgm:pt modelId="{BD8FEE4B-DC66-468F-8FB3-26F768D5D5F1}" type="pres">
      <dgm:prSet presAssocID="{56048E0B-89A7-454B-9FC9-D7D4ABD9F7C2}" presName="spacer" presStyleCnt="0"/>
      <dgm:spPr/>
    </dgm:pt>
    <dgm:pt modelId="{513A4563-4945-43A2-AE14-5098E3882464}" type="pres">
      <dgm:prSet presAssocID="{2047E0F8-E47D-4DDB-B6DC-D5573159586B}" presName="parentText" presStyleLbl="node1" presStyleIdx="3" presStyleCnt="4">
        <dgm:presLayoutVars>
          <dgm:chMax val="0"/>
          <dgm:bulletEnabled val="1"/>
        </dgm:presLayoutVars>
      </dgm:prSet>
      <dgm:spPr/>
    </dgm:pt>
  </dgm:ptLst>
  <dgm:cxnLst>
    <dgm:cxn modelId="{51E24419-B657-4806-9405-3DB64B80FAC8}" srcId="{0539511D-523B-4FA1-95D2-55897CAD6EDD}" destId="{7C1E3785-510C-496F-B1EB-C430B15A15E9}" srcOrd="2" destOrd="0" parTransId="{62BE3978-26FE-4BF2-A73C-413B21B80049}" sibTransId="{56048E0B-89A7-454B-9FC9-D7D4ABD9F7C2}"/>
    <dgm:cxn modelId="{311DDC42-2DDD-45BF-A9AC-ACD5A5A04299}" type="presOf" srcId="{7C1E3785-510C-496F-B1EB-C430B15A15E9}" destId="{78F1B851-C570-4894-9D8A-7B8BDDBF7947}" srcOrd="0" destOrd="0" presId="urn:microsoft.com/office/officeart/2005/8/layout/vList2"/>
    <dgm:cxn modelId="{8FFF5663-A704-4C9B-BFD6-98E7A90378E0}" type="presOf" srcId="{25521857-1F7A-449C-B146-343E816ACAF6}" destId="{34065578-B42C-476B-8184-CD93674DDD23}" srcOrd="0" destOrd="0" presId="urn:microsoft.com/office/officeart/2005/8/layout/vList2"/>
    <dgm:cxn modelId="{312B564F-72F6-4BBA-85C1-8AEE018C25AE}" type="presOf" srcId="{0539511D-523B-4FA1-95D2-55897CAD6EDD}" destId="{E3178889-9D33-4B5A-BA3C-EFDF31D6DBB4}" srcOrd="0" destOrd="0" presId="urn:microsoft.com/office/officeart/2005/8/layout/vList2"/>
    <dgm:cxn modelId="{95996F78-6027-4612-A6FF-167C93355E48}" srcId="{0539511D-523B-4FA1-95D2-55897CAD6EDD}" destId="{25521857-1F7A-449C-B146-343E816ACAF6}" srcOrd="1" destOrd="0" parTransId="{8FABE5C9-5AAD-4CAD-8481-697CD84DAD92}" sibTransId="{45B95D7B-9CAB-4D48-A0BE-D4488C5F9818}"/>
    <dgm:cxn modelId="{8A4D07C7-55C9-4335-87E3-A17952D8C872}" srcId="{0539511D-523B-4FA1-95D2-55897CAD6EDD}" destId="{F3955CFF-A06A-40B2-8305-E956F35AFBEF}" srcOrd="0" destOrd="0" parTransId="{B9D75387-3E64-403D-A191-29F77CE83360}" sibTransId="{CDB2A193-7BF8-45C5-B193-88F90B346B76}"/>
    <dgm:cxn modelId="{CB6942C8-33BA-4B57-862E-749C48044B77}" srcId="{0539511D-523B-4FA1-95D2-55897CAD6EDD}" destId="{2047E0F8-E47D-4DDB-B6DC-D5573159586B}" srcOrd="3" destOrd="0" parTransId="{7EC82314-1AFD-4B9D-83AA-6FB308E8F79B}" sibTransId="{1F055B1D-EDE4-4FDE-AE80-B0E37F553B4D}"/>
    <dgm:cxn modelId="{4A020DDE-974C-4A8C-9BE6-A34FA0DBCE0E}" type="presOf" srcId="{F3955CFF-A06A-40B2-8305-E956F35AFBEF}" destId="{48E312E3-109E-467D-9818-69E943A9D265}" srcOrd="0" destOrd="0" presId="urn:microsoft.com/office/officeart/2005/8/layout/vList2"/>
    <dgm:cxn modelId="{FC06AEEF-EB7D-4214-8327-2DCB7001D45F}" type="presOf" srcId="{2047E0F8-E47D-4DDB-B6DC-D5573159586B}" destId="{513A4563-4945-43A2-AE14-5098E3882464}" srcOrd="0" destOrd="0" presId="urn:microsoft.com/office/officeart/2005/8/layout/vList2"/>
    <dgm:cxn modelId="{5F02EFD4-B9FA-480B-B520-3B8A44A2ECEF}" type="presParOf" srcId="{E3178889-9D33-4B5A-BA3C-EFDF31D6DBB4}" destId="{48E312E3-109E-467D-9818-69E943A9D265}" srcOrd="0" destOrd="0" presId="urn:microsoft.com/office/officeart/2005/8/layout/vList2"/>
    <dgm:cxn modelId="{87ED378C-20F9-4862-8D5A-1A3194F70750}" type="presParOf" srcId="{E3178889-9D33-4B5A-BA3C-EFDF31D6DBB4}" destId="{ADF9E864-5B5B-4BC8-9545-CEA7C5314DD6}" srcOrd="1" destOrd="0" presId="urn:microsoft.com/office/officeart/2005/8/layout/vList2"/>
    <dgm:cxn modelId="{64A9BEC6-D40A-4084-BFF2-654FF92931B2}" type="presParOf" srcId="{E3178889-9D33-4B5A-BA3C-EFDF31D6DBB4}" destId="{34065578-B42C-476B-8184-CD93674DDD23}" srcOrd="2" destOrd="0" presId="urn:microsoft.com/office/officeart/2005/8/layout/vList2"/>
    <dgm:cxn modelId="{D7569E8B-3D54-46D3-838B-DC9E7D57A1FE}" type="presParOf" srcId="{E3178889-9D33-4B5A-BA3C-EFDF31D6DBB4}" destId="{67B616EF-C23F-4ABB-A6FE-A161BF53F6EF}" srcOrd="3" destOrd="0" presId="urn:microsoft.com/office/officeart/2005/8/layout/vList2"/>
    <dgm:cxn modelId="{4FA48978-4C4F-432E-838F-F3ADEB8E5841}" type="presParOf" srcId="{E3178889-9D33-4B5A-BA3C-EFDF31D6DBB4}" destId="{78F1B851-C570-4894-9D8A-7B8BDDBF7947}" srcOrd="4" destOrd="0" presId="urn:microsoft.com/office/officeart/2005/8/layout/vList2"/>
    <dgm:cxn modelId="{BA1B0930-AEC6-42C6-9A27-6704CBA94234}" type="presParOf" srcId="{E3178889-9D33-4B5A-BA3C-EFDF31D6DBB4}" destId="{BD8FEE4B-DC66-468F-8FB3-26F768D5D5F1}" srcOrd="5" destOrd="0" presId="urn:microsoft.com/office/officeart/2005/8/layout/vList2"/>
    <dgm:cxn modelId="{4EB9D70C-D5B9-40E3-9D89-86AF96859F5F}" type="presParOf" srcId="{E3178889-9D33-4B5A-BA3C-EFDF31D6DBB4}" destId="{513A4563-4945-43A2-AE14-5098E388246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E5ABB0-DA78-476B-BCF4-96B5A95ACA23}"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549D1304-3FEB-4C1D-A1C5-BFB9D280A4AB}">
      <dgm:prSet/>
      <dgm:spPr/>
      <dgm:t>
        <a:bodyPr/>
        <a:lstStyle/>
        <a:p>
          <a:r>
            <a:rPr lang="en-GB" baseline="0" dirty="0">
              <a:solidFill>
                <a:schemeClr val="tx1"/>
              </a:solidFill>
            </a:rPr>
            <a:t>The call for personalised care stems from disabled people, their families and allies</a:t>
          </a:r>
          <a:endParaRPr lang="en-US" dirty="0">
            <a:solidFill>
              <a:schemeClr val="tx1"/>
            </a:solidFill>
          </a:endParaRPr>
        </a:p>
      </dgm:t>
    </dgm:pt>
    <dgm:pt modelId="{B85F5530-9E35-4619-9D8A-7632E2F2C908}" type="parTrans" cxnId="{34133C75-27D5-4CC1-926D-65A21009F8DE}">
      <dgm:prSet/>
      <dgm:spPr/>
      <dgm:t>
        <a:bodyPr/>
        <a:lstStyle/>
        <a:p>
          <a:endParaRPr lang="en-US"/>
        </a:p>
      </dgm:t>
    </dgm:pt>
    <dgm:pt modelId="{57507052-BC31-4B95-87C9-D233F345C95D}" type="sibTrans" cxnId="{34133C75-27D5-4CC1-926D-65A21009F8DE}">
      <dgm:prSet/>
      <dgm:spPr/>
      <dgm:t>
        <a:bodyPr/>
        <a:lstStyle/>
        <a:p>
          <a:endParaRPr lang="en-US"/>
        </a:p>
      </dgm:t>
    </dgm:pt>
    <dgm:pt modelId="{AC13067C-9856-44C3-9B9A-91B117E50D12}">
      <dgm:prSet/>
      <dgm:spPr/>
      <dgm:t>
        <a:bodyPr/>
        <a:lstStyle/>
        <a:p>
          <a:r>
            <a:rPr lang="en-GB" baseline="0" dirty="0">
              <a:solidFill>
                <a:schemeClr val="tx1"/>
              </a:solidFill>
            </a:rPr>
            <a:t>Recognises people are their own best experts</a:t>
          </a:r>
          <a:endParaRPr lang="en-US" dirty="0">
            <a:solidFill>
              <a:schemeClr val="tx1"/>
            </a:solidFill>
          </a:endParaRPr>
        </a:p>
      </dgm:t>
    </dgm:pt>
    <dgm:pt modelId="{C5909AE6-95D8-4EF5-9598-E46A214BC762}" type="parTrans" cxnId="{30BFF0A4-4FA3-4186-9BC0-542BD273D34B}">
      <dgm:prSet/>
      <dgm:spPr/>
      <dgm:t>
        <a:bodyPr/>
        <a:lstStyle/>
        <a:p>
          <a:endParaRPr lang="en-US"/>
        </a:p>
      </dgm:t>
    </dgm:pt>
    <dgm:pt modelId="{9D42D373-5E99-4825-A210-A026C8B89F4E}" type="sibTrans" cxnId="{30BFF0A4-4FA3-4186-9BC0-542BD273D34B}">
      <dgm:prSet/>
      <dgm:spPr/>
      <dgm:t>
        <a:bodyPr/>
        <a:lstStyle/>
        <a:p>
          <a:endParaRPr lang="en-US"/>
        </a:p>
      </dgm:t>
    </dgm:pt>
    <dgm:pt modelId="{C655DEE2-38D7-400C-B4A9-59E0680A8DF1}">
      <dgm:prSet/>
      <dgm:spPr/>
      <dgm:t>
        <a:bodyPr/>
        <a:lstStyle/>
        <a:p>
          <a:r>
            <a:rPr lang="en-GB" baseline="0" dirty="0">
              <a:solidFill>
                <a:schemeClr val="tx1"/>
              </a:solidFill>
            </a:rPr>
            <a:t>Some organisations recognise this </a:t>
          </a:r>
          <a:endParaRPr lang="en-US" dirty="0">
            <a:solidFill>
              <a:schemeClr val="tx1"/>
            </a:solidFill>
          </a:endParaRPr>
        </a:p>
      </dgm:t>
    </dgm:pt>
    <dgm:pt modelId="{64F3C520-9798-47F7-8652-4A865B3B7683}" type="parTrans" cxnId="{625AF309-E503-45AB-847E-726BB17721F9}">
      <dgm:prSet/>
      <dgm:spPr/>
      <dgm:t>
        <a:bodyPr/>
        <a:lstStyle/>
        <a:p>
          <a:endParaRPr lang="en-US"/>
        </a:p>
      </dgm:t>
    </dgm:pt>
    <dgm:pt modelId="{7F5C84CC-F616-4757-A8F9-321B800FD200}" type="sibTrans" cxnId="{625AF309-E503-45AB-847E-726BB17721F9}">
      <dgm:prSet/>
      <dgm:spPr/>
      <dgm:t>
        <a:bodyPr/>
        <a:lstStyle/>
        <a:p>
          <a:endParaRPr lang="en-US"/>
        </a:p>
      </dgm:t>
    </dgm:pt>
    <dgm:pt modelId="{93288EC6-41A8-45CE-99B7-0EF63BE88E47}">
      <dgm:prSet/>
      <dgm:spPr/>
      <dgm:t>
        <a:bodyPr/>
        <a:lstStyle/>
        <a:p>
          <a:r>
            <a:rPr lang="en-GB" baseline="0" dirty="0">
              <a:solidFill>
                <a:schemeClr val="tx1"/>
              </a:solidFill>
            </a:rPr>
            <a:t>But some struggle to escape their institutional roots</a:t>
          </a:r>
          <a:endParaRPr lang="en-US" dirty="0">
            <a:solidFill>
              <a:schemeClr val="tx1"/>
            </a:solidFill>
          </a:endParaRPr>
        </a:p>
      </dgm:t>
    </dgm:pt>
    <dgm:pt modelId="{0AD225B3-4E6F-4678-872A-611730FBDA1F}" type="parTrans" cxnId="{CEBD05D3-B0F3-49B5-BB16-E957935782EB}">
      <dgm:prSet/>
      <dgm:spPr/>
      <dgm:t>
        <a:bodyPr/>
        <a:lstStyle/>
        <a:p>
          <a:endParaRPr lang="en-US"/>
        </a:p>
      </dgm:t>
    </dgm:pt>
    <dgm:pt modelId="{9B172A33-D6C4-490F-BC04-B9049D1A79E7}" type="sibTrans" cxnId="{CEBD05D3-B0F3-49B5-BB16-E957935782EB}">
      <dgm:prSet/>
      <dgm:spPr/>
      <dgm:t>
        <a:bodyPr/>
        <a:lstStyle/>
        <a:p>
          <a:endParaRPr lang="en-US"/>
        </a:p>
      </dgm:t>
    </dgm:pt>
    <dgm:pt modelId="{88FF11F8-6EAF-4C83-B8BB-A3D798FFB5DA}">
      <dgm:prSet/>
      <dgm:spPr/>
      <dgm:t>
        <a:bodyPr/>
        <a:lstStyle/>
        <a:p>
          <a:r>
            <a:rPr lang="en-GB" baseline="0" dirty="0">
              <a:solidFill>
                <a:schemeClr val="tx1"/>
              </a:solidFill>
            </a:rPr>
            <a:t>It can be more cost effective</a:t>
          </a:r>
          <a:endParaRPr lang="en-US" dirty="0">
            <a:solidFill>
              <a:schemeClr val="tx1"/>
            </a:solidFill>
          </a:endParaRPr>
        </a:p>
      </dgm:t>
    </dgm:pt>
    <dgm:pt modelId="{31D95E0F-6D6D-4A3C-AAC8-1A568CA33485}" type="parTrans" cxnId="{9FF57F74-11EA-450F-87EC-FC7F75B43199}">
      <dgm:prSet/>
      <dgm:spPr/>
      <dgm:t>
        <a:bodyPr/>
        <a:lstStyle/>
        <a:p>
          <a:endParaRPr lang="en-US"/>
        </a:p>
      </dgm:t>
    </dgm:pt>
    <dgm:pt modelId="{D01BB70F-41F6-497F-9C93-BB7C17900AA4}" type="sibTrans" cxnId="{9FF57F74-11EA-450F-87EC-FC7F75B43199}">
      <dgm:prSet/>
      <dgm:spPr/>
      <dgm:t>
        <a:bodyPr/>
        <a:lstStyle/>
        <a:p>
          <a:endParaRPr lang="en-US"/>
        </a:p>
      </dgm:t>
    </dgm:pt>
    <dgm:pt modelId="{D9E3E67A-7425-4677-8376-7268EEC72823}">
      <dgm:prSet/>
      <dgm:spPr/>
      <dgm:t>
        <a:bodyPr/>
        <a:lstStyle/>
        <a:p>
          <a:r>
            <a:rPr lang="en-GB" baseline="0" dirty="0">
              <a:solidFill>
                <a:schemeClr val="tx1"/>
              </a:solidFill>
            </a:rPr>
            <a:t>But can be pushed aside during budget cuts </a:t>
          </a:r>
          <a:endParaRPr lang="en-US" dirty="0">
            <a:solidFill>
              <a:schemeClr val="tx1"/>
            </a:solidFill>
          </a:endParaRPr>
        </a:p>
      </dgm:t>
    </dgm:pt>
    <dgm:pt modelId="{7DD8C597-4376-4938-8D77-71F46EEFF5CD}" type="parTrans" cxnId="{B85D91A2-86E2-452F-857B-DAA5D0137464}">
      <dgm:prSet/>
      <dgm:spPr/>
      <dgm:t>
        <a:bodyPr/>
        <a:lstStyle/>
        <a:p>
          <a:endParaRPr lang="en-US"/>
        </a:p>
      </dgm:t>
    </dgm:pt>
    <dgm:pt modelId="{ABAB45B4-D1BA-4547-83FC-132F7734C4E0}" type="sibTrans" cxnId="{B85D91A2-86E2-452F-857B-DAA5D0137464}">
      <dgm:prSet/>
      <dgm:spPr/>
      <dgm:t>
        <a:bodyPr/>
        <a:lstStyle/>
        <a:p>
          <a:endParaRPr lang="en-US"/>
        </a:p>
      </dgm:t>
    </dgm:pt>
    <dgm:pt modelId="{599C33E9-DA3C-42E0-A5C3-803E869FE392}">
      <dgm:prSet/>
      <dgm:spPr/>
      <dgm:t>
        <a:bodyPr/>
        <a:lstStyle/>
        <a:p>
          <a:r>
            <a:rPr lang="en-GB" baseline="0" dirty="0">
              <a:solidFill>
                <a:schemeClr val="tx1"/>
              </a:solidFill>
            </a:rPr>
            <a:t>(Sanderson and Lewis, 2012, pp 15-18)</a:t>
          </a:r>
          <a:endParaRPr lang="en-US" dirty="0">
            <a:solidFill>
              <a:schemeClr val="tx1"/>
            </a:solidFill>
          </a:endParaRPr>
        </a:p>
      </dgm:t>
    </dgm:pt>
    <dgm:pt modelId="{A8F9ACA0-5484-4BE8-88F2-0919F9B2859E}" type="parTrans" cxnId="{C25878E2-DF1C-4FEB-BAD9-5D2ADB0EBA81}">
      <dgm:prSet/>
      <dgm:spPr/>
      <dgm:t>
        <a:bodyPr/>
        <a:lstStyle/>
        <a:p>
          <a:endParaRPr lang="en-US"/>
        </a:p>
      </dgm:t>
    </dgm:pt>
    <dgm:pt modelId="{85BBBA25-99DE-4B99-8C6F-02E205A5FEE5}" type="sibTrans" cxnId="{C25878E2-DF1C-4FEB-BAD9-5D2ADB0EBA81}">
      <dgm:prSet/>
      <dgm:spPr/>
      <dgm:t>
        <a:bodyPr/>
        <a:lstStyle/>
        <a:p>
          <a:endParaRPr lang="en-US"/>
        </a:p>
      </dgm:t>
    </dgm:pt>
    <dgm:pt modelId="{EE128B92-130C-4161-90B0-DC3D136DFB3F}" type="pres">
      <dgm:prSet presAssocID="{68E5ABB0-DA78-476B-BCF4-96B5A95ACA23}" presName="diagram" presStyleCnt="0">
        <dgm:presLayoutVars>
          <dgm:dir/>
          <dgm:resizeHandles val="exact"/>
        </dgm:presLayoutVars>
      </dgm:prSet>
      <dgm:spPr/>
    </dgm:pt>
    <dgm:pt modelId="{93DE726D-F48F-4F56-A427-9991FF29F9BA}" type="pres">
      <dgm:prSet presAssocID="{549D1304-3FEB-4C1D-A1C5-BFB9D280A4AB}" presName="node" presStyleLbl="node1" presStyleIdx="0" presStyleCnt="7">
        <dgm:presLayoutVars>
          <dgm:bulletEnabled val="1"/>
        </dgm:presLayoutVars>
      </dgm:prSet>
      <dgm:spPr/>
    </dgm:pt>
    <dgm:pt modelId="{D8157430-9DBA-4B03-80EB-17AEF5AC6932}" type="pres">
      <dgm:prSet presAssocID="{57507052-BC31-4B95-87C9-D233F345C95D}" presName="sibTrans" presStyleCnt="0"/>
      <dgm:spPr/>
    </dgm:pt>
    <dgm:pt modelId="{A073640D-FE09-48DE-8287-7B7EC2B8EA16}" type="pres">
      <dgm:prSet presAssocID="{AC13067C-9856-44C3-9B9A-91B117E50D12}" presName="node" presStyleLbl="node1" presStyleIdx="1" presStyleCnt="7">
        <dgm:presLayoutVars>
          <dgm:bulletEnabled val="1"/>
        </dgm:presLayoutVars>
      </dgm:prSet>
      <dgm:spPr/>
    </dgm:pt>
    <dgm:pt modelId="{8E8C1E84-5B50-4F27-BC22-6EF8718C23EE}" type="pres">
      <dgm:prSet presAssocID="{9D42D373-5E99-4825-A210-A026C8B89F4E}" presName="sibTrans" presStyleCnt="0"/>
      <dgm:spPr/>
    </dgm:pt>
    <dgm:pt modelId="{3972A22D-FC38-4F3B-BC4E-3808BCED2CAC}" type="pres">
      <dgm:prSet presAssocID="{C655DEE2-38D7-400C-B4A9-59E0680A8DF1}" presName="node" presStyleLbl="node1" presStyleIdx="2" presStyleCnt="7">
        <dgm:presLayoutVars>
          <dgm:bulletEnabled val="1"/>
        </dgm:presLayoutVars>
      </dgm:prSet>
      <dgm:spPr/>
    </dgm:pt>
    <dgm:pt modelId="{203D99AB-81F8-4DD9-8638-92DC84C82616}" type="pres">
      <dgm:prSet presAssocID="{7F5C84CC-F616-4757-A8F9-321B800FD200}" presName="sibTrans" presStyleCnt="0"/>
      <dgm:spPr/>
    </dgm:pt>
    <dgm:pt modelId="{8923B5C4-1961-40DF-8861-E5FDA29F0AEF}" type="pres">
      <dgm:prSet presAssocID="{93288EC6-41A8-45CE-99B7-0EF63BE88E47}" presName="node" presStyleLbl="node1" presStyleIdx="3" presStyleCnt="7">
        <dgm:presLayoutVars>
          <dgm:bulletEnabled val="1"/>
        </dgm:presLayoutVars>
      </dgm:prSet>
      <dgm:spPr/>
    </dgm:pt>
    <dgm:pt modelId="{BF5BF594-8C73-4F71-B6B1-F5CF6E227280}" type="pres">
      <dgm:prSet presAssocID="{9B172A33-D6C4-490F-BC04-B9049D1A79E7}" presName="sibTrans" presStyleCnt="0"/>
      <dgm:spPr/>
    </dgm:pt>
    <dgm:pt modelId="{346CB079-A0C4-41A7-8CA6-812DB24F3588}" type="pres">
      <dgm:prSet presAssocID="{88FF11F8-6EAF-4C83-B8BB-A3D798FFB5DA}" presName="node" presStyleLbl="node1" presStyleIdx="4" presStyleCnt="7">
        <dgm:presLayoutVars>
          <dgm:bulletEnabled val="1"/>
        </dgm:presLayoutVars>
      </dgm:prSet>
      <dgm:spPr/>
    </dgm:pt>
    <dgm:pt modelId="{AD283155-AA56-441D-8F06-098EFA29F428}" type="pres">
      <dgm:prSet presAssocID="{D01BB70F-41F6-497F-9C93-BB7C17900AA4}" presName="sibTrans" presStyleCnt="0"/>
      <dgm:spPr/>
    </dgm:pt>
    <dgm:pt modelId="{FD0D0B13-4734-42CF-A854-431ED8662768}" type="pres">
      <dgm:prSet presAssocID="{D9E3E67A-7425-4677-8376-7268EEC72823}" presName="node" presStyleLbl="node1" presStyleIdx="5" presStyleCnt="7">
        <dgm:presLayoutVars>
          <dgm:bulletEnabled val="1"/>
        </dgm:presLayoutVars>
      </dgm:prSet>
      <dgm:spPr/>
    </dgm:pt>
    <dgm:pt modelId="{A625EEFD-684B-4D5E-A810-9EDFCA57356E}" type="pres">
      <dgm:prSet presAssocID="{ABAB45B4-D1BA-4547-83FC-132F7734C4E0}" presName="sibTrans" presStyleCnt="0"/>
      <dgm:spPr/>
    </dgm:pt>
    <dgm:pt modelId="{94B7DE3D-27EB-4EE1-B05A-CE9ADBEF3F32}" type="pres">
      <dgm:prSet presAssocID="{599C33E9-DA3C-42E0-A5C3-803E869FE392}" presName="node" presStyleLbl="node1" presStyleIdx="6" presStyleCnt="7">
        <dgm:presLayoutVars>
          <dgm:bulletEnabled val="1"/>
        </dgm:presLayoutVars>
      </dgm:prSet>
      <dgm:spPr/>
    </dgm:pt>
  </dgm:ptLst>
  <dgm:cxnLst>
    <dgm:cxn modelId="{601A1F09-19EE-4F56-903D-5A7AEA8C9A27}" type="presOf" srcId="{68E5ABB0-DA78-476B-BCF4-96B5A95ACA23}" destId="{EE128B92-130C-4161-90B0-DC3D136DFB3F}" srcOrd="0" destOrd="0" presId="urn:microsoft.com/office/officeart/2005/8/layout/default"/>
    <dgm:cxn modelId="{625AF309-E503-45AB-847E-726BB17721F9}" srcId="{68E5ABB0-DA78-476B-BCF4-96B5A95ACA23}" destId="{C655DEE2-38D7-400C-B4A9-59E0680A8DF1}" srcOrd="2" destOrd="0" parTransId="{64F3C520-9798-47F7-8652-4A865B3B7683}" sibTransId="{7F5C84CC-F616-4757-A8F9-321B800FD200}"/>
    <dgm:cxn modelId="{11F9F737-50E3-45BA-9231-8542C1CED549}" type="presOf" srcId="{C655DEE2-38D7-400C-B4A9-59E0680A8DF1}" destId="{3972A22D-FC38-4F3B-BC4E-3808BCED2CAC}" srcOrd="0" destOrd="0" presId="urn:microsoft.com/office/officeart/2005/8/layout/default"/>
    <dgm:cxn modelId="{E114F03F-4F15-4E2A-8071-7CE8CFAA2434}" type="presOf" srcId="{599C33E9-DA3C-42E0-A5C3-803E869FE392}" destId="{94B7DE3D-27EB-4EE1-B05A-CE9ADBEF3F32}" srcOrd="0" destOrd="0" presId="urn:microsoft.com/office/officeart/2005/8/layout/default"/>
    <dgm:cxn modelId="{09411350-8E7C-49FA-9E0A-17C42C6CB08E}" type="presOf" srcId="{D9E3E67A-7425-4677-8376-7268EEC72823}" destId="{FD0D0B13-4734-42CF-A854-431ED8662768}" srcOrd="0" destOrd="0" presId="urn:microsoft.com/office/officeart/2005/8/layout/default"/>
    <dgm:cxn modelId="{9FF57F74-11EA-450F-87EC-FC7F75B43199}" srcId="{68E5ABB0-DA78-476B-BCF4-96B5A95ACA23}" destId="{88FF11F8-6EAF-4C83-B8BB-A3D798FFB5DA}" srcOrd="4" destOrd="0" parTransId="{31D95E0F-6D6D-4A3C-AAC8-1A568CA33485}" sibTransId="{D01BB70F-41F6-497F-9C93-BB7C17900AA4}"/>
    <dgm:cxn modelId="{34133C75-27D5-4CC1-926D-65A21009F8DE}" srcId="{68E5ABB0-DA78-476B-BCF4-96B5A95ACA23}" destId="{549D1304-3FEB-4C1D-A1C5-BFB9D280A4AB}" srcOrd="0" destOrd="0" parTransId="{B85F5530-9E35-4619-9D8A-7632E2F2C908}" sibTransId="{57507052-BC31-4B95-87C9-D233F345C95D}"/>
    <dgm:cxn modelId="{C265C77C-C1DF-4259-93E6-0803FE5D484E}" type="presOf" srcId="{93288EC6-41A8-45CE-99B7-0EF63BE88E47}" destId="{8923B5C4-1961-40DF-8861-E5FDA29F0AEF}" srcOrd="0" destOrd="0" presId="urn:microsoft.com/office/officeart/2005/8/layout/default"/>
    <dgm:cxn modelId="{5B622688-6AB6-47B1-9262-72A11C543547}" type="presOf" srcId="{549D1304-3FEB-4C1D-A1C5-BFB9D280A4AB}" destId="{93DE726D-F48F-4F56-A427-9991FF29F9BA}" srcOrd="0" destOrd="0" presId="urn:microsoft.com/office/officeart/2005/8/layout/default"/>
    <dgm:cxn modelId="{B85D91A2-86E2-452F-857B-DAA5D0137464}" srcId="{68E5ABB0-DA78-476B-BCF4-96B5A95ACA23}" destId="{D9E3E67A-7425-4677-8376-7268EEC72823}" srcOrd="5" destOrd="0" parTransId="{7DD8C597-4376-4938-8D77-71F46EEFF5CD}" sibTransId="{ABAB45B4-D1BA-4547-83FC-132F7734C4E0}"/>
    <dgm:cxn modelId="{30BFF0A4-4FA3-4186-9BC0-542BD273D34B}" srcId="{68E5ABB0-DA78-476B-BCF4-96B5A95ACA23}" destId="{AC13067C-9856-44C3-9B9A-91B117E50D12}" srcOrd="1" destOrd="0" parTransId="{C5909AE6-95D8-4EF5-9598-E46A214BC762}" sibTransId="{9D42D373-5E99-4825-A210-A026C8B89F4E}"/>
    <dgm:cxn modelId="{27640FC8-506B-4EF4-9496-11521051E325}" type="presOf" srcId="{88FF11F8-6EAF-4C83-B8BB-A3D798FFB5DA}" destId="{346CB079-A0C4-41A7-8CA6-812DB24F3588}" srcOrd="0" destOrd="0" presId="urn:microsoft.com/office/officeart/2005/8/layout/default"/>
    <dgm:cxn modelId="{CEBD05D3-B0F3-49B5-BB16-E957935782EB}" srcId="{68E5ABB0-DA78-476B-BCF4-96B5A95ACA23}" destId="{93288EC6-41A8-45CE-99B7-0EF63BE88E47}" srcOrd="3" destOrd="0" parTransId="{0AD225B3-4E6F-4678-872A-611730FBDA1F}" sibTransId="{9B172A33-D6C4-490F-BC04-B9049D1A79E7}"/>
    <dgm:cxn modelId="{C25878E2-DF1C-4FEB-BAD9-5D2ADB0EBA81}" srcId="{68E5ABB0-DA78-476B-BCF4-96B5A95ACA23}" destId="{599C33E9-DA3C-42E0-A5C3-803E869FE392}" srcOrd="6" destOrd="0" parTransId="{A8F9ACA0-5484-4BE8-88F2-0919F9B2859E}" sibTransId="{85BBBA25-99DE-4B99-8C6F-02E205A5FEE5}"/>
    <dgm:cxn modelId="{AF0C8DF3-0ACF-4540-9F4B-F741C90CDA19}" type="presOf" srcId="{AC13067C-9856-44C3-9B9A-91B117E50D12}" destId="{A073640D-FE09-48DE-8287-7B7EC2B8EA16}" srcOrd="0" destOrd="0" presId="urn:microsoft.com/office/officeart/2005/8/layout/default"/>
    <dgm:cxn modelId="{03966E43-9D2F-4831-BFF0-35B09755D709}" type="presParOf" srcId="{EE128B92-130C-4161-90B0-DC3D136DFB3F}" destId="{93DE726D-F48F-4F56-A427-9991FF29F9BA}" srcOrd="0" destOrd="0" presId="urn:microsoft.com/office/officeart/2005/8/layout/default"/>
    <dgm:cxn modelId="{D7EC999C-F012-41CA-A07E-D2FE77568A0B}" type="presParOf" srcId="{EE128B92-130C-4161-90B0-DC3D136DFB3F}" destId="{D8157430-9DBA-4B03-80EB-17AEF5AC6932}" srcOrd="1" destOrd="0" presId="urn:microsoft.com/office/officeart/2005/8/layout/default"/>
    <dgm:cxn modelId="{D15100B8-7960-4A14-B9A6-109BCFD4D72E}" type="presParOf" srcId="{EE128B92-130C-4161-90B0-DC3D136DFB3F}" destId="{A073640D-FE09-48DE-8287-7B7EC2B8EA16}" srcOrd="2" destOrd="0" presId="urn:microsoft.com/office/officeart/2005/8/layout/default"/>
    <dgm:cxn modelId="{87395EC5-4B59-4FA4-BFCA-2CFD6339A35B}" type="presParOf" srcId="{EE128B92-130C-4161-90B0-DC3D136DFB3F}" destId="{8E8C1E84-5B50-4F27-BC22-6EF8718C23EE}" srcOrd="3" destOrd="0" presId="urn:microsoft.com/office/officeart/2005/8/layout/default"/>
    <dgm:cxn modelId="{4B4E355C-11E3-4322-9C6D-63719B086BA3}" type="presParOf" srcId="{EE128B92-130C-4161-90B0-DC3D136DFB3F}" destId="{3972A22D-FC38-4F3B-BC4E-3808BCED2CAC}" srcOrd="4" destOrd="0" presId="urn:microsoft.com/office/officeart/2005/8/layout/default"/>
    <dgm:cxn modelId="{1B5D2F4A-E53A-49AC-AE17-76F08567A95B}" type="presParOf" srcId="{EE128B92-130C-4161-90B0-DC3D136DFB3F}" destId="{203D99AB-81F8-4DD9-8638-92DC84C82616}" srcOrd="5" destOrd="0" presId="urn:microsoft.com/office/officeart/2005/8/layout/default"/>
    <dgm:cxn modelId="{EB70CD09-8A5F-48CD-B375-9907EEDC18F6}" type="presParOf" srcId="{EE128B92-130C-4161-90B0-DC3D136DFB3F}" destId="{8923B5C4-1961-40DF-8861-E5FDA29F0AEF}" srcOrd="6" destOrd="0" presId="urn:microsoft.com/office/officeart/2005/8/layout/default"/>
    <dgm:cxn modelId="{28199D23-D530-46C7-9A20-CC669F1263B1}" type="presParOf" srcId="{EE128B92-130C-4161-90B0-DC3D136DFB3F}" destId="{BF5BF594-8C73-4F71-B6B1-F5CF6E227280}" srcOrd="7" destOrd="0" presId="urn:microsoft.com/office/officeart/2005/8/layout/default"/>
    <dgm:cxn modelId="{BDB4E689-26D4-4ADC-8F20-1CAB2F4DB5A3}" type="presParOf" srcId="{EE128B92-130C-4161-90B0-DC3D136DFB3F}" destId="{346CB079-A0C4-41A7-8CA6-812DB24F3588}" srcOrd="8" destOrd="0" presId="urn:microsoft.com/office/officeart/2005/8/layout/default"/>
    <dgm:cxn modelId="{69FC405E-DE4A-4003-9E00-70B89DAD14D7}" type="presParOf" srcId="{EE128B92-130C-4161-90B0-DC3D136DFB3F}" destId="{AD283155-AA56-441D-8F06-098EFA29F428}" srcOrd="9" destOrd="0" presId="urn:microsoft.com/office/officeart/2005/8/layout/default"/>
    <dgm:cxn modelId="{FE35A941-1B40-418D-A913-9246EB8AED8A}" type="presParOf" srcId="{EE128B92-130C-4161-90B0-DC3D136DFB3F}" destId="{FD0D0B13-4734-42CF-A854-431ED8662768}" srcOrd="10" destOrd="0" presId="urn:microsoft.com/office/officeart/2005/8/layout/default"/>
    <dgm:cxn modelId="{02801964-B693-46D0-9A89-0A962A776334}" type="presParOf" srcId="{EE128B92-130C-4161-90B0-DC3D136DFB3F}" destId="{A625EEFD-684B-4D5E-A810-9EDFCA57356E}" srcOrd="11" destOrd="0" presId="urn:microsoft.com/office/officeart/2005/8/layout/default"/>
    <dgm:cxn modelId="{A627D812-3DB6-4045-817D-6A7CB6BC00AE}" type="presParOf" srcId="{EE128B92-130C-4161-90B0-DC3D136DFB3F}" destId="{94B7DE3D-27EB-4EE1-B05A-CE9ADBEF3F32}"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E5B9A8-2237-4779-B1B6-EB4A9321C64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643E8F2-8CFA-42B4-A9BD-BEA98EE36191}">
      <dgm:prSet/>
      <dgm:spPr/>
      <dgm:t>
        <a:bodyPr/>
        <a:lstStyle/>
        <a:p>
          <a:r>
            <a:rPr lang="en-GB" dirty="0">
              <a:solidFill>
                <a:schemeClr val="tx1"/>
              </a:solidFill>
            </a:rPr>
            <a:t>Stems from the social model of disability</a:t>
          </a:r>
          <a:endParaRPr lang="en-US" dirty="0">
            <a:solidFill>
              <a:schemeClr val="tx1"/>
            </a:solidFill>
          </a:endParaRPr>
        </a:p>
      </dgm:t>
    </dgm:pt>
    <dgm:pt modelId="{0E5B8340-3BEA-4D2D-96A2-3ED125240430}" type="parTrans" cxnId="{90F42BB5-7E8E-4BFF-83F6-D73B79121AD2}">
      <dgm:prSet/>
      <dgm:spPr/>
      <dgm:t>
        <a:bodyPr/>
        <a:lstStyle/>
        <a:p>
          <a:endParaRPr lang="en-US"/>
        </a:p>
      </dgm:t>
    </dgm:pt>
    <dgm:pt modelId="{55FF36AF-1689-4F13-A6B7-E437060AA6AE}" type="sibTrans" cxnId="{90F42BB5-7E8E-4BFF-83F6-D73B79121AD2}">
      <dgm:prSet/>
      <dgm:spPr/>
      <dgm:t>
        <a:bodyPr/>
        <a:lstStyle/>
        <a:p>
          <a:endParaRPr lang="en-US"/>
        </a:p>
      </dgm:t>
    </dgm:pt>
    <dgm:pt modelId="{5DF2E21C-D133-48B5-922D-FEAEE73C3154}">
      <dgm:prSet/>
      <dgm:spPr/>
      <dgm:t>
        <a:bodyPr/>
        <a:lstStyle/>
        <a:p>
          <a:r>
            <a:rPr lang="en-GB" dirty="0">
              <a:solidFill>
                <a:schemeClr val="tx1"/>
              </a:solidFill>
            </a:rPr>
            <a:t>It focuses on transforming people’s options rather than ‘fixing’ them</a:t>
          </a:r>
          <a:endParaRPr lang="en-US" dirty="0">
            <a:solidFill>
              <a:schemeClr val="tx1"/>
            </a:solidFill>
          </a:endParaRPr>
        </a:p>
      </dgm:t>
    </dgm:pt>
    <dgm:pt modelId="{867D1891-9965-4333-9401-2C8B6249184A}" type="parTrans" cxnId="{8C5FA66E-6066-4185-B6D6-90B49EA32886}">
      <dgm:prSet/>
      <dgm:spPr/>
      <dgm:t>
        <a:bodyPr/>
        <a:lstStyle/>
        <a:p>
          <a:endParaRPr lang="en-US"/>
        </a:p>
      </dgm:t>
    </dgm:pt>
    <dgm:pt modelId="{5AA3E0C3-BF7A-473D-B320-9C1B04E820EF}" type="sibTrans" cxnId="{8C5FA66E-6066-4185-B6D6-90B49EA32886}">
      <dgm:prSet/>
      <dgm:spPr/>
      <dgm:t>
        <a:bodyPr/>
        <a:lstStyle/>
        <a:p>
          <a:endParaRPr lang="en-US"/>
        </a:p>
      </dgm:t>
    </dgm:pt>
    <dgm:pt modelId="{F9029F9E-DA95-41B8-AD8D-4B5D1E88529F}">
      <dgm:prSet/>
      <dgm:spPr/>
      <dgm:t>
        <a:bodyPr/>
        <a:lstStyle/>
        <a:p>
          <a:r>
            <a:rPr lang="en-GB" dirty="0">
              <a:solidFill>
                <a:schemeClr val="tx1"/>
              </a:solidFill>
            </a:rPr>
            <a:t>Also has roots in calls for inclusive education and inclusive communities</a:t>
          </a:r>
          <a:endParaRPr lang="en-US" dirty="0">
            <a:solidFill>
              <a:schemeClr val="tx1"/>
            </a:solidFill>
          </a:endParaRPr>
        </a:p>
      </dgm:t>
    </dgm:pt>
    <dgm:pt modelId="{76B91B78-269D-4C02-A18F-04DE3A6C6659}" type="parTrans" cxnId="{8BE5A475-9901-4223-8B33-B15CE740FB47}">
      <dgm:prSet/>
      <dgm:spPr/>
      <dgm:t>
        <a:bodyPr/>
        <a:lstStyle/>
        <a:p>
          <a:endParaRPr lang="en-US"/>
        </a:p>
      </dgm:t>
    </dgm:pt>
    <dgm:pt modelId="{AF255C56-022D-4117-807F-FF7776A58615}" type="sibTrans" cxnId="{8BE5A475-9901-4223-8B33-B15CE740FB47}">
      <dgm:prSet/>
      <dgm:spPr/>
      <dgm:t>
        <a:bodyPr/>
        <a:lstStyle/>
        <a:p>
          <a:endParaRPr lang="en-US"/>
        </a:p>
      </dgm:t>
    </dgm:pt>
    <dgm:pt modelId="{6BF401B7-6833-4E49-9111-5EB27425B3A9}">
      <dgm:prSet/>
      <dgm:spPr/>
      <dgm:t>
        <a:bodyPr/>
        <a:lstStyle/>
        <a:p>
          <a:r>
            <a:rPr lang="en-GB" dirty="0">
              <a:solidFill>
                <a:schemeClr val="tx1"/>
              </a:solidFill>
            </a:rPr>
            <a:t>Institutionalisation meant people had become ‘trapped by their labels’</a:t>
          </a:r>
          <a:endParaRPr lang="en-US" dirty="0">
            <a:solidFill>
              <a:schemeClr val="tx1"/>
            </a:solidFill>
          </a:endParaRPr>
        </a:p>
      </dgm:t>
    </dgm:pt>
    <dgm:pt modelId="{CE2F1657-DF58-4E6D-9C62-E35515ABB284}" type="parTrans" cxnId="{147951C4-BF56-45A3-983D-B5D7976C3A77}">
      <dgm:prSet/>
      <dgm:spPr/>
      <dgm:t>
        <a:bodyPr/>
        <a:lstStyle/>
        <a:p>
          <a:endParaRPr lang="en-US"/>
        </a:p>
      </dgm:t>
    </dgm:pt>
    <dgm:pt modelId="{7FCAAE24-68E0-4BE3-B25E-8D8C5269F10F}" type="sibTrans" cxnId="{147951C4-BF56-45A3-983D-B5D7976C3A77}">
      <dgm:prSet/>
      <dgm:spPr/>
      <dgm:t>
        <a:bodyPr/>
        <a:lstStyle/>
        <a:p>
          <a:endParaRPr lang="en-US"/>
        </a:p>
      </dgm:t>
    </dgm:pt>
    <dgm:pt modelId="{54C4B9D8-FF92-4EC6-9E84-89B59B68EDF0}">
      <dgm:prSet/>
      <dgm:spPr/>
      <dgm:t>
        <a:bodyPr/>
        <a:lstStyle/>
        <a:p>
          <a:r>
            <a:rPr lang="en-GB" dirty="0">
              <a:solidFill>
                <a:schemeClr val="tx1"/>
              </a:solidFill>
            </a:rPr>
            <a:t>To support people back into their communities ‘Essential Lifestyle Planning’ (ELP’s) were used</a:t>
          </a:r>
          <a:endParaRPr lang="en-US" dirty="0">
            <a:solidFill>
              <a:schemeClr val="tx1"/>
            </a:solidFill>
          </a:endParaRPr>
        </a:p>
      </dgm:t>
    </dgm:pt>
    <dgm:pt modelId="{2945549A-3703-49E0-98BA-535927C5688F}" type="parTrans" cxnId="{710CDB25-05CB-4FB9-AB3A-4E8E6941D48A}">
      <dgm:prSet/>
      <dgm:spPr/>
      <dgm:t>
        <a:bodyPr/>
        <a:lstStyle/>
        <a:p>
          <a:endParaRPr lang="en-US"/>
        </a:p>
      </dgm:t>
    </dgm:pt>
    <dgm:pt modelId="{5EE835DF-FA88-4C44-8FEC-0015C87E986A}" type="sibTrans" cxnId="{710CDB25-05CB-4FB9-AB3A-4E8E6941D48A}">
      <dgm:prSet/>
      <dgm:spPr/>
      <dgm:t>
        <a:bodyPr/>
        <a:lstStyle/>
        <a:p>
          <a:endParaRPr lang="en-US"/>
        </a:p>
      </dgm:t>
    </dgm:pt>
    <dgm:pt modelId="{F85B9D7C-5052-43BF-868A-07C8B0699F78}">
      <dgm:prSet/>
      <dgm:spPr/>
      <dgm:t>
        <a:bodyPr/>
        <a:lstStyle/>
        <a:p>
          <a:r>
            <a:rPr lang="en-GB" dirty="0">
              <a:solidFill>
                <a:schemeClr val="tx1"/>
              </a:solidFill>
            </a:rPr>
            <a:t>By 1995, ‘person-centred planning’ was used</a:t>
          </a:r>
          <a:endParaRPr lang="en-US" dirty="0">
            <a:solidFill>
              <a:schemeClr val="tx1"/>
            </a:solidFill>
          </a:endParaRPr>
        </a:p>
      </dgm:t>
    </dgm:pt>
    <dgm:pt modelId="{EF1C4912-E3E9-4DB1-98E9-73945241981B}" type="parTrans" cxnId="{58CB9101-27B2-42A6-9B54-3FC92B8E59F7}">
      <dgm:prSet/>
      <dgm:spPr/>
      <dgm:t>
        <a:bodyPr/>
        <a:lstStyle/>
        <a:p>
          <a:endParaRPr lang="en-US"/>
        </a:p>
      </dgm:t>
    </dgm:pt>
    <dgm:pt modelId="{01CAE88B-8EA5-4A9C-874C-A75C47F7361C}" type="sibTrans" cxnId="{58CB9101-27B2-42A6-9B54-3FC92B8E59F7}">
      <dgm:prSet/>
      <dgm:spPr/>
      <dgm:t>
        <a:bodyPr/>
        <a:lstStyle/>
        <a:p>
          <a:endParaRPr lang="en-US"/>
        </a:p>
      </dgm:t>
    </dgm:pt>
    <dgm:pt modelId="{46FEED7A-2CCF-43EA-99F1-3E6EF6BC0C4F}">
      <dgm:prSet/>
      <dgm:spPr/>
      <dgm:t>
        <a:bodyPr/>
        <a:lstStyle/>
        <a:p>
          <a:r>
            <a:rPr lang="en-GB" dirty="0">
              <a:solidFill>
                <a:schemeClr val="tx1"/>
              </a:solidFill>
            </a:rPr>
            <a:t>From the 2000s it became part of policy</a:t>
          </a:r>
          <a:endParaRPr lang="en-US" dirty="0">
            <a:solidFill>
              <a:schemeClr val="tx1"/>
            </a:solidFill>
          </a:endParaRPr>
        </a:p>
      </dgm:t>
    </dgm:pt>
    <dgm:pt modelId="{B0E24454-C920-4788-BAD7-BBFC0CB6853F}" type="parTrans" cxnId="{2A537EEA-BF00-4824-B17B-1E58D18BD5A8}">
      <dgm:prSet/>
      <dgm:spPr/>
      <dgm:t>
        <a:bodyPr/>
        <a:lstStyle/>
        <a:p>
          <a:endParaRPr lang="en-US"/>
        </a:p>
      </dgm:t>
    </dgm:pt>
    <dgm:pt modelId="{8A421678-475D-452B-BE5B-6B46E935225C}" type="sibTrans" cxnId="{2A537EEA-BF00-4824-B17B-1E58D18BD5A8}">
      <dgm:prSet/>
      <dgm:spPr/>
      <dgm:t>
        <a:bodyPr/>
        <a:lstStyle/>
        <a:p>
          <a:endParaRPr lang="en-US"/>
        </a:p>
      </dgm:t>
    </dgm:pt>
    <dgm:pt modelId="{7425EF55-94FE-4918-9749-2485AE23DB09}">
      <dgm:prSet/>
      <dgm:spPr/>
      <dgm:t>
        <a:bodyPr/>
        <a:lstStyle/>
        <a:p>
          <a:r>
            <a:rPr lang="en-GB" dirty="0">
              <a:solidFill>
                <a:schemeClr val="tx1"/>
              </a:solidFill>
            </a:rPr>
            <a:t>(Sanderson and Lewis, 2012, pp 15-18)</a:t>
          </a:r>
          <a:endParaRPr lang="en-US" dirty="0">
            <a:solidFill>
              <a:schemeClr val="tx1"/>
            </a:solidFill>
          </a:endParaRPr>
        </a:p>
      </dgm:t>
    </dgm:pt>
    <dgm:pt modelId="{5A92B50D-FF1D-4A9B-9934-9B101BA15FB9}" type="parTrans" cxnId="{5ED3E29C-682D-47B2-B6BC-47E5E7D07350}">
      <dgm:prSet/>
      <dgm:spPr/>
      <dgm:t>
        <a:bodyPr/>
        <a:lstStyle/>
        <a:p>
          <a:endParaRPr lang="en-US"/>
        </a:p>
      </dgm:t>
    </dgm:pt>
    <dgm:pt modelId="{196C0A71-4C40-43D8-9190-6DA050D192D2}" type="sibTrans" cxnId="{5ED3E29C-682D-47B2-B6BC-47E5E7D07350}">
      <dgm:prSet/>
      <dgm:spPr/>
      <dgm:t>
        <a:bodyPr/>
        <a:lstStyle/>
        <a:p>
          <a:endParaRPr lang="en-US"/>
        </a:p>
      </dgm:t>
    </dgm:pt>
    <dgm:pt modelId="{1D150E56-E114-46F1-A963-5160EF19E77C}" type="pres">
      <dgm:prSet presAssocID="{8FE5B9A8-2237-4779-B1B6-EB4A9321C642}" presName="linear" presStyleCnt="0">
        <dgm:presLayoutVars>
          <dgm:animLvl val="lvl"/>
          <dgm:resizeHandles val="exact"/>
        </dgm:presLayoutVars>
      </dgm:prSet>
      <dgm:spPr/>
    </dgm:pt>
    <dgm:pt modelId="{0D826BC1-9037-472B-9BB2-D2C1414DD7DF}" type="pres">
      <dgm:prSet presAssocID="{C643E8F2-8CFA-42B4-A9BD-BEA98EE36191}" presName="parentText" presStyleLbl="node1" presStyleIdx="0" presStyleCnt="8">
        <dgm:presLayoutVars>
          <dgm:chMax val="0"/>
          <dgm:bulletEnabled val="1"/>
        </dgm:presLayoutVars>
      </dgm:prSet>
      <dgm:spPr/>
    </dgm:pt>
    <dgm:pt modelId="{0D5A9861-FAA8-47F1-8F35-3ADD3DC30F83}" type="pres">
      <dgm:prSet presAssocID="{55FF36AF-1689-4F13-A6B7-E437060AA6AE}" presName="spacer" presStyleCnt="0"/>
      <dgm:spPr/>
    </dgm:pt>
    <dgm:pt modelId="{6FFF75AD-0233-4DA1-A98D-E1D3ABABA038}" type="pres">
      <dgm:prSet presAssocID="{5DF2E21C-D133-48B5-922D-FEAEE73C3154}" presName="parentText" presStyleLbl="node1" presStyleIdx="1" presStyleCnt="8">
        <dgm:presLayoutVars>
          <dgm:chMax val="0"/>
          <dgm:bulletEnabled val="1"/>
        </dgm:presLayoutVars>
      </dgm:prSet>
      <dgm:spPr/>
    </dgm:pt>
    <dgm:pt modelId="{36400C6B-20A0-4ECC-A361-85F97B3812DF}" type="pres">
      <dgm:prSet presAssocID="{5AA3E0C3-BF7A-473D-B320-9C1B04E820EF}" presName="spacer" presStyleCnt="0"/>
      <dgm:spPr/>
    </dgm:pt>
    <dgm:pt modelId="{64271F08-3C6A-4830-A310-89FF855A0B7C}" type="pres">
      <dgm:prSet presAssocID="{F9029F9E-DA95-41B8-AD8D-4B5D1E88529F}" presName="parentText" presStyleLbl="node1" presStyleIdx="2" presStyleCnt="8">
        <dgm:presLayoutVars>
          <dgm:chMax val="0"/>
          <dgm:bulletEnabled val="1"/>
        </dgm:presLayoutVars>
      </dgm:prSet>
      <dgm:spPr/>
    </dgm:pt>
    <dgm:pt modelId="{ADBDCEC4-7594-4389-90A2-D639E26C37C3}" type="pres">
      <dgm:prSet presAssocID="{AF255C56-022D-4117-807F-FF7776A58615}" presName="spacer" presStyleCnt="0"/>
      <dgm:spPr/>
    </dgm:pt>
    <dgm:pt modelId="{E80F573E-644E-48D8-9C95-3B35DCEC3B09}" type="pres">
      <dgm:prSet presAssocID="{6BF401B7-6833-4E49-9111-5EB27425B3A9}" presName="parentText" presStyleLbl="node1" presStyleIdx="3" presStyleCnt="8">
        <dgm:presLayoutVars>
          <dgm:chMax val="0"/>
          <dgm:bulletEnabled val="1"/>
        </dgm:presLayoutVars>
      </dgm:prSet>
      <dgm:spPr/>
    </dgm:pt>
    <dgm:pt modelId="{D13A6C04-C35E-4CAD-87CD-91710B7C799A}" type="pres">
      <dgm:prSet presAssocID="{7FCAAE24-68E0-4BE3-B25E-8D8C5269F10F}" presName="spacer" presStyleCnt="0"/>
      <dgm:spPr/>
    </dgm:pt>
    <dgm:pt modelId="{0B08AC70-9AA2-4752-B923-8F6DF8C3151F}" type="pres">
      <dgm:prSet presAssocID="{54C4B9D8-FF92-4EC6-9E84-89B59B68EDF0}" presName="parentText" presStyleLbl="node1" presStyleIdx="4" presStyleCnt="8">
        <dgm:presLayoutVars>
          <dgm:chMax val="0"/>
          <dgm:bulletEnabled val="1"/>
        </dgm:presLayoutVars>
      </dgm:prSet>
      <dgm:spPr/>
    </dgm:pt>
    <dgm:pt modelId="{9084C3BB-8B63-4477-9934-41BDF7C41190}" type="pres">
      <dgm:prSet presAssocID="{5EE835DF-FA88-4C44-8FEC-0015C87E986A}" presName="spacer" presStyleCnt="0"/>
      <dgm:spPr/>
    </dgm:pt>
    <dgm:pt modelId="{B9BE30E5-A2F3-4622-8B93-E31B0DD10F54}" type="pres">
      <dgm:prSet presAssocID="{F85B9D7C-5052-43BF-868A-07C8B0699F78}" presName="parentText" presStyleLbl="node1" presStyleIdx="5" presStyleCnt="8">
        <dgm:presLayoutVars>
          <dgm:chMax val="0"/>
          <dgm:bulletEnabled val="1"/>
        </dgm:presLayoutVars>
      </dgm:prSet>
      <dgm:spPr/>
    </dgm:pt>
    <dgm:pt modelId="{A4516593-0E28-45E9-802E-8EBEE9C9EAE6}" type="pres">
      <dgm:prSet presAssocID="{01CAE88B-8EA5-4A9C-874C-A75C47F7361C}" presName="spacer" presStyleCnt="0"/>
      <dgm:spPr/>
    </dgm:pt>
    <dgm:pt modelId="{94F0593C-7A62-43A8-98F1-2A6DF88C2916}" type="pres">
      <dgm:prSet presAssocID="{46FEED7A-2CCF-43EA-99F1-3E6EF6BC0C4F}" presName="parentText" presStyleLbl="node1" presStyleIdx="6" presStyleCnt="8">
        <dgm:presLayoutVars>
          <dgm:chMax val="0"/>
          <dgm:bulletEnabled val="1"/>
        </dgm:presLayoutVars>
      </dgm:prSet>
      <dgm:spPr/>
    </dgm:pt>
    <dgm:pt modelId="{51978920-2B9F-41C8-8923-D0F89C22CAC4}" type="pres">
      <dgm:prSet presAssocID="{8A421678-475D-452B-BE5B-6B46E935225C}" presName="spacer" presStyleCnt="0"/>
      <dgm:spPr/>
    </dgm:pt>
    <dgm:pt modelId="{3638CD20-4221-47D7-9E90-5FBDEEF3A4A5}" type="pres">
      <dgm:prSet presAssocID="{7425EF55-94FE-4918-9749-2485AE23DB09}" presName="parentText" presStyleLbl="node1" presStyleIdx="7" presStyleCnt="8">
        <dgm:presLayoutVars>
          <dgm:chMax val="0"/>
          <dgm:bulletEnabled val="1"/>
        </dgm:presLayoutVars>
      </dgm:prSet>
      <dgm:spPr/>
    </dgm:pt>
  </dgm:ptLst>
  <dgm:cxnLst>
    <dgm:cxn modelId="{58CB9101-27B2-42A6-9B54-3FC92B8E59F7}" srcId="{8FE5B9A8-2237-4779-B1B6-EB4A9321C642}" destId="{F85B9D7C-5052-43BF-868A-07C8B0699F78}" srcOrd="5" destOrd="0" parTransId="{EF1C4912-E3E9-4DB1-98E9-73945241981B}" sibTransId="{01CAE88B-8EA5-4A9C-874C-A75C47F7361C}"/>
    <dgm:cxn modelId="{50789B24-FF74-41E9-A4B8-82D047CE91E6}" type="presOf" srcId="{46FEED7A-2CCF-43EA-99F1-3E6EF6BC0C4F}" destId="{94F0593C-7A62-43A8-98F1-2A6DF88C2916}" srcOrd="0" destOrd="0" presId="urn:microsoft.com/office/officeart/2005/8/layout/vList2"/>
    <dgm:cxn modelId="{710CDB25-05CB-4FB9-AB3A-4E8E6941D48A}" srcId="{8FE5B9A8-2237-4779-B1B6-EB4A9321C642}" destId="{54C4B9D8-FF92-4EC6-9E84-89B59B68EDF0}" srcOrd="4" destOrd="0" parTransId="{2945549A-3703-49E0-98BA-535927C5688F}" sibTransId="{5EE835DF-FA88-4C44-8FEC-0015C87E986A}"/>
    <dgm:cxn modelId="{3641FB2F-4D0E-48DD-8439-E313D97FD677}" type="presOf" srcId="{5DF2E21C-D133-48B5-922D-FEAEE73C3154}" destId="{6FFF75AD-0233-4DA1-A98D-E1D3ABABA038}" srcOrd="0" destOrd="0" presId="urn:microsoft.com/office/officeart/2005/8/layout/vList2"/>
    <dgm:cxn modelId="{AB624031-91F3-494B-96ED-B142F804C52F}" type="presOf" srcId="{7425EF55-94FE-4918-9749-2485AE23DB09}" destId="{3638CD20-4221-47D7-9E90-5FBDEEF3A4A5}" srcOrd="0" destOrd="0" presId="urn:microsoft.com/office/officeart/2005/8/layout/vList2"/>
    <dgm:cxn modelId="{593BA746-0169-4697-89C7-A1B53E675751}" type="presOf" srcId="{C643E8F2-8CFA-42B4-A9BD-BEA98EE36191}" destId="{0D826BC1-9037-472B-9BB2-D2C1414DD7DF}" srcOrd="0" destOrd="0" presId="urn:microsoft.com/office/officeart/2005/8/layout/vList2"/>
    <dgm:cxn modelId="{8C5FA66E-6066-4185-B6D6-90B49EA32886}" srcId="{8FE5B9A8-2237-4779-B1B6-EB4A9321C642}" destId="{5DF2E21C-D133-48B5-922D-FEAEE73C3154}" srcOrd="1" destOrd="0" parTransId="{867D1891-9965-4333-9401-2C8B6249184A}" sibTransId="{5AA3E0C3-BF7A-473D-B320-9C1B04E820EF}"/>
    <dgm:cxn modelId="{8BE5A475-9901-4223-8B33-B15CE740FB47}" srcId="{8FE5B9A8-2237-4779-B1B6-EB4A9321C642}" destId="{F9029F9E-DA95-41B8-AD8D-4B5D1E88529F}" srcOrd="2" destOrd="0" parTransId="{76B91B78-269D-4C02-A18F-04DE3A6C6659}" sibTransId="{AF255C56-022D-4117-807F-FF7776A58615}"/>
    <dgm:cxn modelId="{EA1A3580-BA5F-4378-98AB-74FA101475C9}" type="presOf" srcId="{F9029F9E-DA95-41B8-AD8D-4B5D1E88529F}" destId="{64271F08-3C6A-4830-A310-89FF855A0B7C}" srcOrd="0" destOrd="0" presId="urn:microsoft.com/office/officeart/2005/8/layout/vList2"/>
    <dgm:cxn modelId="{5ED3E29C-682D-47B2-B6BC-47E5E7D07350}" srcId="{8FE5B9A8-2237-4779-B1B6-EB4A9321C642}" destId="{7425EF55-94FE-4918-9749-2485AE23DB09}" srcOrd="7" destOrd="0" parTransId="{5A92B50D-FF1D-4A9B-9934-9B101BA15FB9}" sibTransId="{196C0A71-4C40-43D8-9190-6DA050D192D2}"/>
    <dgm:cxn modelId="{90F42BB5-7E8E-4BFF-83F6-D73B79121AD2}" srcId="{8FE5B9A8-2237-4779-B1B6-EB4A9321C642}" destId="{C643E8F2-8CFA-42B4-A9BD-BEA98EE36191}" srcOrd="0" destOrd="0" parTransId="{0E5B8340-3BEA-4D2D-96A2-3ED125240430}" sibTransId="{55FF36AF-1689-4F13-A6B7-E437060AA6AE}"/>
    <dgm:cxn modelId="{147951C4-BF56-45A3-983D-B5D7976C3A77}" srcId="{8FE5B9A8-2237-4779-B1B6-EB4A9321C642}" destId="{6BF401B7-6833-4E49-9111-5EB27425B3A9}" srcOrd="3" destOrd="0" parTransId="{CE2F1657-DF58-4E6D-9C62-E35515ABB284}" sibTransId="{7FCAAE24-68E0-4BE3-B25E-8D8C5269F10F}"/>
    <dgm:cxn modelId="{0250A6CA-F8DD-4283-93C2-2E2C1F0380F7}" type="presOf" srcId="{54C4B9D8-FF92-4EC6-9E84-89B59B68EDF0}" destId="{0B08AC70-9AA2-4752-B923-8F6DF8C3151F}" srcOrd="0" destOrd="0" presId="urn:microsoft.com/office/officeart/2005/8/layout/vList2"/>
    <dgm:cxn modelId="{1EFE6ED8-C98A-451E-B761-9B4B77BC96E2}" type="presOf" srcId="{8FE5B9A8-2237-4779-B1B6-EB4A9321C642}" destId="{1D150E56-E114-46F1-A963-5160EF19E77C}" srcOrd="0" destOrd="0" presId="urn:microsoft.com/office/officeart/2005/8/layout/vList2"/>
    <dgm:cxn modelId="{5CD69DE3-8EFB-4F89-9075-99D8E2852644}" type="presOf" srcId="{6BF401B7-6833-4E49-9111-5EB27425B3A9}" destId="{E80F573E-644E-48D8-9C95-3B35DCEC3B09}" srcOrd="0" destOrd="0" presId="urn:microsoft.com/office/officeart/2005/8/layout/vList2"/>
    <dgm:cxn modelId="{2A537EEA-BF00-4824-B17B-1E58D18BD5A8}" srcId="{8FE5B9A8-2237-4779-B1B6-EB4A9321C642}" destId="{46FEED7A-2CCF-43EA-99F1-3E6EF6BC0C4F}" srcOrd="6" destOrd="0" parTransId="{B0E24454-C920-4788-BAD7-BBFC0CB6853F}" sibTransId="{8A421678-475D-452B-BE5B-6B46E935225C}"/>
    <dgm:cxn modelId="{812B0EF5-F040-4A7E-8FEF-D075660364F7}" type="presOf" srcId="{F85B9D7C-5052-43BF-868A-07C8B0699F78}" destId="{B9BE30E5-A2F3-4622-8B93-E31B0DD10F54}" srcOrd="0" destOrd="0" presId="urn:microsoft.com/office/officeart/2005/8/layout/vList2"/>
    <dgm:cxn modelId="{9A1D59F5-B59D-4394-BFD7-2A6696DC532F}" type="presParOf" srcId="{1D150E56-E114-46F1-A963-5160EF19E77C}" destId="{0D826BC1-9037-472B-9BB2-D2C1414DD7DF}" srcOrd="0" destOrd="0" presId="urn:microsoft.com/office/officeart/2005/8/layout/vList2"/>
    <dgm:cxn modelId="{D0D2A4D1-748D-4E56-9034-6233992F9834}" type="presParOf" srcId="{1D150E56-E114-46F1-A963-5160EF19E77C}" destId="{0D5A9861-FAA8-47F1-8F35-3ADD3DC30F83}" srcOrd="1" destOrd="0" presId="urn:microsoft.com/office/officeart/2005/8/layout/vList2"/>
    <dgm:cxn modelId="{036A27AC-7AB0-46BE-81C3-77B317857DC4}" type="presParOf" srcId="{1D150E56-E114-46F1-A963-5160EF19E77C}" destId="{6FFF75AD-0233-4DA1-A98D-E1D3ABABA038}" srcOrd="2" destOrd="0" presId="urn:microsoft.com/office/officeart/2005/8/layout/vList2"/>
    <dgm:cxn modelId="{FE15E6C1-68AB-49DF-ADBF-B2ECAE0E20D5}" type="presParOf" srcId="{1D150E56-E114-46F1-A963-5160EF19E77C}" destId="{36400C6B-20A0-4ECC-A361-85F97B3812DF}" srcOrd="3" destOrd="0" presId="urn:microsoft.com/office/officeart/2005/8/layout/vList2"/>
    <dgm:cxn modelId="{258461D9-D855-45B9-8A72-00CFD0369595}" type="presParOf" srcId="{1D150E56-E114-46F1-A963-5160EF19E77C}" destId="{64271F08-3C6A-4830-A310-89FF855A0B7C}" srcOrd="4" destOrd="0" presId="urn:microsoft.com/office/officeart/2005/8/layout/vList2"/>
    <dgm:cxn modelId="{77293A01-94AC-4691-8590-BC26D9949F4E}" type="presParOf" srcId="{1D150E56-E114-46F1-A963-5160EF19E77C}" destId="{ADBDCEC4-7594-4389-90A2-D639E26C37C3}" srcOrd="5" destOrd="0" presId="urn:microsoft.com/office/officeart/2005/8/layout/vList2"/>
    <dgm:cxn modelId="{1B982906-CD0F-4E9D-82A3-447D508C2454}" type="presParOf" srcId="{1D150E56-E114-46F1-A963-5160EF19E77C}" destId="{E80F573E-644E-48D8-9C95-3B35DCEC3B09}" srcOrd="6" destOrd="0" presId="urn:microsoft.com/office/officeart/2005/8/layout/vList2"/>
    <dgm:cxn modelId="{86B94EE7-238B-463F-93A5-A638DCE8B193}" type="presParOf" srcId="{1D150E56-E114-46F1-A963-5160EF19E77C}" destId="{D13A6C04-C35E-4CAD-87CD-91710B7C799A}" srcOrd="7" destOrd="0" presId="urn:microsoft.com/office/officeart/2005/8/layout/vList2"/>
    <dgm:cxn modelId="{E6DFFBF3-79C5-4015-8B69-E0AD5B782E51}" type="presParOf" srcId="{1D150E56-E114-46F1-A963-5160EF19E77C}" destId="{0B08AC70-9AA2-4752-B923-8F6DF8C3151F}" srcOrd="8" destOrd="0" presId="urn:microsoft.com/office/officeart/2005/8/layout/vList2"/>
    <dgm:cxn modelId="{E609D001-003E-4144-88C1-302A17E3FBE8}" type="presParOf" srcId="{1D150E56-E114-46F1-A963-5160EF19E77C}" destId="{9084C3BB-8B63-4477-9934-41BDF7C41190}" srcOrd="9" destOrd="0" presId="urn:microsoft.com/office/officeart/2005/8/layout/vList2"/>
    <dgm:cxn modelId="{8EC569B4-5908-48E1-8138-3291D7F94AD7}" type="presParOf" srcId="{1D150E56-E114-46F1-A963-5160EF19E77C}" destId="{B9BE30E5-A2F3-4622-8B93-E31B0DD10F54}" srcOrd="10" destOrd="0" presId="urn:microsoft.com/office/officeart/2005/8/layout/vList2"/>
    <dgm:cxn modelId="{42AB15BE-98D0-4427-AB09-B8DBDCB84FD4}" type="presParOf" srcId="{1D150E56-E114-46F1-A963-5160EF19E77C}" destId="{A4516593-0E28-45E9-802E-8EBEE9C9EAE6}" srcOrd="11" destOrd="0" presId="urn:microsoft.com/office/officeart/2005/8/layout/vList2"/>
    <dgm:cxn modelId="{0277A35B-DC0F-48C0-A086-F655AC80B747}" type="presParOf" srcId="{1D150E56-E114-46F1-A963-5160EF19E77C}" destId="{94F0593C-7A62-43A8-98F1-2A6DF88C2916}" srcOrd="12" destOrd="0" presId="urn:microsoft.com/office/officeart/2005/8/layout/vList2"/>
    <dgm:cxn modelId="{426BFFB7-7D1A-4958-A7C6-EBA91258AEBC}" type="presParOf" srcId="{1D150E56-E114-46F1-A963-5160EF19E77C}" destId="{51978920-2B9F-41C8-8923-D0F89C22CAC4}" srcOrd="13" destOrd="0" presId="urn:microsoft.com/office/officeart/2005/8/layout/vList2"/>
    <dgm:cxn modelId="{E81B6323-1064-41B5-B50E-DABDFB99D31C}" type="presParOf" srcId="{1D150E56-E114-46F1-A963-5160EF19E77C}" destId="{3638CD20-4221-47D7-9E90-5FBDEEF3A4A5}"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49A32F-0443-4534-AB3E-BB8339AAD41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233FC5A-FC1E-47CE-A222-ECAFE66037FD}">
      <dgm:prSet/>
      <dgm:spPr/>
      <dgm:t>
        <a:bodyPr/>
        <a:lstStyle/>
        <a:p>
          <a:r>
            <a:rPr lang="en-GB" dirty="0"/>
            <a:t>Independence and rights</a:t>
          </a:r>
          <a:endParaRPr lang="en-US" dirty="0"/>
        </a:p>
      </dgm:t>
    </dgm:pt>
    <dgm:pt modelId="{5B4D4449-79D8-48E9-9F18-B8619DC03747}" type="parTrans" cxnId="{06ABA47B-7FD2-4A4C-B1B0-2293376B81CD}">
      <dgm:prSet/>
      <dgm:spPr/>
      <dgm:t>
        <a:bodyPr/>
        <a:lstStyle/>
        <a:p>
          <a:endParaRPr lang="en-US"/>
        </a:p>
      </dgm:t>
    </dgm:pt>
    <dgm:pt modelId="{996578D4-0302-4F87-81E3-2B4F72CBFE65}" type="sibTrans" cxnId="{06ABA47B-7FD2-4A4C-B1B0-2293376B81CD}">
      <dgm:prSet/>
      <dgm:spPr/>
      <dgm:t>
        <a:bodyPr/>
        <a:lstStyle/>
        <a:p>
          <a:endParaRPr lang="en-US"/>
        </a:p>
      </dgm:t>
    </dgm:pt>
    <dgm:pt modelId="{825A42AA-657A-4327-881D-2B195D113DFA}">
      <dgm:prSet/>
      <dgm:spPr/>
      <dgm:t>
        <a:bodyPr/>
        <a:lstStyle/>
        <a:p>
          <a:r>
            <a:rPr lang="en-GB" dirty="0"/>
            <a:t>Co-production, choice and control</a:t>
          </a:r>
          <a:endParaRPr lang="en-US" dirty="0"/>
        </a:p>
      </dgm:t>
    </dgm:pt>
    <dgm:pt modelId="{B6163D8D-BCBE-4D76-8585-36F1B1291595}" type="parTrans" cxnId="{9C9DE3C0-EED0-42D0-A796-37F26BE099BF}">
      <dgm:prSet/>
      <dgm:spPr/>
      <dgm:t>
        <a:bodyPr/>
        <a:lstStyle/>
        <a:p>
          <a:endParaRPr lang="en-US"/>
        </a:p>
      </dgm:t>
    </dgm:pt>
    <dgm:pt modelId="{D5F8F9BD-C323-4BE5-A7CF-B959164A114A}" type="sibTrans" cxnId="{9C9DE3C0-EED0-42D0-A796-37F26BE099BF}">
      <dgm:prSet/>
      <dgm:spPr/>
      <dgm:t>
        <a:bodyPr/>
        <a:lstStyle/>
        <a:p>
          <a:endParaRPr lang="en-US"/>
        </a:p>
      </dgm:t>
    </dgm:pt>
    <dgm:pt modelId="{CB48D9ED-D7BA-4CAC-ADE1-D7DC4B732F06}">
      <dgm:prSet/>
      <dgm:spPr/>
      <dgm:t>
        <a:bodyPr/>
        <a:lstStyle/>
        <a:p>
          <a:r>
            <a:rPr lang="en-GB" dirty="0"/>
            <a:t>Inclusive and competent communities </a:t>
          </a:r>
          <a:endParaRPr lang="en-US" dirty="0"/>
        </a:p>
      </dgm:t>
    </dgm:pt>
    <dgm:pt modelId="{2DD1127D-932D-4430-A9A7-9634696C106D}" type="parTrans" cxnId="{EEB6B9A0-A2A8-40F6-8A48-99E8F359E79F}">
      <dgm:prSet/>
      <dgm:spPr/>
      <dgm:t>
        <a:bodyPr/>
        <a:lstStyle/>
        <a:p>
          <a:endParaRPr lang="en-US"/>
        </a:p>
      </dgm:t>
    </dgm:pt>
    <dgm:pt modelId="{21EF00C2-8AF3-4120-B143-5B5627DB55E5}" type="sibTrans" cxnId="{EEB6B9A0-A2A8-40F6-8A48-99E8F359E79F}">
      <dgm:prSet/>
      <dgm:spPr/>
      <dgm:t>
        <a:bodyPr/>
        <a:lstStyle/>
        <a:p>
          <a:endParaRPr lang="en-US"/>
        </a:p>
      </dgm:t>
    </dgm:pt>
    <dgm:pt modelId="{5B7A8F36-45A8-4709-9D69-94A278A82285}" type="pres">
      <dgm:prSet presAssocID="{3649A32F-0443-4534-AB3E-BB8339AAD41A}" presName="linear" presStyleCnt="0">
        <dgm:presLayoutVars>
          <dgm:animLvl val="lvl"/>
          <dgm:resizeHandles val="exact"/>
        </dgm:presLayoutVars>
      </dgm:prSet>
      <dgm:spPr/>
    </dgm:pt>
    <dgm:pt modelId="{3FE5DE66-8772-437E-B581-732C91FC4CEC}" type="pres">
      <dgm:prSet presAssocID="{3233FC5A-FC1E-47CE-A222-ECAFE66037FD}" presName="parentText" presStyleLbl="node1" presStyleIdx="0" presStyleCnt="3" custLinFactNeighborX="-50" custLinFactNeighborY="5884">
        <dgm:presLayoutVars>
          <dgm:chMax val="0"/>
          <dgm:bulletEnabled val="1"/>
        </dgm:presLayoutVars>
      </dgm:prSet>
      <dgm:spPr/>
    </dgm:pt>
    <dgm:pt modelId="{E154D776-ECF7-4519-8B41-D05E9F939A86}" type="pres">
      <dgm:prSet presAssocID="{996578D4-0302-4F87-81E3-2B4F72CBFE65}" presName="spacer" presStyleCnt="0"/>
      <dgm:spPr/>
    </dgm:pt>
    <dgm:pt modelId="{5E80BE4D-7BF2-4C2A-8B67-DD2761EAD6EA}" type="pres">
      <dgm:prSet presAssocID="{825A42AA-657A-4327-881D-2B195D113DFA}" presName="parentText" presStyleLbl="node1" presStyleIdx="1" presStyleCnt="3">
        <dgm:presLayoutVars>
          <dgm:chMax val="0"/>
          <dgm:bulletEnabled val="1"/>
        </dgm:presLayoutVars>
      </dgm:prSet>
      <dgm:spPr/>
    </dgm:pt>
    <dgm:pt modelId="{0ACADE0B-5CAA-4C0D-B185-9246CB17044C}" type="pres">
      <dgm:prSet presAssocID="{D5F8F9BD-C323-4BE5-A7CF-B959164A114A}" presName="spacer" presStyleCnt="0"/>
      <dgm:spPr/>
    </dgm:pt>
    <dgm:pt modelId="{80D6262F-2048-48F1-A381-56D051B655B2}" type="pres">
      <dgm:prSet presAssocID="{CB48D9ED-D7BA-4CAC-ADE1-D7DC4B732F06}" presName="parentText" presStyleLbl="node1" presStyleIdx="2" presStyleCnt="3">
        <dgm:presLayoutVars>
          <dgm:chMax val="0"/>
          <dgm:bulletEnabled val="1"/>
        </dgm:presLayoutVars>
      </dgm:prSet>
      <dgm:spPr/>
    </dgm:pt>
  </dgm:ptLst>
  <dgm:cxnLst>
    <dgm:cxn modelId="{06ABA47B-7FD2-4A4C-B1B0-2293376B81CD}" srcId="{3649A32F-0443-4534-AB3E-BB8339AAD41A}" destId="{3233FC5A-FC1E-47CE-A222-ECAFE66037FD}" srcOrd="0" destOrd="0" parTransId="{5B4D4449-79D8-48E9-9F18-B8619DC03747}" sibTransId="{996578D4-0302-4F87-81E3-2B4F72CBFE65}"/>
    <dgm:cxn modelId="{B04CF07D-A0DD-4386-999A-E7DCBA6107B4}" type="presOf" srcId="{3649A32F-0443-4534-AB3E-BB8339AAD41A}" destId="{5B7A8F36-45A8-4709-9D69-94A278A82285}" srcOrd="0" destOrd="0" presId="urn:microsoft.com/office/officeart/2005/8/layout/vList2"/>
    <dgm:cxn modelId="{EEB6B9A0-A2A8-40F6-8A48-99E8F359E79F}" srcId="{3649A32F-0443-4534-AB3E-BB8339AAD41A}" destId="{CB48D9ED-D7BA-4CAC-ADE1-D7DC4B732F06}" srcOrd="2" destOrd="0" parTransId="{2DD1127D-932D-4430-A9A7-9634696C106D}" sibTransId="{21EF00C2-8AF3-4120-B143-5B5627DB55E5}"/>
    <dgm:cxn modelId="{620266A7-825D-4272-B51C-381B2AFA81A1}" type="presOf" srcId="{3233FC5A-FC1E-47CE-A222-ECAFE66037FD}" destId="{3FE5DE66-8772-437E-B581-732C91FC4CEC}" srcOrd="0" destOrd="0" presId="urn:microsoft.com/office/officeart/2005/8/layout/vList2"/>
    <dgm:cxn modelId="{9C9DE3C0-EED0-42D0-A796-37F26BE099BF}" srcId="{3649A32F-0443-4534-AB3E-BB8339AAD41A}" destId="{825A42AA-657A-4327-881D-2B195D113DFA}" srcOrd="1" destOrd="0" parTransId="{B6163D8D-BCBE-4D76-8585-36F1B1291595}" sibTransId="{D5F8F9BD-C323-4BE5-A7CF-B959164A114A}"/>
    <dgm:cxn modelId="{3662F4CA-B17E-4AFE-A35C-8B2961E2E2EC}" type="presOf" srcId="{CB48D9ED-D7BA-4CAC-ADE1-D7DC4B732F06}" destId="{80D6262F-2048-48F1-A381-56D051B655B2}" srcOrd="0" destOrd="0" presId="urn:microsoft.com/office/officeart/2005/8/layout/vList2"/>
    <dgm:cxn modelId="{7D866AE8-6E3E-47F7-8E62-C804EA9663D7}" type="presOf" srcId="{825A42AA-657A-4327-881D-2B195D113DFA}" destId="{5E80BE4D-7BF2-4C2A-8B67-DD2761EAD6EA}" srcOrd="0" destOrd="0" presId="urn:microsoft.com/office/officeart/2005/8/layout/vList2"/>
    <dgm:cxn modelId="{D6F42216-8B08-42AA-86E6-FE02A37F92FB}" type="presParOf" srcId="{5B7A8F36-45A8-4709-9D69-94A278A82285}" destId="{3FE5DE66-8772-437E-B581-732C91FC4CEC}" srcOrd="0" destOrd="0" presId="urn:microsoft.com/office/officeart/2005/8/layout/vList2"/>
    <dgm:cxn modelId="{92A3E0F1-E8D2-468D-87FB-8164AE53A5F6}" type="presParOf" srcId="{5B7A8F36-45A8-4709-9D69-94A278A82285}" destId="{E154D776-ECF7-4519-8B41-D05E9F939A86}" srcOrd="1" destOrd="0" presId="urn:microsoft.com/office/officeart/2005/8/layout/vList2"/>
    <dgm:cxn modelId="{57553DE3-BEB7-4BF0-B962-635BC8EAECFF}" type="presParOf" srcId="{5B7A8F36-45A8-4709-9D69-94A278A82285}" destId="{5E80BE4D-7BF2-4C2A-8B67-DD2761EAD6EA}" srcOrd="2" destOrd="0" presId="urn:microsoft.com/office/officeart/2005/8/layout/vList2"/>
    <dgm:cxn modelId="{819D057C-D139-4B6E-9AC6-42C65D340AF0}" type="presParOf" srcId="{5B7A8F36-45A8-4709-9D69-94A278A82285}" destId="{0ACADE0B-5CAA-4C0D-B185-9246CB17044C}" srcOrd="3" destOrd="0" presId="urn:microsoft.com/office/officeart/2005/8/layout/vList2"/>
    <dgm:cxn modelId="{0DC9DC6C-B9CC-4A99-8D01-A8801EC934F3}" type="presParOf" srcId="{5B7A8F36-45A8-4709-9D69-94A278A82285}" destId="{80D6262F-2048-48F1-A381-56D051B655B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DFFE9D5-0473-476B-9CA2-CBC95CB34BD8}"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7031E23A-B6A3-41B0-82CD-D77766402521}">
      <dgm:prSet/>
      <dgm:spPr/>
      <dgm:t>
        <a:bodyPr/>
        <a:lstStyle/>
        <a:p>
          <a:r>
            <a:rPr lang="en-GB" b="1" dirty="0"/>
            <a:t>Building on people’s existing capabilities</a:t>
          </a:r>
          <a:endParaRPr lang="en-US" dirty="0"/>
        </a:p>
      </dgm:t>
    </dgm:pt>
    <dgm:pt modelId="{C5FBF8F0-2C38-4066-960C-36E238B39F95}" type="parTrans" cxnId="{F21F45DB-EDEE-49F6-A3D4-17AD2FF912DA}">
      <dgm:prSet/>
      <dgm:spPr/>
      <dgm:t>
        <a:bodyPr/>
        <a:lstStyle/>
        <a:p>
          <a:endParaRPr lang="en-US"/>
        </a:p>
      </dgm:t>
    </dgm:pt>
    <dgm:pt modelId="{055DCEEA-688B-49FD-A979-314228C7BC34}" type="sibTrans" cxnId="{F21F45DB-EDEE-49F6-A3D4-17AD2FF912DA}">
      <dgm:prSet/>
      <dgm:spPr/>
      <dgm:t>
        <a:bodyPr/>
        <a:lstStyle/>
        <a:p>
          <a:endParaRPr lang="en-US"/>
        </a:p>
      </dgm:t>
    </dgm:pt>
    <dgm:pt modelId="{41DE8B01-B661-4F46-B359-E10D043A179C}">
      <dgm:prSet/>
      <dgm:spPr/>
      <dgm:t>
        <a:bodyPr/>
        <a:lstStyle/>
        <a:p>
          <a:r>
            <a:rPr lang="en-GB"/>
            <a:t>Altering the deficit model; providing opportunities to grow people’s capabilities; supports them to use these at individual and community level</a:t>
          </a:r>
          <a:endParaRPr lang="en-US"/>
        </a:p>
      </dgm:t>
    </dgm:pt>
    <dgm:pt modelId="{4C215B29-1D63-4DD4-BD73-12DC116D5D0C}" type="parTrans" cxnId="{9CDFB01D-D46C-43DE-BCAD-8DC535E507A0}">
      <dgm:prSet/>
      <dgm:spPr/>
      <dgm:t>
        <a:bodyPr/>
        <a:lstStyle/>
        <a:p>
          <a:endParaRPr lang="en-US"/>
        </a:p>
      </dgm:t>
    </dgm:pt>
    <dgm:pt modelId="{FFCEE029-EDC2-49AE-996A-0025DAAC6C51}" type="sibTrans" cxnId="{9CDFB01D-D46C-43DE-BCAD-8DC535E507A0}">
      <dgm:prSet/>
      <dgm:spPr/>
      <dgm:t>
        <a:bodyPr/>
        <a:lstStyle/>
        <a:p>
          <a:endParaRPr lang="en-US"/>
        </a:p>
      </dgm:t>
    </dgm:pt>
    <dgm:pt modelId="{98DAB09A-A5A1-4CFF-84D2-89982103503C}">
      <dgm:prSet/>
      <dgm:spPr/>
      <dgm:t>
        <a:bodyPr/>
        <a:lstStyle/>
        <a:p>
          <a:r>
            <a:rPr lang="en-GB" b="1"/>
            <a:t>Reciprocity and mutuality</a:t>
          </a:r>
          <a:endParaRPr lang="en-US"/>
        </a:p>
      </dgm:t>
    </dgm:pt>
    <dgm:pt modelId="{27B9E0F9-058F-4373-B19A-96DCB87D546B}" type="parTrans" cxnId="{E54BE84B-55F4-4580-9CC3-04FC7D080CAC}">
      <dgm:prSet/>
      <dgm:spPr/>
      <dgm:t>
        <a:bodyPr/>
        <a:lstStyle/>
        <a:p>
          <a:endParaRPr lang="en-US"/>
        </a:p>
      </dgm:t>
    </dgm:pt>
    <dgm:pt modelId="{3029B8BB-9BAC-48F1-A60F-C25E1665BACE}" type="sibTrans" cxnId="{E54BE84B-55F4-4580-9CC3-04FC7D080CAC}">
      <dgm:prSet/>
      <dgm:spPr/>
      <dgm:t>
        <a:bodyPr/>
        <a:lstStyle/>
        <a:p>
          <a:endParaRPr lang="en-US"/>
        </a:p>
      </dgm:t>
    </dgm:pt>
    <dgm:pt modelId="{B6E067B5-8784-485C-89D6-03A6E1A12DA9}">
      <dgm:prSet/>
      <dgm:spPr/>
      <dgm:t>
        <a:bodyPr/>
        <a:lstStyle/>
        <a:p>
          <a:r>
            <a:rPr lang="en-GB"/>
            <a:t>Offering incentives to engage; working in reciprocal relationships; mutual responsibilities and expectations</a:t>
          </a:r>
          <a:endParaRPr lang="en-US"/>
        </a:p>
      </dgm:t>
    </dgm:pt>
    <dgm:pt modelId="{3BF8DE1C-46FD-4CB4-B864-A5DFE2B9959E}" type="parTrans" cxnId="{95F6A48B-A56D-4E99-9F4F-A9AEC23FEF96}">
      <dgm:prSet/>
      <dgm:spPr/>
      <dgm:t>
        <a:bodyPr/>
        <a:lstStyle/>
        <a:p>
          <a:endParaRPr lang="en-US"/>
        </a:p>
      </dgm:t>
    </dgm:pt>
    <dgm:pt modelId="{69E4E94B-488A-40F2-87AF-6FFCD5B72E35}" type="sibTrans" cxnId="{95F6A48B-A56D-4E99-9F4F-A9AEC23FEF96}">
      <dgm:prSet/>
      <dgm:spPr/>
      <dgm:t>
        <a:bodyPr/>
        <a:lstStyle/>
        <a:p>
          <a:endParaRPr lang="en-US"/>
        </a:p>
      </dgm:t>
    </dgm:pt>
    <dgm:pt modelId="{E5DA0528-91D7-4C83-94E5-9A7B566B3F1A}">
      <dgm:prSet/>
      <dgm:spPr/>
      <dgm:t>
        <a:bodyPr/>
        <a:lstStyle/>
        <a:p>
          <a:r>
            <a:rPr lang="en-GB" b="1"/>
            <a:t>Building support networks</a:t>
          </a:r>
          <a:endParaRPr lang="en-US"/>
        </a:p>
      </dgm:t>
    </dgm:pt>
    <dgm:pt modelId="{A890BCEB-F6A6-47F1-B4C9-FFC37BC479B3}" type="parTrans" cxnId="{1EA8378F-E0E8-4D49-886A-67E4EFB91C01}">
      <dgm:prSet/>
      <dgm:spPr/>
      <dgm:t>
        <a:bodyPr/>
        <a:lstStyle/>
        <a:p>
          <a:endParaRPr lang="en-US"/>
        </a:p>
      </dgm:t>
    </dgm:pt>
    <dgm:pt modelId="{E047E4C8-44F9-457A-97B5-420AAF5D13B7}" type="sibTrans" cxnId="{1EA8378F-E0E8-4D49-886A-67E4EFB91C01}">
      <dgm:prSet/>
      <dgm:spPr/>
      <dgm:t>
        <a:bodyPr/>
        <a:lstStyle/>
        <a:p>
          <a:endParaRPr lang="en-US"/>
        </a:p>
      </dgm:t>
    </dgm:pt>
    <dgm:pt modelId="{AA573C71-6FBB-4339-8853-E84558D0BEB8}">
      <dgm:prSet/>
      <dgm:spPr/>
      <dgm:t>
        <a:bodyPr/>
        <a:lstStyle/>
        <a:p>
          <a:r>
            <a:rPr lang="en-GB"/>
            <a:t>Peer and personal networks alongside professionals; best way to share knowledge and support</a:t>
          </a:r>
          <a:endParaRPr lang="en-US"/>
        </a:p>
      </dgm:t>
    </dgm:pt>
    <dgm:pt modelId="{25E761BC-8D2B-4A27-9FE5-78DE836FDBE7}" type="parTrans" cxnId="{B9E6C4BB-C8A8-45E2-B30B-D091EB10AFAE}">
      <dgm:prSet/>
      <dgm:spPr/>
      <dgm:t>
        <a:bodyPr/>
        <a:lstStyle/>
        <a:p>
          <a:endParaRPr lang="en-US"/>
        </a:p>
      </dgm:t>
    </dgm:pt>
    <dgm:pt modelId="{E750D501-F313-4663-88BA-C5E861D49B7A}" type="sibTrans" cxnId="{B9E6C4BB-C8A8-45E2-B30B-D091EB10AFAE}">
      <dgm:prSet/>
      <dgm:spPr/>
      <dgm:t>
        <a:bodyPr/>
        <a:lstStyle/>
        <a:p>
          <a:endParaRPr lang="en-US"/>
        </a:p>
      </dgm:t>
    </dgm:pt>
    <dgm:pt modelId="{292ECF1A-FCB6-4DE3-8837-A837DBB7963D}" type="pres">
      <dgm:prSet presAssocID="{ADFFE9D5-0473-476B-9CA2-CBC95CB34BD8}" presName="linear" presStyleCnt="0">
        <dgm:presLayoutVars>
          <dgm:dir/>
          <dgm:animLvl val="lvl"/>
          <dgm:resizeHandles val="exact"/>
        </dgm:presLayoutVars>
      </dgm:prSet>
      <dgm:spPr/>
    </dgm:pt>
    <dgm:pt modelId="{8692AC94-8BD9-475F-83D6-1001F3945B3E}" type="pres">
      <dgm:prSet presAssocID="{7031E23A-B6A3-41B0-82CD-D77766402521}" presName="parentLin" presStyleCnt="0"/>
      <dgm:spPr/>
    </dgm:pt>
    <dgm:pt modelId="{A31056A8-D6CC-4C14-8538-22FA446B851D}" type="pres">
      <dgm:prSet presAssocID="{7031E23A-B6A3-41B0-82CD-D77766402521}" presName="parentLeftMargin" presStyleLbl="node1" presStyleIdx="0" presStyleCnt="3"/>
      <dgm:spPr/>
    </dgm:pt>
    <dgm:pt modelId="{5D317A4E-27EA-4CE8-A754-C83AD0C549FE}" type="pres">
      <dgm:prSet presAssocID="{7031E23A-B6A3-41B0-82CD-D77766402521}" presName="parentText" presStyleLbl="node1" presStyleIdx="0" presStyleCnt="3">
        <dgm:presLayoutVars>
          <dgm:chMax val="0"/>
          <dgm:bulletEnabled val="1"/>
        </dgm:presLayoutVars>
      </dgm:prSet>
      <dgm:spPr/>
    </dgm:pt>
    <dgm:pt modelId="{0BB2801B-AE09-4C91-B832-51234BF1A5C0}" type="pres">
      <dgm:prSet presAssocID="{7031E23A-B6A3-41B0-82CD-D77766402521}" presName="negativeSpace" presStyleCnt="0"/>
      <dgm:spPr/>
    </dgm:pt>
    <dgm:pt modelId="{13477AC0-921F-410E-B705-515E0A2DA876}" type="pres">
      <dgm:prSet presAssocID="{7031E23A-B6A3-41B0-82CD-D77766402521}" presName="childText" presStyleLbl="conFgAcc1" presStyleIdx="0" presStyleCnt="3">
        <dgm:presLayoutVars>
          <dgm:bulletEnabled val="1"/>
        </dgm:presLayoutVars>
      </dgm:prSet>
      <dgm:spPr/>
    </dgm:pt>
    <dgm:pt modelId="{A2BBA8AC-4A4E-405D-8096-E70AB48962F2}" type="pres">
      <dgm:prSet presAssocID="{055DCEEA-688B-49FD-A979-314228C7BC34}" presName="spaceBetweenRectangles" presStyleCnt="0"/>
      <dgm:spPr/>
    </dgm:pt>
    <dgm:pt modelId="{5883BD4C-23F6-4944-877E-12A68B0202B1}" type="pres">
      <dgm:prSet presAssocID="{98DAB09A-A5A1-4CFF-84D2-89982103503C}" presName="parentLin" presStyleCnt="0"/>
      <dgm:spPr/>
    </dgm:pt>
    <dgm:pt modelId="{53265AB8-F95E-4EBD-BE5D-2C89387E33DF}" type="pres">
      <dgm:prSet presAssocID="{98DAB09A-A5A1-4CFF-84D2-89982103503C}" presName="parentLeftMargin" presStyleLbl="node1" presStyleIdx="0" presStyleCnt="3"/>
      <dgm:spPr/>
    </dgm:pt>
    <dgm:pt modelId="{74C62720-1B22-42FB-9C76-B70D5EEAB171}" type="pres">
      <dgm:prSet presAssocID="{98DAB09A-A5A1-4CFF-84D2-89982103503C}" presName="parentText" presStyleLbl="node1" presStyleIdx="1" presStyleCnt="3">
        <dgm:presLayoutVars>
          <dgm:chMax val="0"/>
          <dgm:bulletEnabled val="1"/>
        </dgm:presLayoutVars>
      </dgm:prSet>
      <dgm:spPr/>
    </dgm:pt>
    <dgm:pt modelId="{0FB26FEB-3352-4A03-B468-82E216FD1CF5}" type="pres">
      <dgm:prSet presAssocID="{98DAB09A-A5A1-4CFF-84D2-89982103503C}" presName="negativeSpace" presStyleCnt="0"/>
      <dgm:spPr/>
    </dgm:pt>
    <dgm:pt modelId="{FC63366C-F5FE-4496-8B44-180CAA8443FF}" type="pres">
      <dgm:prSet presAssocID="{98DAB09A-A5A1-4CFF-84D2-89982103503C}" presName="childText" presStyleLbl="conFgAcc1" presStyleIdx="1" presStyleCnt="3">
        <dgm:presLayoutVars>
          <dgm:bulletEnabled val="1"/>
        </dgm:presLayoutVars>
      </dgm:prSet>
      <dgm:spPr/>
    </dgm:pt>
    <dgm:pt modelId="{6CF60B53-708A-4B04-966F-A60A219ACFBA}" type="pres">
      <dgm:prSet presAssocID="{3029B8BB-9BAC-48F1-A60F-C25E1665BACE}" presName="spaceBetweenRectangles" presStyleCnt="0"/>
      <dgm:spPr/>
    </dgm:pt>
    <dgm:pt modelId="{634098C6-67FB-49DA-A293-AD6ED6584C69}" type="pres">
      <dgm:prSet presAssocID="{E5DA0528-91D7-4C83-94E5-9A7B566B3F1A}" presName="parentLin" presStyleCnt="0"/>
      <dgm:spPr/>
    </dgm:pt>
    <dgm:pt modelId="{CF88B87B-8703-4CF2-A9B0-B1BE99811DB0}" type="pres">
      <dgm:prSet presAssocID="{E5DA0528-91D7-4C83-94E5-9A7B566B3F1A}" presName="parentLeftMargin" presStyleLbl="node1" presStyleIdx="1" presStyleCnt="3"/>
      <dgm:spPr/>
    </dgm:pt>
    <dgm:pt modelId="{6C0DC580-684B-41D3-BB12-8F4D83935B18}" type="pres">
      <dgm:prSet presAssocID="{E5DA0528-91D7-4C83-94E5-9A7B566B3F1A}" presName="parentText" presStyleLbl="node1" presStyleIdx="2" presStyleCnt="3">
        <dgm:presLayoutVars>
          <dgm:chMax val="0"/>
          <dgm:bulletEnabled val="1"/>
        </dgm:presLayoutVars>
      </dgm:prSet>
      <dgm:spPr/>
    </dgm:pt>
    <dgm:pt modelId="{0067D9F6-4E91-4214-8405-EC25CE08931B}" type="pres">
      <dgm:prSet presAssocID="{E5DA0528-91D7-4C83-94E5-9A7B566B3F1A}" presName="negativeSpace" presStyleCnt="0"/>
      <dgm:spPr/>
    </dgm:pt>
    <dgm:pt modelId="{F72161D3-999D-4BFD-B32E-FBA9CF6E558A}" type="pres">
      <dgm:prSet presAssocID="{E5DA0528-91D7-4C83-94E5-9A7B566B3F1A}" presName="childText" presStyleLbl="conFgAcc1" presStyleIdx="2" presStyleCnt="3">
        <dgm:presLayoutVars>
          <dgm:bulletEnabled val="1"/>
        </dgm:presLayoutVars>
      </dgm:prSet>
      <dgm:spPr/>
    </dgm:pt>
  </dgm:ptLst>
  <dgm:cxnLst>
    <dgm:cxn modelId="{53FFEC05-736E-41F4-AC5C-240EEF7AC03F}" type="presOf" srcId="{B6E067B5-8784-485C-89D6-03A6E1A12DA9}" destId="{FC63366C-F5FE-4496-8B44-180CAA8443FF}" srcOrd="0" destOrd="0" presId="urn:microsoft.com/office/officeart/2005/8/layout/list1"/>
    <dgm:cxn modelId="{9CDFB01D-D46C-43DE-BCAD-8DC535E507A0}" srcId="{7031E23A-B6A3-41B0-82CD-D77766402521}" destId="{41DE8B01-B661-4F46-B359-E10D043A179C}" srcOrd="0" destOrd="0" parTransId="{4C215B29-1D63-4DD4-BD73-12DC116D5D0C}" sibTransId="{FFCEE029-EDC2-49AE-996A-0025DAAC6C51}"/>
    <dgm:cxn modelId="{ABE10D5D-D53D-4203-B9C9-9FD2F98B4B7D}" type="presOf" srcId="{AA573C71-6FBB-4339-8853-E84558D0BEB8}" destId="{F72161D3-999D-4BFD-B32E-FBA9CF6E558A}" srcOrd="0" destOrd="0" presId="urn:microsoft.com/office/officeart/2005/8/layout/list1"/>
    <dgm:cxn modelId="{01C9B862-CC67-4F05-9CA7-739829C2BCD3}" type="presOf" srcId="{7031E23A-B6A3-41B0-82CD-D77766402521}" destId="{5D317A4E-27EA-4CE8-A754-C83AD0C549FE}" srcOrd="1" destOrd="0" presId="urn:microsoft.com/office/officeart/2005/8/layout/list1"/>
    <dgm:cxn modelId="{61753847-AEE2-4BFC-B2C0-132A8B555540}" type="presOf" srcId="{98DAB09A-A5A1-4CFF-84D2-89982103503C}" destId="{74C62720-1B22-42FB-9C76-B70D5EEAB171}" srcOrd="1" destOrd="0" presId="urn:microsoft.com/office/officeart/2005/8/layout/list1"/>
    <dgm:cxn modelId="{E54BE84B-55F4-4580-9CC3-04FC7D080CAC}" srcId="{ADFFE9D5-0473-476B-9CA2-CBC95CB34BD8}" destId="{98DAB09A-A5A1-4CFF-84D2-89982103503C}" srcOrd="1" destOrd="0" parTransId="{27B9E0F9-058F-4373-B19A-96DCB87D546B}" sibTransId="{3029B8BB-9BAC-48F1-A60F-C25E1665BACE}"/>
    <dgm:cxn modelId="{7D248273-B0D5-4A19-8225-8EA06A24A4B6}" type="presOf" srcId="{ADFFE9D5-0473-476B-9CA2-CBC95CB34BD8}" destId="{292ECF1A-FCB6-4DE3-8837-A837DBB7963D}" srcOrd="0" destOrd="0" presId="urn:microsoft.com/office/officeart/2005/8/layout/list1"/>
    <dgm:cxn modelId="{95F6A48B-A56D-4E99-9F4F-A9AEC23FEF96}" srcId="{98DAB09A-A5A1-4CFF-84D2-89982103503C}" destId="{B6E067B5-8784-485C-89D6-03A6E1A12DA9}" srcOrd="0" destOrd="0" parTransId="{3BF8DE1C-46FD-4CB4-B864-A5DFE2B9959E}" sibTransId="{69E4E94B-488A-40F2-87AF-6FFCD5B72E35}"/>
    <dgm:cxn modelId="{1EA8378F-E0E8-4D49-886A-67E4EFB91C01}" srcId="{ADFFE9D5-0473-476B-9CA2-CBC95CB34BD8}" destId="{E5DA0528-91D7-4C83-94E5-9A7B566B3F1A}" srcOrd="2" destOrd="0" parTransId="{A890BCEB-F6A6-47F1-B4C9-FFC37BC479B3}" sibTransId="{E047E4C8-44F9-457A-97B5-420AAF5D13B7}"/>
    <dgm:cxn modelId="{DB9E1594-FC5E-4881-807E-814E97D014E7}" type="presOf" srcId="{7031E23A-B6A3-41B0-82CD-D77766402521}" destId="{A31056A8-D6CC-4C14-8538-22FA446B851D}" srcOrd="0" destOrd="0" presId="urn:microsoft.com/office/officeart/2005/8/layout/list1"/>
    <dgm:cxn modelId="{227971AA-865E-485C-89BA-604E3A55F8FD}" type="presOf" srcId="{98DAB09A-A5A1-4CFF-84D2-89982103503C}" destId="{53265AB8-F95E-4EBD-BE5D-2C89387E33DF}" srcOrd="0" destOrd="0" presId="urn:microsoft.com/office/officeart/2005/8/layout/list1"/>
    <dgm:cxn modelId="{DE2C82B5-46E5-4D5C-AA88-7796145EB8F2}" type="presOf" srcId="{E5DA0528-91D7-4C83-94E5-9A7B566B3F1A}" destId="{CF88B87B-8703-4CF2-A9B0-B1BE99811DB0}" srcOrd="0" destOrd="0" presId="urn:microsoft.com/office/officeart/2005/8/layout/list1"/>
    <dgm:cxn modelId="{B9E6C4BB-C8A8-45E2-B30B-D091EB10AFAE}" srcId="{E5DA0528-91D7-4C83-94E5-9A7B566B3F1A}" destId="{AA573C71-6FBB-4339-8853-E84558D0BEB8}" srcOrd="0" destOrd="0" parTransId="{25E761BC-8D2B-4A27-9FE5-78DE836FDBE7}" sibTransId="{E750D501-F313-4663-88BA-C5E861D49B7A}"/>
    <dgm:cxn modelId="{F21F45DB-EDEE-49F6-A3D4-17AD2FF912DA}" srcId="{ADFFE9D5-0473-476B-9CA2-CBC95CB34BD8}" destId="{7031E23A-B6A3-41B0-82CD-D77766402521}" srcOrd="0" destOrd="0" parTransId="{C5FBF8F0-2C38-4066-960C-36E238B39F95}" sibTransId="{055DCEEA-688B-49FD-A979-314228C7BC34}"/>
    <dgm:cxn modelId="{91738EDF-F1B8-4A39-9428-131C514013F8}" type="presOf" srcId="{41DE8B01-B661-4F46-B359-E10D043A179C}" destId="{13477AC0-921F-410E-B705-515E0A2DA876}" srcOrd="0" destOrd="0" presId="urn:microsoft.com/office/officeart/2005/8/layout/list1"/>
    <dgm:cxn modelId="{3BFE11F9-060D-43C5-B917-4F7F59755A20}" type="presOf" srcId="{E5DA0528-91D7-4C83-94E5-9A7B566B3F1A}" destId="{6C0DC580-684B-41D3-BB12-8F4D83935B18}" srcOrd="1" destOrd="0" presId="urn:microsoft.com/office/officeart/2005/8/layout/list1"/>
    <dgm:cxn modelId="{421EEB71-AD4C-4399-B771-7F54F6245213}" type="presParOf" srcId="{292ECF1A-FCB6-4DE3-8837-A837DBB7963D}" destId="{8692AC94-8BD9-475F-83D6-1001F3945B3E}" srcOrd="0" destOrd="0" presId="urn:microsoft.com/office/officeart/2005/8/layout/list1"/>
    <dgm:cxn modelId="{AB30A9E7-28F0-4ED8-8800-C3E3958F5049}" type="presParOf" srcId="{8692AC94-8BD9-475F-83D6-1001F3945B3E}" destId="{A31056A8-D6CC-4C14-8538-22FA446B851D}" srcOrd="0" destOrd="0" presId="urn:microsoft.com/office/officeart/2005/8/layout/list1"/>
    <dgm:cxn modelId="{E8838840-693B-4C49-A8D0-04B92030AB34}" type="presParOf" srcId="{8692AC94-8BD9-475F-83D6-1001F3945B3E}" destId="{5D317A4E-27EA-4CE8-A754-C83AD0C549FE}" srcOrd="1" destOrd="0" presId="urn:microsoft.com/office/officeart/2005/8/layout/list1"/>
    <dgm:cxn modelId="{CE05985A-630B-4D72-8E14-25CFBD8E1D01}" type="presParOf" srcId="{292ECF1A-FCB6-4DE3-8837-A837DBB7963D}" destId="{0BB2801B-AE09-4C91-B832-51234BF1A5C0}" srcOrd="1" destOrd="0" presId="urn:microsoft.com/office/officeart/2005/8/layout/list1"/>
    <dgm:cxn modelId="{4C464291-8EAE-4938-B4C3-3A6ADBB9C740}" type="presParOf" srcId="{292ECF1A-FCB6-4DE3-8837-A837DBB7963D}" destId="{13477AC0-921F-410E-B705-515E0A2DA876}" srcOrd="2" destOrd="0" presId="urn:microsoft.com/office/officeart/2005/8/layout/list1"/>
    <dgm:cxn modelId="{8A542160-F4B7-4747-86E1-D73DAD9D32CF}" type="presParOf" srcId="{292ECF1A-FCB6-4DE3-8837-A837DBB7963D}" destId="{A2BBA8AC-4A4E-405D-8096-E70AB48962F2}" srcOrd="3" destOrd="0" presId="urn:microsoft.com/office/officeart/2005/8/layout/list1"/>
    <dgm:cxn modelId="{96BD8595-40E4-463F-BFB8-15229C81FA8A}" type="presParOf" srcId="{292ECF1A-FCB6-4DE3-8837-A837DBB7963D}" destId="{5883BD4C-23F6-4944-877E-12A68B0202B1}" srcOrd="4" destOrd="0" presId="urn:microsoft.com/office/officeart/2005/8/layout/list1"/>
    <dgm:cxn modelId="{0122449E-7B85-4559-B47D-0482ED033B68}" type="presParOf" srcId="{5883BD4C-23F6-4944-877E-12A68B0202B1}" destId="{53265AB8-F95E-4EBD-BE5D-2C89387E33DF}" srcOrd="0" destOrd="0" presId="urn:microsoft.com/office/officeart/2005/8/layout/list1"/>
    <dgm:cxn modelId="{F5B3B02C-6F9A-4098-BBCA-D50177497AB9}" type="presParOf" srcId="{5883BD4C-23F6-4944-877E-12A68B0202B1}" destId="{74C62720-1B22-42FB-9C76-B70D5EEAB171}" srcOrd="1" destOrd="0" presId="urn:microsoft.com/office/officeart/2005/8/layout/list1"/>
    <dgm:cxn modelId="{49EFCD6D-1D70-485E-9B86-9DB15664628F}" type="presParOf" srcId="{292ECF1A-FCB6-4DE3-8837-A837DBB7963D}" destId="{0FB26FEB-3352-4A03-B468-82E216FD1CF5}" srcOrd="5" destOrd="0" presId="urn:microsoft.com/office/officeart/2005/8/layout/list1"/>
    <dgm:cxn modelId="{4129D43F-4494-4678-BD78-441961D56D1B}" type="presParOf" srcId="{292ECF1A-FCB6-4DE3-8837-A837DBB7963D}" destId="{FC63366C-F5FE-4496-8B44-180CAA8443FF}" srcOrd="6" destOrd="0" presId="urn:microsoft.com/office/officeart/2005/8/layout/list1"/>
    <dgm:cxn modelId="{E5F5F22D-C8E0-4BA3-9EDA-B9507FF4EE4E}" type="presParOf" srcId="{292ECF1A-FCB6-4DE3-8837-A837DBB7963D}" destId="{6CF60B53-708A-4B04-966F-A60A219ACFBA}" srcOrd="7" destOrd="0" presId="urn:microsoft.com/office/officeart/2005/8/layout/list1"/>
    <dgm:cxn modelId="{1EDEC189-EFF0-4BED-A8C1-FF24E002BBDF}" type="presParOf" srcId="{292ECF1A-FCB6-4DE3-8837-A837DBB7963D}" destId="{634098C6-67FB-49DA-A293-AD6ED6584C69}" srcOrd="8" destOrd="0" presId="urn:microsoft.com/office/officeart/2005/8/layout/list1"/>
    <dgm:cxn modelId="{9D15C9E7-CEDE-46C4-8D39-03E7C7D7229E}" type="presParOf" srcId="{634098C6-67FB-49DA-A293-AD6ED6584C69}" destId="{CF88B87B-8703-4CF2-A9B0-B1BE99811DB0}" srcOrd="0" destOrd="0" presId="urn:microsoft.com/office/officeart/2005/8/layout/list1"/>
    <dgm:cxn modelId="{3E422A14-79B0-4C82-B170-4FF1F7C6CC77}" type="presParOf" srcId="{634098C6-67FB-49DA-A293-AD6ED6584C69}" destId="{6C0DC580-684B-41D3-BB12-8F4D83935B18}" srcOrd="1" destOrd="0" presId="urn:microsoft.com/office/officeart/2005/8/layout/list1"/>
    <dgm:cxn modelId="{AAF38A98-27A2-4A45-803C-75B8986832DE}" type="presParOf" srcId="{292ECF1A-FCB6-4DE3-8837-A837DBB7963D}" destId="{0067D9F6-4E91-4214-8405-EC25CE08931B}" srcOrd="9" destOrd="0" presId="urn:microsoft.com/office/officeart/2005/8/layout/list1"/>
    <dgm:cxn modelId="{4491AAA1-8601-4D88-ABEE-0E10C6EB4607}" type="presParOf" srcId="{292ECF1A-FCB6-4DE3-8837-A837DBB7963D}" destId="{F72161D3-999D-4BFD-B32E-FBA9CF6E558A}"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5C6A1D8-F1E4-4E75-86CB-599E62665FB7}" type="doc">
      <dgm:prSet loTypeId="urn:microsoft.com/office/officeart/2016/7/layout/VerticalSolidActionList" loCatId="List" qsTypeId="urn:microsoft.com/office/officeart/2005/8/quickstyle/simple2" qsCatId="simple" csTypeId="urn:microsoft.com/office/officeart/2005/8/colors/colorful5" csCatId="colorful"/>
      <dgm:spPr/>
      <dgm:t>
        <a:bodyPr/>
        <a:lstStyle/>
        <a:p>
          <a:endParaRPr lang="en-US"/>
        </a:p>
      </dgm:t>
    </dgm:pt>
    <dgm:pt modelId="{9A994563-6C1B-4658-85CB-B22A86CE6B61}">
      <dgm:prSet/>
      <dgm:spPr/>
      <dgm:t>
        <a:bodyPr/>
        <a:lstStyle/>
        <a:p>
          <a:r>
            <a:rPr lang="en-US"/>
            <a:t>Blurring</a:t>
          </a:r>
        </a:p>
      </dgm:t>
    </dgm:pt>
    <dgm:pt modelId="{F730E1FF-FE42-4DAF-AAEF-063A1470AE8E}" type="parTrans" cxnId="{AE2C837D-041E-4993-816C-EA0F64630E91}">
      <dgm:prSet/>
      <dgm:spPr/>
      <dgm:t>
        <a:bodyPr/>
        <a:lstStyle/>
        <a:p>
          <a:endParaRPr lang="en-US"/>
        </a:p>
      </dgm:t>
    </dgm:pt>
    <dgm:pt modelId="{A309A8A1-B5D1-4D84-9EEA-A2966FA17BD8}" type="sibTrans" cxnId="{AE2C837D-041E-4993-816C-EA0F64630E91}">
      <dgm:prSet/>
      <dgm:spPr/>
      <dgm:t>
        <a:bodyPr/>
        <a:lstStyle/>
        <a:p>
          <a:endParaRPr lang="en-US"/>
        </a:p>
      </dgm:t>
    </dgm:pt>
    <dgm:pt modelId="{7DB8C570-0555-4B08-90B7-6E05D0405EF4}">
      <dgm:prSet/>
      <dgm:spPr/>
      <dgm:t>
        <a:bodyPr/>
        <a:lstStyle/>
        <a:p>
          <a:r>
            <a:rPr lang="en-US"/>
            <a:t>Blurring distinctions</a:t>
          </a:r>
        </a:p>
      </dgm:t>
    </dgm:pt>
    <dgm:pt modelId="{8C3F9785-ED60-431E-BECE-0FD64B0E6DF5}" type="parTrans" cxnId="{3BC364BE-9D90-4380-A510-327AB169F4BF}">
      <dgm:prSet/>
      <dgm:spPr/>
      <dgm:t>
        <a:bodyPr/>
        <a:lstStyle/>
        <a:p>
          <a:endParaRPr lang="en-US"/>
        </a:p>
      </dgm:t>
    </dgm:pt>
    <dgm:pt modelId="{98207317-E0EA-41EA-8152-B45BDA83BDBC}" type="sibTrans" cxnId="{3BC364BE-9D90-4380-A510-327AB169F4BF}">
      <dgm:prSet/>
      <dgm:spPr/>
      <dgm:t>
        <a:bodyPr/>
        <a:lstStyle/>
        <a:p>
          <a:endParaRPr lang="en-US"/>
        </a:p>
      </dgm:t>
    </dgm:pt>
    <dgm:pt modelId="{2828544C-C3C9-44A5-8455-CEDED47D61C8}">
      <dgm:prSet/>
      <dgm:spPr/>
      <dgm:t>
        <a:bodyPr/>
        <a:lstStyle/>
        <a:p>
          <a:r>
            <a:rPr lang="en-US"/>
            <a:t>Removing distinctions between profession/recipient, producers/consumers </a:t>
          </a:r>
        </a:p>
      </dgm:t>
    </dgm:pt>
    <dgm:pt modelId="{4130818D-94AC-4899-9AAC-49BB068B8E00}" type="parTrans" cxnId="{CE2A8E55-B211-4354-B2CD-A397CF9DD909}">
      <dgm:prSet/>
      <dgm:spPr/>
      <dgm:t>
        <a:bodyPr/>
        <a:lstStyle/>
        <a:p>
          <a:endParaRPr lang="en-US"/>
        </a:p>
      </dgm:t>
    </dgm:pt>
    <dgm:pt modelId="{103C2FC3-37E2-4EE2-BF65-AF7E93205E53}" type="sibTrans" cxnId="{CE2A8E55-B211-4354-B2CD-A397CF9DD909}">
      <dgm:prSet/>
      <dgm:spPr/>
      <dgm:t>
        <a:bodyPr/>
        <a:lstStyle/>
        <a:p>
          <a:endParaRPr lang="en-US"/>
        </a:p>
      </dgm:t>
    </dgm:pt>
    <dgm:pt modelId="{01950C85-EFD3-483A-BACA-5ED27F2F9036}">
      <dgm:prSet/>
      <dgm:spPr/>
      <dgm:t>
        <a:bodyPr/>
        <a:lstStyle/>
        <a:p>
          <a:r>
            <a:rPr lang="en-US"/>
            <a:t>Facilitating</a:t>
          </a:r>
        </a:p>
      </dgm:t>
    </dgm:pt>
    <dgm:pt modelId="{23ED8B4E-936A-4289-BEBB-92B799F097EB}" type="parTrans" cxnId="{9C086D70-1B3A-43BF-A14C-FFBFE16060D6}">
      <dgm:prSet/>
      <dgm:spPr/>
      <dgm:t>
        <a:bodyPr/>
        <a:lstStyle/>
        <a:p>
          <a:endParaRPr lang="en-US"/>
        </a:p>
      </dgm:t>
    </dgm:pt>
    <dgm:pt modelId="{8E3C3EE0-CBBC-4FBF-ABF8-BFA87BB3F934}" type="sibTrans" cxnId="{9C086D70-1B3A-43BF-A14C-FFBFE16060D6}">
      <dgm:prSet/>
      <dgm:spPr/>
      <dgm:t>
        <a:bodyPr/>
        <a:lstStyle/>
        <a:p>
          <a:endParaRPr lang="en-US"/>
        </a:p>
      </dgm:t>
    </dgm:pt>
    <dgm:pt modelId="{F9F1DEDB-84EC-4E04-8FEA-16732BF92E73}">
      <dgm:prSet/>
      <dgm:spPr/>
      <dgm:t>
        <a:bodyPr/>
        <a:lstStyle/>
        <a:p>
          <a:r>
            <a:rPr lang="en-US"/>
            <a:t>Facilitating rather than delivering</a:t>
          </a:r>
        </a:p>
      </dgm:t>
    </dgm:pt>
    <dgm:pt modelId="{C9815D20-9FD8-4B98-9A29-6B95928BF663}" type="parTrans" cxnId="{26BE25BC-285B-40F3-A2BF-877D8195EF40}">
      <dgm:prSet/>
      <dgm:spPr/>
      <dgm:t>
        <a:bodyPr/>
        <a:lstStyle/>
        <a:p>
          <a:endParaRPr lang="en-US"/>
        </a:p>
      </dgm:t>
    </dgm:pt>
    <dgm:pt modelId="{234AAEF9-C2FD-4E57-B2C2-EC08EFA1887D}" type="sibTrans" cxnId="{26BE25BC-285B-40F3-A2BF-877D8195EF40}">
      <dgm:prSet/>
      <dgm:spPr/>
      <dgm:t>
        <a:bodyPr/>
        <a:lstStyle/>
        <a:p>
          <a:endParaRPr lang="en-US"/>
        </a:p>
      </dgm:t>
    </dgm:pt>
    <dgm:pt modelId="{4041EE19-E9C1-4F3E-877C-0C104D195E16}">
      <dgm:prSet/>
      <dgm:spPr/>
      <dgm:t>
        <a:bodyPr/>
        <a:lstStyle/>
        <a:p>
          <a:r>
            <a:rPr lang="en-US"/>
            <a:t>Public service agencies to become catalysts in change; facilitators rather than providers</a:t>
          </a:r>
        </a:p>
      </dgm:t>
    </dgm:pt>
    <dgm:pt modelId="{C4EE304D-FF69-448F-9BA3-890AD4594AFD}" type="parTrans" cxnId="{0204ED98-1443-4795-8C2F-2BA684FDCB92}">
      <dgm:prSet/>
      <dgm:spPr/>
      <dgm:t>
        <a:bodyPr/>
        <a:lstStyle/>
        <a:p>
          <a:endParaRPr lang="en-US"/>
        </a:p>
      </dgm:t>
    </dgm:pt>
    <dgm:pt modelId="{05E1E767-10BE-4D0F-8B95-98DDD079A19B}" type="sibTrans" cxnId="{0204ED98-1443-4795-8C2F-2BA684FDCB92}">
      <dgm:prSet/>
      <dgm:spPr/>
      <dgm:t>
        <a:bodyPr/>
        <a:lstStyle/>
        <a:p>
          <a:endParaRPr lang="en-US"/>
        </a:p>
      </dgm:t>
    </dgm:pt>
    <dgm:pt modelId="{C039C5CF-5F92-4045-87A0-A9F9BDF6C87D}">
      <dgm:prSet/>
      <dgm:spPr/>
      <dgm:t>
        <a:bodyPr/>
        <a:lstStyle/>
        <a:p>
          <a:r>
            <a:rPr lang="en-US"/>
            <a:t>Recognising</a:t>
          </a:r>
        </a:p>
      </dgm:t>
    </dgm:pt>
    <dgm:pt modelId="{2580E2C6-4071-4DC6-8A99-9D948449EFE1}" type="parTrans" cxnId="{9E79BD81-538D-4B77-9490-078224124856}">
      <dgm:prSet/>
      <dgm:spPr/>
      <dgm:t>
        <a:bodyPr/>
        <a:lstStyle/>
        <a:p>
          <a:endParaRPr lang="en-US"/>
        </a:p>
      </dgm:t>
    </dgm:pt>
    <dgm:pt modelId="{FAEF2C76-51A8-486C-AFDD-F18FA1052365}" type="sibTrans" cxnId="{9E79BD81-538D-4B77-9490-078224124856}">
      <dgm:prSet/>
      <dgm:spPr/>
      <dgm:t>
        <a:bodyPr/>
        <a:lstStyle/>
        <a:p>
          <a:endParaRPr lang="en-US"/>
        </a:p>
      </dgm:t>
    </dgm:pt>
    <dgm:pt modelId="{A0EC9E39-3FF5-436F-B2F0-DBEF616452A4}">
      <dgm:prSet/>
      <dgm:spPr/>
      <dgm:t>
        <a:bodyPr/>
        <a:lstStyle/>
        <a:p>
          <a:r>
            <a:rPr lang="en-US"/>
            <a:t>Recognising people’s assets </a:t>
          </a:r>
        </a:p>
      </dgm:t>
    </dgm:pt>
    <dgm:pt modelId="{70126569-11C8-4963-A8EA-3F8F6D0E95F6}" type="parTrans" cxnId="{9C125B65-26F2-4800-ADCF-4D470EFC3571}">
      <dgm:prSet/>
      <dgm:spPr/>
      <dgm:t>
        <a:bodyPr/>
        <a:lstStyle/>
        <a:p>
          <a:endParaRPr lang="en-US"/>
        </a:p>
      </dgm:t>
    </dgm:pt>
    <dgm:pt modelId="{13DE6249-49F1-4E75-A803-07C461235109}" type="sibTrans" cxnId="{9C125B65-26F2-4800-ADCF-4D470EFC3571}">
      <dgm:prSet/>
      <dgm:spPr/>
      <dgm:t>
        <a:bodyPr/>
        <a:lstStyle/>
        <a:p>
          <a:endParaRPr lang="en-US"/>
        </a:p>
      </dgm:t>
    </dgm:pt>
    <dgm:pt modelId="{358A4482-F258-4E26-9CFE-44412CF7CBD5}">
      <dgm:prSet/>
      <dgm:spPr/>
      <dgm:t>
        <a:bodyPr/>
        <a:lstStyle/>
        <a:p>
          <a:r>
            <a:rPr lang="en-US"/>
            <a:t>Transforming the perceptions of people being passive recipients and burdens to being equal and essential partners </a:t>
          </a:r>
        </a:p>
      </dgm:t>
    </dgm:pt>
    <dgm:pt modelId="{0E20EB81-C680-4EE6-A797-6B3EA4CC968D}" type="parTrans" cxnId="{4D4CA982-2535-41A3-8A44-787C3EDFCF2A}">
      <dgm:prSet/>
      <dgm:spPr/>
      <dgm:t>
        <a:bodyPr/>
        <a:lstStyle/>
        <a:p>
          <a:endParaRPr lang="en-US"/>
        </a:p>
      </dgm:t>
    </dgm:pt>
    <dgm:pt modelId="{B2B6D4E8-B198-48DE-BDE2-F0815DB68DE2}" type="sibTrans" cxnId="{4D4CA982-2535-41A3-8A44-787C3EDFCF2A}">
      <dgm:prSet/>
      <dgm:spPr/>
      <dgm:t>
        <a:bodyPr/>
        <a:lstStyle/>
        <a:p>
          <a:endParaRPr lang="en-US"/>
        </a:p>
      </dgm:t>
    </dgm:pt>
    <dgm:pt modelId="{F564BC6B-453F-4E60-9C75-DE40E1A0F6D2}" type="pres">
      <dgm:prSet presAssocID="{85C6A1D8-F1E4-4E75-86CB-599E62665FB7}" presName="Name0" presStyleCnt="0">
        <dgm:presLayoutVars>
          <dgm:dir/>
          <dgm:animLvl val="lvl"/>
          <dgm:resizeHandles val="exact"/>
        </dgm:presLayoutVars>
      </dgm:prSet>
      <dgm:spPr/>
    </dgm:pt>
    <dgm:pt modelId="{39A863DD-D718-418D-B476-52ABF94C4AB4}" type="pres">
      <dgm:prSet presAssocID="{9A994563-6C1B-4658-85CB-B22A86CE6B61}" presName="linNode" presStyleCnt="0"/>
      <dgm:spPr/>
    </dgm:pt>
    <dgm:pt modelId="{7EEA474C-FB62-4D75-ACEC-F6D014A1086B}" type="pres">
      <dgm:prSet presAssocID="{9A994563-6C1B-4658-85CB-B22A86CE6B61}" presName="parentText" presStyleLbl="alignNode1" presStyleIdx="0" presStyleCnt="3">
        <dgm:presLayoutVars>
          <dgm:chMax val="1"/>
          <dgm:bulletEnabled/>
        </dgm:presLayoutVars>
      </dgm:prSet>
      <dgm:spPr/>
    </dgm:pt>
    <dgm:pt modelId="{F2117065-78DC-4807-B926-BDAA9B64CAB1}" type="pres">
      <dgm:prSet presAssocID="{9A994563-6C1B-4658-85CB-B22A86CE6B61}" presName="descendantText" presStyleLbl="alignAccFollowNode1" presStyleIdx="0" presStyleCnt="3" custLinFactNeighborX="0" custLinFactNeighborY="-1897">
        <dgm:presLayoutVars>
          <dgm:bulletEnabled/>
        </dgm:presLayoutVars>
      </dgm:prSet>
      <dgm:spPr/>
    </dgm:pt>
    <dgm:pt modelId="{B3A97E77-6AD2-4681-8003-F0E6D66B3960}" type="pres">
      <dgm:prSet presAssocID="{A309A8A1-B5D1-4D84-9EEA-A2966FA17BD8}" presName="sp" presStyleCnt="0"/>
      <dgm:spPr/>
    </dgm:pt>
    <dgm:pt modelId="{335CBDF7-349F-4268-A983-A39E9A82F696}" type="pres">
      <dgm:prSet presAssocID="{01950C85-EFD3-483A-BACA-5ED27F2F9036}" presName="linNode" presStyleCnt="0"/>
      <dgm:spPr/>
    </dgm:pt>
    <dgm:pt modelId="{7333D7FF-F022-4D4A-84B9-F400BF8DC27A}" type="pres">
      <dgm:prSet presAssocID="{01950C85-EFD3-483A-BACA-5ED27F2F9036}" presName="parentText" presStyleLbl="alignNode1" presStyleIdx="1" presStyleCnt="3">
        <dgm:presLayoutVars>
          <dgm:chMax val="1"/>
          <dgm:bulletEnabled/>
        </dgm:presLayoutVars>
      </dgm:prSet>
      <dgm:spPr/>
    </dgm:pt>
    <dgm:pt modelId="{6580915B-0791-44F2-B618-D00B140D95C8}" type="pres">
      <dgm:prSet presAssocID="{01950C85-EFD3-483A-BACA-5ED27F2F9036}" presName="descendantText" presStyleLbl="alignAccFollowNode1" presStyleIdx="1" presStyleCnt="3">
        <dgm:presLayoutVars>
          <dgm:bulletEnabled/>
        </dgm:presLayoutVars>
      </dgm:prSet>
      <dgm:spPr/>
    </dgm:pt>
    <dgm:pt modelId="{40E3657E-3E96-41F5-9DFA-30F8BDB4DC2A}" type="pres">
      <dgm:prSet presAssocID="{8E3C3EE0-CBBC-4FBF-ABF8-BFA87BB3F934}" presName="sp" presStyleCnt="0"/>
      <dgm:spPr/>
    </dgm:pt>
    <dgm:pt modelId="{144FF5ED-61F6-4FF2-95FD-C989235EC0F9}" type="pres">
      <dgm:prSet presAssocID="{C039C5CF-5F92-4045-87A0-A9F9BDF6C87D}" presName="linNode" presStyleCnt="0"/>
      <dgm:spPr/>
    </dgm:pt>
    <dgm:pt modelId="{4F0F97F0-A1D0-4CBF-8C54-89E1BC289DB7}" type="pres">
      <dgm:prSet presAssocID="{C039C5CF-5F92-4045-87A0-A9F9BDF6C87D}" presName="parentText" presStyleLbl="alignNode1" presStyleIdx="2" presStyleCnt="3">
        <dgm:presLayoutVars>
          <dgm:chMax val="1"/>
          <dgm:bulletEnabled/>
        </dgm:presLayoutVars>
      </dgm:prSet>
      <dgm:spPr/>
    </dgm:pt>
    <dgm:pt modelId="{EEAA6389-33DE-44CF-93F7-0A1889AD10CB}" type="pres">
      <dgm:prSet presAssocID="{C039C5CF-5F92-4045-87A0-A9F9BDF6C87D}" presName="descendantText" presStyleLbl="alignAccFollowNode1" presStyleIdx="2" presStyleCnt="3">
        <dgm:presLayoutVars>
          <dgm:bulletEnabled/>
        </dgm:presLayoutVars>
      </dgm:prSet>
      <dgm:spPr/>
    </dgm:pt>
  </dgm:ptLst>
  <dgm:cxnLst>
    <dgm:cxn modelId="{17167D35-8C7F-4B01-9533-3AC2E82DB371}" type="presOf" srcId="{A0EC9E39-3FF5-436F-B2F0-DBEF616452A4}" destId="{EEAA6389-33DE-44CF-93F7-0A1889AD10CB}" srcOrd="0" destOrd="0" presId="urn:microsoft.com/office/officeart/2016/7/layout/VerticalSolidActionList"/>
    <dgm:cxn modelId="{CD06D73F-7004-4C06-8621-BA6E69D43788}" type="presOf" srcId="{4041EE19-E9C1-4F3E-877C-0C104D195E16}" destId="{6580915B-0791-44F2-B618-D00B140D95C8}" srcOrd="0" destOrd="1" presId="urn:microsoft.com/office/officeart/2016/7/layout/VerticalSolidActionList"/>
    <dgm:cxn modelId="{5225E740-F35D-473E-943C-88C32B21F826}" type="presOf" srcId="{01950C85-EFD3-483A-BACA-5ED27F2F9036}" destId="{7333D7FF-F022-4D4A-84B9-F400BF8DC27A}" srcOrd="0" destOrd="0" presId="urn:microsoft.com/office/officeart/2016/7/layout/VerticalSolidActionList"/>
    <dgm:cxn modelId="{029E1F61-9B66-4184-A51D-9CA8BF0270DD}" type="presOf" srcId="{7DB8C570-0555-4B08-90B7-6E05D0405EF4}" destId="{F2117065-78DC-4807-B926-BDAA9B64CAB1}" srcOrd="0" destOrd="0" presId="urn:microsoft.com/office/officeart/2016/7/layout/VerticalSolidActionList"/>
    <dgm:cxn modelId="{6E2E8843-7C88-4775-BA81-3F5B4B70F305}" type="presOf" srcId="{C039C5CF-5F92-4045-87A0-A9F9BDF6C87D}" destId="{4F0F97F0-A1D0-4CBF-8C54-89E1BC289DB7}" srcOrd="0" destOrd="0" presId="urn:microsoft.com/office/officeart/2016/7/layout/VerticalSolidActionList"/>
    <dgm:cxn modelId="{9C125B65-26F2-4800-ADCF-4D470EFC3571}" srcId="{C039C5CF-5F92-4045-87A0-A9F9BDF6C87D}" destId="{A0EC9E39-3FF5-436F-B2F0-DBEF616452A4}" srcOrd="0" destOrd="0" parTransId="{70126569-11C8-4963-A8EA-3F8F6D0E95F6}" sibTransId="{13DE6249-49F1-4E75-A803-07C461235109}"/>
    <dgm:cxn modelId="{41C4EF4C-A3B9-465A-9886-3B39440534C5}" type="presOf" srcId="{F9F1DEDB-84EC-4E04-8FEA-16732BF92E73}" destId="{6580915B-0791-44F2-B618-D00B140D95C8}" srcOrd="0" destOrd="0" presId="urn:microsoft.com/office/officeart/2016/7/layout/VerticalSolidActionList"/>
    <dgm:cxn modelId="{9C086D70-1B3A-43BF-A14C-FFBFE16060D6}" srcId="{85C6A1D8-F1E4-4E75-86CB-599E62665FB7}" destId="{01950C85-EFD3-483A-BACA-5ED27F2F9036}" srcOrd="1" destOrd="0" parTransId="{23ED8B4E-936A-4289-BEBB-92B799F097EB}" sibTransId="{8E3C3EE0-CBBC-4FBF-ABF8-BFA87BB3F934}"/>
    <dgm:cxn modelId="{CE2A8E55-B211-4354-B2CD-A397CF9DD909}" srcId="{7DB8C570-0555-4B08-90B7-6E05D0405EF4}" destId="{2828544C-C3C9-44A5-8455-CEDED47D61C8}" srcOrd="0" destOrd="0" parTransId="{4130818D-94AC-4899-9AAC-49BB068B8E00}" sibTransId="{103C2FC3-37E2-4EE2-BF65-AF7E93205E53}"/>
    <dgm:cxn modelId="{AE2C837D-041E-4993-816C-EA0F64630E91}" srcId="{85C6A1D8-F1E4-4E75-86CB-599E62665FB7}" destId="{9A994563-6C1B-4658-85CB-B22A86CE6B61}" srcOrd="0" destOrd="0" parTransId="{F730E1FF-FE42-4DAF-AAEF-063A1470AE8E}" sibTransId="{A309A8A1-B5D1-4D84-9EEA-A2966FA17BD8}"/>
    <dgm:cxn modelId="{9E79BD81-538D-4B77-9490-078224124856}" srcId="{85C6A1D8-F1E4-4E75-86CB-599E62665FB7}" destId="{C039C5CF-5F92-4045-87A0-A9F9BDF6C87D}" srcOrd="2" destOrd="0" parTransId="{2580E2C6-4071-4DC6-8A99-9D948449EFE1}" sibTransId="{FAEF2C76-51A8-486C-AFDD-F18FA1052365}"/>
    <dgm:cxn modelId="{4D4CA982-2535-41A3-8A44-787C3EDFCF2A}" srcId="{A0EC9E39-3FF5-436F-B2F0-DBEF616452A4}" destId="{358A4482-F258-4E26-9CFE-44412CF7CBD5}" srcOrd="0" destOrd="0" parTransId="{0E20EB81-C680-4EE6-A797-6B3EA4CC968D}" sibTransId="{B2B6D4E8-B198-48DE-BDE2-F0815DB68DE2}"/>
    <dgm:cxn modelId="{0204ED98-1443-4795-8C2F-2BA684FDCB92}" srcId="{F9F1DEDB-84EC-4E04-8FEA-16732BF92E73}" destId="{4041EE19-E9C1-4F3E-877C-0C104D195E16}" srcOrd="0" destOrd="0" parTransId="{C4EE304D-FF69-448F-9BA3-890AD4594AFD}" sibTransId="{05E1E767-10BE-4D0F-8B95-98DDD079A19B}"/>
    <dgm:cxn modelId="{78EF159F-2A1C-4931-80A5-D7B2709F6C80}" type="presOf" srcId="{358A4482-F258-4E26-9CFE-44412CF7CBD5}" destId="{EEAA6389-33DE-44CF-93F7-0A1889AD10CB}" srcOrd="0" destOrd="1" presId="urn:microsoft.com/office/officeart/2016/7/layout/VerticalSolidActionList"/>
    <dgm:cxn modelId="{90CB5EA6-A37F-4C3D-A4FA-B92A7C3C3CB8}" type="presOf" srcId="{85C6A1D8-F1E4-4E75-86CB-599E62665FB7}" destId="{F564BC6B-453F-4E60-9C75-DE40E1A0F6D2}" srcOrd="0" destOrd="0" presId="urn:microsoft.com/office/officeart/2016/7/layout/VerticalSolidActionList"/>
    <dgm:cxn modelId="{26BE25BC-285B-40F3-A2BF-877D8195EF40}" srcId="{01950C85-EFD3-483A-BACA-5ED27F2F9036}" destId="{F9F1DEDB-84EC-4E04-8FEA-16732BF92E73}" srcOrd="0" destOrd="0" parTransId="{C9815D20-9FD8-4B98-9A29-6B95928BF663}" sibTransId="{234AAEF9-C2FD-4E57-B2C2-EC08EFA1887D}"/>
    <dgm:cxn modelId="{3BC364BE-9D90-4380-A510-327AB169F4BF}" srcId="{9A994563-6C1B-4658-85CB-B22A86CE6B61}" destId="{7DB8C570-0555-4B08-90B7-6E05D0405EF4}" srcOrd="0" destOrd="0" parTransId="{8C3F9785-ED60-431E-BECE-0FD64B0E6DF5}" sibTransId="{98207317-E0EA-41EA-8152-B45BDA83BDBC}"/>
    <dgm:cxn modelId="{36371AE7-9AC1-469A-8ADD-CBF581F8815A}" type="presOf" srcId="{9A994563-6C1B-4658-85CB-B22A86CE6B61}" destId="{7EEA474C-FB62-4D75-ACEC-F6D014A1086B}" srcOrd="0" destOrd="0" presId="urn:microsoft.com/office/officeart/2016/7/layout/VerticalSolidActionList"/>
    <dgm:cxn modelId="{2D78A4FE-C9CD-4E3B-977B-17382923A25A}" type="presOf" srcId="{2828544C-C3C9-44A5-8455-CEDED47D61C8}" destId="{F2117065-78DC-4807-B926-BDAA9B64CAB1}" srcOrd="0" destOrd="1" presId="urn:microsoft.com/office/officeart/2016/7/layout/VerticalSolidActionList"/>
    <dgm:cxn modelId="{A1654982-E778-4A58-B22D-008D8DBF26B7}" type="presParOf" srcId="{F564BC6B-453F-4E60-9C75-DE40E1A0F6D2}" destId="{39A863DD-D718-418D-B476-52ABF94C4AB4}" srcOrd="0" destOrd="0" presId="urn:microsoft.com/office/officeart/2016/7/layout/VerticalSolidActionList"/>
    <dgm:cxn modelId="{BA738B1B-F2A1-4F0C-976A-8F50253E78FA}" type="presParOf" srcId="{39A863DD-D718-418D-B476-52ABF94C4AB4}" destId="{7EEA474C-FB62-4D75-ACEC-F6D014A1086B}" srcOrd="0" destOrd="0" presId="urn:microsoft.com/office/officeart/2016/7/layout/VerticalSolidActionList"/>
    <dgm:cxn modelId="{FCACADCB-F201-4996-A113-612950AC509E}" type="presParOf" srcId="{39A863DD-D718-418D-B476-52ABF94C4AB4}" destId="{F2117065-78DC-4807-B926-BDAA9B64CAB1}" srcOrd="1" destOrd="0" presId="urn:microsoft.com/office/officeart/2016/7/layout/VerticalSolidActionList"/>
    <dgm:cxn modelId="{886C4266-A3A6-48D5-821D-298E3400E776}" type="presParOf" srcId="{F564BC6B-453F-4E60-9C75-DE40E1A0F6D2}" destId="{B3A97E77-6AD2-4681-8003-F0E6D66B3960}" srcOrd="1" destOrd="0" presId="urn:microsoft.com/office/officeart/2016/7/layout/VerticalSolidActionList"/>
    <dgm:cxn modelId="{7A9FE2D7-8D52-4B13-90AD-1E84F5DD9135}" type="presParOf" srcId="{F564BC6B-453F-4E60-9C75-DE40E1A0F6D2}" destId="{335CBDF7-349F-4268-A983-A39E9A82F696}" srcOrd="2" destOrd="0" presId="urn:microsoft.com/office/officeart/2016/7/layout/VerticalSolidActionList"/>
    <dgm:cxn modelId="{9C84F8D4-1A19-49E4-80CA-9533564744DE}" type="presParOf" srcId="{335CBDF7-349F-4268-A983-A39E9A82F696}" destId="{7333D7FF-F022-4D4A-84B9-F400BF8DC27A}" srcOrd="0" destOrd="0" presId="urn:microsoft.com/office/officeart/2016/7/layout/VerticalSolidActionList"/>
    <dgm:cxn modelId="{6EF5D03E-481C-495B-8F43-84339B290A9C}" type="presParOf" srcId="{335CBDF7-349F-4268-A983-A39E9A82F696}" destId="{6580915B-0791-44F2-B618-D00B140D95C8}" srcOrd="1" destOrd="0" presId="urn:microsoft.com/office/officeart/2016/7/layout/VerticalSolidActionList"/>
    <dgm:cxn modelId="{382BB6CB-D95B-4B91-B67A-D4167B9F39D1}" type="presParOf" srcId="{F564BC6B-453F-4E60-9C75-DE40E1A0F6D2}" destId="{40E3657E-3E96-41F5-9DFA-30F8BDB4DC2A}" srcOrd="3" destOrd="0" presId="urn:microsoft.com/office/officeart/2016/7/layout/VerticalSolidActionList"/>
    <dgm:cxn modelId="{C86436BE-C81E-4126-B0A8-8FE0448E67FC}" type="presParOf" srcId="{F564BC6B-453F-4E60-9C75-DE40E1A0F6D2}" destId="{144FF5ED-61F6-4FF2-95FD-C989235EC0F9}" srcOrd="4" destOrd="0" presId="urn:microsoft.com/office/officeart/2016/7/layout/VerticalSolidActionList"/>
    <dgm:cxn modelId="{76E74B12-314A-4BF9-958A-18327259EB15}" type="presParOf" srcId="{144FF5ED-61F6-4FF2-95FD-C989235EC0F9}" destId="{4F0F97F0-A1D0-4CBF-8C54-89E1BC289DB7}" srcOrd="0" destOrd="0" presId="urn:microsoft.com/office/officeart/2016/7/layout/VerticalSolidActionList"/>
    <dgm:cxn modelId="{3AE67ECB-E9DD-4023-BD6C-6E8D2FF358C5}" type="presParOf" srcId="{144FF5ED-61F6-4FF2-95FD-C989235EC0F9}" destId="{EEAA6389-33DE-44CF-93F7-0A1889AD10CB}"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9A583D-1E4F-4E0A-AFCC-5215B1EB46E5}" type="doc">
      <dgm:prSet loTypeId="urn:microsoft.com/office/officeart/2005/8/layout/hierarchy1" loCatId="hierarchy" qsTypeId="urn:microsoft.com/office/officeart/2005/8/quickstyle/simple2" qsCatId="simple" csTypeId="urn:microsoft.com/office/officeart/2005/8/colors/colorful4" csCatId="colorful"/>
      <dgm:spPr/>
      <dgm:t>
        <a:bodyPr/>
        <a:lstStyle/>
        <a:p>
          <a:endParaRPr lang="en-US"/>
        </a:p>
      </dgm:t>
    </dgm:pt>
    <dgm:pt modelId="{83A950C2-C491-4D22-A035-E1F0BF4FEE6C}">
      <dgm:prSet/>
      <dgm:spPr/>
      <dgm:t>
        <a:bodyPr/>
        <a:lstStyle/>
        <a:p>
          <a:r>
            <a:rPr lang="en-GB"/>
            <a:t>LGBT+ older adults face barriers in access to care, impacting their ability to receive person-centred care in old age, which is central to the prevention and management of frailty, disability and disease</a:t>
          </a:r>
          <a:endParaRPr lang="en-US"/>
        </a:p>
      </dgm:t>
    </dgm:pt>
    <dgm:pt modelId="{0BFB920C-FE02-4ADA-A98A-96F8CE4CD765}" type="parTrans" cxnId="{8581962D-D10D-4A84-A3BF-30A0BD3AF97A}">
      <dgm:prSet/>
      <dgm:spPr/>
      <dgm:t>
        <a:bodyPr/>
        <a:lstStyle/>
        <a:p>
          <a:endParaRPr lang="en-US"/>
        </a:p>
      </dgm:t>
    </dgm:pt>
    <dgm:pt modelId="{57ADFE47-E103-4533-8484-49A36E1C1409}" type="sibTrans" cxnId="{8581962D-D10D-4A84-A3BF-30A0BD3AF97A}">
      <dgm:prSet/>
      <dgm:spPr/>
      <dgm:t>
        <a:bodyPr/>
        <a:lstStyle/>
        <a:p>
          <a:endParaRPr lang="en-US"/>
        </a:p>
      </dgm:t>
    </dgm:pt>
    <dgm:pt modelId="{C3F94D83-4251-4126-ADA8-51734DAEEC85}">
      <dgm:prSet/>
      <dgm:spPr/>
      <dgm:t>
        <a:bodyPr/>
        <a:lstStyle/>
        <a:p>
          <a:r>
            <a:rPr lang="en-GB"/>
            <a:t>Heteronormativity and discrimination must be addressed across the whole health system to achieve the health policy goal of  supporting all older adults to enjoy health and well-being</a:t>
          </a:r>
          <a:endParaRPr lang="en-US"/>
        </a:p>
      </dgm:t>
    </dgm:pt>
    <dgm:pt modelId="{C7397734-1971-4313-B972-BF7CC0F53DC4}" type="parTrans" cxnId="{0A21DF59-653E-4569-8111-801C878681AA}">
      <dgm:prSet/>
      <dgm:spPr/>
      <dgm:t>
        <a:bodyPr/>
        <a:lstStyle/>
        <a:p>
          <a:endParaRPr lang="en-US"/>
        </a:p>
      </dgm:t>
    </dgm:pt>
    <dgm:pt modelId="{BBE00575-EF15-43FB-B74F-2613F13FA1F4}" type="sibTrans" cxnId="{0A21DF59-653E-4569-8111-801C878681AA}">
      <dgm:prSet/>
      <dgm:spPr/>
      <dgm:t>
        <a:bodyPr/>
        <a:lstStyle/>
        <a:p>
          <a:endParaRPr lang="en-US"/>
        </a:p>
      </dgm:t>
    </dgm:pt>
    <dgm:pt modelId="{8C21C2BC-D284-4207-B719-38A62E17993E}" type="pres">
      <dgm:prSet presAssocID="{129A583D-1E4F-4E0A-AFCC-5215B1EB46E5}" presName="hierChild1" presStyleCnt="0">
        <dgm:presLayoutVars>
          <dgm:chPref val="1"/>
          <dgm:dir/>
          <dgm:animOne val="branch"/>
          <dgm:animLvl val="lvl"/>
          <dgm:resizeHandles/>
        </dgm:presLayoutVars>
      </dgm:prSet>
      <dgm:spPr/>
    </dgm:pt>
    <dgm:pt modelId="{DDEAA6F6-221B-41F6-BEF7-97F5829E8E89}" type="pres">
      <dgm:prSet presAssocID="{83A950C2-C491-4D22-A035-E1F0BF4FEE6C}" presName="hierRoot1" presStyleCnt="0"/>
      <dgm:spPr/>
    </dgm:pt>
    <dgm:pt modelId="{B93142A9-6DA5-4F14-90BE-17F40D6C0214}" type="pres">
      <dgm:prSet presAssocID="{83A950C2-C491-4D22-A035-E1F0BF4FEE6C}" presName="composite" presStyleCnt="0"/>
      <dgm:spPr/>
    </dgm:pt>
    <dgm:pt modelId="{091E0B7F-2D5C-405D-853A-0977DBAC8903}" type="pres">
      <dgm:prSet presAssocID="{83A950C2-C491-4D22-A035-E1F0BF4FEE6C}" presName="background" presStyleLbl="node0" presStyleIdx="0" presStyleCnt="2"/>
      <dgm:spPr/>
    </dgm:pt>
    <dgm:pt modelId="{C64E9BA9-911F-4806-918A-56020B20BA05}" type="pres">
      <dgm:prSet presAssocID="{83A950C2-C491-4D22-A035-E1F0BF4FEE6C}" presName="text" presStyleLbl="fgAcc0" presStyleIdx="0" presStyleCnt="2">
        <dgm:presLayoutVars>
          <dgm:chPref val="3"/>
        </dgm:presLayoutVars>
      </dgm:prSet>
      <dgm:spPr/>
    </dgm:pt>
    <dgm:pt modelId="{07F111FC-770B-4004-B8A3-2EF142F0E3E5}" type="pres">
      <dgm:prSet presAssocID="{83A950C2-C491-4D22-A035-E1F0BF4FEE6C}" presName="hierChild2" presStyleCnt="0"/>
      <dgm:spPr/>
    </dgm:pt>
    <dgm:pt modelId="{B6DD1B75-7D89-49FE-BAE8-6CCE613554D0}" type="pres">
      <dgm:prSet presAssocID="{C3F94D83-4251-4126-ADA8-51734DAEEC85}" presName="hierRoot1" presStyleCnt="0"/>
      <dgm:spPr/>
    </dgm:pt>
    <dgm:pt modelId="{551DBA0F-D3C1-4893-94CB-4A477D7B5C4D}" type="pres">
      <dgm:prSet presAssocID="{C3F94D83-4251-4126-ADA8-51734DAEEC85}" presName="composite" presStyleCnt="0"/>
      <dgm:spPr/>
    </dgm:pt>
    <dgm:pt modelId="{A6AD38E7-57AB-4C68-A181-443F805247BE}" type="pres">
      <dgm:prSet presAssocID="{C3F94D83-4251-4126-ADA8-51734DAEEC85}" presName="background" presStyleLbl="node0" presStyleIdx="1" presStyleCnt="2"/>
      <dgm:spPr/>
    </dgm:pt>
    <dgm:pt modelId="{860F608E-A566-4425-B90F-5BD8AC6F9189}" type="pres">
      <dgm:prSet presAssocID="{C3F94D83-4251-4126-ADA8-51734DAEEC85}" presName="text" presStyleLbl="fgAcc0" presStyleIdx="1" presStyleCnt="2">
        <dgm:presLayoutVars>
          <dgm:chPref val="3"/>
        </dgm:presLayoutVars>
      </dgm:prSet>
      <dgm:spPr/>
    </dgm:pt>
    <dgm:pt modelId="{621898CA-400A-4549-95AB-AA10EA622327}" type="pres">
      <dgm:prSet presAssocID="{C3F94D83-4251-4126-ADA8-51734DAEEC85}" presName="hierChild2" presStyleCnt="0"/>
      <dgm:spPr/>
    </dgm:pt>
  </dgm:ptLst>
  <dgm:cxnLst>
    <dgm:cxn modelId="{8581962D-D10D-4A84-A3BF-30A0BD3AF97A}" srcId="{129A583D-1E4F-4E0A-AFCC-5215B1EB46E5}" destId="{83A950C2-C491-4D22-A035-E1F0BF4FEE6C}" srcOrd="0" destOrd="0" parTransId="{0BFB920C-FE02-4ADA-A98A-96F8CE4CD765}" sibTransId="{57ADFE47-E103-4533-8484-49A36E1C1409}"/>
    <dgm:cxn modelId="{6D03C978-433D-4C18-8CE2-85802389EFD9}" type="presOf" srcId="{C3F94D83-4251-4126-ADA8-51734DAEEC85}" destId="{860F608E-A566-4425-B90F-5BD8AC6F9189}" srcOrd="0" destOrd="0" presId="urn:microsoft.com/office/officeart/2005/8/layout/hierarchy1"/>
    <dgm:cxn modelId="{0A21DF59-653E-4569-8111-801C878681AA}" srcId="{129A583D-1E4F-4E0A-AFCC-5215B1EB46E5}" destId="{C3F94D83-4251-4126-ADA8-51734DAEEC85}" srcOrd="1" destOrd="0" parTransId="{C7397734-1971-4313-B972-BF7CC0F53DC4}" sibTransId="{BBE00575-EF15-43FB-B74F-2613F13FA1F4}"/>
    <dgm:cxn modelId="{F3C00C8F-58D7-47DE-B208-A50872A11107}" type="presOf" srcId="{83A950C2-C491-4D22-A035-E1F0BF4FEE6C}" destId="{C64E9BA9-911F-4806-918A-56020B20BA05}" srcOrd="0" destOrd="0" presId="urn:microsoft.com/office/officeart/2005/8/layout/hierarchy1"/>
    <dgm:cxn modelId="{2EAC8391-B710-4CFB-9AB2-6591EFD17D2D}" type="presOf" srcId="{129A583D-1E4F-4E0A-AFCC-5215B1EB46E5}" destId="{8C21C2BC-D284-4207-B719-38A62E17993E}" srcOrd="0" destOrd="0" presId="urn:microsoft.com/office/officeart/2005/8/layout/hierarchy1"/>
    <dgm:cxn modelId="{FF816415-40F1-450B-88A7-FC8D9DAA3800}" type="presParOf" srcId="{8C21C2BC-D284-4207-B719-38A62E17993E}" destId="{DDEAA6F6-221B-41F6-BEF7-97F5829E8E89}" srcOrd="0" destOrd="0" presId="urn:microsoft.com/office/officeart/2005/8/layout/hierarchy1"/>
    <dgm:cxn modelId="{A495423C-564F-48D7-A0C0-67E906533355}" type="presParOf" srcId="{DDEAA6F6-221B-41F6-BEF7-97F5829E8E89}" destId="{B93142A9-6DA5-4F14-90BE-17F40D6C0214}" srcOrd="0" destOrd="0" presId="urn:microsoft.com/office/officeart/2005/8/layout/hierarchy1"/>
    <dgm:cxn modelId="{2C68DC4B-0D7E-43F5-84C7-C5EE53CE5221}" type="presParOf" srcId="{B93142A9-6DA5-4F14-90BE-17F40D6C0214}" destId="{091E0B7F-2D5C-405D-853A-0977DBAC8903}" srcOrd="0" destOrd="0" presId="urn:microsoft.com/office/officeart/2005/8/layout/hierarchy1"/>
    <dgm:cxn modelId="{8E574906-6707-43A9-8756-7F86048DB2A6}" type="presParOf" srcId="{B93142A9-6DA5-4F14-90BE-17F40D6C0214}" destId="{C64E9BA9-911F-4806-918A-56020B20BA05}" srcOrd="1" destOrd="0" presId="urn:microsoft.com/office/officeart/2005/8/layout/hierarchy1"/>
    <dgm:cxn modelId="{088C4C77-53E8-462C-B5F3-67413E2DF8BB}" type="presParOf" srcId="{DDEAA6F6-221B-41F6-BEF7-97F5829E8E89}" destId="{07F111FC-770B-4004-B8A3-2EF142F0E3E5}" srcOrd="1" destOrd="0" presId="urn:microsoft.com/office/officeart/2005/8/layout/hierarchy1"/>
    <dgm:cxn modelId="{4CD4085E-EB12-4C0A-B65A-04A732EC76C0}" type="presParOf" srcId="{8C21C2BC-D284-4207-B719-38A62E17993E}" destId="{B6DD1B75-7D89-49FE-BAE8-6CCE613554D0}" srcOrd="1" destOrd="0" presId="urn:microsoft.com/office/officeart/2005/8/layout/hierarchy1"/>
    <dgm:cxn modelId="{166764B5-21CB-4090-B38D-5BA57A69EB0F}" type="presParOf" srcId="{B6DD1B75-7D89-49FE-BAE8-6CCE613554D0}" destId="{551DBA0F-D3C1-4893-94CB-4A477D7B5C4D}" srcOrd="0" destOrd="0" presId="urn:microsoft.com/office/officeart/2005/8/layout/hierarchy1"/>
    <dgm:cxn modelId="{63618B1D-13D2-4746-9507-9FDBBC41B456}" type="presParOf" srcId="{551DBA0F-D3C1-4893-94CB-4A477D7B5C4D}" destId="{A6AD38E7-57AB-4C68-A181-443F805247BE}" srcOrd="0" destOrd="0" presId="urn:microsoft.com/office/officeart/2005/8/layout/hierarchy1"/>
    <dgm:cxn modelId="{24870BA5-8E24-4EA2-9414-9DA969293025}" type="presParOf" srcId="{551DBA0F-D3C1-4893-94CB-4A477D7B5C4D}" destId="{860F608E-A566-4425-B90F-5BD8AC6F9189}" srcOrd="1" destOrd="0" presId="urn:microsoft.com/office/officeart/2005/8/layout/hierarchy1"/>
    <dgm:cxn modelId="{04352556-F633-48E5-A945-9F07660AA0BF}" type="presParOf" srcId="{B6DD1B75-7D89-49FE-BAE8-6CCE613554D0}" destId="{621898CA-400A-4549-95AB-AA10EA62232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7DF854A-E326-4DB8-8B0A-6D64D739F3A8}" type="doc">
      <dgm:prSet loTypeId="urn:microsoft.com/office/officeart/2005/8/layout/hierarchy2" loCatId="hierarchy" qsTypeId="urn:microsoft.com/office/officeart/2005/8/quickstyle/simple1" qsCatId="simple" csTypeId="urn:microsoft.com/office/officeart/2005/8/colors/colorful5" csCatId="colorful"/>
      <dgm:spPr/>
      <dgm:t>
        <a:bodyPr/>
        <a:lstStyle/>
        <a:p>
          <a:endParaRPr lang="en-US"/>
        </a:p>
      </dgm:t>
    </dgm:pt>
    <dgm:pt modelId="{A9A7B00E-E896-46DE-B1DC-B336F41193F3}">
      <dgm:prSet/>
      <dgm:spPr/>
      <dgm:t>
        <a:bodyPr/>
        <a:lstStyle/>
        <a:p>
          <a:r>
            <a:rPr lang="en-GB" dirty="0"/>
            <a:t>New models of integrated care are charged with:</a:t>
          </a:r>
          <a:endParaRPr lang="en-US" dirty="0"/>
        </a:p>
      </dgm:t>
    </dgm:pt>
    <dgm:pt modelId="{4BB66F62-E414-48D9-8209-91FED226DA57}" type="parTrans" cxnId="{27B86630-FC32-4410-B600-5033170C7034}">
      <dgm:prSet/>
      <dgm:spPr/>
      <dgm:t>
        <a:bodyPr/>
        <a:lstStyle/>
        <a:p>
          <a:endParaRPr lang="en-US"/>
        </a:p>
      </dgm:t>
    </dgm:pt>
    <dgm:pt modelId="{0559E4B8-C326-4784-ACA5-09A3ED142888}" type="sibTrans" cxnId="{27B86630-FC32-4410-B600-5033170C7034}">
      <dgm:prSet/>
      <dgm:spPr/>
      <dgm:t>
        <a:bodyPr/>
        <a:lstStyle/>
        <a:p>
          <a:endParaRPr lang="en-US"/>
        </a:p>
      </dgm:t>
    </dgm:pt>
    <dgm:pt modelId="{2031BF72-1019-4EAF-9743-794D0A3E225D}">
      <dgm:prSet/>
      <dgm:spPr/>
      <dgm:t>
        <a:bodyPr/>
        <a:lstStyle/>
        <a:p>
          <a:r>
            <a:rPr lang="en-GB"/>
            <a:t>Achieving more care beyond the hospital walls</a:t>
          </a:r>
          <a:endParaRPr lang="en-US"/>
        </a:p>
      </dgm:t>
    </dgm:pt>
    <dgm:pt modelId="{24318354-1AE3-4F50-B3AC-85623205C88F}" type="parTrans" cxnId="{8587324A-79C0-4AC1-BD15-01EE0BB56010}">
      <dgm:prSet/>
      <dgm:spPr/>
      <dgm:t>
        <a:bodyPr/>
        <a:lstStyle/>
        <a:p>
          <a:endParaRPr lang="en-US"/>
        </a:p>
      </dgm:t>
    </dgm:pt>
    <dgm:pt modelId="{6DBE8B52-090A-4F80-B1DB-6F5799A4C2C6}" type="sibTrans" cxnId="{8587324A-79C0-4AC1-BD15-01EE0BB56010}">
      <dgm:prSet/>
      <dgm:spPr/>
      <dgm:t>
        <a:bodyPr/>
        <a:lstStyle/>
        <a:p>
          <a:endParaRPr lang="en-US"/>
        </a:p>
      </dgm:t>
    </dgm:pt>
    <dgm:pt modelId="{99269B30-6AF1-4068-9343-695F8E4D3FF9}">
      <dgm:prSet/>
      <dgm:spPr/>
      <dgm:t>
        <a:bodyPr/>
        <a:lstStyle/>
        <a:p>
          <a:r>
            <a:rPr lang="en-GB"/>
            <a:t>Change in the size and shape of acute hospitals</a:t>
          </a:r>
          <a:endParaRPr lang="en-US"/>
        </a:p>
      </dgm:t>
    </dgm:pt>
    <dgm:pt modelId="{32FE3834-FA00-4F6C-B5A1-A4E02DD2C41A}" type="parTrans" cxnId="{D84FA650-6BE6-4546-8C78-D81908F52E6D}">
      <dgm:prSet/>
      <dgm:spPr/>
      <dgm:t>
        <a:bodyPr/>
        <a:lstStyle/>
        <a:p>
          <a:endParaRPr lang="en-US"/>
        </a:p>
      </dgm:t>
    </dgm:pt>
    <dgm:pt modelId="{1D93538B-C675-4CC6-AAE7-95E9F34A0E3E}" type="sibTrans" cxnId="{D84FA650-6BE6-4546-8C78-D81908F52E6D}">
      <dgm:prSet/>
      <dgm:spPr/>
      <dgm:t>
        <a:bodyPr/>
        <a:lstStyle/>
        <a:p>
          <a:endParaRPr lang="en-US"/>
        </a:p>
      </dgm:t>
    </dgm:pt>
    <dgm:pt modelId="{F6C7EA65-9DF6-4E2D-9500-B2F8A50D5D8C}">
      <dgm:prSet/>
      <dgm:spPr/>
      <dgm:t>
        <a:bodyPr/>
        <a:lstStyle/>
        <a:p>
          <a:r>
            <a:rPr lang="en-GB"/>
            <a:t>Increase attention to prevention and population health</a:t>
          </a:r>
          <a:endParaRPr lang="en-US"/>
        </a:p>
      </dgm:t>
    </dgm:pt>
    <dgm:pt modelId="{1ADA9FBB-8647-4369-A36A-7C28DDA78FF9}" type="parTrans" cxnId="{68C092F8-84AF-4C3A-A73E-92A999635BBC}">
      <dgm:prSet/>
      <dgm:spPr/>
      <dgm:t>
        <a:bodyPr/>
        <a:lstStyle/>
        <a:p>
          <a:endParaRPr lang="en-US"/>
        </a:p>
      </dgm:t>
    </dgm:pt>
    <dgm:pt modelId="{306FE72B-69B3-40EE-832D-65CBA619199B}" type="sibTrans" cxnId="{68C092F8-84AF-4C3A-A73E-92A999635BBC}">
      <dgm:prSet/>
      <dgm:spPr/>
      <dgm:t>
        <a:bodyPr/>
        <a:lstStyle/>
        <a:p>
          <a:endParaRPr lang="en-US"/>
        </a:p>
      </dgm:t>
    </dgm:pt>
    <dgm:pt modelId="{F46A1E15-8B51-438B-9BBC-34614A2399E8}">
      <dgm:prSet/>
      <dgm:spPr/>
      <dgm:t>
        <a:bodyPr/>
        <a:lstStyle/>
        <a:p>
          <a:r>
            <a:rPr lang="en-GB"/>
            <a:t>Integrated care can see seen as a way to connect health and social care systems</a:t>
          </a:r>
          <a:endParaRPr lang="en-US"/>
        </a:p>
      </dgm:t>
    </dgm:pt>
    <dgm:pt modelId="{21B10737-83DA-4BA9-8EF7-F6BF61191A18}" type="parTrans" cxnId="{23276F50-A608-4768-A57A-5FB87E3C8107}">
      <dgm:prSet/>
      <dgm:spPr/>
      <dgm:t>
        <a:bodyPr/>
        <a:lstStyle/>
        <a:p>
          <a:endParaRPr lang="en-US"/>
        </a:p>
      </dgm:t>
    </dgm:pt>
    <dgm:pt modelId="{1DA38FA0-2AAE-4716-AE31-340A773E1CAD}" type="sibTrans" cxnId="{23276F50-A608-4768-A57A-5FB87E3C8107}">
      <dgm:prSet/>
      <dgm:spPr/>
      <dgm:t>
        <a:bodyPr/>
        <a:lstStyle/>
        <a:p>
          <a:endParaRPr lang="en-US"/>
        </a:p>
      </dgm:t>
    </dgm:pt>
    <dgm:pt modelId="{C98FC51C-B24A-47BB-86A4-7AFDEB6D49B2}" type="pres">
      <dgm:prSet presAssocID="{77DF854A-E326-4DB8-8B0A-6D64D739F3A8}" presName="diagram" presStyleCnt="0">
        <dgm:presLayoutVars>
          <dgm:chPref val="1"/>
          <dgm:dir/>
          <dgm:animOne val="branch"/>
          <dgm:animLvl val="lvl"/>
          <dgm:resizeHandles val="exact"/>
        </dgm:presLayoutVars>
      </dgm:prSet>
      <dgm:spPr/>
    </dgm:pt>
    <dgm:pt modelId="{85B3DC4E-EBB7-4F57-B5CE-8B0F457EC8E0}" type="pres">
      <dgm:prSet presAssocID="{A9A7B00E-E896-46DE-B1DC-B336F41193F3}" presName="root1" presStyleCnt="0"/>
      <dgm:spPr/>
    </dgm:pt>
    <dgm:pt modelId="{48968E5E-9099-4A70-B289-452C58FC24F1}" type="pres">
      <dgm:prSet presAssocID="{A9A7B00E-E896-46DE-B1DC-B336F41193F3}" presName="LevelOneTextNode" presStyleLbl="node0" presStyleIdx="0" presStyleCnt="2">
        <dgm:presLayoutVars>
          <dgm:chPref val="3"/>
        </dgm:presLayoutVars>
      </dgm:prSet>
      <dgm:spPr/>
    </dgm:pt>
    <dgm:pt modelId="{8F420E9F-C52B-4D7D-8E39-6E64DD1CA9F2}" type="pres">
      <dgm:prSet presAssocID="{A9A7B00E-E896-46DE-B1DC-B336F41193F3}" presName="level2hierChild" presStyleCnt="0"/>
      <dgm:spPr/>
    </dgm:pt>
    <dgm:pt modelId="{5C643FCD-9FC6-42D3-92EF-47EA72D52342}" type="pres">
      <dgm:prSet presAssocID="{24318354-1AE3-4F50-B3AC-85623205C88F}" presName="conn2-1" presStyleLbl="parChTrans1D2" presStyleIdx="0" presStyleCnt="3"/>
      <dgm:spPr/>
    </dgm:pt>
    <dgm:pt modelId="{18BBD86B-E89F-4F0B-8442-AE6D3B8A2F85}" type="pres">
      <dgm:prSet presAssocID="{24318354-1AE3-4F50-B3AC-85623205C88F}" presName="connTx" presStyleLbl="parChTrans1D2" presStyleIdx="0" presStyleCnt="3"/>
      <dgm:spPr/>
    </dgm:pt>
    <dgm:pt modelId="{6AB75BE1-885A-41D9-B9E0-0A8427209CFB}" type="pres">
      <dgm:prSet presAssocID="{2031BF72-1019-4EAF-9743-794D0A3E225D}" presName="root2" presStyleCnt="0"/>
      <dgm:spPr/>
    </dgm:pt>
    <dgm:pt modelId="{F6EED1D1-199F-4CF1-B5B1-A7D51DEC3E1F}" type="pres">
      <dgm:prSet presAssocID="{2031BF72-1019-4EAF-9743-794D0A3E225D}" presName="LevelTwoTextNode" presStyleLbl="node2" presStyleIdx="0" presStyleCnt="3">
        <dgm:presLayoutVars>
          <dgm:chPref val="3"/>
        </dgm:presLayoutVars>
      </dgm:prSet>
      <dgm:spPr/>
    </dgm:pt>
    <dgm:pt modelId="{A372863C-91EB-4F31-BA2F-8F7903BDD917}" type="pres">
      <dgm:prSet presAssocID="{2031BF72-1019-4EAF-9743-794D0A3E225D}" presName="level3hierChild" presStyleCnt="0"/>
      <dgm:spPr/>
    </dgm:pt>
    <dgm:pt modelId="{34E63E2C-322D-46C8-96F4-60C26556AAA6}" type="pres">
      <dgm:prSet presAssocID="{32FE3834-FA00-4F6C-B5A1-A4E02DD2C41A}" presName="conn2-1" presStyleLbl="parChTrans1D2" presStyleIdx="1" presStyleCnt="3"/>
      <dgm:spPr/>
    </dgm:pt>
    <dgm:pt modelId="{B9B1371E-CE8F-40DC-88E4-5EB53AD7135E}" type="pres">
      <dgm:prSet presAssocID="{32FE3834-FA00-4F6C-B5A1-A4E02DD2C41A}" presName="connTx" presStyleLbl="parChTrans1D2" presStyleIdx="1" presStyleCnt="3"/>
      <dgm:spPr/>
    </dgm:pt>
    <dgm:pt modelId="{9994514D-216D-4BAB-8BA8-65E0449D077D}" type="pres">
      <dgm:prSet presAssocID="{99269B30-6AF1-4068-9343-695F8E4D3FF9}" presName="root2" presStyleCnt="0"/>
      <dgm:spPr/>
    </dgm:pt>
    <dgm:pt modelId="{235DD9EC-5048-4B05-A155-B4F0D257BC26}" type="pres">
      <dgm:prSet presAssocID="{99269B30-6AF1-4068-9343-695F8E4D3FF9}" presName="LevelTwoTextNode" presStyleLbl="node2" presStyleIdx="1" presStyleCnt="3">
        <dgm:presLayoutVars>
          <dgm:chPref val="3"/>
        </dgm:presLayoutVars>
      </dgm:prSet>
      <dgm:spPr/>
    </dgm:pt>
    <dgm:pt modelId="{2D49BD15-165E-4920-9375-A5F7850204C3}" type="pres">
      <dgm:prSet presAssocID="{99269B30-6AF1-4068-9343-695F8E4D3FF9}" presName="level3hierChild" presStyleCnt="0"/>
      <dgm:spPr/>
    </dgm:pt>
    <dgm:pt modelId="{EEBF4B88-5DDF-4EB9-AF7A-C6C1B972139B}" type="pres">
      <dgm:prSet presAssocID="{1ADA9FBB-8647-4369-A36A-7C28DDA78FF9}" presName="conn2-1" presStyleLbl="parChTrans1D2" presStyleIdx="2" presStyleCnt="3"/>
      <dgm:spPr/>
    </dgm:pt>
    <dgm:pt modelId="{73BD364E-F1FC-4994-B2E6-70682A7F8E7F}" type="pres">
      <dgm:prSet presAssocID="{1ADA9FBB-8647-4369-A36A-7C28DDA78FF9}" presName="connTx" presStyleLbl="parChTrans1D2" presStyleIdx="2" presStyleCnt="3"/>
      <dgm:spPr/>
    </dgm:pt>
    <dgm:pt modelId="{97241B90-A472-4A97-A289-BBED9C1D538A}" type="pres">
      <dgm:prSet presAssocID="{F6C7EA65-9DF6-4E2D-9500-B2F8A50D5D8C}" presName="root2" presStyleCnt="0"/>
      <dgm:spPr/>
    </dgm:pt>
    <dgm:pt modelId="{7EE687C5-D030-409D-A9FF-9C47540592F8}" type="pres">
      <dgm:prSet presAssocID="{F6C7EA65-9DF6-4E2D-9500-B2F8A50D5D8C}" presName="LevelTwoTextNode" presStyleLbl="node2" presStyleIdx="2" presStyleCnt="3">
        <dgm:presLayoutVars>
          <dgm:chPref val="3"/>
        </dgm:presLayoutVars>
      </dgm:prSet>
      <dgm:spPr/>
    </dgm:pt>
    <dgm:pt modelId="{F2CE0642-DA96-4B87-A156-D422054CD53F}" type="pres">
      <dgm:prSet presAssocID="{F6C7EA65-9DF6-4E2D-9500-B2F8A50D5D8C}" presName="level3hierChild" presStyleCnt="0"/>
      <dgm:spPr/>
    </dgm:pt>
    <dgm:pt modelId="{30DBEF47-6210-40F6-9B07-BB3C6DB89FE4}" type="pres">
      <dgm:prSet presAssocID="{F46A1E15-8B51-438B-9BBC-34614A2399E8}" presName="root1" presStyleCnt="0"/>
      <dgm:spPr/>
    </dgm:pt>
    <dgm:pt modelId="{E3BE96DA-FCD1-49E1-B838-595298DA507D}" type="pres">
      <dgm:prSet presAssocID="{F46A1E15-8B51-438B-9BBC-34614A2399E8}" presName="LevelOneTextNode" presStyleLbl="node0" presStyleIdx="1" presStyleCnt="2">
        <dgm:presLayoutVars>
          <dgm:chPref val="3"/>
        </dgm:presLayoutVars>
      </dgm:prSet>
      <dgm:spPr/>
    </dgm:pt>
    <dgm:pt modelId="{B82AB046-39B9-4AAC-A16F-73F4422FDFE5}" type="pres">
      <dgm:prSet presAssocID="{F46A1E15-8B51-438B-9BBC-34614A2399E8}" presName="level2hierChild" presStyleCnt="0"/>
      <dgm:spPr/>
    </dgm:pt>
  </dgm:ptLst>
  <dgm:cxnLst>
    <dgm:cxn modelId="{27B86630-FC32-4410-B600-5033170C7034}" srcId="{77DF854A-E326-4DB8-8B0A-6D64D739F3A8}" destId="{A9A7B00E-E896-46DE-B1DC-B336F41193F3}" srcOrd="0" destOrd="0" parTransId="{4BB66F62-E414-48D9-8209-91FED226DA57}" sibTransId="{0559E4B8-C326-4784-ACA5-09A3ED142888}"/>
    <dgm:cxn modelId="{30670431-3C1D-46CC-8FF8-DC42C845D6B6}" type="presOf" srcId="{32FE3834-FA00-4F6C-B5A1-A4E02DD2C41A}" destId="{B9B1371E-CE8F-40DC-88E4-5EB53AD7135E}" srcOrd="1" destOrd="0" presId="urn:microsoft.com/office/officeart/2005/8/layout/hierarchy2"/>
    <dgm:cxn modelId="{34DF733B-3B39-457F-8A7A-2B4E02F29E1C}" type="presOf" srcId="{A9A7B00E-E896-46DE-B1DC-B336F41193F3}" destId="{48968E5E-9099-4A70-B289-452C58FC24F1}" srcOrd="0" destOrd="0" presId="urn:microsoft.com/office/officeart/2005/8/layout/hierarchy2"/>
    <dgm:cxn modelId="{0AADA965-713C-4AD4-950C-D2B7C6CA31A3}" type="presOf" srcId="{24318354-1AE3-4F50-B3AC-85623205C88F}" destId="{5C643FCD-9FC6-42D3-92EF-47EA72D52342}" srcOrd="0" destOrd="0" presId="urn:microsoft.com/office/officeart/2005/8/layout/hierarchy2"/>
    <dgm:cxn modelId="{27020848-8D8B-47D4-AF65-45EED0D72622}" type="presOf" srcId="{F6C7EA65-9DF6-4E2D-9500-B2F8A50D5D8C}" destId="{7EE687C5-D030-409D-A9FF-9C47540592F8}" srcOrd="0" destOrd="0" presId="urn:microsoft.com/office/officeart/2005/8/layout/hierarchy2"/>
    <dgm:cxn modelId="{BB2D056A-A4C1-45A7-8486-BA67D1345924}" type="presOf" srcId="{2031BF72-1019-4EAF-9743-794D0A3E225D}" destId="{F6EED1D1-199F-4CF1-B5B1-A7D51DEC3E1F}" srcOrd="0" destOrd="0" presId="urn:microsoft.com/office/officeart/2005/8/layout/hierarchy2"/>
    <dgm:cxn modelId="{8587324A-79C0-4AC1-BD15-01EE0BB56010}" srcId="{A9A7B00E-E896-46DE-B1DC-B336F41193F3}" destId="{2031BF72-1019-4EAF-9743-794D0A3E225D}" srcOrd="0" destOrd="0" parTransId="{24318354-1AE3-4F50-B3AC-85623205C88F}" sibTransId="{6DBE8B52-090A-4F80-B1DB-6F5799A4C2C6}"/>
    <dgm:cxn modelId="{91319B6D-31A9-4738-B263-E1C4B34551C5}" type="presOf" srcId="{F46A1E15-8B51-438B-9BBC-34614A2399E8}" destId="{E3BE96DA-FCD1-49E1-B838-595298DA507D}" srcOrd="0" destOrd="0" presId="urn:microsoft.com/office/officeart/2005/8/layout/hierarchy2"/>
    <dgm:cxn modelId="{23276F50-A608-4768-A57A-5FB87E3C8107}" srcId="{77DF854A-E326-4DB8-8B0A-6D64D739F3A8}" destId="{F46A1E15-8B51-438B-9BBC-34614A2399E8}" srcOrd="1" destOrd="0" parTransId="{21B10737-83DA-4BA9-8EF7-F6BF61191A18}" sibTransId="{1DA38FA0-2AAE-4716-AE31-340A773E1CAD}"/>
    <dgm:cxn modelId="{D84FA650-6BE6-4546-8C78-D81908F52E6D}" srcId="{A9A7B00E-E896-46DE-B1DC-B336F41193F3}" destId="{99269B30-6AF1-4068-9343-695F8E4D3FF9}" srcOrd="1" destOrd="0" parTransId="{32FE3834-FA00-4F6C-B5A1-A4E02DD2C41A}" sibTransId="{1D93538B-C675-4CC6-AAE7-95E9F34A0E3E}"/>
    <dgm:cxn modelId="{F6AD2392-169D-4F02-9347-FACDED02F672}" type="presOf" srcId="{32FE3834-FA00-4F6C-B5A1-A4E02DD2C41A}" destId="{34E63E2C-322D-46C8-96F4-60C26556AAA6}" srcOrd="0" destOrd="0" presId="urn:microsoft.com/office/officeart/2005/8/layout/hierarchy2"/>
    <dgm:cxn modelId="{C9E5A09C-296F-435F-A4E6-12E02222A535}" type="presOf" srcId="{1ADA9FBB-8647-4369-A36A-7C28DDA78FF9}" destId="{73BD364E-F1FC-4994-B2E6-70682A7F8E7F}" srcOrd="1" destOrd="0" presId="urn:microsoft.com/office/officeart/2005/8/layout/hierarchy2"/>
    <dgm:cxn modelId="{46DCF0B3-B35C-46E2-8F5F-E18C297C80C4}" type="presOf" srcId="{24318354-1AE3-4F50-B3AC-85623205C88F}" destId="{18BBD86B-E89F-4F0B-8442-AE6D3B8A2F85}" srcOrd="1" destOrd="0" presId="urn:microsoft.com/office/officeart/2005/8/layout/hierarchy2"/>
    <dgm:cxn modelId="{3048B3B5-6AC1-4F0E-A211-7B4FB3640771}" type="presOf" srcId="{77DF854A-E326-4DB8-8B0A-6D64D739F3A8}" destId="{C98FC51C-B24A-47BB-86A4-7AFDEB6D49B2}" srcOrd="0" destOrd="0" presId="urn:microsoft.com/office/officeart/2005/8/layout/hierarchy2"/>
    <dgm:cxn modelId="{255E3AD3-6F43-4733-A8A5-555A8E5D6BBE}" type="presOf" srcId="{1ADA9FBB-8647-4369-A36A-7C28DDA78FF9}" destId="{EEBF4B88-5DDF-4EB9-AF7A-C6C1B972139B}" srcOrd="0" destOrd="0" presId="urn:microsoft.com/office/officeart/2005/8/layout/hierarchy2"/>
    <dgm:cxn modelId="{8B9FF2EE-1A2F-4559-BB31-1159426D32A1}" type="presOf" srcId="{99269B30-6AF1-4068-9343-695F8E4D3FF9}" destId="{235DD9EC-5048-4B05-A155-B4F0D257BC26}" srcOrd="0" destOrd="0" presId="urn:microsoft.com/office/officeart/2005/8/layout/hierarchy2"/>
    <dgm:cxn modelId="{68C092F8-84AF-4C3A-A73E-92A999635BBC}" srcId="{A9A7B00E-E896-46DE-B1DC-B336F41193F3}" destId="{F6C7EA65-9DF6-4E2D-9500-B2F8A50D5D8C}" srcOrd="2" destOrd="0" parTransId="{1ADA9FBB-8647-4369-A36A-7C28DDA78FF9}" sibTransId="{306FE72B-69B3-40EE-832D-65CBA619199B}"/>
    <dgm:cxn modelId="{0158182C-494A-4188-96D9-72F3E3AF57F9}" type="presParOf" srcId="{C98FC51C-B24A-47BB-86A4-7AFDEB6D49B2}" destId="{85B3DC4E-EBB7-4F57-B5CE-8B0F457EC8E0}" srcOrd="0" destOrd="0" presId="urn:microsoft.com/office/officeart/2005/8/layout/hierarchy2"/>
    <dgm:cxn modelId="{7551E304-9594-4AAE-B1D5-C50F885EE06D}" type="presParOf" srcId="{85B3DC4E-EBB7-4F57-B5CE-8B0F457EC8E0}" destId="{48968E5E-9099-4A70-B289-452C58FC24F1}" srcOrd="0" destOrd="0" presId="urn:microsoft.com/office/officeart/2005/8/layout/hierarchy2"/>
    <dgm:cxn modelId="{22C76302-F867-4665-91CB-5DF83B358A09}" type="presParOf" srcId="{85B3DC4E-EBB7-4F57-B5CE-8B0F457EC8E0}" destId="{8F420E9F-C52B-4D7D-8E39-6E64DD1CA9F2}" srcOrd="1" destOrd="0" presId="urn:microsoft.com/office/officeart/2005/8/layout/hierarchy2"/>
    <dgm:cxn modelId="{8EA80FF5-ADE6-4264-A827-D2841579C7A0}" type="presParOf" srcId="{8F420E9F-C52B-4D7D-8E39-6E64DD1CA9F2}" destId="{5C643FCD-9FC6-42D3-92EF-47EA72D52342}" srcOrd="0" destOrd="0" presId="urn:microsoft.com/office/officeart/2005/8/layout/hierarchy2"/>
    <dgm:cxn modelId="{2702F5A3-B60F-458E-8585-0C20315AC64F}" type="presParOf" srcId="{5C643FCD-9FC6-42D3-92EF-47EA72D52342}" destId="{18BBD86B-E89F-4F0B-8442-AE6D3B8A2F85}" srcOrd="0" destOrd="0" presId="urn:microsoft.com/office/officeart/2005/8/layout/hierarchy2"/>
    <dgm:cxn modelId="{AFD38CE5-A3D3-4B82-AADE-B54C751F1F26}" type="presParOf" srcId="{8F420E9F-C52B-4D7D-8E39-6E64DD1CA9F2}" destId="{6AB75BE1-885A-41D9-B9E0-0A8427209CFB}" srcOrd="1" destOrd="0" presId="urn:microsoft.com/office/officeart/2005/8/layout/hierarchy2"/>
    <dgm:cxn modelId="{EB17B565-A666-405A-8A48-5B6EC63A02BA}" type="presParOf" srcId="{6AB75BE1-885A-41D9-B9E0-0A8427209CFB}" destId="{F6EED1D1-199F-4CF1-B5B1-A7D51DEC3E1F}" srcOrd="0" destOrd="0" presId="urn:microsoft.com/office/officeart/2005/8/layout/hierarchy2"/>
    <dgm:cxn modelId="{6F7988ED-510B-4C57-B306-9529D1FDFBA6}" type="presParOf" srcId="{6AB75BE1-885A-41D9-B9E0-0A8427209CFB}" destId="{A372863C-91EB-4F31-BA2F-8F7903BDD917}" srcOrd="1" destOrd="0" presId="urn:microsoft.com/office/officeart/2005/8/layout/hierarchy2"/>
    <dgm:cxn modelId="{90FED702-2BB9-40D6-A0AC-760A653FC952}" type="presParOf" srcId="{8F420E9F-C52B-4D7D-8E39-6E64DD1CA9F2}" destId="{34E63E2C-322D-46C8-96F4-60C26556AAA6}" srcOrd="2" destOrd="0" presId="urn:microsoft.com/office/officeart/2005/8/layout/hierarchy2"/>
    <dgm:cxn modelId="{76741B25-D7A4-4F75-94FF-ABB46C5B1D7B}" type="presParOf" srcId="{34E63E2C-322D-46C8-96F4-60C26556AAA6}" destId="{B9B1371E-CE8F-40DC-88E4-5EB53AD7135E}" srcOrd="0" destOrd="0" presId="urn:microsoft.com/office/officeart/2005/8/layout/hierarchy2"/>
    <dgm:cxn modelId="{9027ACF0-B419-467F-952D-E7E27E7DA742}" type="presParOf" srcId="{8F420E9F-C52B-4D7D-8E39-6E64DD1CA9F2}" destId="{9994514D-216D-4BAB-8BA8-65E0449D077D}" srcOrd="3" destOrd="0" presId="urn:microsoft.com/office/officeart/2005/8/layout/hierarchy2"/>
    <dgm:cxn modelId="{7F28C748-7DAD-4FB2-9683-478E19F9D515}" type="presParOf" srcId="{9994514D-216D-4BAB-8BA8-65E0449D077D}" destId="{235DD9EC-5048-4B05-A155-B4F0D257BC26}" srcOrd="0" destOrd="0" presId="urn:microsoft.com/office/officeart/2005/8/layout/hierarchy2"/>
    <dgm:cxn modelId="{A687D52C-F6AC-4E9B-9697-A3D7B6E5B4EF}" type="presParOf" srcId="{9994514D-216D-4BAB-8BA8-65E0449D077D}" destId="{2D49BD15-165E-4920-9375-A5F7850204C3}" srcOrd="1" destOrd="0" presId="urn:microsoft.com/office/officeart/2005/8/layout/hierarchy2"/>
    <dgm:cxn modelId="{0630C569-97EC-425F-B171-7B867BD39DE5}" type="presParOf" srcId="{8F420E9F-C52B-4D7D-8E39-6E64DD1CA9F2}" destId="{EEBF4B88-5DDF-4EB9-AF7A-C6C1B972139B}" srcOrd="4" destOrd="0" presId="urn:microsoft.com/office/officeart/2005/8/layout/hierarchy2"/>
    <dgm:cxn modelId="{8F6323E4-36CF-4840-A2C4-08D6A24FD70A}" type="presParOf" srcId="{EEBF4B88-5DDF-4EB9-AF7A-C6C1B972139B}" destId="{73BD364E-F1FC-4994-B2E6-70682A7F8E7F}" srcOrd="0" destOrd="0" presId="urn:microsoft.com/office/officeart/2005/8/layout/hierarchy2"/>
    <dgm:cxn modelId="{ECB2E76F-5C51-4C7C-8F30-CEEABD500FD6}" type="presParOf" srcId="{8F420E9F-C52B-4D7D-8E39-6E64DD1CA9F2}" destId="{97241B90-A472-4A97-A289-BBED9C1D538A}" srcOrd="5" destOrd="0" presId="urn:microsoft.com/office/officeart/2005/8/layout/hierarchy2"/>
    <dgm:cxn modelId="{E4DFECDD-7A04-4CA1-A9A7-2F848FF9BFD1}" type="presParOf" srcId="{97241B90-A472-4A97-A289-BBED9C1D538A}" destId="{7EE687C5-D030-409D-A9FF-9C47540592F8}" srcOrd="0" destOrd="0" presId="urn:microsoft.com/office/officeart/2005/8/layout/hierarchy2"/>
    <dgm:cxn modelId="{0901A216-89EB-4EC7-A8C3-A8D50ADDC954}" type="presParOf" srcId="{97241B90-A472-4A97-A289-BBED9C1D538A}" destId="{F2CE0642-DA96-4B87-A156-D422054CD53F}" srcOrd="1" destOrd="0" presId="urn:microsoft.com/office/officeart/2005/8/layout/hierarchy2"/>
    <dgm:cxn modelId="{A4102450-D971-4B7D-BC3C-E0C25ABBADF6}" type="presParOf" srcId="{C98FC51C-B24A-47BB-86A4-7AFDEB6D49B2}" destId="{30DBEF47-6210-40F6-9B07-BB3C6DB89FE4}" srcOrd="1" destOrd="0" presId="urn:microsoft.com/office/officeart/2005/8/layout/hierarchy2"/>
    <dgm:cxn modelId="{B31A30F7-F7C8-418A-9C94-4FF23063CB92}" type="presParOf" srcId="{30DBEF47-6210-40F6-9B07-BB3C6DB89FE4}" destId="{E3BE96DA-FCD1-49E1-B838-595298DA507D}" srcOrd="0" destOrd="0" presId="urn:microsoft.com/office/officeart/2005/8/layout/hierarchy2"/>
    <dgm:cxn modelId="{77436AE6-D2C2-4173-935B-9DB06E151C65}" type="presParOf" srcId="{30DBEF47-6210-40F6-9B07-BB3C6DB89FE4}" destId="{B82AB046-39B9-4AAC-A16F-73F4422FDFE5}"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816FCE8-3827-49D5-AE96-2EA07168A18A}"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0A2887D3-1277-4BF1-9206-E504EEED0BD6}">
      <dgm:prSet/>
      <dgm:spPr/>
      <dgm:t>
        <a:bodyPr/>
        <a:lstStyle/>
        <a:p>
          <a:r>
            <a:rPr lang="en-GB" dirty="0"/>
            <a:t>ICSs are partnerships that bring together providers and commissioners of NHS services across a geographical area with local authorities and other local partners, to collectively plan and integrate care to meet the needs of their population.</a:t>
          </a:r>
          <a:endParaRPr lang="en-US" dirty="0"/>
        </a:p>
      </dgm:t>
    </dgm:pt>
    <dgm:pt modelId="{9BF87558-209E-4CF2-9CE7-47B245AC11A6}" type="parTrans" cxnId="{6844CDFC-44D2-4520-8776-E1069BA905A4}">
      <dgm:prSet/>
      <dgm:spPr/>
      <dgm:t>
        <a:bodyPr/>
        <a:lstStyle/>
        <a:p>
          <a:endParaRPr lang="en-US"/>
        </a:p>
      </dgm:t>
    </dgm:pt>
    <dgm:pt modelId="{809A0CBC-A9E5-4019-B2A7-09A0CA8539C1}" type="sibTrans" cxnId="{6844CDFC-44D2-4520-8776-E1069BA905A4}">
      <dgm:prSet/>
      <dgm:spPr/>
      <dgm:t>
        <a:bodyPr/>
        <a:lstStyle/>
        <a:p>
          <a:endParaRPr lang="en-US"/>
        </a:p>
      </dgm:t>
    </dgm:pt>
    <dgm:pt modelId="{DF976867-50FC-464A-B5C0-FB42CD2DF15F}">
      <dgm:prSet/>
      <dgm:spPr/>
      <dgm:t>
        <a:bodyPr/>
        <a:lstStyle/>
        <a:p>
          <a:r>
            <a:rPr lang="en-GB"/>
            <a:t>ICSs are the latest in a long line of initiatives aiming to integrate care across local areas</a:t>
          </a:r>
          <a:endParaRPr lang="en-US"/>
        </a:p>
      </dgm:t>
    </dgm:pt>
    <dgm:pt modelId="{82AF2D6A-186C-4A7F-99A9-2732E7586DF4}" type="parTrans" cxnId="{A8A6FDA5-A8F0-4477-BF89-65F9AFBB2173}">
      <dgm:prSet/>
      <dgm:spPr/>
      <dgm:t>
        <a:bodyPr/>
        <a:lstStyle/>
        <a:p>
          <a:endParaRPr lang="en-US"/>
        </a:p>
      </dgm:t>
    </dgm:pt>
    <dgm:pt modelId="{EDFFFC11-D6BA-4334-B0CA-F75518610D58}" type="sibTrans" cxnId="{A8A6FDA5-A8F0-4477-BF89-65F9AFBB2173}">
      <dgm:prSet/>
      <dgm:spPr/>
      <dgm:t>
        <a:bodyPr/>
        <a:lstStyle/>
        <a:p>
          <a:endParaRPr lang="en-US"/>
        </a:p>
      </dgm:t>
    </dgm:pt>
    <dgm:pt modelId="{A9E9CA3C-B9FA-4E72-A4BC-B4A4C229BEED}">
      <dgm:prSet/>
      <dgm:spPr/>
      <dgm:t>
        <a:bodyPr/>
        <a:lstStyle/>
        <a:p>
          <a:r>
            <a:rPr lang="en-GB"/>
            <a:t>ICSs are part of a fundamental shift in the way the health and care system is organised</a:t>
          </a:r>
          <a:endParaRPr lang="en-US"/>
        </a:p>
      </dgm:t>
    </dgm:pt>
    <dgm:pt modelId="{8BF60150-23B2-4CFF-8700-55DF09BDE5DB}" type="parTrans" cxnId="{55CFAB83-39D1-48D0-842E-6B5B5D5EA253}">
      <dgm:prSet/>
      <dgm:spPr/>
      <dgm:t>
        <a:bodyPr/>
        <a:lstStyle/>
        <a:p>
          <a:endParaRPr lang="en-US"/>
        </a:p>
      </dgm:t>
    </dgm:pt>
    <dgm:pt modelId="{AC7F9DD7-F3A8-4A3F-8D79-FB149BEDFA46}" type="sibTrans" cxnId="{55CFAB83-39D1-48D0-842E-6B5B5D5EA253}">
      <dgm:prSet/>
      <dgm:spPr/>
      <dgm:t>
        <a:bodyPr/>
        <a:lstStyle/>
        <a:p>
          <a:endParaRPr lang="en-US"/>
        </a:p>
      </dgm:t>
    </dgm:pt>
    <dgm:pt modelId="{543E783D-7163-4266-A6CD-273E786DA1DD}">
      <dgm:prSet/>
      <dgm:spPr/>
      <dgm:t>
        <a:bodyPr/>
        <a:lstStyle/>
        <a:p>
          <a:r>
            <a:rPr lang="en-GB"/>
            <a:t>In 2019, NHS England set out their aim for all areas of England to be covered by an ICS by April 2021</a:t>
          </a:r>
          <a:endParaRPr lang="en-US"/>
        </a:p>
      </dgm:t>
    </dgm:pt>
    <dgm:pt modelId="{52D257BB-65D1-4F81-B668-91E57AE98B28}" type="parTrans" cxnId="{583985A6-4E2E-4510-8B6B-5296033553B7}">
      <dgm:prSet/>
      <dgm:spPr/>
      <dgm:t>
        <a:bodyPr/>
        <a:lstStyle/>
        <a:p>
          <a:endParaRPr lang="en-US"/>
        </a:p>
      </dgm:t>
    </dgm:pt>
    <dgm:pt modelId="{ED51EA32-7B6C-4872-A51A-7FD94F4266D0}" type="sibTrans" cxnId="{583985A6-4E2E-4510-8B6B-5296033553B7}">
      <dgm:prSet/>
      <dgm:spPr/>
      <dgm:t>
        <a:bodyPr/>
        <a:lstStyle/>
        <a:p>
          <a:endParaRPr lang="en-US"/>
        </a:p>
      </dgm:t>
    </dgm:pt>
    <dgm:pt modelId="{7078C45C-EA82-470B-8745-D4CE39EBC85D}" type="pres">
      <dgm:prSet presAssocID="{0816FCE8-3827-49D5-AE96-2EA07168A18A}" presName="vert0" presStyleCnt="0">
        <dgm:presLayoutVars>
          <dgm:dir/>
          <dgm:animOne val="branch"/>
          <dgm:animLvl val="lvl"/>
        </dgm:presLayoutVars>
      </dgm:prSet>
      <dgm:spPr/>
    </dgm:pt>
    <dgm:pt modelId="{3C761CAA-A982-4F62-9205-B218F8D5732B}" type="pres">
      <dgm:prSet presAssocID="{0A2887D3-1277-4BF1-9206-E504EEED0BD6}" presName="thickLine" presStyleLbl="alignNode1" presStyleIdx="0" presStyleCnt="4"/>
      <dgm:spPr/>
    </dgm:pt>
    <dgm:pt modelId="{4D4F5FB4-F3EC-4677-834E-40F5A2310EE9}" type="pres">
      <dgm:prSet presAssocID="{0A2887D3-1277-4BF1-9206-E504EEED0BD6}" presName="horz1" presStyleCnt="0"/>
      <dgm:spPr/>
    </dgm:pt>
    <dgm:pt modelId="{D9F8D8AE-5697-4887-9E51-404408B99C7C}" type="pres">
      <dgm:prSet presAssocID="{0A2887D3-1277-4BF1-9206-E504EEED0BD6}" presName="tx1" presStyleLbl="revTx" presStyleIdx="0" presStyleCnt="4"/>
      <dgm:spPr/>
    </dgm:pt>
    <dgm:pt modelId="{F189903E-BD51-4870-96DC-40E26A971164}" type="pres">
      <dgm:prSet presAssocID="{0A2887D3-1277-4BF1-9206-E504EEED0BD6}" presName="vert1" presStyleCnt="0"/>
      <dgm:spPr/>
    </dgm:pt>
    <dgm:pt modelId="{4C405490-68F6-45CE-8987-283E31BD6FC1}" type="pres">
      <dgm:prSet presAssocID="{DF976867-50FC-464A-B5C0-FB42CD2DF15F}" presName="thickLine" presStyleLbl="alignNode1" presStyleIdx="1" presStyleCnt="4"/>
      <dgm:spPr/>
    </dgm:pt>
    <dgm:pt modelId="{889E17E5-A225-462C-A091-EE99E5AA97D9}" type="pres">
      <dgm:prSet presAssocID="{DF976867-50FC-464A-B5C0-FB42CD2DF15F}" presName="horz1" presStyleCnt="0"/>
      <dgm:spPr/>
    </dgm:pt>
    <dgm:pt modelId="{27C22289-7FB5-4E89-BFC5-5D76363FC85F}" type="pres">
      <dgm:prSet presAssocID="{DF976867-50FC-464A-B5C0-FB42CD2DF15F}" presName="tx1" presStyleLbl="revTx" presStyleIdx="1" presStyleCnt="4"/>
      <dgm:spPr/>
    </dgm:pt>
    <dgm:pt modelId="{7C060EF9-A409-4A7F-8696-DC9303F9B515}" type="pres">
      <dgm:prSet presAssocID="{DF976867-50FC-464A-B5C0-FB42CD2DF15F}" presName="vert1" presStyleCnt="0"/>
      <dgm:spPr/>
    </dgm:pt>
    <dgm:pt modelId="{D07C1EE4-BDDF-414C-8EAB-A14F1097C20E}" type="pres">
      <dgm:prSet presAssocID="{A9E9CA3C-B9FA-4E72-A4BC-B4A4C229BEED}" presName="thickLine" presStyleLbl="alignNode1" presStyleIdx="2" presStyleCnt="4"/>
      <dgm:spPr/>
    </dgm:pt>
    <dgm:pt modelId="{A8B92F8E-0E2C-414C-8B52-F9AECD5DE1F6}" type="pres">
      <dgm:prSet presAssocID="{A9E9CA3C-B9FA-4E72-A4BC-B4A4C229BEED}" presName="horz1" presStyleCnt="0"/>
      <dgm:spPr/>
    </dgm:pt>
    <dgm:pt modelId="{E18C5C76-E5E6-4FD1-BBE6-025200483626}" type="pres">
      <dgm:prSet presAssocID="{A9E9CA3C-B9FA-4E72-A4BC-B4A4C229BEED}" presName="tx1" presStyleLbl="revTx" presStyleIdx="2" presStyleCnt="4"/>
      <dgm:spPr/>
    </dgm:pt>
    <dgm:pt modelId="{73461B3E-5EBD-4950-85E2-A6E7F00FB376}" type="pres">
      <dgm:prSet presAssocID="{A9E9CA3C-B9FA-4E72-A4BC-B4A4C229BEED}" presName="vert1" presStyleCnt="0"/>
      <dgm:spPr/>
    </dgm:pt>
    <dgm:pt modelId="{9C6EEFD9-BB18-4C76-9B94-4252B5114689}" type="pres">
      <dgm:prSet presAssocID="{543E783D-7163-4266-A6CD-273E786DA1DD}" presName="thickLine" presStyleLbl="alignNode1" presStyleIdx="3" presStyleCnt="4"/>
      <dgm:spPr/>
    </dgm:pt>
    <dgm:pt modelId="{8E4A52ED-C0BA-47DA-BFA8-F4A200D90265}" type="pres">
      <dgm:prSet presAssocID="{543E783D-7163-4266-A6CD-273E786DA1DD}" presName="horz1" presStyleCnt="0"/>
      <dgm:spPr/>
    </dgm:pt>
    <dgm:pt modelId="{FC706102-71F6-4B9C-84EF-32CF5EF12E5C}" type="pres">
      <dgm:prSet presAssocID="{543E783D-7163-4266-A6CD-273E786DA1DD}" presName="tx1" presStyleLbl="revTx" presStyleIdx="3" presStyleCnt="4"/>
      <dgm:spPr/>
    </dgm:pt>
    <dgm:pt modelId="{FF76B54E-AD67-47BF-9954-8440B30615BD}" type="pres">
      <dgm:prSet presAssocID="{543E783D-7163-4266-A6CD-273E786DA1DD}" presName="vert1" presStyleCnt="0"/>
      <dgm:spPr/>
    </dgm:pt>
  </dgm:ptLst>
  <dgm:cxnLst>
    <dgm:cxn modelId="{B74B6718-FB59-48EE-B315-4DDF91A1AC62}" type="presOf" srcId="{543E783D-7163-4266-A6CD-273E786DA1DD}" destId="{FC706102-71F6-4B9C-84EF-32CF5EF12E5C}" srcOrd="0" destOrd="0" presId="urn:microsoft.com/office/officeart/2008/layout/LinedList"/>
    <dgm:cxn modelId="{A6F03321-93C9-4318-93CB-24FC6BE4991A}" type="presOf" srcId="{0816FCE8-3827-49D5-AE96-2EA07168A18A}" destId="{7078C45C-EA82-470B-8745-D4CE39EBC85D}" srcOrd="0" destOrd="0" presId="urn:microsoft.com/office/officeart/2008/layout/LinedList"/>
    <dgm:cxn modelId="{06206027-A1E7-4F93-995E-2306033BF889}" type="presOf" srcId="{DF976867-50FC-464A-B5C0-FB42CD2DF15F}" destId="{27C22289-7FB5-4E89-BFC5-5D76363FC85F}" srcOrd="0" destOrd="0" presId="urn:microsoft.com/office/officeart/2008/layout/LinedList"/>
    <dgm:cxn modelId="{4767C881-702D-40BD-B211-F519EAEADA15}" type="presOf" srcId="{0A2887D3-1277-4BF1-9206-E504EEED0BD6}" destId="{D9F8D8AE-5697-4887-9E51-404408B99C7C}" srcOrd="0" destOrd="0" presId="urn:microsoft.com/office/officeart/2008/layout/LinedList"/>
    <dgm:cxn modelId="{55CFAB83-39D1-48D0-842E-6B5B5D5EA253}" srcId="{0816FCE8-3827-49D5-AE96-2EA07168A18A}" destId="{A9E9CA3C-B9FA-4E72-A4BC-B4A4C229BEED}" srcOrd="2" destOrd="0" parTransId="{8BF60150-23B2-4CFF-8700-55DF09BDE5DB}" sibTransId="{AC7F9DD7-F3A8-4A3F-8D79-FB149BEDFA46}"/>
    <dgm:cxn modelId="{A8A6FDA5-A8F0-4477-BF89-65F9AFBB2173}" srcId="{0816FCE8-3827-49D5-AE96-2EA07168A18A}" destId="{DF976867-50FC-464A-B5C0-FB42CD2DF15F}" srcOrd="1" destOrd="0" parTransId="{82AF2D6A-186C-4A7F-99A9-2732E7586DF4}" sibTransId="{EDFFFC11-D6BA-4334-B0CA-F75518610D58}"/>
    <dgm:cxn modelId="{583985A6-4E2E-4510-8B6B-5296033553B7}" srcId="{0816FCE8-3827-49D5-AE96-2EA07168A18A}" destId="{543E783D-7163-4266-A6CD-273E786DA1DD}" srcOrd="3" destOrd="0" parTransId="{52D257BB-65D1-4F81-B668-91E57AE98B28}" sibTransId="{ED51EA32-7B6C-4872-A51A-7FD94F4266D0}"/>
    <dgm:cxn modelId="{BB446EB4-4E64-4F3A-88F6-577AA3A8ECA0}" type="presOf" srcId="{A9E9CA3C-B9FA-4E72-A4BC-B4A4C229BEED}" destId="{E18C5C76-E5E6-4FD1-BBE6-025200483626}" srcOrd="0" destOrd="0" presId="urn:microsoft.com/office/officeart/2008/layout/LinedList"/>
    <dgm:cxn modelId="{6844CDFC-44D2-4520-8776-E1069BA905A4}" srcId="{0816FCE8-3827-49D5-AE96-2EA07168A18A}" destId="{0A2887D3-1277-4BF1-9206-E504EEED0BD6}" srcOrd="0" destOrd="0" parTransId="{9BF87558-209E-4CF2-9CE7-47B245AC11A6}" sibTransId="{809A0CBC-A9E5-4019-B2A7-09A0CA8539C1}"/>
    <dgm:cxn modelId="{C1BF347E-89AE-45D4-BF05-2B2A79983093}" type="presParOf" srcId="{7078C45C-EA82-470B-8745-D4CE39EBC85D}" destId="{3C761CAA-A982-4F62-9205-B218F8D5732B}" srcOrd="0" destOrd="0" presId="urn:microsoft.com/office/officeart/2008/layout/LinedList"/>
    <dgm:cxn modelId="{727A4BEB-5CE3-4F40-815C-A03827B45EF1}" type="presParOf" srcId="{7078C45C-EA82-470B-8745-D4CE39EBC85D}" destId="{4D4F5FB4-F3EC-4677-834E-40F5A2310EE9}" srcOrd="1" destOrd="0" presId="urn:microsoft.com/office/officeart/2008/layout/LinedList"/>
    <dgm:cxn modelId="{6615D324-8193-4A89-8876-BE3469628140}" type="presParOf" srcId="{4D4F5FB4-F3EC-4677-834E-40F5A2310EE9}" destId="{D9F8D8AE-5697-4887-9E51-404408B99C7C}" srcOrd="0" destOrd="0" presId="urn:microsoft.com/office/officeart/2008/layout/LinedList"/>
    <dgm:cxn modelId="{8E650BC8-ECE0-4A9A-B01B-376A61EF0144}" type="presParOf" srcId="{4D4F5FB4-F3EC-4677-834E-40F5A2310EE9}" destId="{F189903E-BD51-4870-96DC-40E26A971164}" srcOrd="1" destOrd="0" presId="urn:microsoft.com/office/officeart/2008/layout/LinedList"/>
    <dgm:cxn modelId="{C45485B3-3EE4-4E25-88F2-7077B9833E33}" type="presParOf" srcId="{7078C45C-EA82-470B-8745-D4CE39EBC85D}" destId="{4C405490-68F6-45CE-8987-283E31BD6FC1}" srcOrd="2" destOrd="0" presId="urn:microsoft.com/office/officeart/2008/layout/LinedList"/>
    <dgm:cxn modelId="{CCBE758A-229A-497E-BA54-F7766032CA80}" type="presParOf" srcId="{7078C45C-EA82-470B-8745-D4CE39EBC85D}" destId="{889E17E5-A225-462C-A091-EE99E5AA97D9}" srcOrd="3" destOrd="0" presId="urn:microsoft.com/office/officeart/2008/layout/LinedList"/>
    <dgm:cxn modelId="{2CBD4E3F-2646-4C47-BBD1-4CF972E946CD}" type="presParOf" srcId="{889E17E5-A225-462C-A091-EE99E5AA97D9}" destId="{27C22289-7FB5-4E89-BFC5-5D76363FC85F}" srcOrd="0" destOrd="0" presId="urn:microsoft.com/office/officeart/2008/layout/LinedList"/>
    <dgm:cxn modelId="{DBBDC15A-2805-46FD-9DB1-8E3451FF9205}" type="presParOf" srcId="{889E17E5-A225-462C-A091-EE99E5AA97D9}" destId="{7C060EF9-A409-4A7F-8696-DC9303F9B515}" srcOrd="1" destOrd="0" presId="urn:microsoft.com/office/officeart/2008/layout/LinedList"/>
    <dgm:cxn modelId="{CD112929-9AF6-4E47-BF72-2F458E18C0B0}" type="presParOf" srcId="{7078C45C-EA82-470B-8745-D4CE39EBC85D}" destId="{D07C1EE4-BDDF-414C-8EAB-A14F1097C20E}" srcOrd="4" destOrd="0" presId="urn:microsoft.com/office/officeart/2008/layout/LinedList"/>
    <dgm:cxn modelId="{EFE8EE3D-2550-4266-93FA-EF7AEBE51F27}" type="presParOf" srcId="{7078C45C-EA82-470B-8745-D4CE39EBC85D}" destId="{A8B92F8E-0E2C-414C-8B52-F9AECD5DE1F6}" srcOrd="5" destOrd="0" presId="urn:microsoft.com/office/officeart/2008/layout/LinedList"/>
    <dgm:cxn modelId="{BE3F9017-43C2-48D1-B8E3-18D2F7B0BD59}" type="presParOf" srcId="{A8B92F8E-0E2C-414C-8B52-F9AECD5DE1F6}" destId="{E18C5C76-E5E6-4FD1-BBE6-025200483626}" srcOrd="0" destOrd="0" presId="urn:microsoft.com/office/officeart/2008/layout/LinedList"/>
    <dgm:cxn modelId="{3901AF4C-C387-4674-A97E-6D32014B7006}" type="presParOf" srcId="{A8B92F8E-0E2C-414C-8B52-F9AECD5DE1F6}" destId="{73461B3E-5EBD-4950-85E2-A6E7F00FB376}" srcOrd="1" destOrd="0" presId="urn:microsoft.com/office/officeart/2008/layout/LinedList"/>
    <dgm:cxn modelId="{83D4F839-9A00-4E82-90A0-20FDFEB80CD0}" type="presParOf" srcId="{7078C45C-EA82-470B-8745-D4CE39EBC85D}" destId="{9C6EEFD9-BB18-4C76-9B94-4252B5114689}" srcOrd="6" destOrd="0" presId="urn:microsoft.com/office/officeart/2008/layout/LinedList"/>
    <dgm:cxn modelId="{6C31F515-4865-459A-B664-AA7A2AF07FC7}" type="presParOf" srcId="{7078C45C-EA82-470B-8745-D4CE39EBC85D}" destId="{8E4A52ED-C0BA-47DA-BFA8-F4A200D90265}" srcOrd="7" destOrd="0" presId="urn:microsoft.com/office/officeart/2008/layout/LinedList"/>
    <dgm:cxn modelId="{3F7DFC19-E438-4311-81EC-3671AD84DF40}" type="presParOf" srcId="{8E4A52ED-C0BA-47DA-BFA8-F4A200D90265}" destId="{FC706102-71F6-4B9C-84EF-32CF5EF12E5C}" srcOrd="0" destOrd="0" presId="urn:microsoft.com/office/officeart/2008/layout/LinedList"/>
    <dgm:cxn modelId="{6580B760-5FE8-4C7E-AED6-73C55621F414}" type="presParOf" srcId="{8E4A52ED-C0BA-47DA-BFA8-F4A200D90265}" destId="{FF76B54E-AD67-47BF-9954-8440B30615B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AA8DE7A-C2BD-43A1-BC6C-819D2991819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B1F3A69-63E0-45B3-B306-B7DCBD913EA5}">
      <dgm:prSet/>
      <dgm:spPr/>
      <dgm:t>
        <a:bodyPr/>
        <a:lstStyle/>
        <a:p>
          <a:r>
            <a:rPr lang="en-GB" baseline="0" dirty="0"/>
            <a:t>Local Health Boards (LHBs): They have no financial or performance disincentives to ensuring that services best meet patients’ current and future needs. They have access to specialist expertise and data in abundance</a:t>
          </a:r>
          <a:endParaRPr lang="en-US" dirty="0"/>
        </a:p>
      </dgm:t>
    </dgm:pt>
    <dgm:pt modelId="{CE2E4E63-A14B-48FD-ACFA-DF4A633401DA}" type="parTrans" cxnId="{54431DAF-1CFD-40DE-B981-9C818716C4BA}">
      <dgm:prSet/>
      <dgm:spPr/>
      <dgm:t>
        <a:bodyPr/>
        <a:lstStyle/>
        <a:p>
          <a:endParaRPr lang="en-US"/>
        </a:p>
      </dgm:t>
    </dgm:pt>
    <dgm:pt modelId="{22B88631-E497-43C5-8E32-14172D7853EA}" type="sibTrans" cxnId="{54431DAF-1CFD-40DE-B981-9C818716C4BA}">
      <dgm:prSet/>
      <dgm:spPr/>
      <dgm:t>
        <a:bodyPr/>
        <a:lstStyle/>
        <a:p>
          <a:endParaRPr lang="en-US"/>
        </a:p>
      </dgm:t>
    </dgm:pt>
    <dgm:pt modelId="{D063A77C-C442-42A6-9147-2F8B6E4826D4}">
      <dgm:prSet/>
      <dgm:spPr/>
      <dgm:t>
        <a:bodyPr/>
        <a:lstStyle/>
        <a:p>
          <a:r>
            <a:rPr lang="en-GB" baseline="0"/>
            <a:t>NHS and social services focus on patient’s/client’s experience and empowering service users to ensure that services meet their needs</a:t>
          </a:r>
          <a:endParaRPr lang="en-US"/>
        </a:p>
      </dgm:t>
    </dgm:pt>
    <dgm:pt modelId="{78D05D2B-0EAC-4C9A-B391-2964D0E89AED}" type="parTrans" cxnId="{8355FA9B-6781-4817-ADA5-B3725E781836}">
      <dgm:prSet/>
      <dgm:spPr/>
      <dgm:t>
        <a:bodyPr/>
        <a:lstStyle/>
        <a:p>
          <a:endParaRPr lang="en-US"/>
        </a:p>
      </dgm:t>
    </dgm:pt>
    <dgm:pt modelId="{FCD3D984-A2FD-4C44-9566-7B844D578A23}" type="sibTrans" cxnId="{8355FA9B-6781-4817-ADA5-B3725E781836}">
      <dgm:prSet/>
      <dgm:spPr/>
      <dgm:t>
        <a:bodyPr/>
        <a:lstStyle/>
        <a:p>
          <a:endParaRPr lang="en-US"/>
        </a:p>
      </dgm:t>
    </dgm:pt>
    <dgm:pt modelId="{743182F2-ACD8-467E-8E16-528BBB5664B9}">
      <dgm:prSet/>
      <dgm:spPr/>
      <dgm:t>
        <a:bodyPr/>
        <a:lstStyle/>
        <a:p>
          <a:r>
            <a:rPr lang="en-GB" baseline="0"/>
            <a:t>LHBs: have little experience in or appetite for pooled budgeting, and labour under multiple information systems, each serving elements of the integrated care package</a:t>
          </a:r>
          <a:endParaRPr lang="en-US"/>
        </a:p>
      </dgm:t>
    </dgm:pt>
    <dgm:pt modelId="{F3855B0B-72F7-45E5-A994-2D9F4B817892}" type="parTrans" cxnId="{0E1BAA7D-36DE-4C80-86BF-73D557218BB5}">
      <dgm:prSet/>
      <dgm:spPr/>
      <dgm:t>
        <a:bodyPr/>
        <a:lstStyle/>
        <a:p>
          <a:endParaRPr lang="en-US"/>
        </a:p>
      </dgm:t>
    </dgm:pt>
    <dgm:pt modelId="{D162FCCF-D680-4D1B-935F-CD380555D8AF}" type="sibTrans" cxnId="{0E1BAA7D-36DE-4C80-86BF-73D557218BB5}">
      <dgm:prSet/>
      <dgm:spPr/>
      <dgm:t>
        <a:bodyPr/>
        <a:lstStyle/>
        <a:p>
          <a:endParaRPr lang="en-US"/>
        </a:p>
      </dgm:t>
    </dgm:pt>
    <dgm:pt modelId="{DBA5567A-84C3-4E7F-A1CF-349213769717}">
      <dgm:prSet/>
      <dgm:spPr/>
      <dgm:t>
        <a:bodyPr/>
        <a:lstStyle/>
        <a:p>
          <a:r>
            <a:rPr lang="en-GB" baseline="0"/>
            <a:t>Progress to date in integration has often depended on the abilities of individual leaders and the coincidence of their shared workplace, criteria which are unpredictable and fragile</a:t>
          </a:r>
          <a:endParaRPr lang="en-US"/>
        </a:p>
      </dgm:t>
    </dgm:pt>
    <dgm:pt modelId="{38A63D3E-32AB-4845-9F78-ACF48FC778B7}" type="parTrans" cxnId="{7867ACE8-67D6-493F-A88F-ED9F64D7BC94}">
      <dgm:prSet/>
      <dgm:spPr/>
      <dgm:t>
        <a:bodyPr/>
        <a:lstStyle/>
        <a:p>
          <a:endParaRPr lang="en-US"/>
        </a:p>
      </dgm:t>
    </dgm:pt>
    <dgm:pt modelId="{76417A1B-FD81-49DB-B5F7-D0ADDE6176B9}" type="sibTrans" cxnId="{7867ACE8-67D6-493F-A88F-ED9F64D7BC94}">
      <dgm:prSet/>
      <dgm:spPr/>
      <dgm:t>
        <a:bodyPr/>
        <a:lstStyle/>
        <a:p>
          <a:endParaRPr lang="en-US"/>
        </a:p>
      </dgm:t>
    </dgm:pt>
    <dgm:pt modelId="{4C837B31-2513-4C1E-99E6-F7BDA80D2A8E}" type="pres">
      <dgm:prSet presAssocID="{7AA8DE7A-C2BD-43A1-BC6C-819D2991819D}" presName="linear" presStyleCnt="0">
        <dgm:presLayoutVars>
          <dgm:animLvl val="lvl"/>
          <dgm:resizeHandles val="exact"/>
        </dgm:presLayoutVars>
      </dgm:prSet>
      <dgm:spPr/>
    </dgm:pt>
    <dgm:pt modelId="{D0C5ACF8-6A48-4393-91C3-A482D9C523BF}" type="pres">
      <dgm:prSet presAssocID="{4B1F3A69-63E0-45B3-B306-B7DCBD913EA5}" presName="parentText" presStyleLbl="node1" presStyleIdx="0" presStyleCnt="4">
        <dgm:presLayoutVars>
          <dgm:chMax val="0"/>
          <dgm:bulletEnabled val="1"/>
        </dgm:presLayoutVars>
      </dgm:prSet>
      <dgm:spPr/>
    </dgm:pt>
    <dgm:pt modelId="{543FF5AA-E599-487D-A6AA-61D83CA26DD7}" type="pres">
      <dgm:prSet presAssocID="{22B88631-E497-43C5-8E32-14172D7853EA}" presName="spacer" presStyleCnt="0"/>
      <dgm:spPr/>
    </dgm:pt>
    <dgm:pt modelId="{3DD207D1-9DA4-4F6A-8D70-E42119B62EA4}" type="pres">
      <dgm:prSet presAssocID="{D063A77C-C442-42A6-9147-2F8B6E4826D4}" presName="parentText" presStyleLbl="node1" presStyleIdx="1" presStyleCnt="4">
        <dgm:presLayoutVars>
          <dgm:chMax val="0"/>
          <dgm:bulletEnabled val="1"/>
        </dgm:presLayoutVars>
      </dgm:prSet>
      <dgm:spPr/>
    </dgm:pt>
    <dgm:pt modelId="{38BED8FA-E285-4B49-AC95-B8BEB2E2D0A4}" type="pres">
      <dgm:prSet presAssocID="{FCD3D984-A2FD-4C44-9566-7B844D578A23}" presName="spacer" presStyleCnt="0"/>
      <dgm:spPr/>
    </dgm:pt>
    <dgm:pt modelId="{C49E78B4-FFFC-4CD1-A156-FF44337D7D03}" type="pres">
      <dgm:prSet presAssocID="{743182F2-ACD8-467E-8E16-528BBB5664B9}" presName="parentText" presStyleLbl="node1" presStyleIdx="2" presStyleCnt="4">
        <dgm:presLayoutVars>
          <dgm:chMax val="0"/>
          <dgm:bulletEnabled val="1"/>
        </dgm:presLayoutVars>
      </dgm:prSet>
      <dgm:spPr/>
    </dgm:pt>
    <dgm:pt modelId="{BEA48981-83A6-433A-843C-55FC1DE670B3}" type="pres">
      <dgm:prSet presAssocID="{D162FCCF-D680-4D1B-935F-CD380555D8AF}" presName="spacer" presStyleCnt="0"/>
      <dgm:spPr/>
    </dgm:pt>
    <dgm:pt modelId="{8B590335-D227-4EDB-8268-DFDF5F9DEF81}" type="pres">
      <dgm:prSet presAssocID="{DBA5567A-84C3-4E7F-A1CF-349213769717}" presName="parentText" presStyleLbl="node1" presStyleIdx="3" presStyleCnt="4">
        <dgm:presLayoutVars>
          <dgm:chMax val="0"/>
          <dgm:bulletEnabled val="1"/>
        </dgm:presLayoutVars>
      </dgm:prSet>
      <dgm:spPr/>
    </dgm:pt>
  </dgm:ptLst>
  <dgm:cxnLst>
    <dgm:cxn modelId="{2F092B37-EAE7-4AE9-B965-744A4E051A09}" type="presOf" srcId="{D063A77C-C442-42A6-9147-2F8B6E4826D4}" destId="{3DD207D1-9DA4-4F6A-8D70-E42119B62EA4}" srcOrd="0" destOrd="0" presId="urn:microsoft.com/office/officeart/2005/8/layout/vList2"/>
    <dgm:cxn modelId="{EB3F0149-3F8A-4A4A-95FB-628A1E5E3844}" type="presOf" srcId="{743182F2-ACD8-467E-8E16-528BBB5664B9}" destId="{C49E78B4-FFFC-4CD1-A156-FF44337D7D03}" srcOrd="0" destOrd="0" presId="urn:microsoft.com/office/officeart/2005/8/layout/vList2"/>
    <dgm:cxn modelId="{0E1BAA7D-36DE-4C80-86BF-73D557218BB5}" srcId="{7AA8DE7A-C2BD-43A1-BC6C-819D2991819D}" destId="{743182F2-ACD8-467E-8E16-528BBB5664B9}" srcOrd="2" destOrd="0" parTransId="{F3855B0B-72F7-45E5-A994-2D9F4B817892}" sibTransId="{D162FCCF-D680-4D1B-935F-CD380555D8AF}"/>
    <dgm:cxn modelId="{B851D57F-32D8-49DA-930E-97592D169B0D}" type="presOf" srcId="{DBA5567A-84C3-4E7F-A1CF-349213769717}" destId="{8B590335-D227-4EDB-8268-DFDF5F9DEF81}" srcOrd="0" destOrd="0" presId="urn:microsoft.com/office/officeart/2005/8/layout/vList2"/>
    <dgm:cxn modelId="{8355FA9B-6781-4817-ADA5-B3725E781836}" srcId="{7AA8DE7A-C2BD-43A1-BC6C-819D2991819D}" destId="{D063A77C-C442-42A6-9147-2F8B6E4826D4}" srcOrd="1" destOrd="0" parTransId="{78D05D2B-0EAC-4C9A-B391-2964D0E89AED}" sibTransId="{FCD3D984-A2FD-4C44-9566-7B844D578A23}"/>
    <dgm:cxn modelId="{54431DAF-1CFD-40DE-B981-9C818716C4BA}" srcId="{7AA8DE7A-C2BD-43A1-BC6C-819D2991819D}" destId="{4B1F3A69-63E0-45B3-B306-B7DCBD913EA5}" srcOrd="0" destOrd="0" parTransId="{CE2E4E63-A14B-48FD-ACFA-DF4A633401DA}" sibTransId="{22B88631-E497-43C5-8E32-14172D7853EA}"/>
    <dgm:cxn modelId="{380122B4-9629-4FB7-B605-B41542CEE356}" type="presOf" srcId="{7AA8DE7A-C2BD-43A1-BC6C-819D2991819D}" destId="{4C837B31-2513-4C1E-99E6-F7BDA80D2A8E}" srcOrd="0" destOrd="0" presId="urn:microsoft.com/office/officeart/2005/8/layout/vList2"/>
    <dgm:cxn modelId="{7867ACE8-67D6-493F-A88F-ED9F64D7BC94}" srcId="{7AA8DE7A-C2BD-43A1-BC6C-819D2991819D}" destId="{DBA5567A-84C3-4E7F-A1CF-349213769717}" srcOrd="3" destOrd="0" parTransId="{38A63D3E-32AB-4845-9F78-ACF48FC778B7}" sibTransId="{76417A1B-FD81-49DB-B5F7-D0ADDE6176B9}"/>
    <dgm:cxn modelId="{BDECB0ED-A84C-49C6-A13E-67471614F784}" type="presOf" srcId="{4B1F3A69-63E0-45B3-B306-B7DCBD913EA5}" destId="{D0C5ACF8-6A48-4393-91C3-A482D9C523BF}" srcOrd="0" destOrd="0" presId="urn:microsoft.com/office/officeart/2005/8/layout/vList2"/>
    <dgm:cxn modelId="{91AA8192-E5BB-4875-BCBA-8FA6B25C1BAF}" type="presParOf" srcId="{4C837B31-2513-4C1E-99E6-F7BDA80D2A8E}" destId="{D0C5ACF8-6A48-4393-91C3-A482D9C523BF}" srcOrd="0" destOrd="0" presId="urn:microsoft.com/office/officeart/2005/8/layout/vList2"/>
    <dgm:cxn modelId="{2A985F29-59E9-4D61-AB5E-9D31C7BC5CDF}" type="presParOf" srcId="{4C837B31-2513-4C1E-99E6-F7BDA80D2A8E}" destId="{543FF5AA-E599-487D-A6AA-61D83CA26DD7}" srcOrd="1" destOrd="0" presId="urn:microsoft.com/office/officeart/2005/8/layout/vList2"/>
    <dgm:cxn modelId="{43DF02BA-F390-491D-BD17-FDBAE61E7142}" type="presParOf" srcId="{4C837B31-2513-4C1E-99E6-F7BDA80D2A8E}" destId="{3DD207D1-9DA4-4F6A-8D70-E42119B62EA4}" srcOrd="2" destOrd="0" presId="urn:microsoft.com/office/officeart/2005/8/layout/vList2"/>
    <dgm:cxn modelId="{002DD821-CF63-4B14-942C-BDB65D782A66}" type="presParOf" srcId="{4C837B31-2513-4C1E-99E6-F7BDA80D2A8E}" destId="{38BED8FA-E285-4B49-AC95-B8BEB2E2D0A4}" srcOrd="3" destOrd="0" presId="urn:microsoft.com/office/officeart/2005/8/layout/vList2"/>
    <dgm:cxn modelId="{451C5479-BFC8-4BB7-B96F-1942B6ECEEB4}" type="presParOf" srcId="{4C837B31-2513-4C1E-99E6-F7BDA80D2A8E}" destId="{C49E78B4-FFFC-4CD1-A156-FF44337D7D03}" srcOrd="4" destOrd="0" presId="urn:microsoft.com/office/officeart/2005/8/layout/vList2"/>
    <dgm:cxn modelId="{F5C4326F-3A5F-463C-9E20-3D8EFA055B07}" type="presParOf" srcId="{4C837B31-2513-4C1E-99E6-F7BDA80D2A8E}" destId="{BEA48981-83A6-433A-843C-55FC1DE670B3}" srcOrd="5" destOrd="0" presId="urn:microsoft.com/office/officeart/2005/8/layout/vList2"/>
    <dgm:cxn modelId="{1574F728-3604-4EE3-B44A-284052CC6102}" type="presParOf" srcId="{4C837B31-2513-4C1E-99E6-F7BDA80D2A8E}" destId="{8B590335-D227-4EDB-8268-DFDF5F9DEF8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01EC03B-07D9-40B0-B02A-9446CD72F4C5}" type="doc">
      <dgm:prSet loTypeId="urn:microsoft.com/office/officeart/2016/7/layout/RepeatingBendingProcessNew" loCatId="process" qsTypeId="urn:microsoft.com/office/officeart/2005/8/quickstyle/simple2" qsCatId="simple" csTypeId="urn:microsoft.com/office/officeart/2005/8/colors/accent1_2" csCatId="accent1" phldr="1"/>
      <dgm:spPr/>
      <dgm:t>
        <a:bodyPr/>
        <a:lstStyle/>
        <a:p>
          <a:endParaRPr lang="en-US"/>
        </a:p>
      </dgm:t>
    </dgm:pt>
    <dgm:pt modelId="{58F21D93-FDC3-4029-B7B6-282B08113C83}">
      <dgm:prSet/>
      <dgm:spPr/>
      <dgm:t>
        <a:bodyPr/>
        <a:lstStyle/>
        <a:p>
          <a:r>
            <a:rPr lang="en-GB"/>
            <a:t>Integrated care leads to increased patient satisfaction</a:t>
          </a:r>
          <a:endParaRPr lang="en-US"/>
        </a:p>
      </dgm:t>
    </dgm:pt>
    <dgm:pt modelId="{176A48D7-6274-4FB6-A46A-BC23E62E337B}" type="parTrans" cxnId="{06CC65C2-13AA-4833-BD9E-304B8D8A3C08}">
      <dgm:prSet/>
      <dgm:spPr/>
      <dgm:t>
        <a:bodyPr/>
        <a:lstStyle/>
        <a:p>
          <a:endParaRPr lang="en-US"/>
        </a:p>
      </dgm:t>
    </dgm:pt>
    <dgm:pt modelId="{BEBB081E-623F-445B-A265-26CF6D8DE738}" type="sibTrans" cxnId="{06CC65C2-13AA-4833-BD9E-304B8D8A3C08}">
      <dgm:prSet/>
      <dgm:spPr/>
      <dgm:t>
        <a:bodyPr/>
        <a:lstStyle/>
        <a:p>
          <a:endParaRPr lang="en-US"/>
        </a:p>
      </dgm:t>
    </dgm:pt>
    <dgm:pt modelId="{491B7BDB-BEFE-40E9-86EF-71BAEF2EADCF}">
      <dgm:prSet/>
      <dgm:spPr/>
      <dgm:t>
        <a:bodyPr/>
        <a:lstStyle/>
        <a:p>
          <a:r>
            <a:rPr lang="en-GB" dirty="0"/>
            <a:t>Integration increases perceived quality of care</a:t>
          </a:r>
          <a:endParaRPr lang="en-US" dirty="0"/>
        </a:p>
      </dgm:t>
    </dgm:pt>
    <dgm:pt modelId="{78820127-499D-4A6A-B085-170486F66E7F}" type="parTrans" cxnId="{8ACA0B47-2322-40FB-BE9C-9F1B0438674C}">
      <dgm:prSet/>
      <dgm:spPr/>
      <dgm:t>
        <a:bodyPr/>
        <a:lstStyle/>
        <a:p>
          <a:endParaRPr lang="en-US"/>
        </a:p>
      </dgm:t>
    </dgm:pt>
    <dgm:pt modelId="{E41FF7B6-2B2B-40F3-8931-B3F4ED138CDC}" type="sibTrans" cxnId="{8ACA0B47-2322-40FB-BE9C-9F1B0438674C}">
      <dgm:prSet/>
      <dgm:spPr/>
      <dgm:t>
        <a:bodyPr/>
        <a:lstStyle/>
        <a:p>
          <a:endParaRPr lang="en-US"/>
        </a:p>
      </dgm:t>
    </dgm:pt>
    <dgm:pt modelId="{09FCEC32-5671-42D2-9792-15D0BFD5C56C}">
      <dgm:prSet/>
      <dgm:spPr/>
      <dgm:t>
        <a:bodyPr/>
        <a:lstStyle/>
        <a:p>
          <a:r>
            <a:rPr lang="en-GB"/>
            <a:t>Integrated care increases patient access to services</a:t>
          </a:r>
          <a:endParaRPr lang="en-US"/>
        </a:p>
      </dgm:t>
    </dgm:pt>
    <dgm:pt modelId="{E6399667-3720-4BBD-B0BB-9118DA000E2D}" type="parTrans" cxnId="{9E7B8723-52C2-43B3-BD2C-2ECDCB36A762}">
      <dgm:prSet/>
      <dgm:spPr/>
      <dgm:t>
        <a:bodyPr/>
        <a:lstStyle/>
        <a:p>
          <a:endParaRPr lang="en-US"/>
        </a:p>
      </dgm:t>
    </dgm:pt>
    <dgm:pt modelId="{B7B172EC-79D6-44B5-9D79-5C260FC2D309}" type="sibTrans" cxnId="{9E7B8723-52C2-43B3-BD2C-2ECDCB36A762}">
      <dgm:prSet/>
      <dgm:spPr/>
      <dgm:t>
        <a:bodyPr/>
        <a:lstStyle/>
        <a:p>
          <a:endParaRPr lang="en-US"/>
        </a:p>
      </dgm:t>
    </dgm:pt>
    <dgm:pt modelId="{717D01D4-393E-46DA-A520-8FB9836E5268}">
      <dgm:prSet/>
      <dgm:spPr/>
      <dgm:t>
        <a:bodyPr/>
        <a:lstStyle/>
        <a:p>
          <a:r>
            <a:rPr lang="en-GB"/>
            <a:t>Lack of data in impact of integrated care models on patient experiences of services, beyond measures of reported patient satisfaction</a:t>
          </a:r>
          <a:endParaRPr lang="en-US"/>
        </a:p>
      </dgm:t>
    </dgm:pt>
    <dgm:pt modelId="{0BFC2F22-21FB-4DA1-A3C5-AF09F7EDA120}" type="parTrans" cxnId="{CACE2143-4F54-4D99-8CDE-729A0875E0AD}">
      <dgm:prSet/>
      <dgm:spPr/>
      <dgm:t>
        <a:bodyPr/>
        <a:lstStyle/>
        <a:p>
          <a:endParaRPr lang="en-US"/>
        </a:p>
      </dgm:t>
    </dgm:pt>
    <dgm:pt modelId="{574A3DE9-32B7-4DF4-B721-B88ED3280A78}" type="sibTrans" cxnId="{CACE2143-4F54-4D99-8CDE-729A0875E0AD}">
      <dgm:prSet/>
      <dgm:spPr/>
      <dgm:t>
        <a:bodyPr/>
        <a:lstStyle/>
        <a:p>
          <a:endParaRPr lang="en-US"/>
        </a:p>
      </dgm:t>
    </dgm:pt>
    <dgm:pt modelId="{64A60BA2-9458-491D-8DCA-BE52CA86AC8B}">
      <dgm:prSet/>
      <dgm:spPr/>
      <dgm:t>
        <a:bodyPr/>
        <a:lstStyle/>
        <a:p>
          <a:r>
            <a:rPr lang="en-GB"/>
            <a:t>Patient waiting time and outpatient appointments may be reduced</a:t>
          </a:r>
          <a:endParaRPr lang="en-US"/>
        </a:p>
      </dgm:t>
    </dgm:pt>
    <dgm:pt modelId="{1B1D3B60-2BD7-47C0-B8AC-6405708BACAB}" type="parTrans" cxnId="{DA016138-F5B2-4DBD-A8CB-B7D05088CEC1}">
      <dgm:prSet/>
      <dgm:spPr/>
      <dgm:t>
        <a:bodyPr/>
        <a:lstStyle/>
        <a:p>
          <a:endParaRPr lang="en-US"/>
        </a:p>
      </dgm:t>
    </dgm:pt>
    <dgm:pt modelId="{CA0F0DDA-F099-4609-99BF-A17F4FDA5D14}" type="sibTrans" cxnId="{DA016138-F5B2-4DBD-A8CB-B7D05088CEC1}">
      <dgm:prSet/>
      <dgm:spPr/>
      <dgm:t>
        <a:bodyPr/>
        <a:lstStyle/>
        <a:p>
          <a:endParaRPr lang="en-US"/>
        </a:p>
      </dgm:t>
    </dgm:pt>
    <dgm:pt modelId="{A36C4C2A-6BFA-42F5-903F-77F7FD4719D7}">
      <dgm:prSet/>
      <dgm:spPr/>
      <dgm:t>
        <a:bodyPr/>
        <a:lstStyle/>
        <a:p>
          <a:r>
            <a:rPr lang="en-GB"/>
            <a:t>Patient wishes at end of life are met more often</a:t>
          </a:r>
          <a:endParaRPr lang="en-US"/>
        </a:p>
      </dgm:t>
    </dgm:pt>
    <dgm:pt modelId="{29A95C2C-5749-4385-AFA3-B1C2B84BC812}" type="parTrans" cxnId="{85B0619C-2389-460F-9779-57CECB1E2D80}">
      <dgm:prSet/>
      <dgm:spPr/>
      <dgm:t>
        <a:bodyPr/>
        <a:lstStyle/>
        <a:p>
          <a:endParaRPr lang="en-US"/>
        </a:p>
      </dgm:t>
    </dgm:pt>
    <dgm:pt modelId="{C8D7937B-67CE-47DC-ADC9-125B0CAE2B16}" type="sibTrans" cxnId="{85B0619C-2389-460F-9779-57CECB1E2D80}">
      <dgm:prSet/>
      <dgm:spPr/>
      <dgm:t>
        <a:bodyPr/>
        <a:lstStyle/>
        <a:p>
          <a:endParaRPr lang="en-US"/>
        </a:p>
      </dgm:t>
    </dgm:pt>
    <dgm:pt modelId="{0C408CB2-8B88-4CEE-8411-9027720430EF}">
      <dgm:prSet/>
      <dgm:spPr/>
      <dgm:t>
        <a:bodyPr/>
        <a:lstStyle/>
        <a:p>
          <a:r>
            <a:rPr lang="en-GB"/>
            <a:t>No evidence regarding whether models of integrated care are cost neutral, increase or reduce costs</a:t>
          </a:r>
          <a:endParaRPr lang="en-US"/>
        </a:p>
      </dgm:t>
    </dgm:pt>
    <dgm:pt modelId="{E3BC8193-5BAF-4287-B770-F9ABD71CA064}" type="parTrans" cxnId="{278A1940-8155-4B8A-9A67-5C9733E7A7C2}">
      <dgm:prSet/>
      <dgm:spPr/>
      <dgm:t>
        <a:bodyPr/>
        <a:lstStyle/>
        <a:p>
          <a:endParaRPr lang="en-US"/>
        </a:p>
      </dgm:t>
    </dgm:pt>
    <dgm:pt modelId="{885DFB0C-5073-4C65-84E4-B5BF1ACA25A8}" type="sibTrans" cxnId="{278A1940-8155-4B8A-9A67-5C9733E7A7C2}">
      <dgm:prSet/>
      <dgm:spPr/>
      <dgm:t>
        <a:bodyPr/>
        <a:lstStyle/>
        <a:p>
          <a:endParaRPr lang="en-US"/>
        </a:p>
      </dgm:t>
    </dgm:pt>
    <dgm:pt modelId="{E6C199BF-3893-4128-98A5-543FF9C8F533}">
      <dgm:prSet/>
      <dgm:spPr/>
      <dgm:t>
        <a:bodyPr/>
        <a:lstStyle/>
        <a:p>
          <a:r>
            <a:rPr lang="en-GB"/>
            <a:t>Rather than new models of integration within services, systemic reform is required</a:t>
          </a:r>
          <a:endParaRPr lang="en-US"/>
        </a:p>
      </dgm:t>
    </dgm:pt>
    <dgm:pt modelId="{12390E9A-347F-4F60-86AA-D79638F10867}" type="parTrans" cxnId="{BDF3D109-63F4-4530-BF77-19355A8A067F}">
      <dgm:prSet/>
      <dgm:spPr/>
      <dgm:t>
        <a:bodyPr/>
        <a:lstStyle/>
        <a:p>
          <a:endParaRPr lang="en-US"/>
        </a:p>
      </dgm:t>
    </dgm:pt>
    <dgm:pt modelId="{11A2D0AC-13AE-455F-8D27-DBACE804B531}" type="sibTrans" cxnId="{BDF3D109-63F4-4530-BF77-19355A8A067F}">
      <dgm:prSet/>
      <dgm:spPr/>
      <dgm:t>
        <a:bodyPr/>
        <a:lstStyle/>
        <a:p>
          <a:endParaRPr lang="en-US"/>
        </a:p>
      </dgm:t>
    </dgm:pt>
    <dgm:pt modelId="{85801DD2-DEB9-4139-A90E-A6988442735E}" type="pres">
      <dgm:prSet presAssocID="{801EC03B-07D9-40B0-B02A-9446CD72F4C5}" presName="Name0" presStyleCnt="0">
        <dgm:presLayoutVars>
          <dgm:dir/>
          <dgm:resizeHandles val="exact"/>
        </dgm:presLayoutVars>
      </dgm:prSet>
      <dgm:spPr/>
    </dgm:pt>
    <dgm:pt modelId="{64F46397-028F-4B8A-8A89-9AA240A69A8C}" type="pres">
      <dgm:prSet presAssocID="{58F21D93-FDC3-4029-B7B6-282B08113C83}" presName="node" presStyleLbl="node1" presStyleIdx="0" presStyleCnt="8">
        <dgm:presLayoutVars>
          <dgm:bulletEnabled val="1"/>
        </dgm:presLayoutVars>
      </dgm:prSet>
      <dgm:spPr/>
    </dgm:pt>
    <dgm:pt modelId="{EEB28818-FDF2-40A9-B3A2-D55FCC067AAB}" type="pres">
      <dgm:prSet presAssocID="{BEBB081E-623F-445B-A265-26CF6D8DE738}" presName="sibTrans" presStyleLbl="sibTrans1D1" presStyleIdx="0" presStyleCnt="7"/>
      <dgm:spPr/>
    </dgm:pt>
    <dgm:pt modelId="{5ACD57A3-5A69-4661-AD13-E790AC0EE7AC}" type="pres">
      <dgm:prSet presAssocID="{BEBB081E-623F-445B-A265-26CF6D8DE738}" presName="connectorText" presStyleLbl="sibTrans1D1" presStyleIdx="0" presStyleCnt="7"/>
      <dgm:spPr/>
    </dgm:pt>
    <dgm:pt modelId="{A83EBE8A-7953-431C-90B2-1C5E3F5DF677}" type="pres">
      <dgm:prSet presAssocID="{491B7BDB-BEFE-40E9-86EF-71BAEF2EADCF}" presName="node" presStyleLbl="node1" presStyleIdx="1" presStyleCnt="8">
        <dgm:presLayoutVars>
          <dgm:bulletEnabled val="1"/>
        </dgm:presLayoutVars>
      </dgm:prSet>
      <dgm:spPr/>
    </dgm:pt>
    <dgm:pt modelId="{54E0F7CE-7CAF-4C97-810C-612FF838A9FA}" type="pres">
      <dgm:prSet presAssocID="{E41FF7B6-2B2B-40F3-8931-B3F4ED138CDC}" presName="sibTrans" presStyleLbl="sibTrans1D1" presStyleIdx="1" presStyleCnt="7"/>
      <dgm:spPr/>
    </dgm:pt>
    <dgm:pt modelId="{66EB2547-D0FD-42E0-B38E-BCCA5378FC17}" type="pres">
      <dgm:prSet presAssocID="{E41FF7B6-2B2B-40F3-8931-B3F4ED138CDC}" presName="connectorText" presStyleLbl="sibTrans1D1" presStyleIdx="1" presStyleCnt="7"/>
      <dgm:spPr/>
    </dgm:pt>
    <dgm:pt modelId="{CD623507-9DD2-49D6-8082-6F8CDCFC78BF}" type="pres">
      <dgm:prSet presAssocID="{09FCEC32-5671-42D2-9792-15D0BFD5C56C}" presName="node" presStyleLbl="node1" presStyleIdx="2" presStyleCnt="8">
        <dgm:presLayoutVars>
          <dgm:bulletEnabled val="1"/>
        </dgm:presLayoutVars>
      </dgm:prSet>
      <dgm:spPr/>
    </dgm:pt>
    <dgm:pt modelId="{8DC20C7D-7289-488F-8C73-73983996B6ED}" type="pres">
      <dgm:prSet presAssocID="{B7B172EC-79D6-44B5-9D79-5C260FC2D309}" presName="sibTrans" presStyleLbl="sibTrans1D1" presStyleIdx="2" presStyleCnt="7"/>
      <dgm:spPr/>
    </dgm:pt>
    <dgm:pt modelId="{60126D3D-2889-4CF6-B064-327C064F98A4}" type="pres">
      <dgm:prSet presAssocID="{B7B172EC-79D6-44B5-9D79-5C260FC2D309}" presName="connectorText" presStyleLbl="sibTrans1D1" presStyleIdx="2" presStyleCnt="7"/>
      <dgm:spPr/>
    </dgm:pt>
    <dgm:pt modelId="{2078360A-CC8A-4A31-AA49-29D22FFA4383}" type="pres">
      <dgm:prSet presAssocID="{717D01D4-393E-46DA-A520-8FB9836E5268}" presName="node" presStyleLbl="node1" presStyleIdx="3" presStyleCnt="8">
        <dgm:presLayoutVars>
          <dgm:bulletEnabled val="1"/>
        </dgm:presLayoutVars>
      </dgm:prSet>
      <dgm:spPr/>
    </dgm:pt>
    <dgm:pt modelId="{E92D9902-CF08-4D57-83E8-DC5C2FABFFD2}" type="pres">
      <dgm:prSet presAssocID="{574A3DE9-32B7-4DF4-B721-B88ED3280A78}" presName="sibTrans" presStyleLbl="sibTrans1D1" presStyleIdx="3" presStyleCnt="7"/>
      <dgm:spPr/>
    </dgm:pt>
    <dgm:pt modelId="{D7E5890B-3BCD-4835-ABC3-C9F39B2A5016}" type="pres">
      <dgm:prSet presAssocID="{574A3DE9-32B7-4DF4-B721-B88ED3280A78}" presName="connectorText" presStyleLbl="sibTrans1D1" presStyleIdx="3" presStyleCnt="7"/>
      <dgm:spPr/>
    </dgm:pt>
    <dgm:pt modelId="{9A19BC95-13FB-4A4B-A012-5D57F8889EC4}" type="pres">
      <dgm:prSet presAssocID="{64A60BA2-9458-491D-8DCA-BE52CA86AC8B}" presName="node" presStyleLbl="node1" presStyleIdx="4" presStyleCnt="8">
        <dgm:presLayoutVars>
          <dgm:bulletEnabled val="1"/>
        </dgm:presLayoutVars>
      </dgm:prSet>
      <dgm:spPr/>
    </dgm:pt>
    <dgm:pt modelId="{0144CF18-4BB6-44E7-AE06-51B222F21025}" type="pres">
      <dgm:prSet presAssocID="{CA0F0DDA-F099-4609-99BF-A17F4FDA5D14}" presName="sibTrans" presStyleLbl="sibTrans1D1" presStyleIdx="4" presStyleCnt="7"/>
      <dgm:spPr/>
    </dgm:pt>
    <dgm:pt modelId="{7E505DAC-BF48-49AB-A55C-3F72F6F8329E}" type="pres">
      <dgm:prSet presAssocID="{CA0F0DDA-F099-4609-99BF-A17F4FDA5D14}" presName="connectorText" presStyleLbl="sibTrans1D1" presStyleIdx="4" presStyleCnt="7"/>
      <dgm:spPr/>
    </dgm:pt>
    <dgm:pt modelId="{CE5B2303-5183-451F-897B-FB9373847E34}" type="pres">
      <dgm:prSet presAssocID="{A36C4C2A-6BFA-42F5-903F-77F7FD4719D7}" presName="node" presStyleLbl="node1" presStyleIdx="5" presStyleCnt="8">
        <dgm:presLayoutVars>
          <dgm:bulletEnabled val="1"/>
        </dgm:presLayoutVars>
      </dgm:prSet>
      <dgm:spPr/>
    </dgm:pt>
    <dgm:pt modelId="{0B5F713A-5D38-4F76-A389-411E5B86C07C}" type="pres">
      <dgm:prSet presAssocID="{C8D7937B-67CE-47DC-ADC9-125B0CAE2B16}" presName="sibTrans" presStyleLbl="sibTrans1D1" presStyleIdx="5" presStyleCnt="7"/>
      <dgm:spPr/>
    </dgm:pt>
    <dgm:pt modelId="{7061AADF-E0D1-4B6E-B17F-38D2691F4ED9}" type="pres">
      <dgm:prSet presAssocID="{C8D7937B-67CE-47DC-ADC9-125B0CAE2B16}" presName="connectorText" presStyleLbl="sibTrans1D1" presStyleIdx="5" presStyleCnt="7"/>
      <dgm:spPr/>
    </dgm:pt>
    <dgm:pt modelId="{73C96C97-A714-46F3-9AA4-9FAF6AB460CF}" type="pres">
      <dgm:prSet presAssocID="{0C408CB2-8B88-4CEE-8411-9027720430EF}" presName="node" presStyleLbl="node1" presStyleIdx="6" presStyleCnt="8">
        <dgm:presLayoutVars>
          <dgm:bulletEnabled val="1"/>
        </dgm:presLayoutVars>
      </dgm:prSet>
      <dgm:spPr/>
    </dgm:pt>
    <dgm:pt modelId="{BCEFE70E-2644-4690-BA28-485EEE79E79F}" type="pres">
      <dgm:prSet presAssocID="{885DFB0C-5073-4C65-84E4-B5BF1ACA25A8}" presName="sibTrans" presStyleLbl="sibTrans1D1" presStyleIdx="6" presStyleCnt="7"/>
      <dgm:spPr/>
    </dgm:pt>
    <dgm:pt modelId="{4844E557-AB95-47CB-ADF1-B9210F2A42F5}" type="pres">
      <dgm:prSet presAssocID="{885DFB0C-5073-4C65-84E4-B5BF1ACA25A8}" presName="connectorText" presStyleLbl="sibTrans1D1" presStyleIdx="6" presStyleCnt="7"/>
      <dgm:spPr/>
    </dgm:pt>
    <dgm:pt modelId="{05BC45EA-FF05-4414-B68B-228251D21B42}" type="pres">
      <dgm:prSet presAssocID="{E6C199BF-3893-4128-98A5-543FF9C8F533}" presName="node" presStyleLbl="node1" presStyleIdx="7" presStyleCnt="8">
        <dgm:presLayoutVars>
          <dgm:bulletEnabled val="1"/>
        </dgm:presLayoutVars>
      </dgm:prSet>
      <dgm:spPr/>
    </dgm:pt>
  </dgm:ptLst>
  <dgm:cxnLst>
    <dgm:cxn modelId="{BDF3D109-63F4-4530-BF77-19355A8A067F}" srcId="{801EC03B-07D9-40B0-B02A-9446CD72F4C5}" destId="{E6C199BF-3893-4128-98A5-543FF9C8F533}" srcOrd="7" destOrd="0" parTransId="{12390E9A-347F-4F60-86AA-D79638F10867}" sibTransId="{11A2D0AC-13AE-455F-8D27-DBACE804B531}"/>
    <dgm:cxn modelId="{19823E1E-7EEC-4481-A1C2-1E1F6C075F90}" type="presOf" srcId="{B7B172EC-79D6-44B5-9D79-5C260FC2D309}" destId="{8DC20C7D-7289-488F-8C73-73983996B6ED}" srcOrd="0" destOrd="0" presId="urn:microsoft.com/office/officeart/2016/7/layout/RepeatingBendingProcessNew"/>
    <dgm:cxn modelId="{9E7B8723-52C2-43B3-BD2C-2ECDCB36A762}" srcId="{801EC03B-07D9-40B0-B02A-9446CD72F4C5}" destId="{09FCEC32-5671-42D2-9792-15D0BFD5C56C}" srcOrd="2" destOrd="0" parTransId="{E6399667-3720-4BBD-B0BB-9118DA000E2D}" sibTransId="{B7B172EC-79D6-44B5-9D79-5C260FC2D309}"/>
    <dgm:cxn modelId="{EAAD3131-FD83-4FF3-BD04-2B2F2F257536}" type="presOf" srcId="{BEBB081E-623F-445B-A265-26CF6D8DE738}" destId="{5ACD57A3-5A69-4661-AD13-E790AC0EE7AC}" srcOrd="1" destOrd="0" presId="urn:microsoft.com/office/officeart/2016/7/layout/RepeatingBendingProcessNew"/>
    <dgm:cxn modelId="{93FDE132-0C66-4766-AB49-D3073A7FB103}" type="presOf" srcId="{491B7BDB-BEFE-40E9-86EF-71BAEF2EADCF}" destId="{A83EBE8A-7953-431C-90B2-1C5E3F5DF677}" srcOrd="0" destOrd="0" presId="urn:microsoft.com/office/officeart/2016/7/layout/RepeatingBendingProcessNew"/>
    <dgm:cxn modelId="{DA016138-F5B2-4DBD-A8CB-B7D05088CEC1}" srcId="{801EC03B-07D9-40B0-B02A-9446CD72F4C5}" destId="{64A60BA2-9458-491D-8DCA-BE52CA86AC8B}" srcOrd="4" destOrd="0" parTransId="{1B1D3B60-2BD7-47C0-B8AC-6405708BACAB}" sibTransId="{CA0F0DDA-F099-4609-99BF-A17F4FDA5D14}"/>
    <dgm:cxn modelId="{278A1940-8155-4B8A-9A67-5C9733E7A7C2}" srcId="{801EC03B-07D9-40B0-B02A-9446CD72F4C5}" destId="{0C408CB2-8B88-4CEE-8411-9027720430EF}" srcOrd="6" destOrd="0" parTransId="{E3BC8193-5BAF-4287-B770-F9ABD71CA064}" sibTransId="{885DFB0C-5073-4C65-84E4-B5BF1ACA25A8}"/>
    <dgm:cxn modelId="{CACE2143-4F54-4D99-8CDE-729A0875E0AD}" srcId="{801EC03B-07D9-40B0-B02A-9446CD72F4C5}" destId="{717D01D4-393E-46DA-A520-8FB9836E5268}" srcOrd="3" destOrd="0" parTransId="{0BFC2F22-21FB-4DA1-A3C5-AF09F7EDA120}" sibTransId="{574A3DE9-32B7-4DF4-B721-B88ED3280A78}"/>
    <dgm:cxn modelId="{8ACA0B47-2322-40FB-BE9C-9F1B0438674C}" srcId="{801EC03B-07D9-40B0-B02A-9446CD72F4C5}" destId="{491B7BDB-BEFE-40E9-86EF-71BAEF2EADCF}" srcOrd="1" destOrd="0" parTransId="{78820127-499D-4A6A-B085-170486F66E7F}" sibTransId="{E41FF7B6-2B2B-40F3-8931-B3F4ED138CDC}"/>
    <dgm:cxn modelId="{3333864F-FD17-4146-9888-6E69015C8038}" type="presOf" srcId="{E6C199BF-3893-4128-98A5-543FF9C8F533}" destId="{05BC45EA-FF05-4414-B68B-228251D21B42}" srcOrd="0" destOrd="0" presId="urn:microsoft.com/office/officeart/2016/7/layout/RepeatingBendingProcessNew"/>
    <dgm:cxn modelId="{C719137F-9419-43C8-B5AD-123C49846FE0}" type="presOf" srcId="{801EC03B-07D9-40B0-B02A-9446CD72F4C5}" destId="{85801DD2-DEB9-4139-A90E-A6988442735E}" srcOrd="0" destOrd="0" presId="urn:microsoft.com/office/officeart/2016/7/layout/RepeatingBendingProcessNew"/>
    <dgm:cxn modelId="{51F80380-1246-45EB-8DF8-6F64EA89FA92}" type="presOf" srcId="{885DFB0C-5073-4C65-84E4-B5BF1ACA25A8}" destId="{BCEFE70E-2644-4690-BA28-485EEE79E79F}" srcOrd="0" destOrd="0" presId="urn:microsoft.com/office/officeart/2016/7/layout/RepeatingBendingProcessNew"/>
    <dgm:cxn modelId="{85B0619C-2389-460F-9779-57CECB1E2D80}" srcId="{801EC03B-07D9-40B0-B02A-9446CD72F4C5}" destId="{A36C4C2A-6BFA-42F5-903F-77F7FD4719D7}" srcOrd="5" destOrd="0" parTransId="{29A95C2C-5749-4385-AFA3-B1C2B84BC812}" sibTransId="{C8D7937B-67CE-47DC-ADC9-125B0CAE2B16}"/>
    <dgm:cxn modelId="{67FDE59F-F973-4325-A042-5A45B132147C}" type="presOf" srcId="{A36C4C2A-6BFA-42F5-903F-77F7FD4719D7}" destId="{CE5B2303-5183-451F-897B-FB9373847E34}" srcOrd="0" destOrd="0" presId="urn:microsoft.com/office/officeart/2016/7/layout/RepeatingBendingProcessNew"/>
    <dgm:cxn modelId="{7503DFAA-3B05-48DC-B288-DC8342B34925}" type="presOf" srcId="{885DFB0C-5073-4C65-84E4-B5BF1ACA25A8}" destId="{4844E557-AB95-47CB-ADF1-B9210F2A42F5}" srcOrd="1" destOrd="0" presId="urn:microsoft.com/office/officeart/2016/7/layout/RepeatingBendingProcessNew"/>
    <dgm:cxn modelId="{E78F6EB2-3060-4ED8-B13E-65482F45CB7A}" type="presOf" srcId="{574A3DE9-32B7-4DF4-B721-B88ED3280A78}" destId="{E92D9902-CF08-4D57-83E8-DC5C2FABFFD2}" srcOrd="0" destOrd="0" presId="urn:microsoft.com/office/officeart/2016/7/layout/RepeatingBendingProcessNew"/>
    <dgm:cxn modelId="{DFC5DCB7-6EF8-4BE7-8768-087BD3D0B6E9}" type="presOf" srcId="{BEBB081E-623F-445B-A265-26CF6D8DE738}" destId="{EEB28818-FDF2-40A9-B3A2-D55FCC067AAB}" srcOrd="0" destOrd="0" presId="urn:microsoft.com/office/officeart/2016/7/layout/RepeatingBendingProcessNew"/>
    <dgm:cxn modelId="{9400FEC0-4F62-413C-B99D-5C753546F970}" type="presOf" srcId="{CA0F0DDA-F099-4609-99BF-A17F4FDA5D14}" destId="{0144CF18-4BB6-44E7-AE06-51B222F21025}" srcOrd="0" destOrd="0" presId="urn:microsoft.com/office/officeart/2016/7/layout/RepeatingBendingProcessNew"/>
    <dgm:cxn modelId="{06CC65C2-13AA-4833-BD9E-304B8D8A3C08}" srcId="{801EC03B-07D9-40B0-B02A-9446CD72F4C5}" destId="{58F21D93-FDC3-4029-B7B6-282B08113C83}" srcOrd="0" destOrd="0" parTransId="{176A48D7-6274-4FB6-A46A-BC23E62E337B}" sibTransId="{BEBB081E-623F-445B-A265-26CF6D8DE738}"/>
    <dgm:cxn modelId="{E03289C3-E157-4632-8783-8734F5D077E0}" type="presOf" srcId="{0C408CB2-8B88-4CEE-8411-9027720430EF}" destId="{73C96C97-A714-46F3-9AA4-9FAF6AB460CF}" srcOrd="0" destOrd="0" presId="urn:microsoft.com/office/officeart/2016/7/layout/RepeatingBendingProcessNew"/>
    <dgm:cxn modelId="{B5D110C5-B2A9-49EE-907C-3AF86A6B2C14}" type="presOf" srcId="{64A60BA2-9458-491D-8DCA-BE52CA86AC8B}" destId="{9A19BC95-13FB-4A4B-A012-5D57F8889EC4}" srcOrd="0" destOrd="0" presId="urn:microsoft.com/office/officeart/2016/7/layout/RepeatingBendingProcessNew"/>
    <dgm:cxn modelId="{BB904FCD-674B-4A19-AEC4-8C571D15CF56}" type="presOf" srcId="{B7B172EC-79D6-44B5-9D79-5C260FC2D309}" destId="{60126D3D-2889-4CF6-B064-327C064F98A4}" srcOrd="1" destOrd="0" presId="urn:microsoft.com/office/officeart/2016/7/layout/RepeatingBendingProcessNew"/>
    <dgm:cxn modelId="{5782FDCD-015A-47D6-A144-43A30F1EF349}" type="presOf" srcId="{E41FF7B6-2B2B-40F3-8931-B3F4ED138CDC}" destId="{66EB2547-D0FD-42E0-B38E-BCCA5378FC17}" srcOrd="1" destOrd="0" presId="urn:microsoft.com/office/officeart/2016/7/layout/RepeatingBendingProcessNew"/>
    <dgm:cxn modelId="{AEF15DD0-CA7B-4176-B8C8-0557B288B16C}" type="presOf" srcId="{574A3DE9-32B7-4DF4-B721-B88ED3280A78}" destId="{D7E5890B-3BCD-4835-ABC3-C9F39B2A5016}" srcOrd="1" destOrd="0" presId="urn:microsoft.com/office/officeart/2016/7/layout/RepeatingBendingProcessNew"/>
    <dgm:cxn modelId="{92F668D9-5836-4BBD-9B16-B18EB0B5EF8B}" type="presOf" srcId="{717D01D4-393E-46DA-A520-8FB9836E5268}" destId="{2078360A-CC8A-4A31-AA49-29D22FFA4383}" srcOrd="0" destOrd="0" presId="urn:microsoft.com/office/officeart/2016/7/layout/RepeatingBendingProcessNew"/>
    <dgm:cxn modelId="{3D353DDA-9CE5-40CD-80C5-CF042E6E2F86}" type="presOf" srcId="{E41FF7B6-2B2B-40F3-8931-B3F4ED138CDC}" destId="{54E0F7CE-7CAF-4C97-810C-612FF838A9FA}" srcOrd="0" destOrd="0" presId="urn:microsoft.com/office/officeart/2016/7/layout/RepeatingBendingProcessNew"/>
    <dgm:cxn modelId="{EC2B5AEA-95F7-476D-AD50-707A8733D580}" type="presOf" srcId="{C8D7937B-67CE-47DC-ADC9-125B0CAE2B16}" destId="{0B5F713A-5D38-4F76-A389-411E5B86C07C}" srcOrd="0" destOrd="0" presId="urn:microsoft.com/office/officeart/2016/7/layout/RepeatingBendingProcessNew"/>
    <dgm:cxn modelId="{FEA4BDEC-243B-415A-8EAE-9176946625C8}" type="presOf" srcId="{CA0F0DDA-F099-4609-99BF-A17F4FDA5D14}" destId="{7E505DAC-BF48-49AB-A55C-3F72F6F8329E}" srcOrd="1" destOrd="0" presId="urn:microsoft.com/office/officeart/2016/7/layout/RepeatingBendingProcessNew"/>
    <dgm:cxn modelId="{83990DF0-2152-4299-BF2E-323BDF795894}" type="presOf" srcId="{09FCEC32-5671-42D2-9792-15D0BFD5C56C}" destId="{CD623507-9DD2-49D6-8082-6F8CDCFC78BF}" srcOrd="0" destOrd="0" presId="urn:microsoft.com/office/officeart/2016/7/layout/RepeatingBendingProcessNew"/>
    <dgm:cxn modelId="{305A94F9-C39E-4204-BB3D-62C5F8F2C13B}" type="presOf" srcId="{58F21D93-FDC3-4029-B7B6-282B08113C83}" destId="{64F46397-028F-4B8A-8A89-9AA240A69A8C}" srcOrd="0" destOrd="0" presId="urn:microsoft.com/office/officeart/2016/7/layout/RepeatingBendingProcessNew"/>
    <dgm:cxn modelId="{97C599F9-C40B-4DEB-A7A6-D1BA0B941242}" type="presOf" srcId="{C8D7937B-67CE-47DC-ADC9-125B0CAE2B16}" destId="{7061AADF-E0D1-4B6E-B17F-38D2691F4ED9}" srcOrd="1" destOrd="0" presId="urn:microsoft.com/office/officeart/2016/7/layout/RepeatingBendingProcessNew"/>
    <dgm:cxn modelId="{607D265F-64BC-4027-9D9D-F5FC7621A996}" type="presParOf" srcId="{85801DD2-DEB9-4139-A90E-A6988442735E}" destId="{64F46397-028F-4B8A-8A89-9AA240A69A8C}" srcOrd="0" destOrd="0" presId="urn:microsoft.com/office/officeart/2016/7/layout/RepeatingBendingProcessNew"/>
    <dgm:cxn modelId="{D11A4C8A-4378-4DE2-BA09-F6726B6C4AF2}" type="presParOf" srcId="{85801DD2-DEB9-4139-A90E-A6988442735E}" destId="{EEB28818-FDF2-40A9-B3A2-D55FCC067AAB}" srcOrd="1" destOrd="0" presId="urn:microsoft.com/office/officeart/2016/7/layout/RepeatingBendingProcessNew"/>
    <dgm:cxn modelId="{7FB5157C-2EC1-4096-976C-C89D796CF132}" type="presParOf" srcId="{EEB28818-FDF2-40A9-B3A2-D55FCC067AAB}" destId="{5ACD57A3-5A69-4661-AD13-E790AC0EE7AC}" srcOrd="0" destOrd="0" presId="urn:microsoft.com/office/officeart/2016/7/layout/RepeatingBendingProcessNew"/>
    <dgm:cxn modelId="{52551B7F-D01F-4087-B42C-B9ED9FC07623}" type="presParOf" srcId="{85801DD2-DEB9-4139-A90E-A6988442735E}" destId="{A83EBE8A-7953-431C-90B2-1C5E3F5DF677}" srcOrd="2" destOrd="0" presId="urn:microsoft.com/office/officeart/2016/7/layout/RepeatingBendingProcessNew"/>
    <dgm:cxn modelId="{69307606-2B94-47F4-B99D-010D8736ACF9}" type="presParOf" srcId="{85801DD2-DEB9-4139-A90E-A6988442735E}" destId="{54E0F7CE-7CAF-4C97-810C-612FF838A9FA}" srcOrd="3" destOrd="0" presId="urn:microsoft.com/office/officeart/2016/7/layout/RepeatingBendingProcessNew"/>
    <dgm:cxn modelId="{A49EA05A-C85C-45C8-B2B4-D9A6A83AA6C7}" type="presParOf" srcId="{54E0F7CE-7CAF-4C97-810C-612FF838A9FA}" destId="{66EB2547-D0FD-42E0-B38E-BCCA5378FC17}" srcOrd="0" destOrd="0" presId="urn:microsoft.com/office/officeart/2016/7/layout/RepeatingBendingProcessNew"/>
    <dgm:cxn modelId="{90AF5820-12A9-4292-95B2-553EF4F6C1B0}" type="presParOf" srcId="{85801DD2-DEB9-4139-A90E-A6988442735E}" destId="{CD623507-9DD2-49D6-8082-6F8CDCFC78BF}" srcOrd="4" destOrd="0" presId="urn:microsoft.com/office/officeart/2016/7/layout/RepeatingBendingProcessNew"/>
    <dgm:cxn modelId="{B8043F83-12FD-4D69-8FD4-8066CAEE00BE}" type="presParOf" srcId="{85801DD2-DEB9-4139-A90E-A6988442735E}" destId="{8DC20C7D-7289-488F-8C73-73983996B6ED}" srcOrd="5" destOrd="0" presId="urn:microsoft.com/office/officeart/2016/7/layout/RepeatingBendingProcessNew"/>
    <dgm:cxn modelId="{34960EBE-5268-42F3-A8C8-A378C16FBAE6}" type="presParOf" srcId="{8DC20C7D-7289-488F-8C73-73983996B6ED}" destId="{60126D3D-2889-4CF6-B064-327C064F98A4}" srcOrd="0" destOrd="0" presId="urn:microsoft.com/office/officeart/2016/7/layout/RepeatingBendingProcessNew"/>
    <dgm:cxn modelId="{25401104-3089-4728-AE9C-13C2BB9E4E23}" type="presParOf" srcId="{85801DD2-DEB9-4139-A90E-A6988442735E}" destId="{2078360A-CC8A-4A31-AA49-29D22FFA4383}" srcOrd="6" destOrd="0" presId="urn:microsoft.com/office/officeart/2016/7/layout/RepeatingBendingProcessNew"/>
    <dgm:cxn modelId="{AF5B4F34-5C75-413F-9BA9-9D8209397AC5}" type="presParOf" srcId="{85801DD2-DEB9-4139-A90E-A6988442735E}" destId="{E92D9902-CF08-4D57-83E8-DC5C2FABFFD2}" srcOrd="7" destOrd="0" presId="urn:microsoft.com/office/officeart/2016/7/layout/RepeatingBendingProcessNew"/>
    <dgm:cxn modelId="{4F7204D1-F2C0-4500-8F05-6AEC14DFBE92}" type="presParOf" srcId="{E92D9902-CF08-4D57-83E8-DC5C2FABFFD2}" destId="{D7E5890B-3BCD-4835-ABC3-C9F39B2A5016}" srcOrd="0" destOrd="0" presId="urn:microsoft.com/office/officeart/2016/7/layout/RepeatingBendingProcessNew"/>
    <dgm:cxn modelId="{AEF7ED84-2A77-40FB-A1BC-CAA667320BA2}" type="presParOf" srcId="{85801DD2-DEB9-4139-A90E-A6988442735E}" destId="{9A19BC95-13FB-4A4B-A012-5D57F8889EC4}" srcOrd="8" destOrd="0" presId="urn:microsoft.com/office/officeart/2016/7/layout/RepeatingBendingProcessNew"/>
    <dgm:cxn modelId="{3AEF93DC-61B9-4060-ABAE-72F0D94E83CD}" type="presParOf" srcId="{85801DD2-DEB9-4139-A90E-A6988442735E}" destId="{0144CF18-4BB6-44E7-AE06-51B222F21025}" srcOrd="9" destOrd="0" presId="urn:microsoft.com/office/officeart/2016/7/layout/RepeatingBendingProcessNew"/>
    <dgm:cxn modelId="{36BB793F-1B15-4FE1-8082-11C88D75A97A}" type="presParOf" srcId="{0144CF18-4BB6-44E7-AE06-51B222F21025}" destId="{7E505DAC-BF48-49AB-A55C-3F72F6F8329E}" srcOrd="0" destOrd="0" presId="urn:microsoft.com/office/officeart/2016/7/layout/RepeatingBendingProcessNew"/>
    <dgm:cxn modelId="{4186441E-8C11-45D3-900B-7667B3B70CA6}" type="presParOf" srcId="{85801DD2-DEB9-4139-A90E-A6988442735E}" destId="{CE5B2303-5183-451F-897B-FB9373847E34}" srcOrd="10" destOrd="0" presId="urn:microsoft.com/office/officeart/2016/7/layout/RepeatingBendingProcessNew"/>
    <dgm:cxn modelId="{08EFD30D-5B5E-4425-9D95-D9A1CA216C4A}" type="presParOf" srcId="{85801DD2-DEB9-4139-A90E-A6988442735E}" destId="{0B5F713A-5D38-4F76-A389-411E5B86C07C}" srcOrd="11" destOrd="0" presId="urn:microsoft.com/office/officeart/2016/7/layout/RepeatingBendingProcessNew"/>
    <dgm:cxn modelId="{7229AA82-8F42-474E-8E6D-C6135FD50948}" type="presParOf" srcId="{0B5F713A-5D38-4F76-A389-411E5B86C07C}" destId="{7061AADF-E0D1-4B6E-B17F-38D2691F4ED9}" srcOrd="0" destOrd="0" presId="urn:microsoft.com/office/officeart/2016/7/layout/RepeatingBendingProcessNew"/>
    <dgm:cxn modelId="{6464960B-BEA1-461F-AB14-11D459A11E40}" type="presParOf" srcId="{85801DD2-DEB9-4139-A90E-A6988442735E}" destId="{73C96C97-A714-46F3-9AA4-9FAF6AB460CF}" srcOrd="12" destOrd="0" presId="urn:microsoft.com/office/officeart/2016/7/layout/RepeatingBendingProcessNew"/>
    <dgm:cxn modelId="{8A17B32C-3C0E-4287-B53F-79E1629DC2AC}" type="presParOf" srcId="{85801DD2-DEB9-4139-A90E-A6988442735E}" destId="{BCEFE70E-2644-4690-BA28-485EEE79E79F}" srcOrd="13" destOrd="0" presId="urn:microsoft.com/office/officeart/2016/7/layout/RepeatingBendingProcessNew"/>
    <dgm:cxn modelId="{3325BC67-6156-4D45-AC8F-97C8DCAC3C3E}" type="presParOf" srcId="{BCEFE70E-2644-4690-BA28-485EEE79E79F}" destId="{4844E557-AB95-47CB-ADF1-B9210F2A42F5}" srcOrd="0" destOrd="0" presId="urn:microsoft.com/office/officeart/2016/7/layout/RepeatingBendingProcessNew"/>
    <dgm:cxn modelId="{908E8162-132C-40D1-8D69-6835C14C101E}" type="presParOf" srcId="{85801DD2-DEB9-4139-A90E-A6988442735E}" destId="{05BC45EA-FF05-4414-B68B-228251D21B42}"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EC74B8-A5B3-4BD9-B6B3-E1DDABE889DF}">
      <dsp:nvSpPr>
        <dsp:cNvPr id="0" name=""/>
        <dsp:cNvSpPr/>
      </dsp:nvSpPr>
      <dsp:spPr>
        <a:xfrm>
          <a:off x="0" y="523471"/>
          <a:ext cx="11369676" cy="4890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baseline="0"/>
            <a:t>Person centred care refers to a process that is:</a:t>
          </a:r>
          <a:endParaRPr lang="en-US" sz="1900" kern="1200"/>
        </a:p>
      </dsp:txBody>
      <dsp:txXfrm>
        <a:off x="23874" y="547345"/>
        <a:ext cx="11321928" cy="441312"/>
      </dsp:txXfrm>
    </dsp:sp>
    <dsp:sp modelId="{E7676B48-20E4-45DD-BE6C-250E4115D100}">
      <dsp:nvSpPr>
        <dsp:cNvPr id="0" name=""/>
        <dsp:cNvSpPr/>
      </dsp:nvSpPr>
      <dsp:spPr>
        <a:xfrm>
          <a:off x="0" y="1012531"/>
          <a:ext cx="11369676" cy="1120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098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people focused</a:t>
          </a:r>
          <a:endParaRPr lang="en-US" sz="1500" kern="1200"/>
        </a:p>
        <a:p>
          <a:pPr marL="114300" lvl="1" indent="-114300" algn="l" defTabSz="666750">
            <a:lnSpc>
              <a:spcPct val="90000"/>
            </a:lnSpc>
            <a:spcBef>
              <a:spcPct val="0"/>
            </a:spcBef>
            <a:spcAft>
              <a:spcPct val="20000"/>
            </a:spcAft>
            <a:buChar char="•"/>
          </a:pPr>
          <a:r>
            <a:rPr lang="en-GB" sz="1500" kern="1200"/>
            <a:t>promotes independence and autonomy</a:t>
          </a:r>
          <a:endParaRPr lang="en-US" sz="1500" kern="1200"/>
        </a:p>
        <a:p>
          <a:pPr marL="114300" lvl="1" indent="-114300" algn="l" defTabSz="666750">
            <a:lnSpc>
              <a:spcPct val="90000"/>
            </a:lnSpc>
            <a:spcBef>
              <a:spcPct val="0"/>
            </a:spcBef>
            <a:spcAft>
              <a:spcPct val="20000"/>
            </a:spcAft>
            <a:buChar char="•"/>
          </a:pPr>
          <a:r>
            <a:rPr lang="en-GB" sz="1500" kern="1200"/>
            <a:t>provides choice and control</a:t>
          </a:r>
          <a:endParaRPr lang="en-US" sz="1500" kern="1200"/>
        </a:p>
        <a:p>
          <a:pPr marL="114300" lvl="1" indent="-114300" algn="l" defTabSz="666750">
            <a:lnSpc>
              <a:spcPct val="90000"/>
            </a:lnSpc>
            <a:spcBef>
              <a:spcPct val="0"/>
            </a:spcBef>
            <a:spcAft>
              <a:spcPct val="20000"/>
            </a:spcAft>
            <a:buChar char="•"/>
          </a:pPr>
          <a:r>
            <a:rPr lang="en-GB" sz="1500" kern="1200"/>
            <a:t>based on a collaborative team philosophy</a:t>
          </a:r>
          <a:endParaRPr lang="en-US" sz="1500" kern="1200"/>
        </a:p>
      </dsp:txBody>
      <dsp:txXfrm>
        <a:off x="0" y="1012531"/>
        <a:ext cx="11369676" cy="1120904"/>
      </dsp:txXfrm>
    </dsp:sp>
    <dsp:sp modelId="{095B4022-549D-43C1-A55E-08106F7724FA}">
      <dsp:nvSpPr>
        <dsp:cNvPr id="0" name=""/>
        <dsp:cNvSpPr/>
      </dsp:nvSpPr>
      <dsp:spPr>
        <a:xfrm>
          <a:off x="0" y="2133436"/>
          <a:ext cx="11369676" cy="4890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baseline="0"/>
            <a:t>It considers people’s:</a:t>
          </a:r>
          <a:endParaRPr lang="en-US" sz="1900" kern="1200"/>
        </a:p>
      </dsp:txBody>
      <dsp:txXfrm>
        <a:off x="23874" y="2157310"/>
        <a:ext cx="11321928" cy="441312"/>
      </dsp:txXfrm>
    </dsp:sp>
    <dsp:sp modelId="{D333A944-A90E-478E-A7B2-C183D7D6EBFE}">
      <dsp:nvSpPr>
        <dsp:cNvPr id="0" name=""/>
        <dsp:cNvSpPr/>
      </dsp:nvSpPr>
      <dsp:spPr>
        <a:xfrm>
          <a:off x="0" y="2622496"/>
          <a:ext cx="11369676" cy="560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098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needs and views </a:t>
          </a:r>
          <a:endParaRPr lang="en-US" sz="1500" kern="1200"/>
        </a:p>
        <a:p>
          <a:pPr marL="114300" lvl="1" indent="-114300" algn="l" defTabSz="666750">
            <a:lnSpc>
              <a:spcPct val="90000"/>
            </a:lnSpc>
            <a:spcBef>
              <a:spcPct val="0"/>
            </a:spcBef>
            <a:spcAft>
              <a:spcPct val="20000"/>
            </a:spcAft>
            <a:buChar char="•"/>
          </a:pPr>
          <a:r>
            <a:rPr lang="en-GB" sz="1500" kern="1200"/>
            <a:t>builds relationships with family members</a:t>
          </a:r>
          <a:endParaRPr lang="en-US" sz="1500" kern="1200"/>
        </a:p>
      </dsp:txBody>
      <dsp:txXfrm>
        <a:off x="0" y="2622496"/>
        <a:ext cx="11369676" cy="560452"/>
      </dsp:txXfrm>
    </dsp:sp>
    <dsp:sp modelId="{4ECD5084-0947-49BF-8978-6058E34B7998}">
      <dsp:nvSpPr>
        <dsp:cNvPr id="0" name=""/>
        <dsp:cNvSpPr/>
      </dsp:nvSpPr>
      <dsp:spPr>
        <a:xfrm>
          <a:off x="0" y="3182949"/>
          <a:ext cx="11369676" cy="4890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It recognises that care should be holistic and so includes a spiritual, pastoral and religious dimension.</a:t>
          </a:r>
          <a:endParaRPr lang="en-US" sz="1900" kern="1200"/>
        </a:p>
      </dsp:txBody>
      <dsp:txXfrm>
        <a:off x="23874" y="3206823"/>
        <a:ext cx="11321928" cy="4413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312E3-109E-467D-9818-69E943A9D265}">
      <dsp:nvSpPr>
        <dsp:cNvPr id="0" name=""/>
        <dsp:cNvSpPr/>
      </dsp:nvSpPr>
      <dsp:spPr>
        <a:xfrm>
          <a:off x="0" y="126451"/>
          <a:ext cx="6751103" cy="129968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“The term ‘person-centred care’ is used to refer to many different principles and activities, and there is no single agreed definition of the concept. </a:t>
          </a:r>
          <a:endParaRPr lang="en-US" sz="1700" kern="1200" dirty="0">
            <a:solidFill>
              <a:schemeClr val="tx1"/>
            </a:solidFill>
          </a:endParaRPr>
        </a:p>
      </dsp:txBody>
      <dsp:txXfrm>
        <a:off x="63445" y="189896"/>
        <a:ext cx="6624213" cy="1172797"/>
      </dsp:txXfrm>
    </dsp:sp>
    <dsp:sp modelId="{34065578-B42C-476B-8184-CD93674DDD23}">
      <dsp:nvSpPr>
        <dsp:cNvPr id="0" name=""/>
        <dsp:cNvSpPr/>
      </dsp:nvSpPr>
      <dsp:spPr>
        <a:xfrm>
          <a:off x="0" y="1475098"/>
          <a:ext cx="6751103" cy="1299687"/>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This is partly because person-centred care is still an emerging and evolving area. It is also because, if care is to be person centred, then what it looks like will depend on the needs, circumstances and preferences of the individual receiving care. </a:t>
          </a:r>
          <a:endParaRPr lang="en-US" sz="1700" kern="1200" dirty="0">
            <a:solidFill>
              <a:schemeClr val="tx1"/>
            </a:solidFill>
          </a:endParaRPr>
        </a:p>
      </dsp:txBody>
      <dsp:txXfrm>
        <a:off x="63445" y="1538543"/>
        <a:ext cx="6624213" cy="1172797"/>
      </dsp:txXfrm>
    </dsp:sp>
    <dsp:sp modelId="{78F1B851-C570-4894-9D8A-7B8BDDBF7947}">
      <dsp:nvSpPr>
        <dsp:cNvPr id="0" name=""/>
        <dsp:cNvSpPr/>
      </dsp:nvSpPr>
      <dsp:spPr>
        <a:xfrm>
          <a:off x="0" y="2823746"/>
          <a:ext cx="6751103" cy="1299687"/>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What is important to one person in their health care may be unnecessary, or even undesirable, to another. </a:t>
          </a:r>
          <a:endParaRPr lang="en-US" sz="1700" kern="1200" dirty="0">
            <a:solidFill>
              <a:schemeClr val="tx1"/>
            </a:solidFill>
          </a:endParaRPr>
        </a:p>
      </dsp:txBody>
      <dsp:txXfrm>
        <a:off x="63445" y="2887191"/>
        <a:ext cx="6624213" cy="1172797"/>
      </dsp:txXfrm>
    </dsp:sp>
    <dsp:sp modelId="{513A4563-4945-43A2-AE14-5098E3882464}">
      <dsp:nvSpPr>
        <dsp:cNvPr id="0" name=""/>
        <dsp:cNvSpPr/>
      </dsp:nvSpPr>
      <dsp:spPr>
        <a:xfrm>
          <a:off x="0" y="4172393"/>
          <a:ext cx="6751103" cy="1299687"/>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It may also change over time, as the individual’s needs change”</a:t>
          </a:r>
          <a:endParaRPr lang="en-US" sz="1700" kern="1200" dirty="0">
            <a:solidFill>
              <a:schemeClr val="tx1"/>
            </a:solidFill>
          </a:endParaRPr>
        </a:p>
      </dsp:txBody>
      <dsp:txXfrm>
        <a:off x="63445" y="4235838"/>
        <a:ext cx="6624213" cy="11727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E726D-F48F-4F56-A427-9991FF29F9BA}">
      <dsp:nvSpPr>
        <dsp:cNvPr id="0" name=""/>
        <dsp:cNvSpPr/>
      </dsp:nvSpPr>
      <dsp:spPr>
        <a:xfrm>
          <a:off x="2888" y="611420"/>
          <a:ext cx="2291259" cy="1374755"/>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dirty="0">
              <a:solidFill>
                <a:schemeClr val="tx1"/>
              </a:solidFill>
            </a:rPr>
            <a:t>The call for personalised care stems from disabled people, their families and allies</a:t>
          </a:r>
          <a:endParaRPr lang="en-US" sz="1600" kern="1200" dirty="0">
            <a:solidFill>
              <a:schemeClr val="tx1"/>
            </a:solidFill>
          </a:endParaRPr>
        </a:p>
      </dsp:txBody>
      <dsp:txXfrm>
        <a:off x="2888" y="611420"/>
        <a:ext cx="2291259" cy="1374755"/>
      </dsp:txXfrm>
    </dsp:sp>
    <dsp:sp modelId="{A073640D-FE09-48DE-8287-7B7EC2B8EA16}">
      <dsp:nvSpPr>
        <dsp:cNvPr id="0" name=""/>
        <dsp:cNvSpPr/>
      </dsp:nvSpPr>
      <dsp:spPr>
        <a:xfrm>
          <a:off x="2523273" y="611420"/>
          <a:ext cx="2291259" cy="1374755"/>
        </a:xfrm>
        <a:prstGeom prst="rect">
          <a:avLst/>
        </a:prstGeom>
        <a:solidFill>
          <a:schemeClr val="accent5">
            <a:hueOff val="-1655646"/>
            <a:satOff val="6635"/>
            <a:lumOff val="143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dirty="0">
              <a:solidFill>
                <a:schemeClr val="tx1"/>
              </a:solidFill>
            </a:rPr>
            <a:t>Recognises people are their own best experts</a:t>
          </a:r>
          <a:endParaRPr lang="en-US" sz="1600" kern="1200" dirty="0">
            <a:solidFill>
              <a:schemeClr val="tx1"/>
            </a:solidFill>
          </a:endParaRPr>
        </a:p>
      </dsp:txBody>
      <dsp:txXfrm>
        <a:off x="2523273" y="611420"/>
        <a:ext cx="2291259" cy="1374755"/>
      </dsp:txXfrm>
    </dsp:sp>
    <dsp:sp modelId="{3972A22D-FC38-4F3B-BC4E-3808BCED2CAC}">
      <dsp:nvSpPr>
        <dsp:cNvPr id="0" name=""/>
        <dsp:cNvSpPr/>
      </dsp:nvSpPr>
      <dsp:spPr>
        <a:xfrm>
          <a:off x="5043658" y="611420"/>
          <a:ext cx="2291259" cy="1374755"/>
        </a:xfrm>
        <a:prstGeom prst="rect">
          <a:avLst/>
        </a:prstGeom>
        <a:solidFill>
          <a:schemeClr val="accent5">
            <a:hueOff val="-3311292"/>
            <a:satOff val="13270"/>
            <a:lumOff val="287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dirty="0">
              <a:solidFill>
                <a:schemeClr val="tx1"/>
              </a:solidFill>
            </a:rPr>
            <a:t>Some organisations recognise this </a:t>
          </a:r>
          <a:endParaRPr lang="en-US" sz="1600" kern="1200" dirty="0">
            <a:solidFill>
              <a:schemeClr val="tx1"/>
            </a:solidFill>
          </a:endParaRPr>
        </a:p>
      </dsp:txBody>
      <dsp:txXfrm>
        <a:off x="5043658" y="611420"/>
        <a:ext cx="2291259" cy="1374755"/>
      </dsp:txXfrm>
    </dsp:sp>
    <dsp:sp modelId="{8923B5C4-1961-40DF-8861-E5FDA29F0AEF}">
      <dsp:nvSpPr>
        <dsp:cNvPr id="0" name=""/>
        <dsp:cNvSpPr/>
      </dsp:nvSpPr>
      <dsp:spPr>
        <a:xfrm>
          <a:off x="7564043" y="611420"/>
          <a:ext cx="2291259" cy="1374755"/>
        </a:xfrm>
        <a:prstGeom prst="rect">
          <a:avLst/>
        </a:prstGeom>
        <a:solidFill>
          <a:schemeClr val="accent5">
            <a:hueOff val="-4966938"/>
            <a:satOff val="19906"/>
            <a:lumOff val="431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dirty="0">
              <a:solidFill>
                <a:schemeClr val="tx1"/>
              </a:solidFill>
            </a:rPr>
            <a:t>But some struggle to escape their institutional roots</a:t>
          </a:r>
          <a:endParaRPr lang="en-US" sz="1600" kern="1200" dirty="0">
            <a:solidFill>
              <a:schemeClr val="tx1"/>
            </a:solidFill>
          </a:endParaRPr>
        </a:p>
      </dsp:txBody>
      <dsp:txXfrm>
        <a:off x="7564043" y="611420"/>
        <a:ext cx="2291259" cy="1374755"/>
      </dsp:txXfrm>
    </dsp:sp>
    <dsp:sp modelId="{346CB079-A0C4-41A7-8CA6-812DB24F3588}">
      <dsp:nvSpPr>
        <dsp:cNvPr id="0" name=""/>
        <dsp:cNvSpPr/>
      </dsp:nvSpPr>
      <dsp:spPr>
        <a:xfrm>
          <a:off x="1263080" y="2215301"/>
          <a:ext cx="2291259" cy="1374755"/>
        </a:xfrm>
        <a:prstGeom prst="rect">
          <a:avLst/>
        </a:prstGeom>
        <a:solidFill>
          <a:schemeClr val="accent5">
            <a:hueOff val="-6622584"/>
            <a:satOff val="26541"/>
            <a:lumOff val="575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dirty="0">
              <a:solidFill>
                <a:schemeClr val="tx1"/>
              </a:solidFill>
            </a:rPr>
            <a:t>It can be more cost effective</a:t>
          </a:r>
          <a:endParaRPr lang="en-US" sz="1600" kern="1200" dirty="0">
            <a:solidFill>
              <a:schemeClr val="tx1"/>
            </a:solidFill>
          </a:endParaRPr>
        </a:p>
      </dsp:txBody>
      <dsp:txXfrm>
        <a:off x="1263080" y="2215301"/>
        <a:ext cx="2291259" cy="1374755"/>
      </dsp:txXfrm>
    </dsp:sp>
    <dsp:sp modelId="{FD0D0B13-4734-42CF-A854-431ED8662768}">
      <dsp:nvSpPr>
        <dsp:cNvPr id="0" name=""/>
        <dsp:cNvSpPr/>
      </dsp:nvSpPr>
      <dsp:spPr>
        <a:xfrm>
          <a:off x="3783465" y="2215301"/>
          <a:ext cx="2291259" cy="1374755"/>
        </a:xfrm>
        <a:prstGeom prst="rect">
          <a:avLst/>
        </a:prstGeom>
        <a:solidFill>
          <a:schemeClr val="accent5">
            <a:hueOff val="-8278230"/>
            <a:satOff val="33176"/>
            <a:lumOff val="719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dirty="0">
              <a:solidFill>
                <a:schemeClr val="tx1"/>
              </a:solidFill>
            </a:rPr>
            <a:t>But can be pushed aside during budget cuts </a:t>
          </a:r>
          <a:endParaRPr lang="en-US" sz="1600" kern="1200" dirty="0">
            <a:solidFill>
              <a:schemeClr val="tx1"/>
            </a:solidFill>
          </a:endParaRPr>
        </a:p>
      </dsp:txBody>
      <dsp:txXfrm>
        <a:off x="3783465" y="2215301"/>
        <a:ext cx="2291259" cy="1374755"/>
      </dsp:txXfrm>
    </dsp:sp>
    <dsp:sp modelId="{94B7DE3D-27EB-4EE1-B05A-CE9ADBEF3F32}">
      <dsp:nvSpPr>
        <dsp:cNvPr id="0" name=""/>
        <dsp:cNvSpPr/>
      </dsp:nvSpPr>
      <dsp:spPr>
        <a:xfrm>
          <a:off x="6303851" y="2215301"/>
          <a:ext cx="2291259" cy="1374755"/>
        </a:xfrm>
        <a:prstGeom prst="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dirty="0">
              <a:solidFill>
                <a:schemeClr val="tx1"/>
              </a:solidFill>
            </a:rPr>
            <a:t>(Sanderson and Lewis, 2012, pp 15-18)</a:t>
          </a:r>
          <a:endParaRPr lang="en-US" sz="1600" kern="1200" dirty="0">
            <a:solidFill>
              <a:schemeClr val="tx1"/>
            </a:solidFill>
          </a:endParaRPr>
        </a:p>
      </dsp:txBody>
      <dsp:txXfrm>
        <a:off x="6303851" y="2215301"/>
        <a:ext cx="2291259" cy="13747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826BC1-9037-472B-9BB2-D2C1414DD7DF}">
      <dsp:nvSpPr>
        <dsp:cNvPr id="0" name=""/>
        <dsp:cNvSpPr/>
      </dsp:nvSpPr>
      <dsp:spPr>
        <a:xfrm>
          <a:off x="0" y="446856"/>
          <a:ext cx="10441160" cy="48906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Stems from the social model of disability</a:t>
          </a:r>
          <a:endParaRPr lang="en-US" sz="1900" kern="1200" dirty="0">
            <a:solidFill>
              <a:schemeClr val="tx1"/>
            </a:solidFill>
          </a:endParaRPr>
        </a:p>
      </dsp:txBody>
      <dsp:txXfrm>
        <a:off x="23874" y="470730"/>
        <a:ext cx="10393412" cy="441312"/>
      </dsp:txXfrm>
    </dsp:sp>
    <dsp:sp modelId="{6FFF75AD-0233-4DA1-A98D-E1D3ABABA038}">
      <dsp:nvSpPr>
        <dsp:cNvPr id="0" name=""/>
        <dsp:cNvSpPr/>
      </dsp:nvSpPr>
      <dsp:spPr>
        <a:xfrm>
          <a:off x="0" y="990636"/>
          <a:ext cx="10441160" cy="489060"/>
        </a:xfrm>
        <a:prstGeom prst="roundRect">
          <a:avLst/>
        </a:prstGeom>
        <a:solidFill>
          <a:schemeClr val="accent5">
            <a:hueOff val="-1419125"/>
            <a:satOff val="5687"/>
            <a:lumOff val="123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It focuses on transforming people’s options rather than ‘fixing’ them</a:t>
          </a:r>
          <a:endParaRPr lang="en-US" sz="1900" kern="1200" dirty="0">
            <a:solidFill>
              <a:schemeClr val="tx1"/>
            </a:solidFill>
          </a:endParaRPr>
        </a:p>
      </dsp:txBody>
      <dsp:txXfrm>
        <a:off x="23874" y="1014510"/>
        <a:ext cx="10393412" cy="441312"/>
      </dsp:txXfrm>
    </dsp:sp>
    <dsp:sp modelId="{64271F08-3C6A-4830-A310-89FF855A0B7C}">
      <dsp:nvSpPr>
        <dsp:cNvPr id="0" name=""/>
        <dsp:cNvSpPr/>
      </dsp:nvSpPr>
      <dsp:spPr>
        <a:xfrm>
          <a:off x="0" y="1534416"/>
          <a:ext cx="10441160" cy="489060"/>
        </a:xfrm>
        <a:prstGeom prst="roundRect">
          <a:avLst/>
        </a:prstGeom>
        <a:solidFill>
          <a:schemeClr val="accent5">
            <a:hueOff val="-2838251"/>
            <a:satOff val="11375"/>
            <a:lumOff val="24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Also has roots in calls for inclusive education and inclusive communities</a:t>
          </a:r>
          <a:endParaRPr lang="en-US" sz="1900" kern="1200" dirty="0">
            <a:solidFill>
              <a:schemeClr val="tx1"/>
            </a:solidFill>
          </a:endParaRPr>
        </a:p>
      </dsp:txBody>
      <dsp:txXfrm>
        <a:off x="23874" y="1558290"/>
        <a:ext cx="10393412" cy="441312"/>
      </dsp:txXfrm>
    </dsp:sp>
    <dsp:sp modelId="{E80F573E-644E-48D8-9C95-3B35DCEC3B09}">
      <dsp:nvSpPr>
        <dsp:cNvPr id="0" name=""/>
        <dsp:cNvSpPr/>
      </dsp:nvSpPr>
      <dsp:spPr>
        <a:xfrm>
          <a:off x="0" y="2078196"/>
          <a:ext cx="10441160" cy="489060"/>
        </a:xfrm>
        <a:prstGeom prst="roundRect">
          <a:avLst/>
        </a:prstGeom>
        <a:solidFill>
          <a:schemeClr val="accent5">
            <a:hueOff val="-4257376"/>
            <a:satOff val="17062"/>
            <a:lumOff val="36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Institutionalisation meant people had become ‘trapped by their labels’</a:t>
          </a:r>
          <a:endParaRPr lang="en-US" sz="1900" kern="1200" dirty="0">
            <a:solidFill>
              <a:schemeClr val="tx1"/>
            </a:solidFill>
          </a:endParaRPr>
        </a:p>
      </dsp:txBody>
      <dsp:txXfrm>
        <a:off x="23874" y="2102070"/>
        <a:ext cx="10393412" cy="441312"/>
      </dsp:txXfrm>
    </dsp:sp>
    <dsp:sp modelId="{0B08AC70-9AA2-4752-B923-8F6DF8C3151F}">
      <dsp:nvSpPr>
        <dsp:cNvPr id="0" name=""/>
        <dsp:cNvSpPr/>
      </dsp:nvSpPr>
      <dsp:spPr>
        <a:xfrm>
          <a:off x="0" y="2621976"/>
          <a:ext cx="10441160" cy="489060"/>
        </a:xfrm>
        <a:prstGeom prst="roundRect">
          <a:avLst/>
        </a:prstGeom>
        <a:solidFill>
          <a:schemeClr val="accent5">
            <a:hueOff val="-5676501"/>
            <a:satOff val="22749"/>
            <a:lumOff val="49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To support people back into their communities ‘Essential Lifestyle Planning’ (ELP’s) were used</a:t>
          </a:r>
          <a:endParaRPr lang="en-US" sz="1900" kern="1200" dirty="0">
            <a:solidFill>
              <a:schemeClr val="tx1"/>
            </a:solidFill>
          </a:endParaRPr>
        </a:p>
      </dsp:txBody>
      <dsp:txXfrm>
        <a:off x="23874" y="2645850"/>
        <a:ext cx="10393412" cy="441312"/>
      </dsp:txXfrm>
    </dsp:sp>
    <dsp:sp modelId="{B9BE30E5-A2F3-4622-8B93-E31B0DD10F54}">
      <dsp:nvSpPr>
        <dsp:cNvPr id="0" name=""/>
        <dsp:cNvSpPr/>
      </dsp:nvSpPr>
      <dsp:spPr>
        <a:xfrm>
          <a:off x="0" y="3165756"/>
          <a:ext cx="10441160" cy="489060"/>
        </a:xfrm>
        <a:prstGeom prst="roundRect">
          <a:avLst/>
        </a:prstGeom>
        <a:solidFill>
          <a:schemeClr val="accent5">
            <a:hueOff val="-7095626"/>
            <a:satOff val="28436"/>
            <a:lumOff val="616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By 1995, ‘person-centred planning’ was used</a:t>
          </a:r>
          <a:endParaRPr lang="en-US" sz="1900" kern="1200" dirty="0">
            <a:solidFill>
              <a:schemeClr val="tx1"/>
            </a:solidFill>
          </a:endParaRPr>
        </a:p>
      </dsp:txBody>
      <dsp:txXfrm>
        <a:off x="23874" y="3189630"/>
        <a:ext cx="10393412" cy="441312"/>
      </dsp:txXfrm>
    </dsp:sp>
    <dsp:sp modelId="{94F0593C-7A62-43A8-98F1-2A6DF88C2916}">
      <dsp:nvSpPr>
        <dsp:cNvPr id="0" name=""/>
        <dsp:cNvSpPr/>
      </dsp:nvSpPr>
      <dsp:spPr>
        <a:xfrm>
          <a:off x="0" y="3709536"/>
          <a:ext cx="10441160" cy="489060"/>
        </a:xfrm>
        <a:prstGeom prst="roundRect">
          <a:avLst/>
        </a:prstGeom>
        <a:solidFill>
          <a:schemeClr val="accent5">
            <a:hueOff val="-8514751"/>
            <a:satOff val="34124"/>
            <a:lumOff val="73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From the 2000s it became part of policy</a:t>
          </a:r>
          <a:endParaRPr lang="en-US" sz="1900" kern="1200" dirty="0">
            <a:solidFill>
              <a:schemeClr val="tx1"/>
            </a:solidFill>
          </a:endParaRPr>
        </a:p>
      </dsp:txBody>
      <dsp:txXfrm>
        <a:off x="23874" y="3733410"/>
        <a:ext cx="10393412" cy="441312"/>
      </dsp:txXfrm>
    </dsp:sp>
    <dsp:sp modelId="{3638CD20-4221-47D7-9E90-5FBDEEF3A4A5}">
      <dsp:nvSpPr>
        <dsp:cNvPr id="0" name=""/>
        <dsp:cNvSpPr/>
      </dsp:nvSpPr>
      <dsp:spPr>
        <a:xfrm>
          <a:off x="0" y="4253315"/>
          <a:ext cx="10441160" cy="48906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(Sanderson and Lewis, 2012, pp 15-18)</a:t>
          </a:r>
          <a:endParaRPr lang="en-US" sz="1900" kern="1200" dirty="0">
            <a:solidFill>
              <a:schemeClr val="tx1"/>
            </a:solidFill>
          </a:endParaRPr>
        </a:p>
      </dsp:txBody>
      <dsp:txXfrm>
        <a:off x="23874" y="4277189"/>
        <a:ext cx="10393412" cy="4413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E5DE66-8772-437E-B581-732C91FC4CEC}">
      <dsp:nvSpPr>
        <dsp:cNvPr id="0" name=""/>
        <dsp:cNvSpPr/>
      </dsp:nvSpPr>
      <dsp:spPr>
        <a:xfrm>
          <a:off x="0" y="31351"/>
          <a:ext cx="5990135" cy="1662643"/>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Independence and rights</a:t>
          </a:r>
          <a:endParaRPr lang="en-US" sz="3900" kern="1200" dirty="0"/>
        </a:p>
      </dsp:txBody>
      <dsp:txXfrm>
        <a:off x="81164" y="112515"/>
        <a:ext cx="5827807" cy="1500315"/>
      </dsp:txXfrm>
    </dsp:sp>
    <dsp:sp modelId="{5E80BE4D-7BF2-4C2A-8B67-DD2761EAD6EA}">
      <dsp:nvSpPr>
        <dsp:cNvPr id="0" name=""/>
        <dsp:cNvSpPr/>
      </dsp:nvSpPr>
      <dsp:spPr>
        <a:xfrm>
          <a:off x="0" y="1799705"/>
          <a:ext cx="5990135" cy="1662643"/>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Co-production, choice and control</a:t>
          </a:r>
          <a:endParaRPr lang="en-US" sz="3900" kern="1200" dirty="0"/>
        </a:p>
      </dsp:txBody>
      <dsp:txXfrm>
        <a:off x="81164" y="1880869"/>
        <a:ext cx="5827807" cy="1500315"/>
      </dsp:txXfrm>
    </dsp:sp>
    <dsp:sp modelId="{80D6262F-2048-48F1-A381-56D051B655B2}">
      <dsp:nvSpPr>
        <dsp:cNvPr id="0" name=""/>
        <dsp:cNvSpPr/>
      </dsp:nvSpPr>
      <dsp:spPr>
        <a:xfrm>
          <a:off x="0" y="3574668"/>
          <a:ext cx="5990135" cy="1662643"/>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Inclusive and competent communities </a:t>
          </a:r>
          <a:endParaRPr lang="en-US" sz="3900" kern="1200" dirty="0"/>
        </a:p>
      </dsp:txBody>
      <dsp:txXfrm>
        <a:off x="81164" y="3655832"/>
        <a:ext cx="5827807" cy="15003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77AC0-921F-410E-B705-515E0A2DA876}">
      <dsp:nvSpPr>
        <dsp:cNvPr id="0" name=""/>
        <dsp:cNvSpPr/>
      </dsp:nvSpPr>
      <dsp:spPr>
        <a:xfrm>
          <a:off x="0" y="377353"/>
          <a:ext cx="11074558" cy="101745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9509" tIns="354076" rIns="859509"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t>Altering the deficit model; providing opportunities to grow people’s capabilities; supports them to use these at individual and community level</a:t>
          </a:r>
          <a:endParaRPr lang="en-US" sz="1700" kern="1200"/>
        </a:p>
      </dsp:txBody>
      <dsp:txXfrm>
        <a:off x="0" y="377353"/>
        <a:ext cx="11074558" cy="1017450"/>
      </dsp:txXfrm>
    </dsp:sp>
    <dsp:sp modelId="{5D317A4E-27EA-4CE8-A754-C83AD0C549FE}">
      <dsp:nvSpPr>
        <dsp:cNvPr id="0" name=""/>
        <dsp:cNvSpPr/>
      </dsp:nvSpPr>
      <dsp:spPr>
        <a:xfrm>
          <a:off x="553727" y="126433"/>
          <a:ext cx="7752190" cy="5018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3014" tIns="0" rIns="293014" bIns="0" numCol="1" spcCol="1270" anchor="ctr" anchorCtr="0">
          <a:noAutofit/>
        </a:bodyPr>
        <a:lstStyle/>
        <a:p>
          <a:pPr marL="0" lvl="0" indent="0" algn="l" defTabSz="755650">
            <a:lnSpc>
              <a:spcPct val="90000"/>
            </a:lnSpc>
            <a:spcBef>
              <a:spcPct val="0"/>
            </a:spcBef>
            <a:spcAft>
              <a:spcPct val="35000"/>
            </a:spcAft>
            <a:buNone/>
          </a:pPr>
          <a:r>
            <a:rPr lang="en-GB" sz="1700" b="1" kern="1200" dirty="0"/>
            <a:t>Building on people’s existing capabilities</a:t>
          </a:r>
          <a:endParaRPr lang="en-US" sz="1700" kern="1200" dirty="0"/>
        </a:p>
      </dsp:txBody>
      <dsp:txXfrm>
        <a:off x="578225" y="150931"/>
        <a:ext cx="7703194" cy="452844"/>
      </dsp:txXfrm>
    </dsp:sp>
    <dsp:sp modelId="{FC63366C-F5FE-4496-8B44-180CAA8443FF}">
      <dsp:nvSpPr>
        <dsp:cNvPr id="0" name=""/>
        <dsp:cNvSpPr/>
      </dsp:nvSpPr>
      <dsp:spPr>
        <a:xfrm>
          <a:off x="0" y="1737523"/>
          <a:ext cx="11074558" cy="1017450"/>
        </a:xfrm>
        <a:prstGeom prst="rect">
          <a:avLst/>
        </a:prstGeom>
        <a:solidFill>
          <a:schemeClr val="lt1">
            <a:alpha val="90000"/>
            <a:hueOff val="0"/>
            <a:satOff val="0"/>
            <a:lumOff val="0"/>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9509" tIns="354076" rIns="859509"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t>Offering incentives to engage; working in reciprocal relationships; mutual responsibilities and expectations</a:t>
          </a:r>
          <a:endParaRPr lang="en-US" sz="1700" kern="1200"/>
        </a:p>
      </dsp:txBody>
      <dsp:txXfrm>
        <a:off x="0" y="1737523"/>
        <a:ext cx="11074558" cy="1017450"/>
      </dsp:txXfrm>
    </dsp:sp>
    <dsp:sp modelId="{74C62720-1B22-42FB-9C76-B70D5EEAB171}">
      <dsp:nvSpPr>
        <dsp:cNvPr id="0" name=""/>
        <dsp:cNvSpPr/>
      </dsp:nvSpPr>
      <dsp:spPr>
        <a:xfrm>
          <a:off x="553727" y="1486603"/>
          <a:ext cx="7752190" cy="50184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3014" tIns="0" rIns="293014" bIns="0" numCol="1" spcCol="1270" anchor="ctr" anchorCtr="0">
          <a:noAutofit/>
        </a:bodyPr>
        <a:lstStyle/>
        <a:p>
          <a:pPr marL="0" lvl="0" indent="0" algn="l" defTabSz="755650">
            <a:lnSpc>
              <a:spcPct val="90000"/>
            </a:lnSpc>
            <a:spcBef>
              <a:spcPct val="0"/>
            </a:spcBef>
            <a:spcAft>
              <a:spcPct val="35000"/>
            </a:spcAft>
            <a:buNone/>
          </a:pPr>
          <a:r>
            <a:rPr lang="en-GB" sz="1700" b="1" kern="1200"/>
            <a:t>Reciprocity and mutuality</a:t>
          </a:r>
          <a:endParaRPr lang="en-US" sz="1700" kern="1200"/>
        </a:p>
      </dsp:txBody>
      <dsp:txXfrm>
        <a:off x="578225" y="1511101"/>
        <a:ext cx="7703194" cy="452844"/>
      </dsp:txXfrm>
    </dsp:sp>
    <dsp:sp modelId="{F72161D3-999D-4BFD-B32E-FBA9CF6E558A}">
      <dsp:nvSpPr>
        <dsp:cNvPr id="0" name=""/>
        <dsp:cNvSpPr/>
      </dsp:nvSpPr>
      <dsp:spPr>
        <a:xfrm>
          <a:off x="0" y="3097693"/>
          <a:ext cx="11074558" cy="736312"/>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9509" tIns="354076" rIns="859509"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t>Peer and personal networks alongside professionals; best way to share knowledge and support</a:t>
          </a:r>
          <a:endParaRPr lang="en-US" sz="1700" kern="1200"/>
        </a:p>
      </dsp:txBody>
      <dsp:txXfrm>
        <a:off x="0" y="3097693"/>
        <a:ext cx="11074558" cy="736312"/>
      </dsp:txXfrm>
    </dsp:sp>
    <dsp:sp modelId="{6C0DC580-684B-41D3-BB12-8F4D83935B18}">
      <dsp:nvSpPr>
        <dsp:cNvPr id="0" name=""/>
        <dsp:cNvSpPr/>
      </dsp:nvSpPr>
      <dsp:spPr>
        <a:xfrm>
          <a:off x="553727" y="2846773"/>
          <a:ext cx="7752190" cy="50184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3014" tIns="0" rIns="293014" bIns="0" numCol="1" spcCol="1270" anchor="ctr" anchorCtr="0">
          <a:noAutofit/>
        </a:bodyPr>
        <a:lstStyle/>
        <a:p>
          <a:pPr marL="0" lvl="0" indent="0" algn="l" defTabSz="755650">
            <a:lnSpc>
              <a:spcPct val="90000"/>
            </a:lnSpc>
            <a:spcBef>
              <a:spcPct val="0"/>
            </a:spcBef>
            <a:spcAft>
              <a:spcPct val="35000"/>
            </a:spcAft>
            <a:buNone/>
          </a:pPr>
          <a:r>
            <a:rPr lang="en-GB" sz="1700" b="1" kern="1200"/>
            <a:t>Building support networks</a:t>
          </a:r>
          <a:endParaRPr lang="en-US" sz="1700" kern="1200"/>
        </a:p>
      </dsp:txBody>
      <dsp:txXfrm>
        <a:off x="578225" y="2871271"/>
        <a:ext cx="7703194" cy="4528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117065-78DC-4807-B926-BDAA9B64CAB1}">
      <dsp:nvSpPr>
        <dsp:cNvPr id="0" name=""/>
        <dsp:cNvSpPr/>
      </dsp:nvSpPr>
      <dsp:spPr>
        <a:xfrm>
          <a:off x="2370085" y="0"/>
          <a:ext cx="9480342" cy="1202421"/>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945" tIns="305415" rIns="183945" bIns="305415" numCol="1" spcCol="1270" anchor="t" anchorCtr="0">
          <a:noAutofit/>
        </a:bodyPr>
        <a:lstStyle/>
        <a:p>
          <a:pPr marL="0" lvl="0" indent="0" algn="l" defTabSz="755650">
            <a:lnSpc>
              <a:spcPct val="90000"/>
            </a:lnSpc>
            <a:spcBef>
              <a:spcPct val="0"/>
            </a:spcBef>
            <a:spcAft>
              <a:spcPct val="35000"/>
            </a:spcAft>
            <a:buNone/>
          </a:pPr>
          <a:r>
            <a:rPr lang="en-US" sz="1700" kern="1200"/>
            <a:t>Blurring distinctions</a:t>
          </a:r>
        </a:p>
        <a:p>
          <a:pPr marL="114300" lvl="1" indent="-114300" algn="l" defTabSz="577850">
            <a:lnSpc>
              <a:spcPct val="90000"/>
            </a:lnSpc>
            <a:spcBef>
              <a:spcPct val="0"/>
            </a:spcBef>
            <a:spcAft>
              <a:spcPct val="15000"/>
            </a:spcAft>
            <a:buChar char="•"/>
          </a:pPr>
          <a:r>
            <a:rPr lang="en-US" sz="1300" kern="1200"/>
            <a:t>Removing distinctions between profession/recipient, producers/consumers </a:t>
          </a:r>
        </a:p>
      </dsp:txBody>
      <dsp:txXfrm>
        <a:off x="2370085" y="0"/>
        <a:ext cx="9480342" cy="1202421"/>
      </dsp:txXfrm>
    </dsp:sp>
    <dsp:sp modelId="{7EEA474C-FB62-4D75-ACEC-F6D014A1086B}">
      <dsp:nvSpPr>
        <dsp:cNvPr id="0" name=""/>
        <dsp:cNvSpPr/>
      </dsp:nvSpPr>
      <dsp:spPr>
        <a:xfrm>
          <a:off x="0" y="1173"/>
          <a:ext cx="2370085" cy="1202421"/>
        </a:xfrm>
        <a:prstGeom prst="rect">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25417" tIns="118773" rIns="125417" bIns="118773" numCol="1" spcCol="1270" anchor="ctr" anchorCtr="0">
          <a:noAutofit/>
        </a:bodyPr>
        <a:lstStyle/>
        <a:p>
          <a:pPr marL="0" lvl="0" indent="0" algn="ctr" defTabSz="933450">
            <a:lnSpc>
              <a:spcPct val="90000"/>
            </a:lnSpc>
            <a:spcBef>
              <a:spcPct val="0"/>
            </a:spcBef>
            <a:spcAft>
              <a:spcPct val="35000"/>
            </a:spcAft>
            <a:buNone/>
          </a:pPr>
          <a:r>
            <a:rPr lang="en-US" sz="2100" kern="1200"/>
            <a:t>Blurring</a:t>
          </a:r>
        </a:p>
      </dsp:txBody>
      <dsp:txXfrm>
        <a:off x="0" y="1173"/>
        <a:ext cx="2370085" cy="1202421"/>
      </dsp:txXfrm>
    </dsp:sp>
    <dsp:sp modelId="{6580915B-0791-44F2-B618-D00B140D95C8}">
      <dsp:nvSpPr>
        <dsp:cNvPr id="0" name=""/>
        <dsp:cNvSpPr/>
      </dsp:nvSpPr>
      <dsp:spPr>
        <a:xfrm>
          <a:off x="2370085" y="1275740"/>
          <a:ext cx="9480342" cy="1202421"/>
        </a:xfrm>
        <a:prstGeom prst="rect">
          <a:avLst/>
        </a:prstGeom>
        <a:solidFill>
          <a:schemeClr val="accent5">
            <a:tint val="40000"/>
            <a:alpha val="90000"/>
            <a:hueOff val="-5370241"/>
            <a:satOff val="24126"/>
            <a:lumOff val="1658"/>
            <a:alphaOff val="0"/>
          </a:schemeClr>
        </a:solidFill>
        <a:ln w="25400" cap="flat" cmpd="sng" algn="ctr">
          <a:solidFill>
            <a:schemeClr val="accent5">
              <a:tint val="40000"/>
              <a:alpha val="90000"/>
              <a:hueOff val="-5370241"/>
              <a:satOff val="24126"/>
              <a:lumOff val="16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945" tIns="305415" rIns="183945" bIns="305415" numCol="1" spcCol="1270" anchor="t" anchorCtr="0">
          <a:noAutofit/>
        </a:bodyPr>
        <a:lstStyle/>
        <a:p>
          <a:pPr marL="0" lvl="0" indent="0" algn="l" defTabSz="755650">
            <a:lnSpc>
              <a:spcPct val="90000"/>
            </a:lnSpc>
            <a:spcBef>
              <a:spcPct val="0"/>
            </a:spcBef>
            <a:spcAft>
              <a:spcPct val="35000"/>
            </a:spcAft>
            <a:buNone/>
          </a:pPr>
          <a:r>
            <a:rPr lang="en-US" sz="1700" kern="1200"/>
            <a:t>Facilitating rather than delivering</a:t>
          </a:r>
        </a:p>
        <a:p>
          <a:pPr marL="114300" lvl="1" indent="-114300" algn="l" defTabSz="577850">
            <a:lnSpc>
              <a:spcPct val="90000"/>
            </a:lnSpc>
            <a:spcBef>
              <a:spcPct val="0"/>
            </a:spcBef>
            <a:spcAft>
              <a:spcPct val="15000"/>
            </a:spcAft>
            <a:buChar char="•"/>
          </a:pPr>
          <a:r>
            <a:rPr lang="en-US" sz="1300" kern="1200"/>
            <a:t>Public service agencies to become catalysts in change; facilitators rather than providers</a:t>
          </a:r>
        </a:p>
      </dsp:txBody>
      <dsp:txXfrm>
        <a:off x="2370085" y="1275740"/>
        <a:ext cx="9480342" cy="1202421"/>
      </dsp:txXfrm>
    </dsp:sp>
    <dsp:sp modelId="{7333D7FF-F022-4D4A-84B9-F400BF8DC27A}">
      <dsp:nvSpPr>
        <dsp:cNvPr id="0" name=""/>
        <dsp:cNvSpPr/>
      </dsp:nvSpPr>
      <dsp:spPr>
        <a:xfrm>
          <a:off x="0" y="1275740"/>
          <a:ext cx="2370085" cy="1202421"/>
        </a:xfrm>
        <a:prstGeom prst="rect">
          <a:avLst/>
        </a:prstGeom>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25417" tIns="118773" rIns="125417" bIns="118773" numCol="1" spcCol="1270" anchor="ctr" anchorCtr="0">
          <a:noAutofit/>
        </a:bodyPr>
        <a:lstStyle/>
        <a:p>
          <a:pPr marL="0" lvl="0" indent="0" algn="ctr" defTabSz="933450">
            <a:lnSpc>
              <a:spcPct val="90000"/>
            </a:lnSpc>
            <a:spcBef>
              <a:spcPct val="0"/>
            </a:spcBef>
            <a:spcAft>
              <a:spcPct val="35000"/>
            </a:spcAft>
            <a:buNone/>
          </a:pPr>
          <a:r>
            <a:rPr lang="en-US" sz="2100" kern="1200"/>
            <a:t>Facilitating</a:t>
          </a:r>
        </a:p>
      </dsp:txBody>
      <dsp:txXfrm>
        <a:off x="0" y="1275740"/>
        <a:ext cx="2370085" cy="1202421"/>
      </dsp:txXfrm>
    </dsp:sp>
    <dsp:sp modelId="{EEAA6389-33DE-44CF-93F7-0A1889AD10CB}">
      <dsp:nvSpPr>
        <dsp:cNvPr id="0" name=""/>
        <dsp:cNvSpPr/>
      </dsp:nvSpPr>
      <dsp:spPr>
        <a:xfrm>
          <a:off x="2370085" y="2550307"/>
          <a:ext cx="9480342" cy="1202421"/>
        </a:xfrm>
        <a:prstGeom prst="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945" tIns="305415" rIns="183945" bIns="305415" numCol="1" spcCol="1270" anchor="t" anchorCtr="0">
          <a:noAutofit/>
        </a:bodyPr>
        <a:lstStyle/>
        <a:p>
          <a:pPr marL="0" lvl="0" indent="0" algn="l" defTabSz="755650">
            <a:lnSpc>
              <a:spcPct val="90000"/>
            </a:lnSpc>
            <a:spcBef>
              <a:spcPct val="0"/>
            </a:spcBef>
            <a:spcAft>
              <a:spcPct val="35000"/>
            </a:spcAft>
            <a:buNone/>
          </a:pPr>
          <a:r>
            <a:rPr lang="en-US" sz="1700" kern="1200"/>
            <a:t>Recognising people’s assets </a:t>
          </a:r>
        </a:p>
        <a:p>
          <a:pPr marL="114300" lvl="1" indent="-114300" algn="l" defTabSz="577850">
            <a:lnSpc>
              <a:spcPct val="90000"/>
            </a:lnSpc>
            <a:spcBef>
              <a:spcPct val="0"/>
            </a:spcBef>
            <a:spcAft>
              <a:spcPct val="15000"/>
            </a:spcAft>
            <a:buChar char="•"/>
          </a:pPr>
          <a:r>
            <a:rPr lang="en-US" sz="1300" kern="1200"/>
            <a:t>Transforming the perceptions of people being passive recipients and burdens to being equal and essential partners </a:t>
          </a:r>
        </a:p>
      </dsp:txBody>
      <dsp:txXfrm>
        <a:off x="2370085" y="2550307"/>
        <a:ext cx="9480342" cy="1202421"/>
      </dsp:txXfrm>
    </dsp:sp>
    <dsp:sp modelId="{4F0F97F0-A1D0-4CBF-8C54-89E1BC289DB7}">
      <dsp:nvSpPr>
        <dsp:cNvPr id="0" name=""/>
        <dsp:cNvSpPr/>
      </dsp:nvSpPr>
      <dsp:spPr>
        <a:xfrm>
          <a:off x="0" y="2550307"/>
          <a:ext cx="2370085" cy="1202421"/>
        </a:xfrm>
        <a:prstGeom prst="rect">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25417" tIns="118773" rIns="125417" bIns="118773" numCol="1" spcCol="1270" anchor="ctr" anchorCtr="0">
          <a:noAutofit/>
        </a:bodyPr>
        <a:lstStyle/>
        <a:p>
          <a:pPr marL="0" lvl="0" indent="0" algn="ctr" defTabSz="933450">
            <a:lnSpc>
              <a:spcPct val="90000"/>
            </a:lnSpc>
            <a:spcBef>
              <a:spcPct val="0"/>
            </a:spcBef>
            <a:spcAft>
              <a:spcPct val="35000"/>
            </a:spcAft>
            <a:buNone/>
          </a:pPr>
          <a:r>
            <a:rPr lang="en-US" sz="2100" kern="1200"/>
            <a:t>Recognising</a:t>
          </a:r>
        </a:p>
      </dsp:txBody>
      <dsp:txXfrm>
        <a:off x="0" y="2550307"/>
        <a:ext cx="2370085" cy="120242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1E0B7F-2D5C-405D-853A-0977DBAC8903}">
      <dsp:nvSpPr>
        <dsp:cNvPr id="0" name=""/>
        <dsp:cNvSpPr/>
      </dsp:nvSpPr>
      <dsp:spPr>
        <a:xfrm>
          <a:off x="1049" y="723530"/>
          <a:ext cx="3682826" cy="2338594"/>
        </a:xfrm>
        <a:prstGeom prst="roundRect">
          <a:avLst>
            <a:gd name="adj" fmla="val 10000"/>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C64E9BA9-911F-4806-918A-56020B20BA05}">
      <dsp:nvSpPr>
        <dsp:cNvPr id="0" name=""/>
        <dsp:cNvSpPr/>
      </dsp:nvSpPr>
      <dsp:spPr>
        <a:xfrm>
          <a:off x="410252" y="1112273"/>
          <a:ext cx="3682826" cy="2338594"/>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LGBT+ older adults face barriers in access to care, impacting their ability to receive person-centred care in old age, which is central to the prevention and management of frailty, disability and disease</a:t>
          </a:r>
          <a:endParaRPr lang="en-US" sz="1900" kern="1200"/>
        </a:p>
      </dsp:txBody>
      <dsp:txXfrm>
        <a:off x="478747" y="1180768"/>
        <a:ext cx="3545836" cy="2201604"/>
      </dsp:txXfrm>
    </dsp:sp>
    <dsp:sp modelId="{A6AD38E7-57AB-4C68-A181-443F805247BE}">
      <dsp:nvSpPr>
        <dsp:cNvPr id="0" name=""/>
        <dsp:cNvSpPr/>
      </dsp:nvSpPr>
      <dsp:spPr>
        <a:xfrm>
          <a:off x="4502281" y="723530"/>
          <a:ext cx="3682826" cy="2338594"/>
        </a:xfrm>
        <a:prstGeom prst="roundRect">
          <a:avLst>
            <a:gd name="adj" fmla="val 10000"/>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860F608E-A566-4425-B90F-5BD8AC6F9189}">
      <dsp:nvSpPr>
        <dsp:cNvPr id="0" name=""/>
        <dsp:cNvSpPr/>
      </dsp:nvSpPr>
      <dsp:spPr>
        <a:xfrm>
          <a:off x="4911484" y="1112273"/>
          <a:ext cx="3682826" cy="2338594"/>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Heteronormativity and discrimination must be addressed across the whole health system to achieve the health policy goal of  supporting all older adults to enjoy health and well-being</a:t>
          </a:r>
          <a:endParaRPr lang="en-US" sz="1900" kern="1200"/>
        </a:p>
      </dsp:txBody>
      <dsp:txXfrm>
        <a:off x="4979979" y="1180768"/>
        <a:ext cx="3545836" cy="220160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968E5E-9099-4A70-B289-452C58FC24F1}">
      <dsp:nvSpPr>
        <dsp:cNvPr id="0" name=""/>
        <dsp:cNvSpPr/>
      </dsp:nvSpPr>
      <dsp:spPr>
        <a:xfrm>
          <a:off x="1247" y="2007314"/>
          <a:ext cx="2494850" cy="124742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New models of integrated care are charged with:</a:t>
          </a:r>
          <a:endParaRPr lang="en-US" sz="1800" kern="1200" dirty="0"/>
        </a:p>
      </dsp:txBody>
      <dsp:txXfrm>
        <a:off x="37783" y="2043850"/>
        <a:ext cx="2421778" cy="1174353"/>
      </dsp:txXfrm>
    </dsp:sp>
    <dsp:sp modelId="{5C643FCD-9FC6-42D3-92EF-47EA72D52342}">
      <dsp:nvSpPr>
        <dsp:cNvPr id="0" name=""/>
        <dsp:cNvSpPr/>
      </dsp:nvSpPr>
      <dsp:spPr>
        <a:xfrm rot="18289469">
          <a:off x="2121313" y="1892421"/>
          <a:ext cx="1747508" cy="42670"/>
        </a:xfrm>
        <a:custGeom>
          <a:avLst/>
          <a:gdLst/>
          <a:ahLst/>
          <a:cxnLst/>
          <a:rect l="0" t="0" r="0" b="0"/>
          <a:pathLst>
            <a:path>
              <a:moveTo>
                <a:pt x="0" y="21335"/>
              </a:moveTo>
              <a:lnTo>
                <a:pt x="1747508" y="21335"/>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51380" y="1870069"/>
        <a:ext cx="87375" cy="87375"/>
      </dsp:txXfrm>
    </dsp:sp>
    <dsp:sp modelId="{F6EED1D1-199F-4CF1-B5B1-A7D51DEC3E1F}">
      <dsp:nvSpPr>
        <dsp:cNvPr id="0" name=""/>
        <dsp:cNvSpPr/>
      </dsp:nvSpPr>
      <dsp:spPr>
        <a:xfrm>
          <a:off x="3494038" y="572775"/>
          <a:ext cx="2494850" cy="1247425"/>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Achieving more care beyond the hospital walls</a:t>
          </a:r>
          <a:endParaRPr lang="en-US" sz="1800" kern="1200"/>
        </a:p>
      </dsp:txBody>
      <dsp:txXfrm>
        <a:off x="3530574" y="609311"/>
        <a:ext cx="2421778" cy="1174353"/>
      </dsp:txXfrm>
    </dsp:sp>
    <dsp:sp modelId="{34E63E2C-322D-46C8-96F4-60C26556AAA6}">
      <dsp:nvSpPr>
        <dsp:cNvPr id="0" name=""/>
        <dsp:cNvSpPr/>
      </dsp:nvSpPr>
      <dsp:spPr>
        <a:xfrm>
          <a:off x="2496097" y="2609691"/>
          <a:ext cx="997940" cy="42670"/>
        </a:xfrm>
        <a:custGeom>
          <a:avLst/>
          <a:gdLst/>
          <a:ahLst/>
          <a:cxnLst/>
          <a:rect l="0" t="0" r="0" b="0"/>
          <a:pathLst>
            <a:path>
              <a:moveTo>
                <a:pt x="0" y="21335"/>
              </a:moveTo>
              <a:lnTo>
                <a:pt x="997940" y="21335"/>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0119" y="2606078"/>
        <a:ext cx="49897" cy="49897"/>
      </dsp:txXfrm>
    </dsp:sp>
    <dsp:sp modelId="{235DD9EC-5048-4B05-A155-B4F0D257BC26}">
      <dsp:nvSpPr>
        <dsp:cNvPr id="0" name=""/>
        <dsp:cNvSpPr/>
      </dsp:nvSpPr>
      <dsp:spPr>
        <a:xfrm>
          <a:off x="3494038" y="2007314"/>
          <a:ext cx="2494850" cy="1247425"/>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Change in the size and shape of acute hospitals</a:t>
          </a:r>
          <a:endParaRPr lang="en-US" sz="1800" kern="1200"/>
        </a:p>
      </dsp:txBody>
      <dsp:txXfrm>
        <a:off x="3530574" y="2043850"/>
        <a:ext cx="2421778" cy="1174353"/>
      </dsp:txXfrm>
    </dsp:sp>
    <dsp:sp modelId="{EEBF4B88-5DDF-4EB9-AF7A-C6C1B972139B}">
      <dsp:nvSpPr>
        <dsp:cNvPr id="0" name=""/>
        <dsp:cNvSpPr/>
      </dsp:nvSpPr>
      <dsp:spPr>
        <a:xfrm rot="3310531">
          <a:off x="2121313" y="3326961"/>
          <a:ext cx="1747508" cy="42670"/>
        </a:xfrm>
        <a:custGeom>
          <a:avLst/>
          <a:gdLst/>
          <a:ahLst/>
          <a:cxnLst/>
          <a:rect l="0" t="0" r="0" b="0"/>
          <a:pathLst>
            <a:path>
              <a:moveTo>
                <a:pt x="0" y="21335"/>
              </a:moveTo>
              <a:lnTo>
                <a:pt x="1747508" y="21335"/>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51380" y="3304608"/>
        <a:ext cx="87375" cy="87375"/>
      </dsp:txXfrm>
    </dsp:sp>
    <dsp:sp modelId="{7EE687C5-D030-409D-A9FF-9C47540592F8}">
      <dsp:nvSpPr>
        <dsp:cNvPr id="0" name=""/>
        <dsp:cNvSpPr/>
      </dsp:nvSpPr>
      <dsp:spPr>
        <a:xfrm>
          <a:off x="3494038" y="3441853"/>
          <a:ext cx="2494850" cy="1247425"/>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Increase attention to prevention and population health</a:t>
          </a:r>
          <a:endParaRPr lang="en-US" sz="1800" kern="1200"/>
        </a:p>
      </dsp:txBody>
      <dsp:txXfrm>
        <a:off x="3530574" y="3478389"/>
        <a:ext cx="2421778" cy="1174353"/>
      </dsp:txXfrm>
    </dsp:sp>
    <dsp:sp modelId="{E3BE96DA-FCD1-49E1-B838-595298DA507D}">
      <dsp:nvSpPr>
        <dsp:cNvPr id="0" name=""/>
        <dsp:cNvSpPr/>
      </dsp:nvSpPr>
      <dsp:spPr>
        <a:xfrm>
          <a:off x="1247" y="3441853"/>
          <a:ext cx="2494850" cy="124742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Integrated care can see seen as a way to connect health and social care systems</a:t>
          </a:r>
          <a:endParaRPr lang="en-US" sz="1800" kern="1200"/>
        </a:p>
      </dsp:txBody>
      <dsp:txXfrm>
        <a:off x="37783" y="3478389"/>
        <a:ext cx="2421778" cy="117435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761CAA-A982-4F62-9205-B218F8D5732B}">
      <dsp:nvSpPr>
        <dsp:cNvPr id="0" name=""/>
        <dsp:cNvSpPr/>
      </dsp:nvSpPr>
      <dsp:spPr>
        <a:xfrm>
          <a:off x="0" y="0"/>
          <a:ext cx="1100255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F8D8AE-5697-4887-9E51-404408B99C7C}">
      <dsp:nvSpPr>
        <dsp:cNvPr id="0" name=""/>
        <dsp:cNvSpPr/>
      </dsp:nvSpPr>
      <dsp:spPr>
        <a:xfrm>
          <a:off x="0" y="0"/>
          <a:ext cx="11002550" cy="1098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ICSs are partnerships that bring together providers and commissioners of NHS services across a geographical area with local authorities and other local partners, to collectively plan and integrate care to meet the needs of their population.</a:t>
          </a:r>
          <a:endParaRPr lang="en-US" sz="2000" kern="1200" dirty="0"/>
        </a:p>
      </dsp:txBody>
      <dsp:txXfrm>
        <a:off x="0" y="0"/>
        <a:ext cx="11002550" cy="1098121"/>
      </dsp:txXfrm>
    </dsp:sp>
    <dsp:sp modelId="{4C405490-68F6-45CE-8987-283E31BD6FC1}">
      <dsp:nvSpPr>
        <dsp:cNvPr id="0" name=""/>
        <dsp:cNvSpPr/>
      </dsp:nvSpPr>
      <dsp:spPr>
        <a:xfrm>
          <a:off x="0" y="1098121"/>
          <a:ext cx="11002550" cy="0"/>
        </a:xfrm>
        <a:prstGeom prst="line">
          <a:avLst/>
        </a:prstGeom>
        <a:solidFill>
          <a:schemeClr val="accent5">
            <a:hueOff val="-3311292"/>
            <a:satOff val="13270"/>
            <a:lumOff val="2876"/>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C22289-7FB5-4E89-BFC5-5D76363FC85F}">
      <dsp:nvSpPr>
        <dsp:cNvPr id="0" name=""/>
        <dsp:cNvSpPr/>
      </dsp:nvSpPr>
      <dsp:spPr>
        <a:xfrm>
          <a:off x="0" y="1098121"/>
          <a:ext cx="11002550" cy="1098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ICSs are the latest in a long line of initiatives aiming to integrate care across local areas</a:t>
          </a:r>
          <a:endParaRPr lang="en-US" sz="2000" kern="1200"/>
        </a:p>
      </dsp:txBody>
      <dsp:txXfrm>
        <a:off x="0" y="1098121"/>
        <a:ext cx="11002550" cy="1098121"/>
      </dsp:txXfrm>
    </dsp:sp>
    <dsp:sp modelId="{D07C1EE4-BDDF-414C-8EAB-A14F1097C20E}">
      <dsp:nvSpPr>
        <dsp:cNvPr id="0" name=""/>
        <dsp:cNvSpPr/>
      </dsp:nvSpPr>
      <dsp:spPr>
        <a:xfrm>
          <a:off x="0" y="2196243"/>
          <a:ext cx="11002550" cy="0"/>
        </a:xfrm>
        <a:prstGeom prst="line">
          <a:avLst/>
        </a:prstGeom>
        <a:solidFill>
          <a:schemeClr val="accent5">
            <a:hueOff val="-6622584"/>
            <a:satOff val="26541"/>
            <a:lumOff val="5752"/>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8C5C76-E5E6-4FD1-BBE6-025200483626}">
      <dsp:nvSpPr>
        <dsp:cNvPr id="0" name=""/>
        <dsp:cNvSpPr/>
      </dsp:nvSpPr>
      <dsp:spPr>
        <a:xfrm>
          <a:off x="0" y="2196243"/>
          <a:ext cx="11002550" cy="1098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ICSs are part of a fundamental shift in the way the health and care system is organised</a:t>
          </a:r>
          <a:endParaRPr lang="en-US" sz="2000" kern="1200"/>
        </a:p>
      </dsp:txBody>
      <dsp:txXfrm>
        <a:off x="0" y="2196243"/>
        <a:ext cx="11002550" cy="1098121"/>
      </dsp:txXfrm>
    </dsp:sp>
    <dsp:sp modelId="{9C6EEFD9-BB18-4C76-9B94-4252B5114689}">
      <dsp:nvSpPr>
        <dsp:cNvPr id="0" name=""/>
        <dsp:cNvSpPr/>
      </dsp:nvSpPr>
      <dsp:spPr>
        <a:xfrm>
          <a:off x="0" y="3294366"/>
          <a:ext cx="11002550"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706102-71F6-4B9C-84EF-32CF5EF12E5C}">
      <dsp:nvSpPr>
        <dsp:cNvPr id="0" name=""/>
        <dsp:cNvSpPr/>
      </dsp:nvSpPr>
      <dsp:spPr>
        <a:xfrm>
          <a:off x="0" y="3294366"/>
          <a:ext cx="11002550" cy="1098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 2019, NHS England set out their aim for all areas of England to be covered by an ICS by April 2021</a:t>
          </a:r>
          <a:endParaRPr lang="en-US" sz="2000" kern="1200"/>
        </a:p>
      </dsp:txBody>
      <dsp:txXfrm>
        <a:off x="0" y="3294366"/>
        <a:ext cx="11002550" cy="109812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C5ACF8-6A48-4393-91C3-A482D9C523BF}">
      <dsp:nvSpPr>
        <dsp:cNvPr id="0" name=""/>
        <dsp:cNvSpPr/>
      </dsp:nvSpPr>
      <dsp:spPr>
        <a:xfrm>
          <a:off x="0" y="503781"/>
          <a:ext cx="10022904" cy="6926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dirty="0"/>
            <a:t>Local Health Boards (LHBs): They have no financial or performance disincentives to ensuring that services best meet patients’ current and future needs. They have access to specialist expertise and data in abundance</a:t>
          </a:r>
          <a:endParaRPr lang="en-US" sz="1600" kern="1200" dirty="0"/>
        </a:p>
      </dsp:txBody>
      <dsp:txXfrm>
        <a:off x="33812" y="537593"/>
        <a:ext cx="9955280" cy="625015"/>
      </dsp:txXfrm>
    </dsp:sp>
    <dsp:sp modelId="{3DD207D1-9DA4-4F6A-8D70-E42119B62EA4}">
      <dsp:nvSpPr>
        <dsp:cNvPr id="0" name=""/>
        <dsp:cNvSpPr/>
      </dsp:nvSpPr>
      <dsp:spPr>
        <a:xfrm>
          <a:off x="0" y="1242501"/>
          <a:ext cx="10022904" cy="6926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a:t>NHS and social services focus on patient’s/client’s experience and empowering service users to ensure that services meet their needs</a:t>
          </a:r>
          <a:endParaRPr lang="en-US" sz="1600" kern="1200"/>
        </a:p>
      </dsp:txBody>
      <dsp:txXfrm>
        <a:off x="33812" y="1276313"/>
        <a:ext cx="9955280" cy="625015"/>
      </dsp:txXfrm>
    </dsp:sp>
    <dsp:sp modelId="{C49E78B4-FFFC-4CD1-A156-FF44337D7D03}">
      <dsp:nvSpPr>
        <dsp:cNvPr id="0" name=""/>
        <dsp:cNvSpPr/>
      </dsp:nvSpPr>
      <dsp:spPr>
        <a:xfrm>
          <a:off x="0" y="1981221"/>
          <a:ext cx="10022904" cy="6926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a:t>LHBs: have little experience in or appetite for pooled budgeting, and labour under multiple information systems, each serving elements of the integrated care package</a:t>
          </a:r>
          <a:endParaRPr lang="en-US" sz="1600" kern="1200"/>
        </a:p>
      </dsp:txBody>
      <dsp:txXfrm>
        <a:off x="33812" y="2015033"/>
        <a:ext cx="9955280" cy="625015"/>
      </dsp:txXfrm>
    </dsp:sp>
    <dsp:sp modelId="{8B590335-D227-4EDB-8268-DFDF5F9DEF81}">
      <dsp:nvSpPr>
        <dsp:cNvPr id="0" name=""/>
        <dsp:cNvSpPr/>
      </dsp:nvSpPr>
      <dsp:spPr>
        <a:xfrm>
          <a:off x="0" y="2719941"/>
          <a:ext cx="10022904" cy="6926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a:t>Progress to date in integration has often depended on the abilities of individual leaders and the coincidence of their shared workplace, criteria which are unpredictable and fragile</a:t>
          </a:r>
          <a:endParaRPr lang="en-US" sz="1600" kern="1200"/>
        </a:p>
      </dsp:txBody>
      <dsp:txXfrm>
        <a:off x="33812" y="2753753"/>
        <a:ext cx="9955280" cy="62501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B28818-FDF2-40A9-B3A2-D55FCC067AAB}">
      <dsp:nvSpPr>
        <dsp:cNvPr id="0" name=""/>
        <dsp:cNvSpPr/>
      </dsp:nvSpPr>
      <dsp:spPr>
        <a:xfrm>
          <a:off x="2353527" y="1562482"/>
          <a:ext cx="510619" cy="91440"/>
        </a:xfrm>
        <a:custGeom>
          <a:avLst/>
          <a:gdLst/>
          <a:ahLst/>
          <a:cxnLst/>
          <a:rect l="0" t="0" r="0" b="0"/>
          <a:pathLst>
            <a:path>
              <a:moveTo>
                <a:pt x="0" y="45720"/>
              </a:moveTo>
              <a:lnTo>
                <a:pt x="51061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5306" y="1605496"/>
        <a:ext cx="27060" cy="5412"/>
      </dsp:txXfrm>
    </dsp:sp>
    <dsp:sp modelId="{64F46397-028F-4B8A-8A89-9AA240A69A8C}">
      <dsp:nvSpPr>
        <dsp:cNvPr id="0" name=""/>
        <dsp:cNvSpPr/>
      </dsp:nvSpPr>
      <dsp:spPr>
        <a:xfrm>
          <a:off x="2196" y="902263"/>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a:t>Integrated care leads to increased patient satisfaction</a:t>
          </a:r>
          <a:endParaRPr lang="en-US" sz="1200" kern="1200"/>
        </a:p>
      </dsp:txBody>
      <dsp:txXfrm>
        <a:off x="2196" y="902263"/>
        <a:ext cx="2353130" cy="1411878"/>
      </dsp:txXfrm>
    </dsp:sp>
    <dsp:sp modelId="{54E0F7CE-7CAF-4C97-810C-612FF838A9FA}">
      <dsp:nvSpPr>
        <dsp:cNvPr id="0" name=""/>
        <dsp:cNvSpPr/>
      </dsp:nvSpPr>
      <dsp:spPr>
        <a:xfrm>
          <a:off x="5247877" y="1562482"/>
          <a:ext cx="510619" cy="91440"/>
        </a:xfrm>
        <a:custGeom>
          <a:avLst/>
          <a:gdLst/>
          <a:ahLst/>
          <a:cxnLst/>
          <a:rect l="0" t="0" r="0" b="0"/>
          <a:pathLst>
            <a:path>
              <a:moveTo>
                <a:pt x="0" y="45720"/>
              </a:moveTo>
              <a:lnTo>
                <a:pt x="51061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89657" y="1605496"/>
        <a:ext cx="27060" cy="5412"/>
      </dsp:txXfrm>
    </dsp:sp>
    <dsp:sp modelId="{A83EBE8A-7953-431C-90B2-1C5E3F5DF677}">
      <dsp:nvSpPr>
        <dsp:cNvPr id="0" name=""/>
        <dsp:cNvSpPr/>
      </dsp:nvSpPr>
      <dsp:spPr>
        <a:xfrm>
          <a:off x="2896547" y="902263"/>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dirty="0"/>
            <a:t>Integration increases perceived quality of care</a:t>
          </a:r>
          <a:endParaRPr lang="en-US" sz="1200" kern="1200" dirty="0"/>
        </a:p>
      </dsp:txBody>
      <dsp:txXfrm>
        <a:off x="2896547" y="902263"/>
        <a:ext cx="2353130" cy="1411878"/>
      </dsp:txXfrm>
    </dsp:sp>
    <dsp:sp modelId="{8DC20C7D-7289-488F-8C73-73983996B6ED}">
      <dsp:nvSpPr>
        <dsp:cNvPr id="0" name=""/>
        <dsp:cNvSpPr/>
      </dsp:nvSpPr>
      <dsp:spPr>
        <a:xfrm>
          <a:off x="8142227" y="1562482"/>
          <a:ext cx="510619" cy="91440"/>
        </a:xfrm>
        <a:custGeom>
          <a:avLst/>
          <a:gdLst/>
          <a:ahLst/>
          <a:cxnLst/>
          <a:rect l="0" t="0" r="0" b="0"/>
          <a:pathLst>
            <a:path>
              <a:moveTo>
                <a:pt x="0" y="45720"/>
              </a:moveTo>
              <a:lnTo>
                <a:pt x="51061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384007" y="1605496"/>
        <a:ext cx="27060" cy="5412"/>
      </dsp:txXfrm>
    </dsp:sp>
    <dsp:sp modelId="{CD623507-9DD2-49D6-8082-6F8CDCFC78BF}">
      <dsp:nvSpPr>
        <dsp:cNvPr id="0" name=""/>
        <dsp:cNvSpPr/>
      </dsp:nvSpPr>
      <dsp:spPr>
        <a:xfrm>
          <a:off x="5790897" y="902263"/>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a:t>Integrated care increases patient access to services</a:t>
          </a:r>
          <a:endParaRPr lang="en-US" sz="1200" kern="1200"/>
        </a:p>
      </dsp:txBody>
      <dsp:txXfrm>
        <a:off x="5790897" y="902263"/>
        <a:ext cx="2353130" cy="1411878"/>
      </dsp:txXfrm>
    </dsp:sp>
    <dsp:sp modelId="{E92D9902-CF08-4D57-83E8-DC5C2FABFFD2}">
      <dsp:nvSpPr>
        <dsp:cNvPr id="0" name=""/>
        <dsp:cNvSpPr/>
      </dsp:nvSpPr>
      <dsp:spPr>
        <a:xfrm>
          <a:off x="1178761" y="2312342"/>
          <a:ext cx="8683051" cy="510619"/>
        </a:xfrm>
        <a:custGeom>
          <a:avLst/>
          <a:gdLst/>
          <a:ahLst/>
          <a:cxnLst/>
          <a:rect l="0" t="0" r="0" b="0"/>
          <a:pathLst>
            <a:path>
              <a:moveTo>
                <a:pt x="8683051" y="0"/>
              </a:moveTo>
              <a:lnTo>
                <a:pt x="8683051" y="272409"/>
              </a:lnTo>
              <a:lnTo>
                <a:pt x="0" y="272409"/>
              </a:lnTo>
              <a:lnTo>
                <a:pt x="0" y="51061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2789" y="2564945"/>
        <a:ext cx="434995" cy="5412"/>
      </dsp:txXfrm>
    </dsp:sp>
    <dsp:sp modelId="{2078360A-CC8A-4A31-AA49-29D22FFA4383}">
      <dsp:nvSpPr>
        <dsp:cNvPr id="0" name=""/>
        <dsp:cNvSpPr/>
      </dsp:nvSpPr>
      <dsp:spPr>
        <a:xfrm>
          <a:off x="8685247" y="902263"/>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a:t>Lack of data in impact of integrated care models on patient experiences of services, beyond measures of reported patient satisfaction</a:t>
          </a:r>
          <a:endParaRPr lang="en-US" sz="1200" kern="1200"/>
        </a:p>
      </dsp:txBody>
      <dsp:txXfrm>
        <a:off x="8685247" y="902263"/>
        <a:ext cx="2353130" cy="1411878"/>
      </dsp:txXfrm>
    </dsp:sp>
    <dsp:sp modelId="{0144CF18-4BB6-44E7-AE06-51B222F21025}">
      <dsp:nvSpPr>
        <dsp:cNvPr id="0" name=""/>
        <dsp:cNvSpPr/>
      </dsp:nvSpPr>
      <dsp:spPr>
        <a:xfrm>
          <a:off x="2353527" y="3515581"/>
          <a:ext cx="510619" cy="91440"/>
        </a:xfrm>
        <a:custGeom>
          <a:avLst/>
          <a:gdLst/>
          <a:ahLst/>
          <a:cxnLst/>
          <a:rect l="0" t="0" r="0" b="0"/>
          <a:pathLst>
            <a:path>
              <a:moveTo>
                <a:pt x="0" y="45720"/>
              </a:moveTo>
              <a:lnTo>
                <a:pt x="51061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5306" y="3558595"/>
        <a:ext cx="27060" cy="5412"/>
      </dsp:txXfrm>
    </dsp:sp>
    <dsp:sp modelId="{9A19BC95-13FB-4A4B-A012-5D57F8889EC4}">
      <dsp:nvSpPr>
        <dsp:cNvPr id="0" name=""/>
        <dsp:cNvSpPr/>
      </dsp:nvSpPr>
      <dsp:spPr>
        <a:xfrm>
          <a:off x="2196" y="2855361"/>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a:t>Patient waiting time and outpatient appointments may be reduced</a:t>
          </a:r>
          <a:endParaRPr lang="en-US" sz="1200" kern="1200"/>
        </a:p>
      </dsp:txBody>
      <dsp:txXfrm>
        <a:off x="2196" y="2855361"/>
        <a:ext cx="2353130" cy="1411878"/>
      </dsp:txXfrm>
    </dsp:sp>
    <dsp:sp modelId="{0B5F713A-5D38-4F76-A389-411E5B86C07C}">
      <dsp:nvSpPr>
        <dsp:cNvPr id="0" name=""/>
        <dsp:cNvSpPr/>
      </dsp:nvSpPr>
      <dsp:spPr>
        <a:xfrm>
          <a:off x="5247877" y="3515581"/>
          <a:ext cx="510619" cy="91440"/>
        </a:xfrm>
        <a:custGeom>
          <a:avLst/>
          <a:gdLst/>
          <a:ahLst/>
          <a:cxnLst/>
          <a:rect l="0" t="0" r="0" b="0"/>
          <a:pathLst>
            <a:path>
              <a:moveTo>
                <a:pt x="0" y="45720"/>
              </a:moveTo>
              <a:lnTo>
                <a:pt x="51061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89657" y="3558595"/>
        <a:ext cx="27060" cy="5412"/>
      </dsp:txXfrm>
    </dsp:sp>
    <dsp:sp modelId="{CE5B2303-5183-451F-897B-FB9373847E34}">
      <dsp:nvSpPr>
        <dsp:cNvPr id="0" name=""/>
        <dsp:cNvSpPr/>
      </dsp:nvSpPr>
      <dsp:spPr>
        <a:xfrm>
          <a:off x="2896547" y="2855361"/>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a:t>Patient wishes at end of life are met more often</a:t>
          </a:r>
          <a:endParaRPr lang="en-US" sz="1200" kern="1200"/>
        </a:p>
      </dsp:txBody>
      <dsp:txXfrm>
        <a:off x="2896547" y="2855361"/>
        <a:ext cx="2353130" cy="1411878"/>
      </dsp:txXfrm>
    </dsp:sp>
    <dsp:sp modelId="{BCEFE70E-2644-4690-BA28-485EEE79E79F}">
      <dsp:nvSpPr>
        <dsp:cNvPr id="0" name=""/>
        <dsp:cNvSpPr/>
      </dsp:nvSpPr>
      <dsp:spPr>
        <a:xfrm>
          <a:off x="8142227" y="3515581"/>
          <a:ext cx="510619" cy="91440"/>
        </a:xfrm>
        <a:custGeom>
          <a:avLst/>
          <a:gdLst/>
          <a:ahLst/>
          <a:cxnLst/>
          <a:rect l="0" t="0" r="0" b="0"/>
          <a:pathLst>
            <a:path>
              <a:moveTo>
                <a:pt x="0" y="45720"/>
              </a:moveTo>
              <a:lnTo>
                <a:pt x="51061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384007" y="3558595"/>
        <a:ext cx="27060" cy="5412"/>
      </dsp:txXfrm>
    </dsp:sp>
    <dsp:sp modelId="{73C96C97-A714-46F3-9AA4-9FAF6AB460CF}">
      <dsp:nvSpPr>
        <dsp:cNvPr id="0" name=""/>
        <dsp:cNvSpPr/>
      </dsp:nvSpPr>
      <dsp:spPr>
        <a:xfrm>
          <a:off x="5790897" y="2855361"/>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a:t>No evidence regarding whether models of integrated care are cost neutral, increase or reduce costs</a:t>
          </a:r>
          <a:endParaRPr lang="en-US" sz="1200" kern="1200"/>
        </a:p>
      </dsp:txBody>
      <dsp:txXfrm>
        <a:off x="5790897" y="2855361"/>
        <a:ext cx="2353130" cy="1411878"/>
      </dsp:txXfrm>
    </dsp:sp>
    <dsp:sp modelId="{05BC45EA-FF05-4414-B68B-228251D21B42}">
      <dsp:nvSpPr>
        <dsp:cNvPr id="0" name=""/>
        <dsp:cNvSpPr/>
      </dsp:nvSpPr>
      <dsp:spPr>
        <a:xfrm>
          <a:off x="8685247" y="2855361"/>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a:t>Rather than new models of integration within services, systemic reform is required</a:t>
          </a:r>
          <a:endParaRPr lang="en-US" sz="1200" kern="1200"/>
        </a:p>
      </dsp:txBody>
      <dsp:txXfrm>
        <a:off x="8685247" y="2855361"/>
        <a:ext cx="2353130" cy="14118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10/10/2024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6/6/2019</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065723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6/6/2019</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5650890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odZ5ZY0zTAg?feature=oembed"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diagramLayout" Target="../diagrams/layout11.xml"/><Relationship Id="rId7" Type="http://schemas.openxmlformats.org/officeDocument/2006/relationships/image" Target="../media/image17.png"/><Relationship Id="rId12" Type="http://schemas.openxmlformats.org/officeDocument/2006/relationships/image" Target="../media/image22.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11" Type="http://schemas.openxmlformats.org/officeDocument/2006/relationships/image" Target="../media/image21.svg"/><Relationship Id="rId5" Type="http://schemas.openxmlformats.org/officeDocument/2006/relationships/diagramColors" Target="../diagrams/colors11.xml"/><Relationship Id="rId10" Type="http://schemas.openxmlformats.org/officeDocument/2006/relationships/image" Target="../media/image20.png"/><Relationship Id="rId4" Type="http://schemas.openxmlformats.org/officeDocument/2006/relationships/diagramQuickStyle" Target="../diagrams/quickStyle11.xml"/><Relationship Id="rId9" Type="http://schemas.openxmlformats.org/officeDocument/2006/relationships/image" Target="../media/image19.png"/></Relationships>
</file>

<file path=ppt/slides/_rels/slide3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hyperlink" Target="https://www.bmj.com/content/bmj/370/bmj.m3483.full.pdf" TargetMode="External"/><Relationship Id="rId7" Type="http://schemas.openxmlformats.org/officeDocument/2006/relationships/hyperlink" Target="https://www.kingsfund.org.uk/sites/default/files/field/field_publication_file/integrated-care-in-northern-ireland-scotland-and-wales-kingsfund-jul13.pdf" TargetMode="External"/><Relationship Id="rId2" Type="http://schemas.openxmlformats.org/officeDocument/2006/relationships/hyperlink" Target="https://doi.org/10.1186/s12913-018-3161-3" TargetMode="External"/><Relationship Id="rId1" Type="http://schemas.openxmlformats.org/officeDocument/2006/relationships/slideLayout" Target="../slideLayouts/slideLayout2.xml"/><Relationship Id="rId6" Type="http://schemas.openxmlformats.org/officeDocument/2006/relationships/hyperlink" Target="https://www.health.org.uk/sites/default/files/PersonCentredCareMadeSimple_0.pdf" TargetMode="External"/><Relationship Id="rId5" Type="http://schemas.openxmlformats.org/officeDocument/2006/relationships/hyperlink" Target="https://www.kingsfund.org.uk/insight-and-analysis/reports/integrated-care-northern-ireland-scotland-wales" TargetMode="External"/><Relationship Id="rId4" Type="http://schemas.openxmlformats.org/officeDocument/2006/relationships/hyperlink" Target="https://www.kingsfund.org.uk/publications/integrated-care-systems-explained"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onlinelibrary.wiley.com/doi/full/10.1111/jonm.13178" TargetMode="External"/><Relationship Id="rId2" Type="http://schemas.openxmlformats.org/officeDocument/2006/relationships/hyperlink" Target="https://research-ebsco-com.ezproxy.uwtsd.ac.uk/c/onvpsy/viewer/pdf/o4cdfjozuz?route=details" TargetMode="External"/><Relationship Id="rId1" Type="http://schemas.openxmlformats.org/officeDocument/2006/relationships/slideLayout" Target="../slideLayouts/slideLayout2.xml"/><Relationship Id="rId4" Type="http://schemas.openxmlformats.org/officeDocument/2006/relationships/hyperlink" Target="https://www.youtube.com/watch?v=odZ5ZY0zTA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6633EE4-4108-CB0B-37E4-FED9544815FB}"/>
              </a:ext>
            </a:extLst>
          </p:cNvPr>
          <p:cNvSpPr/>
          <p:nvPr/>
        </p:nvSpPr>
        <p:spPr>
          <a:xfrm>
            <a:off x="1055440" y="1484784"/>
            <a:ext cx="9865096" cy="4248472"/>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normAutofit fontScale="90000"/>
          </a:bodyPr>
          <a:lstStyle/>
          <a:p>
            <a:r>
              <a:rPr lang="en-GB" dirty="0"/>
              <a:t>ECAY5006</a:t>
            </a:r>
            <a:br>
              <a:rPr lang="en-GB" dirty="0"/>
            </a:br>
            <a:r>
              <a:rPr lang="en-GB" dirty="0"/>
              <a:t>Health and Social Care: Disability and Wellbeing </a:t>
            </a:r>
          </a:p>
        </p:txBody>
      </p:sp>
      <p:sp>
        <p:nvSpPr>
          <p:cNvPr id="3" name="Subtitle 2"/>
          <p:cNvSpPr>
            <a:spLocks noGrp="1"/>
          </p:cNvSpPr>
          <p:nvPr>
            <p:ph type="subTitle" idx="1"/>
          </p:nvPr>
        </p:nvSpPr>
        <p:spPr/>
        <p:txBody>
          <a:bodyPr>
            <a:normAutofit/>
          </a:bodyPr>
          <a:lstStyle/>
          <a:p>
            <a:r>
              <a:rPr lang="en-GB" sz="2800" dirty="0">
                <a:solidFill>
                  <a:schemeClr val="tx1"/>
                </a:solidFill>
              </a:rPr>
              <a:t>Theme 2: Paradigms in Health &amp; Social Care</a:t>
            </a:r>
          </a:p>
          <a:p>
            <a:r>
              <a:rPr lang="en-GB" sz="2800" dirty="0">
                <a:solidFill>
                  <a:schemeClr val="tx1"/>
                </a:solidFill>
              </a:rPr>
              <a:t>Part 1: Person Centred and Integrated Health &amp; Social Care</a:t>
            </a:r>
          </a:p>
          <a:p>
            <a:endParaRPr lang="en-GB" sz="2800" dirty="0">
              <a:solidFill>
                <a:schemeClr val="tx1"/>
              </a:solidFill>
            </a:endParaRPr>
          </a:p>
        </p:txBody>
      </p:sp>
    </p:spTree>
    <p:extLst>
      <p:ext uri="{BB962C8B-B14F-4D97-AF65-F5344CB8AC3E}">
        <p14:creationId xmlns:p14="http://schemas.microsoft.com/office/powerpoint/2010/main" val="1950010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6023992" y="908720"/>
            <a:ext cx="5616624" cy="3384376"/>
          </a:xfrm>
        </p:spPr>
        <p:txBody>
          <a:bodyPr vert="horz" lIns="91440" tIns="45720" rIns="91440" bIns="45720" rtlCol="0" anchor="b">
            <a:normAutofit/>
          </a:bodyPr>
          <a:lstStyle/>
          <a:p>
            <a:r>
              <a:rPr lang="en-US" sz="4100" b="1" i="0" dirty="0"/>
              <a:t>What is meant by a ‘Paradigm’ of health or social care?</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623392" y="476672"/>
            <a:ext cx="4708984" cy="4744568"/>
          </a:xfrm>
          <a:prstGeom prst="rect">
            <a:avLst/>
          </a:prstGeom>
        </p:spPr>
      </p:pic>
    </p:spTree>
    <p:extLst>
      <p:ext uri="{BB962C8B-B14F-4D97-AF65-F5344CB8AC3E}">
        <p14:creationId xmlns:p14="http://schemas.microsoft.com/office/powerpoint/2010/main" val="3486814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EA81D-4198-F337-EDCB-8FDBDC269DFB}"/>
              </a:ext>
            </a:extLst>
          </p:cNvPr>
          <p:cNvSpPr>
            <a:spLocks noGrp="1"/>
          </p:cNvSpPr>
          <p:nvPr>
            <p:ph type="title"/>
          </p:nvPr>
        </p:nvSpPr>
        <p:spPr/>
        <p:txBody>
          <a:bodyPr/>
          <a:lstStyle/>
          <a:p>
            <a:r>
              <a:rPr lang="en-GB" dirty="0"/>
              <a:t>What is a Paradigm?</a:t>
            </a:r>
          </a:p>
        </p:txBody>
      </p:sp>
      <p:sp>
        <p:nvSpPr>
          <p:cNvPr id="3" name="Content Placeholder 2">
            <a:extLst>
              <a:ext uri="{FF2B5EF4-FFF2-40B4-BE49-F238E27FC236}">
                <a16:creationId xmlns:a16="http://schemas.microsoft.com/office/drawing/2014/main" id="{48E204B7-C3F2-421A-7BD4-A6A28671AE13}"/>
              </a:ext>
            </a:extLst>
          </p:cNvPr>
          <p:cNvSpPr>
            <a:spLocks noGrp="1"/>
          </p:cNvSpPr>
          <p:nvPr>
            <p:ph idx="1"/>
          </p:nvPr>
        </p:nvSpPr>
        <p:spPr>
          <a:xfrm>
            <a:off x="582293" y="1470484"/>
            <a:ext cx="10972800" cy="3917032"/>
          </a:xfrm>
        </p:spPr>
        <p:txBody>
          <a:bodyPr>
            <a:normAutofit lnSpcReduction="10000"/>
          </a:bodyPr>
          <a:lstStyle/>
          <a:p>
            <a:pPr>
              <a:spcBef>
                <a:spcPts val="600"/>
              </a:spcBef>
              <a:spcAft>
                <a:spcPts val="600"/>
              </a:spcAft>
            </a:pPr>
            <a:r>
              <a:rPr lang="en-GB" dirty="0"/>
              <a:t>In the context of health and social care, a paradigm refers to a framework or model that shapes how we understand and approach health and social care issues.</a:t>
            </a:r>
          </a:p>
          <a:p>
            <a:pPr>
              <a:spcBef>
                <a:spcPts val="600"/>
              </a:spcBef>
              <a:spcAft>
                <a:spcPts val="600"/>
              </a:spcAft>
            </a:pPr>
            <a:r>
              <a:rPr lang="en-GB" dirty="0"/>
              <a:t>Practitioners, managers and politicians will choose paradigms according to their own understanding and priorities</a:t>
            </a:r>
          </a:p>
          <a:p>
            <a:pPr>
              <a:spcBef>
                <a:spcPts val="600"/>
              </a:spcBef>
              <a:spcAft>
                <a:spcPts val="600"/>
              </a:spcAft>
            </a:pPr>
            <a:r>
              <a:rPr lang="en-GB" dirty="0"/>
              <a:t>In simple terms it refers to way we think about and treat illness</a:t>
            </a:r>
          </a:p>
        </p:txBody>
      </p:sp>
    </p:spTree>
    <p:extLst>
      <p:ext uri="{BB962C8B-B14F-4D97-AF65-F5344CB8AC3E}">
        <p14:creationId xmlns:p14="http://schemas.microsoft.com/office/powerpoint/2010/main" val="3198434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EA81D-4198-F337-EDCB-8FDBDC269DFB}"/>
              </a:ext>
            </a:extLst>
          </p:cNvPr>
          <p:cNvSpPr>
            <a:spLocks noGrp="1"/>
          </p:cNvSpPr>
          <p:nvPr>
            <p:ph type="title"/>
          </p:nvPr>
        </p:nvSpPr>
        <p:spPr/>
        <p:txBody>
          <a:bodyPr>
            <a:normAutofit fontScale="90000"/>
          </a:bodyPr>
          <a:lstStyle/>
          <a:p>
            <a:r>
              <a:rPr lang="en-GB" dirty="0"/>
              <a:t>What is a Paradigm? – An example from history</a:t>
            </a:r>
          </a:p>
        </p:txBody>
      </p:sp>
      <p:sp>
        <p:nvSpPr>
          <p:cNvPr id="3" name="Content Placeholder 2">
            <a:extLst>
              <a:ext uri="{FF2B5EF4-FFF2-40B4-BE49-F238E27FC236}">
                <a16:creationId xmlns:a16="http://schemas.microsoft.com/office/drawing/2014/main" id="{48E204B7-C3F2-421A-7BD4-A6A28671AE13}"/>
              </a:ext>
            </a:extLst>
          </p:cNvPr>
          <p:cNvSpPr>
            <a:spLocks noGrp="1"/>
          </p:cNvSpPr>
          <p:nvPr>
            <p:ph idx="1"/>
          </p:nvPr>
        </p:nvSpPr>
        <p:spPr>
          <a:xfrm>
            <a:off x="609600" y="1470484"/>
            <a:ext cx="10972800" cy="3917032"/>
          </a:xfrm>
        </p:spPr>
        <p:txBody>
          <a:bodyPr>
            <a:normAutofit/>
          </a:bodyPr>
          <a:lstStyle/>
          <a:p>
            <a:pPr>
              <a:spcBef>
                <a:spcPts val="600"/>
              </a:spcBef>
              <a:spcAft>
                <a:spcPts val="600"/>
              </a:spcAft>
            </a:pPr>
            <a:r>
              <a:rPr lang="en-GB" dirty="0"/>
              <a:t>Historically, the primary paradigm was the biomedical paradigm</a:t>
            </a:r>
          </a:p>
          <a:p>
            <a:pPr>
              <a:spcBef>
                <a:spcPts val="600"/>
              </a:spcBef>
              <a:spcAft>
                <a:spcPts val="600"/>
              </a:spcAft>
            </a:pPr>
            <a:r>
              <a:rPr lang="en-GB" dirty="0"/>
              <a:t>It focuses on biological factors and excludes psychological, environmental, and social influences. </a:t>
            </a:r>
          </a:p>
          <a:p>
            <a:pPr>
              <a:spcBef>
                <a:spcPts val="600"/>
              </a:spcBef>
              <a:spcAft>
                <a:spcPts val="600"/>
              </a:spcAft>
            </a:pPr>
            <a:r>
              <a:rPr lang="en-GB" dirty="0"/>
              <a:t>It views health primarily as the absence of disease</a:t>
            </a:r>
          </a:p>
          <a:p>
            <a:pPr>
              <a:spcBef>
                <a:spcPts val="600"/>
              </a:spcBef>
              <a:spcAft>
                <a:spcPts val="600"/>
              </a:spcAft>
            </a:pPr>
            <a:r>
              <a:rPr lang="en-GB" dirty="0"/>
              <a:t>This paradigm can be seen in the classic hospital ward</a:t>
            </a:r>
          </a:p>
        </p:txBody>
      </p:sp>
    </p:spTree>
    <p:extLst>
      <p:ext uri="{BB962C8B-B14F-4D97-AF65-F5344CB8AC3E}">
        <p14:creationId xmlns:p14="http://schemas.microsoft.com/office/powerpoint/2010/main" val="4291824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EA81D-4198-F337-EDCB-8FDBDC269DFB}"/>
              </a:ext>
            </a:extLst>
          </p:cNvPr>
          <p:cNvSpPr>
            <a:spLocks noGrp="1"/>
          </p:cNvSpPr>
          <p:nvPr>
            <p:ph type="title"/>
          </p:nvPr>
        </p:nvSpPr>
        <p:spPr>
          <a:xfrm>
            <a:off x="609600" y="0"/>
            <a:ext cx="10972800" cy="1143000"/>
          </a:xfrm>
        </p:spPr>
        <p:txBody>
          <a:bodyPr>
            <a:normAutofit fontScale="90000"/>
          </a:bodyPr>
          <a:lstStyle/>
          <a:p>
            <a:r>
              <a:rPr lang="en-GB" dirty="0"/>
              <a:t>What is a Paradigm? – An example from history</a:t>
            </a:r>
          </a:p>
        </p:txBody>
      </p:sp>
      <p:pic>
        <p:nvPicPr>
          <p:cNvPr id="8" name="Picture 7" descr="Long shot of beds in a hospital&#10;&#10;Description automatically generated">
            <a:extLst>
              <a:ext uri="{FF2B5EF4-FFF2-40B4-BE49-F238E27FC236}">
                <a16:creationId xmlns:a16="http://schemas.microsoft.com/office/drawing/2014/main" id="{B91A0E16-6397-C92F-EAAD-20563DEC9F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360" y="1196752"/>
            <a:ext cx="6733693" cy="5271219"/>
          </a:xfrm>
          <a:prstGeom prst="rect">
            <a:avLst/>
          </a:prstGeom>
        </p:spPr>
      </p:pic>
      <p:pic>
        <p:nvPicPr>
          <p:cNvPr id="9" name="Picture 8">
            <a:extLst>
              <a:ext uri="{FF2B5EF4-FFF2-40B4-BE49-F238E27FC236}">
                <a16:creationId xmlns:a16="http://schemas.microsoft.com/office/drawing/2014/main" id="{1278E917-340D-51E5-978E-C61249B42D24}"/>
              </a:ext>
            </a:extLst>
          </p:cNvPr>
          <p:cNvPicPr>
            <a:picLocks noChangeAspect="1"/>
          </p:cNvPicPr>
          <p:nvPr/>
        </p:nvPicPr>
        <p:blipFill>
          <a:blip r:embed="rId3"/>
          <a:stretch>
            <a:fillRect/>
          </a:stretch>
        </p:blipFill>
        <p:spPr>
          <a:xfrm>
            <a:off x="3863752" y="1196752"/>
            <a:ext cx="7912262" cy="5271219"/>
          </a:xfrm>
          <a:prstGeom prst="rect">
            <a:avLst/>
          </a:prstGeom>
        </p:spPr>
      </p:pic>
    </p:spTree>
    <p:extLst>
      <p:ext uri="{BB962C8B-B14F-4D97-AF65-F5344CB8AC3E}">
        <p14:creationId xmlns:p14="http://schemas.microsoft.com/office/powerpoint/2010/main" val="4114446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56777B2-C82A-6F32-0F86-9873EE58005D}"/>
              </a:ext>
            </a:extLst>
          </p:cNvPr>
          <p:cNvPicPr>
            <a:picLocks noChangeAspect="1"/>
          </p:cNvPicPr>
          <p:nvPr/>
        </p:nvPicPr>
        <p:blipFill rotWithShape="1">
          <a:blip r:embed="rId2">
            <a:alphaModFix amt="40000"/>
          </a:blip>
          <a:srcRect t="7933" b="7798"/>
          <a:stretch/>
        </p:blipFill>
        <p:spPr>
          <a:xfrm>
            <a:off x="0" y="10531"/>
            <a:ext cx="12191980" cy="6858000"/>
          </a:xfrm>
          <a:prstGeom prst="rect">
            <a:avLst/>
          </a:prstGeom>
        </p:spPr>
      </p:pic>
      <p:sp>
        <p:nvSpPr>
          <p:cNvPr id="2" name="Title 1">
            <a:extLst>
              <a:ext uri="{FF2B5EF4-FFF2-40B4-BE49-F238E27FC236}">
                <a16:creationId xmlns:a16="http://schemas.microsoft.com/office/drawing/2014/main" id="{C828C9D5-2EF0-42CC-BB89-75DA953391C0}"/>
              </a:ext>
            </a:extLst>
          </p:cNvPr>
          <p:cNvSpPr>
            <a:spLocks noGrp="1"/>
          </p:cNvSpPr>
          <p:nvPr>
            <p:ph type="title"/>
          </p:nvPr>
        </p:nvSpPr>
        <p:spPr>
          <a:xfrm>
            <a:off x="1261872" y="758952"/>
            <a:ext cx="9418320" cy="1949968"/>
          </a:xfrm>
        </p:spPr>
        <p:txBody>
          <a:bodyPr vert="horz" lIns="91440" tIns="45720" rIns="91440" bIns="45720" rtlCol="0" anchor="b">
            <a:normAutofit/>
          </a:bodyPr>
          <a:lstStyle/>
          <a:p>
            <a:pPr algn="ctr"/>
            <a:r>
              <a:rPr lang="en-US" b="0" i="0" dirty="0"/>
              <a:t>Person-Centered Care</a:t>
            </a:r>
          </a:p>
        </p:txBody>
      </p:sp>
      <p:sp>
        <p:nvSpPr>
          <p:cNvPr id="3" name="Text Placeholder 2">
            <a:extLst>
              <a:ext uri="{FF2B5EF4-FFF2-40B4-BE49-F238E27FC236}">
                <a16:creationId xmlns:a16="http://schemas.microsoft.com/office/drawing/2014/main" id="{165959F1-6462-451B-8CD9-32DC84903731}"/>
              </a:ext>
            </a:extLst>
          </p:cNvPr>
          <p:cNvSpPr>
            <a:spLocks noGrp="1"/>
          </p:cNvSpPr>
          <p:nvPr>
            <p:ph type="body" idx="1"/>
          </p:nvPr>
        </p:nvSpPr>
        <p:spPr>
          <a:xfrm>
            <a:off x="2547488" y="1556792"/>
            <a:ext cx="7220920" cy="1691640"/>
          </a:xfrm>
        </p:spPr>
        <p:txBody>
          <a:bodyPr vert="horz" lIns="91440" tIns="45720" rIns="91440" bIns="45720" rtlCol="0">
            <a:normAutofit/>
          </a:bodyPr>
          <a:lstStyle/>
          <a:p>
            <a:r>
              <a:rPr lang="en-US" b="0" i="0" cap="all" dirty="0">
                <a:solidFill>
                  <a:schemeClr val="tx1"/>
                </a:solidFill>
              </a:rPr>
              <a:t>Also called ‘Patient-Focused’ or ‘Patient-centered’</a:t>
            </a:r>
          </a:p>
        </p:txBody>
      </p:sp>
    </p:spTree>
    <p:extLst>
      <p:ext uri="{BB962C8B-B14F-4D97-AF65-F5344CB8AC3E}">
        <p14:creationId xmlns:p14="http://schemas.microsoft.com/office/powerpoint/2010/main" val="1348131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6023992" y="908720"/>
            <a:ext cx="5616624" cy="3384376"/>
          </a:xfrm>
        </p:spPr>
        <p:txBody>
          <a:bodyPr vert="horz" lIns="91440" tIns="45720" rIns="91440" bIns="45720" rtlCol="0" anchor="b">
            <a:normAutofit/>
          </a:bodyPr>
          <a:lstStyle/>
          <a:p>
            <a:r>
              <a:rPr lang="en-US" sz="4100" b="1" i="0" dirty="0"/>
              <a:t>What do you think of when you hear ‘person-centered’ care?</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623392" y="476672"/>
            <a:ext cx="4708984" cy="4744568"/>
          </a:xfrm>
          <a:prstGeom prst="rect">
            <a:avLst/>
          </a:prstGeom>
        </p:spPr>
      </p:pic>
    </p:spTree>
    <p:extLst>
      <p:ext uri="{BB962C8B-B14F-4D97-AF65-F5344CB8AC3E}">
        <p14:creationId xmlns:p14="http://schemas.microsoft.com/office/powerpoint/2010/main" val="855529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CF8D5-5280-4674-B038-E26F6F030217}"/>
              </a:ext>
            </a:extLst>
          </p:cNvPr>
          <p:cNvSpPr>
            <a:spLocks noGrp="1"/>
          </p:cNvSpPr>
          <p:nvPr>
            <p:ph type="title"/>
          </p:nvPr>
        </p:nvSpPr>
        <p:spPr/>
        <p:txBody>
          <a:bodyPr/>
          <a:lstStyle/>
          <a:p>
            <a:r>
              <a:rPr lang="en-GB"/>
              <a:t>What is Person-Centred Care?</a:t>
            </a:r>
            <a:endParaRPr lang="en-GB" dirty="0"/>
          </a:p>
        </p:txBody>
      </p:sp>
      <p:graphicFrame>
        <p:nvGraphicFramePr>
          <p:cNvPr id="13" name="Content Placeholder 2">
            <a:extLst>
              <a:ext uri="{FF2B5EF4-FFF2-40B4-BE49-F238E27FC236}">
                <a16:creationId xmlns:a16="http://schemas.microsoft.com/office/drawing/2014/main" id="{AD1BA48D-2DC7-4E8C-C5BB-008285F6A9B0}"/>
              </a:ext>
            </a:extLst>
          </p:cNvPr>
          <p:cNvGraphicFramePr>
            <a:graphicFrameLocks noGrp="1"/>
          </p:cNvGraphicFramePr>
          <p:nvPr>
            <p:ph idx="1"/>
            <p:extLst>
              <p:ext uri="{D42A27DB-BD31-4B8C-83A1-F6EECF244321}">
                <p14:modId xmlns:p14="http://schemas.microsoft.com/office/powerpoint/2010/main" val="824358723"/>
              </p:ext>
            </p:extLst>
          </p:nvPr>
        </p:nvGraphicFramePr>
        <p:xfrm>
          <a:off x="411162" y="1331259"/>
          <a:ext cx="11369676"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359BCC5C-3AFF-5ABB-0A20-4481A15C2B0D}"/>
              </a:ext>
            </a:extLst>
          </p:cNvPr>
          <p:cNvSpPr txBox="1"/>
          <p:nvPr/>
        </p:nvSpPr>
        <p:spPr>
          <a:xfrm>
            <a:off x="1055440" y="5203574"/>
            <a:ext cx="10643388" cy="369332"/>
          </a:xfrm>
          <a:prstGeom prst="rect">
            <a:avLst/>
          </a:prstGeom>
          <a:noFill/>
        </p:spPr>
        <p:txBody>
          <a:bodyPr wrap="square">
            <a:spAutoFit/>
          </a:bodyPr>
          <a:lstStyle/>
          <a:p>
            <a:r>
              <a:rPr lang="en-GB" dirty="0"/>
              <a:t>http://www.wales.nhs.uk/governance-emanual/supporting-guidance-patient-centred-care</a:t>
            </a:r>
          </a:p>
        </p:txBody>
      </p:sp>
    </p:spTree>
    <p:extLst>
      <p:ext uri="{BB962C8B-B14F-4D97-AF65-F5344CB8AC3E}">
        <p14:creationId xmlns:p14="http://schemas.microsoft.com/office/powerpoint/2010/main" val="3163156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E5DFD-3FB8-46AF-88FE-DEAFA1F139A7}"/>
              </a:ext>
            </a:extLst>
          </p:cNvPr>
          <p:cNvSpPr>
            <a:spLocks noGrp="1"/>
          </p:cNvSpPr>
          <p:nvPr>
            <p:ph type="title"/>
          </p:nvPr>
        </p:nvSpPr>
        <p:spPr>
          <a:xfrm>
            <a:off x="623392" y="207378"/>
            <a:ext cx="3729742" cy="5183777"/>
          </a:xfrm>
        </p:spPr>
        <p:txBody>
          <a:bodyPr anchor="ctr">
            <a:normAutofit/>
          </a:bodyPr>
          <a:lstStyle/>
          <a:p>
            <a:r>
              <a:rPr lang="en-GB" sz="3600" dirty="0"/>
              <a:t>Defining ‘person-centred’</a:t>
            </a:r>
          </a:p>
        </p:txBody>
      </p:sp>
      <p:graphicFrame>
        <p:nvGraphicFramePr>
          <p:cNvPr id="5" name="Content Placeholder 2">
            <a:extLst>
              <a:ext uri="{FF2B5EF4-FFF2-40B4-BE49-F238E27FC236}">
                <a16:creationId xmlns:a16="http://schemas.microsoft.com/office/drawing/2014/main" id="{3FEEC229-B5E0-4BBA-EE7F-E67ACAACEACD}"/>
              </a:ext>
            </a:extLst>
          </p:cNvPr>
          <p:cNvGraphicFramePr>
            <a:graphicFrameLocks noGrp="1"/>
          </p:cNvGraphicFramePr>
          <p:nvPr>
            <p:ph idx="1"/>
            <p:extLst>
              <p:ext uri="{D42A27DB-BD31-4B8C-83A1-F6EECF244321}">
                <p14:modId xmlns:p14="http://schemas.microsoft.com/office/powerpoint/2010/main" val="3633380267"/>
              </p:ext>
            </p:extLst>
          </p:nvPr>
        </p:nvGraphicFramePr>
        <p:xfrm>
          <a:off x="4943872" y="1"/>
          <a:ext cx="6751103" cy="55985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D4A11EB-DED0-F733-3107-BEED53482B8A}"/>
              </a:ext>
            </a:extLst>
          </p:cNvPr>
          <p:cNvSpPr txBox="1"/>
          <p:nvPr/>
        </p:nvSpPr>
        <p:spPr>
          <a:xfrm>
            <a:off x="486631" y="3244334"/>
            <a:ext cx="4003263" cy="369332"/>
          </a:xfrm>
          <a:prstGeom prst="rect">
            <a:avLst/>
          </a:prstGeom>
          <a:noFill/>
        </p:spPr>
        <p:txBody>
          <a:bodyPr wrap="square">
            <a:spAutoFit/>
          </a:bodyPr>
          <a:lstStyle/>
          <a:p>
            <a:pPr marL="0" indent="0" algn="r">
              <a:buNone/>
            </a:pPr>
            <a:r>
              <a:rPr lang="en-GB" sz="1800" dirty="0"/>
              <a:t>(The Health Foundation, 2016, p. 7)</a:t>
            </a:r>
          </a:p>
        </p:txBody>
      </p:sp>
    </p:spTree>
    <p:extLst>
      <p:ext uri="{BB962C8B-B14F-4D97-AF65-F5344CB8AC3E}">
        <p14:creationId xmlns:p14="http://schemas.microsoft.com/office/powerpoint/2010/main" val="3652188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1E444-3A8C-4FAE-99E8-8C29C8FA90F9}"/>
              </a:ext>
            </a:extLst>
          </p:cNvPr>
          <p:cNvSpPr>
            <a:spLocks noGrp="1"/>
          </p:cNvSpPr>
          <p:nvPr>
            <p:ph type="title"/>
          </p:nvPr>
        </p:nvSpPr>
        <p:spPr>
          <a:xfrm>
            <a:off x="609600" y="274638"/>
            <a:ext cx="10972800" cy="1143000"/>
          </a:xfrm>
        </p:spPr>
        <p:txBody>
          <a:bodyPr anchor="ctr">
            <a:normAutofit/>
          </a:bodyPr>
          <a:lstStyle/>
          <a:p>
            <a:r>
              <a:rPr lang="en-GB" dirty="0"/>
              <a:t>Four Principles</a:t>
            </a:r>
          </a:p>
        </p:txBody>
      </p:sp>
      <p:sp>
        <p:nvSpPr>
          <p:cNvPr id="3" name="Content Placeholder 2">
            <a:extLst>
              <a:ext uri="{FF2B5EF4-FFF2-40B4-BE49-F238E27FC236}">
                <a16:creationId xmlns:a16="http://schemas.microsoft.com/office/drawing/2014/main" id="{AA227B78-787F-44A6-BAB2-BC8CE5369AF2}"/>
              </a:ext>
            </a:extLst>
          </p:cNvPr>
          <p:cNvSpPr>
            <a:spLocks noGrp="1"/>
          </p:cNvSpPr>
          <p:nvPr>
            <p:ph sz="half" idx="1"/>
          </p:nvPr>
        </p:nvSpPr>
        <p:spPr>
          <a:xfrm>
            <a:off x="609600" y="1244913"/>
            <a:ext cx="5384800" cy="4344328"/>
          </a:xfrm>
        </p:spPr>
        <p:txBody>
          <a:bodyPr>
            <a:normAutofit/>
          </a:bodyPr>
          <a:lstStyle/>
          <a:p>
            <a:pPr marL="0" indent="0">
              <a:lnSpc>
                <a:spcPct val="90000"/>
              </a:lnSpc>
              <a:spcBef>
                <a:spcPts val="600"/>
              </a:spcBef>
              <a:spcAft>
                <a:spcPts val="600"/>
              </a:spcAft>
              <a:buNone/>
            </a:pPr>
            <a:endParaRPr lang="en-GB" sz="2200" dirty="0"/>
          </a:p>
          <a:p>
            <a:pPr marL="0" indent="0">
              <a:lnSpc>
                <a:spcPct val="90000"/>
              </a:lnSpc>
              <a:spcBef>
                <a:spcPts val="600"/>
              </a:spcBef>
              <a:spcAft>
                <a:spcPts val="600"/>
              </a:spcAft>
              <a:buNone/>
            </a:pPr>
            <a:r>
              <a:rPr lang="en-GB" sz="2200" dirty="0"/>
              <a:t>1. Affording people dignity, compassion and respect.</a:t>
            </a:r>
          </a:p>
          <a:p>
            <a:pPr marL="0" indent="0">
              <a:lnSpc>
                <a:spcPct val="90000"/>
              </a:lnSpc>
              <a:spcBef>
                <a:spcPts val="600"/>
              </a:spcBef>
              <a:spcAft>
                <a:spcPts val="600"/>
              </a:spcAft>
              <a:buNone/>
            </a:pPr>
            <a:r>
              <a:rPr lang="en-GB" sz="2200" dirty="0"/>
              <a:t>2. Offering coordinated care, support or treatment.</a:t>
            </a:r>
          </a:p>
          <a:p>
            <a:pPr marL="0" indent="0">
              <a:lnSpc>
                <a:spcPct val="90000"/>
              </a:lnSpc>
              <a:spcBef>
                <a:spcPts val="600"/>
              </a:spcBef>
              <a:spcAft>
                <a:spcPts val="600"/>
              </a:spcAft>
              <a:buNone/>
            </a:pPr>
            <a:r>
              <a:rPr lang="en-GB" sz="2200" dirty="0"/>
              <a:t>3. Offering personalised care, support or treatment.</a:t>
            </a:r>
          </a:p>
          <a:p>
            <a:pPr marL="0" indent="0">
              <a:lnSpc>
                <a:spcPct val="90000"/>
              </a:lnSpc>
              <a:spcBef>
                <a:spcPts val="600"/>
              </a:spcBef>
              <a:spcAft>
                <a:spcPts val="600"/>
              </a:spcAft>
              <a:buNone/>
            </a:pPr>
            <a:r>
              <a:rPr lang="en-GB" sz="2200" dirty="0"/>
              <a:t>4. Supporting people to recognise and develop their own strengths and abilities to enable them to live an independent and fulfilling life.</a:t>
            </a:r>
          </a:p>
        </p:txBody>
      </p:sp>
      <p:pic>
        <p:nvPicPr>
          <p:cNvPr id="5" name="Picture 4">
            <a:extLst>
              <a:ext uri="{FF2B5EF4-FFF2-40B4-BE49-F238E27FC236}">
                <a16:creationId xmlns:a16="http://schemas.microsoft.com/office/drawing/2014/main" id="{961FEE52-335F-4812-A93C-DFDBD54F8855}"/>
              </a:ext>
            </a:extLst>
          </p:cNvPr>
          <p:cNvPicPr>
            <a:picLocks noChangeAspect="1"/>
          </p:cNvPicPr>
          <p:nvPr/>
        </p:nvPicPr>
        <p:blipFill rotWithShape="1">
          <a:blip r:embed="rId2"/>
          <a:srcRect l="20472" r="26205"/>
          <a:stretch/>
        </p:blipFill>
        <p:spPr>
          <a:xfrm>
            <a:off x="7117437" y="1600201"/>
            <a:ext cx="3545126" cy="3989040"/>
          </a:xfrm>
          <a:prstGeom prst="rect">
            <a:avLst/>
          </a:prstGeom>
          <a:noFill/>
        </p:spPr>
      </p:pic>
      <p:sp>
        <p:nvSpPr>
          <p:cNvPr id="6" name="TextBox 5">
            <a:extLst>
              <a:ext uri="{FF2B5EF4-FFF2-40B4-BE49-F238E27FC236}">
                <a16:creationId xmlns:a16="http://schemas.microsoft.com/office/drawing/2014/main" id="{B9354DB3-F9A2-5459-4FAB-A891593ECF4E}"/>
              </a:ext>
            </a:extLst>
          </p:cNvPr>
          <p:cNvSpPr txBox="1"/>
          <p:nvPr/>
        </p:nvSpPr>
        <p:spPr>
          <a:xfrm>
            <a:off x="640906" y="5271593"/>
            <a:ext cx="4048738" cy="341494"/>
          </a:xfrm>
          <a:prstGeom prst="rect">
            <a:avLst/>
          </a:prstGeom>
          <a:noFill/>
        </p:spPr>
        <p:txBody>
          <a:bodyPr wrap="square">
            <a:spAutoFit/>
          </a:bodyPr>
          <a:lstStyle/>
          <a:p>
            <a:r>
              <a:rPr lang="en-GB" sz="1600" dirty="0"/>
              <a:t>(The Health Foundation, 2016, p. 7)</a:t>
            </a:r>
          </a:p>
        </p:txBody>
      </p:sp>
    </p:spTree>
    <p:extLst>
      <p:ext uri="{BB962C8B-B14F-4D97-AF65-F5344CB8AC3E}">
        <p14:creationId xmlns:p14="http://schemas.microsoft.com/office/powerpoint/2010/main" val="3525720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A2D48-BB47-4DC4-A9DA-393B5567D9E0}"/>
              </a:ext>
            </a:extLst>
          </p:cNvPr>
          <p:cNvSpPr>
            <a:spLocks noGrp="1"/>
          </p:cNvSpPr>
          <p:nvPr>
            <p:ph type="title"/>
          </p:nvPr>
        </p:nvSpPr>
        <p:spPr>
          <a:xfrm>
            <a:off x="1261871" y="365760"/>
            <a:ext cx="9858383" cy="1325562"/>
          </a:xfrm>
        </p:spPr>
        <p:txBody>
          <a:bodyPr>
            <a:normAutofit/>
          </a:bodyPr>
          <a:lstStyle/>
          <a:p>
            <a:r>
              <a:rPr lang="en-GB"/>
              <a:t>Overview </a:t>
            </a:r>
          </a:p>
        </p:txBody>
      </p:sp>
      <p:graphicFrame>
        <p:nvGraphicFramePr>
          <p:cNvPr id="5" name="Content Placeholder 2">
            <a:extLst>
              <a:ext uri="{FF2B5EF4-FFF2-40B4-BE49-F238E27FC236}">
                <a16:creationId xmlns:a16="http://schemas.microsoft.com/office/drawing/2014/main" id="{528B4589-9CC7-93B0-2BA8-00F1CA18F813}"/>
              </a:ext>
            </a:extLst>
          </p:cNvPr>
          <p:cNvGraphicFramePr>
            <a:graphicFrameLocks noGrp="1"/>
          </p:cNvGraphicFramePr>
          <p:nvPr>
            <p:ph idx="1"/>
            <p:extLst>
              <p:ext uri="{D42A27DB-BD31-4B8C-83A1-F6EECF244321}">
                <p14:modId xmlns:p14="http://schemas.microsoft.com/office/powerpoint/2010/main" val="1011816337"/>
              </p:ext>
            </p:extLst>
          </p:nvPr>
        </p:nvGraphicFramePr>
        <p:xfrm>
          <a:off x="1261871" y="1196752"/>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5933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EAB66-37A0-40EA-AD22-3B7FC0CE8AF6}"/>
              </a:ext>
            </a:extLst>
          </p:cNvPr>
          <p:cNvSpPr>
            <a:spLocks noGrp="1"/>
          </p:cNvSpPr>
          <p:nvPr>
            <p:ph type="title"/>
          </p:nvPr>
        </p:nvSpPr>
        <p:spPr>
          <a:xfrm>
            <a:off x="720477" y="0"/>
            <a:ext cx="10930542" cy="792777"/>
          </a:xfrm>
        </p:spPr>
        <p:txBody>
          <a:bodyPr anchor="ctr">
            <a:normAutofit/>
          </a:bodyPr>
          <a:lstStyle/>
          <a:p>
            <a:r>
              <a:rPr lang="en-GB" sz="3600" dirty="0"/>
              <a:t>Person-centred </a:t>
            </a:r>
          </a:p>
        </p:txBody>
      </p:sp>
      <p:graphicFrame>
        <p:nvGraphicFramePr>
          <p:cNvPr id="17" name="Content Placeholder 2">
            <a:extLst>
              <a:ext uri="{FF2B5EF4-FFF2-40B4-BE49-F238E27FC236}">
                <a16:creationId xmlns:a16="http://schemas.microsoft.com/office/drawing/2014/main" id="{2860F5DC-DE4C-B88D-55B9-278EB60710AA}"/>
              </a:ext>
            </a:extLst>
          </p:cNvPr>
          <p:cNvGraphicFramePr>
            <a:graphicFrameLocks noGrp="1"/>
          </p:cNvGraphicFramePr>
          <p:nvPr>
            <p:ph idx="1"/>
            <p:extLst>
              <p:ext uri="{D42A27DB-BD31-4B8C-83A1-F6EECF244321}">
                <p14:modId xmlns:p14="http://schemas.microsoft.com/office/powerpoint/2010/main" val="1431335770"/>
              </p:ext>
            </p:extLst>
          </p:nvPr>
        </p:nvGraphicFramePr>
        <p:xfrm>
          <a:off x="1055440" y="792777"/>
          <a:ext cx="10441160" cy="51892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8F88994-B97D-94EF-E2FC-826F6C291429}"/>
              </a:ext>
            </a:extLst>
          </p:cNvPr>
          <p:cNvSpPr txBox="1"/>
          <p:nvPr/>
        </p:nvSpPr>
        <p:spPr>
          <a:xfrm>
            <a:off x="4583832" y="705244"/>
            <a:ext cx="4048738" cy="341494"/>
          </a:xfrm>
          <a:prstGeom prst="rect">
            <a:avLst/>
          </a:prstGeom>
          <a:noFill/>
        </p:spPr>
        <p:txBody>
          <a:bodyPr wrap="square">
            <a:spAutoFit/>
          </a:bodyPr>
          <a:lstStyle/>
          <a:p>
            <a:r>
              <a:rPr lang="en-GB" sz="1600" dirty="0"/>
              <a:t>(The Health Foundation, 2016, p. 7)</a:t>
            </a:r>
          </a:p>
        </p:txBody>
      </p:sp>
    </p:spTree>
    <p:extLst>
      <p:ext uri="{BB962C8B-B14F-4D97-AF65-F5344CB8AC3E}">
        <p14:creationId xmlns:p14="http://schemas.microsoft.com/office/powerpoint/2010/main" val="111773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8AF9B-3603-4AD1-B538-4F73B02F2537}"/>
              </a:ext>
            </a:extLst>
          </p:cNvPr>
          <p:cNvSpPr>
            <a:spLocks noGrp="1"/>
          </p:cNvSpPr>
          <p:nvPr>
            <p:ph type="title"/>
          </p:nvPr>
        </p:nvSpPr>
        <p:spPr>
          <a:xfrm>
            <a:off x="609600" y="274638"/>
            <a:ext cx="10972800" cy="1143000"/>
          </a:xfrm>
          <a:noFill/>
        </p:spPr>
        <p:txBody>
          <a:bodyPr anchor="t">
            <a:normAutofit fontScale="90000"/>
          </a:bodyPr>
          <a:lstStyle/>
          <a:p>
            <a:r>
              <a:rPr lang="en-GB" dirty="0"/>
              <a:t>Institute for Health Research, Lancaster University (2005) </a:t>
            </a:r>
          </a:p>
        </p:txBody>
      </p:sp>
      <p:sp>
        <p:nvSpPr>
          <p:cNvPr id="3" name="Content Placeholder 2">
            <a:extLst>
              <a:ext uri="{FF2B5EF4-FFF2-40B4-BE49-F238E27FC236}">
                <a16:creationId xmlns:a16="http://schemas.microsoft.com/office/drawing/2014/main" id="{02B33E75-FB54-4160-86BB-8386692FEB7B}"/>
              </a:ext>
            </a:extLst>
          </p:cNvPr>
          <p:cNvSpPr>
            <a:spLocks noGrp="1"/>
          </p:cNvSpPr>
          <p:nvPr>
            <p:ph idx="1"/>
          </p:nvPr>
        </p:nvSpPr>
        <p:spPr>
          <a:xfrm>
            <a:off x="609600" y="1772816"/>
            <a:ext cx="10972800" cy="3916363"/>
          </a:xfrm>
        </p:spPr>
        <p:txBody>
          <a:bodyPr>
            <a:normAutofit fontScale="70000" lnSpcReduction="20000"/>
          </a:bodyPr>
          <a:lstStyle/>
          <a:p>
            <a:r>
              <a:rPr lang="en-GB" dirty="0"/>
              <a:t>Commissioned by the Department of Health, Lancaster University undertook research into person-centred planning for people with intellectual disabilities (Robertson et al, 2005)</a:t>
            </a:r>
          </a:p>
          <a:p>
            <a:endParaRPr lang="en-GB" dirty="0"/>
          </a:p>
          <a:p>
            <a:r>
              <a:rPr lang="en-GB" dirty="0"/>
              <a:t>After the introduction of PCP for those who received a plan, positive changes were found in the six areas: </a:t>
            </a:r>
          </a:p>
          <a:p>
            <a:pPr lvl="1"/>
            <a:r>
              <a:rPr lang="en-GB" dirty="0"/>
              <a:t>Social networks</a:t>
            </a:r>
          </a:p>
          <a:p>
            <a:pPr lvl="1"/>
            <a:r>
              <a:rPr lang="en-GB" dirty="0"/>
              <a:t>Contact with family</a:t>
            </a:r>
          </a:p>
          <a:p>
            <a:pPr lvl="1"/>
            <a:r>
              <a:rPr lang="en-GB" dirty="0"/>
              <a:t>Contact with friends</a:t>
            </a:r>
          </a:p>
          <a:p>
            <a:pPr lvl="1"/>
            <a:r>
              <a:rPr lang="en-GB" dirty="0"/>
              <a:t>Community-based activities</a:t>
            </a:r>
          </a:p>
          <a:p>
            <a:pPr lvl="1"/>
            <a:r>
              <a:rPr lang="en-GB" dirty="0"/>
              <a:t>Scheduled day activities</a:t>
            </a:r>
          </a:p>
          <a:p>
            <a:pPr lvl="1"/>
            <a:r>
              <a:rPr lang="en-GB" dirty="0"/>
              <a:t>Choice</a:t>
            </a:r>
          </a:p>
        </p:txBody>
      </p:sp>
    </p:spTree>
    <p:extLst>
      <p:ext uri="{BB962C8B-B14F-4D97-AF65-F5344CB8AC3E}">
        <p14:creationId xmlns:p14="http://schemas.microsoft.com/office/powerpoint/2010/main" val="2347563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E1CE7-8937-4F11-8252-8DBA6468912E}"/>
              </a:ext>
            </a:extLst>
          </p:cNvPr>
          <p:cNvSpPr>
            <a:spLocks noGrp="1"/>
          </p:cNvSpPr>
          <p:nvPr>
            <p:ph type="title"/>
          </p:nvPr>
        </p:nvSpPr>
        <p:spPr>
          <a:xfrm>
            <a:off x="645261" y="404664"/>
            <a:ext cx="11000948" cy="725832"/>
          </a:xfrm>
        </p:spPr>
        <p:txBody>
          <a:bodyPr vert="horz" lIns="91440" tIns="45720" rIns="91440" bIns="45720" rtlCol="0" anchor="b">
            <a:normAutofit fontScale="90000"/>
          </a:bodyPr>
          <a:lstStyle/>
          <a:p>
            <a:pPr>
              <a:lnSpc>
                <a:spcPct val="85000"/>
              </a:lnSpc>
            </a:pPr>
            <a:r>
              <a:rPr lang="en-US" sz="4100" b="0" i="0" dirty="0"/>
              <a:t>Efficacy of person-centered planning</a:t>
            </a:r>
            <a:br>
              <a:rPr lang="en-US" sz="4100" b="0" i="0" dirty="0"/>
            </a:br>
            <a:r>
              <a:rPr lang="en-US" sz="4100" b="0" i="0" dirty="0"/>
              <a:t>(Robertson </a:t>
            </a:r>
            <a:r>
              <a:rPr lang="en-US" sz="4100" b="0" i="1" dirty="0"/>
              <a:t>et al</a:t>
            </a:r>
            <a:r>
              <a:rPr lang="en-US" sz="4100" b="0" i="0" dirty="0"/>
              <a:t>, 2007)</a:t>
            </a:r>
          </a:p>
        </p:txBody>
      </p:sp>
      <p:graphicFrame>
        <p:nvGraphicFramePr>
          <p:cNvPr id="39" name="Table 4">
            <a:extLst>
              <a:ext uri="{FF2B5EF4-FFF2-40B4-BE49-F238E27FC236}">
                <a16:creationId xmlns:a16="http://schemas.microsoft.com/office/drawing/2014/main" id="{1D80959D-AF13-42E7-9CC9-576697CCF397}"/>
              </a:ext>
            </a:extLst>
          </p:cNvPr>
          <p:cNvGraphicFramePr>
            <a:graphicFrameLocks noGrp="1"/>
          </p:cNvGraphicFramePr>
          <p:nvPr>
            <p:ph idx="1"/>
            <p:extLst>
              <p:ext uri="{D42A27DB-BD31-4B8C-83A1-F6EECF244321}">
                <p14:modId xmlns:p14="http://schemas.microsoft.com/office/powerpoint/2010/main" val="3117394907"/>
              </p:ext>
            </p:extLst>
          </p:nvPr>
        </p:nvGraphicFramePr>
        <p:xfrm>
          <a:off x="119336" y="1130497"/>
          <a:ext cx="11953328" cy="4608481"/>
        </p:xfrm>
        <a:graphic>
          <a:graphicData uri="http://schemas.openxmlformats.org/drawingml/2006/table">
            <a:tbl>
              <a:tblPr firstRow="1" bandRow="1">
                <a:tableStyleId>{9D7B26C5-4107-4FEC-AEDC-1716B250A1EF}</a:tableStyleId>
              </a:tblPr>
              <a:tblGrid>
                <a:gridCol w="4275961">
                  <a:extLst>
                    <a:ext uri="{9D8B030D-6E8A-4147-A177-3AD203B41FA5}">
                      <a16:colId xmlns:a16="http://schemas.microsoft.com/office/drawing/2014/main" val="3034438214"/>
                    </a:ext>
                  </a:extLst>
                </a:gridCol>
                <a:gridCol w="7677367">
                  <a:extLst>
                    <a:ext uri="{9D8B030D-6E8A-4147-A177-3AD203B41FA5}">
                      <a16:colId xmlns:a16="http://schemas.microsoft.com/office/drawing/2014/main" val="299132824"/>
                    </a:ext>
                  </a:extLst>
                </a:gridCol>
              </a:tblGrid>
              <a:tr h="199200">
                <a:tc>
                  <a:txBody>
                    <a:bodyPr/>
                    <a:lstStyle/>
                    <a:p>
                      <a:r>
                        <a:rPr lang="en-GB" sz="1200" dirty="0"/>
                        <a:t>Finding </a:t>
                      </a:r>
                    </a:p>
                  </a:txBody>
                  <a:tcPr marL="28612" marR="28612" marT="14306" marB="14306"/>
                </a:tc>
                <a:tc>
                  <a:txBody>
                    <a:bodyPr/>
                    <a:lstStyle/>
                    <a:p>
                      <a:r>
                        <a:rPr lang="en-GB" sz="1200"/>
                        <a:t>Description </a:t>
                      </a:r>
                    </a:p>
                  </a:txBody>
                  <a:tcPr marL="28612" marR="28612" marT="14306" marB="14306"/>
                </a:tc>
                <a:extLst>
                  <a:ext uri="{0D108BD9-81ED-4DB2-BD59-A6C34878D82A}">
                    <a16:rowId xmlns:a16="http://schemas.microsoft.com/office/drawing/2014/main" val="755324956"/>
                  </a:ext>
                </a:extLst>
              </a:tr>
              <a:tr h="106045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1" dirty="0"/>
                        <a:t>Characteristics of participants</a:t>
                      </a:r>
                    </a:p>
                    <a:p>
                      <a:endParaRPr lang="en-GB" sz="1200" b="1" dirty="0"/>
                    </a:p>
                  </a:txBody>
                  <a:tcPr marL="28612" marR="28612" marT="14306" marB="14306"/>
                </a:tc>
                <a:tc>
                  <a:txBody>
                    <a:bodyPr/>
                    <a:lstStyle/>
                    <a:p>
                      <a:r>
                        <a:rPr lang="en-GB" sz="1200" dirty="0"/>
                        <a:t>People with: </a:t>
                      </a:r>
                    </a:p>
                    <a:p>
                      <a:pPr marL="742950" lvl="1" indent="-285750">
                        <a:buFont typeface="Arial" panose="020B0604020202020204" pitchFamily="34" charset="0"/>
                        <a:buChar char="•"/>
                      </a:pPr>
                      <a:r>
                        <a:rPr lang="en-GB" sz="1200" dirty="0"/>
                        <a:t>mental health, emotional or behavioural problems </a:t>
                      </a:r>
                    </a:p>
                    <a:p>
                      <a:pPr marL="742950" lvl="1" indent="-285750">
                        <a:buFont typeface="Arial" panose="020B0604020202020204" pitchFamily="34" charset="0"/>
                        <a:buChar char="•"/>
                      </a:pPr>
                      <a:r>
                        <a:rPr lang="en-GB" sz="1200" dirty="0"/>
                        <a:t>autism; </a:t>
                      </a:r>
                    </a:p>
                    <a:p>
                      <a:pPr marL="742950" lvl="1" indent="-285750">
                        <a:buFont typeface="Arial" panose="020B0604020202020204" pitchFamily="34" charset="0"/>
                        <a:buChar char="•"/>
                      </a:pPr>
                      <a:r>
                        <a:rPr lang="en-GB" sz="1200" dirty="0"/>
                        <a:t>complex health needs and reduced mobility </a:t>
                      </a:r>
                    </a:p>
                    <a:p>
                      <a:pPr marL="457200" lvl="1" indent="0">
                        <a:buFont typeface="Arial" panose="020B0604020202020204" pitchFamily="34" charset="0"/>
                        <a:buNone/>
                      </a:pPr>
                      <a:endParaRPr lang="en-GB" sz="1200" dirty="0"/>
                    </a:p>
                    <a:p>
                      <a:r>
                        <a:rPr lang="en-GB" sz="1200" dirty="0"/>
                        <a:t>were less likely to receive a plan</a:t>
                      </a:r>
                    </a:p>
                  </a:txBody>
                  <a:tcPr marL="28612" marR="28612" marT="14306" marB="14306"/>
                </a:tc>
                <a:extLst>
                  <a:ext uri="{0D108BD9-81ED-4DB2-BD59-A6C34878D82A}">
                    <a16:rowId xmlns:a16="http://schemas.microsoft.com/office/drawing/2014/main" val="2931091547"/>
                  </a:ext>
                </a:extLst>
              </a:tr>
              <a:tr h="1705705">
                <a:tc>
                  <a:txBody>
                    <a:bodyPr/>
                    <a:lstStyle/>
                    <a:p>
                      <a:r>
                        <a:rPr lang="en-GB" sz="1200" b="1"/>
                        <a:t>Contextual factors</a:t>
                      </a:r>
                    </a:p>
                  </a:txBody>
                  <a:tcPr marL="28612" marR="28612" marT="14306" marB="14306"/>
                </a:tc>
                <a:tc>
                  <a:txBody>
                    <a:bodyPr/>
                    <a:lstStyle/>
                    <a:p>
                      <a:r>
                        <a:rPr lang="en-GB" sz="1200" dirty="0"/>
                        <a:t>Person-centred ways of working prior to the introduction of PCP (e.g., having an</a:t>
                      </a:r>
                    </a:p>
                    <a:p>
                      <a:r>
                        <a:rPr lang="en-GB" sz="1200" dirty="0"/>
                        <a:t>individual plan and/or keyworker) was associated with increased chances of getting PCP</a:t>
                      </a:r>
                    </a:p>
                    <a:p>
                      <a:endParaRPr lang="en-GB" sz="1200" dirty="0"/>
                    </a:p>
                    <a:p>
                      <a:r>
                        <a:rPr lang="en-GB" sz="1200" dirty="0"/>
                        <a:t>Having a care manager was associated with better outcomes </a:t>
                      </a:r>
                    </a:p>
                    <a:p>
                      <a:endParaRPr lang="en-GB" sz="1200" dirty="0"/>
                    </a:p>
                    <a:p>
                      <a:r>
                        <a:rPr lang="en-GB" sz="1200" dirty="0"/>
                        <a:t>Living nearer to family was associated with increased chances of getting PCP</a:t>
                      </a:r>
                    </a:p>
                    <a:p>
                      <a:endParaRPr lang="en-GB" sz="1200" dirty="0"/>
                    </a:p>
                    <a:p>
                      <a:r>
                        <a:rPr lang="en-GB" sz="1200" dirty="0"/>
                        <a:t>The probability of getting a plan was associated with possible indicators of leadership and stability of the staff team</a:t>
                      </a:r>
                    </a:p>
                  </a:txBody>
                  <a:tcPr marL="28612" marR="28612" marT="14306" marB="14306"/>
                </a:tc>
                <a:extLst>
                  <a:ext uri="{0D108BD9-81ED-4DB2-BD59-A6C34878D82A}">
                    <a16:rowId xmlns:a16="http://schemas.microsoft.com/office/drawing/2014/main" val="2647777775"/>
                  </a:ext>
                </a:extLst>
              </a:tr>
              <a:tr h="1565392">
                <a:tc>
                  <a:txBody>
                    <a:bodyPr/>
                    <a:lstStyle/>
                    <a:p>
                      <a:r>
                        <a:rPr lang="en-GB" sz="1200" b="1"/>
                        <a:t>The process of person-centred planning</a:t>
                      </a:r>
                    </a:p>
                  </a:txBody>
                  <a:tcPr marL="28612" marR="28612" marT="14306" marB="14306"/>
                </a:tc>
                <a:tc>
                  <a:txBody>
                    <a:bodyPr/>
                    <a:lstStyle/>
                    <a:p>
                      <a:r>
                        <a:rPr lang="en-GB" sz="1200" dirty="0"/>
                        <a:t>Commitment of facilitators to PCP was</a:t>
                      </a:r>
                    </a:p>
                    <a:p>
                      <a:r>
                        <a:rPr lang="en-GB" sz="1200" dirty="0"/>
                        <a:t>the most powerful predictor of whether people would receive a plan</a:t>
                      </a:r>
                    </a:p>
                    <a:p>
                      <a:endParaRPr lang="en-GB" sz="1200" dirty="0"/>
                    </a:p>
                    <a:p>
                      <a:r>
                        <a:rPr lang="en-GB" sz="1200" dirty="0"/>
                        <a:t>Personal involvement of the focus</a:t>
                      </a:r>
                    </a:p>
                    <a:p>
                      <a:r>
                        <a:rPr lang="en-GB" sz="1200" dirty="0"/>
                        <a:t>person with learning disabilities (e.g., in directing their own meetings) were associated with increased benefits</a:t>
                      </a:r>
                    </a:p>
                    <a:p>
                      <a:endParaRPr lang="en-GB" sz="1200" dirty="0"/>
                    </a:p>
                    <a:p>
                      <a:r>
                        <a:rPr lang="en-GB" sz="1200" dirty="0"/>
                        <a:t>Identity and role of facilitators:  facilitators for whom facilitation was part of their formal job role or were managers in the service meant it was more likely to deliver plans</a:t>
                      </a:r>
                    </a:p>
                  </a:txBody>
                  <a:tcPr marL="28612" marR="28612" marT="14306" marB="14306"/>
                </a:tc>
                <a:extLst>
                  <a:ext uri="{0D108BD9-81ED-4DB2-BD59-A6C34878D82A}">
                    <a16:rowId xmlns:a16="http://schemas.microsoft.com/office/drawing/2014/main" val="4105303340"/>
                  </a:ext>
                </a:extLst>
              </a:tr>
            </a:tbl>
          </a:graphicData>
        </a:graphic>
      </p:graphicFrame>
    </p:spTree>
    <p:extLst>
      <p:ext uri="{BB962C8B-B14F-4D97-AF65-F5344CB8AC3E}">
        <p14:creationId xmlns:p14="http://schemas.microsoft.com/office/powerpoint/2010/main" val="3855507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5A3E4-FC77-4AAE-B54B-EECD540A70F0}"/>
              </a:ext>
            </a:extLst>
          </p:cNvPr>
          <p:cNvSpPr>
            <a:spLocks noGrp="1"/>
          </p:cNvSpPr>
          <p:nvPr>
            <p:ph type="title"/>
          </p:nvPr>
        </p:nvSpPr>
        <p:spPr>
          <a:xfrm>
            <a:off x="609600" y="274638"/>
            <a:ext cx="10972800" cy="1143000"/>
          </a:xfrm>
        </p:spPr>
        <p:txBody>
          <a:bodyPr anchor="t">
            <a:normAutofit fontScale="90000"/>
          </a:bodyPr>
          <a:lstStyle/>
          <a:p>
            <a:r>
              <a:rPr lang="en-GB"/>
              <a:t>Joseph Rowntree Foundation</a:t>
            </a:r>
            <a:br>
              <a:rPr lang="en-GB"/>
            </a:br>
            <a:r>
              <a:rPr lang="en-GB"/>
              <a:t>(2006)</a:t>
            </a:r>
          </a:p>
        </p:txBody>
      </p:sp>
      <p:sp>
        <p:nvSpPr>
          <p:cNvPr id="7" name="Content Placeholder 6">
            <a:extLst>
              <a:ext uri="{FF2B5EF4-FFF2-40B4-BE49-F238E27FC236}">
                <a16:creationId xmlns:a16="http://schemas.microsoft.com/office/drawing/2014/main" id="{5A9499BB-D4FC-4701-A903-C80CAD29A94A}"/>
              </a:ext>
            </a:extLst>
          </p:cNvPr>
          <p:cNvSpPr>
            <a:spLocks noGrp="1"/>
          </p:cNvSpPr>
          <p:nvPr>
            <p:ph idx="1"/>
          </p:nvPr>
        </p:nvSpPr>
        <p:spPr>
          <a:xfrm>
            <a:off x="609600" y="1600201"/>
            <a:ext cx="10972800" cy="3917032"/>
          </a:xfrm>
        </p:spPr>
        <p:txBody>
          <a:bodyPr>
            <a:normAutofit fontScale="85000" lnSpcReduction="20000"/>
          </a:bodyPr>
          <a:lstStyle/>
          <a:p>
            <a:r>
              <a:rPr lang="en-GB" dirty="0"/>
              <a:t>Found several barriers to making person-centred planning work, including: </a:t>
            </a:r>
          </a:p>
          <a:p>
            <a:pPr lvl="1"/>
            <a:r>
              <a:rPr lang="en-GB" dirty="0"/>
              <a:t>Attitudes to PCP; Resources; Funding; Training; Management style</a:t>
            </a:r>
          </a:p>
          <a:p>
            <a:endParaRPr lang="en-GB" dirty="0"/>
          </a:p>
          <a:p>
            <a:r>
              <a:rPr lang="en-GB" dirty="0"/>
              <a:t>JRF argued that to make person-centred planning work, it needed:</a:t>
            </a:r>
          </a:p>
          <a:p>
            <a:pPr lvl="1"/>
            <a:r>
              <a:rPr lang="en-GB" dirty="0"/>
              <a:t>Adherence to the underlying principles of person-centred planning; </a:t>
            </a:r>
          </a:p>
          <a:p>
            <a:pPr lvl="1"/>
            <a:r>
              <a:rPr lang="en-GB" dirty="0"/>
              <a:t>Sufficient resources and appropriate funding</a:t>
            </a:r>
          </a:p>
          <a:p>
            <a:pPr lvl="1"/>
            <a:r>
              <a:rPr lang="en-GB" dirty="0"/>
              <a:t>A trained, confident and well-equipped staff team</a:t>
            </a:r>
          </a:p>
          <a:p>
            <a:pPr lvl="1"/>
            <a:r>
              <a:rPr lang="en-GB" dirty="0"/>
              <a:t>Who are managed in an inclusive and empowering style that institutes clear planning and direction for the future.</a:t>
            </a:r>
          </a:p>
          <a:p>
            <a:endParaRPr lang="en-GB" dirty="0"/>
          </a:p>
        </p:txBody>
      </p:sp>
      <p:pic>
        <p:nvPicPr>
          <p:cNvPr id="8" name="Picture 7">
            <a:extLst>
              <a:ext uri="{FF2B5EF4-FFF2-40B4-BE49-F238E27FC236}">
                <a16:creationId xmlns:a16="http://schemas.microsoft.com/office/drawing/2014/main" id="{15B98426-13F2-4B19-8F52-2B8CEE6FAF98}"/>
              </a:ext>
            </a:extLst>
          </p:cNvPr>
          <p:cNvPicPr>
            <a:picLocks noChangeAspect="1"/>
          </p:cNvPicPr>
          <p:nvPr/>
        </p:nvPicPr>
        <p:blipFill>
          <a:blip r:embed="rId2"/>
          <a:stretch>
            <a:fillRect/>
          </a:stretch>
        </p:blipFill>
        <p:spPr>
          <a:xfrm>
            <a:off x="9696400" y="0"/>
            <a:ext cx="2279576" cy="1511181"/>
          </a:xfrm>
          <a:prstGeom prst="rect">
            <a:avLst/>
          </a:prstGeom>
        </p:spPr>
      </p:pic>
    </p:spTree>
    <p:extLst>
      <p:ext uri="{BB962C8B-B14F-4D97-AF65-F5344CB8AC3E}">
        <p14:creationId xmlns:p14="http://schemas.microsoft.com/office/powerpoint/2010/main" val="27053346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35A00-4429-4380-9B13-BF1422B047AA}"/>
              </a:ext>
            </a:extLst>
          </p:cNvPr>
          <p:cNvSpPr>
            <a:spLocks noGrp="1"/>
          </p:cNvSpPr>
          <p:nvPr>
            <p:ph type="title"/>
          </p:nvPr>
        </p:nvSpPr>
        <p:spPr>
          <a:xfrm>
            <a:off x="566058" y="836023"/>
            <a:ext cx="4161790" cy="5183777"/>
          </a:xfrm>
        </p:spPr>
        <p:txBody>
          <a:bodyPr vert="horz" lIns="91440" tIns="45720" rIns="91440" bIns="45720" rtlCol="0" anchor="ctr">
            <a:normAutofit/>
          </a:bodyPr>
          <a:lstStyle/>
          <a:p>
            <a:r>
              <a:rPr lang="en-US" sz="3600" dirty="0"/>
              <a:t>Three core values of person-centered practice  </a:t>
            </a:r>
            <a:br>
              <a:rPr lang="en-US" sz="3600" dirty="0"/>
            </a:br>
            <a:r>
              <a:rPr lang="en-US" sz="3600" dirty="0"/>
              <a:t>(Sanderson and Lewis, 2012, pp 25-30)</a:t>
            </a:r>
            <a:br>
              <a:rPr lang="en-US" sz="3600" dirty="0"/>
            </a:br>
            <a:endParaRPr lang="en-US" sz="3600" dirty="0"/>
          </a:p>
        </p:txBody>
      </p:sp>
      <p:graphicFrame>
        <p:nvGraphicFramePr>
          <p:cNvPr id="7" name="Text Placeholder 2">
            <a:extLst>
              <a:ext uri="{FF2B5EF4-FFF2-40B4-BE49-F238E27FC236}">
                <a16:creationId xmlns:a16="http://schemas.microsoft.com/office/drawing/2014/main" id="{410F14EF-63A4-4607-B1A1-3B40FF6FE8FA}"/>
              </a:ext>
            </a:extLst>
          </p:cNvPr>
          <p:cNvGraphicFramePr/>
          <p:nvPr>
            <p:extLst>
              <p:ext uri="{D42A27DB-BD31-4B8C-83A1-F6EECF244321}">
                <p14:modId xmlns:p14="http://schemas.microsoft.com/office/powerpoint/2010/main" val="2076137189"/>
              </p:ext>
            </p:extLst>
          </p:nvPr>
        </p:nvGraphicFramePr>
        <p:xfrm>
          <a:off x="5807968" y="260648"/>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9218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EF95A-BE46-4BE6-B15E-9CE75896496E}"/>
              </a:ext>
            </a:extLst>
          </p:cNvPr>
          <p:cNvSpPr>
            <a:spLocks noGrp="1"/>
          </p:cNvSpPr>
          <p:nvPr>
            <p:ph type="title"/>
          </p:nvPr>
        </p:nvSpPr>
        <p:spPr>
          <a:xfrm>
            <a:off x="609600" y="274638"/>
            <a:ext cx="10972800" cy="1143000"/>
          </a:xfrm>
        </p:spPr>
        <p:txBody>
          <a:bodyPr anchor="ctr">
            <a:normAutofit fontScale="90000"/>
          </a:bodyPr>
          <a:lstStyle/>
          <a:p>
            <a:pPr>
              <a:lnSpc>
                <a:spcPct val="90000"/>
              </a:lnSpc>
            </a:pPr>
            <a:br>
              <a:rPr lang="en-GB" sz="1800" dirty="0"/>
            </a:br>
            <a:br>
              <a:rPr lang="en-GB" sz="1800" dirty="0"/>
            </a:br>
            <a:r>
              <a:rPr lang="en-GB" sz="4000" dirty="0"/>
              <a:t>1. Independence and rights</a:t>
            </a:r>
            <a:br>
              <a:rPr lang="en-GB" sz="1800" dirty="0"/>
            </a:br>
            <a:endParaRPr lang="en-GB" sz="1800" dirty="0"/>
          </a:p>
        </p:txBody>
      </p:sp>
      <p:sp>
        <p:nvSpPr>
          <p:cNvPr id="3" name="Content Placeholder 2">
            <a:extLst>
              <a:ext uri="{FF2B5EF4-FFF2-40B4-BE49-F238E27FC236}">
                <a16:creationId xmlns:a16="http://schemas.microsoft.com/office/drawing/2014/main" id="{021A4C83-C3C6-4223-99EE-BCA837F4601C}"/>
              </a:ext>
            </a:extLst>
          </p:cNvPr>
          <p:cNvSpPr>
            <a:spLocks noGrp="1"/>
          </p:cNvSpPr>
          <p:nvPr>
            <p:ph sz="half" idx="1"/>
          </p:nvPr>
        </p:nvSpPr>
        <p:spPr>
          <a:xfrm>
            <a:off x="479376" y="1600201"/>
            <a:ext cx="5384800" cy="3989040"/>
          </a:xfrm>
        </p:spPr>
        <p:txBody>
          <a:bodyPr>
            <a:normAutofit lnSpcReduction="10000"/>
          </a:bodyPr>
          <a:lstStyle/>
          <a:p>
            <a:pPr>
              <a:lnSpc>
                <a:spcPct val="90000"/>
              </a:lnSpc>
            </a:pPr>
            <a:r>
              <a:rPr lang="en-GB" sz="1800" dirty="0"/>
              <a:t>People with disabilities have the same level of choice, control and freedom as everyone else</a:t>
            </a:r>
          </a:p>
          <a:p>
            <a:pPr lvl="1">
              <a:lnSpc>
                <a:spcPct val="90000"/>
              </a:lnSpc>
            </a:pPr>
            <a:r>
              <a:rPr lang="en-GB" sz="1800" dirty="0"/>
              <a:t>Over assistance</a:t>
            </a:r>
          </a:p>
          <a:p>
            <a:pPr lvl="1">
              <a:lnSpc>
                <a:spcPct val="90000"/>
              </a:lnSpc>
            </a:pPr>
            <a:r>
              <a:rPr lang="en-GB" sz="1800" dirty="0"/>
              <a:t>Equal access to housing, transport, mobility, health, employment, educations and training</a:t>
            </a:r>
          </a:p>
          <a:p>
            <a:pPr>
              <a:lnSpc>
                <a:spcPct val="90000"/>
              </a:lnSpc>
            </a:pPr>
            <a:r>
              <a:rPr lang="en-GB" sz="1800" dirty="0"/>
              <a:t>Traditionally this was decided by professionals focusing on what people can’t do</a:t>
            </a:r>
          </a:p>
          <a:p>
            <a:pPr>
              <a:lnSpc>
                <a:spcPct val="90000"/>
              </a:lnSpc>
            </a:pPr>
            <a:r>
              <a:rPr lang="en-GB" sz="1800" dirty="0"/>
              <a:t>Acknowledges that everyone needs support and some need more than others</a:t>
            </a:r>
          </a:p>
          <a:p>
            <a:pPr>
              <a:lnSpc>
                <a:spcPct val="90000"/>
              </a:lnSpc>
            </a:pPr>
            <a:r>
              <a:rPr lang="en-GB" sz="1800" dirty="0"/>
              <a:t>Persons-centred thinking asks:</a:t>
            </a:r>
          </a:p>
          <a:p>
            <a:pPr lvl="1">
              <a:lnSpc>
                <a:spcPct val="90000"/>
              </a:lnSpc>
            </a:pPr>
            <a:r>
              <a:rPr lang="en-GB" sz="1800" dirty="0"/>
              <a:t>‘How would you like to live your life?’</a:t>
            </a:r>
          </a:p>
          <a:p>
            <a:pPr lvl="1">
              <a:lnSpc>
                <a:spcPct val="90000"/>
              </a:lnSpc>
            </a:pPr>
            <a:r>
              <a:rPr lang="en-GB" sz="1800" dirty="0"/>
              <a:t>‘What would make sense for you?’</a:t>
            </a:r>
          </a:p>
          <a:p>
            <a:pPr lvl="1">
              <a:lnSpc>
                <a:spcPct val="90000"/>
              </a:lnSpc>
            </a:pPr>
            <a:r>
              <a:rPr lang="en-GB" sz="1800" dirty="0"/>
              <a:t>‘How could we work with you to make this possible?’</a:t>
            </a:r>
          </a:p>
        </p:txBody>
      </p:sp>
      <p:pic>
        <p:nvPicPr>
          <p:cNvPr id="5" name="Picture 4">
            <a:extLst>
              <a:ext uri="{FF2B5EF4-FFF2-40B4-BE49-F238E27FC236}">
                <a16:creationId xmlns:a16="http://schemas.microsoft.com/office/drawing/2014/main" id="{85B460C8-469B-4245-8E4C-F1BEE459B49C}"/>
              </a:ext>
            </a:extLst>
          </p:cNvPr>
          <p:cNvPicPr>
            <a:picLocks noChangeAspect="1"/>
          </p:cNvPicPr>
          <p:nvPr/>
        </p:nvPicPr>
        <p:blipFill rotWithShape="1">
          <a:blip r:embed="rId2"/>
          <a:srcRect t="2480" r="2" b="24799"/>
          <a:stretch/>
        </p:blipFill>
        <p:spPr>
          <a:xfrm>
            <a:off x="6197600" y="1600201"/>
            <a:ext cx="5384800" cy="3989040"/>
          </a:xfrm>
          <a:prstGeom prst="rect">
            <a:avLst/>
          </a:prstGeom>
          <a:noFill/>
        </p:spPr>
      </p:pic>
    </p:spTree>
    <p:extLst>
      <p:ext uri="{BB962C8B-B14F-4D97-AF65-F5344CB8AC3E}">
        <p14:creationId xmlns:p14="http://schemas.microsoft.com/office/powerpoint/2010/main" val="17474345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7B0AD-DD5E-4F3D-95F5-F5EA21338E93}"/>
              </a:ext>
            </a:extLst>
          </p:cNvPr>
          <p:cNvSpPr>
            <a:spLocks noGrp="1"/>
          </p:cNvSpPr>
          <p:nvPr>
            <p:ph type="title"/>
          </p:nvPr>
        </p:nvSpPr>
        <p:spPr>
          <a:xfrm>
            <a:off x="609600" y="274638"/>
            <a:ext cx="10972800" cy="1143000"/>
          </a:xfrm>
        </p:spPr>
        <p:txBody>
          <a:bodyPr anchor="ctr">
            <a:normAutofit/>
          </a:bodyPr>
          <a:lstStyle/>
          <a:p>
            <a:pPr>
              <a:lnSpc>
                <a:spcPct val="90000"/>
              </a:lnSpc>
            </a:pPr>
            <a:r>
              <a:rPr lang="en-GB" dirty="0"/>
              <a:t>2. Co-production, choice and control</a:t>
            </a:r>
            <a:br>
              <a:rPr lang="en-GB" sz="2400" dirty="0"/>
            </a:br>
            <a:endParaRPr lang="en-GB" sz="2400" dirty="0"/>
          </a:p>
        </p:txBody>
      </p:sp>
      <p:sp>
        <p:nvSpPr>
          <p:cNvPr id="3" name="Content Placeholder 2">
            <a:extLst>
              <a:ext uri="{FF2B5EF4-FFF2-40B4-BE49-F238E27FC236}">
                <a16:creationId xmlns:a16="http://schemas.microsoft.com/office/drawing/2014/main" id="{5FDDCF95-3FBB-49A5-8AA3-BBBC86769D28}"/>
              </a:ext>
            </a:extLst>
          </p:cNvPr>
          <p:cNvSpPr>
            <a:spLocks noGrp="1"/>
          </p:cNvSpPr>
          <p:nvPr>
            <p:ph sz="half" idx="1"/>
          </p:nvPr>
        </p:nvSpPr>
        <p:spPr>
          <a:xfrm>
            <a:off x="609600" y="1600201"/>
            <a:ext cx="5384800" cy="3989040"/>
          </a:xfrm>
        </p:spPr>
        <p:txBody>
          <a:bodyPr>
            <a:normAutofit/>
          </a:bodyPr>
          <a:lstStyle/>
          <a:p>
            <a:pPr>
              <a:lnSpc>
                <a:spcPct val="90000"/>
              </a:lnSpc>
            </a:pPr>
            <a:r>
              <a:rPr lang="en-GB" sz="1800" dirty="0"/>
              <a:t>Important as disabled people and older are powerless: others control their lives</a:t>
            </a:r>
          </a:p>
          <a:p>
            <a:pPr>
              <a:lnSpc>
                <a:spcPct val="90000"/>
              </a:lnSpc>
            </a:pPr>
            <a:r>
              <a:rPr lang="en-GB" sz="1800" dirty="0"/>
              <a:t>Seeks to shift control back from professionals to the individuals</a:t>
            </a:r>
          </a:p>
          <a:p>
            <a:pPr>
              <a:lnSpc>
                <a:spcPct val="90000"/>
              </a:lnSpc>
            </a:pPr>
            <a:r>
              <a:rPr lang="en-GB" sz="1800" dirty="0"/>
              <a:t>Services are delivered in an equal and reciprocal relationship</a:t>
            </a:r>
          </a:p>
          <a:p>
            <a:pPr>
              <a:lnSpc>
                <a:spcPct val="90000"/>
              </a:lnSpc>
            </a:pPr>
            <a:r>
              <a:rPr lang="en-GB" sz="1800" dirty="0"/>
              <a:t>Respects people's capacities, gifts and skills</a:t>
            </a:r>
          </a:p>
          <a:p>
            <a:pPr>
              <a:lnSpc>
                <a:spcPct val="90000"/>
              </a:lnSpc>
            </a:pPr>
            <a:r>
              <a:rPr lang="en-GB" sz="1800" dirty="0"/>
              <a:t>Opposite of ‘deficiency-led assessments’</a:t>
            </a:r>
          </a:p>
          <a:p>
            <a:pPr>
              <a:lnSpc>
                <a:spcPct val="90000"/>
              </a:lnSpc>
            </a:pPr>
            <a:r>
              <a:rPr lang="en-GB" sz="1800" dirty="0"/>
              <a:t>Focuses on the positives</a:t>
            </a:r>
          </a:p>
          <a:p>
            <a:pPr lvl="1">
              <a:lnSpc>
                <a:spcPct val="90000"/>
              </a:lnSpc>
              <a:buFont typeface="Courier New" panose="02070309020205020404" pitchFamily="49" charset="0"/>
              <a:buChar char="o"/>
            </a:pPr>
            <a:r>
              <a:rPr lang="en-GB" sz="1800" dirty="0"/>
              <a:t>What people can do</a:t>
            </a:r>
          </a:p>
          <a:p>
            <a:pPr lvl="1">
              <a:lnSpc>
                <a:spcPct val="90000"/>
              </a:lnSpc>
              <a:buFont typeface="Courier New" panose="02070309020205020404" pitchFamily="49" charset="0"/>
              <a:buChar char="o"/>
            </a:pPr>
            <a:r>
              <a:rPr lang="en-GB" sz="1800" dirty="0"/>
              <a:t>Their passions and interests</a:t>
            </a:r>
          </a:p>
          <a:p>
            <a:pPr lvl="1">
              <a:lnSpc>
                <a:spcPct val="90000"/>
              </a:lnSpc>
              <a:buFont typeface="Courier New" panose="02070309020205020404" pitchFamily="49" charset="0"/>
              <a:buChar char="o"/>
            </a:pPr>
            <a:r>
              <a:rPr lang="en-GB" sz="1800" dirty="0"/>
              <a:t>What others like and admire about them</a:t>
            </a:r>
          </a:p>
        </p:txBody>
      </p:sp>
      <p:pic>
        <p:nvPicPr>
          <p:cNvPr id="5" name="Picture 4">
            <a:extLst>
              <a:ext uri="{FF2B5EF4-FFF2-40B4-BE49-F238E27FC236}">
                <a16:creationId xmlns:a16="http://schemas.microsoft.com/office/drawing/2014/main" id="{A3CCF850-F6B9-470C-AB5D-62A8266FA8F4}"/>
              </a:ext>
            </a:extLst>
          </p:cNvPr>
          <p:cNvPicPr>
            <a:picLocks noChangeAspect="1"/>
          </p:cNvPicPr>
          <p:nvPr/>
        </p:nvPicPr>
        <p:blipFill rotWithShape="1">
          <a:blip r:embed="rId2"/>
          <a:srcRect l="4229" r="4317" b="2"/>
          <a:stretch/>
        </p:blipFill>
        <p:spPr>
          <a:xfrm>
            <a:off x="6197600" y="1600201"/>
            <a:ext cx="5384800" cy="3989040"/>
          </a:xfrm>
          <a:prstGeom prst="rect">
            <a:avLst/>
          </a:prstGeom>
          <a:noFill/>
        </p:spPr>
      </p:pic>
    </p:spTree>
    <p:extLst>
      <p:ext uri="{BB962C8B-B14F-4D97-AF65-F5344CB8AC3E}">
        <p14:creationId xmlns:p14="http://schemas.microsoft.com/office/powerpoint/2010/main" val="23986226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B87D6-A9EE-4181-97EE-C832E41F753E}"/>
              </a:ext>
            </a:extLst>
          </p:cNvPr>
          <p:cNvSpPr>
            <a:spLocks noGrp="1"/>
          </p:cNvSpPr>
          <p:nvPr>
            <p:ph type="title"/>
          </p:nvPr>
        </p:nvSpPr>
        <p:spPr>
          <a:xfrm>
            <a:off x="558721" y="188640"/>
            <a:ext cx="11074558" cy="1080809"/>
          </a:xfrm>
        </p:spPr>
        <p:txBody>
          <a:bodyPr anchor="ctr">
            <a:normAutofit/>
          </a:bodyPr>
          <a:lstStyle/>
          <a:p>
            <a:r>
              <a:rPr lang="en-GB" sz="3600" dirty="0"/>
              <a:t>Six components of Co-production, choice and control</a:t>
            </a:r>
          </a:p>
        </p:txBody>
      </p:sp>
      <p:graphicFrame>
        <p:nvGraphicFramePr>
          <p:cNvPr id="21" name="Content Placeholder 2">
            <a:extLst>
              <a:ext uri="{FF2B5EF4-FFF2-40B4-BE49-F238E27FC236}">
                <a16:creationId xmlns:a16="http://schemas.microsoft.com/office/drawing/2014/main" id="{1282AE89-1A43-2FC2-E030-169B147270DF}"/>
              </a:ext>
            </a:extLst>
          </p:cNvPr>
          <p:cNvGraphicFramePr>
            <a:graphicFrameLocks noGrp="1"/>
          </p:cNvGraphicFramePr>
          <p:nvPr>
            <p:ph idx="1"/>
            <p:extLst>
              <p:ext uri="{D42A27DB-BD31-4B8C-83A1-F6EECF244321}">
                <p14:modId xmlns:p14="http://schemas.microsoft.com/office/powerpoint/2010/main" val="3664025740"/>
              </p:ext>
            </p:extLst>
          </p:nvPr>
        </p:nvGraphicFramePr>
        <p:xfrm>
          <a:off x="407368" y="1269449"/>
          <a:ext cx="11074558" cy="3960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031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0BBD7-D260-4A34-BE29-C478E7BFB2F0}"/>
              </a:ext>
            </a:extLst>
          </p:cNvPr>
          <p:cNvSpPr>
            <a:spLocks noGrp="1"/>
          </p:cNvSpPr>
          <p:nvPr>
            <p:ph type="title"/>
          </p:nvPr>
        </p:nvSpPr>
        <p:spPr>
          <a:xfrm>
            <a:off x="1261871" y="365760"/>
            <a:ext cx="9858383" cy="1325562"/>
          </a:xfrm>
        </p:spPr>
        <p:txBody>
          <a:bodyPr>
            <a:normAutofit fontScale="90000"/>
          </a:bodyPr>
          <a:lstStyle/>
          <a:p>
            <a:r>
              <a:rPr lang="en-GB" dirty="0"/>
              <a:t>Six components of Co-production, choice and control</a:t>
            </a:r>
          </a:p>
        </p:txBody>
      </p:sp>
      <p:graphicFrame>
        <p:nvGraphicFramePr>
          <p:cNvPr id="5" name="Content Placeholder 2">
            <a:extLst>
              <a:ext uri="{FF2B5EF4-FFF2-40B4-BE49-F238E27FC236}">
                <a16:creationId xmlns:a16="http://schemas.microsoft.com/office/drawing/2014/main" id="{915C2F80-1CAC-03B6-2794-137E61E60BE5}"/>
              </a:ext>
            </a:extLst>
          </p:cNvPr>
          <p:cNvGraphicFramePr>
            <a:graphicFrameLocks noGrp="1"/>
          </p:cNvGraphicFramePr>
          <p:nvPr>
            <p:ph idx="1"/>
            <p:extLst>
              <p:ext uri="{D42A27DB-BD31-4B8C-83A1-F6EECF244321}">
                <p14:modId xmlns:p14="http://schemas.microsoft.com/office/powerpoint/2010/main" val="539295941"/>
              </p:ext>
            </p:extLst>
          </p:nvPr>
        </p:nvGraphicFramePr>
        <p:xfrm>
          <a:off x="170786" y="1772816"/>
          <a:ext cx="11850428" cy="3753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02415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E0708-48FA-4E6E-B13B-A35DD3C1768D}"/>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4000" dirty="0"/>
              <a:t>3. Inclusive and competent communities </a:t>
            </a:r>
            <a:br>
              <a:rPr lang="en-GB" sz="2400" dirty="0"/>
            </a:br>
            <a:endParaRPr lang="en-GB" sz="2400" dirty="0"/>
          </a:p>
        </p:txBody>
      </p:sp>
      <p:sp>
        <p:nvSpPr>
          <p:cNvPr id="3" name="Content Placeholder 2">
            <a:extLst>
              <a:ext uri="{FF2B5EF4-FFF2-40B4-BE49-F238E27FC236}">
                <a16:creationId xmlns:a16="http://schemas.microsoft.com/office/drawing/2014/main" id="{721028C9-DA0E-4F89-B624-2590F3C2F9FA}"/>
              </a:ext>
            </a:extLst>
          </p:cNvPr>
          <p:cNvSpPr>
            <a:spLocks noGrp="1"/>
          </p:cNvSpPr>
          <p:nvPr>
            <p:ph sz="half" idx="1"/>
          </p:nvPr>
        </p:nvSpPr>
        <p:spPr>
          <a:xfrm>
            <a:off x="609600" y="1600201"/>
            <a:ext cx="5384800" cy="3989040"/>
          </a:xfrm>
        </p:spPr>
        <p:txBody>
          <a:bodyPr>
            <a:normAutofit/>
          </a:bodyPr>
          <a:lstStyle/>
          <a:p>
            <a:pPr>
              <a:lnSpc>
                <a:spcPct val="90000"/>
              </a:lnSpc>
              <a:buClr>
                <a:schemeClr val="tx2">
                  <a:lumMod val="75000"/>
                </a:schemeClr>
              </a:buClr>
            </a:pPr>
            <a:r>
              <a:rPr lang="en-GB" sz="2400" dirty="0"/>
              <a:t>Communities can allow opportunities for people to support one another</a:t>
            </a:r>
          </a:p>
          <a:p>
            <a:pPr>
              <a:lnSpc>
                <a:spcPct val="90000"/>
              </a:lnSpc>
              <a:buClr>
                <a:schemeClr val="tx2">
                  <a:lumMod val="75000"/>
                </a:schemeClr>
              </a:buClr>
            </a:pPr>
            <a:r>
              <a:rPr lang="en-GB" sz="2400" dirty="0"/>
              <a:t>Person-centred practice helps create and maintain friendships outside of paid helpers</a:t>
            </a:r>
          </a:p>
          <a:p>
            <a:pPr>
              <a:lnSpc>
                <a:spcPct val="90000"/>
              </a:lnSpc>
              <a:buClr>
                <a:schemeClr val="tx2">
                  <a:lumMod val="75000"/>
                </a:schemeClr>
              </a:buClr>
            </a:pPr>
            <a:r>
              <a:rPr lang="en-GB" sz="2400" dirty="0"/>
              <a:t>Asks: “how can we find someone who know about this?”</a:t>
            </a:r>
          </a:p>
          <a:p>
            <a:pPr>
              <a:lnSpc>
                <a:spcPct val="90000"/>
              </a:lnSpc>
              <a:buClr>
                <a:schemeClr val="tx2">
                  <a:lumMod val="75000"/>
                </a:schemeClr>
              </a:buClr>
            </a:pPr>
            <a:r>
              <a:rPr lang="en-GB" sz="2400" dirty="0"/>
              <a:t>Respectful ways of strengthening peoples connections family, friends and community </a:t>
            </a:r>
          </a:p>
        </p:txBody>
      </p:sp>
      <p:pic>
        <p:nvPicPr>
          <p:cNvPr id="5" name="Picture 4">
            <a:extLst>
              <a:ext uri="{FF2B5EF4-FFF2-40B4-BE49-F238E27FC236}">
                <a16:creationId xmlns:a16="http://schemas.microsoft.com/office/drawing/2014/main" id="{6AD4763A-29D5-465C-A101-312093CE62C5}"/>
              </a:ext>
            </a:extLst>
          </p:cNvPr>
          <p:cNvPicPr>
            <a:picLocks noChangeAspect="1"/>
          </p:cNvPicPr>
          <p:nvPr/>
        </p:nvPicPr>
        <p:blipFill>
          <a:blip r:embed="rId2"/>
          <a:stretch>
            <a:fillRect/>
          </a:stretch>
        </p:blipFill>
        <p:spPr>
          <a:xfrm>
            <a:off x="6197600" y="1808234"/>
            <a:ext cx="5384800" cy="3572973"/>
          </a:xfrm>
          <a:prstGeom prst="rect">
            <a:avLst/>
          </a:prstGeom>
          <a:noFill/>
        </p:spPr>
      </p:pic>
    </p:spTree>
    <p:extLst>
      <p:ext uri="{BB962C8B-B14F-4D97-AF65-F5344CB8AC3E}">
        <p14:creationId xmlns:p14="http://schemas.microsoft.com/office/powerpoint/2010/main" val="4896272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608168" y="340136"/>
            <a:ext cx="3416710" cy="5163383"/>
          </a:xfrm>
        </p:spPr>
        <p:txBody>
          <a:bodyPr vert="horz" lIns="91440" tIns="45720" rIns="91440" bIns="45720" rtlCol="0" anchor="b">
            <a:noAutofit/>
          </a:bodyPr>
          <a:lstStyle/>
          <a:p>
            <a:r>
              <a:rPr lang="en-US" sz="2400" b="1" i="0" dirty="0"/>
              <a:t>How could you ensure services are delivered with dignity, compassion and respect?</a:t>
            </a:r>
            <a:br>
              <a:rPr lang="en-US" sz="2400" b="1" i="0" dirty="0"/>
            </a:br>
            <a:br>
              <a:rPr lang="en-US" sz="2400" b="1" i="0" dirty="0"/>
            </a:br>
            <a:br>
              <a:rPr lang="en-US" sz="2400" b="1" i="0" dirty="0"/>
            </a:br>
            <a:r>
              <a:rPr lang="en-US" sz="2400" b="1" i="0" dirty="0"/>
              <a:t>How could you support people to manage their own health?</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313722" y="484632"/>
            <a:ext cx="4708984" cy="4744568"/>
          </a:xfrm>
          <a:prstGeom prst="rect">
            <a:avLst/>
          </a:prstGeom>
        </p:spPr>
      </p:pic>
    </p:spTree>
    <p:extLst>
      <p:ext uri="{BB962C8B-B14F-4D97-AF65-F5344CB8AC3E}">
        <p14:creationId xmlns:p14="http://schemas.microsoft.com/office/powerpoint/2010/main" val="38012332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verse LGBTQI+ flags">
            <a:extLst>
              <a:ext uri="{FF2B5EF4-FFF2-40B4-BE49-F238E27FC236}">
                <a16:creationId xmlns:a16="http://schemas.microsoft.com/office/drawing/2014/main" id="{456A299E-3392-5D45-17AA-A97B18E0A5F8}"/>
              </a:ext>
            </a:extLst>
          </p:cNvPr>
          <p:cNvPicPr>
            <a:picLocks noChangeAspect="1"/>
          </p:cNvPicPr>
          <p:nvPr/>
        </p:nvPicPr>
        <p:blipFill rotWithShape="1">
          <a:blip r:embed="rId2">
            <a:alphaModFix amt="35000"/>
          </a:blip>
          <a:srcRect t="9021"/>
          <a:stretch/>
        </p:blipFill>
        <p:spPr>
          <a:xfrm>
            <a:off x="20" y="10"/>
            <a:ext cx="11292820" cy="6857990"/>
          </a:xfrm>
          <a:prstGeom prst="rect">
            <a:avLst/>
          </a:prstGeom>
        </p:spPr>
      </p:pic>
      <p:sp>
        <p:nvSpPr>
          <p:cNvPr id="2" name="Title 1">
            <a:extLst>
              <a:ext uri="{FF2B5EF4-FFF2-40B4-BE49-F238E27FC236}">
                <a16:creationId xmlns:a16="http://schemas.microsoft.com/office/drawing/2014/main" id="{D4C08AFE-9478-4C14-935D-A3A55E7C52E9}"/>
              </a:ext>
            </a:extLst>
          </p:cNvPr>
          <p:cNvSpPr>
            <a:spLocks noGrp="1"/>
          </p:cNvSpPr>
          <p:nvPr>
            <p:ph type="title"/>
          </p:nvPr>
        </p:nvSpPr>
        <p:spPr>
          <a:xfrm>
            <a:off x="1261872" y="365760"/>
            <a:ext cx="9692640" cy="1325562"/>
          </a:xfrm>
        </p:spPr>
        <p:txBody>
          <a:bodyPr>
            <a:normAutofit fontScale="90000"/>
          </a:bodyPr>
          <a:lstStyle/>
          <a:p>
            <a:r>
              <a:rPr lang="en-GB" dirty="0"/>
              <a:t>Person-Centred Care and the LGBT+ community (Roe and Galvin, 2021)</a:t>
            </a:r>
          </a:p>
        </p:txBody>
      </p:sp>
      <p:graphicFrame>
        <p:nvGraphicFramePr>
          <p:cNvPr id="5" name="Content Placeholder 2">
            <a:extLst>
              <a:ext uri="{FF2B5EF4-FFF2-40B4-BE49-F238E27FC236}">
                <a16:creationId xmlns:a16="http://schemas.microsoft.com/office/drawing/2014/main" id="{2CAF742F-68FD-DB80-5874-467A440F2DC2}"/>
              </a:ext>
            </a:extLst>
          </p:cNvPr>
          <p:cNvGraphicFramePr>
            <a:graphicFrameLocks noGrp="1"/>
          </p:cNvGraphicFramePr>
          <p:nvPr>
            <p:ph idx="1"/>
            <p:extLst>
              <p:ext uri="{D42A27DB-BD31-4B8C-83A1-F6EECF244321}">
                <p14:modId xmlns:p14="http://schemas.microsoft.com/office/powerpoint/2010/main" val="2753986878"/>
              </p:ext>
            </p:extLst>
          </p:nvPr>
        </p:nvGraphicFramePr>
        <p:xfrm>
          <a:off x="1991544" y="1412776"/>
          <a:ext cx="8595360" cy="41743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2048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840A7-D658-4380-B2FB-29E032B1F27E}"/>
              </a:ext>
            </a:extLst>
          </p:cNvPr>
          <p:cNvSpPr>
            <a:spLocks noGrp="1"/>
          </p:cNvSpPr>
          <p:nvPr>
            <p:ph type="title"/>
          </p:nvPr>
        </p:nvSpPr>
        <p:spPr>
          <a:xfrm>
            <a:off x="609600" y="274638"/>
            <a:ext cx="10972800" cy="1143000"/>
          </a:xfrm>
        </p:spPr>
        <p:txBody>
          <a:bodyPr anchor="ctr">
            <a:normAutofit/>
          </a:bodyPr>
          <a:lstStyle/>
          <a:p>
            <a:r>
              <a:rPr lang="en-GB"/>
              <a:t>Person-centred care and Covid-19</a:t>
            </a:r>
          </a:p>
        </p:txBody>
      </p:sp>
      <p:sp>
        <p:nvSpPr>
          <p:cNvPr id="3" name="Content Placeholder 2">
            <a:extLst>
              <a:ext uri="{FF2B5EF4-FFF2-40B4-BE49-F238E27FC236}">
                <a16:creationId xmlns:a16="http://schemas.microsoft.com/office/drawing/2014/main" id="{3CA4B0B9-896F-4B16-A5EE-1587AF355BA7}"/>
              </a:ext>
            </a:extLst>
          </p:cNvPr>
          <p:cNvSpPr>
            <a:spLocks noGrp="1"/>
          </p:cNvSpPr>
          <p:nvPr>
            <p:ph sz="half" idx="1"/>
          </p:nvPr>
        </p:nvSpPr>
        <p:spPr>
          <a:xfrm>
            <a:off x="609600" y="1600201"/>
            <a:ext cx="5384800" cy="3989040"/>
          </a:xfrm>
        </p:spPr>
        <p:txBody>
          <a:bodyPr>
            <a:normAutofit/>
          </a:bodyPr>
          <a:lstStyle/>
          <a:p>
            <a:pPr>
              <a:lnSpc>
                <a:spcPct val="90000"/>
              </a:lnSpc>
            </a:pPr>
            <a:r>
              <a:rPr lang="en-GB" sz="2600"/>
              <a:t>The BMJ (2020) argue that care needs to remain person-centred</a:t>
            </a:r>
          </a:p>
          <a:p>
            <a:pPr>
              <a:lnSpc>
                <a:spcPct val="90000"/>
              </a:lnSpc>
            </a:pPr>
            <a:r>
              <a:rPr lang="en-GB" sz="2600"/>
              <a:t>But the exclusion of families in care means this isn’t happening </a:t>
            </a:r>
          </a:p>
          <a:p>
            <a:pPr>
              <a:lnSpc>
                <a:spcPct val="90000"/>
              </a:lnSpc>
            </a:pPr>
            <a:r>
              <a:rPr lang="en-GB" sz="2600"/>
              <a:t>They argue that healthcare providers needs to develop ‘emotional literacy’</a:t>
            </a:r>
          </a:p>
          <a:p>
            <a:pPr>
              <a:lnSpc>
                <a:spcPct val="90000"/>
              </a:lnSpc>
            </a:pPr>
            <a:r>
              <a:rPr lang="en-GB" sz="2600"/>
              <a:t>They also argue that moving away from person-centred care will increase health inequalities </a:t>
            </a:r>
          </a:p>
          <a:p>
            <a:pPr marL="0" indent="0">
              <a:lnSpc>
                <a:spcPct val="90000"/>
              </a:lnSpc>
              <a:buNone/>
            </a:pPr>
            <a:endParaRPr lang="en-GB" sz="2600"/>
          </a:p>
          <a:p>
            <a:pPr marL="0" indent="0">
              <a:lnSpc>
                <a:spcPct val="90000"/>
              </a:lnSpc>
              <a:buNone/>
            </a:pPr>
            <a:endParaRPr lang="en-GB" sz="2600"/>
          </a:p>
          <a:p>
            <a:pPr marL="0" indent="0">
              <a:lnSpc>
                <a:spcPct val="90000"/>
              </a:lnSpc>
              <a:buNone/>
            </a:pPr>
            <a:endParaRPr lang="en-GB" sz="2600"/>
          </a:p>
        </p:txBody>
      </p:sp>
      <p:pic>
        <p:nvPicPr>
          <p:cNvPr id="6" name="Picture 5" descr="A group of blue stick figures&#10;&#10;Description automatically generated">
            <a:extLst>
              <a:ext uri="{FF2B5EF4-FFF2-40B4-BE49-F238E27FC236}">
                <a16:creationId xmlns:a16="http://schemas.microsoft.com/office/drawing/2014/main" id="{35D8E6A8-98D0-4348-92B1-7C8FD376BC9C}"/>
              </a:ext>
            </a:extLst>
          </p:cNvPr>
          <p:cNvPicPr>
            <a:picLocks noChangeAspect="1"/>
          </p:cNvPicPr>
          <p:nvPr/>
        </p:nvPicPr>
        <p:blipFill rotWithShape="1">
          <a:blip r:embed="rId2"/>
          <a:srcRect l="6728" r="4400"/>
          <a:stretch/>
        </p:blipFill>
        <p:spPr>
          <a:xfrm>
            <a:off x="7117430" y="1600201"/>
            <a:ext cx="3545139" cy="3989040"/>
          </a:xfrm>
          <a:prstGeom prst="rect">
            <a:avLst/>
          </a:prstGeom>
          <a:noFill/>
        </p:spPr>
      </p:pic>
    </p:spTree>
    <p:extLst>
      <p:ext uri="{BB962C8B-B14F-4D97-AF65-F5344CB8AC3E}">
        <p14:creationId xmlns:p14="http://schemas.microsoft.com/office/powerpoint/2010/main" val="13458854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192E9-C022-2F91-4EC9-076539D2FB17}"/>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dirty="0"/>
              <a:t>Discussion</a:t>
            </a:r>
          </a:p>
        </p:txBody>
      </p:sp>
      <p:sp>
        <p:nvSpPr>
          <p:cNvPr id="4" name="Content Placeholder 3">
            <a:extLst>
              <a:ext uri="{FF2B5EF4-FFF2-40B4-BE49-F238E27FC236}">
                <a16:creationId xmlns:a16="http://schemas.microsoft.com/office/drawing/2014/main" id="{1AA2BCDC-7625-0E15-799B-53D250F7EEF6}"/>
              </a:ext>
            </a:extLst>
          </p:cNvPr>
          <p:cNvSpPr txBox="1">
            <a:spLocks noGrp="1"/>
          </p:cNvSpPr>
          <p:nvPr>
            <p:ph sz="half" idx="1"/>
          </p:nvPr>
        </p:nvSpPr>
        <p:spPr>
          <a:xfrm>
            <a:off x="609600" y="1600201"/>
            <a:ext cx="5384800" cy="3989040"/>
          </a:xfrm>
        </p:spPr>
        <p:txBody>
          <a:bodyPr vert="horz" lIns="91440" tIns="45720" rIns="91440" bIns="45720" rtlCol="0">
            <a:normAutofit/>
          </a:bodyPr>
          <a:lstStyle/>
          <a:p>
            <a:pPr marL="0" indent="0">
              <a:buNone/>
            </a:pPr>
            <a:r>
              <a:rPr lang="en-US" dirty="0"/>
              <a:t>How could health and social care providers remain person-</a:t>
            </a:r>
            <a:r>
              <a:rPr lang="en-US" dirty="0" err="1"/>
              <a:t>centred</a:t>
            </a:r>
            <a:r>
              <a:rPr lang="en-US" dirty="0"/>
              <a:t> in the time of Covid-19? </a:t>
            </a:r>
          </a:p>
        </p:txBody>
      </p:sp>
      <p:pic>
        <p:nvPicPr>
          <p:cNvPr id="5" name="Picture 4" descr="Question mark on green pastel background">
            <a:extLst>
              <a:ext uri="{FF2B5EF4-FFF2-40B4-BE49-F238E27FC236}">
                <a16:creationId xmlns:a16="http://schemas.microsoft.com/office/drawing/2014/main" id="{62E295DA-6EBE-0143-ABDD-138CD7B312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30640" y="1600201"/>
            <a:ext cx="5318720" cy="3989040"/>
          </a:xfrm>
          <a:prstGeom prst="rect">
            <a:avLst/>
          </a:prstGeom>
          <a:noFill/>
        </p:spPr>
      </p:pic>
    </p:spTree>
    <p:extLst>
      <p:ext uri="{BB962C8B-B14F-4D97-AF65-F5344CB8AC3E}">
        <p14:creationId xmlns:p14="http://schemas.microsoft.com/office/powerpoint/2010/main" val="10771815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FA23B-8E71-4905-AE5F-5ECB4EF703DD}"/>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b="0" i="0"/>
              <a:t>Integrated Care</a:t>
            </a:r>
          </a:p>
        </p:txBody>
      </p:sp>
      <p:pic>
        <p:nvPicPr>
          <p:cNvPr id="5" name="Picture 4">
            <a:extLst>
              <a:ext uri="{FF2B5EF4-FFF2-40B4-BE49-F238E27FC236}">
                <a16:creationId xmlns:a16="http://schemas.microsoft.com/office/drawing/2014/main" id="{6E05E030-0852-B2D0-DD6B-B5CD90814040}"/>
              </a:ext>
            </a:extLst>
          </p:cNvPr>
          <p:cNvPicPr>
            <a:picLocks noChangeAspect="1"/>
          </p:cNvPicPr>
          <p:nvPr/>
        </p:nvPicPr>
        <p:blipFill rotWithShape="1">
          <a:blip r:embed="rId2"/>
          <a:srcRect t="39696" b="24607"/>
          <a:stretch/>
        </p:blipFill>
        <p:spPr>
          <a:xfrm>
            <a:off x="609600" y="1600201"/>
            <a:ext cx="10972800" cy="3917032"/>
          </a:xfrm>
          <a:prstGeom prst="rect">
            <a:avLst/>
          </a:prstGeom>
          <a:noFill/>
        </p:spPr>
      </p:pic>
    </p:spTree>
    <p:extLst>
      <p:ext uri="{BB962C8B-B14F-4D97-AF65-F5344CB8AC3E}">
        <p14:creationId xmlns:p14="http://schemas.microsoft.com/office/powerpoint/2010/main" val="20122770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DDAA5-60F5-4AC4-95C9-004ECCFC7719}"/>
              </a:ext>
            </a:extLst>
          </p:cNvPr>
          <p:cNvSpPr>
            <a:spLocks noGrp="1"/>
          </p:cNvSpPr>
          <p:nvPr>
            <p:ph type="title"/>
          </p:nvPr>
        </p:nvSpPr>
        <p:spPr>
          <a:xfrm>
            <a:off x="566058" y="836023"/>
            <a:ext cx="2718788" cy="5183777"/>
          </a:xfrm>
        </p:spPr>
        <p:txBody>
          <a:bodyPr anchor="ctr">
            <a:normAutofit/>
          </a:bodyPr>
          <a:lstStyle/>
          <a:p>
            <a:r>
              <a:rPr lang="en-GB" sz="3600" dirty="0"/>
              <a:t>Integrated Care</a:t>
            </a:r>
          </a:p>
        </p:txBody>
      </p:sp>
      <p:graphicFrame>
        <p:nvGraphicFramePr>
          <p:cNvPr id="5" name="Content Placeholder 2">
            <a:extLst>
              <a:ext uri="{FF2B5EF4-FFF2-40B4-BE49-F238E27FC236}">
                <a16:creationId xmlns:a16="http://schemas.microsoft.com/office/drawing/2014/main" id="{550450FD-B9E0-08FD-C311-88FA2A043F03}"/>
              </a:ext>
            </a:extLst>
          </p:cNvPr>
          <p:cNvGraphicFramePr>
            <a:graphicFrameLocks noGrp="1"/>
          </p:cNvGraphicFramePr>
          <p:nvPr>
            <p:ph idx="1"/>
            <p:extLst>
              <p:ext uri="{D42A27DB-BD31-4B8C-83A1-F6EECF244321}">
                <p14:modId xmlns:p14="http://schemas.microsoft.com/office/powerpoint/2010/main" val="1734079582"/>
              </p:ext>
            </p:extLst>
          </p:nvPr>
        </p:nvGraphicFramePr>
        <p:xfrm>
          <a:off x="4727848" y="188640"/>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CB58DFF7-F436-3A6D-9AA1-8CF41482400E}"/>
              </a:ext>
            </a:extLst>
          </p:cNvPr>
          <p:cNvSpPr txBox="1"/>
          <p:nvPr/>
        </p:nvSpPr>
        <p:spPr>
          <a:xfrm>
            <a:off x="508474" y="4005064"/>
            <a:ext cx="2833955" cy="646331"/>
          </a:xfrm>
          <a:prstGeom prst="rect">
            <a:avLst/>
          </a:prstGeom>
          <a:noFill/>
        </p:spPr>
        <p:txBody>
          <a:bodyPr wrap="square">
            <a:spAutoFit/>
          </a:bodyPr>
          <a:lstStyle/>
          <a:p>
            <a:pPr marL="0" indent="0" algn="r">
              <a:buNone/>
            </a:pPr>
            <a:r>
              <a:rPr lang="en-GB" sz="1800"/>
              <a:t>(Baxter </a:t>
            </a:r>
            <a:r>
              <a:rPr lang="en-GB" sz="1800" i="1"/>
              <a:t>et al</a:t>
            </a:r>
            <a:r>
              <a:rPr lang="en-GB" sz="1800"/>
              <a:t>, 2018, p. 1)</a:t>
            </a:r>
          </a:p>
          <a:p>
            <a:pPr marL="0" indent="0" algn="r">
              <a:buNone/>
            </a:pPr>
            <a:endParaRPr lang="en-GB" sz="1800" dirty="0"/>
          </a:p>
        </p:txBody>
      </p:sp>
    </p:spTree>
    <p:extLst>
      <p:ext uri="{BB962C8B-B14F-4D97-AF65-F5344CB8AC3E}">
        <p14:creationId xmlns:p14="http://schemas.microsoft.com/office/powerpoint/2010/main" val="7281823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DA5BF-1E67-44C3-9069-2A484808B489}"/>
              </a:ext>
            </a:extLst>
          </p:cNvPr>
          <p:cNvSpPr>
            <a:spLocks noGrp="1"/>
          </p:cNvSpPr>
          <p:nvPr>
            <p:ph type="title"/>
          </p:nvPr>
        </p:nvSpPr>
        <p:spPr>
          <a:xfrm>
            <a:off x="479376" y="260648"/>
            <a:ext cx="11146566" cy="792777"/>
          </a:xfrm>
        </p:spPr>
        <p:txBody>
          <a:bodyPr anchor="ctr">
            <a:normAutofit/>
          </a:bodyPr>
          <a:lstStyle/>
          <a:p>
            <a:r>
              <a:rPr lang="en-GB" sz="3600" dirty="0"/>
              <a:t>Integrated Care Systems (ICS)</a:t>
            </a:r>
          </a:p>
        </p:txBody>
      </p:sp>
      <p:graphicFrame>
        <p:nvGraphicFramePr>
          <p:cNvPr id="17" name="Content Placeholder 2">
            <a:extLst>
              <a:ext uri="{FF2B5EF4-FFF2-40B4-BE49-F238E27FC236}">
                <a16:creationId xmlns:a16="http://schemas.microsoft.com/office/drawing/2014/main" id="{9788827E-FACD-4AA2-3884-E4DF24D914AE}"/>
              </a:ext>
            </a:extLst>
          </p:cNvPr>
          <p:cNvGraphicFramePr>
            <a:graphicFrameLocks noGrp="1"/>
          </p:cNvGraphicFramePr>
          <p:nvPr>
            <p:ph idx="1"/>
            <p:extLst>
              <p:ext uri="{D42A27DB-BD31-4B8C-83A1-F6EECF244321}">
                <p14:modId xmlns:p14="http://schemas.microsoft.com/office/powerpoint/2010/main" val="1443143704"/>
              </p:ext>
            </p:extLst>
          </p:nvPr>
        </p:nvGraphicFramePr>
        <p:xfrm>
          <a:off x="767408" y="1196752"/>
          <a:ext cx="11002550" cy="4392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749B9184-71B5-FFE6-2145-A491A4F87BD3}"/>
              </a:ext>
            </a:extLst>
          </p:cNvPr>
          <p:cNvSpPr txBox="1"/>
          <p:nvPr/>
        </p:nvSpPr>
        <p:spPr>
          <a:xfrm>
            <a:off x="9624392" y="5219908"/>
            <a:ext cx="2493713" cy="369332"/>
          </a:xfrm>
          <a:prstGeom prst="rect">
            <a:avLst/>
          </a:prstGeom>
          <a:noFill/>
        </p:spPr>
        <p:txBody>
          <a:bodyPr wrap="square">
            <a:spAutoFit/>
          </a:bodyPr>
          <a:lstStyle/>
          <a:p>
            <a:pPr marL="0" indent="0" algn="r">
              <a:buClr>
                <a:schemeClr val="tx2">
                  <a:lumMod val="75000"/>
                </a:schemeClr>
              </a:buClr>
              <a:buNone/>
            </a:pPr>
            <a:r>
              <a:rPr lang="en-GB" sz="1800" dirty="0"/>
              <a:t>(Charles, 2020)</a:t>
            </a:r>
          </a:p>
        </p:txBody>
      </p:sp>
    </p:spTree>
    <p:extLst>
      <p:ext uri="{BB962C8B-B14F-4D97-AF65-F5344CB8AC3E}">
        <p14:creationId xmlns:p14="http://schemas.microsoft.com/office/powerpoint/2010/main" val="6474512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8318090" y="758952"/>
            <a:ext cx="2802194" cy="4041648"/>
          </a:xfrm>
        </p:spPr>
        <p:txBody>
          <a:bodyPr vert="horz" lIns="91440" tIns="45720" rIns="91440" bIns="45720" rtlCol="0" anchor="b">
            <a:normAutofit fontScale="90000"/>
          </a:bodyPr>
          <a:lstStyle/>
          <a:p>
            <a:r>
              <a:rPr lang="en-US" sz="2400" b="1" dirty="0"/>
              <a:t>Why do you think integrated care may be needed?</a:t>
            </a:r>
            <a:br>
              <a:rPr lang="en-US" sz="2400" b="1" dirty="0">
                <a:effectLst>
                  <a:outerShdw blurRad="38100" dist="38100" dir="2700000" algn="tl">
                    <a:srgbClr val="000000">
                      <a:alpha val="43137"/>
                    </a:srgbClr>
                  </a:outerShdw>
                </a:effectLst>
              </a:rPr>
            </a:br>
            <a:br>
              <a:rPr lang="en-US" sz="2400" b="1" dirty="0">
                <a:effectLst>
                  <a:outerShdw blurRad="38100" dist="38100" dir="2700000" algn="tl">
                    <a:srgbClr val="000000">
                      <a:alpha val="43137"/>
                    </a:srgbClr>
                  </a:outerShdw>
                </a:effectLst>
              </a:rPr>
            </a:br>
            <a:br>
              <a:rPr lang="en-US" sz="2400" b="1" dirty="0">
                <a:effectLst>
                  <a:outerShdw blurRad="38100" dist="38100" dir="2700000" algn="tl">
                    <a:srgbClr val="000000">
                      <a:alpha val="43137"/>
                    </a:srgbClr>
                  </a:outerShdw>
                </a:effectLst>
              </a:rPr>
            </a:br>
            <a:r>
              <a:rPr lang="en-US" sz="2400" i="1" dirty="0"/>
              <a:t>Use you own experiences of health and social care services</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rotWithShape="1">
          <a:blip r:embed="rId2"/>
          <a:srcRect r="1965"/>
          <a:stretch/>
        </p:blipFill>
        <p:spPr>
          <a:xfrm>
            <a:off x="1371081" y="484632"/>
            <a:ext cx="4508895" cy="4634027"/>
          </a:xfrm>
          <a:prstGeom prst="rect">
            <a:avLst/>
          </a:prstGeom>
        </p:spPr>
      </p:pic>
    </p:spTree>
    <p:extLst>
      <p:ext uri="{BB962C8B-B14F-4D97-AF65-F5344CB8AC3E}">
        <p14:creationId xmlns:p14="http://schemas.microsoft.com/office/powerpoint/2010/main" val="33288268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3B369-1BB3-4C1C-83C7-422B964DCB20}"/>
              </a:ext>
            </a:extLst>
          </p:cNvPr>
          <p:cNvSpPr>
            <a:spLocks noGrp="1"/>
          </p:cNvSpPr>
          <p:nvPr>
            <p:ph type="title"/>
          </p:nvPr>
        </p:nvSpPr>
        <p:spPr>
          <a:xfrm>
            <a:off x="609600" y="274638"/>
            <a:ext cx="10972800" cy="1143000"/>
          </a:xfrm>
          <a:noFill/>
        </p:spPr>
        <p:txBody>
          <a:bodyPr anchor="t">
            <a:normAutofit/>
          </a:bodyPr>
          <a:lstStyle/>
          <a:p>
            <a:r>
              <a:rPr lang="en-GB" dirty="0"/>
              <a:t>Why are Integrated Care Systems needed?</a:t>
            </a:r>
          </a:p>
        </p:txBody>
      </p:sp>
      <p:sp>
        <p:nvSpPr>
          <p:cNvPr id="23" name="Content Placeholder 2">
            <a:extLst>
              <a:ext uri="{FF2B5EF4-FFF2-40B4-BE49-F238E27FC236}">
                <a16:creationId xmlns:a16="http://schemas.microsoft.com/office/drawing/2014/main" id="{5C48E954-785B-40C3-BE08-0897F04ED530}"/>
              </a:ext>
            </a:extLst>
          </p:cNvPr>
          <p:cNvSpPr>
            <a:spLocks noGrp="1"/>
          </p:cNvSpPr>
          <p:nvPr>
            <p:ph idx="1"/>
          </p:nvPr>
        </p:nvSpPr>
        <p:spPr>
          <a:xfrm>
            <a:off x="609600" y="1600201"/>
            <a:ext cx="10972800" cy="3917032"/>
          </a:xfrm>
        </p:spPr>
        <p:txBody>
          <a:bodyPr>
            <a:normAutofit fontScale="77500" lnSpcReduction="20000"/>
          </a:bodyPr>
          <a:lstStyle/>
          <a:p>
            <a:r>
              <a:rPr lang="en-GB" dirty="0"/>
              <a:t>The NHS was set up to provide episodic treatment for acute illness</a:t>
            </a:r>
          </a:p>
          <a:p>
            <a:r>
              <a:rPr lang="en-GB" dirty="0"/>
              <a:t> But it now needs to deliver joined-up support for growing numbers of older people and people living with long-term conditions</a:t>
            </a:r>
          </a:p>
          <a:p>
            <a:r>
              <a:rPr lang="en-GB" dirty="0"/>
              <a:t>So, the NHS needs to work differently by providing more care in people’s homes and the community</a:t>
            </a:r>
          </a:p>
          <a:p>
            <a:r>
              <a:rPr lang="en-GB" dirty="0"/>
              <a:t>This will break down barriers between services</a:t>
            </a:r>
          </a:p>
          <a:p>
            <a:r>
              <a:rPr lang="en-GB" dirty="0"/>
              <a:t>The central aim is to integrate care across different organisations and settings</a:t>
            </a:r>
          </a:p>
          <a:p>
            <a:r>
              <a:rPr lang="en-GB" dirty="0"/>
              <a:t>This will connect hospital and community-based services, physical and mental health, and health and social care.</a:t>
            </a:r>
          </a:p>
          <a:p>
            <a:r>
              <a:rPr lang="en-GB" dirty="0"/>
              <a:t>(Charles, 2020)</a:t>
            </a:r>
          </a:p>
        </p:txBody>
      </p:sp>
    </p:spTree>
    <p:extLst>
      <p:ext uri="{BB962C8B-B14F-4D97-AF65-F5344CB8AC3E}">
        <p14:creationId xmlns:p14="http://schemas.microsoft.com/office/powerpoint/2010/main" val="27745145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Integrated Working: An Overview">
            <a:hlinkClick r:id="" action="ppaction://media"/>
            <a:extLst>
              <a:ext uri="{FF2B5EF4-FFF2-40B4-BE49-F238E27FC236}">
                <a16:creationId xmlns:a16="http://schemas.microsoft.com/office/drawing/2014/main" id="{E364F33F-4283-425C-A45C-23AECD72F459}"/>
              </a:ext>
            </a:extLst>
          </p:cNvPr>
          <p:cNvPicPr>
            <a:picLocks noGrp="1" noRot="1" noChangeAspect="1"/>
          </p:cNvPicPr>
          <p:nvPr>
            <p:ph idx="1"/>
            <a:videoFile r:link="rId1"/>
          </p:nvPr>
        </p:nvPicPr>
        <p:blipFill>
          <a:blip r:embed="rId3"/>
          <a:stretch>
            <a:fillRect/>
          </a:stretch>
        </p:blipFill>
        <p:spPr>
          <a:xfrm>
            <a:off x="1631504" y="476672"/>
            <a:ext cx="9080134" cy="5107272"/>
          </a:xfrm>
          <a:prstGeom prst="rect">
            <a:avLst/>
          </a:prstGeom>
        </p:spPr>
      </p:pic>
      <p:sp>
        <p:nvSpPr>
          <p:cNvPr id="6" name="TextBox 5">
            <a:extLst>
              <a:ext uri="{FF2B5EF4-FFF2-40B4-BE49-F238E27FC236}">
                <a16:creationId xmlns:a16="http://schemas.microsoft.com/office/drawing/2014/main" id="{807CA9B9-D19C-442B-BF35-5F52287A8B74}"/>
              </a:ext>
            </a:extLst>
          </p:cNvPr>
          <p:cNvSpPr txBox="1"/>
          <p:nvPr/>
        </p:nvSpPr>
        <p:spPr>
          <a:xfrm>
            <a:off x="1919536" y="22473"/>
            <a:ext cx="6094476" cy="369332"/>
          </a:xfrm>
          <a:prstGeom prst="rect">
            <a:avLst/>
          </a:prstGeom>
          <a:noFill/>
        </p:spPr>
        <p:txBody>
          <a:bodyPr wrap="square">
            <a:spAutoFit/>
          </a:bodyPr>
          <a:lstStyle/>
          <a:p>
            <a:pPr algn="r"/>
            <a:r>
              <a:rPr lang="en-GB" dirty="0"/>
              <a:t>(Social Care Institute for Excellence, 2014)</a:t>
            </a:r>
          </a:p>
        </p:txBody>
      </p:sp>
    </p:spTree>
    <p:extLst>
      <p:ext uri="{BB962C8B-B14F-4D97-AF65-F5344CB8AC3E}">
        <p14:creationId xmlns:p14="http://schemas.microsoft.com/office/powerpoint/2010/main" val="40733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79E47-B9EF-4B18-B8EC-36D24DA41FD9}"/>
              </a:ext>
            </a:extLst>
          </p:cNvPr>
          <p:cNvSpPr>
            <a:spLocks noGrp="1"/>
          </p:cNvSpPr>
          <p:nvPr>
            <p:ph type="title"/>
          </p:nvPr>
        </p:nvSpPr>
        <p:spPr>
          <a:xfrm>
            <a:off x="609600" y="274638"/>
            <a:ext cx="10972800" cy="1143000"/>
          </a:xfrm>
          <a:noFill/>
        </p:spPr>
        <p:txBody>
          <a:bodyPr anchor="t">
            <a:normAutofit/>
          </a:bodyPr>
          <a:lstStyle/>
          <a:p>
            <a:r>
              <a:rPr lang="en-GB"/>
              <a:t>Integrated Care in Wales </a:t>
            </a:r>
          </a:p>
        </p:txBody>
      </p:sp>
      <p:sp>
        <p:nvSpPr>
          <p:cNvPr id="3" name="Content Placeholder 2">
            <a:extLst>
              <a:ext uri="{FF2B5EF4-FFF2-40B4-BE49-F238E27FC236}">
                <a16:creationId xmlns:a16="http://schemas.microsoft.com/office/drawing/2014/main" id="{EA114B90-E83F-4F95-B740-32AA1A9D9E0D}"/>
              </a:ext>
            </a:extLst>
          </p:cNvPr>
          <p:cNvSpPr>
            <a:spLocks noGrp="1"/>
          </p:cNvSpPr>
          <p:nvPr>
            <p:ph idx="1"/>
          </p:nvPr>
        </p:nvSpPr>
        <p:spPr>
          <a:xfrm>
            <a:off x="609600" y="1600201"/>
            <a:ext cx="10972800" cy="3917032"/>
          </a:xfrm>
        </p:spPr>
        <p:txBody>
          <a:bodyPr>
            <a:normAutofit fontScale="85000" lnSpcReduction="10000"/>
          </a:bodyPr>
          <a:lstStyle/>
          <a:p>
            <a:r>
              <a:rPr lang="en-GB" dirty="0"/>
              <a:t>Pre-devolution, health and social care policy in Wales closely followed that in England </a:t>
            </a:r>
          </a:p>
          <a:p>
            <a:r>
              <a:rPr lang="en-GB" dirty="0"/>
              <a:t>Since the devolution of powers in 1999, the gap between health and social care policy in Wales and England has steadily widened.</a:t>
            </a:r>
          </a:p>
          <a:p>
            <a:r>
              <a:rPr lang="en-GB" dirty="0"/>
              <a:t>E.g., Wales insists on the benefits of collaboration between public services </a:t>
            </a:r>
          </a:p>
          <a:p>
            <a:r>
              <a:rPr lang="en-GB" dirty="0"/>
              <a:t>Especially between the NHS and local government </a:t>
            </a:r>
          </a:p>
          <a:p>
            <a:r>
              <a:rPr lang="en-GB" dirty="0"/>
              <a:t>This  joint effort seeks to improve well-being and to deliver seamless services which place the citizen at their heart.</a:t>
            </a:r>
          </a:p>
          <a:p>
            <a:endParaRPr lang="en-GB" dirty="0"/>
          </a:p>
        </p:txBody>
      </p:sp>
      <p:sp>
        <p:nvSpPr>
          <p:cNvPr id="10" name="TextBox 9">
            <a:extLst>
              <a:ext uri="{FF2B5EF4-FFF2-40B4-BE49-F238E27FC236}">
                <a16:creationId xmlns:a16="http://schemas.microsoft.com/office/drawing/2014/main" id="{1C708A60-3010-D587-C98A-E7B0C181E795}"/>
              </a:ext>
            </a:extLst>
          </p:cNvPr>
          <p:cNvSpPr txBox="1"/>
          <p:nvPr/>
        </p:nvSpPr>
        <p:spPr>
          <a:xfrm>
            <a:off x="9048328" y="5329793"/>
            <a:ext cx="3048699" cy="369332"/>
          </a:xfrm>
          <a:prstGeom prst="rect">
            <a:avLst/>
          </a:prstGeom>
          <a:noFill/>
        </p:spPr>
        <p:txBody>
          <a:bodyPr wrap="square">
            <a:spAutoFit/>
          </a:bodyPr>
          <a:lstStyle/>
          <a:p>
            <a:pPr marL="0" indent="0">
              <a:buNone/>
            </a:pPr>
            <a:r>
              <a:rPr lang="en-GB" dirty="0"/>
              <a:t>(Longley, 2013, pp. 58-59)</a:t>
            </a:r>
          </a:p>
        </p:txBody>
      </p:sp>
    </p:spTree>
    <p:extLst>
      <p:ext uri="{BB962C8B-B14F-4D97-AF65-F5344CB8AC3E}">
        <p14:creationId xmlns:p14="http://schemas.microsoft.com/office/powerpoint/2010/main" val="33139233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55C5-9BD5-409C-BF9A-FB6D491F62EF}"/>
              </a:ext>
            </a:extLst>
          </p:cNvPr>
          <p:cNvSpPr>
            <a:spLocks noGrp="1"/>
          </p:cNvSpPr>
          <p:nvPr>
            <p:ph type="title"/>
          </p:nvPr>
        </p:nvSpPr>
        <p:spPr>
          <a:xfrm>
            <a:off x="609600" y="274638"/>
            <a:ext cx="10972800" cy="1143000"/>
          </a:xfrm>
        </p:spPr>
        <p:txBody>
          <a:bodyPr anchor="ctr">
            <a:normAutofit fontScale="90000"/>
          </a:bodyPr>
          <a:lstStyle/>
          <a:p>
            <a:r>
              <a:rPr lang="en-GB" dirty="0"/>
              <a:t>Integrated Healthcare in Wales: some advantages and disadvantages </a:t>
            </a:r>
          </a:p>
        </p:txBody>
      </p:sp>
      <p:graphicFrame>
        <p:nvGraphicFramePr>
          <p:cNvPr id="17" name="Content Placeholder 2">
            <a:extLst>
              <a:ext uri="{FF2B5EF4-FFF2-40B4-BE49-F238E27FC236}">
                <a16:creationId xmlns:a16="http://schemas.microsoft.com/office/drawing/2014/main" id="{08190449-ACAB-A4FD-0192-416F595798E5}"/>
              </a:ext>
            </a:extLst>
          </p:cNvPr>
          <p:cNvGraphicFramePr>
            <a:graphicFrameLocks noGrp="1"/>
          </p:cNvGraphicFramePr>
          <p:nvPr>
            <p:ph idx="1"/>
            <p:extLst>
              <p:ext uri="{D42A27DB-BD31-4B8C-83A1-F6EECF244321}">
                <p14:modId xmlns:p14="http://schemas.microsoft.com/office/powerpoint/2010/main" val="3887439425"/>
              </p:ext>
            </p:extLst>
          </p:nvPr>
        </p:nvGraphicFramePr>
        <p:xfrm>
          <a:off x="1559496" y="1600200"/>
          <a:ext cx="10022904"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Graphic 4" descr="Checkmark with solid fill">
            <a:extLst>
              <a:ext uri="{FF2B5EF4-FFF2-40B4-BE49-F238E27FC236}">
                <a16:creationId xmlns:a16="http://schemas.microsoft.com/office/drawing/2014/main" id="{F1B7795F-D9C3-4A5E-AF22-EDA25FEC502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09600" y="2266358"/>
            <a:ext cx="537366" cy="537366"/>
          </a:xfrm>
          <a:prstGeom prst="rect">
            <a:avLst/>
          </a:prstGeom>
        </p:spPr>
      </p:pic>
      <p:pic>
        <p:nvPicPr>
          <p:cNvPr id="6" name="Picture 5">
            <a:extLst>
              <a:ext uri="{FF2B5EF4-FFF2-40B4-BE49-F238E27FC236}">
                <a16:creationId xmlns:a16="http://schemas.microsoft.com/office/drawing/2014/main" id="{3BDCB8B0-4790-4B34-A929-52CF1F881C23}"/>
              </a:ext>
            </a:extLst>
          </p:cNvPr>
          <p:cNvPicPr>
            <a:picLocks noChangeAspect="1"/>
          </p:cNvPicPr>
          <p:nvPr/>
        </p:nvPicPr>
        <p:blipFill>
          <a:blip r:embed="rId9"/>
          <a:stretch>
            <a:fillRect/>
          </a:stretch>
        </p:blipFill>
        <p:spPr>
          <a:xfrm>
            <a:off x="609600" y="2881158"/>
            <a:ext cx="536494" cy="536494"/>
          </a:xfrm>
          <a:prstGeom prst="rect">
            <a:avLst/>
          </a:prstGeom>
        </p:spPr>
      </p:pic>
      <p:sp>
        <p:nvSpPr>
          <p:cNvPr id="13" name="TextBox 12">
            <a:extLst>
              <a:ext uri="{FF2B5EF4-FFF2-40B4-BE49-F238E27FC236}">
                <a16:creationId xmlns:a16="http://schemas.microsoft.com/office/drawing/2014/main" id="{6E1C182D-4D76-47EB-9D7C-580B0222FDD9}"/>
              </a:ext>
            </a:extLst>
          </p:cNvPr>
          <p:cNvSpPr txBox="1"/>
          <p:nvPr/>
        </p:nvSpPr>
        <p:spPr>
          <a:xfrm>
            <a:off x="9840416" y="5378063"/>
            <a:ext cx="1656183" cy="276999"/>
          </a:xfrm>
          <a:prstGeom prst="rect">
            <a:avLst/>
          </a:prstGeom>
          <a:noFill/>
        </p:spPr>
        <p:txBody>
          <a:bodyPr wrap="square">
            <a:spAutoFit/>
          </a:bodyPr>
          <a:lstStyle/>
          <a:p>
            <a:r>
              <a:rPr lang="en-GB" sz="1200" dirty="0"/>
              <a:t>(Longley, 2013, p75). </a:t>
            </a:r>
            <a:endParaRPr lang="en-GB" dirty="0"/>
          </a:p>
        </p:txBody>
      </p:sp>
      <p:pic>
        <p:nvPicPr>
          <p:cNvPr id="11" name="Graphic 10" descr="Close with solid fill">
            <a:extLst>
              <a:ext uri="{FF2B5EF4-FFF2-40B4-BE49-F238E27FC236}">
                <a16:creationId xmlns:a16="http://schemas.microsoft.com/office/drawing/2014/main" id="{194DF112-0C42-42AE-BD3E-5ED31090BE7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38433" y="3652444"/>
            <a:ext cx="678827" cy="678827"/>
          </a:xfrm>
          <a:prstGeom prst="rect">
            <a:avLst/>
          </a:prstGeom>
        </p:spPr>
      </p:pic>
      <p:pic>
        <p:nvPicPr>
          <p:cNvPr id="15" name="Picture 14">
            <a:extLst>
              <a:ext uri="{FF2B5EF4-FFF2-40B4-BE49-F238E27FC236}">
                <a16:creationId xmlns:a16="http://schemas.microsoft.com/office/drawing/2014/main" id="{C4337F1D-9980-4235-8DD4-AD6BA74A0BF2}"/>
              </a:ext>
            </a:extLst>
          </p:cNvPr>
          <p:cNvPicPr>
            <a:picLocks noChangeAspect="1"/>
          </p:cNvPicPr>
          <p:nvPr/>
        </p:nvPicPr>
        <p:blipFill>
          <a:blip r:embed="rId12"/>
          <a:stretch>
            <a:fillRect/>
          </a:stretch>
        </p:blipFill>
        <p:spPr>
          <a:xfrm>
            <a:off x="543838" y="4383561"/>
            <a:ext cx="676715" cy="682811"/>
          </a:xfrm>
          <a:prstGeom prst="rect">
            <a:avLst/>
          </a:prstGeom>
        </p:spPr>
      </p:pic>
    </p:spTree>
    <p:extLst>
      <p:ext uri="{BB962C8B-B14F-4D97-AF65-F5344CB8AC3E}">
        <p14:creationId xmlns:p14="http://schemas.microsoft.com/office/powerpoint/2010/main" val="25463452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B1D2F30-60C9-D4E6-4071-85E3BD79B234}"/>
              </a:ext>
            </a:extLst>
          </p:cNvPr>
          <p:cNvPicPr>
            <a:picLocks noChangeAspect="1"/>
          </p:cNvPicPr>
          <p:nvPr/>
        </p:nvPicPr>
        <p:blipFill rotWithShape="1">
          <a:blip r:embed="rId2">
            <a:alphaModFix amt="40000"/>
          </a:blip>
          <a:srcRect t="640" b="1107"/>
          <a:stretch/>
        </p:blipFill>
        <p:spPr>
          <a:xfrm>
            <a:off x="20" y="-2"/>
            <a:ext cx="12191980" cy="6858000"/>
          </a:xfrm>
          <a:prstGeom prst="rect">
            <a:avLst/>
          </a:prstGeom>
        </p:spPr>
      </p:pic>
      <p:sp>
        <p:nvSpPr>
          <p:cNvPr id="2" name="Title 1">
            <a:extLst>
              <a:ext uri="{FF2B5EF4-FFF2-40B4-BE49-F238E27FC236}">
                <a16:creationId xmlns:a16="http://schemas.microsoft.com/office/drawing/2014/main" id="{DE5E0FD5-0D25-4BA5-AA5E-BFE8F6ABCC75}"/>
              </a:ext>
            </a:extLst>
          </p:cNvPr>
          <p:cNvSpPr>
            <a:spLocks noGrp="1"/>
          </p:cNvSpPr>
          <p:nvPr>
            <p:ph type="title"/>
          </p:nvPr>
        </p:nvSpPr>
        <p:spPr>
          <a:xfrm>
            <a:off x="1261872" y="758952"/>
            <a:ext cx="9418320" cy="4041648"/>
          </a:xfrm>
        </p:spPr>
        <p:txBody>
          <a:bodyPr vert="horz" lIns="91440" tIns="45720" rIns="91440" bIns="45720" rtlCol="0" anchor="b">
            <a:normAutofit/>
          </a:bodyPr>
          <a:lstStyle/>
          <a:p>
            <a:pPr algn="ctr">
              <a:lnSpc>
                <a:spcPct val="85000"/>
              </a:lnSpc>
            </a:pPr>
            <a:r>
              <a:rPr lang="en-US" sz="2900" b="1" dirty="0"/>
              <a:t>At the heart of this situation lies an old paradox. While most leaders in health and social care in Wales readily accept that greater integration would deliver better care for their patients and clients, and would be a key element in solving many of the other problems which currently confront them, it often seems just too difficult to make the initial step change that is required.</a:t>
            </a:r>
          </a:p>
        </p:txBody>
      </p:sp>
      <p:sp>
        <p:nvSpPr>
          <p:cNvPr id="6" name="Text Placeholder 3">
            <a:extLst>
              <a:ext uri="{FF2B5EF4-FFF2-40B4-BE49-F238E27FC236}">
                <a16:creationId xmlns:a16="http://schemas.microsoft.com/office/drawing/2014/main" id="{FACA3A0A-3FAF-F73A-BED7-5C15550E87A5}"/>
              </a:ext>
            </a:extLst>
          </p:cNvPr>
          <p:cNvSpPr txBox="1">
            <a:spLocks/>
          </p:cNvSpPr>
          <p:nvPr/>
        </p:nvSpPr>
        <p:spPr>
          <a:xfrm>
            <a:off x="1154954" y="4350657"/>
            <a:ext cx="8825659" cy="1676400"/>
          </a:xfrm>
          <a:prstGeom prst="rect">
            <a:avLst/>
          </a:prstGeom>
        </p:spPr>
        <p:txBody>
          <a:bodyPr vert="horz" lIns="91440" tIns="45720" rIns="91440" bIns="45720" rtlCol="0" anchor="ctr">
            <a:normAutofit/>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18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pPr algn="r"/>
            <a:r>
              <a:rPr lang="en-GB" sz="1400"/>
              <a:t>(Longley, 2013, p. 76)</a:t>
            </a:r>
            <a:endParaRPr lang="en-GB" sz="1400" dirty="0"/>
          </a:p>
        </p:txBody>
      </p:sp>
    </p:spTree>
    <p:extLst>
      <p:ext uri="{BB962C8B-B14F-4D97-AF65-F5344CB8AC3E}">
        <p14:creationId xmlns:p14="http://schemas.microsoft.com/office/powerpoint/2010/main" val="20452991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EACB1-5016-4B39-A1F0-881DE3D04731}"/>
              </a:ext>
            </a:extLst>
          </p:cNvPr>
          <p:cNvSpPr>
            <a:spLocks noGrp="1"/>
          </p:cNvSpPr>
          <p:nvPr>
            <p:ph type="title"/>
          </p:nvPr>
        </p:nvSpPr>
        <p:spPr>
          <a:xfrm>
            <a:off x="472480" y="250060"/>
            <a:ext cx="11247040" cy="1143000"/>
          </a:xfrm>
          <a:noFill/>
        </p:spPr>
        <p:txBody>
          <a:bodyPr anchor="t">
            <a:normAutofit fontScale="90000"/>
          </a:bodyPr>
          <a:lstStyle/>
          <a:p>
            <a:r>
              <a:rPr lang="en-GB" dirty="0"/>
              <a:t>To make integrated care work there needs to be: </a:t>
            </a:r>
          </a:p>
        </p:txBody>
      </p:sp>
      <p:sp>
        <p:nvSpPr>
          <p:cNvPr id="3" name="Content Placeholder 2">
            <a:extLst>
              <a:ext uri="{FF2B5EF4-FFF2-40B4-BE49-F238E27FC236}">
                <a16:creationId xmlns:a16="http://schemas.microsoft.com/office/drawing/2014/main" id="{510D7D87-B0C2-47C2-A809-2C701361EBD2}"/>
              </a:ext>
            </a:extLst>
          </p:cNvPr>
          <p:cNvSpPr>
            <a:spLocks noGrp="1"/>
          </p:cNvSpPr>
          <p:nvPr>
            <p:ph idx="1"/>
          </p:nvPr>
        </p:nvSpPr>
        <p:spPr>
          <a:xfrm>
            <a:off x="609600" y="1340768"/>
            <a:ext cx="10972800" cy="3916363"/>
          </a:xfrm>
        </p:spPr>
        <p:txBody>
          <a:bodyPr>
            <a:normAutofit fontScale="55000" lnSpcReduction="20000"/>
          </a:bodyPr>
          <a:lstStyle/>
          <a:p>
            <a:r>
              <a:rPr lang="en-GB" dirty="0"/>
              <a:t>Coherent policies designed to promote and support integrated care</a:t>
            </a:r>
          </a:p>
          <a:p>
            <a:r>
              <a:rPr lang="en-GB" dirty="0"/>
              <a:t>Governance arrangements that enable different organisations (especially local authorities and NHS bodies) to work together to develop joint strategies</a:t>
            </a:r>
          </a:p>
          <a:p>
            <a:r>
              <a:rPr lang="en-GB" dirty="0"/>
              <a:t>Political, managerial and clinical leadership at all levels that ensures a clear and consistent focus on integrated care</a:t>
            </a:r>
          </a:p>
          <a:p>
            <a:r>
              <a:rPr lang="en-GB" dirty="0"/>
              <a:t>Organisational stability to avoid the distractions and delays that occur when structures are altered frequently</a:t>
            </a:r>
          </a:p>
          <a:p>
            <a:r>
              <a:rPr lang="en-GB" dirty="0"/>
              <a:t>Willingness to challenge and overcome professional, cultural and behavioural barriers to integrated care both within the NHS and between the NHS and social care</a:t>
            </a:r>
          </a:p>
          <a:p>
            <a:r>
              <a:rPr lang="en-GB" dirty="0"/>
              <a:t>Commitment to integrated care as a policy priority for government as a whole </a:t>
            </a:r>
          </a:p>
          <a:p>
            <a:r>
              <a:rPr lang="en-GB" dirty="0"/>
              <a:t>Willingness to provide financial support and flexibilities to enable the introduction of new models of care </a:t>
            </a:r>
          </a:p>
          <a:p>
            <a:r>
              <a:rPr lang="en-GB" dirty="0"/>
              <a:t>Action to share information both within the NHS and between health and social care</a:t>
            </a:r>
          </a:p>
          <a:p>
            <a:r>
              <a:rPr lang="en-GB" dirty="0"/>
              <a:t>An ability to manage the differences and tensions that arise when different public services are organised differently</a:t>
            </a:r>
          </a:p>
        </p:txBody>
      </p:sp>
      <p:sp>
        <p:nvSpPr>
          <p:cNvPr id="4" name="TextBox 3">
            <a:extLst>
              <a:ext uri="{FF2B5EF4-FFF2-40B4-BE49-F238E27FC236}">
                <a16:creationId xmlns:a16="http://schemas.microsoft.com/office/drawing/2014/main" id="{7CA991BD-7C40-A7A7-5FD7-447B806D64DA}"/>
              </a:ext>
            </a:extLst>
          </p:cNvPr>
          <p:cNvSpPr txBox="1"/>
          <p:nvPr/>
        </p:nvSpPr>
        <p:spPr>
          <a:xfrm>
            <a:off x="8616280" y="5422126"/>
            <a:ext cx="3499866" cy="276999"/>
          </a:xfrm>
          <a:prstGeom prst="rect">
            <a:avLst/>
          </a:prstGeom>
          <a:noFill/>
        </p:spPr>
        <p:txBody>
          <a:bodyPr wrap="square">
            <a:spAutoFit/>
          </a:bodyPr>
          <a:lstStyle/>
          <a:p>
            <a:pPr algn="r"/>
            <a:r>
              <a:rPr lang="en-GB" sz="1200" dirty="0"/>
              <a:t>Ham </a:t>
            </a:r>
            <a:r>
              <a:rPr lang="en-GB" sz="1200" i="1" dirty="0"/>
              <a:t>et al</a:t>
            </a:r>
            <a:r>
              <a:rPr lang="en-GB" sz="1200" dirty="0"/>
              <a:t>, (2013, pp. 80-81)</a:t>
            </a:r>
          </a:p>
        </p:txBody>
      </p:sp>
    </p:spTree>
    <p:extLst>
      <p:ext uri="{BB962C8B-B14F-4D97-AF65-F5344CB8AC3E}">
        <p14:creationId xmlns:p14="http://schemas.microsoft.com/office/powerpoint/2010/main" val="34986075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77806-B8A8-4FC4-BCE4-6EF6EE4276D5}"/>
              </a:ext>
            </a:extLst>
          </p:cNvPr>
          <p:cNvSpPr>
            <a:spLocks noGrp="1"/>
          </p:cNvSpPr>
          <p:nvPr>
            <p:ph type="title"/>
          </p:nvPr>
        </p:nvSpPr>
        <p:spPr>
          <a:xfrm>
            <a:off x="1261872" y="365760"/>
            <a:ext cx="9692640" cy="1325562"/>
          </a:xfrm>
        </p:spPr>
        <p:txBody>
          <a:bodyPr>
            <a:normAutofit fontScale="90000"/>
          </a:bodyPr>
          <a:lstStyle/>
          <a:p>
            <a:r>
              <a:rPr lang="en-GB" sz="2800" dirty="0"/>
              <a:t>Systemic Review of Integrated Care</a:t>
            </a:r>
            <a:br>
              <a:rPr lang="en-GB" sz="2800" dirty="0"/>
            </a:br>
            <a:r>
              <a:rPr lang="en-GB" sz="2800" dirty="0"/>
              <a:t>(Baxter </a:t>
            </a:r>
            <a:r>
              <a:rPr lang="en-GB" sz="2800" i="1" dirty="0"/>
              <a:t>et al</a:t>
            </a:r>
            <a:r>
              <a:rPr lang="en-GB" sz="2800" dirty="0"/>
              <a:t>, 2018, pp 8-13) (See Moodle)</a:t>
            </a:r>
            <a:br>
              <a:rPr lang="en-GB" sz="2800" dirty="0"/>
            </a:br>
            <a:endParaRPr lang="en-GB" sz="2800" dirty="0"/>
          </a:p>
        </p:txBody>
      </p:sp>
      <p:graphicFrame>
        <p:nvGraphicFramePr>
          <p:cNvPr id="15" name="Content Placeholder 2">
            <a:extLst>
              <a:ext uri="{FF2B5EF4-FFF2-40B4-BE49-F238E27FC236}">
                <a16:creationId xmlns:a16="http://schemas.microsoft.com/office/drawing/2014/main" id="{EBA074D4-B0B2-443B-9628-3E1B9D068430}"/>
              </a:ext>
            </a:extLst>
          </p:cNvPr>
          <p:cNvGraphicFramePr>
            <a:graphicFrameLocks noGrp="1"/>
          </p:cNvGraphicFramePr>
          <p:nvPr>
            <p:ph idx="1"/>
            <p:extLst>
              <p:ext uri="{D42A27DB-BD31-4B8C-83A1-F6EECF244321}">
                <p14:modId xmlns:p14="http://schemas.microsoft.com/office/powerpoint/2010/main" val="3933513304"/>
              </p:ext>
            </p:extLst>
          </p:nvPr>
        </p:nvGraphicFramePr>
        <p:xfrm>
          <a:off x="623392" y="844248"/>
          <a:ext cx="11040575" cy="5169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40510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824192" y="908720"/>
            <a:ext cx="2802194" cy="4041648"/>
          </a:xfrm>
        </p:spPr>
        <p:txBody>
          <a:bodyPr vert="horz" lIns="91440" tIns="45720" rIns="91440" bIns="45720" rtlCol="0" anchor="b">
            <a:normAutofit fontScale="90000"/>
          </a:bodyPr>
          <a:lstStyle/>
          <a:p>
            <a:r>
              <a:rPr lang="en-US" sz="3100" b="1" dirty="0"/>
              <a:t>What do you think of integrated care? </a:t>
            </a:r>
            <a:br>
              <a:rPr lang="en-US" sz="3100" b="1" dirty="0"/>
            </a:br>
            <a:br>
              <a:rPr lang="en-US" sz="3100" b="1" dirty="0"/>
            </a:br>
            <a:r>
              <a:rPr lang="en-US" sz="3100" b="1" dirty="0"/>
              <a:t>What are the advantages and obstacles?</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rotWithShape="1">
          <a:blip r:embed="rId2"/>
          <a:srcRect r="1965"/>
          <a:stretch/>
        </p:blipFill>
        <p:spPr>
          <a:xfrm>
            <a:off x="1371081" y="484632"/>
            <a:ext cx="4546387" cy="4672560"/>
          </a:xfrm>
          <a:prstGeom prst="rect">
            <a:avLst/>
          </a:prstGeom>
        </p:spPr>
      </p:pic>
    </p:spTree>
    <p:extLst>
      <p:ext uri="{BB962C8B-B14F-4D97-AF65-F5344CB8AC3E}">
        <p14:creationId xmlns:p14="http://schemas.microsoft.com/office/powerpoint/2010/main" val="3798403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8CF22-4749-4549-AA0A-D8611EBEB165}"/>
              </a:ext>
            </a:extLst>
          </p:cNvPr>
          <p:cNvSpPr>
            <a:spLocks noGrp="1"/>
          </p:cNvSpPr>
          <p:nvPr>
            <p:ph type="title"/>
          </p:nvPr>
        </p:nvSpPr>
        <p:spPr>
          <a:xfrm>
            <a:off x="1055440" y="188640"/>
            <a:ext cx="8947522" cy="888050"/>
          </a:xfrm>
        </p:spPr>
        <p:txBody>
          <a:bodyPr anchor="ctr">
            <a:normAutofit/>
          </a:bodyPr>
          <a:lstStyle/>
          <a:p>
            <a:r>
              <a:rPr lang="en-GB" dirty="0"/>
              <a:t>References </a:t>
            </a:r>
          </a:p>
        </p:txBody>
      </p:sp>
      <p:sp>
        <p:nvSpPr>
          <p:cNvPr id="3" name="Content Placeholder 2">
            <a:extLst>
              <a:ext uri="{FF2B5EF4-FFF2-40B4-BE49-F238E27FC236}">
                <a16:creationId xmlns:a16="http://schemas.microsoft.com/office/drawing/2014/main" id="{1CF6F6A1-B339-4B58-92A8-F0F623F976C9}"/>
              </a:ext>
            </a:extLst>
          </p:cNvPr>
          <p:cNvSpPr>
            <a:spLocks noGrp="1"/>
          </p:cNvSpPr>
          <p:nvPr>
            <p:ph idx="1"/>
          </p:nvPr>
        </p:nvSpPr>
        <p:spPr>
          <a:xfrm>
            <a:off x="191344" y="1827357"/>
            <a:ext cx="11665296" cy="3484879"/>
          </a:xfrm>
        </p:spPr>
        <p:txBody>
          <a:bodyPr>
            <a:normAutofit fontScale="92500" lnSpcReduction="20000"/>
          </a:bodyPr>
          <a:lstStyle/>
          <a:p>
            <a:pPr marL="0" indent="0">
              <a:spcBef>
                <a:spcPts val="600"/>
              </a:spcBef>
              <a:spcAft>
                <a:spcPts val="600"/>
              </a:spcAft>
              <a:buNone/>
            </a:pPr>
            <a:r>
              <a:rPr lang="en-GB" sz="1400" dirty="0"/>
              <a:t>Baxter, S., Johnson, M., Chambers, D., Sutton, A., Goyder, E., and Booth, A. (2018) The effects of integrated care: a systematic review of UK and international evidence. BMC Health Services Research,18: 350, pp. 1-13. (2018) 18: 350 </a:t>
            </a:r>
            <a:r>
              <a:rPr lang="en-GB" sz="1400" dirty="0">
                <a:hlinkClick r:id="rId2"/>
              </a:rPr>
              <a:t>https://doi.org/10.1186/s12913-018-3161-3</a:t>
            </a:r>
            <a:r>
              <a:rPr lang="en-GB" sz="1400" dirty="0"/>
              <a:t> [Accessed 30/09/2024]</a:t>
            </a:r>
          </a:p>
          <a:p>
            <a:pPr marL="0" indent="0">
              <a:spcBef>
                <a:spcPts val="600"/>
              </a:spcBef>
              <a:spcAft>
                <a:spcPts val="600"/>
              </a:spcAft>
              <a:buNone/>
            </a:pPr>
            <a:r>
              <a:rPr lang="en-GB" sz="1400" dirty="0"/>
              <a:t>British Medical Journal, The (2020) Care during covid-19 must be humane and person centred. Available at: </a:t>
            </a:r>
            <a:r>
              <a:rPr lang="en-GB" sz="1400" dirty="0">
                <a:hlinkClick r:id="rId3"/>
              </a:rPr>
              <a:t>https://www.bmj.com/content/bmj/370/bmj.m3483.full.pdf</a:t>
            </a:r>
            <a:r>
              <a:rPr lang="en-GB" sz="1400" dirty="0"/>
              <a:t>  [Accessed 30/09/2024]</a:t>
            </a:r>
          </a:p>
          <a:p>
            <a:pPr marL="0" indent="0">
              <a:spcBef>
                <a:spcPts val="600"/>
              </a:spcBef>
              <a:spcAft>
                <a:spcPts val="600"/>
              </a:spcAft>
              <a:buNone/>
            </a:pPr>
            <a:r>
              <a:rPr lang="en-GB" sz="1400" dirty="0"/>
              <a:t>Charles, A. (2020) Integrated care systems explained: making sense of systems, places and neighbourhoods. Available at: </a:t>
            </a:r>
            <a:r>
              <a:rPr lang="en-GB" sz="1400" dirty="0">
                <a:hlinkClick r:id="rId4"/>
              </a:rPr>
              <a:t>https://www.kingsfund.org.uk/publications/integrated-care-systems-explained</a:t>
            </a:r>
            <a:r>
              <a:rPr lang="en-GB" sz="1400" dirty="0"/>
              <a:t> [Accessed 30/09/2024]</a:t>
            </a:r>
          </a:p>
          <a:p>
            <a:pPr marL="0" indent="0">
              <a:spcBef>
                <a:spcPts val="600"/>
              </a:spcBef>
              <a:spcAft>
                <a:spcPts val="600"/>
              </a:spcAft>
              <a:buNone/>
            </a:pPr>
            <a:r>
              <a:rPr lang="en-GB" sz="1400" dirty="0"/>
              <a:t>Ham, C., </a:t>
            </a:r>
            <a:r>
              <a:rPr lang="en-GB" sz="1400" dirty="0" err="1"/>
              <a:t>Heenan</a:t>
            </a:r>
            <a:r>
              <a:rPr lang="en-GB" sz="1400" dirty="0"/>
              <a:t>, D., Longley, M., and Steel, D.R. (2013) </a:t>
            </a:r>
            <a:r>
              <a:rPr lang="en-GB" sz="1400" i="1" dirty="0"/>
              <a:t>Integrated care in Northern Ireland, Scotland and Wales: Lessons for England. </a:t>
            </a:r>
            <a:r>
              <a:rPr lang="en-GB" sz="1400" dirty="0"/>
              <a:t>Available at: </a:t>
            </a:r>
            <a:r>
              <a:rPr lang="en-GB" sz="1400" dirty="0">
                <a:hlinkClick r:id="rId5"/>
              </a:rPr>
              <a:t>https://www.kingsfund.org.uk/insight-and-analysis/reports/integrated-care-northern-ireland-scotland-wales</a:t>
            </a:r>
            <a:r>
              <a:rPr lang="en-GB" sz="1400" dirty="0"/>
              <a:t> [Accessed 30/09/2024]</a:t>
            </a:r>
          </a:p>
          <a:p>
            <a:pPr marL="0" indent="0">
              <a:spcBef>
                <a:spcPts val="600"/>
              </a:spcBef>
              <a:spcAft>
                <a:spcPts val="600"/>
              </a:spcAft>
              <a:buNone/>
            </a:pPr>
            <a:r>
              <a:rPr lang="en-GB" sz="1400" dirty="0"/>
              <a:t>Health Foundation, The (2016) </a:t>
            </a:r>
            <a:r>
              <a:rPr lang="en-GB" sz="1400" i="1" dirty="0"/>
              <a:t>Person-centred care made simple What everyone should know about person-centred care</a:t>
            </a:r>
            <a:r>
              <a:rPr lang="en-GB" sz="1400" dirty="0"/>
              <a:t>. Available at: </a:t>
            </a:r>
            <a:r>
              <a:rPr lang="en-GB" sz="1400" dirty="0">
                <a:hlinkClick r:id="rId6"/>
              </a:rPr>
              <a:t>https://www.health.org.uk/sites/default/files/PersonCentredCareMadeSimple_0.pdf</a:t>
            </a:r>
            <a:r>
              <a:rPr lang="en-GB" sz="1400" dirty="0"/>
              <a:t>  Accessed 30/09/2024]</a:t>
            </a:r>
          </a:p>
          <a:p>
            <a:pPr marL="0" indent="0">
              <a:spcBef>
                <a:spcPts val="600"/>
              </a:spcBef>
              <a:spcAft>
                <a:spcPts val="600"/>
              </a:spcAft>
              <a:buNone/>
            </a:pPr>
            <a:r>
              <a:rPr lang="en-GB" sz="1400" dirty="0"/>
              <a:t>Joseph Rowntree Foundation (2006)</a:t>
            </a:r>
          </a:p>
          <a:p>
            <a:pPr marL="0" indent="0">
              <a:spcBef>
                <a:spcPts val="600"/>
              </a:spcBef>
              <a:spcAft>
                <a:spcPts val="600"/>
              </a:spcAft>
              <a:buNone/>
            </a:pPr>
            <a:r>
              <a:rPr lang="en-GB" sz="1400" dirty="0"/>
              <a:t>Longley, M. (2013) Wales, in Ham, C., </a:t>
            </a:r>
            <a:r>
              <a:rPr lang="en-GB" sz="1400" dirty="0" err="1"/>
              <a:t>Heenan</a:t>
            </a:r>
            <a:r>
              <a:rPr lang="en-GB" sz="1400" dirty="0"/>
              <a:t>, D., Longley, M., and Steel, D.R. (2013) Integrated care in Northern Ireland, Scotland and Wales: Lessons for England. Available at: </a:t>
            </a:r>
            <a:r>
              <a:rPr lang="en-GB" sz="1400" dirty="0">
                <a:hlinkClick r:id="rId7"/>
              </a:rPr>
              <a:t>https://www.kingsfund.org.uk/sites/default/files/field/field_publication_file/integrated-care-in-northern-ireland-scotland-and-wales-kingsfund-jul13.pdf</a:t>
            </a:r>
            <a:r>
              <a:rPr lang="en-GB" sz="1400" dirty="0"/>
              <a:t> [Accessed 30/09/2024]</a:t>
            </a:r>
          </a:p>
          <a:p>
            <a:pPr marL="0" indent="0">
              <a:spcBef>
                <a:spcPts val="600"/>
              </a:spcBef>
              <a:spcAft>
                <a:spcPts val="600"/>
              </a:spcAft>
              <a:buNone/>
            </a:pPr>
            <a:endParaRPr lang="en-GB" sz="1400" dirty="0"/>
          </a:p>
        </p:txBody>
      </p:sp>
    </p:spTree>
    <p:extLst>
      <p:ext uri="{BB962C8B-B14F-4D97-AF65-F5344CB8AC3E}">
        <p14:creationId xmlns:p14="http://schemas.microsoft.com/office/powerpoint/2010/main" val="18976832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8772B-4A8E-43D4-AC07-342229961D75}"/>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BE3331E-CB33-4903-9A0E-267F3CD61AA4}"/>
              </a:ext>
            </a:extLst>
          </p:cNvPr>
          <p:cNvSpPr>
            <a:spLocks noGrp="1"/>
          </p:cNvSpPr>
          <p:nvPr>
            <p:ph idx="1"/>
          </p:nvPr>
        </p:nvSpPr>
        <p:spPr>
          <a:xfrm>
            <a:off x="479376" y="1628800"/>
            <a:ext cx="10972800" cy="3917032"/>
          </a:xfrm>
        </p:spPr>
        <p:txBody>
          <a:bodyPr>
            <a:normAutofit/>
          </a:bodyPr>
          <a:lstStyle/>
          <a:p>
            <a:pPr marL="0" indent="0">
              <a:spcBef>
                <a:spcPts val="600"/>
              </a:spcBef>
              <a:spcAft>
                <a:spcPts val="600"/>
              </a:spcAft>
              <a:buNone/>
            </a:pPr>
            <a:r>
              <a:rPr lang="en-GB" sz="1400" dirty="0"/>
              <a:t>Robertson J., Emerson E., Hatton C., Elliott J., McIntosh B., Swift P., </a:t>
            </a:r>
            <a:r>
              <a:rPr lang="en-GB" sz="1400" dirty="0" err="1"/>
              <a:t>Krinjen</a:t>
            </a:r>
            <a:r>
              <a:rPr lang="en-GB" sz="1400" dirty="0"/>
              <a:t>-Kemp E., Towers C., Romeo R., Knapp M., Sanderson H., Routledge M., Oakes P. &amp; Joyce T. (2005) The Impact of Person-Centred Planning. Institute for Health Research, Lancaster University, Lancaster</a:t>
            </a:r>
          </a:p>
          <a:p>
            <a:pPr marL="0" indent="0">
              <a:spcBef>
                <a:spcPts val="600"/>
              </a:spcBef>
              <a:spcAft>
                <a:spcPts val="600"/>
              </a:spcAft>
              <a:buNone/>
            </a:pPr>
            <a:r>
              <a:rPr lang="en-GB" sz="1400" dirty="0"/>
              <a:t>Robertson J., Emerson E., Hatton C., Elliott J., McIntosh B., Swift P., </a:t>
            </a:r>
            <a:r>
              <a:rPr lang="en-GB" sz="1400" dirty="0" err="1"/>
              <a:t>Krinjen</a:t>
            </a:r>
            <a:r>
              <a:rPr lang="en-GB" sz="1400" dirty="0"/>
              <a:t>-Kemp E., Towers C., Romeo R., Knapp M., Sanderson H., Routledge M., Oakes P. &amp; Joyce T. (2007) Person-centred planning: factors associated with successful outcomes for people with intellectual disabilities. </a:t>
            </a:r>
            <a:r>
              <a:rPr lang="en-GB" sz="1400" i="1" dirty="0"/>
              <a:t>Journal of Intellectual Disability Research</a:t>
            </a:r>
            <a:r>
              <a:rPr lang="en-GB" sz="1400" dirty="0"/>
              <a:t>, 51 (3), pp. 232-243 Available at: </a:t>
            </a:r>
            <a:r>
              <a:rPr lang="en-GB" sz="1400" dirty="0">
                <a:hlinkClick r:id="rId2"/>
              </a:rPr>
              <a:t>https://research-ebsco-com.ezproxy.uwtsd.ac.uk/c/onvpsy/viewer/pdf/o4cdfjozuz?route=details</a:t>
            </a:r>
            <a:r>
              <a:rPr lang="en-GB" sz="1400" dirty="0"/>
              <a:t>  [Accessed 30/09/2024]</a:t>
            </a:r>
          </a:p>
          <a:p>
            <a:pPr marL="0" indent="0">
              <a:spcBef>
                <a:spcPts val="600"/>
              </a:spcBef>
              <a:spcAft>
                <a:spcPts val="600"/>
              </a:spcAft>
              <a:buNone/>
            </a:pPr>
            <a:r>
              <a:rPr lang="en-GB" sz="1400" dirty="0"/>
              <a:t>Roe, L. and Galvin, M. (2021) Providing inclusive, person-centred care for LGBT+ older adults: A discussion on health and social care design and delivery. Journal of Nursing Management, 29, pp. 104–108. </a:t>
            </a:r>
            <a:r>
              <a:rPr lang="en-GB" sz="1400" dirty="0">
                <a:hlinkClick r:id="rId3"/>
              </a:rPr>
              <a:t>https://onlinelibrary.wiley.com/doi/full/10.1111/jonm.13178</a:t>
            </a:r>
            <a:r>
              <a:rPr lang="en-GB" sz="1400" dirty="0"/>
              <a:t> [Accessed 30/09/2024]</a:t>
            </a:r>
          </a:p>
          <a:p>
            <a:pPr marL="0" indent="0">
              <a:spcBef>
                <a:spcPts val="600"/>
              </a:spcBef>
              <a:spcAft>
                <a:spcPts val="600"/>
              </a:spcAft>
              <a:buNone/>
            </a:pPr>
            <a:r>
              <a:rPr lang="en-GB" sz="1400" dirty="0"/>
              <a:t>Sanderson, H. and Lewis, J. (2012) </a:t>
            </a:r>
            <a:r>
              <a:rPr lang="en-GB" sz="1400" i="1" dirty="0"/>
              <a:t>A Practical Guide to Delivering Personalisation: Person-centred Practice in Health and Social Care</a:t>
            </a:r>
            <a:r>
              <a:rPr lang="en-GB" sz="1400" dirty="0"/>
              <a:t>. London: Jessica Kingsley Publishers.</a:t>
            </a:r>
          </a:p>
          <a:p>
            <a:pPr marL="0" indent="0">
              <a:spcBef>
                <a:spcPts val="600"/>
              </a:spcBef>
              <a:spcAft>
                <a:spcPts val="600"/>
              </a:spcAft>
              <a:buNone/>
            </a:pPr>
            <a:r>
              <a:rPr lang="en-GB" sz="1400" dirty="0"/>
              <a:t>Social Care Institute for Excellence (2014) Integrated Working: An Overview. Available at: </a:t>
            </a:r>
            <a:r>
              <a:rPr lang="en-GB" sz="1400" dirty="0">
                <a:hlinkClick r:id="rId4"/>
              </a:rPr>
              <a:t>https://www.youtube.com/watch?v=</a:t>
            </a:r>
            <a:r>
              <a:rPr lang="en-GB" sz="1400">
                <a:hlinkClick r:id="rId4"/>
              </a:rPr>
              <a:t>odZ5ZY0zTAg</a:t>
            </a:r>
            <a:r>
              <a:rPr lang="en-GB" sz="1400"/>
              <a:t> [Accessed 30/09/2024]</a:t>
            </a:r>
          </a:p>
          <a:p>
            <a:pPr marL="0" indent="0">
              <a:spcBef>
                <a:spcPts val="600"/>
              </a:spcBef>
              <a:spcAft>
                <a:spcPts val="600"/>
              </a:spcAft>
              <a:buNone/>
            </a:pPr>
            <a:endParaRPr lang="en-GB" sz="1400" dirty="0"/>
          </a:p>
          <a:p>
            <a:pPr>
              <a:spcBef>
                <a:spcPts val="600"/>
              </a:spcBef>
              <a:spcAft>
                <a:spcPts val="600"/>
              </a:spcAft>
            </a:pPr>
            <a:endParaRPr lang="en-GB" sz="1400" dirty="0"/>
          </a:p>
        </p:txBody>
      </p:sp>
    </p:spTree>
    <p:extLst>
      <p:ext uri="{BB962C8B-B14F-4D97-AF65-F5344CB8AC3E}">
        <p14:creationId xmlns:p14="http://schemas.microsoft.com/office/powerpoint/2010/main" val="29187325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43F8F29-28F6-4CBB-A008-3798FEBE5C02}">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356</TotalTime>
  <Words>3067</Words>
  <Application>Microsoft Office PowerPoint</Application>
  <PresentationFormat>Widescreen</PresentationFormat>
  <Paragraphs>237</Paragraphs>
  <Slides>39</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Myriad Pro</vt:lpstr>
      <vt:lpstr>Arial</vt:lpstr>
      <vt:lpstr>Calibri</vt:lpstr>
      <vt:lpstr>Courier New</vt:lpstr>
      <vt:lpstr>20140311PresentationUWTSDTemplate</vt:lpstr>
      <vt:lpstr>ECAY5006 Health and Social Care: Disability and Wellbeing </vt:lpstr>
      <vt:lpstr>What is meant by a ‘Paradigm’ of health or social care?</vt:lpstr>
      <vt:lpstr>What is a Paradigm?</vt:lpstr>
      <vt:lpstr>What is a Paradigm? – An example from history</vt:lpstr>
      <vt:lpstr>What is a Paradigm? – An example from history</vt:lpstr>
      <vt:lpstr>Person-Centered Care</vt:lpstr>
      <vt:lpstr>What do you think of when you hear ‘person-centered’ care?</vt:lpstr>
      <vt:lpstr>What is Person-Centred Care?</vt:lpstr>
      <vt:lpstr>Defining ‘person-centred’</vt:lpstr>
      <vt:lpstr>Four Principles</vt:lpstr>
      <vt:lpstr>Overview </vt:lpstr>
      <vt:lpstr>Person-centred </vt:lpstr>
      <vt:lpstr>Institute for Health Research, Lancaster University (2005) </vt:lpstr>
      <vt:lpstr>Efficacy of person-centered planning (Robertson et al, 2007)</vt:lpstr>
      <vt:lpstr>Joseph Rowntree Foundation (2006)</vt:lpstr>
      <vt:lpstr>Three core values of person-centered practice   (Sanderson and Lewis, 2012, pp 25-30) </vt:lpstr>
      <vt:lpstr>  1. Independence and rights </vt:lpstr>
      <vt:lpstr>2. Co-production, choice and control </vt:lpstr>
      <vt:lpstr>Six components of Co-production, choice and control</vt:lpstr>
      <vt:lpstr>Six components of Co-production, choice and control</vt:lpstr>
      <vt:lpstr>3. Inclusive and competent communities  </vt:lpstr>
      <vt:lpstr>How could you ensure services are delivered with dignity, compassion and respect?   How could you support people to manage their own health?</vt:lpstr>
      <vt:lpstr>Person-Centred Care and the LGBT+ community (Roe and Galvin, 2021)</vt:lpstr>
      <vt:lpstr>Person-centred care and Covid-19</vt:lpstr>
      <vt:lpstr>Discussion</vt:lpstr>
      <vt:lpstr>Integrated Care</vt:lpstr>
      <vt:lpstr>Integrated Care</vt:lpstr>
      <vt:lpstr>Integrated Care Systems (ICS)</vt:lpstr>
      <vt:lpstr>Why do you think integrated care may be needed?   Use you own experiences of health and social care services</vt:lpstr>
      <vt:lpstr>Why are Integrated Care Systems needed?</vt:lpstr>
      <vt:lpstr>PowerPoint Presentation</vt:lpstr>
      <vt:lpstr>Integrated Care in Wales </vt:lpstr>
      <vt:lpstr>Integrated Healthcare in Wales: some advantages and disadvantages </vt:lpstr>
      <vt:lpstr>At the heart of this situation lies an old paradox. While most leaders in health and social care in Wales readily accept that greater integration would deliver better care for their patients and clients, and would be a key element in solving many of the other problems which currently confront them, it often seems just too difficult to make the initial step change that is required.</vt:lpstr>
      <vt:lpstr>To make integrated care work there needs to be: </vt:lpstr>
      <vt:lpstr>Systemic Review of Integrated Care (Baxter et al, 2018, pp 8-13) (See Moodle) </vt:lpstr>
      <vt:lpstr>What do you think of integrated care?   What are the advantages and obstacles?</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Ken Dicks</cp:lastModifiedBy>
  <cp:revision>4</cp:revision>
  <dcterms:created xsi:type="dcterms:W3CDTF">2023-12-14T12:32:35Z</dcterms:created>
  <dcterms:modified xsi:type="dcterms:W3CDTF">2024-10-10T13:09:12Z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