
<file path=[Content_Types].xml><?xml version="1.0" encoding="utf-8"?>
<Types xmlns="http://schemas.openxmlformats.org/package/2006/content-types">
  <Default Extension="wmf" ContentType="image/x-w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4" r:id="rId4"/>
    <p:sldId id="265" r:id="rId5"/>
    <p:sldId id="259" r:id="rId6"/>
    <p:sldId id="260" r:id="rId7"/>
    <p:sldId id="261" r:id="rId8"/>
    <p:sldId id="262" r:id="rId9"/>
    <p:sldId id="263" r:id="rId10"/>
    <p:sldId id="266" r:id="rId11"/>
    <p:sldId id="267" r:id="rId12"/>
    <p:sldId id="269"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05/07/2020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34557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3603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9867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1784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05/07/2020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0944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05/07/2020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491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05/07/2020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5402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8444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05/07/2020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27722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6645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05/07/2020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52592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05/07/2020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8743712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3625" y="908720"/>
            <a:ext cx="9912096" cy="4998304"/>
          </a:xfrm>
        </p:spPr>
        <p:txBody>
          <a:bodyPr>
            <a:normAutofit/>
          </a:bodyPr>
          <a:lstStyle/>
          <a:p>
            <a:r>
              <a:rPr lang="en-GB" sz="2400" dirty="0" smtClean="0">
                <a:solidFill>
                  <a:srgbClr val="FFFF99"/>
                </a:solidFill>
              </a:rPr>
              <a:t/>
            </a:r>
            <a:br>
              <a:rPr lang="en-GB" sz="2400" dirty="0" smtClean="0">
                <a:solidFill>
                  <a:srgbClr val="FFFF99"/>
                </a:solidFill>
              </a:rPr>
            </a:br>
            <a:r>
              <a:rPr lang="en-GB" sz="2400" dirty="0" smtClean="0"/>
              <a:t>BA Leadership and Management Skills for the Workplace</a:t>
            </a:r>
            <a:r>
              <a:rPr lang="en-GB" altLang="en-US" sz="2400" dirty="0" smtClean="0">
                <a:solidFill>
                  <a:srgbClr val="FFFF99"/>
                </a:solidFill>
              </a:rPr>
              <a:t/>
            </a:r>
            <a:br>
              <a:rPr lang="en-GB" altLang="en-US" sz="2400" dirty="0" smtClean="0">
                <a:solidFill>
                  <a:srgbClr val="FFFF99"/>
                </a:solidFill>
              </a:rPr>
            </a:br>
            <a:r>
              <a:rPr lang="en-GB" altLang="en-US" dirty="0" smtClean="0"/>
              <a:t/>
            </a:r>
            <a:br>
              <a:rPr lang="en-GB" altLang="en-US" dirty="0" smtClean="0"/>
            </a:br>
            <a:r>
              <a:rPr lang="en-GB" dirty="0" smtClean="0"/>
              <a:t> </a:t>
            </a:r>
            <a:r>
              <a:rPr lang="en-GB" sz="3200" b="1" dirty="0" smtClean="0">
                <a:solidFill>
                  <a:srgbClr val="FFFF99"/>
                </a:solidFill>
              </a:rPr>
              <a:t>Developing Emotional Intelligence Skills</a:t>
            </a:r>
            <a:br>
              <a:rPr lang="en-GB" sz="3200" b="1" dirty="0" smtClean="0">
                <a:solidFill>
                  <a:srgbClr val="FFFF99"/>
                </a:solidFill>
              </a:rPr>
            </a:br>
            <a:r>
              <a:rPr lang="en-GB" sz="3200" b="1" dirty="0" smtClean="0">
                <a:solidFill>
                  <a:srgbClr val="FFFF99"/>
                </a:solidFill>
              </a:rPr>
              <a:t>for the Workplace </a:t>
            </a:r>
            <a:r>
              <a:rPr lang="en-GB" sz="4000" b="1" dirty="0" smtClean="0">
                <a:solidFill>
                  <a:srgbClr val="FFFF99"/>
                </a:solidFill>
              </a:rPr>
              <a:t/>
            </a:r>
            <a:br>
              <a:rPr lang="en-GB" sz="4000" b="1" dirty="0" smtClean="0">
                <a:solidFill>
                  <a:srgbClr val="FFFF99"/>
                </a:solidFill>
              </a:rPr>
            </a:br>
            <a:r>
              <a:rPr lang="en-GB" sz="3100" b="1" dirty="0" smtClean="0">
                <a:solidFill>
                  <a:srgbClr val="FFFF99"/>
                </a:solidFill>
              </a:rPr>
              <a:t>(</a:t>
            </a:r>
            <a:r>
              <a:rPr lang="en-GB" sz="3200" dirty="0" smtClean="0">
                <a:solidFill>
                  <a:srgbClr val="FFFF99"/>
                </a:solidFill>
              </a:rPr>
              <a:t>BMSW6106</a:t>
            </a:r>
            <a:r>
              <a:rPr lang="en-GB" sz="3100" b="1" dirty="0" smtClean="0">
                <a:solidFill>
                  <a:srgbClr val="FFFF99"/>
                </a:solidFill>
              </a:rPr>
              <a:t>)</a:t>
            </a:r>
            <a:r>
              <a:rPr lang="en-GB" sz="3100" b="1" dirty="0" smtClean="0">
                <a:solidFill>
                  <a:schemeClr val="accent2">
                    <a:lumMod val="20000"/>
                    <a:lumOff val="80000"/>
                  </a:schemeClr>
                </a:solidFill>
              </a:rPr>
              <a:t/>
            </a:r>
            <a:br>
              <a:rPr lang="en-GB" sz="3100" b="1" dirty="0" smtClean="0">
                <a:solidFill>
                  <a:schemeClr val="accent2">
                    <a:lumMod val="20000"/>
                    <a:lumOff val="80000"/>
                  </a:schemeClr>
                </a:solidFill>
              </a:rPr>
            </a:br>
            <a:r>
              <a:rPr lang="en-GB" sz="3100" b="1" dirty="0" smtClean="0">
                <a:solidFill>
                  <a:schemeClr val="accent2">
                    <a:lumMod val="40000"/>
                    <a:lumOff val="60000"/>
                  </a:schemeClr>
                </a:solidFill>
              </a:rPr>
              <a:t>Session 9</a:t>
            </a:r>
            <a:r>
              <a:rPr lang="en-GB" sz="3200" b="1" dirty="0">
                <a:solidFill>
                  <a:schemeClr val="accent2">
                    <a:lumMod val="40000"/>
                    <a:lumOff val="60000"/>
                  </a:schemeClr>
                </a:solidFill>
              </a:rPr>
              <a:t/>
            </a:r>
            <a:br>
              <a:rPr lang="en-GB" sz="3200" b="1" dirty="0">
                <a:solidFill>
                  <a:schemeClr val="accent2">
                    <a:lumMod val="40000"/>
                    <a:lumOff val="60000"/>
                  </a:schemeClr>
                </a:solidFill>
              </a:rPr>
            </a:br>
            <a:r>
              <a:rPr lang="en-GB" sz="3200" b="1" dirty="0" smtClean="0">
                <a:solidFill>
                  <a:schemeClr val="accent2">
                    <a:lumMod val="40000"/>
                    <a:lumOff val="60000"/>
                  </a:schemeClr>
                </a:solidFill>
              </a:rPr>
              <a:t>Module Revision  </a:t>
            </a:r>
            <a:r>
              <a:rPr lang="en-GB" sz="3200" b="1" dirty="0">
                <a:solidFill>
                  <a:schemeClr val="accent2">
                    <a:lumMod val="40000"/>
                    <a:lumOff val="60000"/>
                  </a:schemeClr>
                </a:solidFill>
              </a:rPr>
              <a:t/>
            </a:r>
            <a:br>
              <a:rPr lang="en-GB" sz="3200" b="1" dirty="0">
                <a:solidFill>
                  <a:schemeClr val="accent2">
                    <a:lumMod val="40000"/>
                    <a:lumOff val="60000"/>
                  </a:schemeClr>
                </a:solidFill>
              </a:rPr>
            </a:br>
            <a:endParaRPr lang="en-GB" altLang="en-US" sz="3600" dirty="0">
              <a:solidFill>
                <a:schemeClr val="accent2">
                  <a:lumMod val="40000"/>
                  <a:lumOff val="60000"/>
                </a:schemeClr>
              </a:solidFill>
            </a:endParaRPr>
          </a:p>
        </p:txBody>
      </p:sp>
    </p:spTree>
    <p:extLst>
      <p:ext uri="{BB962C8B-B14F-4D97-AF65-F5344CB8AC3E}">
        <p14:creationId xmlns:p14="http://schemas.microsoft.com/office/powerpoint/2010/main" val="26662047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237" y="136093"/>
            <a:ext cx="10972800" cy="1143000"/>
          </a:xfrm>
        </p:spPr>
        <p:txBody>
          <a:bodyPr/>
          <a:lstStyle/>
          <a:p>
            <a:r>
              <a:rPr lang="en-GB" b="1" dirty="0" smtClean="0"/>
              <a:t>Agenda </a:t>
            </a:r>
            <a:endParaRPr lang="en-GB" b="1" dirty="0"/>
          </a:p>
        </p:txBody>
      </p:sp>
      <p:sp>
        <p:nvSpPr>
          <p:cNvPr id="3" name="Content Placeholder 2"/>
          <p:cNvSpPr>
            <a:spLocks noGrp="1"/>
          </p:cNvSpPr>
          <p:nvPr>
            <p:ph idx="1"/>
          </p:nvPr>
        </p:nvSpPr>
        <p:spPr/>
        <p:txBody>
          <a:bodyPr>
            <a:normAutofit/>
          </a:bodyPr>
          <a:lstStyle/>
          <a:p>
            <a:pPr marL="0" indent="0">
              <a:buNone/>
            </a:pPr>
            <a:endParaRPr lang="en-GB" dirty="0" smtClean="0"/>
          </a:p>
          <a:p>
            <a:pPr algn="just"/>
            <a:r>
              <a:rPr lang="en-GB" dirty="0" smtClean="0"/>
              <a:t>To review the module and provide final guidance for the assessments </a:t>
            </a:r>
          </a:p>
          <a:p>
            <a:pPr marL="0" indent="0">
              <a:buNone/>
            </a:pPr>
            <a:endParaRPr lang="en-GB" dirty="0" smtClean="0"/>
          </a:p>
        </p:txBody>
      </p:sp>
    </p:spTree>
    <p:extLst>
      <p:ext uri="{BB962C8B-B14F-4D97-AF65-F5344CB8AC3E}">
        <p14:creationId xmlns:p14="http://schemas.microsoft.com/office/powerpoint/2010/main" val="325426969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Task 1 </a:t>
            </a:r>
            <a:endParaRPr lang="en-GB" b="1" dirty="0"/>
          </a:p>
        </p:txBody>
      </p:sp>
      <p:sp>
        <p:nvSpPr>
          <p:cNvPr id="3" name="Content Placeholder 2"/>
          <p:cNvSpPr>
            <a:spLocks noGrp="1"/>
          </p:cNvSpPr>
          <p:nvPr>
            <p:ph idx="1"/>
          </p:nvPr>
        </p:nvSpPr>
        <p:spPr/>
        <p:txBody>
          <a:bodyPr/>
          <a:lstStyle/>
          <a:p>
            <a:pPr marL="0" indent="0" algn="just">
              <a:buNone/>
            </a:pPr>
            <a:endParaRPr lang="en-GB" dirty="0" smtClean="0"/>
          </a:p>
          <a:p>
            <a:pPr marL="0" indent="0" algn="just">
              <a:buNone/>
            </a:pPr>
            <a:r>
              <a:rPr lang="en-GB" dirty="0" smtClean="0"/>
              <a:t>An </a:t>
            </a:r>
            <a:r>
              <a:rPr lang="en-GB" u="sng" dirty="0"/>
              <a:t>individual</a:t>
            </a:r>
            <a:r>
              <a:rPr lang="en-GB" dirty="0"/>
              <a:t> presentation that critically explores the </a:t>
            </a:r>
            <a:r>
              <a:rPr lang="en-GB" u="sng" dirty="0"/>
              <a:t>concept of emotional intelligence </a:t>
            </a:r>
            <a:r>
              <a:rPr lang="en-GB" dirty="0"/>
              <a:t>and its </a:t>
            </a:r>
            <a:r>
              <a:rPr lang="en-GB" u="sng" dirty="0"/>
              <a:t>relevance to the workplace </a:t>
            </a:r>
          </a:p>
        </p:txBody>
      </p:sp>
    </p:spTree>
    <p:extLst>
      <p:ext uri="{BB962C8B-B14F-4D97-AF65-F5344CB8AC3E}">
        <p14:creationId xmlns:p14="http://schemas.microsoft.com/office/powerpoint/2010/main" val="30688696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1- Main Considerations </a:t>
            </a:r>
            <a:endParaRPr lang="en-GB" dirty="0"/>
          </a:p>
        </p:txBody>
      </p:sp>
      <p:sp>
        <p:nvSpPr>
          <p:cNvPr id="3" name="Content Placeholder 2"/>
          <p:cNvSpPr>
            <a:spLocks noGrp="1"/>
          </p:cNvSpPr>
          <p:nvPr>
            <p:ph idx="1"/>
          </p:nvPr>
        </p:nvSpPr>
        <p:spPr>
          <a:xfrm>
            <a:off x="609600" y="1317054"/>
            <a:ext cx="10972800" cy="4520328"/>
          </a:xfrm>
        </p:spPr>
        <p:txBody>
          <a:bodyPr>
            <a:noAutofit/>
          </a:bodyPr>
          <a:lstStyle/>
          <a:p>
            <a:pPr algn="just"/>
            <a:r>
              <a:rPr lang="en-GB" dirty="0" smtClean="0"/>
              <a:t>Show you understand the EI concept (points: provide a definition of EI, components of EI)</a:t>
            </a:r>
          </a:p>
          <a:p>
            <a:pPr marL="0" indent="0" algn="just">
              <a:buNone/>
            </a:pPr>
            <a:endParaRPr lang="en-GB" dirty="0" smtClean="0"/>
          </a:p>
          <a:p>
            <a:pPr algn="just"/>
            <a:r>
              <a:rPr lang="en-GB" dirty="0"/>
              <a:t>R</a:t>
            </a:r>
            <a:r>
              <a:rPr lang="en-GB" dirty="0" smtClean="0"/>
              <a:t>elevance of EI to </a:t>
            </a:r>
            <a:r>
              <a:rPr lang="en-GB" dirty="0"/>
              <a:t>the </a:t>
            </a:r>
            <a:r>
              <a:rPr lang="en-GB" dirty="0" smtClean="0"/>
              <a:t>workplace (points: general importance, benefits of EI, Performance, Culture, Leadership</a:t>
            </a:r>
          </a:p>
          <a:p>
            <a:pPr algn="just"/>
            <a:endParaRPr lang="en-GB" dirty="0" smtClean="0"/>
          </a:p>
          <a:p>
            <a:pPr algn="just"/>
            <a:r>
              <a:rPr lang="en-GB" dirty="0"/>
              <a:t>A</a:t>
            </a:r>
            <a:r>
              <a:rPr lang="en-GB" dirty="0" smtClean="0"/>
              <a:t>ny other aspect from your wider reading</a:t>
            </a:r>
          </a:p>
        </p:txBody>
      </p:sp>
    </p:spTree>
    <p:extLst>
      <p:ext uri="{BB962C8B-B14F-4D97-AF65-F5344CB8AC3E}">
        <p14:creationId xmlns:p14="http://schemas.microsoft.com/office/powerpoint/2010/main" val="39412453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2208214" y="0"/>
            <a:ext cx="7773987" cy="1143000"/>
          </a:xfrm>
        </p:spPr>
        <p:txBody>
          <a:bodyPr/>
          <a:lstStyle/>
          <a:p>
            <a:pPr algn="ctr"/>
            <a:r>
              <a:rPr lang="en-GB" altLang="en-US" sz="3600" dirty="0"/>
              <a:t>Avoid using PowerPoint as a script</a:t>
            </a:r>
          </a:p>
        </p:txBody>
      </p:sp>
      <p:sp>
        <p:nvSpPr>
          <p:cNvPr id="188419" name="Rectangle 3"/>
          <p:cNvSpPr>
            <a:spLocks noGrp="1" noChangeArrowheads="1"/>
          </p:cNvSpPr>
          <p:nvPr>
            <p:ph type="body" idx="1"/>
          </p:nvPr>
        </p:nvSpPr>
        <p:spPr>
          <a:xfrm>
            <a:off x="2209801" y="914400"/>
            <a:ext cx="8532090" cy="4874923"/>
          </a:xfrm>
        </p:spPr>
        <p:txBody>
          <a:bodyPr/>
          <a:lstStyle/>
          <a:p>
            <a:pPr>
              <a:lnSpc>
                <a:spcPct val="80000"/>
              </a:lnSpc>
            </a:pPr>
            <a:r>
              <a:rPr lang="en-GB" altLang="en-US" sz="1800" dirty="0"/>
              <a:t>Although your visual aids are a useful aide memoir for you, you need to consider your audience's needs when you are designing them. Don’t use PowerPoint as a script! This often results in slides being overloaded by text, which is too dense and too small for the audience to easily read. Ideally font size should be 24 points and above. The audience can read faster than you can speak so, if you are reading directly from your slides, they’ll be ahead of you and wondering why you didn’t just e-mail them a copy of your slides! As you are preparing your PowerPoint presentation think about how it relates to what you are saying and what you intend the audience to learn from each slide. As you are presenting draw their attention to the relevant information on the slide.</a:t>
            </a:r>
          </a:p>
          <a:p>
            <a:pPr>
              <a:lnSpc>
                <a:spcPct val="80000"/>
              </a:lnSpc>
            </a:pPr>
            <a:endParaRPr lang="en-GB" altLang="en-US" dirty="0">
              <a:solidFill>
                <a:schemeClr val="tx1"/>
              </a:solidFill>
            </a:endParaRPr>
          </a:p>
          <a:p>
            <a:pPr algn="ctr">
              <a:lnSpc>
                <a:spcPct val="80000"/>
              </a:lnSpc>
              <a:buFontTx/>
              <a:buNone/>
            </a:pPr>
            <a:r>
              <a:rPr lang="en-GB" altLang="en-US" sz="3600" dirty="0"/>
              <a:t>Proof Read to Check Spelling &amp; </a:t>
            </a:r>
            <a:r>
              <a:rPr lang="en-GB" altLang="en-US" sz="3600" dirty="0" smtClean="0"/>
              <a:t>Grammar</a:t>
            </a:r>
            <a:endParaRPr lang="en-GB" altLang="en-US" sz="1800" dirty="0"/>
          </a:p>
          <a:p>
            <a:pPr>
              <a:lnSpc>
                <a:spcPct val="80000"/>
              </a:lnSpc>
            </a:pPr>
            <a:r>
              <a:rPr lang="en-GB" altLang="en-US" sz="2400" dirty="0"/>
              <a:t>Proof-read careful to avoid smelling mistakes and </a:t>
            </a:r>
            <a:r>
              <a:rPr lang="en-GB" altLang="en-US" sz="2400" dirty="0" err="1"/>
              <a:t>incorect</a:t>
            </a:r>
            <a:r>
              <a:rPr lang="en-GB" altLang="en-US" sz="2400" dirty="0"/>
              <a:t> grammar?</a:t>
            </a:r>
          </a:p>
        </p:txBody>
      </p:sp>
    </p:spTree>
    <p:extLst>
      <p:ext uri="{BB962C8B-B14F-4D97-AF65-F5344CB8AC3E}">
        <p14:creationId xmlns:p14="http://schemas.microsoft.com/office/powerpoint/2010/main" val="816421157"/>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2208214" y="228600"/>
            <a:ext cx="7773987" cy="1143000"/>
          </a:xfrm>
        </p:spPr>
        <p:txBody>
          <a:bodyPr/>
          <a:lstStyle/>
          <a:p>
            <a:pPr algn="ctr"/>
            <a:r>
              <a:rPr lang="en-GB" altLang="en-US">
                <a:solidFill>
                  <a:schemeClr val="tx1"/>
                </a:solidFill>
              </a:rPr>
              <a:t>Font and Transition</a:t>
            </a:r>
          </a:p>
        </p:txBody>
      </p:sp>
      <p:sp>
        <p:nvSpPr>
          <p:cNvPr id="174083" name="Rectangle 3"/>
          <p:cNvSpPr>
            <a:spLocks noGrp="1" noChangeArrowheads="1"/>
          </p:cNvSpPr>
          <p:nvPr>
            <p:ph type="body" idx="1"/>
          </p:nvPr>
        </p:nvSpPr>
        <p:spPr>
          <a:xfrm>
            <a:off x="2209800" y="1268414"/>
            <a:ext cx="7772400" cy="4217987"/>
          </a:xfrm>
        </p:spPr>
        <p:txBody>
          <a:bodyPr>
            <a:normAutofit fontScale="92500" lnSpcReduction="20000"/>
          </a:bodyPr>
          <a:lstStyle/>
          <a:p>
            <a:pPr>
              <a:lnSpc>
                <a:spcPct val="90000"/>
              </a:lnSpc>
            </a:pPr>
            <a:r>
              <a:rPr lang="en-US" altLang="en-US" sz="1200"/>
              <a:t>If you use a small font, your audience won’t be able to read what you have written.</a:t>
            </a:r>
          </a:p>
          <a:p>
            <a:pPr>
              <a:lnSpc>
                <a:spcPct val="90000"/>
              </a:lnSpc>
            </a:pPr>
            <a:endParaRPr lang="en-US" altLang="en-US" sz="1700"/>
          </a:p>
          <a:p>
            <a:pPr>
              <a:lnSpc>
                <a:spcPct val="90000"/>
              </a:lnSpc>
            </a:pPr>
            <a:r>
              <a:rPr lang="en-US" altLang="en-US" b="1">
                <a:solidFill>
                  <a:schemeClr val="tx1"/>
                </a:solidFill>
              </a:rPr>
              <a:t>CAPITALIZE ONLY WHEN NECESSARY.  IT IS DIFFICULT TO READ.</a:t>
            </a:r>
          </a:p>
          <a:p>
            <a:pPr>
              <a:lnSpc>
                <a:spcPct val="90000"/>
              </a:lnSpc>
            </a:pPr>
            <a:endParaRPr lang="en-US" altLang="en-US" b="1">
              <a:solidFill>
                <a:schemeClr val="tx1"/>
              </a:solidFill>
            </a:endParaRPr>
          </a:p>
          <a:p>
            <a:pPr>
              <a:lnSpc>
                <a:spcPct val="90000"/>
              </a:lnSpc>
            </a:pPr>
            <a:r>
              <a:rPr lang="en-US" altLang="en-US">
                <a:solidFill>
                  <a:schemeClr val="tx1"/>
                </a:solidFill>
              </a:rPr>
              <a:t>Don’t use complicated / distracting transitions.</a:t>
            </a:r>
          </a:p>
          <a:p>
            <a:pPr>
              <a:lnSpc>
                <a:spcPct val="90000"/>
              </a:lnSpc>
            </a:pPr>
            <a:endParaRPr lang="en-US" altLang="en-US">
              <a:solidFill>
                <a:schemeClr val="tx1"/>
              </a:solidFill>
            </a:endParaRPr>
          </a:p>
          <a:p>
            <a:pPr>
              <a:lnSpc>
                <a:spcPct val="90000"/>
              </a:lnSpc>
            </a:pPr>
            <a:r>
              <a:rPr lang="en-US" altLang="en-US">
                <a:solidFill>
                  <a:schemeClr val="tx1"/>
                </a:solidFill>
                <a:latin typeface="Haettenschweiler" panose="020B0706040902060204" pitchFamily="34" charset="0"/>
              </a:rPr>
              <a:t>Don’t use a complicated font. </a:t>
            </a:r>
            <a:r>
              <a:rPr lang="en-US" altLang="en-US">
                <a:solidFill>
                  <a:schemeClr val="tx1"/>
                </a:solidFill>
              </a:rPr>
              <a:t>S</a:t>
            </a:r>
            <a:r>
              <a:rPr lang="en-GB" altLang="en-US">
                <a:solidFill>
                  <a:schemeClr val="tx1"/>
                </a:solidFill>
              </a:rPr>
              <a:t>tick to sans serif fonts (without twiddles) like arial,</a:t>
            </a:r>
            <a:r>
              <a:rPr lang="en-GB" altLang="en-US">
                <a:solidFill>
                  <a:schemeClr val="tx1"/>
                </a:solidFill>
                <a:latin typeface="Verdana" panose="020B0604030504040204" pitchFamily="34" charset="0"/>
              </a:rPr>
              <a:t>verdana</a:t>
            </a:r>
            <a:r>
              <a:rPr lang="en-GB" altLang="en-US">
                <a:latin typeface="Verdana" panose="020B0604030504040204" pitchFamily="34" charset="0"/>
              </a:rPr>
              <a:t> </a:t>
            </a:r>
            <a:r>
              <a:rPr lang="en-GB" altLang="en-US">
                <a:solidFill>
                  <a:schemeClr val="tx1"/>
                </a:solidFill>
              </a:rPr>
              <a:t>and</a:t>
            </a:r>
            <a:r>
              <a:rPr lang="en-GB" altLang="en-US">
                <a:solidFill>
                  <a:schemeClr val="tx1"/>
                </a:solidFill>
                <a:latin typeface="Verdana" panose="020B0604030504040204" pitchFamily="34" charset="0"/>
              </a:rPr>
              <a:t> </a:t>
            </a:r>
            <a:r>
              <a:rPr lang="en-GB" altLang="en-US">
                <a:solidFill>
                  <a:schemeClr val="tx1"/>
                </a:solidFill>
                <a:latin typeface="Tahoma" panose="020B0604030504040204" pitchFamily="34" charset="0"/>
              </a:rPr>
              <a:t>tahoma.</a:t>
            </a:r>
          </a:p>
        </p:txBody>
      </p:sp>
    </p:spTree>
    <p:extLst>
      <p:ext uri="{BB962C8B-B14F-4D97-AF65-F5344CB8AC3E}">
        <p14:creationId xmlns:p14="http://schemas.microsoft.com/office/powerpoint/2010/main" val="1256815463"/>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1992314" y="228600"/>
            <a:ext cx="7989887" cy="1143000"/>
          </a:xfrm>
        </p:spPr>
        <p:txBody>
          <a:bodyPr/>
          <a:lstStyle/>
          <a:p>
            <a:pPr algn="ctr"/>
            <a:r>
              <a:rPr lang="en-GB" altLang="en-US">
                <a:solidFill>
                  <a:schemeClr val="tx1"/>
                </a:solidFill>
              </a:rPr>
              <a:t>Using Colour</a:t>
            </a:r>
          </a:p>
        </p:txBody>
      </p:sp>
      <p:sp>
        <p:nvSpPr>
          <p:cNvPr id="175107" name="Rectangle 3"/>
          <p:cNvSpPr>
            <a:spLocks noGrp="1" noChangeArrowheads="1"/>
          </p:cNvSpPr>
          <p:nvPr>
            <p:ph type="body" idx="1"/>
          </p:nvPr>
        </p:nvSpPr>
        <p:spPr>
          <a:xfrm>
            <a:off x="2209800" y="1484313"/>
            <a:ext cx="7772400" cy="4392612"/>
          </a:xfrm>
        </p:spPr>
        <p:txBody>
          <a:bodyPr/>
          <a:lstStyle/>
          <a:p>
            <a:r>
              <a:rPr lang="en-US" altLang="en-US" sz="2800">
                <a:solidFill>
                  <a:srgbClr val="FFFF00"/>
                </a:solidFill>
              </a:rPr>
              <a:t>Using a font colour that does not contrast with the background colour is hard to read. </a:t>
            </a:r>
          </a:p>
          <a:p>
            <a:r>
              <a:rPr lang="en-US" altLang="en-US" sz="2800"/>
              <a:t>Using colour for decoration is </a:t>
            </a:r>
            <a:r>
              <a:rPr lang="en-US" altLang="en-US" sz="2800">
                <a:solidFill>
                  <a:srgbClr val="FF3399"/>
                </a:solidFill>
              </a:rPr>
              <a:t>distracting</a:t>
            </a:r>
            <a:r>
              <a:rPr lang="en-US" altLang="en-US" sz="2800"/>
              <a:t> and </a:t>
            </a:r>
            <a:r>
              <a:rPr lang="en-US" altLang="en-US" sz="2800">
                <a:solidFill>
                  <a:schemeClr val="folHlink"/>
                </a:solidFill>
              </a:rPr>
              <a:t>annoying.</a:t>
            </a:r>
          </a:p>
          <a:p>
            <a:r>
              <a:rPr lang="en-US" altLang="en-US" sz="2800">
                <a:solidFill>
                  <a:srgbClr val="FF3399"/>
                </a:solidFill>
              </a:rPr>
              <a:t>Using a different colour for each point is unnecessary.</a:t>
            </a:r>
          </a:p>
          <a:p>
            <a:pPr lvl="1"/>
            <a:r>
              <a:rPr lang="en-US" altLang="en-US" sz="2400">
                <a:solidFill>
                  <a:srgbClr val="FF0000"/>
                </a:solidFill>
              </a:rPr>
              <a:t>Using a different colour for secondary points is also unnecessary.</a:t>
            </a:r>
          </a:p>
          <a:p>
            <a:r>
              <a:rPr lang="en-US" altLang="en-US" sz="2800">
                <a:solidFill>
                  <a:srgbClr val="FF0000"/>
                </a:solidFill>
              </a:rPr>
              <a:t>T</a:t>
            </a:r>
            <a:r>
              <a:rPr lang="en-US" altLang="en-US" sz="2800">
                <a:solidFill>
                  <a:srgbClr val="FF6600"/>
                </a:solidFill>
              </a:rPr>
              <a:t>r</a:t>
            </a:r>
            <a:r>
              <a:rPr lang="en-US" altLang="en-US" sz="2800">
                <a:solidFill>
                  <a:srgbClr val="FFFF00"/>
                </a:solidFill>
              </a:rPr>
              <a:t>y</a:t>
            </a:r>
            <a:r>
              <a:rPr lang="en-US" altLang="en-US" sz="2800">
                <a:solidFill>
                  <a:srgbClr val="33CC33"/>
                </a:solidFill>
              </a:rPr>
              <a:t>i</a:t>
            </a:r>
            <a:r>
              <a:rPr lang="en-US" altLang="en-US" sz="2800">
                <a:solidFill>
                  <a:srgbClr val="0066FF"/>
                </a:solidFill>
              </a:rPr>
              <a:t>n</a:t>
            </a:r>
            <a:r>
              <a:rPr lang="en-US" altLang="en-US" sz="2800">
                <a:solidFill>
                  <a:schemeClr val="folHlink"/>
                </a:solidFill>
              </a:rPr>
              <a:t>g</a:t>
            </a:r>
            <a:r>
              <a:rPr lang="en-US" altLang="en-US" sz="2800">
                <a:solidFill>
                  <a:srgbClr val="FF3399"/>
                </a:solidFill>
              </a:rPr>
              <a:t> t</a:t>
            </a:r>
            <a:r>
              <a:rPr lang="en-US" altLang="en-US" sz="2800">
                <a:solidFill>
                  <a:srgbClr val="FF0000"/>
                </a:solidFill>
              </a:rPr>
              <a:t>o</a:t>
            </a:r>
            <a:r>
              <a:rPr lang="en-US" altLang="en-US" sz="2800">
                <a:solidFill>
                  <a:srgbClr val="FF3399"/>
                </a:solidFill>
              </a:rPr>
              <a:t> </a:t>
            </a:r>
            <a:r>
              <a:rPr lang="en-US" altLang="en-US" sz="2800">
                <a:solidFill>
                  <a:srgbClr val="FF6600"/>
                </a:solidFill>
              </a:rPr>
              <a:t>b</a:t>
            </a:r>
            <a:r>
              <a:rPr lang="en-US" altLang="en-US" sz="2800">
                <a:solidFill>
                  <a:srgbClr val="FFFF00"/>
                </a:solidFill>
              </a:rPr>
              <a:t>e </a:t>
            </a:r>
            <a:r>
              <a:rPr lang="en-US" altLang="en-US" sz="2800">
                <a:solidFill>
                  <a:srgbClr val="33CC33"/>
                </a:solidFill>
              </a:rPr>
              <a:t>c</a:t>
            </a:r>
            <a:r>
              <a:rPr lang="en-US" altLang="en-US" sz="2800">
                <a:solidFill>
                  <a:srgbClr val="0066FF"/>
                </a:solidFill>
              </a:rPr>
              <a:t>r</a:t>
            </a:r>
            <a:r>
              <a:rPr lang="en-US" altLang="en-US" sz="2800">
                <a:solidFill>
                  <a:schemeClr val="folHlink"/>
                </a:solidFill>
              </a:rPr>
              <a:t>e</a:t>
            </a:r>
            <a:r>
              <a:rPr lang="en-US" altLang="en-US" sz="2800">
                <a:solidFill>
                  <a:srgbClr val="FF3399"/>
                </a:solidFill>
              </a:rPr>
              <a:t>a</a:t>
            </a:r>
            <a:r>
              <a:rPr lang="en-US" altLang="en-US" sz="2800">
                <a:solidFill>
                  <a:srgbClr val="FF0000"/>
                </a:solidFill>
              </a:rPr>
              <a:t>t</a:t>
            </a:r>
            <a:r>
              <a:rPr lang="en-US" altLang="en-US" sz="2800">
                <a:solidFill>
                  <a:srgbClr val="FF6600"/>
                </a:solidFill>
              </a:rPr>
              <a:t>i</a:t>
            </a:r>
            <a:r>
              <a:rPr lang="en-US" altLang="en-US" sz="2800">
                <a:solidFill>
                  <a:srgbClr val="FFFF00"/>
                </a:solidFill>
              </a:rPr>
              <a:t>v</a:t>
            </a:r>
            <a:r>
              <a:rPr lang="en-US" altLang="en-US" sz="2800">
                <a:solidFill>
                  <a:srgbClr val="33CC33"/>
                </a:solidFill>
              </a:rPr>
              <a:t>e</a:t>
            </a:r>
            <a:r>
              <a:rPr lang="en-US" altLang="en-US" sz="2800">
                <a:solidFill>
                  <a:srgbClr val="FF3399"/>
                </a:solidFill>
              </a:rPr>
              <a:t> </a:t>
            </a:r>
            <a:r>
              <a:rPr lang="en-US" altLang="en-US" sz="2800">
                <a:solidFill>
                  <a:srgbClr val="0066FF"/>
                </a:solidFill>
              </a:rPr>
              <a:t>c</a:t>
            </a:r>
            <a:r>
              <a:rPr lang="en-US" altLang="en-US" sz="2800">
                <a:solidFill>
                  <a:schemeClr val="folHlink"/>
                </a:solidFill>
              </a:rPr>
              <a:t>a</a:t>
            </a:r>
            <a:r>
              <a:rPr lang="en-US" altLang="en-US" sz="2800">
                <a:solidFill>
                  <a:srgbClr val="FF3399"/>
                </a:solidFill>
              </a:rPr>
              <a:t>n </a:t>
            </a:r>
            <a:r>
              <a:rPr lang="en-US" altLang="en-US" sz="2800">
                <a:solidFill>
                  <a:srgbClr val="FF0000"/>
                </a:solidFill>
              </a:rPr>
              <a:t>a</a:t>
            </a:r>
            <a:r>
              <a:rPr lang="en-US" altLang="en-US" sz="2800">
                <a:solidFill>
                  <a:srgbClr val="FF6600"/>
                </a:solidFill>
              </a:rPr>
              <a:t>l</a:t>
            </a:r>
            <a:r>
              <a:rPr lang="en-US" altLang="en-US" sz="2800">
                <a:solidFill>
                  <a:srgbClr val="FFFF00"/>
                </a:solidFill>
              </a:rPr>
              <a:t>s</a:t>
            </a:r>
            <a:r>
              <a:rPr lang="en-US" altLang="en-US" sz="2800">
                <a:solidFill>
                  <a:srgbClr val="33CC33"/>
                </a:solidFill>
              </a:rPr>
              <a:t>o</a:t>
            </a:r>
            <a:r>
              <a:rPr lang="en-US" altLang="en-US" sz="2800">
                <a:solidFill>
                  <a:srgbClr val="FF3399"/>
                </a:solidFill>
              </a:rPr>
              <a:t> </a:t>
            </a:r>
            <a:r>
              <a:rPr lang="en-US" altLang="en-US" sz="2800">
                <a:solidFill>
                  <a:srgbClr val="0066FF"/>
                </a:solidFill>
              </a:rPr>
              <a:t>b</a:t>
            </a:r>
            <a:r>
              <a:rPr lang="en-US" altLang="en-US" sz="2800">
                <a:solidFill>
                  <a:schemeClr val="folHlink"/>
                </a:solidFill>
              </a:rPr>
              <a:t>e</a:t>
            </a:r>
            <a:r>
              <a:rPr lang="en-US" altLang="en-US" sz="2800">
                <a:solidFill>
                  <a:srgbClr val="FF3399"/>
                </a:solidFill>
              </a:rPr>
              <a:t> b</a:t>
            </a:r>
            <a:r>
              <a:rPr lang="en-US" altLang="en-US" sz="2800">
                <a:solidFill>
                  <a:srgbClr val="FF0000"/>
                </a:solidFill>
              </a:rPr>
              <a:t>a</a:t>
            </a:r>
            <a:r>
              <a:rPr lang="en-US" altLang="en-US" sz="2800">
                <a:solidFill>
                  <a:srgbClr val="FF6600"/>
                </a:solidFill>
              </a:rPr>
              <a:t>d.</a:t>
            </a:r>
          </a:p>
          <a:p>
            <a:pPr>
              <a:buFontTx/>
              <a:buNone/>
            </a:pPr>
            <a:endParaRPr lang="en-US" altLang="en-US" sz="2800"/>
          </a:p>
          <a:p>
            <a:endParaRPr lang="en-GB" altLang="en-US" sz="2800"/>
          </a:p>
        </p:txBody>
      </p:sp>
    </p:spTree>
    <p:extLst>
      <p:ext uri="{BB962C8B-B14F-4D97-AF65-F5344CB8AC3E}">
        <p14:creationId xmlns:p14="http://schemas.microsoft.com/office/powerpoint/2010/main" val="2496330238"/>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2063750" y="228600"/>
            <a:ext cx="7918450" cy="1143000"/>
          </a:xfrm>
        </p:spPr>
        <p:txBody>
          <a:bodyPr/>
          <a:lstStyle/>
          <a:p>
            <a:pPr algn="ctr"/>
            <a:r>
              <a:rPr lang="en-GB" altLang="en-US">
                <a:solidFill>
                  <a:schemeClr val="tx1"/>
                </a:solidFill>
              </a:rPr>
              <a:t>Images</a:t>
            </a:r>
          </a:p>
        </p:txBody>
      </p:sp>
      <p:sp>
        <p:nvSpPr>
          <p:cNvPr id="182275" name="Rectangle 3"/>
          <p:cNvSpPr>
            <a:spLocks noGrp="1" noChangeArrowheads="1"/>
          </p:cNvSpPr>
          <p:nvPr>
            <p:ph type="body" idx="1"/>
          </p:nvPr>
        </p:nvSpPr>
        <p:spPr/>
        <p:txBody>
          <a:bodyPr/>
          <a:lstStyle/>
          <a:p>
            <a:pPr>
              <a:lnSpc>
                <a:spcPct val="80000"/>
              </a:lnSpc>
            </a:pPr>
            <a:r>
              <a:rPr lang="en-GB" altLang="en-US" sz="2800" dirty="0"/>
              <a:t>Explain your use of images. Random images that have no obvious relationship to what you are saying are distracting.</a:t>
            </a:r>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r>
              <a:rPr lang="en-GB" altLang="en-US" sz="2800" dirty="0" smtClean="0"/>
              <a:t>Are sound effects needed?</a:t>
            </a:r>
            <a:endParaRPr lang="en-GB" altLang="en-US" sz="2800" dirty="0"/>
          </a:p>
          <a:p>
            <a:pPr>
              <a:lnSpc>
                <a:spcPct val="80000"/>
              </a:lnSpc>
            </a:pPr>
            <a:endParaRPr lang="en-GB" altLang="en-US" sz="2800" dirty="0"/>
          </a:p>
          <a:p>
            <a:pPr>
              <a:lnSpc>
                <a:spcPct val="80000"/>
              </a:lnSpc>
            </a:pPr>
            <a:endParaRPr lang="en-GB" altLang="en-US" sz="2800" dirty="0"/>
          </a:p>
        </p:txBody>
      </p:sp>
      <p:pic>
        <p:nvPicPr>
          <p:cNvPr id="182276" name="Picture 4" descr="pe07677_"/>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6518" y="2525714"/>
            <a:ext cx="1712913" cy="171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9149788"/>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2135188" y="228600"/>
            <a:ext cx="7847012" cy="1143000"/>
          </a:xfrm>
          <a:gradFill rotWithShape="0">
            <a:gsLst>
              <a:gs pos="0">
                <a:srgbClr val="A603AB"/>
              </a:gs>
              <a:gs pos="6000">
                <a:srgbClr val="E81766"/>
              </a:gs>
              <a:gs pos="13500">
                <a:srgbClr val="EE3F17"/>
              </a:gs>
              <a:gs pos="24000">
                <a:srgbClr val="FFFF00"/>
              </a:gs>
              <a:gs pos="32499">
                <a:srgbClr val="1A8D48"/>
              </a:gs>
              <a:gs pos="39500">
                <a:srgbClr val="0819FB"/>
              </a:gs>
              <a:gs pos="50000">
                <a:srgbClr val="A603AB"/>
              </a:gs>
              <a:gs pos="60501">
                <a:srgbClr val="0819FB"/>
              </a:gs>
              <a:gs pos="67501">
                <a:srgbClr val="1A8D48"/>
              </a:gs>
              <a:gs pos="76000">
                <a:srgbClr val="FFFF00"/>
              </a:gs>
              <a:gs pos="86500">
                <a:srgbClr val="EE3F17"/>
              </a:gs>
              <a:gs pos="94000">
                <a:srgbClr val="E81766"/>
              </a:gs>
              <a:gs pos="100000">
                <a:srgbClr val="A603AB"/>
              </a:gs>
            </a:gsLst>
            <a:lin ang="0" scaled="1"/>
          </a:gradFill>
        </p:spPr>
        <p:txBody>
          <a:bodyPr/>
          <a:lstStyle/>
          <a:p>
            <a:pPr algn="ctr"/>
            <a:r>
              <a:rPr lang="en-US" altLang="en-US"/>
              <a:t>Background</a:t>
            </a:r>
          </a:p>
        </p:txBody>
      </p:sp>
      <p:sp>
        <p:nvSpPr>
          <p:cNvPr id="176131" name="Rectangle 3"/>
          <p:cNvSpPr>
            <a:spLocks noGrp="1" noChangeArrowheads="1"/>
          </p:cNvSpPr>
          <p:nvPr>
            <p:ph type="body" idx="1"/>
          </p:nvPr>
        </p:nvSpPr>
        <p:spPr>
          <a:gradFill rotWithShape="0">
            <a:gsLst>
              <a:gs pos="0">
                <a:srgbClr val="A603AB"/>
              </a:gs>
              <a:gs pos="10501">
                <a:srgbClr val="0819FB"/>
              </a:gs>
              <a:gs pos="17501">
                <a:srgbClr val="1A8D48"/>
              </a:gs>
              <a:gs pos="26000">
                <a:srgbClr val="FFFF00"/>
              </a:gs>
              <a:gs pos="36500">
                <a:srgbClr val="EE3F17"/>
              </a:gs>
              <a:gs pos="44000">
                <a:srgbClr val="E81766"/>
              </a:gs>
              <a:gs pos="50000">
                <a:srgbClr val="A603AB"/>
              </a:gs>
              <a:gs pos="56000">
                <a:srgbClr val="E81766"/>
              </a:gs>
              <a:gs pos="63500">
                <a:srgbClr val="EE3F17"/>
              </a:gs>
              <a:gs pos="74000">
                <a:srgbClr val="FFFF00"/>
              </a:gs>
              <a:gs pos="82500">
                <a:srgbClr val="1A8D48"/>
              </a:gs>
              <a:gs pos="89500">
                <a:srgbClr val="0819FB"/>
              </a:gs>
              <a:gs pos="100000">
                <a:srgbClr val="A603AB"/>
              </a:gs>
            </a:gsLst>
            <a:lin ang="18900000" scaled="1"/>
          </a:gradFill>
        </p:spPr>
        <p:txBody>
          <a:bodyPr/>
          <a:lstStyle/>
          <a:p>
            <a:r>
              <a:rPr lang="en-US" altLang="en-US" dirty="0">
                <a:solidFill>
                  <a:schemeClr val="accent1"/>
                </a:solidFill>
              </a:rPr>
              <a:t>Avoid backgrounds that are distracting or difficult to read from.</a:t>
            </a:r>
          </a:p>
          <a:p>
            <a:r>
              <a:rPr lang="en-US" altLang="en-US" dirty="0">
                <a:solidFill>
                  <a:schemeClr val="accent1"/>
                </a:solidFill>
              </a:rPr>
              <a:t>Always be consistent with the background that you use.</a:t>
            </a:r>
          </a:p>
          <a:p>
            <a:pPr>
              <a:buFontTx/>
              <a:buNone/>
            </a:pPr>
            <a:endParaRPr lang="en-US" altLang="en-US" dirty="0">
              <a:solidFill>
                <a:schemeClr val="accent1"/>
              </a:solidFill>
            </a:endParaRPr>
          </a:p>
          <a:p>
            <a:endParaRPr lang="en-US" altLang="en-US" dirty="0">
              <a:solidFill>
                <a:schemeClr val="accent1"/>
              </a:solidFill>
            </a:endParaRPr>
          </a:p>
          <a:p>
            <a:endParaRPr lang="en-US" altLang="en-US" dirty="0">
              <a:solidFill>
                <a:schemeClr val="accent1"/>
              </a:solidFill>
            </a:endParaRPr>
          </a:p>
          <a:p>
            <a:endParaRPr lang="en-US" altLang="en-US" dirty="0">
              <a:solidFill>
                <a:schemeClr val="accent1"/>
              </a:solidFill>
            </a:endParaRPr>
          </a:p>
        </p:txBody>
      </p:sp>
    </p:spTree>
    <p:extLst>
      <p:ext uri="{BB962C8B-B14F-4D97-AF65-F5344CB8AC3E}">
        <p14:creationId xmlns:p14="http://schemas.microsoft.com/office/powerpoint/2010/main" val="939259287"/>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2- Main Considerations </a:t>
            </a:r>
            <a:endParaRPr lang="en-GB" dirty="0"/>
          </a:p>
        </p:txBody>
      </p:sp>
      <p:sp>
        <p:nvSpPr>
          <p:cNvPr id="3" name="Content Placeholder 2"/>
          <p:cNvSpPr>
            <a:spLocks noGrp="1"/>
          </p:cNvSpPr>
          <p:nvPr>
            <p:ph idx="1"/>
          </p:nvPr>
        </p:nvSpPr>
        <p:spPr/>
        <p:txBody>
          <a:bodyPr>
            <a:normAutofit/>
          </a:bodyPr>
          <a:lstStyle/>
          <a:p>
            <a:pPr marL="0" indent="0" algn="just">
              <a:buNone/>
            </a:pPr>
            <a:r>
              <a:rPr lang="en-GB" dirty="0"/>
              <a:t>Applying any </a:t>
            </a:r>
            <a:r>
              <a:rPr lang="en-GB" u="sng" dirty="0"/>
              <a:t>three to five theoretical models </a:t>
            </a:r>
            <a:r>
              <a:rPr lang="en-GB" dirty="0"/>
              <a:t>or concepts related to Emotional Intelligence and relevant to the </a:t>
            </a:r>
            <a:r>
              <a:rPr lang="en-GB" dirty="0" smtClean="0"/>
              <a:t>workplace</a:t>
            </a:r>
          </a:p>
          <a:p>
            <a:pPr marL="0" indent="0" algn="just">
              <a:buNone/>
            </a:pPr>
            <a:r>
              <a:rPr lang="en-GB" dirty="0"/>
              <a:t>P</a:t>
            </a:r>
            <a:r>
              <a:rPr lang="en-GB" dirty="0" smtClean="0"/>
              <a:t>repare </a:t>
            </a:r>
            <a:r>
              <a:rPr lang="en-GB" dirty="0"/>
              <a:t>an </a:t>
            </a:r>
            <a:r>
              <a:rPr lang="en-GB" u="sng" dirty="0"/>
              <a:t>academic report </a:t>
            </a:r>
            <a:r>
              <a:rPr lang="en-GB" dirty="0"/>
              <a:t>that critically discusses the way forward for Marc Sabatini and the team in this case study</a:t>
            </a:r>
            <a:r>
              <a:rPr lang="en-GB" dirty="0" smtClean="0"/>
              <a:t>.</a:t>
            </a:r>
          </a:p>
          <a:p>
            <a:pPr marL="0" indent="0" algn="just">
              <a:buNone/>
            </a:pPr>
            <a:r>
              <a:rPr lang="en-GB" dirty="0" smtClean="0"/>
              <a:t>Recommendations </a:t>
            </a:r>
            <a:r>
              <a:rPr lang="en-GB" dirty="0"/>
              <a:t>highlighting the </a:t>
            </a:r>
            <a:r>
              <a:rPr lang="en-GB" u="sng" dirty="0"/>
              <a:t>relevance of mindfulness </a:t>
            </a:r>
            <a:r>
              <a:rPr lang="en-GB" dirty="0"/>
              <a:t>in the workplace. </a:t>
            </a:r>
          </a:p>
        </p:txBody>
      </p:sp>
    </p:spTree>
    <p:extLst>
      <p:ext uri="{BB962C8B-B14F-4D97-AF65-F5344CB8AC3E}">
        <p14:creationId xmlns:p14="http://schemas.microsoft.com/office/powerpoint/2010/main" val="316338908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5592" y="0"/>
            <a:ext cx="10972800" cy="1143000"/>
          </a:xfrm>
        </p:spPr>
        <p:txBody>
          <a:bodyPr/>
          <a:lstStyle/>
          <a:p>
            <a:r>
              <a:rPr lang="en-GB" b="1" dirty="0"/>
              <a:t>Task 2- Main Considerations </a:t>
            </a:r>
          </a:p>
        </p:txBody>
      </p:sp>
      <p:sp>
        <p:nvSpPr>
          <p:cNvPr id="3" name="Content Placeholder 2"/>
          <p:cNvSpPr>
            <a:spLocks noGrp="1"/>
          </p:cNvSpPr>
          <p:nvPr>
            <p:ph idx="1"/>
          </p:nvPr>
        </p:nvSpPr>
        <p:spPr>
          <a:xfrm>
            <a:off x="384048" y="891159"/>
            <a:ext cx="11603736" cy="4791455"/>
          </a:xfrm>
        </p:spPr>
        <p:txBody>
          <a:bodyPr>
            <a:noAutofit/>
          </a:bodyPr>
          <a:lstStyle/>
          <a:p>
            <a:pPr algn="just"/>
            <a:r>
              <a:rPr lang="en-GB" dirty="0" smtClean="0"/>
              <a:t>Identify and discuss the theories/concepts(any EI models and the concepts covered during the weekly sessions) </a:t>
            </a:r>
          </a:p>
          <a:p>
            <a:pPr algn="just"/>
            <a:r>
              <a:rPr lang="en-GB" dirty="0" smtClean="0"/>
              <a:t>Writing should link concepts to case study </a:t>
            </a:r>
          </a:p>
          <a:p>
            <a:pPr algn="just"/>
            <a:r>
              <a:rPr lang="en-GB" dirty="0" smtClean="0"/>
              <a:t>Make </a:t>
            </a:r>
            <a:r>
              <a:rPr lang="en-GB" dirty="0"/>
              <a:t>inferences from the case study (</a:t>
            </a:r>
            <a:r>
              <a:rPr lang="en-GB" i="1" dirty="0"/>
              <a:t>was Marc EI savvy? Did the team feel threatened, was performance at stake </a:t>
            </a:r>
            <a:r>
              <a:rPr lang="en-GB" i="1" dirty="0" err="1"/>
              <a:t>etc</a:t>
            </a:r>
            <a:r>
              <a:rPr lang="en-GB" i="1" dirty="0"/>
              <a:t>, </a:t>
            </a:r>
            <a:r>
              <a:rPr lang="en-GB" i="1" dirty="0" smtClean="0"/>
              <a:t>consideration </a:t>
            </a:r>
            <a:r>
              <a:rPr lang="en-GB" i="1" dirty="0"/>
              <a:t>for culture </a:t>
            </a:r>
            <a:r>
              <a:rPr lang="en-GB" i="1" dirty="0" smtClean="0"/>
              <a:t>and leadership</a:t>
            </a:r>
            <a:r>
              <a:rPr lang="en-GB" dirty="0" smtClean="0"/>
              <a:t>) </a:t>
            </a:r>
          </a:p>
          <a:p>
            <a:pPr algn="just"/>
            <a:r>
              <a:rPr lang="en-GB" dirty="0" smtClean="0"/>
              <a:t>The relevance of mindfulness </a:t>
            </a:r>
          </a:p>
          <a:p>
            <a:pPr algn="just"/>
            <a:r>
              <a:rPr lang="en-GB" dirty="0" smtClean="0"/>
              <a:t>Conclude and make recommendations-what can be done differently </a:t>
            </a:r>
            <a:endParaRPr lang="en-GB" dirty="0"/>
          </a:p>
        </p:txBody>
      </p:sp>
    </p:spTree>
    <p:extLst>
      <p:ext uri="{BB962C8B-B14F-4D97-AF65-F5344CB8AC3E}">
        <p14:creationId xmlns:p14="http://schemas.microsoft.com/office/powerpoint/2010/main" val="2527325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2</a:t>
            </a:r>
            <a:endParaRPr lang="en-GB" dirty="0"/>
          </a:p>
        </p:txBody>
      </p:sp>
      <p:sp>
        <p:nvSpPr>
          <p:cNvPr id="3" name="Content Placeholder 2"/>
          <p:cNvSpPr>
            <a:spLocks noGrp="1"/>
          </p:cNvSpPr>
          <p:nvPr>
            <p:ph idx="1"/>
          </p:nvPr>
        </p:nvSpPr>
        <p:spPr/>
        <p:txBody>
          <a:bodyPr>
            <a:normAutofit/>
          </a:bodyPr>
          <a:lstStyle/>
          <a:p>
            <a:pPr marL="0" indent="0" algn="ctr">
              <a:buNone/>
            </a:pPr>
            <a:endParaRPr lang="en-GB" b="1" dirty="0" smtClean="0"/>
          </a:p>
          <a:p>
            <a:pPr marL="0" indent="0" algn="ctr">
              <a:buNone/>
            </a:pPr>
            <a:endParaRPr lang="en-GB" b="1" dirty="0"/>
          </a:p>
          <a:p>
            <a:pPr marL="0" indent="0" algn="ctr">
              <a:buNone/>
            </a:pPr>
            <a:r>
              <a:rPr lang="en-GB" b="1" dirty="0" smtClean="0"/>
              <a:t>Refer to Indicative </a:t>
            </a:r>
            <a:r>
              <a:rPr lang="en-GB" b="1" dirty="0"/>
              <a:t>Writing Structures and Sample Case Study Analysis </a:t>
            </a:r>
            <a:r>
              <a:rPr lang="en-GB" b="1" dirty="0" smtClean="0"/>
              <a:t>on Moodle </a:t>
            </a:r>
            <a:endParaRPr lang="en-GB" b="1" dirty="0"/>
          </a:p>
        </p:txBody>
      </p:sp>
    </p:spTree>
    <p:extLst>
      <p:ext uri="{BB962C8B-B14F-4D97-AF65-F5344CB8AC3E}">
        <p14:creationId xmlns:p14="http://schemas.microsoft.com/office/powerpoint/2010/main" val="30681411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AA5E4-3AE0-4B6F-9900-56EFC6416E09}"/>
              </a:ext>
            </a:extLst>
          </p:cNvPr>
          <p:cNvSpPr>
            <a:spLocks noGrp="1"/>
          </p:cNvSpPr>
          <p:nvPr>
            <p:ph type="title"/>
          </p:nvPr>
        </p:nvSpPr>
        <p:spPr>
          <a:xfrm>
            <a:off x="655780" y="0"/>
            <a:ext cx="10972800" cy="1143000"/>
          </a:xfrm>
        </p:spPr>
        <p:txBody>
          <a:bodyPr>
            <a:normAutofit/>
          </a:bodyPr>
          <a:lstStyle/>
          <a:p>
            <a:r>
              <a:rPr lang="en-GB" sz="4800" dirty="0" smtClean="0"/>
              <a:t>Submission Details </a:t>
            </a:r>
            <a:endParaRPr lang="en-GB" sz="4800" dirty="0"/>
          </a:p>
        </p:txBody>
      </p:sp>
      <p:sp>
        <p:nvSpPr>
          <p:cNvPr id="3" name="Content Placeholder 2">
            <a:extLst>
              <a:ext uri="{FF2B5EF4-FFF2-40B4-BE49-F238E27FC236}">
                <a16:creationId xmlns:a16="http://schemas.microsoft.com/office/drawing/2014/main" id="{A6373B5E-8AA7-4514-9F5B-37724E5674AA}"/>
              </a:ext>
            </a:extLst>
          </p:cNvPr>
          <p:cNvSpPr>
            <a:spLocks noGrp="1"/>
          </p:cNvSpPr>
          <p:nvPr>
            <p:ph idx="1"/>
          </p:nvPr>
        </p:nvSpPr>
        <p:spPr>
          <a:xfrm>
            <a:off x="868216" y="1143000"/>
            <a:ext cx="10547927" cy="3917032"/>
          </a:xfrm>
        </p:spPr>
        <p:txBody>
          <a:bodyPr>
            <a:normAutofit fontScale="62500" lnSpcReduction="20000"/>
          </a:bodyPr>
          <a:lstStyle/>
          <a:p>
            <a:pPr marL="0" indent="0" algn="ctr">
              <a:buNone/>
            </a:pPr>
            <a:r>
              <a:rPr lang="en-GB" sz="4100" b="1" dirty="0" smtClean="0"/>
              <a:t>All submissions via </a:t>
            </a:r>
            <a:r>
              <a:rPr lang="en-GB" sz="4100" b="1" dirty="0" err="1" smtClean="0"/>
              <a:t>Turnitin</a:t>
            </a:r>
            <a:r>
              <a:rPr lang="en-GB" sz="4100" b="1" dirty="0" smtClean="0"/>
              <a:t> Link in Moodle </a:t>
            </a:r>
            <a:endParaRPr lang="en-GB" sz="4100" b="1" dirty="0"/>
          </a:p>
          <a:p>
            <a:pPr marL="0" indent="0">
              <a:buNone/>
            </a:pPr>
            <a:r>
              <a:rPr lang="en-GB" sz="4100" b="1" dirty="0" smtClean="0"/>
              <a:t>Task 1: </a:t>
            </a:r>
            <a:r>
              <a:rPr lang="en-GB" sz="4100" dirty="0" smtClean="0"/>
              <a:t>10-12 </a:t>
            </a:r>
            <a:r>
              <a:rPr lang="en-GB" sz="4100" dirty="0"/>
              <a:t>minute individual presentation </a:t>
            </a:r>
            <a:endParaRPr lang="en-GB" sz="4100" dirty="0" smtClean="0"/>
          </a:p>
          <a:p>
            <a:pPr marL="0" indent="0">
              <a:buNone/>
            </a:pPr>
            <a:r>
              <a:rPr lang="en-GB" sz="4100" dirty="0" smtClean="0"/>
              <a:t>Submission</a:t>
            </a:r>
            <a:r>
              <a:rPr lang="en-GB" sz="4100" dirty="0"/>
              <a:t>: </a:t>
            </a:r>
            <a:r>
              <a:rPr lang="en-GB" sz="4100" dirty="0">
                <a:solidFill>
                  <a:srgbClr val="FF0000"/>
                </a:solidFill>
              </a:rPr>
              <a:t>10/07/20</a:t>
            </a:r>
            <a:r>
              <a:rPr lang="en-GB" sz="4100" dirty="0"/>
              <a:t> Presentation: </a:t>
            </a:r>
            <a:r>
              <a:rPr lang="en-GB" sz="4100" dirty="0" smtClean="0">
                <a:solidFill>
                  <a:srgbClr val="FF0000"/>
                </a:solidFill>
              </a:rPr>
              <a:t>13/07/20</a:t>
            </a:r>
          </a:p>
          <a:p>
            <a:pPr marL="0" indent="0">
              <a:buNone/>
            </a:pPr>
            <a:endParaRPr lang="en-GB" sz="4100" dirty="0" smtClean="0">
              <a:solidFill>
                <a:srgbClr val="FF0000"/>
              </a:solidFill>
            </a:endParaRPr>
          </a:p>
          <a:p>
            <a:pPr marL="0" indent="0">
              <a:buNone/>
            </a:pPr>
            <a:r>
              <a:rPr lang="en-GB" sz="4100" dirty="0" smtClean="0">
                <a:solidFill>
                  <a:srgbClr val="FF0000"/>
                </a:solidFill>
              </a:rPr>
              <a:t>Only join during your designated timeslot (see Moodle for details)</a:t>
            </a:r>
          </a:p>
          <a:p>
            <a:pPr marL="0" indent="0">
              <a:buNone/>
            </a:pPr>
            <a:r>
              <a:rPr lang="en-GB" sz="4100" dirty="0">
                <a:solidFill>
                  <a:srgbClr val="FF0000"/>
                </a:solidFill>
              </a:rPr>
              <a:t>Y</a:t>
            </a:r>
            <a:r>
              <a:rPr lang="en-GB" sz="4100" dirty="0" smtClean="0">
                <a:solidFill>
                  <a:srgbClr val="FF0000"/>
                </a:solidFill>
              </a:rPr>
              <a:t>ou must attend punctually</a:t>
            </a:r>
            <a:endParaRPr lang="en-GB" sz="4100" dirty="0"/>
          </a:p>
          <a:p>
            <a:pPr marL="0" indent="0">
              <a:buNone/>
            </a:pPr>
            <a:endParaRPr lang="en-GB" sz="4100" dirty="0"/>
          </a:p>
          <a:p>
            <a:pPr marL="0" indent="0">
              <a:buNone/>
            </a:pPr>
            <a:r>
              <a:rPr lang="en-GB" sz="4100" b="1" dirty="0" smtClean="0"/>
              <a:t>Task 2: </a:t>
            </a:r>
            <a:r>
              <a:rPr lang="en-GB" sz="4100" dirty="0" smtClean="0"/>
              <a:t>Individual Report: 3500 </a:t>
            </a:r>
            <a:r>
              <a:rPr lang="en-GB" sz="4100" u="sng" dirty="0" smtClean="0"/>
              <a:t>+</a:t>
            </a:r>
            <a:r>
              <a:rPr lang="en-GB" sz="4100" dirty="0" smtClean="0"/>
              <a:t> 10%</a:t>
            </a:r>
            <a:endParaRPr lang="en-GB" sz="4100" dirty="0" smtClean="0">
              <a:solidFill>
                <a:srgbClr val="FF0000"/>
              </a:solidFill>
            </a:endParaRPr>
          </a:p>
          <a:p>
            <a:pPr marL="0" indent="0">
              <a:buNone/>
            </a:pPr>
            <a:r>
              <a:rPr lang="en-GB" sz="4100" dirty="0" smtClean="0"/>
              <a:t>Submission: </a:t>
            </a:r>
            <a:r>
              <a:rPr lang="en-GB" sz="4100" dirty="0">
                <a:solidFill>
                  <a:srgbClr val="FF0000"/>
                </a:solidFill>
              </a:rPr>
              <a:t>24/07/20</a:t>
            </a:r>
            <a:endParaRPr lang="en-GB" sz="4100" dirty="0" smtClean="0"/>
          </a:p>
          <a:p>
            <a:pPr marL="0" indent="0">
              <a:buNone/>
            </a:pPr>
            <a:endParaRPr lang="en-GB" dirty="0"/>
          </a:p>
        </p:txBody>
      </p:sp>
    </p:spTree>
    <p:extLst>
      <p:ext uri="{BB962C8B-B14F-4D97-AF65-F5344CB8AC3E}">
        <p14:creationId xmlns:p14="http://schemas.microsoft.com/office/powerpoint/2010/main" val="77213059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2822</TotalTime>
  <Words>640</Words>
  <Application>Microsoft Office PowerPoint</Application>
  <PresentationFormat>Widescreen</PresentationFormat>
  <Paragraphs>69</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Haettenschweiler</vt:lpstr>
      <vt:lpstr>Myriad Pro</vt:lpstr>
      <vt:lpstr>Tahoma</vt:lpstr>
      <vt:lpstr>Verdana</vt:lpstr>
      <vt:lpstr>20140311PresentationUWTSDTemplate</vt:lpstr>
      <vt:lpstr> BA Leadership and Management Skills for the Workplace   Developing Emotional Intelligence Skills for the Workplace  (BMSW6106) Session 9 Module Revision   </vt:lpstr>
      <vt:lpstr>Agenda </vt:lpstr>
      <vt:lpstr>Task 1 </vt:lpstr>
      <vt:lpstr>Task 1- Main Considerations </vt:lpstr>
      <vt:lpstr>Avoid using PowerPoint as a script</vt:lpstr>
      <vt:lpstr>Font and Transition</vt:lpstr>
      <vt:lpstr>Using Colour</vt:lpstr>
      <vt:lpstr>Images</vt:lpstr>
      <vt:lpstr>Background</vt:lpstr>
      <vt:lpstr>Task 2- Main Considerations </vt:lpstr>
      <vt:lpstr>Task 2- Main Considerations </vt:lpstr>
      <vt:lpstr>Task 2</vt:lpstr>
      <vt:lpstr>Submission Details </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Developing Emotional Intelligence Skills for the Workplace  (BMSW6106) Session 9 Module Revision</dc:title>
  <dc:creator>Tarila Zuofa</dc:creator>
  <cp:lastModifiedBy>Tarila Zuofa</cp:lastModifiedBy>
  <cp:revision>8</cp:revision>
  <dcterms:created xsi:type="dcterms:W3CDTF">2020-07-03T08:24:21Z</dcterms:created>
  <dcterms:modified xsi:type="dcterms:W3CDTF">2020-07-05T07:32:31Z</dcterms:modified>
</cp:coreProperties>
</file>