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9" r:id="rId1"/>
  </p:sldMasterIdLst>
  <p:sldIdLst>
    <p:sldId id="256" r:id="rId2"/>
    <p:sldId id="263" r:id="rId3"/>
    <p:sldId id="257" r:id="rId4"/>
    <p:sldId id="266" r:id="rId5"/>
    <p:sldId id="267"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5A25A-F447-43F5-B81A-17A2FF7252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616CE59-1313-4D8B-AC5C-75DCFE7A7C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9D7DD-D72E-48E7-BBF3-2D2213EBB283}"/>
              </a:ext>
            </a:extLst>
          </p:cNvPr>
          <p:cNvSpPr>
            <a:spLocks noGrp="1"/>
          </p:cNvSpPr>
          <p:nvPr>
            <p:ph type="dt" sz="half" idx="10"/>
          </p:nvPr>
        </p:nvSpPr>
        <p:spPr/>
        <p:txBody>
          <a:bodyPr/>
          <a:lstStyle/>
          <a:p>
            <a:fld id="{E505227D-293D-4F41-B01C-208041A2483B}" type="datetimeFigureOut">
              <a:rPr lang="en-GB" smtClean="0"/>
              <a:t>03/05/2020</a:t>
            </a:fld>
            <a:endParaRPr lang="en-GB"/>
          </a:p>
        </p:txBody>
      </p:sp>
      <p:sp>
        <p:nvSpPr>
          <p:cNvPr id="5" name="Footer Placeholder 4">
            <a:extLst>
              <a:ext uri="{FF2B5EF4-FFF2-40B4-BE49-F238E27FC236}">
                <a16:creationId xmlns:a16="http://schemas.microsoft.com/office/drawing/2014/main" id="{F952CFB5-B428-4E54-BEB0-3A17CF2464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3AE546-1DA8-46C5-AE85-46E11607354F}"/>
              </a:ext>
            </a:extLst>
          </p:cNvPr>
          <p:cNvSpPr>
            <a:spLocks noGrp="1"/>
          </p:cNvSpPr>
          <p:nvPr>
            <p:ph type="sldNum" sz="quarter" idx="12"/>
          </p:nvPr>
        </p:nvSpPr>
        <p:spPr/>
        <p:txBody>
          <a:bodyPr/>
          <a:lstStyle/>
          <a:p>
            <a:fld id="{582813DE-22EB-4F2D-BA77-20AB5A828A22}" type="slidenum">
              <a:rPr lang="en-GB" smtClean="0"/>
              <a:t>‹#›</a:t>
            </a:fld>
            <a:endParaRPr lang="en-GB"/>
          </a:p>
        </p:txBody>
      </p:sp>
    </p:spTree>
    <p:extLst>
      <p:ext uri="{BB962C8B-B14F-4D97-AF65-F5344CB8AC3E}">
        <p14:creationId xmlns:p14="http://schemas.microsoft.com/office/powerpoint/2010/main" val="10834869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CA944-3AEA-468B-BEED-A64F75EF2E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1EBEDE-A8D1-4029-BF73-AB2A76D521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CD2957-66E8-4957-9C72-E58BF8128CFD}"/>
              </a:ext>
            </a:extLst>
          </p:cNvPr>
          <p:cNvSpPr>
            <a:spLocks noGrp="1"/>
          </p:cNvSpPr>
          <p:nvPr>
            <p:ph type="dt" sz="half" idx="10"/>
          </p:nvPr>
        </p:nvSpPr>
        <p:spPr/>
        <p:txBody>
          <a:bodyPr/>
          <a:lstStyle/>
          <a:p>
            <a:fld id="{E505227D-293D-4F41-B01C-208041A2483B}" type="datetimeFigureOut">
              <a:rPr lang="en-GB" smtClean="0"/>
              <a:t>03/05/2020</a:t>
            </a:fld>
            <a:endParaRPr lang="en-GB"/>
          </a:p>
        </p:txBody>
      </p:sp>
      <p:sp>
        <p:nvSpPr>
          <p:cNvPr id="5" name="Footer Placeholder 4">
            <a:extLst>
              <a:ext uri="{FF2B5EF4-FFF2-40B4-BE49-F238E27FC236}">
                <a16:creationId xmlns:a16="http://schemas.microsoft.com/office/drawing/2014/main" id="{E4035D1A-1A86-4935-90F2-0514D3FB8A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6C2E88-839B-45DB-B372-50BAEEE016A5}"/>
              </a:ext>
            </a:extLst>
          </p:cNvPr>
          <p:cNvSpPr>
            <a:spLocks noGrp="1"/>
          </p:cNvSpPr>
          <p:nvPr>
            <p:ph type="sldNum" sz="quarter" idx="12"/>
          </p:nvPr>
        </p:nvSpPr>
        <p:spPr/>
        <p:txBody>
          <a:bodyPr/>
          <a:lstStyle/>
          <a:p>
            <a:fld id="{582813DE-22EB-4F2D-BA77-20AB5A828A22}" type="slidenum">
              <a:rPr lang="en-GB" smtClean="0"/>
              <a:t>‹#›</a:t>
            </a:fld>
            <a:endParaRPr lang="en-GB"/>
          </a:p>
        </p:txBody>
      </p:sp>
    </p:spTree>
    <p:extLst>
      <p:ext uri="{BB962C8B-B14F-4D97-AF65-F5344CB8AC3E}">
        <p14:creationId xmlns:p14="http://schemas.microsoft.com/office/powerpoint/2010/main" val="2601514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D07B2-BA8E-44F6-86C9-1F4F74EDD6B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D16ED05-6F5E-46F3-B26A-D64A7C297DA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A9B581-77C3-42D6-9E78-71F00CE16937}"/>
              </a:ext>
            </a:extLst>
          </p:cNvPr>
          <p:cNvSpPr>
            <a:spLocks noGrp="1"/>
          </p:cNvSpPr>
          <p:nvPr>
            <p:ph type="dt" sz="half" idx="10"/>
          </p:nvPr>
        </p:nvSpPr>
        <p:spPr/>
        <p:txBody>
          <a:bodyPr/>
          <a:lstStyle/>
          <a:p>
            <a:fld id="{E505227D-293D-4F41-B01C-208041A2483B}" type="datetimeFigureOut">
              <a:rPr lang="en-GB" smtClean="0"/>
              <a:t>03/05/2020</a:t>
            </a:fld>
            <a:endParaRPr lang="en-GB"/>
          </a:p>
        </p:txBody>
      </p:sp>
      <p:sp>
        <p:nvSpPr>
          <p:cNvPr id="5" name="Footer Placeholder 4">
            <a:extLst>
              <a:ext uri="{FF2B5EF4-FFF2-40B4-BE49-F238E27FC236}">
                <a16:creationId xmlns:a16="http://schemas.microsoft.com/office/drawing/2014/main" id="{AB2300ED-74BE-487D-9F10-E875E22776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B13909-6783-4240-B5A5-1ABFAE30F9AC}"/>
              </a:ext>
            </a:extLst>
          </p:cNvPr>
          <p:cNvSpPr>
            <a:spLocks noGrp="1"/>
          </p:cNvSpPr>
          <p:nvPr>
            <p:ph type="sldNum" sz="quarter" idx="12"/>
          </p:nvPr>
        </p:nvSpPr>
        <p:spPr/>
        <p:txBody>
          <a:bodyPr/>
          <a:lstStyle/>
          <a:p>
            <a:fld id="{582813DE-22EB-4F2D-BA77-20AB5A828A22}" type="slidenum">
              <a:rPr lang="en-GB" smtClean="0"/>
              <a:t>‹#›</a:t>
            </a:fld>
            <a:endParaRPr lang="en-GB"/>
          </a:p>
        </p:txBody>
      </p:sp>
    </p:spTree>
    <p:extLst>
      <p:ext uri="{BB962C8B-B14F-4D97-AF65-F5344CB8AC3E}">
        <p14:creationId xmlns:p14="http://schemas.microsoft.com/office/powerpoint/2010/main" val="1149849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54767-5F67-4C87-8FF0-BC4719A506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22DE9B-06F2-48CA-A780-0C05083596F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A57EFA3-E8C8-4170-A50F-7B4CEEFF8C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038A7EF-BED8-4737-BF8C-74CAC0E267C5}"/>
              </a:ext>
            </a:extLst>
          </p:cNvPr>
          <p:cNvSpPr>
            <a:spLocks noGrp="1"/>
          </p:cNvSpPr>
          <p:nvPr>
            <p:ph type="dt" sz="half" idx="10"/>
          </p:nvPr>
        </p:nvSpPr>
        <p:spPr/>
        <p:txBody>
          <a:bodyPr/>
          <a:lstStyle/>
          <a:p>
            <a:fld id="{E505227D-293D-4F41-B01C-208041A2483B}" type="datetimeFigureOut">
              <a:rPr lang="en-GB" smtClean="0"/>
              <a:t>03/05/2020</a:t>
            </a:fld>
            <a:endParaRPr lang="en-GB"/>
          </a:p>
        </p:txBody>
      </p:sp>
      <p:sp>
        <p:nvSpPr>
          <p:cNvPr id="6" name="Footer Placeholder 5">
            <a:extLst>
              <a:ext uri="{FF2B5EF4-FFF2-40B4-BE49-F238E27FC236}">
                <a16:creationId xmlns:a16="http://schemas.microsoft.com/office/drawing/2014/main" id="{B9F5CCC6-8C67-4E20-91B2-E0BB0E0B25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817A4C-7917-40B1-A088-09607D0A6C6B}"/>
              </a:ext>
            </a:extLst>
          </p:cNvPr>
          <p:cNvSpPr>
            <a:spLocks noGrp="1"/>
          </p:cNvSpPr>
          <p:nvPr>
            <p:ph type="sldNum" sz="quarter" idx="12"/>
          </p:nvPr>
        </p:nvSpPr>
        <p:spPr/>
        <p:txBody>
          <a:bodyPr/>
          <a:lstStyle/>
          <a:p>
            <a:fld id="{582813DE-22EB-4F2D-BA77-20AB5A828A22}" type="slidenum">
              <a:rPr lang="en-GB" smtClean="0"/>
              <a:t>‹#›</a:t>
            </a:fld>
            <a:endParaRPr lang="en-GB"/>
          </a:p>
        </p:txBody>
      </p:sp>
    </p:spTree>
    <p:extLst>
      <p:ext uri="{BB962C8B-B14F-4D97-AF65-F5344CB8AC3E}">
        <p14:creationId xmlns:p14="http://schemas.microsoft.com/office/powerpoint/2010/main" val="567754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4009E-FC19-4914-934C-C1D218A2949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4EE40A-5E6B-4347-B1C7-9911A1C5C0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B7DEE9-56CD-4FAF-B479-309F9D82F5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CED68C0-D131-40BC-942C-0E2FCCEDAB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ABEF6D0-355B-4C0D-93B8-557A3F9355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9C44D1E-E6EE-435F-B8AA-F5D33B6E2FCA}"/>
              </a:ext>
            </a:extLst>
          </p:cNvPr>
          <p:cNvSpPr>
            <a:spLocks noGrp="1"/>
          </p:cNvSpPr>
          <p:nvPr>
            <p:ph type="dt" sz="half" idx="10"/>
          </p:nvPr>
        </p:nvSpPr>
        <p:spPr/>
        <p:txBody>
          <a:bodyPr/>
          <a:lstStyle/>
          <a:p>
            <a:fld id="{E505227D-293D-4F41-B01C-208041A2483B}" type="datetimeFigureOut">
              <a:rPr lang="en-GB" smtClean="0"/>
              <a:t>03/05/2020</a:t>
            </a:fld>
            <a:endParaRPr lang="en-GB"/>
          </a:p>
        </p:txBody>
      </p:sp>
      <p:sp>
        <p:nvSpPr>
          <p:cNvPr id="8" name="Footer Placeholder 7">
            <a:extLst>
              <a:ext uri="{FF2B5EF4-FFF2-40B4-BE49-F238E27FC236}">
                <a16:creationId xmlns:a16="http://schemas.microsoft.com/office/drawing/2014/main" id="{63A098A2-404D-43DC-B190-C77444CC539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7814E3E-DD7A-42E8-A10F-C1F42E453496}"/>
              </a:ext>
            </a:extLst>
          </p:cNvPr>
          <p:cNvSpPr>
            <a:spLocks noGrp="1"/>
          </p:cNvSpPr>
          <p:nvPr>
            <p:ph type="sldNum" sz="quarter" idx="12"/>
          </p:nvPr>
        </p:nvSpPr>
        <p:spPr/>
        <p:txBody>
          <a:bodyPr/>
          <a:lstStyle/>
          <a:p>
            <a:fld id="{582813DE-22EB-4F2D-BA77-20AB5A828A22}" type="slidenum">
              <a:rPr lang="en-GB" smtClean="0"/>
              <a:t>‹#›</a:t>
            </a:fld>
            <a:endParaRPr lang="en-GB"/>
          </a:p>
        </p:txBody>
      </p:sp>
    </p:spTree>
    <p:extLst>
      <p:ext uri="{BB962C8B-B14F-4D97-AF65-F5344CB8AC3E}">
        <p14:creationId xmlns:p14="http://schemas.microsoft.com/office/powerpoint/2010/main" val="4065020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EEA48-48DE-4170-9A27-D1CB7F11BF6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9DD943-7F8B-484D-ADC8-92F424D4995A}"/>
              </a:ext>
            </a:extLst>
          </p:cNvPr>
          <p:cNvSpPr>
            <a:spLocks noGrp="1"/>
          </p:cNvSpPr>
          <p:nvPr>
            <p:ph type="dt" sz="half" idx="10"/>
          </p:nvPr>
        </p:nvSpPr>
        <p:spPr/>
        <p:txBody>
          <a:bodyPr/>
          <a:lstStyle/>
          <a:p>
            <a:fld id="{E505227D-293D-4F41-B01C-208041A2483B}" type="datetimeFigureOut">
              <a:rPr lang="en-GB" smtClean="0"/>
              <a:t>03/05/2020</a:t>
            </a:fld>
            <a:endParaRPr lang="en-GB"/>
          </a:p>
        </p:txBody>
      </p:sp>
      <p:sp>
        <p:nvSpPr>
          <p:cNvPr id="4" name="Footer Placeholder 3">
            <a:extLst>
              <a:ext uri="{FF2B5EF4-FFF2-40B4-BE49-F238E27FC236}">
                <a16:creationId xmlns:a16="http://schemas.microsoft.com/office/drawing/2014/main" id="{ADA40632-2762-4DDF-9681-8BF34C72C8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EE7BDB-A8B8-454A-881B-492713DB79F1}"/>
              </a:ext>
            </a:extLst>
          </p:cNvPr>
          <p:cNvSpPr>
            <a:spLocks noGrp="1"/>
          </p:cNvSpPr>
          <p:nvPr>
            <p:ph type="sldNum" sz="quarter" idx="12"/>
          </p:nvPr>
        </p:nvSpPr>
        <p:spPr/>
        <p:txBody>
          <a:bodyPr/>
          <a:lstStyle/>
          <a:p>
            <a:fld id="{582813DE-22EB-4F2D-BA77-20AB5A828A22}" type="slidenum">
              <a:rPr lang="en-GB" smtClean="0"/>
              <a:t>‹#›</a:t>
            </a:fld>
            <a:endParaRPr lang="en-GB"/>
          </a:p>
        </p:txBody>
      </p:sp>
    </p:spTree>
    <p:extLst>
      <p:ext uri="{BB962C8B-B14F-4D97-AF65-F5344CB8AC3E}">
        <p14:creationId xmlns:p14="http://schemas.microsoft.com/office/powerpoint/2010/main" val="119400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3D824-CB0D-488B-9AF2-8ABE29FCA7D9}"/>
              </a:ext>
            </a:extLst>
          </p:cNvPr>
          <p:cNvSpPr>
            <a:spLocks noGrp="1"/>
          </p:cNvSpPr>
          <p:nvPr>
            <p:ph type="dt" sz="half" idx="10"/>
          </p:nvPr>
        </p:nvSpPr>
        <p:spPr/>
        <p:txBody>
          <a:bodyPr/>
          <a:lstStyle/>
          <a:p>
            <a:fld id="{E505227D-293D-4F41-B01C-208041A2483B}" type="datetimeFigureOut">
              <a:rPr lang="en-GB" smtClean="0"/>
              <a:t>03/05/2020</a:t>
            </a:fld>
            <a:endParaRPr lang="en-GB"/>
          </a:p>
        </p:txBody>
      </p:sp>
      <p:sp>
        <p:nvSpPr>
          <p:cNvPr id="3" name="Footer Placeholder 2">
            <a:extLst>
              <a:ext uri="{FF2B5EF4-FFF2-40B4-BE49-F238E27FC236}">
                <a16:creationId xmlns:a16="http://schemas.microsoft.com/office/drawing/2014/main" id="{5E48896E-BD32-47DE-B422-52E48697E8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9630802-B20E-4DF0-896F-22B48DDD9742}"/>
              </a:ext>
            </a:extLst>
          </p:cNvPr>
          <p:cNvSpPr>
            <a:spLocks noGrp="1"/>
          </p:cNvSpPr>
          <p:nvPr>
            <p:ph type="sldNum" sz="quarter" idx="12"/>
          </p:nvPr>
        </p:nvSpPr>
        <p:spPr/>
        <p:txBody>
          <a:bodyPr/>
          <a:lstStyle/>
          <a:p>
            <a:fld id="{582813DE-22EB-4F2D-BA77-20AB5A828A22}" type="slidenum">
              <a:rPr lang="en-GB" smtClean="0"/>
              <a:t>‹#›</a:t>
            </a:fld>
            <a:endParaRPr lang="en-GB"/>
          </a:p>
        </p:txBody>
      </p:sp>
    </p:spTree>
    <p:extLst>
      <p:ext uri="{BB962C8B-B14F-4D97-AF65-F5344CB8AC3E}">
        <p14:creationId xmlns:p14="http://schemas.microsoft.com/office/powerpoint/2010/main" val="37752356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5C930-6DE3-45B3-A15F-9BE5093293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9E8179-4BED-4393-BB82-B764BBBF4E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B137A5-2431-449C-B4AE-F271DAE24A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36B0AD-FE28-4379-96A1-513C94A3CD68}"/>
              </a:ext>
            </a:extLst>
          </p:cNvPr>
          <p:cNvSpPr>
            <a:spLocks noGrp="1"/>
          </p:cNvSpPr>
          <p:nvPr>
            <p:ph type="dt" sz="half" idx="10"/>
          </p:nvPr>
        </p:nvSpPr>
        <p:spPr/>
        <p:txBody>
          <a:bodyPr/>
          <a:lstStyle/>
          <a:p>
            <a:fld id="{E505227D-293D-4F41-B01C-208041A2483B}" type="datetimeFigureOut">
              <a:rPr lang="en-GB" smtClean="0"/>
              <a:t>03/05/2020</a:t>
            </a:fld>
            <a:endParaRPr lang="en-GB"/>
          </a:p>
        </p:txBody>
      </p:sp>
      <p:sp>
        <p:nvSpPr>
          <p:cNvPr id="6" name="Footer Placeholder 5">
            <a:extLst>
              <a:ext uri="{FF2B5EF4-FFF2-40B4-BE49-F238E27FC236}">
                <a16:creationId xmlns:a16="http://schemas.microsoft.com/office/drawing/2014/main" id="{587E838E-FAC7-439B-A97B-8619CC47FF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39DA53-0543-4101-9883-66CD2BA4DCA3}"/>
              </a:ext>
            </a:extLst>
          </p:cNvPr>
          <p:cNvSpPr>
            <a:spLocks noGrp="1"/>
          </p:cNvSpPr>
          <p:nvPr>
            <p:ph type="sldNum" sz="quarter" idx="12"/>
          </p:nvPr>
        </p:nvSpPr>
        <p:spPr/>
        <p:txBody>
          <a:bodyPr/>
          <a:lstStyle/>
          <a:p>
            <a:fld id="{582813DE-22EB-4F2D-BA77-20AB5A828A22}" type="slidenum">
              <a:rPr lang="en-GB" smtClean="0"/>
              <a:t>‹#›</a:t>
            </a:fld>
            <a:endParaRPr lang="en-GB"/>
          </a:p>
        </p:txBody>
      </p:sp>
    </p:spTree>
    <p:extLst>
      <p:ext uri="{BB962C8B-B14F-4D97-AF65-F5344CB8AC3E}">
        <p14:creationId xmlns:p14="http://schemas.microsoft.com/office/powerpoint/2010/main" val="1545634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75A6C-3D43-4CBC-A078-CE3DDDFB69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778CB2D-0B9F-4D9F-9072-3FB5C31E97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73AC66C-16F1-4F0F-95B6-AA07F53BC1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1D851E-402D-4F27-9DC9-87076C6C7A30}"/>
              </a:ext>
            </a:extLst>
          </p:cNvPr>
          <p:cNvSpPr>
            <a:spLocks noGrp="1"/>
          </p:cNvSpPr>
          <p:nvPr>
            <p:ph type="dt" sz="half" idx="10"/>
          </p:nvPr>
        </p:nvSpPr>
        <p:spPr/>
        <p:txBody>
          <a:bodyPr/>
          <a:lstStyle/>
          <a:p>
            <a:fld id="{E505227D-293D-4F41-B01C-208041A2483B}" type="datetimeFigureOut">
              <a:rPr lang="en-GB" smtClean="0"/>
              <a:t>03/05/2020</a:t>
            </a:fld>
            <a:endParaRPr lang="en-GB"/>
          </a:p>
        </p:txBody>
      </p:sp>
      <p:sp>
        <p:nvSpPr>
          <p:cNvPr id="6" name="Footer Placeholder 5">
            <a:extLst>
              <a:ext uri="{FF2B5EF4-FFF2-40B4-BE49-F238E27FC236}">
                <a16:creationId xmlns:a16="http://schemas.microsoft.com/office/drawing/2014/main" id="{A4F039CD-6661-4922-9C90-3A2AA10D6F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C52B96-DBFB-45AB-8E7F-02C4DC15E095}"/>
              </a:ext>
            </a:extLst>
          </p:cNvPr>
          <p:cNvSpPr>
            <a:spLocks noGrp="1"/>
          </p:cNvSpPr>
          <p:nvPr>
            <p:ph type="sldNum" sz="quarter" idx="12"/>
          </p:nvPr>
        </p:nvSpPr>
        <p:spPr/>
        <p:txBody>
          <a:bodyPr/>
          <a:lstStyle/>
          <a:p>
            <a:fld id="{582813DE-22EB-4F2D-BA77-20AB5A828A22}" type="slidenum">
              <a:rPr lang="en-GB" smtClean="0"/>
              <a:t>‹#›</a:t>
            </a:fld>
            <a:endParaRPr lang="en-GB"/>
          </a:p>
        </p:txBody>
      </p:sp>
    </p:spTree>
    <p:extLst>
      <p:ext uri="{BB962C8B-B14F-4D97-AF65-F5344CB8AC3E}">
        <p14:creationId xmlns:p14="http://schemas.microsoft.com/office/powerpoint/2010/main" val="2848388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18ECD-1321-43D8-8132-5480CECDEC9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D55CCC-EA47-4C48-8164-2692A10D57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06652C-4225-4975-93E1-D93F9C0C216D}"/>
              </a:ext>
            </a:extLst>
          </p:cNvPr>
          <p:cNvSpPr>
            <a:spLocks noGrp="1"/>
          </p:cNvSpPr>
          <p:nvPr>
            <p:ph type="dt" sz="half" idx="10"/>
          </p:nvPr>
        </p:nvSpPr>
        <p:spPr/>
        <p:txBody>
          <a:bodyPr/>
          <a:lstStyle/>
          <a:p>
            <a:fld id="{E505227D-293D-4F41-B01C-208041A2483B}" type="datetimeFigureOut">
              <a:rPr lang="en-GB" smtClean="0"/>
              <a:t>03/05/2020</a:t>
            </a:fld>
            <a:endParaRPr lang="en-GB"/>
          </a:p>
        </p:txBody>
      </p:sp>
      <p:sp>
        <p:nvSpPr>
          <p:cNvPr id="5" name="Footer Placeholder 4">
            <a:extLst>
              <a:ext uri="{FF2B5EF4-FFF2-40B4-BE49-F238E27FC236}">
                <a16:creationId xmlns:a16="http://schemas.microsoft.com/office/drawing/2014/main" id="{AB8D6C36-EBC5-4098-B93A-DF66803AD5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64C0AC-B014-4287-95FA-D42D12B014AC}"/>
              </a:ext>
            </a:extLst>
          </p:cNvPr>
          <p:cNvSpPr>
            <a:spLocks noGrp="1"/>
          </p:cNvSpPr>
          <p:nvPr>
            <p:ph type="sldNum" sz="quarter" idx="12"/>
          </p:nvPr>
        </p:nvSpPr>
        <p:spPr/>
        <p:txBody>
          <a:bodyPr/>
          <a:lstStyle/>
          <a:p>
            <a:fld id="{582813DE-22EB-4F2D-BA77-20AB5A828A22}" type="slidenum">
              <a:rPr lang="en-GB" smtClean="0"/>
              <a:t>‹#›</a:t>
            </a:fld>
            <a:endParaRPr lang="en-GB"/>
          </a:p>
        </p:txBody>
      </p:sp>
    </p:spTree>
    <p:extLst>
      <p:ext uri="{BB962C8B-B14F-4D97-AF65-F5344CB8AC3E}">
        <p14:creationId xmlns:p14="http://schemas.microsoft.com/office/powerpoint/2010/main" val="597325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82630F3-9CDA-44D1-81F6-5DEC92BDB0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128A97-4F60-43D8-A92A-A3675C61D78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0E432C-FB76-4928-A6E4-2BE23F0867CE}"/>
              </a:ext>
            </a:extLst>
          </p:cNvPr>
          <p:cNvSpPr>
            <a:spLocks noGrp="1"/>
          </p:cNvSpPr>
          <p:nvPr>
            <p:ph type="dt" sz="half" idx="10"/>
          </p:nvPr>
        </p:nvSpPr>
        <p:spPr/>
        <p:txBody>
          <a:bodyPr/>
          <a:lstStyle/>
          <a:p>
            <a:fld id="{E505227D-293D-4F41-B01C-208041A2483B}" type="datetimeFigureOut">
              <a:rPr lang="en-GB" smtClean="0"/>
              <a:t>03/05/2020</a:t>
            </a:fld>
            <a:endParaRPr lang="en-GB"/>
          </a:p>
        </p:txBody>
      </p:sp>
      <p:sp>
        <p:nvSpPr>
          <p:cNvPr id="5" name="Footer Placeholder 4">
            <a:extLst>
              <a:ext uri="{FF2B5EF4-FFF2-40B4-BE49-F238E27FC236}">
                <a16:creationId xmlns:a16="http://schemas.microsoft.com/office/drawing/2014/main" id="{09499B6E-0B19-4720-869F-E621659598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0224CA-68EE-4E12-85A7-2EA60341F083}"/>
              </a:ext>
            </a:extLst>
          </p:cNvPr>
          <p:cNvSpPr>
            <a:spLocks noGrp="1"/>
          </p:cNvSpPr>
          <p:nvPr>
            <p:ph type="sldNum" sz="quarter" idx="12"/>
          </p:nvPr>
        </p:nvSpPr>
        <p:spPr/>
        <p:txBody>
          <a:bodyPr/>
          <a:lstStyle/>
          <a:p>
            <a:fld id="{582813DE-22EB-4F2D-BA77-20AB5A828A22}" type="slidenum">
              <a:rPr lang="en-GB" smtClean="0"/>
              <a:t>‹#›</a:t>
            </a:fld>
            <a:endParaRPr lang="en-GB"/>
          </a:p>
        </p:txBody>
      </p:sp>
    </p:spTree>
    <p:extLst>
      <p:ext uri="{BB962C8B-B14F-4D97-AF65-F5344CB8AC3E}">
        <p14:creationId xmlns:p14="http://schemas.microsoft.com/office/powerpoint/2010/main" val="43929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4A82FF-7401-45C5-AB9F-1FC1BEE8F6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2D8E75-9819-4CFA-B5F5-C42CDEC27C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1EA9CE-8C88-4829-89DE-1F21C19CE3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05227D-293D-4F41-B01C-208041A2483B}" type="datetimeFigureOut">
              <a:rPr lang="en-GB" smtClean="0"/>
              <a:t>03/05/2020</a:t>
            </a:fld>
            <a:endParaRPr lang="en-GB"/>
          </a:p>
        </p:txBody>
      </p:sp>
      <p:sp>
        <p:nvSpPr>
          <p:cNvPr id="5" name="Footer Placeholder 4">
            <a:extLst>
              <a:ext uri="{FF2B5EF4-FFF2-40B4-BE49-F238E27FC236}">
                <a16:creationId xmlns:a16="http://schemas.microsoft.com/office/drawing/2014/main" id="{94610723-4296-423D-B1FE-608B18332D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B5A5D3B-A56E-473E-B8D9-AF3B6A2462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813DE-22EB-4F2D-BA77-20AB5A828A22}" type="slidenum">
              <a:rPr lang="en-GB" smtClean="0"/>
              <a:t>‹#›</a:t>
            </a:fld>
            <a:endParaRPr lang="en-GB"/>
          </a:p>
        </p:txBody>
      </p:sp>
    </p:spTree>
    <p:extLst>
      <p:ext uri="{BB962C8B-B14F-4D97-AF65-F5344CB8AC3E}">
        <p14:creationId xmlns:p14="http://schemas.microsoft.com/office/powerpoint/2010/main" val="3562193598"/>
      </p:ext>
    </p:extLst>
  </p:cSld>
  <p:clrMap bg1="lt1" tx1="dk1" bg2="lt2" tx2="dk2" accent1="accent1" accent2="accent2" accent3="accent3" accent4="accent4" accent5="accent5" accent6="accent6" hlink="hlink" folHlink="folHlink"/>
  <p:sldLayoutIdLst>
    <p:sldLayoutId id="2147483920" r:id="rId1"/>
    <p:sldLayoutId id="2147483921" r:id="rId2"/>
    <p:sldLayoutId id="2147483922" r:id="rId3"/>
    <p:sldLayoutId id="2147483923" r:id="rId4"/>
    <p:sldLayoutId id="2147483924" r:id="rId5"/>
    <p:sldLayoutId id="2147483925" r:id="rId6"/>
    <p:sldLayoutId id="2147483926" r:id="rId7"/>
    <p:sldLayoutId id="2147483927" r:id="rId8"/>
    <p:sldLayoutId id="2147483928" r:id="rId9"/>
    <p:sldLayoutId id="2147483929" r:id="rId10"/>
    <p:sldLayoutId id="21474839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aromatherapycouncil.org.uk/treatments" TargetMode="External"/><Relationship Id="rId2" Type="http://schemas.openxmlformats.org/officeDocument/2006/relationships/hyperlink" Target="https://www.bupa.co.uk/health-information/complementary-therapies/aromatherap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4"/>
              </a:gs>
              <a:gs pos="25000">
                <a:schemeClr val="accent4"/>
              </a:gs>
              <a:gs pos="94000">
                <a:schemeClr val="accent2"/>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Subtitle 2">
            <a:extLst>
              <a:ext uri="{FF2B5EF4-FFF2-40B4-BE49-F238E27FC236}">
                <a16:creationId xmlns:a16="http://schemas.microsoft.com/office/drawing/2014/main" id="{D181E1C0-789D-4AB1-960A-9C424A762D75}"/>
              </a:ext>
            </a:extLst>
          </p:cNvPr>
          <p:cNvSpPr>
            <a:spLocks noGrp="1"/>
          </p:cNvSpPr>
          <p:nvPr>
            <p:ph type="subTitle" idx="1"/>
          </p:nvPr>
        </p:nvSpPr>
        <p:spPr>
          <a:xfrm>
            <a:off x="3093514" y="5105232"/>
            <a:ext cx="6105194" cy="682079"/>
          </a:xfrm>
        </p:spPr>
        <p:txBody>
          <a:bodyPr>
            <a:normAutofit fontScale="85000" lnSpcReduction="20000"/>
          </a:bodyPr>
          <a:lstStyle/>
          <a:p>
            <a:r>
              <a:rPr lang="en-GB" dirty="0">
                <a:solidFill>
                  <a:srgbClr val="FFFFFF"/>
                </a:solidFill>
              </a:rPr>
              <a:t>Charlotte Phillips	</a:t>
            </a:r>
          </a:p>
          <a:p>
            <a:r>
              <a:rPr lang="en-GB" dirty="0">
                <a:solidFill>
                  <a:srgbClr val="FFFFFF"/>
                </a:solidFill>
              </a:rPr>
              <a:t>1704299</a:t>
            </a:r>
          </a:p>
        </p:txBody>
      </p:sp>
      <p:sp>
        <p:nvSpPr>
          <p:cNvPr id="4" name="Rectangle 3">
            <a:extLst>
              <a:ext uri="{FF2B5EF4-FFF2-40B4-BE49-F238E27FC236}">
                <a16:creationId xmlns:a16="http://schemas.microsoft.com/office/drawing/2014/main" id="{908BEA55-3BE0-443A-8627-85EE5D61B7F5}"/>
              </a:ext>
            </a:extLst>
          </p:cNvPr>
          <p:cNvSpPr/>
          <p:nvPr/>
        </p:nvSpPr>
        <p:spPr>
          <a:xfrm>
            <a:off x="2790888" y="2368731"/>
            <a:ext cx="6536148" cy="2585323"/>
          </a:xfrm>
          <a:prstGeom prst="rect">
            <a:avLst/>
          </a:prstGeom>
          <a:noFill/>
        </p:spPr>
        <p:txBody>
          <a:bodyPr wrap="none" lIns="91440" tIns="45720" rIns="91440" bIns="45720">
            <a:spAutoFit/>
          </a:bodyPr>
          <a:lstStyle/>
          <a:p>
            <a:pPr algn="ctr"/>
            <a:r>
              <a:rPr lang="en-GB"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Complementary and </a:t>
            </a:r>
          </a:p>
          <a:p>
            <a:pPr algn="ctr"/>
            <a:r>
              <a:rPr lang="en-GB"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Alternative Therapies:</a:t>
            </a:r>
          </a:p>
          <a:p>
            <a:pPr algn="ctr"/>
            <a:r>
              <a:rPr lang="en-GB"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Aromatherapy</a:t>
            </a:r>
          </a:p>
        </p:txBody>
      </p:sp>
    </p:spTree>
    <p:extLst>
      <p:ext uri="{BB962C8B-B14F-4D97-AF65-F5344CB8AC3E}">
        <p14:creationId xmlns:p14="http://schemas.microsoft.com/office/powerpoint/2010/main" val="32697328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E81782D2-70EF-49FF-9646-B13B660AF840}"/>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t>Complementary and alternative (CAM) therapies are becoming increasingly popular for use in modern medicine. The focus of this power point will be on complementary therapies – therapies that work with conventional medical treatments to complement their effects and support general wellbeing and this very much how aromatherapy is used in modern medicine </a:t>
            </a:r>
            <a:r>
              <a:rPr lang="en-GB" dirty="0">
                <a:latin typeface="Times New Roman" panose="02020603050405020304" pitchFamily="18" charset="0"/>
                <a:ea typeface="Calibri" panose="020F0502020204030204" pitchFamily="34" charset="0"/>
              </a:rPr>
              <a:t>(</a:t>
            </a:r>
            <a:r>
              <a:rPr lang="en-GB" dirty="0" err="1">
                <a:latin typeface="Times New Roman" panose="02020603050405020304" pitchFamily="18" charset="0"/>
                <a:ea typeface="Calibri" panose="020F0502020204030204" pitchFamily="34" charset="0"/>
              </a:rPr>
              <a:t>Rhind</a:t>
            </a:r>
            <a:r>
              <a:rPr lang="en-GB" dirty="0">
                <a:latin typeface="Times New Roman" panose="02020603050405020304" pitchFamily="18" charset="0"/>
                <a:ea typeface="Calibri" panose="020F0502020204030204" pitchFamily="34" charset="0"/>
              </a:rPr>
              <a:t> and Pirie, 2012</a:t>
            </a:r>
            <a:r>
              <a:rPr lang="en-US" dirty="0"/>
              <a:t>)</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Aromatherapy can be very broadly described as the use of aromatic plants and herbs, used promote the improvement of physical and emotional wellbeing.  involving the absorption of essential oils when massaged into the skin or absorption via  respiratory system (inhalation). It is usually safe for everyone if carried out by a fully trained and qualified therapist (The Aromatherapy Council, 2018)</a:t>
            </a:r>
          </a:p>
          <a:p>
            <a:pPr>
              <a:lnSpc>
                <a:spcPct val="90000"/>
              </a:lnSpc>
              <a:spcAft>
                <a:spcPts val="600"/>
              </a:spcAft>
            </a:pPr>
            <a:r>
              <a:rPr lang="en-US" dirty="0"/>
              <a:t> A therapist should carry out a full consultation before offering any treatment as not all treatments are suitable for everyone – for example inhalation of essential oils via a burner or diffuser is not suitable for asthmatics (Fu and Moyle, 2013).</a:t>
            </a:r>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3936964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 name="TextBox 6">
            <a:extLst>
              <a:ext uri="{FF2B5EF4-FFF2-40B4-BE49-F238E27FC236}">
                <a16:creationId xmlns:a16="http://schemas.microsoft.com/office/drawing/2014/main" id="{A9987DC7-C9DB-4057-AE9D-7AE1041A8D1F}"/>
              </a:ext>
            </a:extLst>
          </p:cNvPr>
          <p:cNvSpPr txBox="1"/>
          <p:nvPr/>
        </p:nvSpPr>
        <p:spPr>
          <a:xfrm>
            <a:off x="838200" y="1825625"/>
            <a:ext cx="5393361"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t>Aromatherapy is one of the oldest CAM therapies in the world and evidence of its use has been unearthed in what it today known as Pakistan suggesting it is as many as 5000 years old and reference to the use of aromatic plants in healing can be found in one of the oldest know texts – the Rug Veda.</a:t>
            </a:r>
          </a:p>
          <a:p>
            <a:pPr indent="-228600">
              <a:lnSpc>
                <a:spcPct val="90000"/>
              </a:lnSpc>
              <a:spcAft>
                <a:spcPts val="600"/>
              </a:spcAft>
              <a:buFont typeface="Arial" panose="020B0604020202020204" pitchFamily="34" charset="0"/>
              <a:buChar char="•"/>
            </a:pPr>
            <a:r>
              <a:rPr lang="en-US"/>
              <a:t>However, the term aromatherapy was not recognised until 1928 when R. Gattefosse, A French chemist discovered that lavender oil was substantially beneficial in the healing of skin burns after a lab accident. (Loughton and Bull, 2000)</a:t>
            </a:r>
          </a:p>
        </p:txBody>
      </p:sp>
      <p:pic>
        <p:nvPicPr>
          <p:cNvPr id="5" name="Picture 4" descr="A close up of a bottle&#10;&#10;Description automatically generated">
            <a:extLst>
              <a:ext uri="{FF2B5EF4-FFF2-40B4-BE49-F238E27FC236}">
                <a16:creationId xmlns:a16="http://schemas.microsoft.com/office/drawing/2014/main" id="{9E6AA0C5-65DE-416F-81AF-C93D21EC1E08}"/>
              </a:ext>
            </a:extLst>
          </p:cNvPr>
          <p:cNvPicPr>
            <a:picLocks noChangeAspect="1"/>
          </p:cNvPicPr>
          <p:nvPr/>
        </p:nvPicPr>
        <p:blipFill rotWithShape="1">
          <a:blip r:embed="rId2">
            <a:extLst>
              <a:ext uri="{28A0092B-C50C-407E-A947-70E740481C1C}">
                <a14:useLocalDpi xmlns:a14="http://schemas.microsoft.com/office/drawing/2010/main" val="0"/>
              </a:ext>
            </a:extLst>
          </a:blip>
          <a:srcRect l="27360" r="20307" b="2"/>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6" name="Arc 2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8" name="Oval 27">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4241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758818-8B7E-4F51-82E4-2046BBBD967F}"/>
              </a:ext>
            </a:extLst>
          </p:cNvPr>
          <p:cNvSpPr>
            <a:spLocks noGrp="1"/>
          </p:cNvSpPr>
          <p:nvPr>
            <p:ph type="title"/>
          </p:nvPr>
        </p:nvSpPr>
        <p:spPr>
          <a:xfrm>
            <a:off x="956826" y="1112969"/>
            <a:ext cx="3937298" cy="4166010"/>
          </a:xfrm>
        </p:spPr>
        <p:txBody>
          <a:bodyPr>
            <a:normAutofit/>
          </a:bodyPr>
          <a:lstStyle/>
          <a:p>
            <a:r>
              <a:rPr lang="en-GB">
                <a:solidFill>
                  <a:srgbClr val="FFFFFF"/>
                </a:solidFill>
              </a:rPr>
              <a:t>Contradictions </a:t>
            </a:r>
          </a:p>
        </p:txBody>
      </p:sp>
      <p:sp>
        <p:nvSpPr>
          <p:cNvPr id="19"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A770061-A63B-49E5-B0EC-568A2D0FBFE9}"/>
              </a:ext>
            </a:extLst>
          </p:cNvPr>
          <p:cNvSpPr>
            <a:spLocks noGrp="1"/>
          </p:cNvSpPr>
          <p:nvPr>
            <p:ph idx="1"/>
          </p:nvPr>
        </p:nvSpPr>
        <p:spPr>
          <a:xfrm>
            <a:off x="6096000" y="820880"/>
            <a:ext cx="5257799" cy="4889350"/>
          </a:xfrm>
        </p:spPr>
        <p:txBody>
          <a:bodyPr anchor="t">
            <a:normAutofit/>
          </a:bodyPr>
          <a:lstStyle/>
          <a:p>
            <a:r>
              <a:rPr lang="en-GB" sz="2000"/>
              <a:t>Although it is generally safe for everyone when administered by a trained and qualified professional, after a comprehensive consultation there are some contradictions – patients with conditions  like epilepsy, diabetes and hypertension, some cancers and skin conditions may not be suitable to receive aromatherapy because of the way the oils interact with tissue (Bupa, 2020)</a:t>
            </a:r>
          </a:p>
          <a:p>
            <a:r>
              <a:rPr lang="en-GB" sz="2000"/>
              <a:t>It should also be noted that where oils are safe to use because the above conditions are not present the method of administration may not be suitable. For example inhalation of essential oils is not suitable for patients that have asthma (</a:t>
            </a:r>
            <a:r>
              <a:rPr lang="en-US" sz="2000"/>
              <a:t>Fu and Moyle, 2013</a:t>
            </a:r>
            <a:r>
              <a:rPr lang="en-GB" sz="2000"/>
              <a:t>).</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869725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8FFE49-05E4-427A-8D87-53305F72CA6C}"/>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kern="1200" dirty="0">
                <a:solidFill>
                  <a:srgbClr val="FFFFFF"/>
                </a:solidFill>
                <a:latin typeface="+mj-lt"/>
                <a:ea typeface="+mj-ea"/>
                <a:cs typeface="+mj-cs"/>
              </a:rPr>
              <a:t>Regulation </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68E1FD8A-7EE9-40E9-A74E-C376C04254DD}"/>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t>There are currently no statutory regulators in the UK for aromatherapy, and there is no requirement by law for practitioners to register with voluntary regulators, however there are voluntary bodies that provide accredited registers (The Aromatherapy Council, 2018). </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a:lnSpc>
                <a:spcPct val="90000"/>
              </a:lnSpc>
              <a:spcAft>
                <a:spcPts val="600"/>
              </a:spcAft>
            </a:pPr>
            <a:r>
              <a:rPr lang="en-US" dirty="0"/>
              <a:t> </a:t>
            </a:r>
          </a:p>
          <a:p>
            <a:pPr indent="-228600">
              <a:lnSpc>
                <a:spcPct val="90000"/>
              </a:lnSpc>
              <a:spcAft>
                <a:spcPts val="600"/>
              </a:spcAft>
              <a:buFont typeface="Arial" panose="020B0604020202020204" pitchFamily="34" charset="0"/>
              <a:buChar char="•"/>
            </a:pPr>
            <a:r>
              <a:rPr lang="en-US" dirty="0"/>
              <a:t> It is recommended by the Professional Standards Agency (PSA) (2019) that in line with government policy members of the public seeking an aromatherapist should choose a practitioner that is found on a PSA accredited register. Therapists on these registers must work to National Occupational Standards (NOS) (Skills for Health, 2010)</a:t>
            </a:r>
          </a:p>
        </p:txBody>
      </p:sp>
    </p:spTree>
    <p:extLst>
      <p:ext uri="{BB962C8B-B14F-4D97-AF65-F5344CB8AC3E}">
        <p14:creationId xmlns:p14="http://schemas.microsoft.com/office/powerpoint/2010/main" val="6717508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64FBB3A-7DF5-488E-A97D-64E5FB2C41D6}"/>
              </a:ext>
            </a:extLst>
          </p:cNvPr>
          <p:cNvSpPr txBox="1"/>
          <p:nvPr/>
        </p:nvSpPr>
        <p:spPr>
          <a:xfrm>
            <a:off x="311120" y="201082"/>
            <a:ext cx="10410092" cy="6463308"/>
          </a:xfrm>
          <a:prstGeom prst="rect">
            <a:avLst/>
          </a:prstGeom>
          <a:noFill/>
        </p:spPr>
        <p:txBody>
          <a:bodyPr wrap="square" rtlCol="0">
            <a:spAutoFit/>
          </a:bodyPr>
          <a:lstStyle/>
          <a:p>
            <a:r>
              <a:rPr lang="en-GB" dirty="0"/>
              <a:t>References </a:t>
            </a:r>
          </a:p>
          <a:p>
            <a:endParaRPr lang="en-GB" dirty="0"/>
          </a:p>
          <a:p>
            <a:r>
              <a:rPr lang="en-GB" dirty="0"/>
              <a:t>Bupa. (2020). </a:t>
            </a:r>
            <a:r>
              <a:rPr lang="en-GB" i="1" dirty="0"/>
              <a:t>Aromatherapy</a:t>
            </a:r>
            <a:r>
              <a:rPr lang="en-GB" dirty="0"/>
              <a:t>. [Online]. Available at: </a:t>
            </a:r>
            <a:r>
              <a:rPr lang="en-GB" dirty="0">
                <a:hlinkClick r:id="rId2"/>
              </a:rPr>
              <a:t>https://www.bupa.co.uk/health-information/complementary-therapies/aromatherapy</a:t>
            </a:r>
            <a:r>
              <a:rPr lang="en-GB" dirty="0"/>
              <a:t>. Accessed on 4</a:t>
            </a:r>
            <a:r>
              <a:rPr lang="en-GB" baseline="30000" dirty="0"/>
              <a:t>th</a:t>
            </a:r>
            <a:r>
              <a:rPr lang="en-GB" dirty="0"/>
              <a:t> March 2020. </a:t>
            </a:r>
          </a:p>
          <a:p>
            <a:endParaRPr lang="en-GB" dirty="0"/>
          </a:p>
          <a:p>
            <a:r>
              <a:rPr lang="en-GB" dirty="0"/>
              <a:t>Fu, C., Moyle, W. and Cooke, M. (2013). A Randomised Controlled Trail of the use of Aromatherapy and </a:t>
            </a:r>
            <a:r>
              <a:rPr lang="en-GB" dirty="0" err="1"/>
              <a:t>Hnad</a:t>
            </a:r>
            <a:r>
              <a:rPr lang="en-GB" dirty="0"/>
              <a:t> Massage to Reduce Disruptive Behaviour in People with Dementia. </a:t>
            </a:r>
            <a:r>
              <a:rPr lang="en-GB" i="1" dirty="0"/>
              <a:t>BMC Complementary and Alternative Medicine</a:t>
            </a:r>
            <a:r>
              <a:rPr lang="en-GB" dirty="0"/>
              <a:t>. Vol 13. p. 165.</a:t>
            </a:r>
          </a:p>
          <a:p>
            <a:endParaRPr lang="en-GB" dirty="0"/>
          </a:p>
          <a:p>
            <a:r>
              <a:rPr lang="en-GB" dirty="0"/>
              <a:t>Loughton, J. and Bull, R. (2000). </a:t>
            </a:r>
            <a:r>
              <a:rPr lang="en-GB" i="1" dirty="0"/>
              <a:t>Aromatherapy and Subtle Energy Techniques: Compassionate Healing with Essential Oils</a:t>
            </a:r>
            <a:r>
              <a:rPr lang="en-GB" dirty="0"/>
              <a:t>. California: Berkley. </a:t>
            </a:r>
          </a:p>
          <a:p>
            <a:endParaRPr lang="en-GB" dirty="0"/>
          </a:p>
          <a:p>
            <a:r>
              <a:rPr lang="en-GB" dirty="0" err="1"/>
              <a:t>Rhind</a:t>
            </a:r>
            <a:r>
              <a:rPr lang="en-GB" dirty="0"/>
              <a:t>, J, P., and Pirie, D. (2012). </a:t>
            </a:r>
            <a:r>
              <a:rPr lang="en-GB" i="1" dirty="0"/>
              <a:t>Essential Oils: A Handbook for Aromatherapy</a:t>
            </a:r>
            <a:r>
              <a:rPr lang="en-GB" dirty="0"/>
              <a:t> Practice. London: Singing Dragon. </a:t>
            </a:r>
          </a:p>
          <a:p>
            <a:endParaRPr lang="en-GB" dirty="0"/>
          </a:p>
          <a:p>
            <a:r>
              <a:rPr lang="en-GB" dirty="0"/>
              <a:t>Skills For Health. (2010). CNH4 Provide Aromatherapy to Clients. [Online]. Available </a:t>
            </a:r>
            <a:r>
              <a:rPr lang="en-GB" dirty="0" err="1"/>
              <a:t>at:https</a:t>
            </a:r>
            <a:r>
              <a:rPr lang="en-GB" dirty="0"/>
              <a:t>://tools.skillsforhealth.org.uk/competence/show/html/id/2801/. (Accessed on 23</a:t>
            </a:r>
            <a:r>
              <a:rPr lang="en-GB" baseline="30000" dirty="0"/>
              <a:t>rd</a:t>
            </a:r>
            <a:r>
              <a:rPr lang="en-GB" dirty="0"/>
              <a:t> March 2020)</a:t>
            </a:r>
          </a:p>
          <a:p>
            <a:endParaRPr lang="en-GB" dirty="0"/>
          </a:p>
          <a:p>
            <a:r>
              <a:rPr lang="en-GB" dirty="0"/>
              <a:t>The Aromatherapy Council. (2018). </a:t>
            </a:r>
            <a:r>
              <a:rPr lang="en-GB" i="1" dirty="0"/>
              <a:t>What is Aromatherapy?. </a:t>
            </a:r>
            <a:r>
              <a:rPr lang="en-GB" dirty="0"/>
              <a:t>[Online]. Available at: </a:t>
            </a:r>
            <a:r>
              <a:rPr lang="en-GB" dirty="0">
                <a:hlinkClick r:id="rId3"/>
              </a:rPr>
              <a:t>https://www.aromatherapycouncil.org.uk/treatments</a:t>
            </a:r>
            <a:r>
              <a:rPr lang="en-GB" dirty="0"/>
              <a:t>. Accessed on 10</a:t>
            </a:r>
            <a:r>
              <a:rPr lang="en-GB" baseline="30000" dirty="0"/>
              <a:t>th</a:t>
            </a:r>
            <a:r>
              <a:rPr lang="en-GB" dirty="0"/>
              <a:t> March 2020.</a:t>
            </a:r>
          </a:p>
          <a:p>
            <a:endParaRPr lang="en-GB" dirty="0"/>
          </a:p>
          <a:p>
            <a:r>
              <a:rPr lang="en-GB" dirty="0" err="1"/>
              <a:t>Urtnowska-Joppek</a:t>
            </a:r>
            <a:r>
              <a:rPr lang="en-GB" dirty="0"/>
              <a:t>, K. (2018). Aromatherapy – Therapy Development at the turn of Centuries. </a:t>
            </a:r>
            <a:r>
              <a:rPr lang="en-GB" i="1" dirty="0"/>
              <a:t>Journal of Education, Health and Sport</a:t>
            </a:r>
            <a:r>
              <a:rPr lang="en-GB" dirty="0"/>
              <a:t>. Vol 8 (8). Pp.1065-1077. </a:t>
            </a:r>
          </a:p>
        </p:txBody>
      </p:sp>
    </p:spTree>
    <p:extLst>
      <p:ext uri="{BB962C8B-B14F-4D97-AF65-F5344CB8AC3E}">
        <p14:creationId xmlns:p14="http://schemas.microsoft.com/office/powerpoint/2010/main" val="16049924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761</Words>
  <Application>Microsoft Office PowerPoint</Application>
  <PresentationFormat>Widescreen</PresentationFormat>
  <Paragraphs>36</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Times New Roman</vt:lpstr>
      <vt:lpstr>Office Theme</vt:lpstr>
      <vt:lpstr>PowerPoint Presentation</vt:lpstr>
      <vt:lpstr>PowerPoint Presentation</vt:lpstr>
      <vt:lpstr>PowerPoint Presentation</vt:lpstr>
      <vt:lpstr>Contradictions </vt:lpstr>
      <vt:lpstr>Regulation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Jones</dc:creator>
  <cp:lastModifiedBy>Charlotte Phillips (1704299)</cp:lastModifiedBy>
  <cp:revision>3</cp:revision>
  <dcterms:created xsi:type="dcterms:W3CDTF">2020-04-24T15:33:49Z</dcterms:created>
  <dcterms:modified xsi:type="dcterms:W3CDTF">2020-05-03T16:42:37Z</dcterms:modified>
</cp:coreProperties>
</file>