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79" r:id="rId3"/>
    <p:sldId id="282" r:id="rId4"/>
    <p:sldId id="281" r:id="rId5"/>
    <p:sldId id="267" r:id="rId6"/>
    <p:sldId id="268" r:id="rId7"/>
    <p:sldId id="257" r:id="rId8"/>
    <p:sldId id="265" r:id="rId9"/>
    <p:sldId id="275" r:id="rId10"/>
    <p:sldId id="276" r:id="rId11"/>
    <p:sldId id="280" r:id="rId12"/>
    <p:sldId id="278" r:id="rId13"/>
    <p:sldId id="271" r:id="rId14"/>
    <p:sldId id="286" r:id="rId15"/>
    <p:sldId id="274" r:id="rId16"/>
    <p:sldId id="270" r:id="rId17"/>
    <p:sldId id="260" r:id="rId18"/>
    <p:sldId id="259" r:id="rId19"/>
    <p:sldId id="258"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275" autoAdjust="0"/>
    <p:restoredTop sz="94660"/>
  </p:normalViewPr>
  <p:slideViewPr>
    <p:cSldViewPr>
      <p:cViewPr varScale="1">
        <p:scale>
          <a:sx n="66" d="100"/>
          <a:sy n="66" d="100"/>
        </p:scale>
        <p:origin x="-108" y="-270"/>
      </p:cViewPr>
      <p:guideLst>
        <p:guide orient="horz" pos="2160"/>
        <p:guide pos="3840"/>
      </p:guideLst>
    </p:cSldViewPr>
  </p:slideViewPr>
  <p:notesTextViewPr>
    <p:cViewPr>
      <p:scale>
        <a:sx n="1" d="1"/>
        <a:sy n="1" d="1"/>
      </p:scale>
      <p:origin x="0" y="0"/>
    </p:cViewPr>
  </p:notesTextViewPr>
  <p:sorterViewPr>
    <p:cViewPr>
      <p:scale>
        <a:sx n="75" d="100"/>
        <a:sy n="7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35419C9-F5D9-403B-A99E-D8062B33324E}" type="datetimeFigureOut">
              <a:rPr lang="en-GB" smtClean="0"/>
              <a:t>21/09/2016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390121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35419C9-F5D9-403B-A99E-D8062B33324E}" type="datetimeFigureOut">
              <a:rPr lang="en-GB" smtClean="0"/>
              <a:t>21/09/2016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1860014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5419C9-F5D9-403B-A99E-D8062B33324E}" type="datetimeFigureOut">
              <a:rPr lang="en-GB" smtClean="0"/>
              <a:t>21/09/2016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319904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5419C9-F5D9-403B-A99E-D8062B33324E}" type="datetimeFigureOut">
              <a:rPr lang="en-GB" smtClean="0"/>
              <a:t>21/09/2016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3003971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5419C9-F5D9-403B-A99E-D8062B33324E}" type="datetimeFigureOut">
              <a:rPr lang="en-GB" smtClean="0"/>
              <a:t>21/09/2016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2928803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35419C9-F5D9-403B-A99E-D8062B33324E}" type="datetimeFigureOut">
              <a:rPr lang="en-GB" smtClean="0"/>
              <a:t>21/09/2016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3871447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35419C9-F5D9-403B-A99E-D8062B33324E}" type="datetimeFigureOut">
              <a:rPr lang="en-GB" smtClean="0"/>
              <a:t>21/09/2016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2289208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C35419C9-F5D9-403B-A99E-D8062B33324E}" type="datetimeFigureOut">
              <a:rPr lang="en-GB" smtClean="0"/>
              <a:t>21/09/2016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212150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35419C9-F5D9-403B-A99E-D8062B33324E}" type="datetimeFigureOut">
              <a:rPr lang="en-GB" smtClean="0"/>
              <a:t>21/09/2016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857316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35419C9-F5D9-403B-A99E-D8062B33324E}" type="datetimeFigureOut">
              <a:rPr lang="en-GB" smtClean="0"/>
              <a:t>21/09/2016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3176383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35419C9-F5D9-403B-A99E-D8062B33324E}" type="datetimeFigureOut">
              <a:rPr lang="en-GB" smtClean="0"/>
              <a:t>21/09/2016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201108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35419C9-F5D9-403B-A99E-D8062B33324E}" type="datetimeFigureOut">
              <a:rPr lang="en-GB" smtClean="0"/>
              <a:t>21/09/2016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622086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5419C9-F5D9-403B-A99E-D8062B33324E}" type="datetimeFigureOut">
              <a:rPr lang="en-GB" smtClean="0"/>
              <a:t>21/09/2016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33843104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35419C9-F5D9-403B-A99E-D8062B33324E}" type="datetimeFigureOut">
              <a:rPr lang="en-GB" smtClean="0"/>
              <a:t>21/09/2016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1664392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35419C9-F5D9-403B-A99E-D8062B33324E}" type="datetimeFigureOut">
              <a:rPr lang="en-GB" smtClean="0"/>
              <a:t>21/09/2016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38037676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419C9-F5D9-403B-A99E-D8062B33324E}" type="datetimeFigureOut">
              <a:rPr lang="en-GB" smtClean="0"/>
              <a:t>21/09/2016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13876825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419C9-F5D9-403B-A99E-D8062B33324E}" type="datetimeFigureOut">
              <a:rPr lang="en-GB" smtClean="0"/>
              <a:t>21/09/2016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05BF-A76D-4713-96C9-541C59C82F2B}" type="slidenum">
              <a:rPr lang="en-GB" smtClean="0"/>
              <a:t>‹#›</a:t>
            </a:fld>
            <a:endParaRPr lang="en-GB"/>
          </a:p>
        </p:txBody>
      </p:sp>
    </p:spTree>
    <p:extLst>
      <p:ext uri="{BB962C8B-B14F-4D97-AF65-F5344CB8AC3E}">
        <p14:creationId xmlns:p14="http://schemas.microsoft.com/office/powerpoint/2010/main" val="4038225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35419C9-F5D9-403B-A99E-D8062B33324E}" type="datetimeFigureOut">
              <a:rPr lang="en-GB" smtClean="0"/>
              <a:t>21/09/2016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3E005BF-A76D-4713-96C9-541C59C82F2B}" type="slidenum">
              <a:rPr lang="en-GB" smtClean="0"/>
              <a:t>‹#›</a:t>
            </a:fld>
            <a:endParaRPr lang="en-GB"/>
          </a:p>
        </p:txBody>
      </p:sp>
    </p:spTree>
    <p:extLst>
      <p:ext uri="{BB962C8B-B14F-4D97-AF65-F5344CB8AC3E}">
        <p14:creationId xmlns:p14="http://schemas.microsoft.com/office/powerpoint/2010/main" val="249796758"/>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55440" y="774665"/>
            <a:ext cx="9490364" cy="2576801"/>
          </a:xfrm>
        </p:spPr>
        <p:txBody>
          <a:bodyPr>
            <a:noAutofit/>
          </a:bodyPr>
          <a:lstStyle/>
          <a:p>
            <a:r>
              <a:rPr lang="en-GB" sz="7200" dirty="0">
                <a:latin typeface="Palatino Linotype" panose="02040502050505030304" pitchFamily="18" charset="0"/>
              </a:rPr>
              <a:t>READING, WRITING &amp; SPEAKING</a:t>
            </a:r>
          </a:p>
        </p:txBody>
      </p:sp>
      <p:sp>
        <p:nvSpPr>
          <p:cNvPr id="3" name="Subtitle 2"/>
          <p:cNvSpPr>
            <a:spLocks noGrp="1"/>
          </p:cNvSpPr>
          <p:nvPr>
            <p:ph type="subTitle" idx="1"/>
          </p:nvPr>
        </p:nvSpPr>
        <p:spPr>
          <a:xfrm>
            <a:off x="1524000" y="4221088"/>
            <a:ext cx="9144000" cy="1632133"/>
          </a:xfrm>
        </p:spPr>
        <p:txBody>
          <a:bodyPr>
            <a:normAutofit fontScale="92500" lnSpcReduction="10000"/>
          </a:bodyPr>
          <a:lstStyle/>
          <a:p>
            <a:pPr marL="571500" indent="-571500">
              <a:buFont typeface="Arial" panose="020B0604020202020204" pitchFamily="34" charset="0"/>
              <a:buChar char="•"/>
            </a:pPr>
            <a:r>
              <a:rPr lang="en-GB" sz="3600" dirty="0">
                <a:solidFill>
                  <a:srgbClr val="FFFF00"/>
                </a:solidFill>
                <a:latin typeface="18thCentury" pitchFamily="2" charset="0"/>
              </a:rPr>
              <a:t>BEING AWARE OF THE NATURE &amp; PURPOSE OF YOUR COMMUNICATION</a:t>
            </a:r>
          </a:p>
          <a:p>
            <a:pPr marL="571500" indent="-571500" algn="l">
              <a:buFont typeface="Arial" panose="020B0604020202020204" pitchFamily="34" charset="0"/>
              <a:buChar char="•"/>
            </a:pPr>
            <a:r>
              <a:rPr lang="en-GB" sz="3600" dirty="0" smtClean="0">
                <a:solidFill>
                  <a:srgbClr val="FFFF00"/>
                </a:solidFill>
                <a:latin typeface="18thCentury" pitchFamily="2" charset="0"/>
              </a:rPr>
              <a:t>THE </a:t>
            </a:r>
            <a:r>
              <a:rPr lang="en-GB" sz="3600" dirty="0">
                <a:solidFill>
                  <a:srgbClr val="FFFF00"/>
                </a:solidFill>
                <a:latin typeface="18thCentury" pitchFamily="2" charset="0"/>
              </a:rPr>
              <a:t>IMPORTANCE OF ACCURACY</a:t>
            </a:r>
          </a:p>
          <a:p>
            <a:endParaRPr lang="en-GB" dirty="0">
              <a:solidFill>
                <a:srgbClr val="FFFF00"/>
              </a:solidFill>
            </a:endParaRPr>
          </a:p>
        </p:txBody>
      </p:sp>
      <p:sp>
        <p:nvSpPr>
          <p:cNvPr id="4" name="Rectangle 3"/>
          <p:cNvSpPr/>
          <p:nvPr/>
        </p:nvSpPr>
        <p:spPr>
          <a:xfrm>
            <a:off x="10416480" y="302741"/>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CSSK</a:t>
            </a:r>
          </a:p>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latin typeface="+mn-lt"/>
            </a:endParaRPr>
          </a:p>
        </p:txBody>
      </p:sp>
    </p:spTree>
    <p:extLst>
      <p:ext uri="{BB962C8B-B14F-4D97-AF65-F5344CB8AC3E}">
        <p14:creationId xmlns:p14="http://schemas.microsoft.com/office/powerpoint/2010/main" val="27754925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792610" y="452718"/>
            <a:ext cx="8111702" cy="600018"/>
          </a:xfrm>
        </p:spPr>
        <p:txBody>
          <a:bodyPr/>
          <a:lstStyle/>
          <a:p>
            <a:r>
              <a:rPr lang="en-GB" sz="4000" dirty="0" smtClean="0">
                <a:solidFill>
                  <a:srgbClr val="FFFF00"/>
                </a:solidFill>
                <a:latin typeface="18thCentury" pitchFamily="2" charset="0"/>
              </a:rPr>
              <a:t>ACADEMIC ACTIVITY: WHAT IS EXPECTED:</a:t>
            </a:r>
            <a:endParaRPr lang="en-GB" sz="4000" dirty="0">
              <a:solidFill>
                <a:srgbClr val="FFFF00"/>
              </a:solidFill>
              <a:latin typeface="18thCentury" pitchFamily="2" charset="0"/>
            </a:endParaRPr>
          </a:p>
        </p:txBody>
      </p:sp>
      <p:sp>
        <p:nvSpPr>
          <p:cNvPr id="14339" name="Rectangle 3"/>
          <p:cNvSpPr>
            <a:spLocks noGrp="1" noChangeArrowheads="1"/>
          </p:cNvSpPr>
          <p:nvPr>
            <p:ph idx="1"/>
          </p:nvPr>
        </p:nvSpPr>
        <p:spPr>
          <a:xfrm>
            <a:off x="695400" y="1844824"/>
            <a:ext cx="9145016" cy="4195481"/>
          </a:xfrm>
        </p:spPr>
        <p:txBody>
          <a:bodyPr>
            <a:normAutofit/>
          </a:bodyPr>
          <a:lstStyle/>
          <a:p>
            <a:pPr>
              <a:spcBef>
                <a:spcPts val="1200"/>
              </a:spcBef>
              <a:buFont typeface="Arial" panose="020B0604020202020204" pitchFamily="34" charset="0"/>
              <a:buChar char="•"/>
            </a:pPr>
            <a:r>
              <a:rPr lang="en-GB" sz="2400" dirty="0">
                <a:solidFill>
                  <a:srgbClr val="FFFF00"/>
                </a:solidFill>
              </a:rPr>
              <a:t>Lecture</a:t>
            </a:r>
            <a:r>
              <a:rPr lang="en-GB" sz="2400" dirty="0"/>
              <a:t> (monologue, with audience as active listeners)</a:t>
            </a:r>
          </a:p>
          <a:p>
            <a:pPr>
              <a:spcBef>
                <a:spcPts val="1200"/>
              </a:spcBef>
              <a:buFont typeface="Arial" panose="020B0604020202020204" pitchFamily="34" charset="0"/>
              <a:buChar char="•"/>
            </a:pPr>
            <a:r>
              <a:rPr lang="en-GB" sz="2400" dirty="0" smtClean="0">
                <a:solidFill>
                  <a:srgbClr val="FFFF00"/>
                </a:solidFill>
              </a:rPr>
              <a:t>Seminar/Workshop</a:t>
            </a:r>
            <a:r>
              <a:rPr lang="en-GB" sz="2400" dirty="0" smtClean="0"/>
              <a:t> </a:t>
            </a:r>
            <a:r>
              <a:rPr lang="en-GB" sz="2400" dirty="0"/>
              <a:t>(prepared discussion --- dialogue, conversation)</a:t>
            </a:r>
          </a:p>
          <a:p>
            <a:pPr>
              <a:spcBef>
                <a:spcPts val="1200"/>
              </a:spcBef>
              <a:buFont typeface="Arial" panose="020B0604020202020204" pitchFamily="34" charset="0"/>
              <a:buChar char="•"/>
            </a:pPr>
            <a:r>
              <a:rPr lang="en-GB" sz="2400" dirty="0">
                <a:solidFill>
                  <a:srgbClr val="FFFF00"/>
                </a:solidFill>
              </a:rPr>
              <a:t>Presentation</a:t>
            </a:r>
            <a:r>
              <a:rPr lang="en-GB" sz="2400" dirty="0"/>
              <a:t> (usually as part of seminar) (monologue, with active listeners, then participants) </a:t>
            </a:r>
          </a:p>
          <a:p>
            <a:pPr>
              <a:spcBef>
                <a:spcPts val="1200"/>
              </a:spcBef>
              <a:buFont typeface="Arial" panose="020B0604020202020204" pitchFamily="34" charset="0"/>
              <a:buChar char="•"/>
            </a:pPr>
            <a:r>
              <a:rPr lang="en-GB" sz="2400" dirty="0" smtClean="0">
                <a:solidFill>
                  <a:srgbClr val="FFFF00"/>
                </a:solidFill>
              </a:rPr>
              <a:t>Tutorial/Supervision</a:t>
            </a:r>
            <a:r>
              <a:rPr lang="en-GB" sz="2400" dirty="0" smtClean="0"/>
              <a:t> </a:t>
            </a:r>
            <a:r>
              <a:rPr lang="en-GB" sz="2400" dirty="0"/>
              <a:t>(one to one/ small group version of above)</a:t>
            </a:r>
          </a:p>
        </p:txBody>
      </p:sp>
      <p:sp>
        <p:nvSpPr>
          <p:cNvPr id="4" name="Rectangle 3"/>
          <p:cNvSpPr/>
          <p:nvPr/>
        </p:nvSpPr>
        <p:spPr>
          <a:xfrm>
            <a:off x="10416480" y="434780"/>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50000"/>
              </a:lnSpc>
              <a:defRPr/>
            </a:pPr>
            <a:r>
              <a:rPr lang="en-GB" sz="2400" dirty="0">
                <a:solidFill>
                  <a:schemeClr val="tx2">
                    <a:lumMod val="10000"/>
                  </a:schemeClr>
                </a:solidFill>
                <a:latin typeface="18thCentury" pitchFamily="2" charset="0"/>
              </a:rPr>
              <a:t>CSSK</a:t>
            </a:r>
          </a:p>
          <a:p>
            <a:pPr>
              <a:lnSpc>
                <a:spcPct val="50000"/>
              </a:lnSpc>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endParaRPr>
          </a:p>
        </p:txBody>
      </p:sp>
    </p:spTree>
    <p:extLst>
      <p:ext uri="{BB962C8B-B14F-4D97-AF65-F5344CB8AC3E}">
        <p14:creationId xmlns:p14="http://schemas.microsoft.com/office/powerpoint/2010/main" val="3350820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23392" y="88902"/>
            <a:ext cx="4836245" cy="777875"/>
          </a:xfrm>
        </p:spPr>
        <p:txBody>
          <a:bodyPr/>
          <a:lstStyle/>
          <a:p>
            <a:r>
              <a:rPr lang="en-GB" sz="4000" dirty="0">
                <a:solidFill>
                  <a:srgbClr val="FFFF00"/>
                </a:solidFill>
                <a:latin typeface="18thCentury" pitchFamily="2" charset="0"/>
              </a:rPr>
              <a:t>KEY SKILLS:</a:t>
            </a:r>
            <a:r>
              <a:rPr lang="en-GB" sz="4000" dirty="0">
                <a:latin typeface="18thCentury" pitchFamily="2" charset="0"/>
              </a:rPr>
              <a:t/>
            </a:r>
            <a:br>
              <a:rPr lang="en-GB" sz="4000" dirty="0">
                <a:latin typeface="18thCentury" pitchFamily="2" charset="0"/>
              </a:rPr>
            </a:br>
            <a:endParaRPr lang="en-GB" sz="4000" dirty="0">
              <a:latin typeface="18thCentury" pitchFamily="2" charset="0"/>
            </a:endParaRPr>
          </a:p>
        </p:txBody>
      </p:sp>
      <p:sp>
        <p:nvSpPr>
          <p:cNvPr id="18435" name="Rectangle 3"/>
          <p:cNvSpPr>
            <a:spLocks noGrp="1" noChangeArrowheads="1"/>
          </p:cNvSpPr>
          <p:nvPr>
            <p:ph idx="1"/>
          </p:nvPr>
        </p:nvSpPr>
        <p:spPr>
          <a:xfrm>
            <a:off x="752543" y="866777"/>
            <a:ext cx="10041674" cy="5760739"/>
          </a:xfrm>
        </p:spPr>
        <p:txBody>
          <a:bodyPr>
            <a:normAutofit fontScale="92500"/>
          </a:bodyPr>
          <a:lstStyle/>
          <a:p>
            <a:pPr>
              <a:lnSpc>
                <a:spcPct val="120000"/>
              </a:lnSpc>
              <a:spcBef>
                <a:spcPts val="1200"/>
              </a:spcBef>
              <a:buFont typeface="Arial" panose="020B0604020202020204" pitchFamily="34" charset="0"/>
              <a:buChar char="•"/>
            </a:pPr>
            <a:r>
              <a:rPr lang="en-GB" sz="2200" dirty="0">
                <a:solidFill>
                  <a:srgbClr val="FFFF00"/>
                </a:solidFill>
              </a:rPr>
              <a:t>openness</a:t>
            </a:r>
            <a:r>
              <a:rPr lang="en-GB" sz="2200" dirty="0"/>
              <a:t> to the position of others [mutual respect!]</a:t>
            </a:r>
          </a:p>
          <a:p>
            <a:pPr>
              <a:lnSpc>
                <a:spcPct val="120000"/>
              </a:lnSpc>
              <a:spcBef>
                <a:spcPts val="1200"/>
              </a:spcBef>
              <a:buFont typeface="Arial" panose="020B0604020202020204" pitchFamily="34" charset="0"/>
              <a:buChar char="•"/>
            </a:pPr>
            <a:r>
              <a:rPr lang="en-GB" sz="2200" dirty="0">
                <a:solidFill>
                  <a:srgbClr val="FFFF00"/>
                </a:solidFill>
              </a:rPr>
              <a:t>participation</a:t>
            </a:r>
            <a:r>
              <a:rPr lang="en-GB" sz="2200" dirty="0"/>
              <a:t> (never attend a formal discussion situation without having examined primary material, responded to tutor directives, and made some notes); clarity, relevance, concision, confidence.</a:t>
            </a:r>
          </a:p>
          <a:p>
            <a:pPr>
              <a:lnSpc>
                <a:spcPct val="120000"/>
              </a:lnSpc>
              <a:spcBef>
                <a:spcPts val="1200"/>
              </a:spcBef>
              <a:buFont typeface="Arial" panose="020B0604020202020204" pitchFamily="34" charset="0"/>
              <a:buChar char="•"/>
            </a:pPr>
            <a:r>
              <a:rPr lang="en-GB" sz="2200" dirty="0"/>
              <a:t>good </a:t>
            </a:r>
            <a:r>
              <a:rPr lang="en-GB" sz="2200" dirty="0">
                <a:solidFill>
                  <a:srgbClr val="FFFF00"/>
                </a:solidFill>
              </a:rPr>
              <a:t>listening skills </a:t>
            </a:r>
            <a:r>
              <a:rPr lang="en-GB" sz="2200" dirty="0"/>
              <a:t>(it is not uncommon in a seminar to sit at the back and stare out of the window. Ask yourself why you are doing this)</a:t>
            </a:r>
          </a:p>
          <a:p>
            <a:pPr>
              <a:lnSpc>
                <a:spcPct val="120000"/>
              </a:lnSpc>
              <a:spcBef>
                <a:spcPts val="1200"/>
              </a:spcBef>
              <a:buFont typeface="Arial" panose="020B0604020202020204" pitchFamily="34" charset="0"/>
              <a:buChar char="•"/>
            </a:pPr>
            <a:r>
              <a:rPr lang="en-GB" sz="2200" dirty="0">
                <a:solidFill>
                  <a:srgbClr val="FFFF00"/>
                </a:solidFill>
              </a:rPr>
              <a:t>reasoned argument </a:t>
            </a:r>
            <a:r>
              <a:rPr lang="en-GB" sz="2200" dirty="0"/>
              <a:t>(although the delivery might be different </a:t>
            </a:r>
            <a:r>
              <a:rPr lang="en-GB" sz="2200" u="sng" dirty="0"/>
              <a:t>the process is similar to what makes a good written argument</a:t>
            </a:r>
            <a:r>
              <a:rPr lang="en-GB" sz="2200" dirty="0"/>
              <a:t>, though obviously outside of the formal presentation it might be largely unscripted, though it should rely on evidence --- see preparation above.</a:t>
            </a:r>
          </a:p>
          <a:p>
            <a:pPr>
              <a:lnSpc>
                <a:spcPct val="120000"/>
              </a:lnSpc>
              <a:spcBef>
                <a:spcPts val="1200"/>
              </a:spcBef>
              <a:buFont typeface="Arial" panose="020B0604020202020204" pitchFamily="34" charset="0"/>
              <a:buChar char="•"/>
            </a:pPr>
            <a:r>
              <a:rPr lang="en-GB" sz="2200" dirty="0">
                <a:solidFill>
                  <a:srgbClr val="FFFF00"/>
                </a:solidFill>
              </a:rPr>
              <a:t>ask good questions</a:t>
            </a:r>
            <a:r>
              <a:rPr lang="en-GB" sz="2200" dirty="0"/>
              <a:t>; listen to the answers! Respond! [In practice the role of interlocutor and claimant should shift around during discussion. A seminar should never be an impromptu lecture by a tutor!] </a:t>
            </a:r>
          </a:p>
        </p:txBody>
      </p:sp>
      <p:sp>
        <p:nvSpPr>
          <p:cNvPr id="4" name="Rectangle 3"/>
          <p:cNvSpPr/>
          <p:nvPr/>
        </p:nvSpPr>
        <p:spPr>
          <a:xfrm>
            <a:off x="10409382" y="404814"/>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50000"/>
              </a:lnSpc>
              <a:defRPr/>
            </a:pPr>
            <a:r>
              <a:rPr lang="en-GB" sz="2400" dirty="0">
                <a:solidFill>
                  <a:schemeClr val="tx2">
                    <a:lumMod val="10000"/>
                  </a:schemeClr>
                </a:solidFill>
                <a:latin typeface="18thCentury" pitchFamily="2" charset="0"/>
              </a:rPr>
              <a:t>CSSK</a:t>
            </a:r>
          </a:p>
          <a:p>
            <a:pPr>
              <a:lnSpc>
                <a:spcPct val="50000"/>
              </a:lnSpc>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endParaRPr>
          </a:p>
        </p:txBody>
      </p:sp>
    </p:spTree>
    <p:extLst>
      <p:ext uri="{BB962C8B-B14F-4D97-AF65-F5344CB8AC3E}">
        <p14:creationId xmlns:p14="http://schemas.microsoft.com/office/powerpoint/2010/main" val="924577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23392" y="274638"/>
            <a:ext cx="7992888" cy="850900"/>
          </a:xfrm>
        </p:spPr>
        <p:txBody>
          <a:bodyPr/>
          <a:lstStyle/>
          <a:p>
            <a:r>
              <a:rPr lang="en-GB" sz="4000" dirty="0">
                <a:solidFill>
                  <a:srgbClr val="FFFF00"/>
                </a:solidFill>
                <a:latin typeface="18thCentury" pitchFamily="2" charset="0"/>
              </a:rPr>
              <a:t>LISTENING</a:t>
            </a:r>
            <a:r>
              <a:rPr lang="en-GB" sz="3400" dirty="0"/>
              <a:t/>
            </a:r>
            <a:br>
              <a:rPr lang="en-GB" sz="3400" dirty="0"/>
            </a:br>
            <a:endParaRPr lang="en-GB" sz="3400" dirty="0"/>
          </a:p>
        </p:txBody>
      </p:sp>
      <p:sp>
        <p:nvSpPr>
          <p:cNvPr id="16387" name="Rectangle 3"/>
          <p:cNvSpPr>
            <a:spLocks noGrp="1" noChangeArrowheads="1"/>
          </p:cNvSpPr>
          <p:nvPr>
            <p:ph idx="1"/>
          </p:nvPr>
        </p:nvSpPr>
        <p:spPr>
          <a:xfrm>
            <a:off x="837412" y="1556792"/>
            <a:ext cx="10026574" cy="3971534"/>
          </a:xfrm>
        </p:spPr>
        <p:txBody>
          <a:bodyPr>
            <a:normAutofit/>
          </a:bodyPr>
          <a:lstStyle/>
          <a:p>
            <a:pPr>
              <a:spcBef>
                <a:spcPts val="1800"/>
              </a:spcBef>
              <a:buFont typeface="Arial" panose="020B0604020202020204" pitchFamily="34" charset="0"/>
              <a:buChar char="•"/>
            </a:pPr>
            <a:r>
              <a:rPr lang="en-GB" sz="2400" dirty="0">
                <a:solidFill>
                  <a:srgbClr val="FFFF00"/>
                </a:solidFill>
              </a:rPr>
              <a:t>Back channelling</a:t>
            </a:r>
            <a:r>
              <a:rPr lang="en-GB" sz="2400" dirty="0"/>
              <a:t>: but not at the expense of actually listening; visual cues </a:t>
            </a:r>
          </a:p>
          <a:p>
            <a:pPr>
              <a:spcBef>
                <a:spcPts val="1800"/>
              </a:spcBef>
              <a:buFont typeface="Arial" panose="020B0604020202020204" pitchFamily="34" charset="0"/>
              <a:buChar char="•"/>
            </a:pPr>
            <a:r>
              <a:rPr lang="en-GB" sz="2400" dirty="0">
                <a:solidFill>
                  <a:srgbClr val="FFFF00"/>
                </a:solidFill>
              </a:rPr>
              <a:t>Intervention</a:t>
            </a:r>
            <a:r>
              <a:rPr lang="en-GB" sz="2400" dirty="0"/>
              <a:t>: ‘So what you saying is …?’ </a:t>
            </a:r>
            <a:r>
              <a:rPr lang="en-GB" i="1" dirty="0"/>
              <a:t>[Intervention should facilitate and not obscure!]</a:t>
            </a:r>
            <a:endParaRPr lang="en-GB" sz="2400" i="1" dirty="0"/>
          </a:p>
          <a:p>
            <a:pPr>
              <a:spcBef>
                <a:spcPts val="1800"/>
              </a:spcBef>
              <a:buFont typeface="Arial" panose="020B0604020202020204" pitchFamily="34" charset="0"/>
              <a:buChar char="•"/>
            </a:pPr>
            <a:r>
              <a:rPr lang="en-GB" sz="2400" dirty="0"/>
              <a:t>Remember the difference between </a:t>
            </a:r>
            <a:r>
              <a:rPr lang="en-GB" sz="2400" dirty="0">
                <a:solidFill>
                  <a:srgbClr val="FFFF00"/>
                </a:solidFill>
              </a:rPr>
              <a:t>open and closed questions</a:t>
            </a:r>
            <a:r>
              <a:rPr lang="en-GB" sz="2400" dirty="0"/>
              <a:t>: </a:t>
            </a:r>
          </a:p>
          <a:p>
            <a:pPr lvl="1">
              <a:spcBef>
                <a:spcPts val="1200"/>
              </a:spcBef>
              <a:buFont typeface="Arial" panose="020B0604020202020204" pitchFamily="34" charset="0"/>
              <a:buChar char="•"/>
            </a:pPr>
            <a:r>
              <a:rPr lang="en-GB" sz="2200" i="1" dirty="0"/>
              <a:t>That was a good film wasn’t it?</a:t>
            </a:r>
          </a:p>
          <a:p>
            <a:pPr lvl="1">
              <a:spcBef>
                <a:spcPts val="1200"/>
              </a:spcBef>
              <a:buFont typeface="Arial" panose="020B0604020202020204" pitchFamily="34" charset="0"/>
              <a:buChar char="•"/>
            </a:pPr>
            <a:r>
              <a:rPr lang="en-GB" sz="2200" i="1" dirty="0"/>
              <a:t>What do you think worked well in that particular film? </a:t>
            </a:r>
          </a:p>
        </p:txBody>
      </p:sp>
      <p:sp>
        <p:nvSpPr>
          <p:cNvPr id="4" name="Rectangle 3"/>
          <p:cNvSpPr/>
          <p:nvPr/>
        </p:nvSpPr>
        <p:spPr>
          <a:xfrm>
            <a:off x="10416480" y="274638"/>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50000"/>
              </a:lnSpc>
              <a:defRPr/>
            </a:pPr>
            <a:r>
              <a:rPr lang="en-GB" sz="2400" dirty="0">
                <a:solidFill>
                  <a:schemeClr val="tx2">
                    <a:lumMod val="10000"/>
                  </a:schemeClr>
                </a:solidFill>
                <a:latin typeface="18thCentury" pitchFamily="2" charset="0"/>
              </a:rPr>
              <a:t>CSSK</a:t>
            </a:r>
          </a:p>
          <a:p>
            <a:pPr>
              <a:lnSpc>
                <a:spcPct val="50000"/>
              </a:lnSpc>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endParaRPr>
          </a:p>
        </p:txBody>
      </p:sp>
    </p:spTree>
    <p:extLst>
      <p:ext uri="{BB962C8B-B14F-4D97-AF65-F5344CB8AC3E}">
        <p14:creationId xmlns:p14="http://schemas.microsoft.com/office/powerpoint/2010/main" val="28718882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3352" y="332656"/>
            <a:ext cx="10153128" cy="1323439"/>
          </a:xfrm>
          <a:prstGeom prst="rect">
            <a:avLst/>
          </a:prstGeom>
          <a:noFill/>
        </p:spPr>
        <p:txBody>
          <a:bodyPr wrap="square" rtlCol="0">
            <a:spAutoFit/>
          </a:bodyPr>
          <a:lstStyle/>
          <a:p>
            <a:r>
              <a:rPr lang="en-GB" sz="4000" dirty="0">
                <a:solidFill>
                  <a:srgbClr val="FFFF00"/>
                </a:solidFill>
                <a:latin typeface="18thCentury" pitchFamily="2" charset="0"/>
              </a:rPr>
              <a:t>DIFFERENTIATE BETWEEN CONVERSATION, ARGUMENT &amp; DISCUSSION</a:t>
            </a:r>
          </a:p>
        </p:txBody>
      </p:sp>
      <p:sp>
        <p:nvSpPr>
          <p:cNvPr id="3" name="Rectangle 2"/>
          <p:cNvSpPr/>
          <p:nvPr/>
        </p:nvSpPr>
        <p:spPr>
          <a:xfrm>
            <a:off x="911424" y="3067333"/>
            <a:ext cx="6264696" cy="2923877"/>
          </a:xfrm>
          <a:prstGeom prst="rect">
            <a:avLst/>
          </a:prstGeom>
        </p:spPr>
        <p:txBody>
          <a:bodyPr wrap="square">
            <a:spAutoFit/>
          </a:bodyPr>
          <a:lstStyle/>
          <a:p>
            <a:r>
              <a:rPr lang="en-GB" sz="2800" dirty="0">
                <a:latin typeface="Century Gothic" panose="020B0502020202020204" pitchFamily="34" charset="0"/>
              </a:rPr>
              <a:t>The function of conversation is …</a:t>
            </a:r>
          </a:p>
          <a:p>
            <a:endParaRPr lang="en-GB" sz="2800" dirty="0">
              <a:latin typeface="Century Gothic" panose="020B0502020202020204" pitchFamily="34" charset="0"/>
            </a:endParaRPr>
          </a:p>
          <a:p>
            <a:r>
              <a:rPr lang="en-GB" sz="2800" dirty="0">
                <a:latin typeface="Century Gothic" panose="020B0502020202020204" pitchFamily="34" charset="0"/>
              </a:rPr>
              <a:t>The function of argument is …</a:t>
            </a:r>
          </a:p>
          <a:p>
            <a:endParaRPr lang="en-GB" sz="2800" dirty="0">
              <a:latin typeface="Century Gothic" panose="020B0502020202020204" pitchFamily="34" charset="0"/>
            </a:endParaRPr>
          </a:p>
          <a:p>
            <a:r>
              <a:rPr lang="en-GB" sz="2800" dirty="0">
                <a:latin typeface="Century Gothic" panose="020B0502020202020204" pitchFamily="34" charset="0"/>
              </a:rPr>
              <a:t>The function of discussion is …</a:t>
            </a:r>
            <a:endParaRPr lang="en-GB" sz="2400" dirty="0">
              <a:latin typeface="Century Gothic" panose="020B0502020202020204" pitchFamily="34" charset="0"/>
            </a:endParaRPr>
          </a:p>
          <a:p>
            <a:endParaRPr lang="en-GB" sz="2000" dirty="0">
              <a:latin typeface="Century Gothic" panose="020B0502020202020204" pitchFamily="34" charset="0"/>
            </a:endParaRPr>
          </a:p>
          <a:p>
            <a:endParaRPr lang="en-GB" sz="2400" dirty="0">
              <a:latin typeface="Century Gothic" panose="020B0502020202020204" pitchFamily="34" charset="0"/>
            </a:endParaRPr>
          </a:p>
        </p:txBody>
      </p:sp>
      <p:sp>
        <p:nvSpPr>
          <p:cNvPr id="4" name="Rectangle 3"/>
          <p:cNvSpPr/>
          <p:nvPr/>
        </p:nvSpPr>
        <p:spPr>
          <a:xfrm>
            <a:off x="7392144" y="3682886"/>
            <a:ext cx="4151784" cy="2308324"/>
          </a:xfrm>
          <a:prstGeom prst="rect">
            <a:avLst/>
          </a:prstGeom>
        </p:spPr>
        <p:txBody>
          <a:bodyPr wrap="square">
            <a:spAutoFit/>
          </a:bodyPr>
          <a:lstStyle/>
          <a:p>
            <a:pPr lvl="0" algn="r"/>
            <a:r>
              <a:rPr lang="en-GB" sz="3600" dirty="0">
                <a:solidFill>
                  <a:srgbClr val="FFFF00"/>
                </a:solidFill>
                <a:latin typeface="18thCentury" pitchFamily="2" charset="0"/>
              </a:rPr>
              <a:t>THIS HELPS YOU BE CLEAR ABOUT THE DISCOURSE YOU SHOULD USE</a:t>
            </a:r>
          </a:p>
        </p:txBody>
      </p:sp>
      <p:sp>
        <p:nvSpPr>
          <p:cNvPr id="5" name="Rectangle 4"/>
          <p:cNvSpPr/>
          <p:nvPr/>
        </p:nvSpPr>
        <p:spPr>
          <a:xfrm>
            <a:off x="10416480" y="302741"/>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CSSK</a:t>
            </a:r>
          </a:p>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latin typeface="+mn-lt"/>
            </a:endParaRPr>
          </a:p>
        </p:txBody>
      </p:sp>
    </p:spTree>
    <p:extLst>
      <p:ext uri="{BB962C8B-B14F-4D97-AF65-F5344CB8AC3E}">
        <p14:creationId xmlns:p14="http://schemas.microsoft.com/office/powerpoint/2010/main" val="159430960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66647" y="127061"/>
            <a:ext cx="11703680" cy="1323439"/>
          </a:xfrm>
          <a:prstGeom prst="rect">
            <a:avLst/>
          </a:prstGeom>
        </p:spPr>
        <p:txBody>
          <a:bodyPr wrap="square">
            <a:spAutoFit/>
          </a:bodyPr>
          <a:lstStyle/>
          <a:p>
            <a:r>
              <a:rPr lang="en-GB" sz="4000" dirty="0">
                <a:latin typeface="18thCentury" pitchFamily="2" charset="0"/>
              </a:rPr>
              <a:t>CONVERSATION, ARGUMENT &amp; DISCUSSION: </a:t>
            </a:r>
          </a:p>
          <a:p>
            <a:r>
              <a:rPr lang="en-GB" sz="4000" dirty="0">
                <a:latin typeface="18thCentury" pitchFamily="2" charset="0"/>
              </a:rPr>
              <a:t>DEFINING DISCOURSES </a:t>
            </a:r>
            <a:endParaRPr lang="en-GB" sz="4000" i="1" dirty="0">
              <a:latin typeface="18thCentury" pitchFamily="2" charset="0"/>
            </a:endParaRPr>
          </a:p>
        </p:txBody>
      </p:sp>
      <p:sp>
        <p:nvSpPr>
          <p:cNvPr id="4" name="Rectangle 3"/>
          <p:cNvSpPr/>
          <p:nvPr/>
        </p:nvSpPr>
        <p:spPr>
          <a:xfrm>
            <a:off x="191344" y="1844824"/>
            <a:ext cx="6054436" cy="4801314"/>
          </a:xfrm>
          <a:prstGeom prst="rect">
            <a:avLst/>
          </a:prstGeom>
        </p:spPr>
        <p:txBody>
          <a:bodyPr wrap="square">
            <a:spAutoFit/>
          </a:bodyPr>
          <a:lstStyle/>
          <a:p>
            <a:r>
              <a:rPr lang="en-GB" sz="2400" u="sng" dirty="0">
                <a:solidFill>
                  <a:srgbClr val="FFFF00"/>
                </a:solidFill>
                <a:latin typeface="Century Gothic" panose="020B0502020202020204" pitchFamily="34" charset="0"/>
              </a:rPr>
              <a:t>CONVERSATION</a:t>
            </a:r>
            <a:r>
              <a:rPr lang="en-GB" sz="2400" dirty="0">
                <a:latin typeface="Century Gothic" panose="020B0502020202020204" pitchFamily="34" charset="0"/>
              </a:rPr>
              <a:t> </a:t>
            </a:r>
          </a:p>
          <a:p>
            <a:r>
              <a:rPr lang="en-GB" sz="2400" i="1" dirty="0">
                <a:latin typeface="Century Gothic" panose="020B0502020202020204" pitchFamily="34" charset="0"/>
              </a:rPr>
              <a:t>	</a:t>
            </a:r>
            <a:r>
              <a:rPr lang="en-GB" sz="2400" i="1" dirty="0">
                <a:latin typeface="Palatino Linotype" panose="02040502050505030304" pitchFamily="18" charset="0"/>
              </a:rPr>
              <a:t>really, very, incredibly, </a:t>
            </a:r>
          </a:p>
          <a:p>
            <a:r>
              <a:rPr lang="en-GB" sz="2400" i="1" dirty="0">
                <a:latin typeface="Palatino Linotype" panose="02040502050505030304" pitchFamily="18" charset="0"/>
              </a:rPr>
              <a:t>	some people say, everyone knows</a:t>
            </a:r>
          </a:p>
          <a:p>
            <a:r>
              <a:rPr lang="en-GB" sz="2400" b="1" u="sng" dirty="0">
                <a:latin typeface="Palatino Linotype" panose="02040502050505030304" pitchFamily="18" charset="0"/>
              </a:rPr>
              <a:t>anecdote and interpersonal connection</a:t>
            </a:r>
            <a:endParaRPr lang="en-GB" sz="2400" b="1" u="sng" dirty="0">
              <a:latin typeface="Century Gothic" panose="020B0502020202020204" pitchFamily="34" charset="0"/>
            </a:endParaRPr>
          </a:p>
          <a:p>
            <a:pPr lvl="1"/>
            <a:r>
              <a:rPr lang="en-GB" sz="2200" dirty="0">
                <a:latin typeface="Century Gothic" panose="020B0502020202020204" pitchFamily="34" charset="0"/>
              </a:rPr>
              <a:t>WHY USE THESE IN CONVERSATION? </a:t>
            </a:r>
          </a:p>
          <a:p>
            <a:pPr lvl="1"/>
            <a:r>
              <a:rPr lang="en-GB" sz="2200" dirty="0">
                <a:latin typeface="Century Gothic" panose="020B0502020202020204" pitchFamily="34" charset="0"/>
              </a:rPr>
              <a:t>WHAT IS THEIR FUNCTION</a:t>
            </a:r>
            <a:r>
              <a:rPr lang="en-GB" sz="2400" dirty="0">
                <a:latin typeface="Century Gothic" panose="020B0502020202020204" pitchFamily="34" charset="0"/>
              </a:rPr>
              <a:t>?</a:t>
            </a:r>
          </a:p>
          <a:p>
            <a:endParaRPr lang="en-GB" sz="2400" dirty="0">
              <a:latin typeface="Century Gothic" panose="020B0502020202020204" pitchFamily="34" charset="0"/>
            </a:endParaRPr>
          </a:p>
          <a:p>
            <a:r>
              <a:rPr lang="en-GB" sz="2400" u="sng" dirty="0">
                <a:solidFill>
                  <a:srgbClr val="FFFF00"/>
                </a:solidFill>
                <a:latin typeface="Century Gothic" panose="020B0502020202020204" pitchFamily="34" charset="0"/>
              </a:rPr>
              <a:t>ARGUMENT</a:t>
            </a:r>
            <a:endParaRPr lang="en-GB" sz="2400" dirty="0">
              <a:solidFill>
                <a:srgbClr val="FFFF00"/>
              </a:solidFill>
              <a:latin typeface="Century Gothic" panose="020B0502020202020204" pitchFamily="34" charset="0"/>
            </a:endParaRPr>
          </a:p>
          <a:p>
            <a:r>
              <a:rPr lang="en-GB" sz="2400" i="1" dirty="0">
                <a:latin typeface="Century Gothic" panose="020B0502020202020204" pitchFamily="34" charset="0"/>
              </a:rPr>
              <a:t>	</a:t>
            </a:r>
            <a:r>
              <a:rPr lang="en-GB" sz="2400" i="1" dirty="0">
                <a:latin typeface="Palatino Linotype" panose="02040502050505030304" pitchFamily="18" charset="0"/>
              </a:rPr>
              <a:t>x claims, y argues, z disagrees</a:t>
            </a:r>
          </a:p>
          <a:p>
            <a:r>
              <a:rPr lang="en-GB" sz="2400" i="1" dirty="0">
                <a:latin typeface="Palatino Linotype" panose="02040502050505030304" pitchFamily="18" charset="0"/>
              </a:rPr>
              <a:t>	 Thus, hence, therefore</a:t>
            </a:r>
          </a:p>
          <a:p>
            <a:r>
              <a:rPr lang="en-GB" sz="2400" b="1" u="sng" dirty="0">
                <a:latin typeface="Palatino Linotype" panose="02040502050505030304" pitchFamily="18" charset="0"/>
              </a:rPr>
              <a:t>seeks to establish personal conclusion</a:t>
            </a:r>
            <a:endParaRPr lang="en-GB" sz="2400" b="1" u="sng" dirty="0">
              <a:latin typeface="Century Gothic" panose="020B0502020202020204" pitchFamily="34" charset="0"/>
            </a:endParaRPr>
          </a:p>
          <a:p>
            <a:pPr lvl="1"/>
            <a:r>
              <a:rPr lang="en-GB" sz="2200" dirty="0">
                <a:latin typeface="Century Gothic" panose="020B0502020202020204" pitchFamily="34" charset="0"/>
              </a:rPr>
              <a:t>WHY USE THESE IN ARGUMENT? </a:t>
            </a:r>
          </a:p>
          <a:p>
            <a:pPr lvl="1"/>
            <a:r>
              <a:rPr lang="en-GB" sz="2200" dirty="0">
                <a:latin typeface="Century Gothic" panose="020B0502020202020204" pitchFamily="34" charset="0"/>
              </a:rPr>
              <a:t>WHAT IS THEIR FUNCTION?</a:t>
            </a:r>
            <a:endParaRPr lang="en-GB" sz="2400" dirty="0">
              <a:latin typeface="Century Gothic" panose="020B0502020202020204" pitchFamily="34" charset="0"/>
            </a:endParaRPr>
          </a:p>
        </p:txBody>
      </p:sp>
      <p:sp>
        <p:nvSpPr>
          <p:cNvPr id="5" name="Rectangle 4"/>
          <p:cNvSpPr/>
          <p:nvPr/>
        </p:nvSpPr>
        <p:spPr>
          <a:xfrm>
            <a:off x="5874327" y="3356992"/>
            <a:ext cx="6096000" cy="2246769"/>
          </a:xfrm>
          <a:prstGeom prst="rect">
            <a:avLst/>
          </a:prstGeom>
        </p:spPr>
        <p:txBody>
          <a:bodyPr>
            <a:spAutoFit/>
          </a:bodyPr>
          <a:lstStyle/>
          <a:p>
            <a:pPr lvl="0"/>
            <a:r>
              <a:rPr lang="en-GB" sz="2400" u="sng" dirty="0">
                <a:solidFill>
                  <a:srgbClr val="FFFF00"/>
                </a:solidFill>
                <a:latin typeface="Century Gothic" panose="020B0502020202020204" pitchFamily="34" charset="0"/>
              </a:rPr>
              <a:t>DISCUSSION</a:t>
            </a:r>
          </a:p>
          <a:p>
            <a:r>
              <a:rPr lang="en-GB" sz="2400" i="1" dirty="0">
                <a:solidFill>
                  <a:prstClr val="black"/>
                </a:solidFill>
                <a:latin typeface="Century Gothic" panose="020B0502020202020204" pitchFamily="34" charset="0"/>
              </a:rPr>
              <a:t>	</a:t>
            </a:r>
            <a:r>
              <a:rPr lang="en-GB" sz="2400" i="1" dirty="0">
                <a:latin typeface="Palatino Linotype" panose="02040502050505030304" pitchFamily="18" charset="0"/>
              </a:rPr>
              <a:t>x claims, y argues, z disagrees</a:t>
            </a:r>
          </a:p>
          <a:p>
            <a:pPr lvl="0"/>
            <a:r>
              <a:rPr lang="en-GB" sz="2400" i="1" dirty="0">
                <a:latin typeface="Palatino Linotype" panose="02040502050505030304" pitchFamily="18" charset="0"/>
              </a:rPr>
              <a:t>	I think, this suggests, maybe,  </a:t>
            </a:r>
          </a:p>
          <a:p>
            <a:pPr lvl="0"/>
            <a:r>
              <a:rPr lang="en-GB" sz="2400" b="1" u="sng" dirty="0">
                <a:latin typeface="Palatino Linotype" panose="02040502050505030304" pitchFamily="18" charset="0"/>
              </a:rPr>
              <a:t>collaboration/exploration of other’s views</a:t>
            </a:r>
            <a:endParaRPr lang="en-GB" sz="2400" b="1" u="sng" dirty="0">
              <a:latin typeface="Century Gothic" panose="020B0502020202020204" pitchFamily="34" charset="0"/>
            </a:endParaRPr>
          </a:p>
          <a:p>
            <a:pPr lvl="1"/>
            <a:r>
              <a:rPr lang="en-GB" sz="2200" dirty="0">
                <a:latin typeface="Century Gothic" panose="020B0502020202020204" pitchFamily="34" charset="0"/>
              </a:rPr>
              <a:t>WHY USE THESE IN DISCUSSION? </a:t>
            </a:r>
          </a:p>
          <a:p>
            <a:pPr lvl="1"/>
            <a:r>
              <a:rPr lang="en-GB" sz="2200" dirty="0">
                <a:latin typeface="Century Gothic" panose="020B0502020202020204" pitchFamily="34" charset="0"/>
              </a:rPr>
              <a:t>WHAT IS THEIR FUNCTION?</a:t>
            </a:r>
          </a:p>
        </p:txBody>
      </p:sp>
      <p:sp>
        <p:nvSpPr>
          <p:cNvPr id="6" name="Rectangle 5"/>
          <p:cNvSpPr/>
          <p:nvPr/>
        </p:nvSpPr>
        <p:spPr>
          <a:xfrm>
            <a:off x="10416480" y="302741"/>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CSSK</a:t>
            </a:r>
          </a:p>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latin typeface="+mn-lt"/>
            </a:endParaRPr>
          </a:p>
        </p:txBody>
      </p:sp>
    </p:spTree>
    <p:extLst>
      <p:ext uri="{BB962C8B-B14F-4D97-AF65-F5344CB8AC3E}">
        <p14:creationId xmlns:p14="http://schemas.microsoft.com/office/powerpoint/2010/main" val="1527041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
                                            <p:txEl>
                                              <p:pRg st="2" end="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5">
                                            <p:txEl>
                                              <p:pRg st="3" end="3"/>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5">
                                            <p:txEl>
                                              <p:pRg st="4" end="4"/>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32104" y="1916832"/>
            <a:ext cx="4488543" cy="2160240"/>
          </a:xfrm>
        </p:spPr>
        <p:txBody>
          <a:bodyPr>
            <a:normAutofit/>
          </a:bodyPr>
          <a:lstStyle/>
          <a:p>
            <a:r>
              <a:rPr lang="en-GB" sz="2400" dirty="0" smtClean="0">
                <a:latin typeface="Century Gothic" panose="020B0502020202020204" pitchFamily="34" charset="0"/>
              </a:rPr>
              <a:t>- </a:t>
            </a:r>
            <a:r>
              <a:rPr lang="en-GB" sz="2400" dirty="0" smtClean="0">
                <a:latin typeface="Century Gothic" panose="020B0502020202020204" pitchFamily="34" charset="0"/>
              </a:rPr>
              <a:t>is there </a:t>
            </a:r>
            <a:r>
              <a:rPr lang="en-GB" sz="2400" dirty="0">
                <a:latin typeface="Century Gothic" panose="020B0502020202020204" pitchFamily="34" charset="0"/>
              </a:rPr>
              <a:t>any wonder  people who don’t learn to be accurate and detailed are bad at their  jobs</a:t>
            </a:r>
            <a:r>
              <a:rPr lang="en-GB" sz="2400" dirty="0" smtClean="0">
                <a:latin typeface="Century Gothic" panose="020B0502020202020204" pitchFamily="34" charset="0"/>
              </a:rPr>
              <a:t>?</a:t>
            </a:r>
            <a:r>
              <a:rPr lang="en-GB" sz="2400" dirty="0">
                <a:solidFill>
                  <a:srgbClr val="EBEBEB"/>
                </a:solidFill>
                <a:latin typeface="Century Gothic" panose="020B0502020202020204" pitchFamily="34" charset="0"/>
              </a:rPr>
              <a:t> (&amp; waste resources</a:t>
            </a:r>
            <a:r>
              <a:rPr lang="en-GB" sz="2400" dirty="0" smtClean="0">
                <a:solidFill>
                  <a:srgbClr val="EBEBEB"/>
                </a:solidFill>
                <a:latin typeface="Century Gothic" panose="020B0502020202020204" pitchFamily="34" charset="0"/>
              </a:rPr>
              <a:t>)</a:t>
            </a:r>
            <a:endParaRPr lang="en-GB" sz="2800" dirty="0">
              <a:latin typeface="Century Gothic" panose="020B0502020202020204" pitchFamily="34" charset="0"/>
            </a:endParaRPr>
          </a:p>
        </p:txBody>
      </p:sp>
      <p:pic>
        <p:nvPicPr>
          <p:cNvPr id="4" name="Content Placeholder 3"/>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50000"/>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551384" y="825182"/>
            <a:ext cx="5016896" cy="5782372"/>
          </a:xfrm>
        </p:spPr>
      </p:pic>
      <p:sp>
        <p:nvSpPr>
          <p:cNvPr id="5" name="Rectangle 4"/>
          <p:cNvSpPr/>
          <p:nvPr/>
        </p:nvSpPr>
        <p:spPr>
          <a:xfrm>
            <a:off x="10416480" y="302741"/>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CSSK</a:t>
            </a:r>
          </a:p>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latin typeface="+mn-lt"/>
            </a:endParaRPr>
          </a:p>
        </p:txBody>
      </p:sp>
      <p:sp>
        <p:nvSpPr>
          <p:cNvPr id="3" name="Rectangle 2"/>
          <p:cNvSpPr/>
          <p:nvPr/>
        </p:nvSpPr>
        <p:spPr>
          <a:xfrm>
            <a:off x="5424264" y="6438277"/>
            <a:ext cx="6672064" cy="338554"/>
          </a:xfrm>
          <a:prstGeom prst="rect">
            <a:avLst/>
          </a:prstGeom>
        </p:spPr>
        <p:txBody>
          <a:bodyPr wrap="square">
            <a:spAutoFit/>
          </a:bodyPr>
          <a:lstStyle/>
          <a:p>
            <a:pPr algn="r"/>
            <a:r>
              <a:rPr lang="en-GB" sz="1600" dirty="0"/>
              <a:t>http://www.governing.com/topics/mgmt/gov-bad-data.html</a:t>
            </a:r>
          </a:p>
        </p:txBody>
      </p:sp>
      <p:sp>
        <p:nvSpPr>
          <p:cNvPr id="6" name="Rectangle 5"/>
          <p:cNvSpPr/>
          <p:nvPr/>
        </p:nvSpPr>
        <p:spPr>
          <a:xfrm>
            <a:off x="6893290" y="5546519"/>
            <a:ext cx="5297877" cy="923330"/>
          </a:xfrm>
          <a:prstGeom prst="rect">
            <a:avLst/>
          </a:prstGeom>
        </p:spPr>
        <p:txBody>
          <a:bodyPr wrap="square">
            <a:spAutoFit/>
          </a:bodyPr>
          <a:lstStyle/>
          <a:p>
            <a:pPr algn="r"/>
            <a:r>
              <a:rPr lang="en-GB" dirty="0" smtClean="0"/>
              <a:t>Katherine Barrett &amp; Richard Greene, ‘The </a:t>
            </a:r>
            <a:r>
              <a:rPr lang="en-GB" dirty="0"/>
              <a:t>Causes, Costs and Consequences of Bad Government </a:t>
            </a:r>
            <a:r>
              <a:rPr lang="en-GB" dirty="0" smtClean="0"/>
              <a:t>Data’, </a:t>
            </a:r>
            <a:r>
              <a:rPr lang="en-GB" i="1" dirty="0" smtClean="0"/>
              <a:t>Governing</a:t>
            </a:r>
            <a:r>
              <a:rPr lang="en-GB" dirty="0" smtClean="0"/>
              <a:t>, June </a:t>
            </a:r>
            <a:r>
              <a:rPr lang="en-GB" dirty="0"/>
              <a:t>24, 2015</a:t>
            </a:r>
          </a:p>
        </p:txBody>
      </p:sp>
      <p:sp>
        <p:nvSpPr>
          <p:cNvPr id="7" name="Rectangle 6"/>
          <p:cNvSpPr/>
          <p:nvPr/>
        </p:nvSpPr>
        <p:spPr>
          <a:xfrm>
            <a:off x="191344" y="179929"/>
            <a:ext cx="10225136" cy="630942"/>
          </a:xfrm>
          <a:prstGeom prst="rect">
            <a:avLst/>
          </a:prstGeom>
        </p:spPr>
        <p:txBody>
          <a:bodyPr wrap="square">
            <a:spAutoFit/>
          </a:bodyPr>
          <a:lstStyle/>
          <a:p>
            <a:r>
              <a:rPr lang="en-GB" sz="3500" dirty="0" smtClean="0">
                <a:solidFill>
                  <a:srgbClr val="FFFF00"/>
                </a:solidFill>
                <a:latin typeface="18thCentury" pitchFamily="2" charset="0"/>
              </a:rPr>
              <a:t>THE COST OF INACCURACY, OR, HOW NOT TO GET ON IN WORK</a:t>
            </a:r>
            <a:endParaRPr lang="en-GB" sz="3500" dirty="0"/>
          </a:p>
        </p:txBody>
      </p:sp>
    </p:spTree>
    <p:extLst>
      <p:ext uri="{BB962C8B-B14F-4D97-AF65-F5344CB8AC3E}">
        <p14:creationId xmlns:p14="http://schemas.microsoft.com/office/powerpoint/2010/main" val="28945071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53248" y="2708920"/>
            <a:ext cx="2326463" cy="1935727"/>
          </a:xfrm>
        </p:spPr>
        <p:txBody>
          <a:bodyPr>
            <a:normAutofit/>
          </a:bodyPr>
          <a:lstStyle/>
          <a:p>
            <a:pPr algn="r"/>
            <a:r>
              <a:rPr lang="en-GB" sz="2400" u="sng" dirty="0" smtClean="0">
                <a:latin typeface="+mn-lt"/>
              </a:rPr>
              <a:t>Problem 1</a:t>
            </a:r>
            <a:r>
              <a:rPr lang="en-GB" sz="2400" dirty="0" smtClean="0">
                <a:latin typeface="+mn-lt"/>
              </a:rPr>
              <a:t>:  the dead voice of bureaucracy</a:t>
            </a:r>
            <a:endParaRPr lang="en-GB" sz="2400" dirty="0">
              <a:latin typeface="+mn-lt"/>
            </a:endParaRPr>
          </a:p>
        </p:txBody>
      </p:sp>
      <p:pic>
        <p:nvPicPr>
          <p:cNvPr id="4" name="Picture 3"/>
          <p:cNvPicPr/>
          <p:nvPr/>
        </p:nvPicPr>
        <p:blipFill rotWithShape="1">
          <a:blip r:embed="rId2">
            <a:grayscl/>
            <a:extLst>
              <a:ext uri="{BEBA8EAE-BF5A-486C-A8C5-ECC9F3942E4B}">
                <a14:imgProps xmlns:a14="http://schemas.microsoft.com/office/drawing/2010/main">
                  <a14:imgLayer r:embed="rId3">
                    <a14:imgEffect>
                      <a14:sharpenSoften amount="50000"/>
                    </a14:imgEffect>
                    <a14:imgEffect>
                      <a14:brightnessContrast bright="-40000" contrast="40000"/>
                    </a14:imgEffect>
                  </a14:imgLayer>
                </a14:imgProps>
              </a:ext>
            </a:extLst>
          </a:blip>
          <a:srcRect l="23797" t="16427" r="21295" b="10655"/>
          <a:stretch/>
        </p:blipFill>
        <p:spPr bwMode="auto">
          <a:xfrm>
            <a:off x="479376" y="307883"/>
            <a:ext cx="7848872" cy="6333386"/>
          </a:xfrm>
          <a:prstGeom prst="rect">
            <a:avLst/>
          </a:prstGeom>
          <a:ln>
            <a:noFill/>
          </a:ln>
          <a:extLst>
            <a:ext uri="{53640926-AAD7-44D8-BBD7-CCE9431645EC}">
              <a14:shadowObscured xmlns:a14="http://schemas.microsoft.com/office/drawing/2010/main"/>
            </a:ext>
          </a:extLst>
        </p:spPr>
      </p:pic>
      <p:sp>
        <p:nvSpPr>
          <p:cNvPr id="5" name="Rectangle 4"/>
          <p:cNvSpPr/>
          <p:nvPr/>
        </p:nvSpPr>
        <p:spPr>
          <a:xfrm>
            <a:off x="10416480" y="302741"/>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CSSK</a:t>
            </a:r>
          </a:p>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latin typeface="+mn-lt"/>
            </a:endParaRPr>
          </a:p>
        </p:txBody>
      </p:sp>
      <p:sp>
        <p:nvSpPr>
          <p:cNvPr id="15" name="Rectangle 14"/>
          <p:cNvSpPr/>
          <p:nvPr/>
        </p:nvSpPr>
        <p:spPr>
          <a:xfrm>
            <a:off x="406806" y="6285568"/>
            <a:ext cx="8031930" cy="369332"/>
          </a:xfrm>
          <a:prstGeom prst="rect">
            <a:avLst/>
          </a:prstGeom>
          <a:solidFill>
            <a:schemeClr val="bg2"/>
          </a:solidFill>
        </p:spPr>
        <p:txBody>
          <a:bodyPr wrap="square">
            <a:spAutoFit/>
          </a:bodyPr>
          <a:lstStyle/>
          <a:p>
            <a:r>
              <a:rPr lang="en-GB" u="sng" dirty="0"/>
              <a:t>www.rds-sc.nihr.ac.uk/</a:t>
            </a:r>
            <a:r>
              <a:rPr lang="en-GB" u="sng" dirty="0" err="1"/>
              <a:t>wp</a:t>
            </a:r>
            <a:r>
              <a:rPr lang="en-GB" u="sng" dirty="0"/>
              <a:t>-content/.../01/Masterclass-03-Feb-2012.pptx</a:t>
            </a:r>
            <a:r>
              <a:rPr lang="en-GB" dirty="0"/>
              <a:t> </a:t>
            </a:r>
          </a:p>
        </p:txBody>
      </p:sp>
    </p:spTree>
    <p:extLst>
      <p:ext uri="{BB962C8B-B14F-4D97-AF65-F5344CB8AC3E}">
        <p14:creationId xmlns:p14="http://schemas.microsoft.com/office/powerpoint/2010/main" val="346900371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7508" y="377661"/>
            <a:ext cx="6048672" cy="774086"/>
          </a:xfrm>
        </p:spPr>
        <p:txBody>
          <a:bodyPr>
            <a:noAutofit/>
          </a:bodyPr>
          <a:lstStyle/>
          <a:p>
            <a:pPr algn="ctr"/>
            <a:r>
              <a:rPr lang="en-GB" sz="4000" dirty="0">
                <a:latin typeface="18thCentury" pitchFamily="2" charset="0"/>
              </a:rPr>
              <a:t>USE DETAIL, BE </a:t>
            </a:r>
            <a:r>
              <a:rPr lang="en-GB" sz="4000" dirty="0" smtClean="0">
                <a:latin typeface="18thCentury" pitchFamily="2" charset="0"/>
              </a:rPr>
              <a:t>SPECIFIC</a:t>
            </a:r>
            <a:endParaRPr lang="en-GB" sz="4000" dirty="0">
              <a:latin typeface="18thCentury" pitchFamily="2" charset="0"/>
            </a:endParaRPr>
          </a:p>
        </p:txBody>
      </p:sp>
      <p:pic>
        <p:nvPicPr>
          <p:cNvPr id="4" name="Content Placeholder 3" descr="http://image.slidesharecdn.com/elashoffapproachsectioningrantapplications-140819134032-phpapp02/95/elashoff-approach-section-in-grant-applications-15-638.jpg?cb=1408455696"/>
          <p:cNvPicPr>
            <a:picLocks noGrp="1"/>
          </p:cNvPicPr>
          <p:nvPr>
            <p:ph idx="1"/>
          </p:nvPr>
        </p:nvPicPr>
        <p:blipFill rotWithShape="1">
          <a:blip r:embed="rId2">
            <a:grayscl/>
            <a:extLst>
              <a:ext uri="{BEBA8EAE-BF5A-486C-A8C5-ECC9F3942E4B}">
                <a14:imgProps xmlns:a14="http://schemas.microsoft.com/office/drawing/2010/main">
                  <a14:imgLayer r:embed="rId3">
                    <a14:imgEffect>
                      <a14:sharpenSoften amount="50000"/>
                    </a14:imgEffect>
                    <a14:imgEffect>
                      <a14:brightnessContrast bright="-40000" contrast="40000"/>
                    </a14:imgEffect>
                  </a14:imgLayer>
                </a14:imgProps>
              </a:ext>
              <a:ext uri="{28A0092B-C50C-407E-A947-70E740481C1C}">
                <a14:useLocalDpi xmlns:a14="http://schemas.microsoft.com/office/drawing/2010/main" val="0"/>
              </a:ext>
            </a:extLst>
          </a:blip>
          <a:srcRect l="3333" t="22552" r="7127" b="8889"/>
          <a:stretch/>
        </p:blipFill>
        <p:spPr bwMode="auto">
          <a:xfrm>
            <a:off x="263352" y="1384310"/>
            <a:ext cx="8496944" cy="4972087"/>
          </a:xfrm>
          <a:prstGeom prst="rect">
            <a:avLst/>
          </a:prstGeom>
          <a:noFill/>
          <a:ln>
            <a:noFill/>
          </a:ln>
        </p:spPr>
      </p:pic>
      <p:sp>
        <p:nvSpPr>
          <p:cNvPr id="5" name="Rectangle 4"/>
          <p:cNvSpPr/>
          <p:nvPr/>
        </p:nvSpPr>
        <p:spPr>
          <a:xfrm>
            <a:off x="10416480" y="302741"/>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CSSK</a:t>
            </a:r>
          </a:p>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latin typeface="+mn-lt"/>
            </a:endParaRPr>
          </a:p>
        </p:txBody>
      </p:sp>
      <p:sp>
        <p:nvSpPr>
          <p:cNvPr id="3" name="Rectangle 2"/>
          <p:cNvSpPr/>
          <p:nvPr/>
        </p:nvSpPr>
        <p:spPr>
          <a:xfrm>
            <a:off x="119336" y="6381328"/>
            <a:ext cx="9624392" cy="369332"/>
          </a:xfrm>
          <a:prstGeom prst="rect">
            <a:avLst/>
          </a:prstGeom>
        </p:spPr>
        <p:txBody>
          <a:bodyPr wrap="square">
            <a:spAutoFit/>
          </a:bodyPr>
          <a:lstStyle/>
          <a:p>
            <a:r>
              <a:rPr lang="en-GB" dirty="0"/>
              <a:t>http://www.slideshare.net/jebyrne/elashoff-approach-section-in-grant-applications </a:t>
            </a:r>
          </a:p>
        </p:txBody>
      </p:sp>
      <p:sp>
        <p:nvSpPr>
          <p:cNvPr id="6" name="Rectangle 5"/>
          <p:cNvSpPr/>
          <p:nvPr/>
        </p:nvSpPr>
        <p:spPr>
          <a:xfrm>
            <a:off x="9743728" y="2743267"/>
            <a:ext cx="1872207" cy="1938992"/>
          </a:xfrm>
          <a:prstGeom prst="rect">
            <a:avLst/>
          </a:prstGeom>
          <a:ln>
            <a:noFill/>
          </a:ln>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eaLnBrk="1" fontAlgn="auto" hangingPunct="1">
              <a:spcBef>
                <a:spcPts val="0"/>
              </a:spcBef>
              <a:spcAft>
                <a:spcPts val="0"/>
              </a:spcAft>
              <a:defRPr/>
            </a:pPr>
            <a:r>
              <a:rPr lang="en-GB" sz="2400" u="sng" dirty="0" smtClean="0">
                <a:solidFill>
                  <a:schemeClr val="tx2"/>
                </a:solidFill>
                <a:latin typeface="Century Gothic" panose="020B0502020202020204" pitchFamily="34" charset="0"/>
                <a:ea typeface="+mj-ea"/>
                <a:cs typeface="+mj-cs"/>
              </a:rPr>
              <a:t>Problem 2</a:t>
            </a:r>
            <a:r>
              <a:rPr lang="en-GB" sz="2400" dirty="0" smtClean="0">
                <a:solidFill>
                  <a:schemeClr val="tx2"/>
                </a:solidFill>
                <a:latin typeface="Century Gothic" panose="020B0502020202020204" pitchFamily="34" charset="0"/>
                <a:ea typeface="+mj-ea"/>
                <a:cs typeface="+mj-cs"/>
              </a:rPr>
              <a:t>:</a:t>
            </a:r>
          </a:p>
          <a:p>
            <a:pPr algn="r" eaLnBrk="1" fontAlgn="auto" hangingPunct="1">
              <a:spcBef>
                <a:spcPts val="0"/>
              </a:spcBef>
              <a:spcAft>
                <a:spcPts val="0"/>
              </a:spcAft>
              <a:defRPr/>
            </a:pPr>
            <a:r>
              <a:rPr lang="en-GB" sz="2400" dirty="0" smtClean="0">
                <a:solidFill>
                  <a:schemeClr val="tx2"/>
                </a:solidFill>
                <a:latin typeface="Century Gothic" panose="020B0502020202020204" pitchFamily="34" charset="0"/>
                <a:ea typeface="+mj-ea"/>
                <a:cs typeface="+mj-cs"/>
              </a:rPr>
              <a:t>Vague - or </a:t>
            </a:r>
            <a:endParaRPr lang="en-GB" sz="2400" dirty="0">
              <a:solidFill>
                <a:schemeClr val="tx2"/>
              </a:solidFill>
              <a:latin typeface="Century Gothic" panose="020B0502020202020204" pitchFamily="34" charset="0"/>
              <a:ea typeface="+mj-ea"/>
              <a:cs typeface="+mj-cs"/>
            </a:endParaRPr>
          </a:p>
          <a:p>
            <a:pPr algn="r" eaLnBrk="1" fontAlgn="auto" hangingPunct="1">
              <a:spcBef>
                <a:spcPts val="0"/>
              </a:spcBef>
              <a:spcAft>
                <a:spcPts val="0"/>
              </a:spcAft>
              <a:defRPr/>
            </a:pPr>
            <a:r>
              <a:rPr lang="en-GB" sz="2400" dirty="0" smtClean="0">
                <a:solidFill>
                  <a:schemeClr val="tx2"/>
                </a:solidFill>
                <a:latin typeface="Century Gothic" panose="020B0502020202020204" pitchFamily="34" charset="0"/>
                <a:ea typeface="+mj-ea"/>
                <a:cs typeface="+mj-cs"/>
              </a:rPr>
              <a:t>confusing</a:t>
            </a:r>
            <a:endParaRPr lang="en-GB" sz="2400" dirty="0">
              <a:solidFill>
                <a:schemeClr val="tx2"/>
              </a:solidFill>
              <a:latin typeface="Century Gothic" panose="020B0502020202020204" pitchFamily="34" charset="0"/>
              <a:ea typeface="+mj-ea"/>
              <a:cs typeface="+mj-cs"/>
            </a:endParaRPr>
          </a:p>
          <a:p>
            <a:pPr algn="r" eaLnBrk="1" fontAlgn="auto" hangingPunct="1">
              <a:spcBef>
                <a:spcPts val="0"/>
              </a:spcBef>
              <a:spcAft>
                <a:spcPts val="0"/>
              </a:spcAft>
              <a:defRPr/>
            </a:pPr>
            <a:r>
              <a:rPr lang="en-GB" sz="2400" dirty="0" smtClean="0">
                <a:solidFill>
                  <a:schemeClr val="tx2"/>
                </a:solidFill>
                <a:latin typeface="Century Gothic" panose="020B0502020202020204" pitchFamily="34" charset="0"/>
                <a:ea typeface="+mj-ea"/>
                <a:cs typeface="+mj-cs"/>
              </a:rPr>
              <a:t>information</a:t>
            </a:r>
            <a:endParaRPr lang="en-GB" sz="2400" dirty="0">
              <a:solidFill>
                <a:schemeClr val="tx2"/>
              </a:solidFill>
              <a:latin typeface="Century Gothic" panose="020B0502020202020204" pitchFamily="34" charset="0"/>
              <a:ea typeface="+mj-ea"/>
              <a:cs typeface="+mj-cs"/>
            </a:endParaRPr>
          </a:p>
          <a:p>
            <a:pPr eaLnBrk="1" fontAlgn="auto" hangingPunct="1">
              <a:lnSpc>
                <a:spcPct val="50000"/>
              </a:lnSpc>
              <a:spcBef>
                <a:spcPts val="0"/>
              </a:spcBef>
              <a:spcAft>
                <a:spcPts val="0"/>
              </a:spcAft>
              <a:defRPr/>
            </a:pPr>
            <a:endParaRPr lang="en-GB" sz="2400" dirty="0">
              <a:solidFill>
                <a:schemeClr val="tx2">
                  <a:lumMod val="10000"/>
                </a:schemeClr>
              </a:solidFill>
              <a:latin typeface="+mj-lt"/>
            </a:endParaRPr>
          </a:p>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 </a:t>
            </a:r>
          </a:p>
        </p:txBody>
      </p:sp>
      <p:sp>
        <p:nvSpPr>
          <p:cNvPr id="7" name="Rectangle 6"/>
          <p:cNvSpPr/>
          <p:nvPr/>
        </p:nvSpPr>
        <p:spPr>
          <a:xfrm>
            <a:off x="2653568" y="1772816"/>
            <a:ext cx="5472608" cy="36004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1343472" y="2436756"/>
            <a:ext cx="720080" cy="27216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3431704" y="3068960"/>
            <a:ext cx="3744416" cy="2880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517102" y="3976036"/>
            <a:ext cx="5070150" cy="36004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07368" y="5301208"/>
            <a:ext cx="8179884" cy="86409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54617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407369" y="510441"/>
            <a:ext cx="8784976" cy="5870729"/>
          </a:xfrm>
          <a:prstGeom prst="rect">
            <a:avLst/>
          </a:prstGeom>
        </p:spPr>
      </p:pic>
      <p:sp>
        <p:nvSpPr>
          <p:cNvPr id="3" name="Rectangle 2"/>
          <p:cNvSpPr/>
          <p:nvPr/>
        </p:nvSpPr>
        <p:spPr>
          <a:xfrm>
            <a:off x="10416480" y="302741"/>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CSSK</a:t>
            </a:r>
          </a:p>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latin typeface="+mn-lt"/>
            </a:endParaRPr>
          </a:p>
        </p:txBody>
      </p:sp>
      <p:sp>
        <p:nvSpPr>
          <p:cNvPr id="5" name="Rectangle 4"/>
          <p:cNvSpPr/>
          <p:nvPr/>
        </p:nvSpPr>
        <p:spPr>
          <a:xfrm>
            <a:off x="9730095" y="2669961"/>
            <a:ext cx="1800201" cy="1569660"/>
          </a:xfrm>
          <a:prstGeom prst="rect">
            <a:avLst/>
          </a:prstGeom>
        </p:spPr>
        <p:txBody>
          <a:bodyPr wrap="square">
            <a:spAutoFit/>
          </a:bodyPr>
          <a:lstStyle/>
          <a:p>
            <a:r>
              <a:rPr lang="en-GB" sz="2400" u="sng" dirty="0" smtClean="0">
                <a:solidFill>
                  <a:schemeClr val="tx2"/>
                </a:solidFill>
                <a:latin typeface="Century Gothic" panose="020B0502020202020204" pitchFamily="34" charset="0"/>
              </a:rPr>
              <a:t>Plus side: </a:t>
            </a:r>
            <a:r>
              <a:rPr lang="en-GB" sz="2400" dirty="0" smtClean="0">
                <a:solidFill>
                  <a:schemeClr val="tx2"/>
                </a:solidFill>
                <a:latin typeface="Century Gothic" panose="020B0502020202020204" pitchFamily="34" charset="0"/>
              </a:rPr>
              <a:t>Creative play with confusion</a:t>
            </a:r>
            <a:endParaRPr lang="en-GB" sz="2400" dirty="0"/>
          </a:p>
        </p:txBody>
      </p:sp>
      <p:sp>
        <p:nvSpPr>
          <p:cNvPr id="6" name="Rectangle 5"/>
          <p:cNvSpPr/>
          <p:nvPr/>
        </p:nvSpPr>
        <p:spPr>
          <a:xfrm>
            <a:off x="3635039" y="541952"/>
            <a:ext cx="476412" cy="369332"/>
          </a:xfrm>
          <a:prstGeom prst="rect">
            <a:avLst/>
          </a:prstGeom>
        </p:spPr>
        <p:txBody>
          <a:bodyPr wrap="none">
            <a:spAutoFit/>
          </a:bodyPr>
          <a:lstStyle/>
          <a:p>
            <a:r>
              <a:rPr lang="en-GB" i="1" dirty="0" smtClean="0">
                <a:solidFill>
                  <a:srgbClr val="C00000"/>
                </a:solidFill>
                <a:latin typeface="Century Gothic" panose="020B0502020202020204" pitchFamily="34" charset="0"/>
              </a:rPr>
              <a:t>ref</a:t>
            </a:r>
            <a:endParaRPr lang="en-GB" i="1" dirty="0">
              <a:solidFill>
                <a:srgbClr val="C00000"/>
              </a:solidFill>
            </a:endParaRPr>
          </a:p>
        </p:txBody>
      </p:sp>
      <p:cxnSp>
        <p:nvCxnSpPr>
          <p:cNvPr id="8" name="Straight Arrow Connector 7"/>
          <p:cNvCxnSpPr/>
          <p:nvPr/>
        </p:nvCxnSpPr>
        <p:spPr>
          <a:xfrm flipH="1">
            <a:off x="3359697" y="889677"/>
            <a:ext cx="275342" cy="16305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68973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911424" y="213519"/>
            <a:ext cx="8229600" cy="706437"/>
          </a:xfrm>
        </p:spPr>
        <p:txBody>
          <a:bodyPr/>
          <a:lstStyle/>
          <a:p>
            <a:r>
              <a:rPr lang="en-GB" sz="4000" dirty="0">
                <a:solidFill>
                  <a:srgbClr val="FFFF00"/>
                </a:solidFill>
                <a:latin typeface="18thCentury" pitchFamily="2" charset="0"/>
              </a:rPr>
              <a:t>THE NATURE OF CONVERSATION:</a:t>
            </a:r>
            <a:r>
              <a:rPr lang="en-GB" sz="4000" dirty="0">
                <a:latin typeface="18thCentury" pitchFamily="2" charset="0"/>
              </a:rPr>
              <a:t/>
            </a:r>
            <a:br>
              <a:rPr lang="en-GB" sz="4000" dirty="0">
                <a:latin typeface="18thCentury" pitchFamily="2" charset="0"/>
              </a:rPr>
            </a:br>
            <a:endParaRPr lang="en-GB" sz="4000" dirty="0">
              <a:latin typeface="18thCentury" pitchFamily="2" charset="0"/>
            </a:endParaRPr>
          </a:p>
        </p:txBody>
      </p:sp>
      <p:sp>
        <p:nvSpPr>
          <p:cNvPr id="15363" name="Rectangle 3"/>
          <p:cNvSpPr>
            <a:spLocks noGrp="1" noChangeArrowheads="1"/>
          </p:cNvSpPr>
          <p:nvPr>
            <p:ph idx="1"/>
          </p:nvPr>
        </p:nvSpPr>
        <p:spPr>
          <a:xfrm>
            <a:off x="551384" y="981074"/>
            <a:ext cx="11233248" cy="5876925"/>
          </a:xfrm>
        </p:spPr>
        <p:txBody>
          <a:bodyPr>
            <a:normAutofit fontScale="92500"/>
          </a:bodyPr>
          <a:lstStyle/>
          <a:p>
            <a:pPr marL="0" indent="0">
              <a:lnSpc>
                <a:spcPct val="120000"/>
              </a:lnSpc>
              <a:spcBef>
                <a:spcPts val="1200"/>
              </a:spcBef>
              <a:buNone/>
            </a:pPr>
            <a:r>
              <a:rPr lang="en-GB" sz="2800" dirty="0"/>
              <a:t>Give and take: (adjacency pairs)</a:t>
            </a:r>
          </a:p>
          <a:p>
            <a:pPr marL="0" indent="0">
              <a:lnSpc>
                <a:spcPct val="120000"/>
              </a:lnSpc>
              <a:spcBef>
                <a:spcPts val="1200"/>
              </a:spcBef>
              <a:buNone/>
            </a:pPr>
            <a:r>
              <a:rPr lang="en-GB" sz="2800" dirty="0"/>
              <a:t>Turns: claiming and suppressing</a:t>
            </a:r>
          </a:p>
          <a:p>
            <a:pPr marL="0" indent="0">
              <a:lnSpc>
                <a:spcPct val="120000"/>
              </a:lnSpc>
              <a:spcBef>
                <a:spcPts val="1200"/>
              </a:spcBef>
              <a:buNone/>
            </a:pPr>
            <a:r>
              <a:rPr lang="en-GB" sz="2800" dirty="0"/>
              <a:t>Elliptical/ abbreviated  forms</a:t>
            </a:r>
            <a:r>
              <a:rPr lang="en-GB" sz="2600" dirty="0"/>
              <a:t>: context: anaphoric reference; deictic words (this , that there); fillers; </a:t>
            </a:r>
            <a:r>
              <a:rPr lang="en-GB" sz="2600" dirty="0" err="1"/>
              <a:t>reinforcers</a:t>
            </a:r>
            <a:r>
              <a:rPr lang="en-GB" sz="2600" dirty="0"/>
              <a:t> (‘you know what I mean?’)</a:t>
            </a:r>
            <a:endParaRPr lang="en-GB" sz="2600" i="1" dirty="0"/>
          </a:p>
          <a:p>
            <a:pPr marL="800114" lvl="2" indent="0">
              <a:lnSpc>
                <a:spcPct val="110000"/>
              </a:lnSpc>
              <a:spcBef>
                <a:spcPts val="600"/>
              </a:spcBef>
              <a:buNone/>
            </a:pPr>
            <a:r>
              <a:rPr lang="en-GB" sz="2400" i="1" dirty="0">
                <a:solidFill>
                  <a:schemeClr val="tx1">
                    <a:lumMod val="95000"/>
                  </a:schemeClr>
                </a:solidFill>
              </a:rPr>
              <a:t>A: Drink? [Would you like a drink?]</a:t>
            </a:r>
          </a:p>
          <a:p>
            <a:pPr marL="800114" lvl="2" indent="0">
              <a:lnSpc>
                <a:spcPct val="110000"/>
              </a:lnSpc>
              <a:spcBef>
                <a:spcPts val="600"/>
              </a:spcBef>
              <a:buNone/>
            </a:pPr>
            <a:r>
              <a:rPr lang="en-GB" sz="2400" i="1" dirty="0">
                <a:solidFill>
                  <a:schemeClr val="tx1">
                    <a:lumMod val="95000"/>
                  </a:schemeClr>
                </a:solidFill>
              </a:rPr>
              <a:t>B: Beer? [Yes please. Could I have a pint of beer?]</a:t>
            </a:r>
          </a:p>
          <a:p>
            <a:pPr marL="0" indent="0">
              <a:lnSpc>
                <a:spcPct val="120000"/>
              </a:lnSpc>
              <a:spcBef>
                <a:spcPts val="1200"/>
              </a:spcBef>
              <a:buNone/>
            </a:pPr>
            <a:r>
              <a:rPr lang="en-GB" sz="2800" dirty="0"/>
              <a:t>Contractions &amp; spoken forms should not be transferred into written work:</a:t>
            </a:r>
          </a:p>
          <a:p>
            <a:pPr marL="457200" lvl="1" indent="0">
              <a:lnSpc>
                <a:spcPct val="120000"/>
              </a:lnSpc>
              <a:spcBef>
                <a:spcPts val="1200"/>
              </a:spcBef>
              <a:buNone/>
            </a:pPr>
            <a:r>
              <a:rPr lang="en-GB" sz="2400" i="1" dirty="0"/>
              <a:t>The scene was … </a:t>
            </a:r>
            <a:r>
              <a:rPr lang="en-GB" sz="2400" i="1" dirty="0" err="1"/>
              <a:t>erm</a:t>
            </a:r>
            <a:r>
              <a:rPr lang="en-GB" sz="2400" i="1" dirty="0"/>
              <a:t> … great wasn’t it?</a:t>
            </a:r>
          </a:p>
          <a:p>
            <a:pPr marL="457200" lvl="1" indent="0">
              <a:lnSpc>
                <a:spcPct val="120000"/>
              </a:lnSpc>
              <a:spcBef>
                <a:spcPts val="1200"/>
              </a:spcBef>
              <a:buNone/>
            </a:pPr>
            <a:r>
              <a:rPr lang="en-GB" sz="2400" i="1" dirty="0"/>
              <a:t>The scene was effective in part because of its use of … as can be seen in …. As critic X suggests</a:t>
            </a:r>
            <a:r>
              <a:rPr lang="en-GB" sz="2200" i="1" dirty="0"/>
              <a:t>…</a:t>
            </a:r>
          </a:p>
        </p:txBody>
      </p:sp>
      <p:sp>
        <p:nvSpPr>
          <p:cNvPr id="4" name="Rectangle 3"/>
          <p:cNvSpPr/>
          <p:nvPr/>
        </p:nvSpPr>
        <p:spPr>
          <a:xfrm>
            <a:off x="10416480" y="396875"/>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50000"/>
              </a:lnSpc>
              <a:defRPr/>
            </a:pPr>
            <a:r>
              <a:rPr lang="en-GB" sz="2400" dirty="0">
                <a:solidFill>
                  <a:schemeClr val="tx2">
                    <a:lumMod val="10000"/>
                  </a:schemeClr>
                </a:solidFill>
                <a:latin typeface="18thCentury" pitchFamily="2" charset="0"/>
              </a:rPr>
              <a:t>CSSK</a:t>
            </a:r>
          </a:p>
          <a:p>
            <a:pPr>
              <a:lnSpc>
                <a:spcPct val="50000"/>
              </a:lnSpc>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endParaRPr>
          </a:p>
        </p:txBody>
      </p:sp>
    </p:spTree>
    <p:extLst>
      <p:ext uri="{BB962C8B-B14F-4D97-AF65-F5344CB8AC3E}">
        <p14:creationId xmlns:p14="http://schemas.microsoft.com/office/powerpoint/2010/main" val="18527820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3432" y="1268760"/>
            <a:ext cx="9404723" cy="1400530"/>
          </a:xfrm>
        </p:spPr>
        <p:txBody>
          <a:bodyPr/>
          <a:lstStyle/>
          <a:p>
            <a:r>
              <a:rPr lang="en-GB" sz="4400" dirty="0">
                <a:solidFill>
                  <a:srgbClr val="FFFF00"/>
                </a:solidFill>
                <a:latin typeface="18thCentury" pitchFamily="2" charset="0"/>
              </a:rPr>
              <a:t>WHY TALKING IS IMPORTANT</a:t>
            </a:r>
            <a:r>
              <a:rPr lang="en-GB" sz="4400" dirty="0"/>
              <a:t>:</a:t>
            </a:r>
            <a:endParaRPr lang="en-GB" dirty="0"/>
          </a:p>
        </p:txBody>
      </p:sp>
      <p:sp>
        <p:nvSpPr>
          <p:cNvPr id="4" name="Rectangle 3"/>
          <p:cNvSpPr/>
          <p:nvPr/>
        </p:nvSpPr>
        <p:spPr>
          <a:xfrm>
            <a:off x="1003648" y="3068960"/>
            <a:ext cx="9412832" cy="2000548"/>
          </a:xfrm>
          <a:prstGeom prst="rect">
            <a:avLst/>
          </a:prstGeom>
        </p:spPr>
        <p:txBody>
          <a:bodyPr wrap="square">
            <a:spAutoFit/>
          </a:bodyPr>
          <a:lstStyle/>
          <a:p>
            <a:pPr>
              <a:spcBef>
                <a:spcPts val="1200"/>
              </a:spcBef>
              <a:buNone/>
            </a:pPr>
            <a:r>
              <a:rPr lang="en-GB" sz="2400" dirty="0"/>
              <a:t>I don’t think you have to be talkative to converse, or even to have a quick mind … What matters is whether you are willing to think for yourself and say what you think</a:t>
            </a:r>
            <a:r>
              <a:rPr lang="en-GB" sz="2400" dirty="0" smtClean="0"/>
              <a:t>.</a:t>
            </a:r>
          </a:p>
          <a:p>
            <a:pPr>
              <a:spcBef>
                <a:spcPts val="1200"/>
              </a:spcBef>
              <a:buNone/>
            </a:pPr>
            <a:endParaRPr lang="en-GB" sz="2400" dirty="0"/>
          </a:p>
          <a:p>
            <a:pPr lvl="1">
              <a:lnSpc>
                <a:spcPct val="90000"/>
              </a:lnSpc>
              <a:buFont typeface="Wingdings" pitchFamily="2" charset="2"/>
              <a:buNone/>
            </a:pPr>
            <a:r>
              <a:rPr lang="en-GB" dirty="0"/>
              <a:t>	</a:t>
            </a:r>
            <a:r>
              <a:rPr lang="en-GB" sz="2000" dirty="0"/>
              <a:t>(Theodore </a:t>
            </a:r>
            <a:r>
              <a:rPr lang="en-GB" sz="2000" dirty="0" err="1"/>
              <a:t>Zeldin</a:t>
            </a:r>
            <a:r>
              <a:rPr lang="en-GB" sz="2000" dirty="0"/>
              <a:t> </a:t>
            </a:r>
            <a:r>
              <a:rPr lang="en-GB" sz="2000" i="1" dirty="0"/>
              <a:t>How Talk Can Change Your Life </a:t>
            </a:r>
            <a:r>
              <a:rPr lang="en-GB" sz="2000" dirty="0"/>
              <a:t>(</a:t>
            </a:r>
            <a:r>
              <a:rPr lang="en-GB" sz="2000" dirty="0" err="1"/>
              <a:t>Harville</a:t>
            </a:r>
            <a:r>
              <a:rPr lang="en-GB" sz="2000" dirty="0"/>
              <a:t> 1999) </a:t>
            </a:r>
            <a:endParaRPr lang="en-GB" sz="2200" dirty="0"/>
          </a:p>
        </p:txBody>
      </p:sp>
      <p:sp>
        <p:nvSpPr>
          <p:cNvPr id="5" name="Rectangle 4"/>
          <p:cNvSpPr/>
          <p:nvPr/>
        </p:nvSpPr>
        <p:spPr>
          <a:xfrm>
            <a:off x="10416480" y="302741"/>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CSSK</a:t>
            </a:r>
          </a:p>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latin typeface="+mn-lt"/>
            </a:endParaRPr>
          </a:p>
        </p:txBody>
      </p:sp>
    </p:spTree>
    <p:extLst>
      <p:ext uri="{BB962C8B-B14F-4D97-AF65-F5344CB8AC3E}">
        <p14:creationId xmlns:p14="http://schemas.microsoft.com/office/powerpoint/2010/main" val="34483293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04521"/>
            <a:ext cx="10404764" cy="720366"/>
          </a:xfrm>
        </p:spPr>
        <p:txBody>
          <a:bodyPr>
            <a:noAutofit/>
          </a:bodyPr>
          <a:lstStyle/>
          <a:p>
            <a:pPr algn="ctr"/>
            <a:r>
              <a:rPr lang="en-GB" sz="3600" dirty="0">
                <a:latin typeface="18thCentury" pitchFamily="2" charset="0"/>
              </a:rPr>
              <a:t>STRUCTURING AN ARGUMENT: CONSIDER THE READER</a:t>
            </a:r>
          </a:p>
        </p:txBody>
      </p:sp>
      <p:sp>
        <p:nvSpPr>
          <p:cNvPr id="3" name="Content Placeholder 2"/>
          <p:cNvSpPr>
            <a:spLocks noGrp="1"/>
          </p:cNvSpPr>
          <p:nvPr>
            <p:ph idx="1"/>
          </p:nvPr>
        </p:nvSpPr>
        <p:spPr>
          <a:xfrm>
            <a:off x="263352" y="1224284"/>
            <a:ext cx="11161240" cy="5517084"/>
          </a:xfrm>
        </p:spPr>
        <p:txBody>
          <a:bodyPr>
            <a:noAutofit/>
          </a:bodyPr>
          <a:lstStyle/>
          <a:p>
            <a:pPr marL="0" indent="0">
              <a:lnSpc>
                <a:spcPct val="100000"/>
              </a:lnSpc>
              <a:buNone/>
            </a:pPr>
            <a:r>
              <a:rPr lang="en-GB" sz="2400" dirty="0">
                <a:solidFill>
                  <a:srgbClr val="FFFF00"/>
                </a:solidFill>
                <a:latin typeface="Century Gothic" panose="020B0502020202020204" pitchFamily="34" charset="0"/>
              </a:rPr>
              <a:t>As with so many writing problems, addressing the proposition is easier if you consider the reader’s perspective.</a:t>
            </a:r>
            <a:r>
              <a:rPr lang="en-GB" sz="2400" b="1" dirty="0">
                <a:latin typeface="Century Gothic" panose="020B0502020202020204" pitchFamily="34" charset="0"/>
              </a:rPr>
              <a:t> </a:t>
            </a:r>
          </a:p>
          <a:p>
            <a:pPr marL="0" indent="0">
              <a:lnSpc>
                <a:spcPct val="100000"/>
              </a:lnSpc>
              <a:buNone/>
            </a:pPr>
            <a:r>
              <a:rPr lang="en-GB" sz="2400" dirty="0">
                <a:latin typeface="Century Gothic" panose="020B0502020202020204" pitchFamily="34" charset="0"/>
              </a:rPr>
              <a:t>There are three aspects to this.</a:t>
            </a:r>
          </a:p>
          <a:p>
            <a:pPr marL="457200" indent="-457200">
              <a:lnSpc>
                <a:spcPct val="100000"/>
              </a:lnSpc>
              <a:spcBef>
                <a:spcPts val="600"/>
              </a:spcBef>
              <a:buFont typeface="+mj-lt"/>
              <a:buAutoNum type="arabicPeriod"/>
            </a:pPr>
            <a:r>
              <a:rPr lang="en-GB" sz="2400" dirty="0">
                <a:latin typeface="Century Gothic" panose="020B0502020202020204" pitchFamily="34" charset="0"/>
              </a:rPr>
              <a:t>You can think of </a:t>
            </a:r>
            <a:r>
              <a:rPr lang="en-GB" sz="2400" u="sng" dirty="0">
                <a:latin typeface="Century Gothic" panose="020B0502020202020204" pitchFamily="34" charset="0"/>
              </a:rPr>
              <a:t>the reader as having questions in their head as they read </a:t>
            </a:r>
            <a:r>
              <a:rPr lang="en-GB" sz="2400" dirty="0">
                <a:latin typeface="Century Gothic" panose="020B0502020202020204" pitchFamily="34" charset="0"/>
              </a:rPr>
              <a:t>your grant application. In the case of the importance proposition, the main question is “How important is this?” </a:t>
            </a:r>
          </a:p>
          <a:p>
            <a:pPr marL="457200" indent="-457200">
              <a:lnSpc>
                <a:spcPct val="100000"/>
              </a:lnSpc>
              <a:spcBef>
                <a:spcPts val="600"/>
              </a:spcBef>
              <a:buFont typeface="+mj-lt"/>
              <a:buAutoNum type="arabicPeriod"/>
            </a:pPr>
            <a:endParaRPr lang="en-GB" sz="1000" dirty="0">
              <a:latin typeface="Century Gothic" panose="020B0502020202020204" pitchFamily="34" charset="0"/>
            </a:endParaRPr>
          </a:p>
          <a:p>
            <a:pPr marL="457200" indent="-457200">
              <a:lnSpc>
                <a:spcPct val="100000"/>
              </a:lnSpc>
              <a:spcBef>
                <a:spcPts val="600"/>
              </a:spcBef>
              <a:buAutoNum type="arabicPeriod" startAt="2"/>
            </a:pPr>
            <a:r>
              <a:rPr lang="en-GB" sz="2400" dirty="0">
                <a:latin typeface="Century Gothic" panose="020B0502020202020204" pitchFamily="34" charset="0"/>
              </a:rPr>
              <a:t>The </a:t>
            </a:r>
            <a:r>
              <a:rPr lang="en-GB" sz="2400" u="sng" dirty="0">
                <a:latin typeface="Century Gothic" panose="020B0502020202020204" pitchFamily="34" charset="0"/>
              </a:rPr>
              <a:t>reader’s definition of terms </a:t>
            </a:r>
            <a:r>
              <a:rPr lang="en-GB" sz="2400" dirty="0">
                <a:latin typeface="Century Gothic" panose="020B0502020202020204" pitchFamily="34" charset="0"/>
              </a:rPr>
              <a:t>like “important” is not necessarily the     same as your definition	</a:t>
            </a:r>
          </a:p>
          <a:p>
            <a:pPr marL="0" indent="0">
              <a:lnSpc>
                <a:spcPct val="100000"/>
              </a:lnSpc>
              <a:spcBef>
                <a:spcPts val="600"/>
              </a:spcBef>
              <a:buNone/>
            </a:pPr>
            <a:endParaRPr lang="en-GB" sz="1000" dirty="0">
              <a:latin typeface="Century Gothic" panose="020B0502020202020204" pitchFamily="34" charset="0"/>
            </a:endParaRPr>
          </a:p>
          <a:p>
            <a:pPr marL="539750" indent="-539750">
              <a:lnSpc>
                <a:spcPct val="100000"/>
              </a:lnSpc>
              <a:spcBef>
                <a:spcPts val="600"/>
              </a:spcBef>
              <a:buNone/>
            </a:pPr>
            <a:r>
              <a:rPr lang="en-GB" sz="2400" dirty="0">
                <a:latin typeface="Century Gothic" panose="020B0502020202020204" pitchFamily="34" charset="0"/>
              </a:rPr>
              <a:t>3.    The reader will want to formulate their own answer to their     questions, rather than to accept your answers. </a:t>
            </a:r>
            <a:r>
              <a:rPr lang="en-GB" sz="2400" u="sng" dirty="0">
                <a:latin typeface="Century Gothic" panose="020B0502020202020204" pitchFamily="34" charset="0"/>
              </a:rPr>
              <a:t>They will not be impressed by an assertion that your proposed research is important, rather they will be looking for evidence.</a:t>
            </a:r>
          </a:p>
          <a:p>
            <a:pPr marL="457200" indent="-457200">
              <a:buFont typeface="+mj-lt"/>
              <a:buAutoNum type="arabicPeriod"/>
            </a:pPr>
            <a:endParaRPr lang="en-GB" sz="2400" dirty="0">
              <a:latin typeface="Century Gothic" panose="020B0502020202020204" pitchFamily="34" charset="0"/>
            </a:endParaRPr>
          </a:p>
          <a:p>
            <a:pPr marL="457200" indent="-457200">
              <a:buFont typeface="+mj-lt"/>
              <a:buAutoNum type="arabicPeriod"/>
            </a:pPr>
            <a:endParaRPr lang="en-GB" sz="2400" dirty="0">
              <a:latin typeface="Century Gothic" panose="020B0502020202020204" pitchFamily="34" charset="0"/>
            </a:endParaRPr>
          </a:p>
        </p:txBody>
      </p:sp>
      <p:sp>
        <p:nvSpPr>
          <p:cNvPr id="4" name="Rectangle 3"/>
          <p:cNvSpPr/>
          <p:nvPr/>
        </p:nvSpPr>
        <p:spPr>
          <a:xfrm>
            <a:off x="10416480" y="302741"/>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CSSK</a:t>
            </a:r>
          </a:p>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latin typeface="+mn-lt"/>
            </a:endParaRPr>
          </a:p>
        </p:txBody>
      </p:sp>
    </p:spTree>
    <p:extLst>
      <p:ext uri="{BB962C8B-B14F-4D97-AF65-F5344CB8AC3E}">
        <p14:creationId xmlns:p14="http://schemas.microsoft.com/office/powerpoint/2010/main" val="17584041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5360" y="1241376"/>
            <a:ext cx="11485276" cy="5355976"/>
          </a:xfrm>
        </p:spPr>
        <p:txBody>
          <a:bodyPr>
            <a:normAutofit lnSpcReduction="10000"/>
          </a:bodyPr>
          <a:lstStyle/>
          <a:p>
            <a:pPr marL="0" indent="0">
              <a:lnSpc>
                <a:spcPct val="110000"/>
              </a:lnSpc>
              <a:spcBef>
                <a:spcPts val="0"/>
              </a:spcBef>
              <a:spcAft>
                <a:spcPts val="1800"/>
              </a:spcAft>
              <a:buNone/>
            </a:pPr>
            <a:r>
              <a:rPr lang="en-GB" dirty="0"/>
              <a:t>Perhaps it doesn't understand English,' thought Alice; 'I daresay it's a French mouse, come over with William the Conqueror.' … So she began again: </a:t>
            </a:r>
            <a:r>
              <a:rPr lang="en-GB" i="1" dirty="0"/>
              <a:t>'</a:t>
            </a:r>
            <a:r>
              <a:rPr lang="en-GB" i="1" dirty="0" err="1"/>
              <a:t>Ou</a:t>
            </a:r>
            <a:r>
              <a:rPr lang="en-GB" i="1" dirty="0"/>
              <a:t> </a:t>
            </a:r>
            <a:r>
              <a:rPr lang="en-GB" i="1" dirty="0" err="1"/>
              <a:t>est</a:t>
            </a:r>
            <a:r>
              <a:rPr lang="en-GB" i="1" dirty="0"/>
              <a:t> ma </a:t>
            </a:r>
            <a:r>
              <a:rPr lang="en-GB" i="1" dirty="0" err="1"/>
              <a:t>chatte</a:t>
            </a:r>
            <a:r>
              <a:rPr lang="en-GB" i="1" dirty="0"/>
              <a:t>?</a:t>
            </a:r>
            <a:r>
              <a:rPr lang="en-GB" dirty="0"/>
              <a:t>' which was the first sentence in her French lesson-book. The Mouse gave a sudden leap out of the water, and seemed to quiver all over with fright. 'Oh, I beg your pardon!' cried Alice hastily, afraid that she had hurt the poor animal's feelings. 'I quite forgot you didn't like cats.'</a:t>
            </a:r>
          </a:p>
          <a:p>
            <a:pPr marL="0" indent="0">
              <a:lnSpc>
                <a:spcPct val="110000"/>
              </a:lnSpc>
              <a:spcBef>
                <a:spcPts val="0"/>
              </a:spcBef>
              <a:spcAft>
                <a:spcPts val="1800"/>
              </a:spcAft>
              <a:buNone/>
            </a:pPr>
            <a:r>
              <a:rPr lang="en-GB" dirty="0"/>
              <a:t>'Not like cats!' cried the Mouse, in a shrill, passionate voice. </a:t>
            </a:r>
            <a:r>
              <a:rPr lang="en-GB" u="sng" dirty="0"/>
              <a:t>'Would </a:t>
            </a:r>
            <a:r>
              <a:rPr lang="en-GB" i="1" u="sng" dirty="0"/>
              <a:t>you</a:t>
            </a:r>
            <a:r>
              <a:rPr lang="en-GB" u="sng" dirty="0"/>
              <a:t> like cats if you were me?</a:t>
            </a:r>
            <a:r>
              <a:rPr lang="en-GB" dirty="0"/>
              <a:t>'</a:t>
            </a:r>
          </a:p>
          <a:p>
            <a:pPr marL="0" indent="0">
              <a:lnSpc>
                <a:spcPct val="110000"/>
              </a:lnSpc>
              <a:spcBef>
                <a:spcPts val="0"/>
              </a:spcBef>
              <a:buNone/>
            </a:pPr>
            <a:r>
              <a:rPr lang="en-GB" dirty="0"/>
              <a:t>'Well, perhaps not,' said Alice in a soothing tone: 'don't be angry about it. And yet I wish I could show you our cat Dinah: I think you'd take a fancy to cats if you could only see her. She is such a dear quiet thing,' Alice went on, half to herself, as she swam lazily about in the pool, 'and she sits purring so nicely by the fire, licking her paws and washing her face—and she is such a nice soft thing to nurse—and </a:t>
            </a:r>
            <a:r>
              <a:rPr lang="en-GB" u="sng" dirty="0"/>
              <a:t>she's such a capital one for catching mice</a:t>
            </a:r>
            <a:r>
              <a:rPr lang="en-GB" dirty="0"/>
              <a:t>—oh, I beg your pardon!' cried Alice again, for this time the Mouse was bristling all over, and she felt certain it must be really offended. </a:t>
            </a:r>
          </a:p>
          <a:p>
            <a:pPr marL="0" indent="0">
              <a:buNone/>
            </a:pPr>
            <a:r>
              <a:rPr lang="en-GB" dirty="0"/>
              <a:t>                                              </a:t>
            </a:r>
            <a:r>
              <a:rPr lang="en-GB" dirty="0" smtClean="0"/>
              <a:t>                            </a:t>
            </a:r>
            <a:r>
              <a:rPr lang="en-GB" sz="1800" dirty="0" smtClean="0"/>
              <a:t>Lewis </a:t>
            </a:r>
            <a:r>
              <a:rPr lang="en-GB" sz="1800" dirty="0"/>
              <a:t>Carrol, </a:t>
            </a:r>
            <a:r>
              <a:rPr lang="en-GB" sz="1800" i="1" dirty="0"/>
              <a:t>Alice's Adventures in </a:t>
            </a:r>
            <a:r>
              <a:rPr lang="en-GB" sz="1800" i="1" dirty="0" smtClean="0"/>
              <a:t>Wonderland</a:t>
            </a:r>
            <a:endParaRPr lang="en-GB" sz="1800" dirty="0"/>
          </a:p>
        </p:txBody>
      </p:sp>
      <p:sp>
        <p:nvSpPr>
          <p:cNvPr id="4" name="Rectangle 3"/>
          <p:cNvSpPr/>
          <p:nvPr/>
        </p:nvSpPr>
        <p:spPr>
          <a:xfrm>
            <a:off x="10416480" y="302741"/>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CSSK</a:t>
            </a:r>
          </a:p>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latin typeface="+mn-lt"/>
            </a:endParaRPr>
          </a:p>
        </p:txBody>
      </p:sp>
      <p:sp>
        <p:nvSpPr>
          <p:cNvPr id="5" name="Rectangle 4"/>
          <p:cNvSpPr/>
          <p:nvPr/>
        </p:nvSpPr>
        <p:spPr>
          <a:xfrm>
            <a:off x="623392" y="277062"/>
            <a:ext cx="9505056" cy="707886"/>
          </a:xfrm>
          <a:prstGeom prst="rect">
            <a:avLst/>
          </a:prstGeom>
        </p:spPr>
        <p:txBody>
          <a:bodyPr wrap="square">
            <a:spAutoFit/>
          </a:bodyPr>
          <a:lstStyle/>
          <a:p>
            <a:r>
              <a:rPr lang="en-GB" sz="4000" dirty="0" smtClean="0">
                <a:solidFill>
                  <a:srgbClr val="FFFF00"/>
                </a:solidFill>
                <a:latin typeface="18thCentury" pitchFamily="2" charset="0"/>
                <a:ea typeface="+mj-ea"/>
                <a:cs typeface="+mj-cs"/>
              </a:rPr>
              <a:t>CONSIDER WHO YOU ARE ADDRESSING: comic potential</a:t>
            </a:r>
            <a:endParaRPr lang="en-GB" sz="2000" dirty="0">
              <a:solidFill>
                <a:srgbClr val="FFFF00"/>
              </a:solidFill>
            </a:endParaRPr>
          </a:p>
        </p:txBody>
      </p:sp>
    </p:spTree>
    <p:extLst>
      <p:ext uri="{BB962C8B-B14F-4D97-AF65-F5344CB8AC3E}">
        <p14:creationId xmlns:p14="http://schemas.microsoft.com/office/powerpoint/2010/main" val="11617224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392" y="302741"/>
            <a:ext cx="9404723" cy="1400530"/>
          </a:xfrm>
        </p:spPr>
        <p:txBody>
          <a:bodyPr>
            <a:normAutofit/>
          </a:bodyPr>
          <a:lstStyle/>
          <a:p>
            <a:pPr>
              <a:spcBef>
                <a:spcPts val="0"/>
              </a:spcBef>
            </a:pPr>
            <a:r>
              <a:rPr lang="en-GB" sz="4400" dirty="0">
                <a:solidFill>
                  <a:srgbClr val="FFFF00"/>
                </a:solidFill>
                <a:latin typeface="18thCentury" pitchFamily="2" charset="0"/>
              </a:rPr>
              <a:t>TELL THEM; THEN CONVINCE THEM.</a:t>
            </a:r>
            <a:br>
              <a:rPr lang="en-GB" sz="4400" dirty="0">
                <a:solidFill>
                  <a:srgbClr val="FFFF00"/>
                </a:solidFill>
                <a:latin typeface="18thCentury" pitchFamily="2" charset="0"/>
              </a:rPr>
            </a:br>
            <a:r>
              <a:rPr lang="en-GB" sz="3600" i="1" dirty="0">
                <a:latin typeface="18thCentury" pitchFamily="2" charset="0"/>
              </a:rPr>
              <a:t>Posted on August 21, 2015 by Andrew</a:t>
            </a:r>
            <a:endParaRPr lang="en-GB" i="1" dirty="0">
              <a:latin typeface="18thCentury" pitchFamily="2" charset="0"/>
            </a:endParaRPr>
          </a:p>
        </p:txBody>
      </p:sp>
      <p:sp>
        <p:nvSpPr>
          <p:cNvPr id="3" name="Content Placeholder 2"/>
          <p:cNvSpPr>
            <a:spLocks noGrp="1"/>
          </p:cNvSpPr>
          <p:nvPr>
            <p:ph idx="1"/>
          </p:nvPr>
        </p:nvSpPr>
        <p:spPr>
          <a:xfrm>
            <a:off x="442648" y="1772816"/>
            <a:ext cx="10802416" cy="4896544"/>
          </a:xfrm>
        </p:spPr>
        <p:txBody>
          <a:bodyPr>
            <a:normAutofit lnSpcReduction="10000"/>
          </a:bodyPr>
          <a:lstStyle/>
          <a:p>
            <a:pPr marL="0" indent="0">
              <a:lnSpc>
                <a:spcPct val="120000"/>
              </a:lnSpc>
              <a:spcBef>
                <a:spcPts val="1200"/>
              </a:spcBef>
              <a:buNone/>
            </a:pPr>
            <a:r>
              <a:rPr lang="en-GB" sz="2400" i="1" dirty="0">
                <a:latin typeface="Century Gothic" panose="020B0502020202020204" pitchFamily="34" charset="0"/>
              </a:rPr>
              <a:t>[When writing a grant application] </a:t>
            </a:r>
            <a:r>
              <a:rPr lang="en-GB" sz="2400" dirty="0">
                <a:latin typeface="Century Gothic" panose="020B0502020202020204" pitchFamily="34" charset="0"/>
              </a:rPr>
              <a:t>you need to be direct.  </a:t>
            </a:r>
            <a:r>
              <a:rPr lang="en-GB" sz="2400" dirty="0">
                <a:solidFill>
                  <a:srgbClr val="FFFF00"/>
                </a:solidFill>
                <a:latin typeface="Century Gothic" panose="020B0502020202020204" pitchFamily="34" charset="0"/>
              </a:rPr>
              <a:t>Begin each paragraph with its main message. Then use the rest of the paragraph to convince them that the message is true. </a:t>
            </a:r>
            <a:r>
              <a:rPr lang="en-GB" sz="2400" dirty="0">
                <a:latin typeface="Century Gothic" panose="020B0502020202020204" pitchFamily="34" charset="0"/>
              </a:rPr>
              <a:t>In the book we refer to this style as </a:t>
            </a:r>
            <a:r>
              <a:rPr lang="en-GB" sz="2400" u="sng" dirty="0">
                <a:solidFill>
                  <a:srgbClr val="FFFF00"/>
                </a:solidFill>
                <a:latin typeface="Century Gothic" panose="020B0502020202020204" pitchFamily="34" charset="0"/>
              </a:rPr>
              <a:t>“assert-justify“. </a:t>
            </a:r>
            <a:r>
              <a:rPr lang="en-GB" sz="2400" dirty="0">
                <a:latin typeface="Century Gothic" panose="020B0502020202020204" pitchFamily="34" charset="0"/>
              </a:rPr>
              <a:t>An easy way to describe  assert-justify style is “Tell them; then convince them</a:t>
            </a:r>
            <a:r>
              <a:rPr lang="en-GB" sz="2400" dirty="0" smtClean="0">
                <a:latin typeface="Century Gothic" panose="020B0502020202020204" pitchFamily="34" charset="0"/>
              </a:rPr>
              <a:t>”.</a:t>
            </a:r>
          </a:p>
          <a:p>
            <a:pPr marL="0" indent="0">
              <a:lnSpc>
                <a:spcPct val="120000"/>
              </a:lnSpc>
              <a:spcBef>
                <a:spcPts val="1200"/>
              </a:spcBef>
              <a:buNone/>
            </a:pPr>
            <a:endParaRPr lang="en-GB" sz="1000" dirty="0">
              <a:latin typeface="Century Gothic" panose="020B0502020202020204" pitchFamily="34" charset="0"/>
            </a:endParaRPr>
          </a:p>
          <a:p>
            <a:pPr marL="0" indent="0">
              <a:lnSpc>
                <a:spcPct val="120000"/>
              </a:lnSpc>
              <a:spcBef>
                <a:spcPts val="1200"/>
              </a:spcBef>
              <a:buNone/>
            </a:pPr>
            <a:r>
              <a:rPr lang="en-GB" sz="2400" dirty="0" smtClean="0">
                <a:latin typeface="Century Gothic" panose="020B0502020202020204" pitchFamily="34" charset="0"/>
              </a:rPr>
              <a:t>As </a:t>
            </a:r>
            <a:r>
              <a:rPr lang="en-GB" sz="2400" dirty="0">
                <a:latin typeface="Century Gothic" panose="020B0502020202020204" pitchFamily="34" charset="0"/>
              </a:rPr>
              <a:t>I was writing this I thought of nine reasons you should adopt “Assert-justify” style [</a:t>
            </a:r>
            <a:r>
              <a:rPr lang="en-GB" sz="2400" i="1" dirty="0">
                <a:latin typeface="Century Gothic" panose="020B0502020202020204" pitchFamily="34" charset="0"/>
              </a:rPr>
              <a:t>in research grant applications]</a:t>
            </a:r>
            <a:r>
              <a:rPr lang="en-GB" sz="2400" dirty="0">
                <a:latin typeface="Century Gothic" panose="020B0502020202020204" pitchFamily="34" charset="0"/>
              </a:rPr>
              <a:t>.  The first four are concerned with meeting</a:t>
            </a:r>
            <a:r>
              <a:rPr lang="en-GB" sz="2400" u="sng" dirty="0">
                <a:latin typeface="Century Gothic" panose="020B0502020202020204" pitchFamily="34" charset="0"/>
              </a:rPr>
              <a:t> </a:t>
            </a:r>
            <a:r>
              <a:rPr lang="en-GB" sz="2400" u="sng" dirty="0">
                <a:solidFill>
                  <a:srgbClr val="FFFF00"/>
                </a:solidFill>
                <a:latin typeface="Century Gothic" panose="020B0502020202020204" pitchFamily="34" charset="0"/>
              </a:rPr>
              <a:t>the needs of the reader </a:t>
            </a:r>
            <a:r>
              <a:rPr lang="en-GB" sz="2400" dirty="0">
                <a:latin typeface="Century Gothic" panose="020B0502020202020204" pitchFamily="34" charset="0"/>
              </a:rPr>
              <a:t>– one of the guiding principles for writing with style. The remaining five are concerned with </a:t>
            </a:r>
            <a:r>
              <a:rPr lang="en-GB" sz="2400" u="sng" dirty="0">
                <a:solidFill>
                  <a:srgbClr val="FFFF00"/>
                </a:solidFill>
                <a:latin typeface="Century Gothic" panose="020B0502020202020204" pitchFamily="34" charset="0"/>
              </a:rPr>
              <a:t>making the task of writing easier</a:t>
            </a:r>
            <a:r>
              <a:rPr lang="en-GB" sz="2400" dirty="0">
                <a:latin typeface="Century Gothic" panose="020B0502020202020204" pitchFamily="34" charset="0"/>
              </a:rPr>
              <a:t>. </a:t>
            </a:r>
          </a:p>
        </p:txBody>
      </p:sp>
      <p:sp>
        <p:nvSpPr>
          <p:cNvPr id="4" name="Rectangle 3"/>
          <p:cNvSpPr/>
          <p:nvPr/>
        </p:nvSpPr>
        <p:spPr>
          <a:xfrm>
            <a:off x="10416480" y="302741"/>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CSSK</a:t>
            </a:r>
          </a:p>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latin typeface="+mn-lt"/>
            </a:endParaRPr>
          </a:p>
        </p:txBody>
      </p:sp>
    </p:spTree>
    <p:extLst>
      <p:ext uri="{BB962C8B-B14F-4D97-AF65-F5344CB8AC3E}">
        <p14:creationId xmlns:p14="http://schemas.microsoft.com/office/powerpoint/2010/main" val="80074770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344" y="79135"/>
            <a:ext cx="10256260" cy="1232563"/>
          </a:xfrm>
        </p:spPr>
        <p:txBody>
          <a:bodyPr>
            <a:noAutofit/>
          </a:bodyPr>
          <a:lstStyle/>
          <a:p>
            <a:r>
              <a:rPr lang="en-GB" sz="3600" dirty="0" smtClean="0">
                <a:solidFill>
                  <a:srgbClr val="FFFF00"/>
                </a:solidFill>
                <a:latin typeface="18thCentury" pitchFamily="2" charset="0"/>
              </a:rPr>
              <a:t>WHAT TO AVOID</a:t>
            </a:r>
            <a:r>
              <a:rPr lang="en-GB" sz="2000" dirty="0" smtClean="0">
                <a:solidFill>
                  <a:srgbClr val="FFFF00"/>
                </a:solidFill>
                <a:latin typeface="18thCentury" pitchFamily="2" charset="0"/>
              </a:rPr>
              <a:t>: </a:t>
            </a:r>
            <a:r>
              <a:rPr lang="en-GB" sz="2200" dirty="0" smtClean="0">
                <a:latin typeface="Century Gothic" panose="020B0502020202020204" pitchFamily="34" charset="0"/>
              </a:rPr>
              <a:t>‘</a:t>
            </a:r>
            <a:r>
              <a:rPr lang="en-GB" sz="2200" dirty="0">
                <a:latin typeface="Century Gothic" panose="020B0502020202020204" pitchFamily="34" charset="0"/>
              </a:rPr>
              <a:t>This abstract of a funded grant application is </a:t>
            </a:r>
            <a:r>
              <a:rPr lang="en-GB" sz="2200" dirty="0" smtClean="0">
                <a:latin typeface="Century Gothic" panose="020B0502020202020204" pitchFamily="34" charset="0"/>
              </a:rPr>
              <a:t>short &amp; clearly </a:t>
            </a:r>
            <a:r>
              <a:rPr lang="en-GB" sz="2200" dirty="0">
                <a:latin typeface="Century Gothic" panose="020B0502020202020204" pitchFamily="34" charset="0"/>
              </a:rPr>
              <a:t>written but it is in </a:t>
            </a:r>
            <a:r>
              <a:rPr lang="en-GB" sz="2200" dirty="0">
                <a:solidFill>
                  <a:srgbClr val="FFFF00"/>
                </a:solidFill>
                <a:latin typeface="Century Gothic" panose="020B0502020202020204" pitchFamily="34" charset="0"/>
              </a:rPr>
              <a:t>argue-conclude style</a:t>
            </a:r>
            <a:r>
              <a:rPr lang="en-GB" sz="2200" dirty="0">
                <a:latin typeface="Century Gothic" panose="020B0502020202020204" pitchFamily="34" charset="0"/>
              </a:rPr>
              <a:t>; consequently the piece </a:t>
            </a:r>
            <a:r>
              <a:rPr lang="en-GB" sz="2200" dirty="0" smtClean="0">
                <a:latin typeface="Century Gothic" panose="020B0502020202020204" pitchFamily="34" charset="0"/>
              </a:rPr>
              <a:t>of</a:t>
            </a:r>
            <a:endParaRPr lang="en-GB" sz="2200" u="sng" dirty="0">
              <a:latin typeface="Century Gothic" panose="020B0502020202020204" pitchFamily="34" charset="0"/>
            </a:endParaRPr>
          </a:p>
        </p:txBody>
      </p:sp>
      <p:sp>
        <p:nvSpPr>
          <p:cNvPr id="3" name="Content Placeholder 2"/>
          <p:cNvSpPr>
            <a:spLocks noGrp="1"/>
          </p:cNvSpPr>
          <p:nvPr>
            <p:ph idx="1"/>
          </p:nvPr>
        </p:nvSpPr>
        <p:spPr>
          <a:xfrm>
            <a:off x="10203824" y="1311698"/>
            <a:ext cx="1801237" cy="4994028"/>
          </a:xfrm>
        </p:spPr>
        <p:txBody>
          <a:bodyPr>
            <a:noAutofit/>
          </a:bodyPr>
          <a:lstStyle/>
          <a:p>
            <a:pPr marL="0" indent="0" algn="r">
              <a:spcBef>
                <a:spcPts val="0"/>
              </a:spcBef>
              <a:buNone/>
            </a:pPr>
            <a:r>
              <a:rPr lang="en-GB" sz="2200" dirty="0" smtClean="0">
                <a:latin typeface="Century Gothic" panose="020B0502020202020204" pitchFamily="34" charset="0"/>
              </a:rPr>
              <a:t>information</a:t>
            </a:r>
          </a:p>
          <a:p>
            <a:pPr marL="0" indent="0" algn="r">
              <a:spcBef>
                <a:spcPts val="0"/>
              </a:spcBef>
              <a:buNone/>
            </a:pPr>
            <a:r>
              <a:rPr lang="en-GB" sz="2200" dirty="0" smtClean="0">
                <a:latin typeface="Century Gothic" panose="020B0502020202020204" pitchFamily="34" charset="0"/>
              </a:rPr>
              <a:t>the </a:t>
            </a:r>
            <a:r>
              <a:rPr lang="en-GB" sz="2200" dirty="0">
                <a:latin typeface="Century Gothic" panose="020B0502020202020204" pitchFamily="34" charset="0"/>
              </a:rPr>
              <a:t>reader most wants to know – what the research project </a:t>
            </a:r>
          </a:p>
          <a:p>
            <a:pPr marL="0" indent="0" algn="r">
              <a:spcBef>
                <a:spcPts val="0"/>
              </a:spcBef>
              <a:buNone/>
            </a:pPr>
            <a:r>
              <a:rPr lang="en-GB" sz="2200" dirty="0">
                <a:latin typeface="Century Gothic" panose="020B0502020202020204" pitchFamily="34" charset="0"/>
              </a:rPr>
              <a:t>will </a:t>
            </a:r>
            <a:r>
              <a:rPr lang="en-GB" sz="2200" i="1" dirty="0">
                <a:latin typeface="Century Gothic" panose="020B0502020202020204" pitchFamily="34" charset="0"/>
              </a:rPr>
              <a:t>do</a:t>
            </a:r>
            <a:r>
              <a:rPr lang="en-GB" sz="2200" dirty="0">
                <a:latin typeface="Century Gothic" panose="020B0502020202020204" pitchFamily="34" charset="0"/>
              </a:rPr>
              <a:t> – is </a:t>
            </a:r>
            <a:r>
              <a:rPr lang="en-GB" sz="2200" u="sng" dirty="0">
                <a:latin typeface="Century Gothic" panose="020B0502020202020204" pitchFamily="34" charset="0"/>
              </a:rPr>
              <a:t>buried </a:t>
            </a:r>
            <a:r>
              <a:rPr lang="en-GB" sz="2200" u="sng" dirty="0" smtClean="0">
                <a:latin typeface="Century Gothic" panose="020B0502020202020204" pitchFamily="34" charset="0"/>
              </a:rPr>
              <a:t>in </a:t>
            </a:r>
            <a:r>
              <a:rPr lang="en-GB" sz="2200" u="sng" dirty="0">
                <a:latin typeface="Century Gothic" panose="020B0502020202020204" pitchFamily="34" charset="0"/>
              </a:rPr>
              <a:t>the second </a:t>
            </a:r>
          </a:p>
          <a:p>
            <a:pPr marL="0" indent="0" algn="r">
              <a:spcBef>
                <a:spcPts val="0"/>
              </a:spcBef>
              <a:buNone/>
            </a:pPr>
            <a:r>
              <a:rPr lang="en-GB" sz="2200" u="sng" dirty="0">
                <a:latin typeface="Century Gothic" panose="020B0502020202020204" pitchFamily="34" charset="0"/>
              </a:rPr>
              <a:t>half of a sentence in the last paragraph. </a:t>
            </a:r>
            <a:endParaRPr lang="en-GB" sz="2200" u="sng" dirty="0"/>
          </a:p>
        </p:txBody>
      </p:sp>
      <p:pic>
        <p:nvPicPr>
          <p:cNvPr id="4" name="Picture 3"/>
          <p:cNvPicPr/>
          <p:nvPr/>
        </p:nvPicPr>
        <p:blipFill rotWithShape="1">
          <a:blip r:embed="rId2">
            <a:extLst>
              <a:ext uri="{BEBA8EAE-BF5A-486C-A8C5-ECC9F3942E4B}">
                <a14:imgProps xmlns:a14="http://schemas.microsoft.com/office/drawing/2010/main">
                  <a14:imgLayer r:embed="rId3">
                    <a14:imgEffect>
                      <a14:sharpenSoften amount="50000"/>
                    </a14:imgEffect>
                    <a14:imgEffect>
                      <a14:brightnessContrast bright="-40000" contrast="40000"/>
                    </a14:imgEffect>
                  </a14:imgLayer>
                </a14:imgProps>
              </a:ext>
            </a:extLst>
          </a:blip>
          <a:srcRect l="-399" t="31800" r="31586" b="10419"/>
          <a:stretch/>
        </p:blipFill>
        <p:spPr bwMode="auto">
          <a:xfrm>
            <a:off x="147834" y="1311698"/>
            <a:ext cx="10055990" cy="5445224"/>
          </a:xfrm>
          <a:prstGeom prst="rect">
            <a:avLst/>
          </a:prstGeom>
          <a:ln>
            <a:noFill/>
          </a:ln>
          <a:extLst>
            <a:ext uri="{53640926-AAD7-44D8-BBD7-CCE9431645EC}">
              <a14:shadowObscured xmlns:a14="http://schemas.microsoft.com/office/drawing/2010/main"/>
            </a:ext>
          </a:extLst>
        </p:spPr>
      </p:pic>
      <p:sp>
        <p:nvSpPr>
          <p:cNvPr id="5" name="Rectangle 4"/>
          <p:cNvSpPr/>
          <p:nvPr/>
        </p:nvSpPr>
        <p:spPr>
          <a:xfrm>
            <a:off x="10416480" y="302741"/>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CSSK</a:t>
            </a:r>
          </a:p>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latin typeface="+mn-lt"/>
            </a:endParaRPr>
          </a:p>
        </p:txBody>
      </p:sp>
      <p:sp>
        <p:nvSpPr>
          <p:cNvPr id="6" name="Rectangle 5"/>
          <p:cNvSpPr/>
          <p:nvPr/>
        </p:nvSpPr>
        <p:spPr>
          <a:xfrm>
            <a:off x="5665526" y="6353260"/>
            <a:ext cx="4782078" cy="369332"/>
          </a:xfrm>
          <a:prstGeom prst="rect">
            <a:avLst/>
          </a:prstGeom>
        </p:spPr>
        <p:txBody>
          <a:bodyPr wrap="none">
            <a:spAutoFit/>
          </a:bodyPr>
          <a:lstStyle/>
          <a:p>
            <a:r>
              <a:rPr lang="en-GB" dirty="0">
                <a:solidFill>
                  <a:schemeClr val="bg1"/>
                </a:solidFill>
              </a:rPr>
              <a:t>http://www.parkerderrington.com/blog</a:t>
            </a:r>
          </a:p>
        </p:txBody>
      </p:sp>
      <p:sp>
        <p:nvSpPr>
          <p:cNvPr id="7" name="Rectangle 6"/>
          <p:cNvSpPr/>
          <p:nvPr/>
        </p:nvSpPr>
        <p:spPr>
          <a:xfrm>
            <a:off x="5281730" y="6067036"/>
            <a:ext cx="476412" cy="369332"/>
          </a:xfrm>
          <a:prstGeom prst="rect">
            <a:avLst/>
          </a:prstGeom>
        </p:spPr>
        <p:txBody>
          <a:bodyPr wrap="none">
            <a:spAutoFit/>
          </a:bodyPr>
          <a:lstStyle/>
          <a:p>
            <a:r>
              <a:rPr lang="en-GB" i="1" dirty="0" smtClean="0">
                <a:solidFill>
                  <a:srgbClr val="C00000"/>
                </a:solidFill>
                <a:latin typeface="Century Gothic" panose="020B0502020202020204" pitchFamily="34" charset="0"/>
              </a:rPr>
              <a:t>ref</a:t>
            </a:r>
            <a:endParaRPr lang="en-GB" i="1" dirty="0">
              <a:solidFill>
                <a:srgbClr val="C00000"/>
              </a:solidFill>
            </a:endParaRPr>
          </a:p>
        </p:txBody>
      </p:sp>
      <p:cxnSp>
        <p:nvCxnSpPr>
          <p:cNvPr id="9" name="Straight Arrow Connector 8"/>
          <p:cNvCxnSpPr>
            <a:endCxn id="6" idx="1"/>
          </p:cNvCxnSpPr>
          <p:nvPr/>
        </p:nvCxnSpPr>
        <p:spPr>
          <a:xfrm>
            <a:off x="5519936" y="6436368"/>
            <a:ext cx="145590" cy="10155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908085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60104" y="116632"/>
            <a:ext cx="3580540" cy="1576681"/>
          </a:xfrm>
        </p:spPr>
        <p:txBody>
          <a:bodyPr>
            <a:noAutofit/>
          </a:bodyPr>
          <a:lstStyle/>
          <a:p>
            <a:r>
              <a:rPr lang="en-GB" sz="4400" dirty="0">
                <a:solidFill>
                  <a:srgbClr val="FFFF00"/>
                </a:solidFill>
                <a:latin typeface="18thCentury" pitchFamily="2" charset="0"/>
              </a:rPr>
              <a:t>GOOD &amp; BAD WRITING</a:t>
            </a:r>
            <a:r>
              <a:rPr lang="en-GB" sz="4800" dirty="0">
                <a:solidFill>
                  <a:srgbClr val="FFFF00"/>
                </a:solidFill>
                <a:latin typeface="18thCentury" pitchFamily="2" charset="0"/>
              </a:rPr>
              <a:t>:</a:t>
            </a:r>
          </a:p>
        </p:txBody>
      </p:sp>
      <p:pic>
        <p:nvPicPr>
          <p:cNvPr id="4" name="Content Placeholder 3"/>
          <p:cNvPicPr>
            <a:picLocks noGrp="1" noChangeAspect="1"/>
          </p:cNvPicPr>
          <p:nvPr>
            <p:ph idx="1"/>
          </p:nvPr>
        </p:nvPicPr>
        <p:blipFill rotWithShape="1">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1873" t="11592" r="3318" b="3209"/>
          <a:stretch/>
        </p:blipFill>
        <p:spPr>
          <a:xfrm>
            <a:off x="191344" y="280587"/>
            <a:ext cx="6644641" cy="6336704"/>
          </a:xfrm>
        </p:spPr>
      </p:pic>
      <p:sp>
        <p:nvSpPr>
          <p:cNvPr id="5" name="Rectangle 4"/>
          <p:cNvSpPr/>
          <p:nvPr/>
        </p:nvSpPr>
        <p:spPr>
          <a:xfrm>
            <a:off x="7464152" y="1799776"/>
            <a:ext cx="4249217" cy="4524315"/>
          </a:xfrm>
          <a:prstGeom prst="rect">
            <a:avLst/>
          </a:prstGeom>
        </p:spPr>
        <p:txBody>
          <a:bodyPr wrap="square">
            <a:spAutoFit/>
          </a:bodyPr>
          <a:lstStyle/>
          <a:p>
            <a:r>
              <a:rPr lang="en-GB" sz="2400" i="1" dirty="0">
                <a:latin typeface="Century Gothic" panose="020B0502020202020204" pitchFamily="34" charset="0"/>
              </a:rPr>
              <a:t>For</a:t>
            </a:r>
            <a:r>
              <a:rPr lang="en-GB" sz="2400" dirty="0">
                <a:latin typeface="Century Gothic" panose="020B0502020202020204" pitchFamily="34" charset="0"/>
              </a:rPr>
              <a:t> </a:t>
            </a:r>
          </a:p>
          <a:p>
            <a:pPr marL="800100" lvl="1" indent="-342900">
              <a:buFont typeface="Arial" panose="020B0604020202020204" pitchFamily="34" charset="0"/>
              <a:buChar char="•"/>
            </a:pPr>
            <a:r>
              <a:rPr lang="en-GB" sz="2400" dirty="0">
                <a:latin typeface="Century Gothic" panose="020B0502020202020204" pitchFamily="34" charset="0"/>
              </a:rPr>
              <a:t>Essays </a:t>
            </a:r>
          </a:p>
          <a:p>
            <a:endParaRPr lang="en-GB" sz="2400" dirty="0">
              <a:latin typeface="Century Gothic" panose="020B0502020202020204" pitchFamily="34" charset="0"/>
            </a:endParaRPr>
          </a:p>
          <a:p>
            <a:r>
              <a:rPr lang="en-GB" sz="2400" i="1" dirty="0">
                <a:latin typeface="Century Gothic" panose="020B0502020202020204" pitchFamily="34" charset="0"/>
              </a:rPr>
              <a:t>but also</a:t>
            </a:r>
          </a:p>
          <a:p>
            <a:pPr marL="800100" lvl="1" indent="-342900">
              <a:buFont typeface="Arial" panose="020B0604020202020204" pitchFamily="34" charset="0"/>
              <a:buChar char="•"/>
            </a:pPr>
            <a:r>
              <a:rPr lang="en-GB" sz="2400" dirty="0">
                <a:latin typeface="Century Gothic" panose="020B0502020202020204" pitchFamily="34" charset="0"/>
              </a:rPr>
              <a:t>Report </a:t>
            </a:r>
          </a:p>
          <a:p>
            <a:pPr marL="800100" lvl="1" indent="-342900">
              <a:buFont typeface="Arial" panose="020B0604020202020204" pitchFamily="34" charset="0"/>
              <a:buChar char="•"/>
            </a:pPr>
            <a:r>
              <a:rPr lang="en-GB" sz="2400" dirty="0">
                <a:latin typeface="Century Gothic" panose="020B0502020202020204" pitchFamily="34" charset="0"/>
              </a:rPr>
              <a:t>Application</a:t>
            </a:r>
          </a:p>
          <a:p>
            <a:pPr marL="800100" lvl="1" indent="-342900">
              <a:buFont typeface="Arial" panose="020B0604020202020204" pitchFamily="34" charset="0"/>
              <a:buChar char="•"/>
            </a:pPr>
            <a:r>
              <a:rPr lang="en-GB" sz="2400" dirty="0">
                <a:latin typeface="Century Gothic" panose="020B0502020202020204" pitchFamily="34" charset="0"/>
              </a:rPr>
              <a:t>Proposal</a:t>
            </a:r>
          </a:p>
          <a:p>
            <a:pPr marL="800100" lvl="1" indent="-342900">
              <a:buFont typeface="Arial" panose="020B0604020202020204" pitchFamily="34" charset="0"/>
              <a:buChar char="•"/>
            </a:pPr>
            <a:r>
              <a:rPr lang="en-GB" sz="2400" dirty="0">
                <a:latin typeface="Century Gothic" panose="020B0502020202020204" pitchFamily="34" charset="0"/>
              </a:rPr>
              <a:t>Review </a:t>
            </a:r>
          </a:p>
          <a:p>
            <a:pPr marL="800100" lvl="1" indent="-342900">
              <a:buFont typeface="Arial" panose="020B0604020202020204" pitchFamily="34" charset="0"/>
              <a:buChar char="•"/>
            </a:pPr>
            <a:r>
              <a:rPr lang="en-GB" sz="2400" dirty="0" smtClean="0">
                <a:latin typeface="Century Gothic" panose="020B0502020202020204" pitchFamily="34" charset="0"/>
              </a:rPr>
              <a:t>Journalism</a:t>
            </a:r>
          </a:p>
          <a:p>
            <a:pPr marL="800100" lvl="1" indent="-342900">
              <a:buFont typeface="Arial" panose="020B0604020202020204" pitchFamily="34" charset="0"/>
              <a:buChar char="•"/>
            </a:pPr>
            <a:r>
              <a:rPr lang="en-GB" sz="2400" dirty="0" smtClean="0">
                <a:latin typeface="Century Gothic" panose="020B0502020202020204" pitchFamily="34" charset="0"/>
              </a:rPr>
              <a:t>Short story</a:t>
            </a:r>
            <a:endParaRPr lang="en-GB" sz="2400" dirty="0">
              <a:latin typeface="Century Gothic" panose="020B0502020202020204" pitchFamily="34" charset="0"/>
            </a:endParaRPr>
          </a:p>
          <a:p>
            <a:pPr marL="800100" lvl="1" indent="-342900">
              <a:buFont typeface="Arial" panose="020B0604020202020204" pitchFamily="34" charset="0"/>
              <a:buChar char="•"/>
            </a:pPr>
            <a:r>
              <a:rPr lang="en-GB" sz="2400" dirty="0">
                <a:latin typeface="Century Gothic" panose="020B0502020202020204" pitchFamily="34" charset="0"/>
              </a:rPr>
              <a:t>Critique of any kind </a:t>
            </a:r>
            <a:r>
              <a:rPr lang="en-GB" sz="2400" dirty="0" smtClean="0">
                <a:latin typeface="Century Gothic" panose="020B0502020202020204" pitchFamily="34" charset="0"/>
              </a:rPr>
              <a:t>…</a:t>
            </a:r>
            <a:endParaRPr lang="en-GB" sz="2400" dirty="0">
              <a:latin typeface="Century Gothic" panose="020B0502020202020204" pitchFamily="34" charset="0"/>
            </a:endParaRPr>
          </a:p>
          <a:p>
            <a:endParaRPr lang="en-GB" sz="2400" dirty="0">
              <a:latin typeface="Century Gothic" panose="020B0502020202020204" pitchFamily="34" charset="0"/>
            </a:endParaRPr>
          </a:p>
        </p:txBody>
      </p:sp>
      <p:sp>
        <p:nvSpPr>
          <p:cNvPr id="6" name="Rectangle 5"/>
          <p:cNvSpPr/>
          <p:nvPr/>
        </p:nvSpPr>
        <p:spPr>
          <a:xfrm>
            <a:off x="10416480" y="302741"/>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CSSK</a:t>
            </a:r>
          </a:p>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latin typeface="+mn-lt"/>
            </a:endParaRPr>
          </a:p>
        </p:txBody>
      </p:sp>
    </p:spTree>
    <p:extLst>
      <p:ext uri="{BB962C8B-B14F-4D97-AF65-F5344CB8AC3E}">
        <p14:creationId xmlns:p14="http://schemas.microsoft.com/office/powerpoint/2010/main" val="2734717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8" end="8"/>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52184" y="2420889"/>
            <a:ext cx="3938154" cy="1872208"/>
          </a:xfrm>
        </p:spPr>
        <p:txBody>
          <a:bodyPr/>
          <a:lstStyle/>
          <a:p>
            <a:pPr algn="r"/>
            <a:r>
              <a:rPr lang="en-GB" sz="3600" dirty="0">
                <a:latin typeface="18thCentury" pitchFamily="2" charset="0"/>
              </a:rPr>
              <a:t>ARE YOU PRODUCING THE WRITTEN EQUIVALENT OF THIS?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3392" y="1124744"/>
            <a:ext cx="6706285" cy="4351338"/>
          </a:xfrm>
          <a:ln w="19050">
            <a:solidFill>
              <a:srgbClr val="C00000"/>
            </a:solidFill>
          </a:ln>
        </p:spPr>
      </p:pic>
      <p:sp>
        <p:nvSpPr>
          <p:cNvPr id="5" name="Rectangle 4"/>
          <p:cNvSpPr/>
          <p:nvPr/>
        </p:nvSpPr>
        <p:spPr>
          <a:xfrm>
            <a:off x="1991544" y="5949280"/>
            <a:ext cx="3699165" cy="461665"/>
          </a:xfrm>
          <a:prstGeom prst="rect">
            <a:avLst/>
          </a:prstGeom>
        </p:spPr>
        <p:txBody>
          <a:bodyPr wrap="square">
            <a:spAutoFit/>
          </a:bodyPr>
          <a:lstStyle/>
          <a:p>
            <a:r>
              <a:rPr lang="en-GB" sz="2400" dirty="0">
                <a:latin typeface="Century Gothic" panose="020B0502020202020204" pitchFamily="34" charset="0"/>
              </a:rPr>
              <a:t>What is wrong with it?</a:t>
            </a:r>
          </a:p>
        </p:txBody>
      </p:sp>
      <p:sp>
        <p:nvSpPr>
          <p:cNvPr id="6" name="Rectangle 5"/>
          <p:cNvSpPr/>
          <p:nvPr/>
        </p:nvSpPr>
        <p:spPr>
          <a:xfrm>
            <a:off x="10416480" y="302741"/>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CSSK</a:t>
            </a:r>
          </a:p>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latin typeface="+mn-lt"/>
            </a:endParaRPr>
          </a:p>
        </p:txBody>
      </p:sp>
    </p:spTree>
    <p:extLst>
      <p:ext uri="{BB962C8B-B14F-4D97-AF65-F5344CB8AC3E}">
        <p14:creationId xmlns:p14="http://schemas.microsoft.com/office/powerpoint/2010/main" val="308479954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5949" y="2636913"/>
            <a:ext cx="2281061" cy="792088"/>
          </a:xfrm>
        </p:spPr>
        <p:txBody>
          <a:bodyPr/>
          <a:lstStyle/>
          <a:p>
            <a:pPr algn="r"/>
            <a:r>
              <a:rPr lang="en-GB" sz="4000" dirty="0">
                <a:latin typeface="18thCentury" pitchFamily="2" charset="0"/>
              </a:rPr>
              <a:t>OR THIS?</a:t>
            </a:r>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l="2740" r="3378"/>
          <a:stretch/>
        </p:blipFill>
        <p:spPr>
          <a:xfrm>
            <a:off x="809263" y="908720"/>
            <a:ext cx="7503886" cy="4622134"/>
          </a:xfrm>
          <a:ln w="19050">
            <a:solidFill>
              <a:srgbClr val="C00000"/>
            </a:solidFill>
          </a:ln>
        </p:spPr>
      </p:pic>
      <p:sp>
        <p:nvSpPr>
          <p:cNvPr id="5" name="Rectangle 4"/>
          <p:cNvSpPr/>
          <p:nvPr/>
        </p:nvSpPr>
        <p:spPr>
          <a:xfrm>
            <a:off x="2711624" y="5801420"/>
            <a:ext cx="3699165" cy="461665"/>
          </a:xfrm>
          <a:prstGeom prst="rect">
            <a:avLst/>
          </a:prstGeom>
        </p:spPr>
        <p:txBody>
          <a:bodyPr wrap="square">
            <a:spAutoFit/>
          </a:bodyPr>
          <a:lstStyle/>
          <a:p>
            <a:r>
              <a:rPr lang="en-GB" sz="2400" dirty="0">
                <a:latin typeface="Century Gothic" panose="020B0502020202020204" pitchFamily="34" charset="0"/>
              </a:rPr>
              <a:t>Why is this better?</a:t>
            </a:r>
          </a:p>
        </p:txBody>
      </p:sp>
      <p:sp>
        <p:nvSpPr>
          <p:cNvPr id="6" name="Rectangle 5"/>
          <p:cNvSpPr/>
          <p:nvPr/>
        </p:nvSpPr>
        <p:spPr>
          <a:xfrm>
            <a:off x="10416480" y="302741"/>
            <a:ext cx="828584" cy="461963"/>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CSSK</a:t>
            </a:r>
          </a:p>
          <a:p>
            <a:pPr eaLnBrk="1" fontAlgn="auto" hangingPunct="1">
              <a:lnSpc>
                <a:spcPct val="50000"/>
              </a:lnSpc>
              <a:spcBef>
                <a:spcPts val="0"/>
              </a:spcBef>
              <a:spcAft>
                <a:spcPts val="0"/>
              </a:spcAft>
              <a:defRPr/>
            </a:pPr>
            <a:r>
              <a:rPr lang="en-GB" sz="2400" dirty="0">
                <a:solidFill>
                  <a:schemeClr val="tx2">
                    <a:lumMod val="10000"/>
                  </a:schemeClr>
                </a:solidFill>
                <a:latin typeface="18thCentury" pitchFamily="2" charset="0"/>
              </a:rPr>
              <a:t>4004</a:t>
            </a:r>
            <a:r>
              <a:rPr lang="en-GB" sz="1600" dirty="0">
                <a:solidFill>
                  <a:schemeClr val="tx2">
                    <a:lumMod val="10000"/>
                  </a:schemeClr>
                </a:solidFill>
                <a:latin typeface="18thCentury" pitchFamily="2" charset="0"/>
              </a:rPr>
              <a:t> </a:t>
            </a:r>
            <a:endParaRPr lang="en-GB" sz="1600" dirty="0">
              <a:solidFill>
                <a:schemeClr val="tx2">
                  <a:lumMod val="10000"/>
                </a:schemeClr>
              </a:solidFill>
              <a:latin typeface="+mn-lt"/>
            </a:endParaRPr>
          </a:p>
        </p:txBody>
      </p:sp>
    </p:spTree>
    <p:extLst>
      <p:ext uri="{BB962C8B-B14F-4D97-AF65-F5344CB8AC3E}">
        <p14:creationId xmlns:p14="http://schemas.microsoft.com/office/powerpoint/2010/main" val="156608115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xmlns=""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TM02836342[[fn=Ion]]</Template>
  <TotalTime>348</TotalTime>
  <Words>998</Words>
  <Application>Microsoft Office PowerPoint</Application>
  <PresentationFormat>Custom</PresentationFormat>
  <Paragraphs>155</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Ion</vt:lpstr>
      <vt:lpstr>READING, WRITING &amp; SPEAKING</vt:lpstr>
      <vt:lpstr>ACADEMIC ACTIVITY: WHAT IS EXPECTED:</vt:lpstr>
      <vt:lpstr>KEY SKILLS: </vt:lpstr>
      <vt:lpstr>LISTENING </vt:lpstr>
      <vt:lpstr>PowerPoint Presentation</vt:lpstr>
      <vt:lpstr>PowerPoint Presentation</vt:lpstr>
      <vt:lpstr>- is there any wonder  people who don’t learn to be accurate and detailed are bad at their  jobs? (&amp; waste resources)</vt:lpstr>
      <vt:lpstr>Problem 1:  the dead voice of bureaucracy</vt:lpstr>
      <vt:lpstr>USE DETAIL, BE SPECIFIC</vt:lpstr>
      <vt:lpstr>PowerPoint Presentation</vt:lpstr>
      <vt:lpstr>THE NATURE OF CONVERSATION: </vt:lpstr>
      <vt:lpstr>WHY TALKING IS IMPORTANT:</vt:lpstr>
      <vt:lpstr>STRUCTURING AN ARGUMENT: CONSIDER THE READER</vt:lpstr>
      <vt:lpstr>PowerPoint Presentation</vt:lpstr>
      <vt:lpstr>TELL THEM; THEN CONVINCE THEM. Posted on August 21, 2015 by Andrew</vt:lpstr>
      <vt:lpstr>WHAT TO AVOID: ‘This abstract of a funded grant application is short &amp; clearly written but it is in argue-conclude style; consequently the piece of</vt:lpstr>
      <vt:lpstr>GOOD &amp; BAD WRITING:</vt:lpstr>
      <vt:lpstr>ARE YOU PRODUCING THE WRITTEN EQUIVALENT OF THIS?</vt:lpstr>
      <vt:lpstr>OR THIS?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ACCURACY</dc:title>
  <dc:creator>Admin</dc:creator>
  <cp:lastModifiedBy>Administrator</cp:lastModifiedBy>
  <cp:revision>40</cp:revision>
  <dcterms:created xsi:type="dcterms:W3CDTF">2016-09-18T12:10:25Z</dcterms:created>
  <dcterms:modified xsi:type="dcterms:W3CDTF">2016-09-21T12:13:47Z</dcterms:modified>
</cp:coreProperties>
</file>