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6"/>
  </p:handoutMasterIdLst>
  <p:sldIdLst>
    <p:sldId id="256" r:id="rId2"/>
    <p:sldId id="257" r:id="rId3"/>
    <p:sldId id="259" r:id="rId4"/>
    <p:sldId id="300" r:id="rId5"/>
    <p:sldId id="288" r:id="rId6"/>
    <p:sldId id="299" r:id="rId7"/>
    <p:sldId id="298" r:id="rId8"/>
    <p:sldId id="289" r:id="rId9"/>
    <p:sldId id="290" r:id="rId10"/>
    <p:sldId id="291" r:id="rId11"/>
    <p:sldId id="292" r:id="rId12"/>
    <p:sldId id="293" r:id="rId13"/>
    <p:sldId id="294" r:id="rId14"/>
    <p:sldId id="295" r:id="rId15"/>
    <p:sldId id="297" r:id="rId16"/>
    <p:sldId id="301" r:id="rId17"/>
    <p:sldId id="260" r:id="rId18"/>
    <p:sldId id="262" r:id="rId19"/>
    <p:sldId id="263" r:id="rId20"/>
    <p:sldId id="264" r:id="rId21"/>
    <p:sldId id="265" r:id="rId22"/>
    <p:sldId id="266" r:id="rId23"/>
    <p:sldId id="267" r:id="rId24"/>
    <p:sldId id="269" r:id="rId25"/>
    <p:sldId id="270" r:id="rId26"/>
    <p:sldId id="268" r:id="rId27"/>
    <p:sldId id="271" r:id="rId28"/>
    <p:sldId id="273" r:id="rId29"/>
    <p:sldId id="274" r:id="rId30"/>
    <p:sldId id="275" r:id="rId31"/>
    <p:sldId id="276" r:id="rId32"/>
    <p:sldId id="277" r:id="rId33"/>
    <p:sldId id="278" r:id="rId34"/>
    <p:sldId id="279" r:id="rId35"/>
    <p:sldId id="280" r:id="rId36"/>
    <p:sldId id="281" r:id="rId37"/>
    <p:sldId id="282" r:id="rId38"/>
    <p:sldId id="283" r:id="rId39"/>
    <p:sldId id="284" r:id="rId40"/>
    <p:sldId id="285" r:id="rId41"/>
    <p:sldId id="286" r:id="rId42"/>
    <p:sldId id="287" r:id="rId43"/>
    <p:sldId id="272" r:id="rId44"/>
    <p:sldId id="258" r:id="rId4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2550" autoAdjust="0"/>
    <p:restoredTop sz="94660"/>
  </p:normalViewPr>
  <p:slideViewPr>
    <p:cSldViewPr snapToGrid="0">
      <p:cViewPr varScale="1">
        <p:scale>
          <a:sx n="63" d="100"/>
          <a:sy n="63" d="100"/>
        </p:scale>
        <p:origin x="6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4C503-D434-41E2-B0C0-1D01A1FF560C}" type="doc">
      <dgm:prSet loTypeId="urn:microsoft.com/office/officeart/2005/8/layout/process1" loCatId="process" qsTypeId="urn:microsoft.com/office/officeart/2005/8/quickstyle/simple1" qsCatId="simple" csTypeId="urn:microsoft.com/office/officeart/2005/8/colors/accent1_2" csCatId="accent1" phldr="1"/>
      <dgm:spPr/>
    </dgm:pt>
    <dgm:pt modelId="{23A2AEB3-D732-4E2C-9474-9001DCDA60D4}">
      <dgm:prSet phldrT="[Text]" custT="1"/>
      <dgm:spPr/>
      <dgm:t>
        <a:bodyPr/>
        <a:lstStyle/>
        <a:p>
          <a:r>
            <a:rPr lang="en-GB" sz="2400" dirty="0"/>
            <a:t>Non-Supporters</a:t>
          </a:r>
        </a:p>
        <a:p>
          <a:r>
            <a:rPr lang="en-GB" sz="2400" dirty="0"/>
            <a:t>Pre-Radicalisation</a:t>
          </a:r>
        </a:p>
        <a:p>
          <a:endParaRPr lang="en-GB" sz="2400" dirty="0"/>
        </a:p>
      </dgm:t>
    </dgm:pt>
    <dgm:pt modelId="{6DA0FED4-0D23-4656-ADE4-ED72CB297D1D}" type="parTrans" cxnId="{C9D7D4EA-0C31-4FD7-BC6F-320D495ABEC6}">
      <dgm:prSet/>
      <dgm:spPr/>
      <dgm:t>
        <a:bodyPr/>
        <a:lstStyle/>
        <a:p>
          <a:endParaRPr lang="en-GB"/>
        </a:p>
      </dgm:t>
    </dgm:pt>
    <dgm:pt modelId="{CB03430A-441A-42FC-A4D3-294BDF3C81D7}" type="sibTrans" cxnId="{C9D7D4EA-0C31-4FD7-BC6F-320D495ABEC6}">
      <dgm:prSet/>
      <dgm:spPr/>
      <dgm:t>
        <a:bodyPr/>
        <a:lstStyle/>
        <a:p>
          <a:pPr>
            <a:lnSpc>
              <a:spcPct val="100000"/>
            </a:lnSpc>
          </a:pPr>
          <a:endParaRPr lang="en-GB"/>
        </a:p>
      </dgm:t>
    </dgm:pt>
    <dgm:pt modelId="{A742C0D4-7930-41E4-9AC9-0EBC89183407}">
      <dgm:prSet phldrT="[Text]" custT="1"/>
      <dgm:spPr/>
      <dgm:t>
        <a:bodyPr/>
        <a:lstStyle/>
        <a:p>
          <a:r>
            <a:rPr lang="en-GB" sz="2400" dirty="0"/>
            <a:t>Soft-Supporters</a:t>
          </a:r>
        </a:p>
        <a:p>
          <a:r>
            <a:rPr lang="en-GB" sz="2400" dirty="0"/>
            <a:t>Conversion and Identification with Islam</a:t>
          </a:r>
        </a:p>
      </dgm:t>
    </dgm:pt>
    <dgm:pt modelId="{3854B521-8F2D-4B2E-9ACD-99706AF0F6A9}" type="parTrans" cxnId="{09BD8253-E95C-4D9C-8245-162FD7F1CD22}">
      <dgm:prSet/>
      <dgm:spPr/>
      <dgm:t>
        <a:bodyPr/>
        <a:lstStyle/>
        <a:p>
          <a:endParaRPr lang="en-GB"/>
        </a:p>
      </dgm:t>
    </dgm:pt>
    <dgm:pt modelId="{EF02381A-1E8E-47E0-B360-115C8A8A9B8E}" type="sibTrans" cxnId="{09BD8253-E95C-4D9C-8245-162FD7F1CD22}">
      <dgm:prSet/>
      <dgm:spPr/>
      <dgm:t>
        <a:bodyPr/>
        <a:lstStyle/>
        <a:p>
          <a:pPr>
            <a:lnSpc>
              <a:spcPct val="100000"/>
            </a:lnSpc>
          </a:pPr>
          <a:endParaRPr lang="en-GB"/>
        </a:p>
      </dgm:t>
    </dgm:pt>
    <dgm:pt modelId="{09D68807-4B1B-46C8-A876-B210C2EABEAD}">
      <dgm:prSet phldrT="[Text]" custT="1"/>
      <dgm:spPr/>
      <dgm:t>
        <a:bodyPr/>
        <a:lstStyle/>
        <a:p>
          <a:r>
            <a:rPr lang="en-GB" sz="2400" dirty="0"/>
            <a:t>Hard-Supporters</a:t>
          </a:r>
        </a:p>
        <a:p>
          <a:r>
            <a:rPr lang="en-GB" sz="2400" dirty="0"/>
            <a:t>Acts of Terrorism</a:t>
          </a:r>
        </a:p>
      </dgm:t>
    </dgm:pt>
    <dgm:pt modelId="{50E4E480-888B-429C-9DA4-720791E515B1}" type="parTrans" cxnId="{79DB57F8-6171-45DB-856F-5B54FCE21C71}">
      <dgm:prSet/>
      <dgm:spPr/>
      <dgm:t>
        <a:bodyPr/>
        <a:lstStyle/>
        <a:p>
          <a:endParaRPr lang="en-GB"/>
        </a:p>
      </dgm:t>
    </dgm:pt>
    <dgm:pt modelId="{1E5A4003-01A3-4C92-B467-EB75FADE8742}" type="sibTrans" cxnId="{79DB57F8-6171-45DB-856F-5B54FCE21C71}">
      <dgm:prSet/>
      <dgm:spPr/>
      <dgm:t>
        <a:bodyPr/>
        <a:lstStyle/>
        <a:p>
          <a:endParaRPr lang="en-GB"/>
        </a:p>
      </dgm:t>
    </dgm:pt>
    <dgm:pt modelId="{9EEFFA24-508B-43B3-81EB-15B5A79D3EA9}" type="pres">
      <dgm:prSet presAssocID="{C494C503-D434-41E2-B0C0-1D01A1FF560C}" presName="Name0" presStyleCnt="0">
        <dgm:presLayoutVars>
          <dgm:dir/>
          <dgm:resizeHandles val="exact"/>
        </dgm:presLayoutVars>
      </dgm:prSet>
      <dgm:spPr/>
    </dgm:pt>
    <dgm:pt modelId="{CB00A96B-1CDD-45DF-9556-412D3419AAE8}" type="pres">
      <dgm:prSet presAssocID="{23A2AEB3-D732-4E2C-9474-9001DCDA60D4}" presName="node" presStyleLbl="node1" presStyleIdx="0" presStyleCnt="3" custScaleX="176683" custLinFactNeighborX="25511">
        <dgm:presLayoutVars>
          <dgm:bulletEnabled val="1"/>
        </dgm:presLayoutVars>
      </dgm:prSet>
      <dgm:spPr/>
      <dgm:t>
        <a:bodyPr/>
        <a:lstStyle/>
        <a:p>
          <a:endParaRPr lang="en-GB"/>
        </a:p>
      </dgm:t>
    </dgm:pt>
    <dgm:pt modelId="{8CC129F6-466E-4406-8387-1B786E3C03E1}" type="pres">
      <dgm:prSet presAssocID="{CB03430A-441A-42FC-A4D3-294BDF3C81D7}" presName="sibTrans" presStyleLbl="sibTrans2D1" presStyleIdx="0" presStyleCnt="2"/>
      <dgm:spPr/>
      <dgm:t>
        <a:bodyPr/>
        <a:lstStyle/>
        <a:p>
          <a:endParaRPr lang="en-GB"/>
        </a:p>
      </dgm:t>
    </dgm:pt>
    <dgm:pt modelId="{14B201A2-A559-4ABA-B68F-AA62DE9ABF59}" type="pres">
      <dgm:prSet presAssocID="{CB03430A-441A-42FC-A4D3-294BDF3C81D7}" presName="connectorText" presStyleLbl="sibTrans2D1" presStyleIdx="0" presStyleCnt="2"/>
      <dgm:spPr/>
      <dgm:t>
        <a:bodyPr/>
        <a:lstStyle/>
        <a:p>
          <a:endParaRPr lang="en-GB"/>
        </a:p>
      </dgm:t>
    </dgm:pt>
    <dgm:pt modelId="{E5EBB694-C681-4C34-8751-5E48D780A924}" type="pres">
      <dgm:prSet presAssocID="{A742C0D4-7930-41E4-9AC9-0EBC89183407}" presName="node" presStyleLbl="node1" presStyleIdx="1" presStyleCnt="3" custScaleX="176312" custLinFactNeighborX="-12755">
        <dgm:presLayoutVars>
          <dgm:bulletEnabled val="1"/>
        </dgm:presLayoutVars>
      </dgm:prSet>
      <dgm:spPr/>
      <dgm:t>
        <a:bodyPr/>
        <a:lstStyle/>
        <a:p>
          <a:endParaRPr lang="en-GB"/>
        </a:p>
      </dgm:t>
    </dgm:pt>
    <dgm:pt modelId="{B35E52ED-AE79-48FE-A4DF-257BA34B5749}" type="pres">
      <dgm:prSet presAssocID="{EF02381A-1E8E-47E0-B360-115C8A8A9B8E}" presName="sibTrans" presStyleLbl="sibTrans2D1" presStyleIdx="1" presStyleCnt="2"/>
      <dgm:spPr/>
      <dgm:t>
        <a:bodyPr/>
        <a:lstStyle/>
        <a:p>
          <a:endParaRPr lang="en-GB"/>
        </a:p>
      </dgm:t>
    </dgm:pt>
    <dgm:pt modelId="{8A0B4C69-1071-4966-9451-D435773EF955}" type="pres">
      <dgm:prSet presAssocID="{EF02381A-1E8E-47E0-B360-115C8A8A9B8E}" presName="connectorText" presStyleLbl="sibTrans2D1" presStyleIdx="1" presStyleCnt="2"/>
      <dgm:spPr/>
      <dgm:t>
        <a:bodyPr/>
        <a:lstStyle/>
        <a:p>
          <a:endParaRPr lang="en-GB"/>
        </a:p>
      </dgm:t>
    </dgm:pt>
    <dgm:pt modelId="{2E6AA1DA-78D4-4976-9F68-49EE7037A82E}" type="pres">
      <dgm:prSet presAssocID="{09D68807-4B1B-46C8-A876-B210C2EABEAD}" presName="node" presStyleLbl="node1" presStyleIdx="2" presStyleCnt="3" custScaleX="176344" custLinFactNeighborX="-25511">
        <dgm:presLayoutVars>
          <dgm:bulletEnabled val="1"/>
        </dgm:presLayoutVars>
      </dgm:prSet>
      <dgm:spPr/>
      <dgm:t>
        <a:bodyPr/>
        <a:lstStyle/>
        <a:p>
          <a:endParaRPr lang="en-GB"/>
        </a:p>
      </dgm:t>
    </dgm:pt>
  </dgm:ptLst>
  <dgm:cxnLst>
    <dgm:cxn modelId="{712FB899-B659-45BF-A59A-6E652DA99E27}" type="presOf" srcId="{A742C0D4-7930-41E4-9AC9-0EBC89183407}" destId="{E5EBB694-C681-4C34-8751-5E48D780A924}" srcOrd="0" destOrd="0" presId="urn:microsoft.com/office/officeart/2005/8/layout/process1"/>
    <dgm:cxn modelId="{A5204DE9-488A-49A5-84FF-A7AB962C451F}" type="presOf" srcId="{CB03430A-441A-42FC-A4D3-294BDF3C81D7}" destId="{14B201A2-A559-4ABA-B68F-AA62DE9ABF59}" srcOrd="1" destOrd="0" presId="urn:microsoft.com/office/officeart/2005/8/layout/process1"/>
    <dgm:cxn modelId="{7DF13F40-41D8-4F8D-8AD2-5E9730CD5EBA}" type="presOf" srcId="{09D68807-4B1B-46C8-A876-B210C2EABEAD}" destId="{2E6AA1DA-78D4-4976-9F68-49EE7037A82E}" srcOrd="0" destOrd="0" presId="urn:microsoft.com/office/officeart/2005/8/layout/process1"/>
    <dgm:cxn modelId="{C9D7D4EA-0C31-4FD7-BC6F-320D495ABEC6}" srcId="{C494C503-D434-41E2-B0C0-1D01A1FF560C}" destId="{23A2AEB3-D732-4E2C-9474-9001DCDA60D4}" srcOrd="0" destOrd="0" parTransId="{6DA0FED4-0D23-4656-ADE4-ED72CB297D1D}" sibTransId="{CB03430A-441A-42FC-A4D3-294BDF3C81D7}"/>
    <dgm:cxn modelId="{D2234C2F-7EC0-4497-B444-B878A22FC5A6}" type="presOf" srcId="{EF02381A-1E8E-47E0-B360-115C8A8A9B8E}" destId="{B35E52ED-AE79-48FE-A4DF-257BA34B5749}" srcOrd="0" destOrd="0" presId="urn:microsoft.com/office/officeart/2005/8/layout/process1"/>
    <dgm:cxn modelId="{35EEEC0F-FC79-4F04-AF91-6D09B2C0C353}" type="presOf" srcId="{EF02381A-1E8E-47E0-B360-115C8A8A9B8E}" destId="{8A0B4C69-1071-4966-9451-D435773EF955}" srcOrd="1" destOrd="0" presId="urn:microsoft.com/office/officeart/2005/8/layout/process1"/>
    <dgm:cxn modelId="{09BD8253-E95C-4D9C-8245-162FD7F1CD22}" srcId="{C494C503-D434-41E2-B0C0-1D01A1FF560C}" destId="{A742C0D4-7930-41E4-9AC9-0EBC89183407}" srcOrd="1" destOrd="0" parTransId="{3854B521-8F2D-4B2E-9ACD-99706AF0F6A9}" sibTransId="{EF02381A-1E8E-47E0-B360-115C8A8A9B8E}"/>
    <dgm:cxn modelId="{6ABA0419-2C56-4F95-8586-0E42648DEDCD}" type="presOf" srcId="{23A2AEB3-D732-4E2C-9474-9001DCDA60D4}" destId="{CB00A96B-1CDD-45DF-9556-412D3419AAE8}" srcOrd="0" destOrd="0" presId="urn:microsoft.com/office/officeart/2005/8/layout/process1"/>
    <dgm:cxn modelId="{1BB40ED4-BE9E-4C79-8886-3BCB64A67186}" type="presOf" srcId="{C494C503-D434-41E2-B0C0-1D01A1FF560C}" destId="{9EEFFA24-508B-43B3-81EB-15B5A79D3EA9}" srcOrd="0" destOrd="0" presId="urn:microsoft.com/office/officeart/2005/8/layout/process1"/>
    <dgm:cxn modelId="{A2CDA8EF-835D-43FD-BB8E-740A40A37CBD}" type="presOf" srcId="{CB03430A-441A-42FC-A4D3-294BDF3C81D7}" destId="{8CC129F6-466E-4406-8387-1B786E3C03E1}" srcOrd="0" destOrd="0" presId="urn:microsoft.com/office/officeart/2005/8/layout/process1"/>
    <dgm:cxn modelId="{79DB57F8-6171-45DB-856F-5B54FCE21C71}" srcId="{C494C503-D434-41E2-B0C0-1D01A1FF560C}" destId="{09D68807-4B1B-46C8-A876-B210C2EABEAD}" srcOrd="2" destOrd="0" parTransId="{50E4E480-888B-429C-9DA4-720791E515B1}" sibTransId="{1E5A4003-01A3-4C92-B467-EB75FADE8742}"/>
    <dgm:cxn modelId="{8773BAC3-12EA-4AB8-A2F6-362944BAB285}" type="presParOf" srcId="{9EEFFA24-508B-43B3-81EB-15B5A79D3EA9}" destId="{CB00A96B-1CDD-45DF-9556-412D3419AAE8}" srcOrd="0" destOrd="0" presId="urn:microsoft.com/office/officeart/2005/8/layout/process1"/>
    <dgm:cxn modelId="{8140199D-66F3-47F6-B8FF-CC4FAC6B68FB}" type="presParOf" srcId="{9EEFFA24-508B-43B3-81EB-15B5A79D3EA9}" destId="{8CC129F6-466E-4406-8387-1B786E3C03E1}" srcOrd="1" destOrd="0" presId="urn:microsoft.com/office/officeart/2005/8/layout/process1"/>
    <dgm:cxn modelId="{59EDBCE0-E3CF-41D1-9F36-34FB756F448E}" type="presParOf" srcId="{8CC129F6-466E-4406-8387-1B786E3C03E1}" destId="{14B201A2-A559-4ABA-B68F-AA62DE9ABF59}" srcOrd="0" destOrd="0" presId="urn:microsoft.com/office/officeart/2005/8/layout/process1"/>
    <dgm:cxn modelId="{E2791A91-7994-461E-BF13-5477CCB8F650}" type="presParOf" srcId="{9EEFFA24-508B-43B3-81EB-15B5A79D3EA9}" destId="{E5EBB694-C681-4C34-8751-5E48D780A924}" srcOrd="2" destOrd="0" presId="urn:microsoft.com/office/officeart/2005/8/layout/process1"/>
    <dgm:cxn modelId="{927EEF3F-49A8-41C1-A202-9012EBC635F3}" type="presParOf" srcId="{9EEFFA24-508B-43B3-81EB-15B5A79D3EA9}" destId="{B35E52ED-AE79-48FE-A4DF-257BA34B5749}" srcOrd="3" destOrd="0" presId="urn:microsoft.com/office/officeart/2005/8/layout/process1"/>
    <dgm:cxn modelId="{0B5527C7-4CEB-46B7-930D-7685DBF0D1A7}" type="presParOf" srcId="{B35E52ED-AE79-48FE-A4DF-257BA34B5749}" destId="{8A0B4C69-1071-4966-9451-D435773EF955}" srcOrd="0" destOrd="0" presId="urn:microsoft.com/office/officeart/2005/8/layout/process1"/>
    <dgm:cxn modelId="{B9DF8A01-5A9D-43E1-A31D-67B65C222DA2}" type="presParOf" srcId="{9EEFFA24-508B-43B3-81EB-15B5A79D3EA9}" destId="{2E6AA1DA-78D4-4976-9F68-49EE7037A82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126D890-27A8-49D3-AA1B-815C55650BC6}" type="datetimeFigureOut">
              <a:rPr lang="en-GB" smtClean="0"/>
              <a:t>15/10/2019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A3A76C5-8B63-4715-BA44-9A827A4E03B6}" type="slidenum">
              <a:rPr lang="en-GB" smtClean="0"/>
              <a:t>‹#›</a:t>
            </a:fld>
            <a:endParaRPr lang="en-GB"/>
          </a:p>
        </p:txBody>
      </p:sp>
    </p:spTree>
    <p:extLst>
      <p:ext uri="{BB962C8B-B14F-4D97-AF65-F5344CB8AC3E}">
        <p14:creationId xmlns:p14="http://schemas.microsoft.com/office/powerpoint/2010/main" val="409725394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090BF0-B59B-4A19-B450-E976D23D21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66CFDDDF-6C96-4B92-952F-66B8C14677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690041D7-7D2D-4968-B2E2-A266B7114500}"/>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95FD7973-72EE-498C-ADDF-4CDC01203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FE39757-BF5A-4927-8D04-CE2E30AD5E9D}"/>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65418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51EC54-BF1E-45FB-9745-BA1B0003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F7995D6-5AEF-45E5-8589-0154E6327B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E24401A-8997-44E2-9027-B4CC6FA9E4C0}"/>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621D821A-19AA-4F86-B2F2-BF45A1F0E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5B1FDC3-C5EE-42DE-B0F9-E845C0F53942}"/>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07544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E7A600-FEF7-4538-8EC3-9AD54A2C3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C392FE6D-6928-4F57-968B-AC8D8850B1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89EB4D9F-8AB8-43B0-B6DD-BD9011C0FCF6}"/>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C834B137-6C22-4A4E-B26E-1B5B6F998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CF86801-2867-4EF6-9B18-7135369C9E53}"/>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790155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3B8556-248B-4B24-89BD-8A6F5655BD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933CBD5-F154-461F-B5F4-0898B9D8FE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F21304E9-23FF-420B-B83C-B1FE900A4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760F017C-B938-4785-B7B7-878D56A8C48D}"/>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6" name="Footer Placeholder 5">
            <a:extLst>
              <a:ext uri="{FF2B5EF4-FFF2-40B4-BE49-F238E27FC236}">
                <a16:creationId xmlns:a16="http://schemas.microsoft.com/office/drawing/2014/main" xmlns="" id="{A3F7233D-8C8B-454F-8DEC-5521D8811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1EC94D4-5EEB-4E0A-A4CC-329486F6400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39120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125B69-C715-4F67-AA95-F721612616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D9C2E14-8813-47B5-858B-426FC7DFAC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FA25F178-CF17-4501-BF51-B71A5CAAF5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90AC7250-87F1-4C76-B79C-F152BC35D7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95E8D34-D2F6-4665-B516-0C3BE8C96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0A2E0B65-4046-41B8-9F57-8337458C12B3}"/>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8" name="Footer Placeholder 7">
            <a:extLst>
              <a:ext uri="{FF2B5EF4-FFF2-40B4-BE49-F238E27FC236}">
                <a16:creationId xmlns:a16="http://schemas.microsoft.com/office/drawing/2014/main" xmlns="" id="{65D14F48-8ADB-452D-AA0B-67F9CB9416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D1AB7EAD-C8E0-4B34-8194-37B6394292C7}"/>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3733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69F736-54ED-4C75-8ECF-45C667DBFF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493B4C3F-58FD-40B8-BC27-AB0948494217}"/>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4" name="Footer Placeholder 3">
            <a:extLst>
              <a:ext uri="{FF2B5EF4-FFF2-40B4-BE49-F238E27FC236}">
                <a16:creationId xmlns:a16="http://schemas.microsoft.com/office/drawing/2014/main" xmlns="" id="{DAC9F72A-8299-4175-80AA-E8601316A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EB289D0B-A6BD-4879-9A21-8E8A483DCE7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228642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D739D1C-8219-45B7-A741-20F93C909CA9}"/>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3" name="Footer Placeholder 2">
            <a:extLst>
              <a:ext uri="{FF2B5EF4-FFF2-40B4-BE49-F238E27FC236}">
                <a16:creationId xmlns:a16="http://schemas.microsoft.com/office/drawing/2014/main" xmlns="" id="{2760362F-C38D-40D4-9695-686F936D5C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D6826408-AAB1-43B1-8AAA-231E1D627BB1}"/>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192130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B0BBD7-6803-495E-BAB7-1C5785CC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1C4F9DA-1F30-4169-AEBC-630C0E4DF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B53FE588-D208-4AAC-A355-3338D24D4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F567487-79A8-4CF5-BE50-6901574967D4}"/>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6" name="Footer Placeholder 5">
            <a:extLst>
              <a:ext uri="{FF2B5EF4-FFF2-40B4-BE49-F238E27FC236}">
                <a16:creationId xmlns:a16="http://schemas.microsoft.com/office/drawing/2014/main" xmlns="" id="{219E721C-125B-42BF-BAF7-962662094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442F7EEB-E88F-4015-906B-C7EB9FEDAED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16937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036172-05E3-41B8-9B5A-3BA679F32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4F3ABC1D-4B74-49BD-B794-A3AFB06883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0EA6A72F-6F88-4023-8D10-58379FC2CE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C64EEF9-360B-4E22-94CB-5767AA7DA013}"/>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6" name="Footer Placeholder 5">
            <a:extLst>
              <a:ext uri="{FF2B5EF4-FFF2-40B4-BE49-F238E27FC236}">
                <a16:creationId xmlns:a16="http://schemas.microsoft.com/office/drawing/2014/main" xmlns="" id="{407D9109-F191-4B81-A258-C7B17FEB9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93BAFBF-00D0-43E0-9ADB-9D9B79ECF4DF}"/>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518066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3F0A52-BFFD-458D-982D-7A792FCF76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25400503-E1F0-4CB2-B8EF-89A3564B5E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3B82E25-7AED-4145-B54F-AC93BF7E1119}"/>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FF83BD8F-FF15-4557-95CF-6DBD68EF3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270C03C-9025-4E56-8554-94ED846CE4C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116635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AD063E5F-9CEF-4549-BB8B-C3EFB9EE51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32928ABB-0E5D-4BEA-9C99-67D121683B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AFE02AA3-17E7-47DE-A351-D650CBC94A34}"/>
              </a:ext>
            </a:extLst>
          </p:cNvPr>
          <p:cNvSpPr>
            <a:spLocks noGrp="1"/>
          </p:cNvSpPr>
          <p:nvPr>
            <p:ph type="dt" sz="half" idx="10"/>
          </p:nvPr>
        </p:nvSpPr>
        <p:spPr/>
        <p:txBody>
          <a:body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E8036559-FC82-4D0B-BF0A-6C4A40F58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4A7877F-8A2C-4AD9-9045-982CC9C02194}"/>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11072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373C9BD-FDD2-41F0-BA5E-6F5D827107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DFE48FD-9A07-4F5A-9E94-A78D906BC7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A113A23-B206-4144-B6AB-07E371A0A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3B22FD-7C86-41A4-B012-AC2507A0D641}" type="datetimeFigureOut">
              <a:rPr lang="en-GB" smtClean="0"/>
              <a:t>15/10/2019</a:t>
            </a:fld>
            <a:endParaRPr lang="en-GB"/>
          </a:p>
        </p:txBody>
      </p:sp>
      <p:sp>
        <p:nvSpPr>
          <p:cNvPr id="5" name="Footer Placeholder 4">
            <a:extLst>
              <a:ext uri="{FF2B5EF4-FFF2-40B4-BE49-F238E27FC236}">
                <a16:creationId xmlns:a16="http://schemas.microsoft.com/office/drawing/2014/main" xmlns="" id="{AE11D05F-9765-48BE-88C7-6074F6E760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4199E409-A4CD-4D57-A485-74382B1CE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CE91D-A551-4955-A1FF-0C7600101450}" type="slidenum">
              <a:rPr lang="en-GB" smtClean="0"/>
              <a:t>‹#›</a:t>
            </a:fld>
            <a:endParaRPr lang="en-GB"/>
          </a:p>
        </p:txBody>
      </p:sp>
    </p:spTree>
    <p:extLst>
      <p:ext uri="{BB962C8B-B14F-4D97-AF65-F5344CB8AC3E}">
        <p14:creationId xmlns:p14="http://schemas.microsoft.com/office/powerpoint/2010/main" val="1983762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D2C4BFA1-2075-4901-9E24-E41D1FDD51F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xmlns="" id="{985A7375-E3AF-4F5C-85AE-17E8832952C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xmlns="" id="{F0307F65-8304-4FA8-A841-D4D7625411B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xmlns="" id="{C8B8394C-136F-4E05-A002-D93A5E79CD5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a:extLst>
              <a:ext uri="{FF2B5EF4-FFF2-40B4-BE49-F238E27FC236}">
                <a16:creationId xmlns:a16="http://schemas.microsoft.com/office/drawing/2014/main" xmlns="" id="{E3E3ECAA-1628-41CD-A6C1-2F60184C34EE}"/>
              </a:ext>
            </a:extLst>
          </p:cNvPr>
          <p:cNvSpPr>
            <a:spLocks noGrp="1"/>
          </p:cNvSpPr>
          <p:nvPr>
            <p:ph type="subTitle" idx="1"/>
          </p:nvPr>
        </p:nvSpPr>
        <p:spPr>
          <a:xfrm>
            <a:off x="1524000" y="4495800"/>
            <a:ext cx="9144000" cy="762000"/>
          </a:xfrm>
        </p:spPr>
        <p:txBody>
          <a:bodyPr>
            <a:normAutofit/>
          </a:bodyPr>
          <a:lstStyle/>
          <a:p>
            <a:r>
              <a:rPr lang="en-GB" sz="1800"/>
              <a:t>Wynne Jones</a:t>
            </a:r>
          </a:p>
        </p:txBody>
      </p:sp>
      <p:sp>
        <p:nvSpPr>
          <p:cNvPr id="13" name="Rectangle 12">
            <a:extLst>
              <a:ext uri="{FF2B5EF4-FFF2-40B4-BE49-F238E27FC236}">
                <a16:creationId xmlns:a16="http://schemas.microsoft.com/office/drawing/2014/main" xmlns="" id="{053FB2EE-284F-4C87-AB3D-BBF87A9FAB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648CCE7-041D-433E-926D-AF30668C2CEF}"/>
              </a:ext>
            </a:extLst>
          </p:cNvPr>
          <p:cNvSpPr>
            <a:spLocks noGrp="1"/>
          </p:cNvSpPr>
          <p:nvPr>
            <p:ph type="ctrTitle"/>
          </p:nvPr>
        </p:nvSpPr>
        <p:spPr>
          <a:xfrm>
            <a:off x="1524000" y="2776538"/>
            <a:ext cx="9144000" cy="1381188"/>
          </a:xfrm>
        </p:spPr>
        <p:txBody>
          <a:bodyPr anchor="ctr">
            <a:normAutofit/>
          </a:bodyPr>
          <a:lstStyle/>
          <a:p>
            <a:r>
              <a:rPr lang="en-GB" sz="4000">
                <a:solidFill>
                  <a:schemeClr val="bg2"/>
                </a:solidFill>
              </a:rPr>
              <a:t>Terrorism</a:t>
            </a:r>
            <a:br>
              <a:rPr lang="en-GB" sz="4000">
                <a:solidFill>
                  <a:schemeClr val="bg2"/>
                </a:solidFill>
              </a:rPr>
            </a:br>
            <a:r>
              <a:rPr lang="en-GB" sz="4000">
                <a:solidFill>
                  <a:schemeClr val="bg2"/>
                </a:solidFill>
              </a:rPr>
              <a:t> Strategy, Tactics and Support</a:t>
            </a:r>
          </a:p>
        </p:txBody>
      </p:sp>
    </p:spTree>
    <p:extLst>
      <p:ext uri="{BB962C8B-B14F-4D97-AF65-F5344CB8AC3E}">
        <p14:creationId xmlns:p14="http://schemas.microsoft.com/office/powerpoint/2010/main" val="42834666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F54D6A2E-A270-45EA-ABB7-EA4B63A7060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Introduction</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9CA5D34D-78AB-4BF1-8FCA-9E98EDAAFC59}"/>
              </a:ext>
            </a:extLst>
          </p:cNvPr>
          <p:cNvPicPr>
            <a:picLocks noGrp="1" noChangeAspect="1"/>
          </p:cNvPicPr>
          <p:nvPr>
            <p:ph sz="half" idx="2"/>
          </p:nvPr>
        </p:nvPicPr>
        <p:blipFill rotWithShape="1">
          <a:blip r:embed="rId3">
            <a:alphaModFix/>
          </a:blip>
          <a:srcRect l="27969" r="1924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F0A5BE0C-2962-4EAC-8403-CD09F7490EF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Terrorism has been described as mindless or senseless or irrational violence, however none of these terms is accurate, there is a theory behind terrorism and often the theory proves to be successful. </a:t>
            </a:r>
          </a:p>
          <a:p>
            <a:endParaRPr lang="en-US" sz="2000" dirty="0">
              <a:solidFill>
                <a:srgbClr val="000000"/>
              </a:solidFill>
            </a:endParaRPr>
          </a:p>
        </p:txBody>
      </p:sp>
    </p:spTree>
    <p:extLst>
      <p:ext uri="{BB962C8B-B14F-4D97-AF65-F5344CB8AC3E}">
        <p14:creationId xmlns:p14="http://schemas.microsoft.com/office/powerpoint/2010/main" val="59516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3D40F3B4-AF97-4C4F-A888-DF1F5762C77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Planning terrorist attacks</a:t>
            </a:r>
          </a:p>
        </p:txBody>
      </p:sp>
      <p:sp>
        <p:nvSpPr>
          <p:cNvPr id="23"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07266595-4E9C-4434-AADC-0016B0E36A93}"/>
              </a:ext>
            </a:extLst>
          </p:cNvPr>
          <p:cNvPicPr>
            <a:picLocks noGrp="1" noChangeAspect="1"/>
          </p:cNvPicPr>
          <p:nvPr>
            <p:ph sz="half" idx="2"/>
          </p:nvPr>
        </p:nvPicPr>
        <p:blipFill rotWithShape="1">
          <a:blip r:embed="rId3">
            <a:alphaModFix/>
          </a:blip>
          <a:srcRect r="4209"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BB947144-D7CA-4083-B3DB-B7F31882CF2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All terrorist attacks are planned to some extent though the planning phase might take minutes, hours, months or indeed years. </a:t>
            </a:r>
          </a:p>
          <a:p>
            <a:r>
              <a:rPr lang="en-US" sz="2400" dirty="0">
                <a:solidFill>
                  <a:srgbClr val="000000"/>
                </a:solidFill>
              </a:rPr>
              <a:t>Tactics are planned to fit within the group’s strategic aims at the time. </a:t>
            </a:r>
          </a:p>
        </p:txBody>
      </p:sp>
    </p:spTree>
    <p:extLst>
      <p:ext uri="{BB962C8B-B14F-4D97-AF65-F5344CB8AC3E}">
        <p14:creationId xmlns:p14="http://schemas.microsoft.com/office/powerpoint/2010/main" val="2123505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58474" y="640081"/>
            <a:ext cx="3693445" cy="3793488"/>
          </a:xfrm>
          <a:noFill/>
        </p:spPr>
        <p:txBody>
          <a:bodyPr vert="horz" lIns="91440" tIns="45720" rIns="91440" bIns="45720" rtlCol="0" anchor="b">
            <a:normAutofit/>
          </a:bodyPr>
          <a:lstStyle/>
          <a:p>
            <a:r>
              <a:rPr lang="en-US" sz="4800"/>
              <a:t>Planning Terrorist Attacks</a:t>
            </a:r>
          </a:p>
        </p:txBody>
      </p:sp>
      <p:sp>
        <p:nvSpPr>
          <p:cNvPr id="3" name="Content Placeholder 2"/>
          <p:cNvSpPr>
            <a:spLocks noGrp="1"/>
          </p:cNvSpPr>
          <p:nvPr>
            <p:ph sz="half" idx="1"/>
          </p:nvPr>
        </p:nvSpPr>
        <p:spPr>
          <a:xfrm>
            <a:off x="7858473" y="4571999"/>
            <a:ext cx="3693446" cy="1645921"/>
          </a:xfrm>
          <a:noFill/>
        </p:spPr>
        <p:txBody>
          <a:bodyPr vert="horz" lIns="91440" tIns="45720" rIns="91440" bIns="45720" rtlCol="0">
            <a:normAutofit/>
          </a:bodyPr>
          <a:lstStyle/>
          <a:p>
            <a:pPr marL="0" indent="0">
              <a:buNone/>
            </a:pPr>
            <a:r>
              <a:rPr lang="en-US" sz="2400"/>
              <a:t>Case Study</a:t>
            </a:r>
          </a:p>
        </p:txBody>
      </p:sp>
      <p:sp>
        <p:nvSpPr>
          <p:cNvPr id="10" name="Rectangle 9">
            <a:extLst>
              <a:ext uri="{FF2B5EF4-FFF2-40B4-BE49-F238E27FC236}">
                <a16:creationId xmlns:a16="http://schemas.microsoft.com/office/drawing/2014/main" xmlns="" id="{71FC7D98-7B8B-402A-90FC-F027482F21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xmlns="" id="{AD7356EA-285B-4E5D-8FEC-104659A4FD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rotWithShape="1">
          <a:blip r:embed="rId2"/>
          <a:srcRect l="1821" r="18466" b="-1"/>
          <a:stretch/>
        </p:blipFill>
        <p:spPr>
          <a:xfrm>
            <a:off x="815807" y="804672"/>
            <a:ext cx="5934456" cy="5248656"/>
          </a:xfrm>
          <a:prstGeom prst="rect">
            <a:avLst/>
          </a:prstGeom>
          <a:effectLst/>
        </p:spPr>
      </p:pic>
    </p:spTree>
    <p:extLst>
      <p:ext uri="{BB962C8B-B14F-4D97-AF65-F5344CB8AC3E}">
        <p14:creationId xmlns:p14="http://schemas.microsoft.com/office/powerpoint/2010/main" val="387493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4944152" cy="1622321"/>
          </a:xfrm>
        </p:spPr>
        <p:txBody>
          <a:bodyPr vert="horz" lIns="91440" tIns="45720" rIns="91440" bIns="45720" rtlCol="0" anchor="ctr">
            <a:normAutofit/>
          </a:bodyPr>
          <a:lstStyle/>
          <a:p>
            <a:r>
              <a:rPr lang="en-US" kern="1200">
                <a:solidFill>
                  <a:schemeClr val="tx1"/>
                </a:solidFill>
                <a:latin typeface="+mj-lt"/>
                <a:ea typeface="+mj-ea"/>
                <a:cs typeface="+mj-cs"/>
              </a:rPr>
              <a:t>29</a:t>
            </a:r>
            <a:r>
              <a:rPr lang="en-US" kern="1200" baseline="30000">
                <a:solidFill>
                  <a:schemeClr val="tx1"/>
                </a:solidFill>
                <a:latin typeface="+mj-lt"/>
                <a:ea typeface="+mj-ea"/>
                <a:cs typeface="+mj-cs"/>
              </a:rPr>
              <a:t>th</a:t>
            </a:r>
            <a:r>
              <a:rPr lang="en-US" kern="1200">
                <a:solidFill>
                  <a:schemeClr val="tx1"/>
                </a:solidFill>
                <a:latin typeface="+mj-lt"/>
                <a:ea typeface="+mj-ea"/>
                <a:cs typeface="+mj-cs"/>
              </a:rPr>
              <a:t> June 2007</a:t>
            </a:r>
          </a:p>
        </p:txBody>
      </p:sp>
      <p:sp>
        <p:nvSpPr>
          <p:cNvPr id="3" name="Content Placeholder 2"/>
          <p:cNvSpPr>
            <a:spLocks noGrp="1"/>
          </p:cNvSpPr>
          <p:nvPr>
            <p:ph sz="half" idx="1"/>
          </p:nvPr>
        </p:nvSpPr>
        <p:spPr>
          <a:xfrm>
            <a:off x="648930" y="2438400"/>
            <a:ext cx="4944151" cy="3785419"/>
          </a:xfrm>
        </p:spPr>
        <p:txBody>
          <a:bodyPr vert="horz" lIns="91440" tIns="45720" rIns="91440" bIns="45720" rtlCol="0">
            <a:normAutofit/>
          </a:bodyPr>
          <a:lstStyle/>
          <a:p>
            <a:pPr marL="0">
              <a:spcAft>
                <a:spcPts val="800"/>
              </a:spcAft>
            </a:pPr>
            <a:r>
              <a:rPr lang="en-US" sz="2400" dirty="0"/>
              <a:t>Device found in Mercedes vehicle outside the ‘Tiger </a:t>
            </a:r>
            <a:r>
              <a:rPr lang="en-US" sz="2400" dirty="0" err="1"/>
              <a:t>Tiger</a:t>
            </a:r>
            <a:r>
              <a:rPr lang="en-US" sz="2400" dirty="0"/>
              <a:t>’ bar in the Haymarket which had hundreds of people inside. </a:t>
            </a:r>
          </a:p>
          <a:p>
            <a:pPr marL="0">
              <a:spcAft>
                <a:spcPts val="800"/>
              </a:spcAft>
            </a:pPr>
            <a:r>
              <a:rPr lang="en-US" sz="2400" dirty="0"/>
              <a:t>A second car was found in nearby Cockspur Street, just a few hundred yards for the first, the two were "clearly linked".</a:t>
            </a:r>
          </a:p>
        </p:txBody>
      </p:sp>
      <p:sp>
        <p:nvSpPr>
          <p:cNvPr id="10" name="Rectangle 9">
            <a:extLst>
              <a:ext uri="{FF2B5EF4-FFF2-40B4-BE49-F238E27FC236}">
                <a16:creationId xmlns:a16="http://schemas.microsoft.com/office/drawing/2014/main" xmlns="" id="{46F7435D-E3DB-47B1-BA61-B00ACC83A9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xmlns="" id="{F263A0B5-F8C4-4116-809F-78A768EA79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77582" y="484632"/>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stretch>
            <a:fillRect/>
          </a:stretch>
        </p:blipFill>
        <p:spPr>
          <a:xfrm>
            <a:off x="7060689" y="1980108"/>
            <a:ext cx="4163991" cy="2748234"/>
          </a:xfrm>
          <a:prstGeom prst="rect">
            <a:avLst/>
          </a:prstGeom>
          <a:effectLst/>
        </p:spPr>
      </p:pic>
    </p:spTree>
    <p:extLst>
      <p:ext uri="{BB962C8B-B14F-4D97-AF65-F5344CB8AC3E}">
        <p14:creationId xmlns:p14="http://schemas.microsoft.com/office/powerpoint/2010/main" val="361495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Planning……</a:t>
            </a:r>
          </a:p>
        </p:txBody>
      </p:sp>
      <p:sp>
        <p:nvSpPr>
          <p:cNvPr id="13" name="Content Placeholder 12"/>
          <p:cNvSpPr>
            <a:spLocks noGrp="1"/>
          </p:cNvSpPr>
          <p:nvPr>
            <p:ph sz="half" idx="2"/>
          </p:nvPr>
        </p:nvSpPr>
        <p:spPr>
          <a:xfrm>
            <a:off x="648931" y="2438400"/>
            <a:ext cx="3505494" cy="3785419"/>
          </a:xfrm>
        </p:spPr>
        <p:txBody>
          <a:bodyPr vert="horz" lIns="91440" tIns="45720" rIns="91440" bIns="45720" rtlCol="0">
            <a:normAutofit/>
          </a:bodyPr>
          <a:lstStyle/>
          <a:p>
            <a:endParaRPr lang="en-US" sz="2000" dirty="0"/>
          </a:p>
          <a:p>
            <a:endParaRPr lang="en-US" sz="2000" dirty="0"/>
          </a:p>
          <a:p>
            <a:endParaRPr lang="en-US" sz="2000" dirty="0"/>
          </a:p>
          <a:p>
            <a:r>
              <a:rPr lang="en-US" sz="2400" dirty="0"/>
              <a:t>Probable RVP location in Black</a:t>
            </a:r>
          </a:p>
          <a:p>
            <a:r>
              <a:rPr lang="en-US" sz="2400" dirty="0"/>
              <a:t>Inner Cordon area in Red</a:t>
            </a:r>
          </a:p>
          <a:p>
            <a:endParaRPr lang="en-US" sz="2000" dirty="0"/>
          </a:p>
          <a:p>
            <a:endParaRPr lang="en-US" sz="2000" dirty="0"/>
          </a:p>
        </p:txBody>
      </p:sp>
      <p:sp>
        <p:nvSpPr>
          <p:cNvPr id="18" name="Rectangle 17">
            <a:extLst>
              <a:ext uri="{FF2B5EF4-FFF2-40B4-BE49-F238E27FC236}">
                <a16:creationId xmlns:a16="http://schemas.microsoft.com/office/drawing/2014/main" xmlns=""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9">
            <a:extLst>
              <a:ext uri="{FF2B5EF4-FFF2-40B4-BE49-F238E27FC236}">
                <a16:creationId xmlns:a16="http://schemas.microsoft.com/office/drawing/2014/main" xmlns=""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163600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6878" y="0"/>
            <a:ext cx="6422849" cy="1090863"/>
          </a:xfrm>
        </p:spPr>
        <p:txBody>
          <a:bodyPr vert="horz" lIns="91440" tIns="45720" rIns="91440" bIns="45720" rtlCol="0" anchor="ctr">
            <a:normAutofit/>
          </a:bodyPr>
          <a:lstStyle/>
          <a:p>
            <a:r>
              <a:rPr lang="en-US" kern="1200" dirty="0">
                <a:solidFill>
                  <a:schemeClr val="tx1"/>
                </a:solidFill>
                <a:latin typeface="+mj-lt"/>
                <a:ea typeface="+mj-ea"/>
                <a:cs typeface="+mj-cs"/>
              </a:rPr>
              <a:t>Roles………………</a:t>
            </a:r>
          </a:p>
        </p:txBody>
      </p:sp>
      <p:sp>
        <p:nvSpPr>
          <p:cNvPr id="14" name="Rectangle 13">
            <a:extLst>
              <a:ext uri="{FF2B5EF4-FFF2-40B4-BE49-F238E27FC236}">
                <a16:creationId xmlns:a16="http://schemas.microsoft.com/office/drawing/2014/main" xmlns="" id="{A98BC887-4916-4227-9F48-3B078D238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36008" cy="6858000"/>
          </a:xfrm>
          <a:prstGeom prst="rect">
            <a:avLst/>
          </a:prstGeom>
          <a:solidFill>
            <a:srgbClr val="939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xmlns="" id="{1AD6DCFA-0E71-4650-A5E4-3C20E73EB6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rotWithShape="1">
          <a:blip r:embed="rId2"/>
          <a:srcRect t="11757" r="2" b="21509"/>
          <a:stretch/>
        </p:blipFill>
        <p:spPr>
          <a:xfrm>
            <a:off x="804672" y="803049"/>
            <a:ext cx="3026664" cy="2470743"/>
          </a:xfrm>
          <a:prstGeom prst="rect">
            <a:avLst/>
          </a:prstGeom>
          <a:effectLst/>
        </p:spPr>
      </p:pic>
      <p:pic>
        <p:nvPicPr>
          <p:cNvPr id="8" name="Content Placeholder 7"/>
          <p:cNvPicPr>
            <a:picLocks noGrp="1" noChangeAspect="1"/>
          </p:cNvPicPr>
          <p:nvPr>
            <p:ph sz="half" idx="1"/>
          </p:nvPr>
        </p:nvPicPr>
        <p:blipFill rotWithShape="1">
          <a:blip r:embed="rId3"/>
          <a:srcRect l="703" r="6203"/>
          <a:stretch/>
        </p:blipFill>
        <p:spPr>
          <a:xfrm>
            <a:off x="804672" y="3461344"/>
            <a:ext cx="3026663" cy="2438400"/>
          </a:xfrm>
          <a:prstGeom prst="rect">
            <a:avLst/>
          </a:prstGeom>
        </p:spPr>
      </p:pic>
      <p:sp>
        <p:nvSpPr>
          <p:cNvPr id="7" name="Content Placeholder 6"/>
          <p:cNvSpPr>
            <a:spLocks noGrp="1"/>
          </p:cNvSpPr>
          <p:nvPr>
            <p:ph sz="half" idx="2"/>
          </p:nvPr>
        </p:nvSpPr>
        <p:spPr>
          <a:xfrm>
            <a:off x="5116880" y="1090864"/>
            <a:ext cx="6422848" cy="5132956"/>
          </a:xfrm>
        </p:spPr>
        <p:txBody>
          <a:bodyPr vert="horz" lIns="91440" tIns="45720" rIns="91440" bIns="45720" rtlCol="0">
            <a:noAutofit/>
          </a:bodyPr>
          <a:lstStyle/>
          <a:p>
            <a:r>
              <a:rPr lang="en-US" sz="2400" dirty="0"/>
              <a:t>Abdulla dealt with matters like buying Sim cards and sorting out the cars, while Ahmed worked on logistics and mechanics.</a:t>
            </a:r>
          </a:p>
          <a:p>
            <a:r>
              <a:rPr lang="en-US" sz="2400" dirty="0"/>
              <a:t>Ahmed made false IDs and driving </a:t>
            </a:r>
            <a:r>
              <a:rPr lang="en-US" sz="2400" dirty="0" err="1"/>
              <a:t>licences</a:t>
            </a:r>
            <a:r>
              <a:rPr lang="en-US" sz="2400" dirty="0"/>
              <a:t> and carried out experiments on the explosive potential of petrol,</a:t>
            </a:r>
          </a:p>
          <a:p>
            <a:r>
              <a:rPr lang="en-US" sz="2400" dirty="0"/>
              <a:t>The men also had two other cars in reserve and were probably planning a campaign of terrorist "spectaculars.“</a:t>
            </a:r>
          </a:p>
          <a:p>
            <a:r>
              <a:rPr lang="en-US" sz="2400" dirty="0"/>
              <a:t>Planning their attacks in February 2007 and communicated regularly over the internet while Abdulla was working at the Royal Alexandra Hospital in Paisley and Ahmed was living in India.</a:t>
            </a:r>
          </a:p>
        </p:txBody>
      </p:sp>
    </p:spTree>
    <p:extLst>
      <p:ext uri="{BB962C8B-B14F-4D97-AF65-F5344CB8AC3E}">
        <p14:creationId xmlns:p14="http://schemas.microsoft.com/office/powerpoint/2010/main" val="242104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Devices</a:t>
            </a:r>
          </a:p>
        </p:txBody>
      </p:sp>
      <p:sp>
        <p:nvSpPr>
          <p:cNvPr id="3" name="Content Placeholder 2"/>
          <p:cNvSpPr>
            <a:spLocks noGrp="1"/>
          </p:cNvSpPr>
          <p:nvPr>
            <p:ph sz="half" idx="1"/>
          </p:nvPr>
        </p:nvSpPr>
        <p:spPr>
          <a:xfrm>
            <a:off x="648931" y="1828800"/>
            <a:ext cx="3505494" cy="4395019"/>
          </a:xfrm>
        </p:spPr>
        <p:txBody>
          <a:bodyPr vert="horz" lIns="91440" tIns="45720" rIns="91440" bIns="45720" rtlCol="0">
            <a:normAutofit fontScale="92500"/>
          </a:bodyPr>
          <a:lstStyle/>
          <a:p>
            <a:pPr>
              <a:spcAft>
                <a:spcPts val="800"/>
              </a:spcAft>
            </a:pPr>
            <a:r>
              <a:rPr lang="en-US" sz="2400" dirty="0"/>
              <a:t>Whitehall sources said that the failed attempt to inflict mass murder in the capital was the work of al-Qaida or those inspired by its ideology</a:t>
            </a:r>
          </a:p>
          <a:p>
            <a:pPr>
              <a:spcAft>
                <a:spcPts val="800"/>
              </a:spcAft>
            </a:pPr>
            <a:r>
              <a:rPr lang="en-US" sz="2400" dirty="0"/>
              <a:t>"You only have to read past cases of those convicted for terrorism to </a:t>
            </a:r>
            <a:r>
              <a:rPr lang="en-US" sz="2400" dirty="0" err="1"/>
              <a:t>realise</a:t>
            </a:r>
            <a:r>
              <a:rPr lang="en-US" sz="2400" dirty="0"/>
              <a:t> they have been plotting to blow up nightclubs and putting gas cylinder bombs in cars,"</a:t>
            </a:r>
          </a:p>
          <a:p>
            <a:endParaRPr lang="en-US" sz="2000" dirty="0"/>
          </a:p>
        </p:txBody>
      </p:sp>
      <p:sp>
        <p:nvSpPr>
          <p:cNvPr id="10" name="Rectangle 9">
            <a:extLst>
              <a:ext uri="{FF2B5EF4-FFF2-40B4-BE49-F238E27FC236}">
                <a16:creationId xmlns:a16="http://schemas.microsoft.com/office/drawing/2014/main" xmlns=""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xmlns=""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stretch>
            <a:fillRect/>
          </a:stretch>
        </p:blipFill>
        <p:spPr>
          <a:xfrm>
            <a:off x="5608319" y="1211735"/>
            <a:ext cx="5614835" cy="4281311"/>
          </a:xfrm>
          <a:prstGeom prst="rect">
            <a:avLst/>
          </a:prstGeom>
          <a:effectLst/>
        </p:spPr>
      </p:pic>
    </p:spTree>
    <p:extLst>
      <p:ext uri="{BB962C8B-B14F-4D97-AF65-F5344CB8AC3E}">
        <p14:creationId xmlns:p14="http://schemas.microsoft.com/office/powerpoint/2010/main" val="1659281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rotWithShape="1">
          <a:blip r:embed="rId2">
            <a:alphaModFix/>
          </a:blip>
          <a:srcRect l="85" r="3" b="3"/>
          <a:stretch/>
        </p:blipFill>
        <p:spPr>
          <a:xfrm>
            <a:off x="6083786" y="-168318"/>
            <a:ext cx="6261330" cy="3932313"/>
          </a:xfrm>
          <a:prstGeom prst="rect">
            <a:avLst/>
          </a:prstGeom>
          <a:effectLst>
            <a:softEdge rad="533400"/>
          </a:effectLst>
        </p:spPr>
      </p:pic>
      <p:pic>
        <p:nvPicPr>
          <p:cNvPr id="6" name="Picture 5"/>
          <p:cNvPicPr>
            <a:picLocks noChangeAspect="1"/>
          </p:cNvPicPr>
          <p:nvPr/>
        </p:nvPicPr>
        <p:blipFill rotWithShape="1">
          <a:blip r:embed="rId3"/>
          <a:srcRect t="10268" r="-1" b="-1"/>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xmlns="" id="{22901FED-4FC9-4ED5-8123-C98BCD1616B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The Devices</a:t>
            </a:r>
          </a:p>
        </p:txBody>
      </p:sp>
      <p:sp>
        <p:nvSpPr>
          <p:cNvPr id="3" name="Content Placeholder 2"/>
          <p:cNvSpPr>
            <a:spLocks noGrp="1"/>
          </p:cNvSpPr>
          <p:nvPr>
            <p:ph sz="half" idx="1"/>
          </p:nvPr>
        </p:nvSpPr>
        <p:spPr>
          <a:xfrm>
            <a:off x="804997" y="2272143"/>
            <a:ext cx="4803637" cy="3788830"/>
          </a:xfrm>
        </p:spPr>
        <p:txBody>
          <a:bodyPr vert="horz" lIns="91440" tIns="45720" rIns="91440" bIns="45720" rtlCol="0" anchor="ctr">
            <a:normAutofit/>
          </a:bodyPr>
          <a:lstStyle/>
          <a:p>
            <a:pPr>
              <a:spcAft>
                <a:spcPts val="800"/>
              </a:spcAft>
            </a:pPr>
            <a:r>
              <a:rPr lang="en-US" sz="2400" dirty="0">
                <a:solidFill>
                  <a:srgbClr val="000000"/>
                </a:solidFill>
              </a:rPr>
              <a:t>Counter-terrorism sources said the devices found in two Mercedes cars - which contained gas cylinders, petrol and nails - were similar to car bombs used in Iraq.</a:t>
            </a:r>
          </a:p>
          <a:p>
            <a:pPr>
              <a:spcAft>
                <a:spcPts val="800"/>
              </a:spcAft>
            </a:pP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300395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823AC064-BC96-4F32-8AE1-B2FD38754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Travel</a:t>
            </a:r>
          </a:p>
        </p:txBody>
      </p:sp>
      <p:cxnSp>
        <p:nvCxnSpPr>
          <p:cNvPr id="13" name="Straight Connector 12">
            <a:extLst>
              <a:ext uri="{FF2B5EF4-FFF2-40B4-BE49-F238E27FC236}">
                <a16:creationId xmlns:a16="http://schemas.microsoft.com/office/drawing/2014/main" xmlns="" id="{7E7C77BC-7138-40B1-A15B-20F57A494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xmlns="" id="{DB146403-F3D6-484B-B2ED-97F9565D037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3283845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129208" y="365124"/>
            <a:ext cx="6857999" cy="6194701"/>
          </a:xfrm>
          <a:prstGeom prst="rect">
            <a:avLst/>
          </a:prstGeom>
        </p:spPr>
      </p:pic>
      <p:sp>
        <p:nvSpPr>
          <p:cNvPr id="4" name="Content Placeholder 3"/>
          <p:cNvSpPr>
            <a:spLocks noGrp="1"/>
          </p:cNvSpPr>
          <p:nvPr>
            <p:ph sz="half" idx="2"/>
          </p:nvPr>
        </p:nvSpPr>
        <p:spPr>
          <a:xfrm>
            <a:off x="6987208" y="1411705"/>
            <a:ext cx="4366591" cy="4765258"/>
          </a:xfrm>
        </p:spPr>
        <p:txBody>
          <a:bodyPr>
            <a:normAutofit fontScale="25000" lnSpcReduction="20000"/>
          </a:bodyPr>
          <a:lstStyle/>
          <a:p>
            <a:endParaRPr lang="en-GB" sz="3800" dirty="0">
              <a:solidFill>
                <a:srgbClr val="464646"/>
              </a:solidFill>
            </a:endParaRPr>
          </a:p>
          <a:p>
            <a:pPr marL="0" indent="0">
              <a:buNone/>
            </a:pPr>
            <a:r>
              <a:rPr lang="en-GB" sz="9600" dirty="0">
                <a:solidFill>
                  <a:srgbClr val="464646"/>
                </a:solidFill>
              </a:rPr>
              <a:t>By 30 June, the police had  linked mobiles phones to the bomb factory in Scotland (the link between the men’s phones and the phones found at the scenes)</a:t>
            </a:r>
          </a:p>
          <a:p>
            <a:pPr marL="0" indent="0">
              <a:buNone/>
            </a:pPr>
            <a:r>
              <a:rPr lang="en-GB" sz="9600" dirty="0">
                <a:solidFill>
                  <a:srgbClr val="464646"/>
                </a:solidFill>
              </a:rPr>
              <a:t>After filling the Jeep with explosive material, the men drove around for eight hours </a:t>
            </a:r>
            <a:br>
              <a:rPr lang="en-GB" sz="9600" dirty="0">
                <a:solidFill>
                  <a:srgbClr val="464646"/>
                </a:solidFill>
              </a:rPr>
            </a:br>
            <a:r>
              <a:rPr lang="en-GB" sz="9600" dirty="0">
                <a:solidFill>
                  <a:srgbClr val="464646"/>
                </a:solidFill>
              </a:rPr>
              <a:t>between Houston, Loch Lomond and Glasgow's outskirts.</a:t>
            </a:r>
          </a:p>
          <a:p>
            <a:pPr marL="0" indent="0">
              <a:buNone/>
            </a:pPr>
            <a:r>
              <a:rPr lang="en-GB" sz="9600" dirty="0">
                <a:solidFill>
                  <a:srgbClr val="464646"/>
                </a:solidFill>
              </a:rPr>
              <a:t>Undercover officers were closing in, but did not know what kind of car the men were in.</a:t>
            </a:r>
          </a:p>
          <a:p>
            <a:pPr marL="0" indent="0">
              <a:buNone/>
            </a:pPr>
            <a:r>
              <a:rPr lang="en-GB" dirty="0"/>
              <a:t/>
            </a:r>
            <a:br>
              <a:rPr lang="en-GB" dirty="0"/>
            </a:br>
            <a:endParaRPr lang="en-GB" dirty="0"/>
          </a:p>
        </p:txBody>
      </p:sp>
    </p:spTree>
    <p:extLst>
      <p:ext uri="{BB962C8B-B14F-4D97-AF65-F5344CB8AC3E}">
        <p14:creationId xmlns:p14="http://schemas.microsoft.com/office/powerpoint/2010/main" val="2423366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292972" y="337930"/>
            <a:ext cx="6227098" cy="6062869"/>
          </a:xfrm>
          <a:prstGeom prst="rect">
            <a:avLst/>
          </a:prstGeom>
        </p:spPr>
      </p:pic>
      <p:pic>
        <p:nvPicPr>
          <p:cNvPr id="6" name="Content Placeholder 5"/>
          <p:cNvPicPr>
            <a:picLocks noGrp="1" noChangeAspect="1"/>
          </p:cNvPicPr>
          <p:nvPr>
            <p:ph sz="half" idx="2"/>
          </p:nvPr>
        </p:nvPicPr>
        <p:blipFill>
          <a:blip r:embed="rId3"/>
          <a:stretch>
            <a:fillRect/>
          </a:stretch>
        </p:blipFill>
        <p:spPr>
          <a:xfrm>
            <a:off x="6668712" y="1023730"/>
            <a:ext cx="4645332" cy="4393095"/>
          </a:xfrm>
          <a:prstGeom prst="rect">
            <a:avLst/>
          </a:prstGeom>
        </p:spPr>
      </p:pic>
    </p:spTree>
    <p:extLst>
      <p:ext uri="{BB962C8B-B14F-4D97-AF65-F5344CB8AC3E}">
        <p14:creationId xmlns:p14="http://schemas.microsoft.com/office/powerpoint/2010/main" val="819922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823AC064-BC96-4F32-8AE1-B2FD38754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3000">
                <a:solidFill>
                  <a:srgbClr val="FFFFFF"/>
                </a:solidFill>
              </a:rPr>
              <a:t>Abdulla (above) and Ahmed are arrested at the scene. Ahmed receives 90% burns in the attack. He would die in hospital four weeks later.</a:t>
            </a:r>
          </a:p>
        </p:txBody>
      </p:sp>
      <p:cxnSp>
        <p:nvCxnSpPr>
          <p:cNvPr id="13" name="Straight Connector 12">
            <a:extLst>
              <a:ext uri="{FF2B5EF4-FFF2-40B4-BE49-F238E27FC236}">
                <a16:creationId xmlns:a16="http://schemas.microsoft.com/office/drawing/2014/main" xmlns="" id="{7E7C77BC-7138-40B1-A15B-20F57A494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xmlns="" id="{DB146403-F3D6-484B-B2ED-97F9565D037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172977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aftermath……</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a:bodyPr>
          <a:lstStyle/>
          <a:p>
            <a:pPr marL="0"/>
            <a:endParaRPr lang="en-US" sz="2000" dirty="0"/>
          </a:p>
          <a:p>
            <a:pPr marL="0"/>
            <a:endParaRPr lang="en-US" sz="2000" i="1" dirty="0"/>
          </a:p>
          <a:p>
            <a:pPr marL="0"/>
            <a:r>
              <a:rPr lang="en-US" sz="2400" i="1" dirty="0"/>
              <a:t>“They shared in murdering my people... the British government and American government. Without Blair, Bush couldn't have invaded Iraq”</a:t>
            </a:r>
          </a:p>
          <a:p>
            <a:pPr marL="0"/>
            <a:r>
              <a:rPr lang="en-US" sz="2400" i="1" dirty="0"/>
              <a:t>Bilal Abdulla</a:t>
            </a:r>
          </a:p>
        </p:txBody>
      </p:sp>
      <p:sp>
        <p:nvSpPr>
          <p:cNvPr id="70" name="Rectangle 69">
            <a:extLst>
              <a:ext uri="{FF2B5EF4-FFF2-40B4-BE49-F238E27FC236}">
                <a16:creationId xmlns:a16="http://schemas.microsoft.com/office/drawing/2014/main" xmlns=""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9">
            <a:extLst>
              <a:ext uri="{FF2B5EF4-FFF2-40B4-BE49-F238E27FC236}">
                <a16:creationId xmlns:a16="http://schemas.microsoft.com/office/drawing/2014/main" xmlns=""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2"/>
          <a:stretch>
            <a:fillRect/>
          </a:stretch>
        </p:blipFill>
        <p:spPr>
          <a:xfrm>
            <a:off x="5608319" y="1246827"/>
            <a:ext cx="5614835" cy="4211126"/>
          </a:xfrm>
          <a:prstGeom prst="rect">
            <a:avLst/>
          </a:prstGeom>
          <a:effectLst/>
        </p:spPr>
      </p:pic>
      <p:pic>
        <p:nvPicPr>
          <p:cNvPr id="1025" name="Picture 1" descr="start_quote_rb">
            <a:extLst>
              <a:ext uri="{FF2B5EF4-FFF2-40B4-BE49-F238E27FC236}">
                <a16:creationId xmlns:a16="http://schemas.microsoft.com/office/drawing/2014/main" xmlns="" id="{E3DE0738-886D-4856-8931-AA48A4046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286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71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Who were they…….</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lnSpcReduction="10000"/>
          </a:bodyPr>
          <a:lstStyle/>
          <a:p>
            <a:endParaRPr lang="en-US" sz="2000" dirty="0"/>
          </a:p>
          <a:p>
            <a:endParaRPr lang="en-US" sz="2000" dirty="0"/>
          </a:p>
          <a:p>
            <a:r>
              <a:rPr lang="en-US" sz="2400" dirty="0"/>
              <a:t>Bilal Abdulla had studied medicine and was working as a doctor while </a:t>
            </a:r>
            <a:r>
              <a:rPr lang="en-US" sz="2400" dirty="0" err="1"/>
              <a:t>Kafeel</a:t>
            </a:r>
            <a:r>
              <a:rPr lang="en-US" sz="2400" dirty="0"/>
              <a:t> Ahmed, who died from injuries sustained in the Glasgow attack, had studied mechanical and aeronautical engineering.</a:t>
            </a:r>
          </a:p>
        </p:txBody>
      </p:sp>
      <p:sp>
        <p:nvSpPr>
          <p:cNvPr id="10" name="Rectangle 9">
            <a:extLst>
              <a:ext uri="{FF2B5EF4-FFF2-40B4-BE49-F238E27FC236}">
                <a16:creationId xmlns:a16="http://schemas.microsoft.com/office/drawing/2014/main" xmlns=""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xmlns=""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2"/>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2030417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E35A04CF-97D4-4FF7-B359-C546B1F62E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1DE7243B-5109-444B-8FAF-7437C66BC0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4C5D6221-DA7B-4611-AA26-7D8E349FDE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rPr>
              <a:t>Tiger Tiger and Glasgow Airport Attacks</a:t>
            </a:r>
          </a:p>
        </p:txBody>
      </p:sp>
      <p:sp>
        <p:nvSpPr>
          <p:cNvPr id="3" name="Content Placeholder 2"/>
          <p:cNvSpPr>
            <a:spLocks noGrp="1"/>
          </p:cNvSpPr>
          <p:nvPr>
            <p:ph sz="half" idx="1"/>
          </p:nvPr>
        </p:nvSpPr>
        <p:spPr>
          <a:xfrm>
            <a:off x="5198993" y="1412489"/>
            <a:ext cx="2926080" cy="4363844"/>
          </a:xfrm>
        </p:spPr>
        <p:txBody>
          <a:bodyPr>
            <a:normAutofit/>
          </a:bodyPr>
          <a:lstStyle/>
          <a:p>
            <a:endParaRPr lang="en-GB" sz="2000" dirty="0"/>
          </a:p>
          <a:p>
            <a:endParaRPr lang="en-GB" sz="2000" dirty="0"/>
          </a:p>
          <a:p>
            <a:endParaRPr lang="en-GB" sz="2000" dirty="0"/>
          </a:p>
          <a:p>
            <a:endParaRPr lang="en-GB" sz="2000" dirty="0"/>
          </a:p>
          <a:p>
            <a:r>
              <a:rPr lang="en-GB" sz="3200" dirty="0"/>
              <a:t>Success?</a:t>
            </a:r>
          </a:p>
        </p:txBody>
      </p:sp>
    </p:spTree>
    <p:extLst>
      <p:ext uri="{BB962C8B-B14F-4D97-AF65-F5344CB8AC3E}">
        <p14:creationId xmlns:p14="http://schemas.microsoft.com/office/powerpoint/2010/main" val="4142939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0B5653A1-0FA0-4309-BD68-11A55D492FDF}"/>
              </a:ext>
            </a:extLst>
          </p:cNvPr>
          <p:cNvSpPr>
            <a:spLocks noGrp="1"/>
          </p:cNvSpPr>
          <p:nvPr>
            <p:ph type="title"/>
          </p:nvPr>
        </p:nvSpPr>
        <p:spPr>
          <a:xfrm>
            <a:off x="6094105" y="802955"/>
            <a:ext cx="4977976" cy="1454051"/>
          </a:xfrm>
        </p:spPr>
        <p:txBody>
          <a:bodyPr vert="horz" lIns="91440" tIns="45720" rIns="91440" bIns="45720" rtlCol="0" anchor="ctr">
            <a:normAutofit fontScale="90000"/>
          </a:bodyPr>
          <a:lstStyle/>
          <a:p>
            <a:r>
              <a:rPr lang="en-US" sz="3100" dirty="0" smtClean="0">
                <a:solidFill>
                  <a:srgbClr val="000000"/>
                </a:solidFill>
              </a:rPr>
              <a:t>Strategy:</a:t>
            </a:r>
            <a:br>
              <a:rPr lang="en-US" sz="3100" dirty="0" smtClean="0">
                <a:solidFill>
                  <a:srgbClr val="000000"/>
                </a:solidFill>
              </a:rPr>
            </a:br>
            <a:r>
              <a:rPr lang="en-US" sz="3100" dirty="0" smtClean="0">
                <a:solidFill>
                  <a:srgbClr val="000000"/>
                </a:solidFill>
              </a:rPr>
              <a:t>Produce perception of Success </a:t>
            </a:r>
            <a:r>
              <a:rPr lang="en-US" sz="3100" dirty="0">
                <a:solidFill>
                  <a:srgbClr val="000000"/>
                </a:solidFill>
              </a:rPr>
              <a:t>of </a:t>
            </a:r>
            <a:r>
              <a:rPr lang="en-US" sz="3100" dirty="0" smtClean="0">
                <a:solidFill>
                  <a:srgbClr val="000000"/>
                </a:solidFill>
              </a:rPr>
              <a:t>campaign  </a:t>
            </a:r>
            <a:r>
              <a:rPr lang="en-US" sz="3100" dirty="0">
                <a:solidFill>
                  <a:srgbClr val="000000"/>
                </a:solidFill>
              </a:rPr>
              <a:t/>
            </a:r>
            <a:br>
              <a:rPr lang="en-US" sz="3100" dirty="0">
                <a:solidFill>
                  <a:srgbClr val="000000"/>
                </a:solidFill>
              </a:rPr>
            </a:br>
            <a:r>
              <a:rPr lang="en-US" sz="3100" dirty="0">
                <a:solidFill>
                  <a:srgbClr val="000000"/>
                </a:solidFill>
              </a:rPr>
              <a:t/>
            </a:r>
            <a:br>
              <a:rPr lang="en-US" sz="3100" dirty="0">
                <a:solidFill>
                  <a:srgbClr val="000000"/>
                </a:solidFill>
              </a:rPr>
            </a:br>
            <a:r>
              <a:rPr lang="en-US" sz="3100" dirty="0">
                <a:solidFill>
                  <a:srgbClr val="000000"/>
                </a:solidFill>
              </a:rPr>
              <a:t>Four Elements</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809B301C-D80E-44C5-A62C-60D8C3ABBBEB}"/>
              </a:ext>
            </a:extLst>
          </p:cNvPr>
          <p:cNvPicPr>
            <a:picLocks noGrp="1" noChangeAspect="1"/>
          </p:cNvPicPr>
          <p:nvPr>
            <p:ph sz="half" idx="2"/>
          </p:nvPr>
        </p:nvPicPr>
        <p:blipFill rotWithShape="1">
          <a:blip r:embed="rId3">
            <a:alphaModFix/>
          </a:blip>
          <a:srcRect l="24319" r="11191"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7E62F393-0BEC-4F0E-88CD-6456BE8DDEB4}"/>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pPr marL="0"/>
            <a:r>
              <a:rPr lang="en-US" sz="2400" b="1" dirty="0">
                <a:solidFill>
                  <a:srgbClr val="000000"/>
                </a:solidFill>
              </a:rPr>
              <a:t>Provocation</a:t>
            </a:r>
          </a:p>
          <a:p>
            <a:pPr marL="0"/>
            <a:r>
              <a:rPr lang="en-US" sz="2400" dirty="0">
                <a:solidFill>
                  <a:srgbClr val="000000"/>
                </a:solidFill>
              </a:rPr>
              <a:t>The action carried out is intended to draw a strong reaction from the state. </a:t>
            </a:r>
          </a:p>
          <a:p>
            <a:pPr marL="0"/>
            <a:r>
              <a:rPr lang="en-US" sz="2400" dirty="0">
                <a:solidFill>
                  <a:srgbClr val="000000"/>
                </a:solidFill>
              </a:rPr>
              <a:t>e.g. The state introduce new legislation or police powers,</a:t>
            </a:r>
          </a:p>
          <a:p>
            <a:pPr marL="0"/>
            <a:r>
              <a:rPr lang="en-US" sz="2400" dirty="0">
                <a:solidFill>
                  <a:srgbClr val="000000"/>
                </a:solidFill>
              </a:rPr>
              <a:t>As the violence increases there is a military response and use of ‘emergency powers’. </a:t>
            </a:r>
          </a:p>
        </p:txBody>
      </p:sp>
    </p:spTree>
    <p:extLst>
      <p:ext uri="{BB962C8B-B14F-4D97-AF65-F5344CB8AC3E}">
        <p14:creationId xmlns:p14="http://schemas.microsoft.com/office/powerpoint/2010/main" val="143813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43FB2FEC-9118-4645-919E-6125FCB0FCE6}"/>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r>
              <a:rPr lang="en-US" sz="2800" dirty="0">
                <a:solidFill>
                  <a:srgbClr val="000000"/>
                </a:solidFill>
              </a:rPr>
              <a:t/>
            </a: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A4A46C56-CE74-4BBD-BA7F-FB8DB4CEA1ED}"/>
              </a:ext>
            </a:extLst>
          </p:cNvPr>
          <p:cNvPicPr>
            <a:picLocks noGrp="1" noChangeAspect="1"/>
          </p:cNvPicPr>
          <p:nvPr>
            <p:ph sz="half" idx="2"/>
          </p:nvPr>
        </p:nvPicPr>
        <p:blipFill rotWithShape="1">
          <a:blip r:embed="rId3">
            <a:alphaModFix/>
          </a:blip>
          <a:srcRect l="18332" r="2744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2D473465-8CB0-45CD-AC63-FC66F8B2B6EF}"/>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Escalation</a:t>
            </a:r>
          </a:p>
          <a:p>
            <a:pPr marL="0"/>
            <a:r>
              <a:rPr lang="en-US" sz="2400" dirty="0">
                <a:solidFill>
                  <a:srgbClr val="000000"/>
                </a:solidFill>
              </a:rPr>
              <a:t>Having forced the state to ‘change the rules’ the group increase the severity of attacks, resulting in the state taking more and more severe responses (sometimes illegal tactics). </a:t>
            </a:r>
          </a:p>
          <a:p>
            <a:pPr marL="0"/>
            <a:endParaRPr lang="en-US" sz="2000" dirty="0">
              <a:solidFill>
                <a:srgbClr val="000000"/>
              </a:solidFill>
            </a:endParaRPr>
          </a:p>
        </p:txBody>
      </p:sp>
    </p:spTree>
    <p:extLst>
      <p:ext uri="{BB962C8B-B14F-4D97-AF65-F5344CB8AC3E}">
        <p14:creationId xmlns:p14="http://schemas.microsoft.com/office/powerpoint/2010/main" val="3343571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AAFF3481-39E0-4C88-B567-13C9522DB95D}"/>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r>
              <a:rPr lang="en-US" sz="2800" dirty="0">
                <a:solidFill>
                  <a:srgbClr val="000000"/>
                </a:solidFill>
              </a:rPr>
              <a:t/>
            </a:r>
            <a:br>
              <a:rPr lang="en-US" sz="2800" dirty="0">
                <a:solidFill>
                  <a:srgbClr val="000000"/>
                </a:solidFill>
              </a:rPr>
            </a:br>
            <a:r>
              <a:rPr lang="en-US" sz="2800" dirty="0">
                <a:solidFill>
                  <a:srgbClr val="000000"/>
                </a:solidFill>
              </a:rPr>
              <a:t/>
            </a: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3E13CCA0-A6A1-44DB-B654-A3D69C85ACD5}"/>
              </a:ext>
            </a:extLst>
          </p:cNvPr>
          <p:cNvPicPr>
            <a:picLocks noGrp="1" noChangeAspect="1"/>
          </p:cNvPicPr>
          <p:nvPr>
            <p:ph sz="half" idx="2"/>
          </p:nvPr>
        </p:nvPicPr>
        <p:blipFill rotWithShape="1">
          <a:blip r:embed="rId3">
            <a:alphaModFix/>
          </a:blip>
          <a:srcRect l="31278" r="852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F844246D-F261-47C3-9884-E1D80BAA8C6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Blame</a:t>
            </a:r>
          </a:p>
          <a:p>
            <a:r>
              <a:rPr lang="en-US" sz="2400" dirty="0">
                <a:solidFill>
                  <a:srgbClr val="000000"/>
                </a:solidFill>
              </a:rPr>
              <a:t>As violence and rule breaking on both sides increases all parties attempt to place the blame on the other.</a:t>
            </a:r>
          </a:p>
          <a:p>
            <a:r>
              <a:rPr lang="en-US" sz="2400" dirty="0">
                <a:solidFill>
                  <a:srgbClr val="000000"/>
                </a:solidFill>
              </a:rPr>
              <a:t>A classic battle for ‘hearts and minds’. </a:t>
            </a:r>
          </a:p>
        </p:txBody>
      </p:sp>
    </p:spTree>
    <p:extLst>
      <p:ext uri="{BB962C8B-B14F-4D97-AF65-F5344CB8AC3E}">
        <p14:creationId xmlns:p14="http://schemas.microsoft.com/office/powerpoint/2010/main" val="1428932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C9D6E92C-53C2-4801-8B6E-BBCDFBD7DBC8}"/>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r>
              <a:rPr lang="en-US" sz="2800" dirty="0">
                <a:solidFill>
                  <a:srgbClr val="000000"/>
                </a:solidFill>
              </a:rPr>
              <a:t/>
            </a: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B620F05A-AADC-4CBA-90CB-E9D71D5BCBFD}"/>
              </a:ext>
            </a:extLst>
          </p:cNvPr>
          <p:cNvPicPr>
            <a:picLocks noGrp="1" noChangeAspect="1"/>
          </p:cNvPicPr>
          <p:nvPr>
            <p:ph sz="half" idx="2"/>
          </p:nvPr>
        </p:nvPicPr>
        <p:blipFill rotWithShape="1">
          <a:blip r:embed="rId3">
            <a:alphaModFix/>
          </a:blip>
          <a:srcRect l="19826" r="16640" b="2"/>
          <a:stretch/>
        </p:blipFill>
        <p:spPr>
          <a:xfrm>
            <a:off x="-32064" y="738619"/>
            <a:ext cx="4998790"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669627B5-E9D9-4A21-92DA-37C8CB4DCF8A}"/>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Endurance</a:t>
            </a:r>
          </a:p>
          <a:p>
            <a:r>
              <a:rPr lang="en-US" sz="2400" dirty="0">
                <a:solidFill>
                  <a:srgbClr val="000000"/>
                </a:solidFill>
              </a:rPr>
              <a:t>The group attempt to convince the state and its supporters that their commitment and capacity is greater than the states ability to continue to resource its counter measures.  </a:t>
            </a:r>
          </a:p>
          <a:p>
            <a:r>
              <a:rPr lang="en-US" sz="2400" dirty="0">
                <a:solidFill>
                  <a:srgbClr val="000000"/>
                </a:solidFill>
              </a:rPr>
              <a:t>Terrorist conflicts aim to break the will of the enemy.</a:t>
            </a:r>
          </a:p>
        </p:txBody>
      </p:sp>
    </p:spTree>
    <p:extLst>
      <p:ext uri="{BB962C8B-B14F-4D97-AF65-F5344CB8AC3E}">
        <p14:creationId xmlns:p14="http://schemas.microsoft.com/office/powerpoint/2010/main" val="2521313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A9F9453D-57F9-44ED-BED3-804DDB6DEAB3}"/>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Terrorism V Military Conflict</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7C639366-C7AC-4A1C-B148-144A1D72E820}"/>
              </a:ext>
            </a:extLst>
          </p:cNvPr>
          <p:cNvPicPr>
            <a:picLocks noGrp="1" noChangeAspect="1"/>
          </p:cNvPicPr>
          <p:nvPr>
            <p:ph sz="half" idx="2"/>
          </p:nvPr>
        </p:nvPicPr>
        <p:blipFill rotWithShape="1">
          <a:blip r:embed="rId3">
            <a:alphaModFix/>
          </a:blip>
          <a:srcRect l="22814" r="236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6578A6B5-EE27-48EC-B878-13FCB8E97CC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Outcome does not depend on military strength,</a:t>
            </a:r>
          </a:p>
          <a:p>
            <a:r>
              <a:rPr lang="en-US" sz="2400" dirty="0">
                <a:solidFill>
                  <a:srgbClr val="000000"/>
                </a:solidFill>
              </a:rPr>
              <a:t>Offers weak opponent the chance to inflict huge costs on a much larger and much more powerful enemy. </a:t>
            </a:r>
          </a:p>
        </p:txBody>
      </p:sp>
    </p:spTree>
    <p:extLst>
      <p:ext uri="{BB962C8B-B14F-4D97-AF65-F5344CB8AC3E}">
        <p14:creationId xmlns:p14="http://schemas.microsoft.com/office/powerpoint/2010/main" val="1676776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0BFA1596-033A-41E9-83C6-BD4AC356437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Case Study</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C7D9F837-43C7-4E18-BC78-A88B1CE875E2}"/>
              </a:ext>
            </a:extLst>
          </p:cNvPr>
          <p:cNvPicPr>
            <a:picLocks noGrp="1" noChangeAspect="1"/>
          </p:cNvPicPr>
          <p:nvPr>
            <p:ph sz="half" idx="2"/>
          </p:nvPr>
        </p:nvPicPr>
        <p:blipFill rotWithShape="1">
          <a:blip r:embed="rId3">
            <a:alphaModFix/>
          </a:blip>
          <a:srcRect l="12115" r="25782"/>
          <a:stretch/>
        </p:blipFill>
        <p:spPr>
          <a:xfrm>
            <a:off x="-160421" y="738619"/>
            <a:ext cx="513460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88EACA55-6983-4F95-984F-549A88074B36}"/>
              </a:ext>
            </a:extLst>
          </p:cNvPr>
          <p:cNvSpPr>
            <a:spLocks noGrp="1"/>
          </p:cNvSpPr>
          <p:nvPr>
            <p:ph sz="half" idx="1"/>
          </p:nvPr>
        </p:nvSpPr>
        <p:spPr>
          <a:xfrm>
            <a:off x="6090574" y="2421682"/>
            <a:ext cx="4977578" cy="3639289"/>
          </a:xfrm>
        </p:spPr>
        <p:txBody>
          <a:bodyPr vert="horz" lIns="91440" tIns="45720" rIns="91440" bIns="45720" rtlCol="0" anchor="ctr">
            <a:noAutofit/>
          </a:bodyPr>
          <a:lstStyle/>
          <a:p>
            <a:r>
              <a:rPr lang="en-US" sz="2400" dirty="0">
                <a:solidFill>
                  <a:srgbClr val="000000"/>
                </a:solidFill>
              </a:rPr>
              <a:t>Al-Qaeda was vastly weaker than the Iraqi military under Saddam Hussein’s regime,</a:t>
            </a:r>
          </a:p>
          <a:p>
            <a:r>
              <a:rPr lang="en-US" sz="2400" dirty="0">
                <a:solidFill>
                  <a:srgbClr val="000000"/>
                </a:solidFill>
              </a:rPr>
              <a:t>In 2003 it took the US 26 days to crush Hussein’s army,</a:t>
            </a:r>
          </a:p>
          <a:p>
            <a:r>
              <a:rPr lang="en-US" sz="2400" dirty="0">
                <a:solidFill>
                  <a:srgbClr val="000000"/>
                </a:solidFill>
              </a:rPr>
              <a:t> In contrast the US have been fighting AQ for well over 15 years and have spent an estimated $6 trillion in the struggle to defeat them (more than both world wars and the Korean war). </a:t>
            </a:r>
          </a:p>
        </p:txBody>
      </p:sp>
    </p:spTree>
    <p:extLst>
      <p:ext uri="{BB962C8B-B14F-4D97-AF65-F5344CB8AC3E}">
        <p14:creationId xmlns:p14="http://schemas.microsoft.com/office/powerpoint/2010/main" val="3143622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E09A9831-D652-4E74-B1DD-67CA7523AD24}"/>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Hearts and Minds</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8DB66B41-350F-453F-A987-3065693023A0}"/>
              </a:ext>
            </a:extLst>
          </p:cNvPr>
          <p:cNvPicPr>
            <a:picLocks noGrp="1" noChangeAspect="1"/>
          </p:cNvPicPr>
          <p:nvPr>
            <p:ph sz="half" idx="2"/>
          </p:nvPr>
        </p:nvPicPr>
        <p:blipFill rotWithShape="1">
          <a:blip r:embed="rId3">
            <a:alphaModFix/>
          </a:blip>
          <a:srcRect l="21250" r="7092" b="-1"/>
          <a:stretch/>
        </p:blipFill>
        <p:spPr>
          <a:xfrm>
            <a:off x="-160421" y="738619"/>
            <a:ext cx="512714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DBCBC7B7-81C3-4359-A2A0-7752AEBE2951}"/>
              </a:ext>
            </a:extLst>
          </p:cNvPr>
          <p:cNvSpPr>
            <a:spLocks noGrp="1"/>
          </p:cNvSpPr>
          <p:nvPr>
            <p:ph sz="half" idx="1"/>
          </p:nvPr>
        </p:nvSpPr>
        <p:spPr>
          <a:xfrm>
            <a:off x="6090574" y="2421682"/>
            <a:ext cx="4977578" cy="3639289"/>
          </a:xfrm>
        </p:spPr>
        <p:txBody>
          <a:bodyPr vert="horz" lIns="91440" tIns="45720" rIns="91440" bIns="45720" rtlCol="0" anchor="ctr">
            <a:noAutofit/>
          </a:bodyPr>
          <a:lstStyle/>
          <a:p>
            <a:r>
              <a:rPr lang="en-US" sz="2400" dirty="0">
                <a:solidFill>
                  <a:srgbClr val="000000"/>
                </a:solidFill>
              </a:rPr>
              <a:t>To be successful terrorist group need to gain the support of the masses, they need to raise funds, recruit and maintain resources, </a:t>
            </a:r>
          </a:p>
          <a:p>
            <a:pPr lvl="0"/>
            <a:r>
              <a:rPr lang="en-GB" sz="2400" dirty="0">
                <a:solidFill>
                  <a:prstClr val="black"/>
                </a:solidFill>
              </a:rPr>
              <a:t>Support for terrorist groups can be broken down into two groups:</a:t>
            </a:r>
          </a:p>
          <a:p>
            <a:pPr lvl="0"/>
            <a:r>
              <a:rPr lang="en-GB" sz="2400" dirty="0">
                <a:solidFill>
                  <a:prstClr val="black"/>
                </a:solidFill>
              </a:rPr>
              <a:t>Soft Support, and</a:t>
            </a:r>
          </a:p>
          <a:p>
            <a:pPr lvl="0"/>
            <a:r>
              <a:rPr lang="en-GB" sz="2400" dirty="0">
                <a:solidFill>
                  <a:prstClr val="black"/>
                </a:solidFill>
              </a:rPr>
              <a:t>Hard Support</a:t>
            </a:r>
          </a:p>
          <a:p>
            <a:endParaRPr lang="en-US" sz="2400" dirty="0">
              <a:solidFill>
                <a:srgbClr val="000000"/>
              </a:solidFill>
            </a:endParaRPr>
          </a:p>
        </p:txBody>
      </p:sp>
    </p:spTree>
    <p:extLst>
      <p:ext uri="{BB962C8B-B14F-4D97-AF65-F5344CB8AC3E}">
        <p14:creationId xmlns:p14="http://schemas.microsoft.com/office/powerpoint/2010/main" val="3639221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5A49AB28-C178-4824-B6F0-DABED848CD55}"/>
              </a:ext>
            </a:extLst>
          </p:cNvPr>
          <p:cNvPicPr>
            <a:picLocks noGrp="1" noChangeAspect="1"/>
          </p:cNvPicPr>
          <p:nvPr>
            <p:ph sz="half" idx="2"/>
          </p:nvPr>
        </p:nvPicPr>
        <p:blipFill rotWithShape="1">
          <a:blip r:embed="rId3">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Tolerance</a:t>
            </a:r>
          </a:p>
          <a:p>
            <a:r>
              <a:rPr lang="en-US" sz="2400" dirty="0">
                <a:solidFill>
                  <a:srgbClr val="000000"/>
                </a:solidFill>
              </a:rPr>
              <a:t>Supporters will not publicly voice support for the actions of the group or provide funding nor even vote for them, however, soft supporters tend not to cooperate with police and security forces as they support the underlying cause. </a:t>
            </a:r>
          </a:p>
        </p:txBody>
      </p:sp>
    </p:spTree>
    <p:extLst>
      <p:ext uri="{BB962C8B-B14F-4D97-AF65-F5344CB8AC3E}">
        <p14:creationId xmlns:p14="http://schemas.microsoft.com/office/powerpoint/2010/main" val="71759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5A49AB28-C178-4824-B6F0-DABED848CD55}"/>
              </a:ext>
            </a:extLst>
          </p:cNvPr>
          <p:cNvPicPr>
            <a:picLocks noGrp="1" noChangeAspect="1"/>
          </p:cNvPicPr>
          <p:nvPr>
            <p:ph sz="half" idx="2"/>
          </p:nvPr>
        </p:nvPicPr>
        <p:blipFill rotWithShape="1">
          <a:blip r:embed="rId3">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So we might say that soft supporters ‘look the other way’, this allows the terrorists to operate freely within the community with confidence that the security services will not be informed of what is going on. </a:t>
            </a:r>
          </a:p>
        </p:txBody>
      </p:sp>
    </p:spTree>
    <p:extLst>
      <p:ext uri="{BB962C8B-B14F-4D97-AF65-F5344CB8AC3E}">
        <p14:creationId xmlns:p14="http://schemas.microsoft.com/office/powerpoint/2010/main" val="2596715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D7521E5D-667A-4691-BA35-6A396B95979E}"/>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dirty="0">
                <a:solidFill>
                  <a:srgbClr val="000000"/>
                </a:solidFill>
                <a:latin typeface="+mj-lt"/>
                <a:ea typeface="+mj-ea"/>
                <a:cs typeface="+mj-cs"/>
              </a:rPr>
              <a:t>Hard Supporters</a:t>
            </a:r>
          </a:p>
        </p:txBody>
      </p:sp>
      <p:sp>
        <p:nvSpPr>
          <p:cNvPr id="14" name="Freeform 62">
            <a:extLst>
              <a:ext uri="{FF2B5EF4-FFF2-40B4-BE49-F238E27FC236}">
                <a16:creationId xmlns:a16="http://schemas.microsoft.com/office/drawing/2014/main" xmlns=""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46B0FD12-F735-410F-8E1C-B55C559F96F7}"/>
              </a:ext>
            </a:extLst>
          </p:cNvPr>
          <p:cNvPicPr>
            <a:picLocks noGrp="1" noChangeAspect="1"/>
          </p:cNvPicPr>
          <p:nvPr>
            <p:ph sz="half" idx="2"/>
          </p:nvPr>
        </p:nvPicPr>
        <p:blipFill>
          <a:blip r:embed="rId3"/>
          <a:stretch>
            <a:fillRect/>
          </a:stretch>
        </p:blipFill>
        <p:spPr>
          <a:xfrm>
            <a:off x="1" y="2215598"/>
            <a:ext cx="4651512" cy="2372443"/>
          </a:xfrm>
          <a:prstGeom prst="rect">
            <a:avLst/>
          </a:prstGeom>
        </p:spPr>
      </p:pic>
      <p:sp>
        <p:nvSpPr>
          <p:cNvPr id="3" name="Content Placeholder 2">
            <a:extLst>
              <a:ext uri="{FF2B5EF4-FFF2-40B4-BE49-F238E27FC236}">
                <a16:creationId xmlns:a16="http://schemas.microsoft.com/office/drawing/2014/main" xmlns="" id="{01CDD290-DFA2-41BD-9107-D0A4D1E0D3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Increased level of commitment</a:t>
            </a:r>
          </a:p>
          <a:p>
            <a:r>
              <a:rPr lang="en-US" sz="2400" dirty="0">
                <a:solidFill>
                  <a:srgbClr val="000000"/>
                </a:solidFill>
              </a:rPr>
              <a:t>Supporters will provide (or attempt to provide) practical assistance (facilitation)</a:t>
            </a:r>
          </a:p>
          <a:p>
            <a:r>
              <a:rPr lang="en-US" sz="2400" dirty="0">
                <a:solidFill>
                  <a:srgbClr val="000000"/>
                </a:solidFill>
              </a:rPr>
              <a:t>Will vote for terrorist candidates in elections</a:t>
            </a:r>
          </a:p>
          <a:p>
            <a:r>
              <a:rPr lang="en-US" sz="2400" dirty="0">
                <a:solidFill>
                  <a:srgbClr val="000000"/>
                </a:solidFill>
              </a:rPr>
              <a:t>Take part in demonstrations and protest on behalf of causes linked to the terrorists aims</a:t>
            </a:r>
          </a:p>
          <a:p>
            <a:endParaRPr lang="en-US" sz="2000" dirty="0">
              <a:solidFill>
                <a:srgbClr val="000000"/>
              </a:solidFill>
            </a:endParaRPr>
          </a:p>
        </p:txBody>
      </p:sp>
    </p:spTree>
    <p:extLst>
      <p:ext uri="{BB962C8B-B14F-4D97-AF65-F5344CB8AC3E}">
        <p14:creationId xmlns:p14="http://schemas.microsoft.com/office/powerpoint/2010/main" val="1119325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CCE60B84-F29F-4A69-A3D7-8156E3B44F6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Hard Supporters</a:t>
            </a:r>
            <a:endParaRPr lang="en-US">
              <a:solidFill>
                <a:srgbClr val="000000"/>
              </a:solidFill>
            </a:endParaRPr>
          </a:p>
        </p:txBody>
      </p:sp>
      <p:sp>
        <p:nvSpPr>
          <p:cNvPr id="14"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xmlns="" id="{9FF30E40-894D-4F0B-95B5-5D95F50E1A01}"/>
              </a:ext>
            </a:extLst>
          </p:cNvPr>
          <p:cNvPicPr>
            <a:picLocks noGrp="1" noChangeAspect="1"/>
          </p:cNvPicPr>
          <p:nvPr>
            <p:ph sz="half" idx="2"/>
          </p:nvPr>
        </p:nvPicPr>
        <p:blipFill rotWithShape="1">
          <a:blip r:embed="rId3">
            <a:alphaModFix/>
          </a:blip>
          <a:srcRect t="19427" r="2" b="207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838CEAC3-B2AC-44EC-BE78-84F161F4D407}"/>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Contribute financially to terrorist group</a:t>
            </a:r>
          </a:p>
          <a:p>
            <a:r>
              <a:rPr lang="en-US" sz="2400" dirty="0">
                <a:solidFill>
                  <a:srgbClr val="000000"/>
                </a:solidFill>
              </a:rPr>
              <a:t>Store and hide weapons</a:t>
            </a:r>
          </a:p>
          <a:p>
            <a:r>
              <a:rPr lang="en-US" sz="2400" dirty="0">
                <a:solidFill>
                  <a:srgbClr val="000000"/>
                </a:solidFill>
              </a:rPr>
              <a:t>Provide safe houses</a:t>
            </a:r>
          </a:p>
          <a:p>
            <a:r>
              <a:rPr lang="en-US" sz="2400" dirty="0">
                <a:solidFill>
                  <a:srgbClr val="000000"/>
                </a:solidFill>
              </a:rPr>
              <a:t>Pass on information on police and security services activity to group</a:t>
            </a:r>
          </a:p>
          <a:p>
            <a:r>
              <a:rPr lang="en-US" sz="2400" dirty="0">
                <a:solidFill>
                  <a:srgbClr val="000000"/>
                </a:solidFill>
              </a:rPr>
              <a:t>Are integral to the effective running of the </a:t>
            </a:r>
            <a:r>
              <a:rPr lang="en-US" sz="2400" dirty="0" err="1">
                <a:solidFill>
                  <a:srgbClr val="000000"/>
                </a:solidFill>
              </a:rPr>
              <a:t>organisation</a:t>
            </a:r>
            <a:endParaRPr lang="en-US" sz="2400" dirty="0">
              <a:solidFill>
                <a:srgbClr val="000000"/>
              </a:solidFill>
            </a:endParaRPr>
          </a:p>
        </p:txBody>
      </p:sp>
    </p:spTree>
    <p:extLst>
      <p:ext uri="{BB962C8B-B14F-4D97-AF65-F5344CB8AC3E}">
        <p14:creationId xmlns:p14="http://schemas.microsoft.com/office/powerpoint/2010/main" val="154224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EFF694-546D-4736-8324-FD833C9040B3}"/>
              </a:ext>
            </a:extLst>
          </p:cNvPr>
          <p:cNvSpPr>
            <a:spLocks noGrp="1"/>
          </p:cNvSpPr>
          <p:nvPr>
            <p:ph type="title"/>
          </p:nvPr>
        </p:nvSpPr>
        <p:spPr>
          <a:xfrm>
            <a:off x="838200" y="365125"/>
            <a:ext cx="10515600" cy="1325563"/>
          </a:xfrm>
        </p:spPr>
        <p:txBody>
          <a:bodyPr/>
          <a:lstStyle/>
          <a:p>
            <a:r>
              <a:rPr lang="en-GB"/>
              <a:t>Terrorist Group Aims Re Supporters</a:t>
            </a:r>
            <a:endParaRPr lang="en-GB" dirty="0"/>
          </a:p>
        </p:txBody>
      </p:sp>
      <p:graphicFrame>
        <p:nvGraphicFramePr>
          <p:cNvPr id="5" name="Content Placeholder 4">
            <a:extLst>
              <a:ext uri="{FF2B5EF4-FFF2-40B4-BE49-F238E27FC236}">
                <a16:creationId xmlns:a16="http://schemas.microsoft.com/office/drawing/2014/main" xmlns="" id="{C4DE220C-5C83-4354-9411-4D6840949A95}"/>
              </a:ext>
            </a:extLst>
          </p:cNvPr>
          <p:cNvGraphicFramePr>
            <a:graphicFrameLocks noGrp="1"/>
          </p:cNvGraphicFramePr>
          <p:nvPr>
            <p:ph sz="half" idx="1"/>
            <p:extLst>
              <p:ext uri="{D42A27DB-BD31-4B8C-83A1-F6EECF244321}">
                <p14:modId xmlns:p14="http://schemas.microsoft.com/office/powerpoint/2010/main" val="3515749033"/>
              </p:ext>
            </p:extLst>
          </p:nvPr>
        </p:nvGraphicFramePr>
        <p:xfrm>
          <a:off x="355600" y="1825624"/>
          <a:ext cx="11391900" cy="4778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Rectangle: Rounded Corners 23">
            <a:extLst>
              <a:ext uri="{FF2B5EF4-FFF2-40B4-BE49-F238E27FC236}">
                <a16:creationId xmlns:a16="http://schemas.microsoft.com/office/drawing/2014/main" xmlns="" id="{FC3C7AAF-BF30-4C0F-977E-29BBFEFACB1D}"/>
              </a:ext>
            </a:extLst>
          </p:cNvPr>
          <p:cNvSpPr/>
          <p:nvPr/>
        </p:nvSpPr>
        <p:spPr>
          <a:xfrm>
            <a:off x="6324600" y="5054599"/>
            <a:ext cx="3238500" cy="1438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Indoctrination and Group Bonding</a:t>
            </a:r>
          </a:p>
        </p:txBody>
      </p:sp>
    </p:spTree>
    <p:extLst>
      <p:ext uri="{BB962C8B-B14F-4D97-AF65-F5344CB8AC3E}">
        <p14:creationId xmlns:p14="http://schemas.microsoft.com/office/powerpoint/2010/main" val="3535080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6DDC54-46AB-4CF9-B119-5669A14809B6}"/>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xmlns="" id="{4CB17A9E-3C9E-4DD0-B6DD-6B24D96CD9FC}"/>
              </a:ext>
            </a:extLst>
          </p:cNvPr>
          <p:cNvSpPr>
            <a:spLocks noGrp="1"/>
          </p:cNvSpPr>
          <p:nvPr>
            <p:ph sz="half" idx="1"/>
          </p:nvPr>
        </p:nvSpPr>
        <p:spPr/>
        <p:txBody>
          <a:bodyPr/>
          <a:lstStyle/>
          <a:p>
            <a:r>
              <a:rPr lang="en-GB" dirty="0"/>
              <a:t>IRA campaign to agree that prisoners were ‘political’ and should be treated more compassionately than ‘ordinary’ prisoners</a:t>
            </a:r>
          </a:p>
          <a:p>
            <a:r>
              <a:rPr lang="en-GB" dirty="0"/>
              <a:t>Highlighting of Human Rights abuses committed by Government</a:t>
            </a:r>
          </a:p>
          <a:p>
            <a:endParaRPr lang="en-GB" dirty="0"/>
          </a:p>
        </p:txBody>
      </p:sp>
      <p:sp>
        <p:nvSpPr>
          <p:cNvPr id="4" name="Content Placeholder 3">
            <a:extLst>
              <a:ext uri="{FF2B5EF4-FFF2-40B4-BE49-F238E27FC236}">
                <a16:creationId xmlns:a16="http://schemas.microsoft.com/office/drawing/2014/main" xmlns="" id="{3777D1F2-A0EC-4F87-933E-6A31F0732E16}"/>
              </a:ext>
            </a:extLst>
          </p:cNvPr>
          <p:cNvSpPr>
            <a:spLocks noGrp="1"/>
          </p:cNvSpPr>
          <p:nvPr>
            <p:ph sz="half" idx="2"/>
          </p:nvPr>
        </p:nvSpPr>
        <p:spPr/>
        <p:txBody>
          <a:bodyPr/>
          <a:lstStyle/>
          <a:p>
            <a:r>
              <a:rPr lang="en-GB" dirty="0"/>
              <a:t>These sort of campaigns had the effect of making the terrorist group appear more widely supported than they really were and undermine the legitimacy of the Government.</a:t>
            </a:r>
          </a:p>
        </p:txBody>
      </p:sp>
    </p:spTree>
    <p:extLst>
      <p:ext uri="{BB962C8B-B14F-4D97-AF65-F5344CB8AC3E}">
        <p14:creationId xmlns:p14="http://schemas.microsoft.com/office/powerpoint/2010/main" val="3105513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019FAD-510D-46B7-B21C-E004401AC668}"/>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dirty="0"/>
              <a:t>IRA Quote </a:t>
            </a:r>
          </a:p>
        </p:txBody>
      </p:sp>
      <p:pic>
        <p:nvPicPr>
          <p:cNvPr id="5" name="Content Placeholder 4">
            <a:extLst>
              <a:ext uri="{FF2B5EF4-FFF2-40B4-BE49-F238E27FC236}">
                <a16:creationId xmlns:a16="http://schemas.microsoft.com/office/drawing/2014/main" xmlns="" id="{16002A19-8C5A-4A04-AAC5-BE2F0D0C364D}"/>
              </a:ext>
            </a:extLst>
          </p:cNvPr>
          <p:cNvPicPr>
            <a:picLocks noGrp="1" noChangeAspect="1"/>
          </p:cNvPicPr>
          <p:nvPr>
            <p:ph sz="half" idx="2"/>
          </p:nvPr>
        </p:nvPicPr>
        <p:blipFill rotWithShape="1">
          <a:blip r:embed="rId2"/>
          <a:srcRect t="2903" r="-1" b="2043"/>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xmlns=""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080934" y="2115117"/>
            <a:ext cx="6309360" cy="0"/>
          </a:xfrm>
          <a:prstGeom prst="line">
            <a:avLst/>
          </a:prstGeom>
          <a:ln w="19050">
            <a:solidFill>
              <a:srgbClr val="DC5C3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CF307D05-2633-47B7-8B17-6118CB2D6D18}"/>
              </a:ext>
            </a:extLst>
          </p:cNvPr>
          <p:cNvSpPr>
            <a:spLocks noGrp="1"/>
          </p:cNvSpPr>
          <p:nvPr>
            <p:ph sz="half" idx="1"/>
          </p:nvPr>
        </p:nvSpPr>
        <p:spPr>
          <a:xfrm>
            <a:off x="4965431" y="2115118"/>
            <a:ext cx="6586489" cy="4108702"/>
          </a:xfrm>
        </p:spPr>
        <p:txBody>
          <a:bodyPr vert="horz" lIns="91440" tIns="45720" rIns="91440" bIns="45720" rtlCol="0">
            <a:noAutofit/>
          </a:bodyPr>
          <a:lstStyle/>
          <a:p>
            <a:pPr marL="0" indent="0">
              <a:buNone/>
            </a:pPr>
            <a:r>
              <a:rPr lang="en-US" sz="2400" dirty="0"/>
              <a:t>“Resistance must be channeled into active and passive support with an ongoing process through our actions, our education </a:t>
            </a:r>
            <a:r>
              <a:rPr lang="en-US" sz="2400" dirty="0" err="1"/>
              <a:t>programmes</a:t>
            </a:r>
            <a:r>
              <a:rPr lang="en-US" sz="2400" dirty="0"/>
              <a:t>, our policies, of attempting to turn the passive supporter into a dump holder, a member of the movement, a paper seller, etc.. with the purpose of building supportive barriers between the enemy and ourselves, thus curbing the enemy’s attempted isolation policy. </a:t>
            </a:r>
          </a:p>
          <a:p>
            <a:pPr marL="0"/>
            <a:r>
              <a:rPr lang="en-US" sz="2400" dirty="0"/>
              <a:t>And, of course the more barriers there are, the harder it is for the enemy to get at us while at the same time we increase the potential for active support in its various forms”</a:t>
            </a:r>
          </a:p>
        </p:txBody>
      </p:sp>
    </p:spTree>
    <p:extLst>
      <p:ext uri="{BB962C8B-B14F-4D97-AF65-F5344CB8AC3E}">
        <p14:creationId xmlns:p14="http://schemas.microsoft.com/office/powerpoint/2010/main" val="2101632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4562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02BE415-7B28-4C18-BA08-7C710F06CC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Ideology</a:t>
            </a:r>
          </a:p>
        </p:txBody>
      </p:sp>
      <p:pic>
        <p:nvPicPr>
          <p:cNvPr id="5" name="Content Placeholder 4">
            <a:extLst>
              <a:ext uri="{FF2B5EF4-FFF2-40B4-BE49-F238E27FC236}">
                <a16:creationId xmlns:a16="http://schemas.microsoft.com/office/drawing/2014/main" xmlns="" id="{910B3B5D-98CC-4C8F-A6AB-79DC9DBAA067}"/>
              </a:ext>
            </a:extLst>
          </p:cNvPr>
          <p:cNvPicPr>
            <a:picLocks noGrp="1" noChangeAspect="1"/>
          </p:cNvPicPr>
          <p:nvPr>
            <p:ph sz="half" idx="2"/>
          </p:nvPr>
        </p:nvPicPr>
        <p:blipFill rotWithShape="1">
          <a:blip r:embed="rId2"/>
          <a:srcRect r="3770"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AE9866E2-B764-4379-9518-1C8EB35B5C3E}"/>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Establishes who the enemy are and what the group is attempting to achieve</a:t>
            </a:r>
          </a:p>
          <a:p>
            <a:r>
              <a:rPr lang="en-US" sz="2400" dirty="0">
                <a:solidFill>
                  <a:srgbClr val="FFFFFF"/>
                </a:solidFill>
              </a:rPr>
              <a:t>Nationalist</a:t>
            </a:r>
          </a:p>
          <a:p>
            <a:r>
              <a:rPr lang="en-US" sz="2400" dirty="0">
                <a:solidFill>
                  <a:srgbClr val="FFFFFF"/>
                </a:solidFill>
              </a:rPr>
              <a:t>Religious</a:t>
            </a:r>
          </a:p>
          <a:p>
            <a:r>
              <a:rPr lang="en-US" sz="2400" dirty="0">
                <a:solidFill>
                  <a:srgbClr val="FFFFFF"/>
                </a:solidFill>
              </a:rPr>
              <a:t>Ethnic identity</a:t>
            </a:r>
          </a:p>
          <a:p>
            <a:r>
              <a:rPr lang="en-US" sz="2400" dirty="0">
                <a:solidFill>
                  <a:srgbClr val="FFFFFF"/>
                </a:solidFill>
              </a:rPr>
              <a:t>Political doctrines</a:t>
            </a:r>
          </a:p>
          <a:p>
            <a:r>
              <a:rPr lang="en-US" sz="2400" dirty="0">
                <a:solidFill>
                  <a:srgbClr val="FFFFFF"/>
                </a:solidFill>
              </a:rPr>
              <a:t>The writings of terrorist groups often indicates the ideology the group follows. </a:t>
            </a:r>
          </a:p>
        </p:txBody>
      </p:sp>
    </p:spTree>
    <p:extLst>
      <p:ext uri="{BB962C8B-B14F-4D97-AF65-F5344CB8AC3E}">
        <p14:creationId xmlns:p14="http://schemas.microsoft.com/office/powerpoint/2010/main" val="2246923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xmlns=""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first front is to inflict losses on the Western crusader, especially to its economic infrastructure with strikes that would make it bleed for years. The strikes in NY, Washington, Madrid and London are the best examples of that……</a:t>
            </a:r>
          </a:p>
        </p:txBody>
      </p:sp>
    </p:spTree>
    <p:extLst>
      <p:ext uri="{BB962C8B-B14F-4D97-AF65-F5344CB8AC3E}">
        <p14:creationId xmlns:p14="http://schemas.microsoft.com/office/powerpoint/2010/main" val="1472169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xmlns=""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5885BE2B-609E-42E2-A0C5-E182DEAFC65A}"/>
              </a:ext>
            </a:extLst>
          </p:cNvPr>
          <p:cNvSpPr>
            <a:spLocks noGrp="1"/>
          </p:cNvSpPr>
          <p:nvPr>
            <p:ph sz="half" idx="2"/>
          </p:nvPr>
        </p:nvSpPr>
        <p:spPr>
          <a:xfrm>
            <a:off x="8451604" y="1412489"/>
            <a:ext cx="3197701" cy="4363844"/>
          </a:xfrm>
        </p:spPr>
        <p:txBody>
          <a:bodyPr>
            <a:noAutofit/>
          </a:bodyPr>
          <a:lstStyle/>
          <a:p>
            <a:r>
              <a:rPr lang="en-GB" sz="2400" dirty="0"/>
              <a:t>On the second front we have to get crusaders out of the lands of Islam especially from Iraq, Afghanistan and Palestine. </a:t>
            </a:r>
          </a:p>
        </p:txBody>
      </p:sp>
    </p:spTree>
    <p:extLst>
      <p:ext uri="{BB962C8B-B14F-4D97-AF65-F5344CB8AC3E}">
        <p14:creationId xmlns:p14="http://schemas.microsoft.com/office/powerpoint/2010/main" val="1015537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xmlns=""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third front is working at changing the corrupt regimes [in our countries] which have sold their honour to the Crusading West and befriended Israel.</a:t>
            </a:r>
          </a:p>
        </p:txBody>
      </p:sp>
    </p:spTree>
    <p:extLst>
      <p:ext uri="{BB962C8B-B14F-4D97-AF65-F5344CB8AC3E}">
        <p14:creationId xmlns:p14="http://schemas.microsoft.com/office/powerpoint/2010/main" val="10855787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xmlns=""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fourth front is popularising the Dawah [Inviting non-Muslims to accept the truth of Islam] work. </a:t>
            </a:r>
          </a:p>
        </p:txBody>
      </p:sp>
    </p:spTree>
    <p:extLst>
      <p:ext uri="{BB962C8B-B14F-4D97-AF65-F5344CB8AC3E}">
        <p14:creationId xmlns:p14="http://schemas.microsoft.com/office/powerpoint/2010/main" val="3775432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87C33803-2F74-4AF9-A0A7-BA4D1D72C82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Tactics</a:t>
            </a:r>
          </a:p>
        </p:txBody>
      </p:sp>
      <p:sp>
        <p:nvSpPr>
          <p:cNvPr id="3" name="Content Placeholder 2">
            <a:extLst>
              <a:ext uri="{FF2B5EF4-FFF2-40B4-BE49-F238E27FC236}">
                <a16:creationId xmlns:a16="http://schemas.microsoft.com/office/drawing/2014/main" xmlns="" id="{77E4559C-4FBE-47E5-9222-14D848BBC950}"/>
              </a:ext>
            </a:extLst>
          </p:cNvPr>
          <p:cNvSpPr>
            <a:spLocks noGrp="1"/>
          </p:cNvSpPr>
          <p:nvPr>
            <p:ph sz="half" idx="1"/>
          </p:nvPr>
        </p:nvSpPr>
        <p:spPr>
          <a:xfrm>
            <a:off x="4380855" y="1412489"/>
            <a:ext cx="3427283" cy="4363844"/>
          </a:xfrm>
        </p:spPr>
        <p:txBody>
          <a:bodyPr>
            <a:normAutofit/>
          </a:bodyPr>
          <a:lstStyle/>
          <a:p>
            <a:r>
              <a:rPr lang="en-GB" sz="2400" dirty="0"/>
              <a:t>Having outlined the groups Ideology (the what)Al-Zawahiri goes on to explain tactics (the how) that affiliates should adhere to:	</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1CF34561-8A85-423D-9130-4839196C8587}"/>
              </a:ext>
            </a:extLst>
          </p:cNvPr>
          <p:cNvSpPr>
            <a:spLocks noGrp="1"/>
          </p:cNvSpPr>
          <p:nvPr>
            <p:ph sz="half" idx="2"/>
          </p:nvPr>
        </p:nvSpPr>
        <p:spPr>
          <a:xfrm>
            <a:off x="8451604" y="721895"/>
            <a:ext cx="3197701" cy="5054438"/>
          </a:xfrm>
        </p:spPr>
        <p:txBody>
          <a:bodyPr>
            <a:normAutofit/>
          </a:bodyPr>
          <a:lstStyle/>
          <a:p>
            <a:r>
              <a:rPr lang="en-GB" sz="2400" dirty="0"/>
              <a:t>Inflict maximum casualties against the enemy because this is the language understood by the West</a:t>
            </a:r>
          </a:p>
          <a:p>
            <a:r>
              <a:rPr lang="en-GB" sz="2400" dirty="0"/>
              <a:t>Concentrate on Martyrdom operations (most effective and least costly)</a:t>
            </a:r>
          </a:p>
          <a:p>
            <a:r>
              <a:rPr lang="en-GB" sz="2400" dirty="0"/>
              <a:t>Targets chosen to damage the structure of the enemy.</a:t>
            </a:r>
          </a:p>
          <a:p>
            <a:endParaRPr lang="en-GB" sz="2000" dirty="0"/>
          </a:p>
        </p:txBody>
      </p:sp>
    </p:spTree>
    <p:extLst>
      <p:ext uri="{BB962C8B-B14F-4D97-AF65-F5344CB8AC3E}">
        <p14:creationId xmlns:p14="http://schemas.microsoft.com/office/powerpoint/2010/main" val="11469237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C08D8E0-A6C6-4D24-9EF8-BD94DC6839B9}"/>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tx1"/>
                </a:solidFill>
                <a:latin typeface="+mj-lt"/>
                <a:ea typeface="+mj-ea"/>
                <a:cs typeface="+mj-cs"/>
              </a:rPr>
              <a:t>Tactical Instruction</a:t>
            </a:r>
          </a:p>
        </p:txBody>
      </p:sp>
      <p:sp>
        <p:nvSpPr>
          <p:cNvPr id="3" name="Content Placeholder 2">
            <a:extLst>
              <a:ext uri="{FF2B5EF4-FFF2-40B4-BE49-F238E27FC236}">
                <a16:creationId xmlns:a16="http://schemas.microsoft.com/office/drawing/2014/main" xmlns="" id="{23904DF4-E77D-45EB-B388-084F69359042}"/>
              </a:ext>
            </a:extLst>
          </p:cNvPr>
          <p:cNvSpPr>
            <a:spLocks noGrp="1"/>
          </p:cNvSpPr>
          <p:nvPr>
            <p:ph sz="half" idx="1"/>
          </p:nvPr>
        </p:nvSpPr>
        <p:spPr>
          <a:xfrm>
            <a:off x="643468" y="2638043"/>
            <a:ext cx="3363974" cy="3415623"/>
          </a:xfrm>
        </p:spPr>
        <p:txBody>
          <a:bodyPr vert="horz" lIns="91440" tIns="45720" rIns="91440" bIns="45720" rtlCol="0">
            <a:normAutofit/>
          </a:bodyPr>
          <a:lstStyle/>
          <a:p>
            <a:endParaRPr lang="en-US" sz="2000"/>
          </a:p>
          <a:p>
            <a:r>
              <a:rPr lang="en-US" sz="2000"/>
              <a:t>Continuing Al-Zawahiri provides detailed instruction on how to plan prepare and execute attacks giving specific information on how to construct IED’s, to use weapons and to carry out reconnaissance on targets. </a:t>
            </a:r>
          </a:p>
        </p:txBody>
      </p:sp>
      <p:pic>
        <p:nvPicPr>
          <p:cNvPr id="5" name="Content Placeholder 4" descr="A group of people in a room&#10;&#10;Description automatically generated">
            <a:extLst>
              <a:ext uri="{FF2B5EF4-FFF2-40B4-BE49-F238E27FC236}">
                <a16:creationId xmlns:a16="http://schemas.microsoft.com/office/drawing/2014/main" xmlns="" id="{D022F603-9AD0-4765-9E98-9869B5FACA4A}"/>
              </a:ext>
            </a:extLst>
          </p:cNvPr>
          <p:cNvPicPr>
            <a:picLocks noGrp="1" noChangeAspect="1"/>
          </p:cNvPicPr>
          <p:nvPr>
            <p:ph sz="half" idx="2"/>
          </p:nvPr>
        </p:nvPicPr>
        <p:blipFill>
          <a:blip r:embed="rId2"/>
          <a:stretch>
            <a:fillRect/>
          </a:stretch>
        </p:blipFill>
        <p:spPr>
          <a:xfrm>
            <a:off x="5297763" y="699803"/>
            <a:ext cx="6250769" cy="5297526"/>
          </a:xfrm>
          <a:prstGeom prst="rect">
            <a:avLst/>
          </a:prstGeom>
        </p:spPr>
      </p:pic>
    </p:spTree>
    <p:extLst>
      <p:ext uri="{BB962C8B-B14F-4D97-AF65-F5344CB8AC3E}">
        <p14:creationId xmlns:p14="http://schemas.microsoft.com/office/powerpoint/2010/main" val="164787718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10B6FC2-E1B2-466F-9C0E-809876E40643}"/>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Is this New?</a:t>
            </a:r>
          </a:p>
        </p:txBody>
      </p:sp>
      <p:sp>
        <p:nvSpPr>
          <p:cNvPr id="3" name="Content Placeholder 2">
            <a:extLst>
              <a:ext uri="{FF2B5EF4-FFF2-40B4-BE49-F238E27FC236}">
                <a16:creationId xmlns:a16="http://schemas.microsoft.com/office/drawing/2014/main" xmlns="" id="{E67E2C95-213D-41ED-82F2-1FFB29B4A264}"/>
              </a:ext>
            </a:extLst>
          </p:cNvPr>
          <p:cNvSpPr>
            <a:spLocks noGrp="1"/>
          </p:cNvSpPr>
          <p:nvPr>
            <p:ph sz="half" idx="1"/>
          </p:nvPr>
        </p:nvSpPr>
        <p:spPr>
          <a:xfrm>
            <a:off x="4380855" y="1412489"/>
            <a:ext cx="3427283" cy="4363844"/>
          </a:xfrm>
        </p:spPr>
        <p:txBody>
          <a:bodyPr>
            <a:normAutofit/>
          </a:bodyPr>
          <a:lstStyle/>
          <a:p>
            <a:endParaRPr lang="en-GB" sz="2400" dirty="0"/>
          </a:p>
          <a:p>
            <a:endParaRPr lang="en-GB" sz="2400" dirty="0"/>
          </a:p>
          <a:p>
            <a:endParaRPr lang="en-GB" sz="2400" dirty="0"/>
          </a:p>
          <a:p>
            <a:r>
              <a:rPr lang="en-GB" sz="2400" dirty="0"/>
              <a:t>During the 1970’s a Left-Wing terrorist group released the following explanation on its activities</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9E570CA3-D4AA-4791-AF6A-BEB3498BFD69}"/>
              </a:ext>
            </a:extLst>
          </p:cNvPr>
          <p:cNvSpPr>
            <a:spLocks noGrp="1"/>
          </p:cNvSpPr>
          <p:nvPr>
            <p:ph sz="half" idx="2"/>
          </p:nvPr>
        </p:nvSpPr>
        <p:spPr>
          <a:xfrm>
            <a:off x="8451604" y="770021"/>
            <a:ext cx="3197701" cy="5006312"/>
          </a:xfrm>
        </p:spPr>
        <p:txBody>
          <a:bodyPr>
            <a:noAutofit/>
          </a:bodyPr>
          <a:lstStyle/>
          <a:p>
            <a:r>
              <a:rPr lang="en-GB" sz="2400" dirty="0"/>
              <a:t>The first decision is political (strategic) determining appropriate and possible targets,</a:t>
            </a:r>
          </a:p>
          <a:p>
            <a:r>
              <a:rPr lang="en-GB" sz="2400" dirty="0"/>
              <a:t>Once the target is decided upon, they must be reconnoitred and information gathered on how to approach the target, place the bomb, how security measures are implemented,  </a:t>
            </a:r>
          </a:p>
          <a:p>
            <a:r>
              <a:rPr lang="en-GB" sz="2400" dirty="0"/>
              <a:t>Practice sessions</a:t>
            </a:r>
          </a:p>
        </p:txBody>
      </p:sp>
    </p:spTree>
    <p:extLst>
      <p:ext uri="{BB962C8B-B14F-4D97-AF65-F5344CB8AC3E}">
        <p14:creationId xmlns:p14="http://schemas.microsoft.com/office/powerpoint/2010/main" val="510313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EFF6D88C-D983-4905-B6E4-104A6E47A687}"/>
              </a:ext>
            </a:extLst>
          </p:cNvPr>
          <p:cNvPicPr>
            <a:picLocks noGrp="1" noChangeAspect="1"/>
          </p:cNvPicPr>
          <p:nvPr>
            <p:ph sz="half" idx="2"/>
          </p:nvPr>
        </p:nvPicPr>
        <p:blipFill>
          <a:blip r:embed="rId2"/>
          <a:stretch>
            <a:fillRect/>
          </a:stretch>
        </p:blipFill>
        <p:spPr>
          <a:xfrm>
            <a:off x="643467" y="1478528"/>
            <a:ext cx="6891187" cy="3876292"/>
          </a:xfrm>
          <a:prstGeom prst="rect">
            <a:avLst/>
          </a:prstGeom>
        </p:spPr>
      </p:pic>
      <p:sp>
        <p:nvSpPr>
          <p:cNvPr id="10" name="Rectangle 9">
            <a:extLst>
              <a:ext uri="{FF2B5EF4-FFF2-40B4-BE49-F238E27FC236}">
                <a16:creationId xmlns:a16="http://schemas.microsoft.com/office/drawing/2014/main" xmlns="" id="{F5493CFF-E43B-4B10-ACE1-C8A1246629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51F2203-CCD3-4AD4-ADB7-83BAB4A274A0}"/>
              </a:ext>
            </a:extLst>
          </p:cNvPr>
          <p:cNvSpPr>
            <a:spLocks noGrp="1"/>
          </p:cNvSpPr>
          <p:nvPr>
            <p:ph type="title"/>
          </p:nvPr>
        </p:nvSpPr>
        <p:spPr>
          <a:xfrm>
            <a:off x="8502650" y="1"/>
            <a:ext cx="3117850" cy="2470483"/>
          </a:xfrm>
        </p:spPr>
        <p:txBody>
          <a:bodyPr vert="horz" lIns="91440" tIns="45720" rIns="91440" bIns="45720" rtlCol="0" anchor="b">
            <a:normAutofit/>
          </a:bodyPr>
          <a:lstStyle/>
          <a:p>
            <a:r>
              <a:rPr lang="en-US" sz="3700" kern="1200" dirty="0">
                <a:solidFill>
                  <a:schemeClr val="bg1"/>
                </a:solidFill>
                <a:latin typeface="+mj-lt"/>
                <a:ea typeface="+mj-ea"/>
                <a:cs typeface="+mj-cs"/>
              </a:rPr>
              <a:t>Limitations of Terrorist Groups Attacks - Factors</a:t>
            </a:r>
          </a:p>
        </p:txBody>
      </p:sp>
      <p:sp>
        <p:nvSpPr>
          <p:cNvPr id="3" name="Content Placeholder 2">
            <a:extLst>
              <a:ext uri="{FF2B5EF4-FFF2-40B4-BE49-F238E27FC236}">
                <a16:creationId xmlns:a16="http://schemas.microsoft.com/office/drawing/2014/main" xmlns="" id="{5BC4FBEF-C75E-4134-B738-44937135C6CB}"/>
              </a:ext>
            </a:extLst>
          </p:cNvPr>
          <p:cNvSpPr>
            <a:spLocks noGrp="1"/>
          </p:cNvSpPr>
          <p:nvPr>
            <p:ph sz="half" idx="1"/>
          </p:nvPr>
        </p:nvSpPr>
        <p:spPr>
          <a:xfrm>
            <a:off x="8502649" y="3358608"/>
            <a:ext cx="3045883" cy="2831273"/>
          </a:xfrm>
        </p:spPr>
        <p:txBody>
          <a:bodyPr vert="horz" lIns="91440" tIns="45720" rIns="91440" bIns="45720" rtlCol="0">
            <a:normAutofit lnSpcReduction="10000"/>
          </a:bodyPr>
          <a:lstStyle/>
          <a:p>
            <a:endParaRPr lang="en-US" sz="1800" dirty="0">
              <a:solidFill>
                <a:schemeClr val="bg1"/>
              </a:solidFill>
            </a:endParaRPr>
          </a:p>
          <a:p>
            <a:r>
              <a:rPr lang="en-US" sz="2400" dirty="0">
                <a:solidFill>
                  <a:schemeClr val="bg1"/>
                </a:solidFill>
              </a:rPr>
              <a:t>Quality of Leaders</a:t>
            </a:r>
          </a:p>
          <a:p>
            <a:r>
              <a:rPr lang="en-US" sz="2400" dirty="0">
                <a:solidFill>
                  <a:schemeClr val="bg1"/>
                </a:solidFill>
              </a:rPr>
              <a:t>Quantity of Members</a:t>
            </a:r>
          </a:p>
          <a:p>
            <a:r>
              <a:rPr lang="en-US" sz="2400" dirty="0">
                <a:solidFill>
                  <a:schemeClr val="bg1"/>
                </a:solidFill>
              </a:rPr>
              <a:t>Quality of Members</a:t>
            </a:r>
          </a:p>
          <a:p>
            <a:r>
              <a:rPr lang="en-US" sz="2400" dirty="0">
                <a:solidFill>
                  <a:schemeClr val="bg1"/>
                </a:solidFill>
              </a:rPr>
              <a:t>Weapons Availability</a:t>
            </a:r>
          </a:p>
          <a:p>
            <a:r>
              <a:rPr lang="en-US" sz="2400" dirty="0">
                <a:solidFill>
                  <a:schemeClr val="bg1"/>
                </a:solidFill>
              </a:rPr>
              <a:t>Financial Capability</a:t>
            </a:r>
          </a:p>
          <a:p>
            <a:endParaRPr lang="en-US" sz="1800" dirty="0">
              <a:solidFill>
                <a:schemeClr val="bg1"/>
              </a:solidFill>
            </a:endParaRPr>
          </a:p>
        </p:txBody>
      </p:sp>
    </p:spTree>
    <p:extLst>
      <p:ext uri="{BB962C8B-B14F-4D97-AF65-F5344CB8AC3E}">
        <p14:creationId xmlns:p14="http://schemas.microsoft.com/office/powerpoint/2010/main" val="24111669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357E84C5-A622-48BD-9A87-18B7F8A5A840}"/>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tx1"/>
                </a:solidFill>
                <a:latin typeface="+mj-lt"/>
                <a:ea typeface="+mj-ea"/>
                <a:cs typeface="+mj-cs"/>
              </a:rPr>
              <a:t>Psychological Limitations</a:t>
            </a:r>
          </a:p>
        </p:txBody>
      </p:sp>
      <p:sp>
        <p:nvSpPr>
          <p:cNvPr id="3" name="Content Placeholder 2">
            <a:extLst>
              <a:ext uri="{FF2B5EF4-FFF2-40B4-BE49-F238E27FC236}">
                <a16:creationId xmlns:a16="http://schemas.microsoft.com/office/drawing/2014/main" xmlns="" id="{D6FE77A1-BF74-440B-B0E7-CF633C055AF8}"/>
              </a:ext>
            </a:extLst>
          </p:cNvPr>
          <p:cNvSpPr>
            <a:spLocks noGrp="1"/>
          </p:cNvSpPr>
          <p:nvPr>
            <p:ph sz="half" idx="1"/>
          </p:nvPr>
        </p:nvSpPr>
        <p:spPr>
          <a:xfrm>
            <a:off x="643468" y="2230453"/>
            <a:ext cx="3363974" cy="3823214"/>
          </a:xfrm>
        </p:spPr>
        <p:txBody>
          <a:bodyPr vert="horz" lIns="91440" tIns="45720" rIns="91440" bIns="45720" rtlCol="0">
            <a:noAutofit/>
          </a:bodyPr>
          <a:lstStyle/>
          <a:p>
            <a:r>
              <a:rPr lang="en-US" sz="2400" dirty="0"/>
              <a:t>Terrorist groups are aware of boundaries set by their supporters and </a:t>
            </a:r>
            <a:r>
              <a:rPr lang="en-US" sz="2400" dirty="0" err="1"/>
              <a:t>sympathisers</a:t>
            </a:r>
            <a:r>
              <a:rPr lang="en-US" sz="2400" dirty="0"/>
              <a:t>, Eamon Collins an intelligence officer with the Provisional IRA acknowledged this…</a:t>
            </a:r>
          </a:p>
        </p:txBody>
      </p:sp>
      <p:pic>
        <p:nvPicPr>
          <p:cNvPr id="5" name="Content Placeholder 4">
            <a:extLst>
              <a:ext uri="{FF2B5EF4-FFF2-40B4-BE49-F238E27FC236}">
                <a16:creationId xmlns:a16="http://schemas.microsoft.com/office/drawing/2014/main" xmlns="" id="{FA97C3F4-2B73-466E-BE3F-41932F5C2A5A}"/>
              </a:ext>
            </a:extLst>
          </p:cNvPr>
          <p:cNvPicPr>
            <a:picLocks noGrp="1" noChangeAspect="1"/>
          </p:cNvPicPr>
          <p:nvPr>
            <p:ph sz="half" idx="2"/>
          </p:nvPr>
        </p:nvPicPr>
        <p:blipFill>
          <a:blip r:embed="rId2"/>
          <a:stretch>
            <a:fillRect/>
          </a:stretch>
        </p:blipFill>
        <p:spPr>
          <a:xfrm>
            <a:off x="5297762" y="1426922"/>
            <a:ext cx="6250769" cy="3328534"/>
          </a:xfrm>
          <a:prstGeom prst="rect">
            <a:avLst/>
          </a:prstGeom>
        </p:spPr>
      </p:pic>
      <p:sp>
        <p:nvSpPr>
          <p:cNvPr id="8" name="TextBox 7">
            <a:extLst>
              <a:ext uri="{FF2B5EF4-FFF2-40B4-BE49-F238E27FC236}">
                <a16:creationId xmlns:a16="http://schemas.microsoft.com/office/drawing/2014/main" xmlns="" id="{63B5A422-81A2-4E29-A462-2707EB3EFF1C}"/>
              </a:ext>
            </a:extLst>
          </p:cNvPr>
          <p:cNvSpPr txBox="1"/>
          <p:nvPr/>
        </p:nvSpPr>
        <p:spPr>
          <a:xfrm>
            <a:off x="5297762" y="4902200"/>
            <a:ext cx="6250769" cy="1754326"/>
          </a:xfrm>
          <a:prstGeom prst="rect">
            <a:avLst/>
          </a:prstGeom>
          <a:noFill/>
        </p:spPr>
        <p:txBody>
          <a:bodyPr wrap="square" rtlCol="0">
            <a:spAutoFit/>
          </a:bodyPr>
          <a:lstStyle/>
          <a:p>
            <a:pPr lvl="0">
              <a:lnSpc>
                <a:spcPct val="90000"/>
              </a:lnSpc>
              <a:spcBef>
                <a:spcPts val="1000"/>
              </a:spcBef>
            </a:pPr>
            <a:r>
              <a:rPr lang="en-US" sz="2400" dirty="0">
                <a:solidFill>
                  <a:schemeClr val="bg1"/>
                </a:solidFill>
              </a:rPr>
              <a:t>‘The IRA, regardless of their public utterances dismissing the condemnations from the Church and Community leaders tried to act in a way that would avoid censure from the nationalist community’</a:t>
            </a:r>
          </a:p>
        </p:txBody>
      </p:sp>
    </p:spTree>
    <p:extLst>
      <p:ext uri="{BB962C8B-B14F-4D97-AF65-F5344CB8AC3E}">
        <p14:creationId xmlns:p14="http://schemas.microsoft.com/office/powerpoint/2010/main" val="3486578728"/>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270F311A-2273-477D-B233-BBDE19450592}"/>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Psychological Limitations – AQ?</a:t>
            </a:r>
          </a:p>
        </p:txBody>
      </p:sp>
      <p:sp>
        <p:nvSpPr>
          <p:cNvPr id="3" name="Content Placeholder 2">
            <a:extLst>
              <a:ext uri="{FF2B5EF4-FFF2-40B4-BE49-F238E27FC236}">
                <a16:creationId xmlns:a16="http://schemas.microsoft.com/office/drawing/2014/main" xmlns="" id="{6BE28AB6-C929-4E0C-BD65-0F573F280959}"/>
              </a:ext>
            </a:extLst>
          </p:cNvPr>
          <p:cNvSpPr>
            <a:spLocks noGrp="1"/>
          </p:cNvSpPr>
          <p:nvPr>
            <p:ph sz="half" idx="1"/>
          </p:nvPr>
        </p:nvSpPr>
        <p:spPr>
          <a:xfrm>
            <a:off x="4380855" y="1412489"/>
            <a:ext cx="3427283" cy="4363844"/>
          </a:xfrm>
        </p:spPr>
        <p:txBody>
          <a:bodyPr>
            <a:normAutofit/>
          </a:bodyPr>
          <a:lstStyle/>
          <a:p>
            <a:endParaRPr lang="en-GB" sz="2000" dirty="0"/>
          </a:p>
          <a:p>
            <a:endParaRPr lang="en-GB" sz="2400" dirty="0"/>
          </a:p>
          <a:p>
            <a:r>
              <a:rPr lang="en-GB" sz="2400" dirty="0"/>
              <a:t>Though AQ sought to cause ‘maximum casualties’ Al-Zawahiri still recognised the potential effects of what he saw as excessive violence used by another terrorist commander  </a:t>
            </a:r>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xmlns="" id="{0CAE4611-AB5C-418D-B195-0E205D8370AB}"/>
              </a:ext>
            </a:extLst>
          </p:cNvPr>
          <p:cNvSpPr>
            <a:spLocks noGrp="1"/>
          </p:cNvSpPr>
          <p:nvPr>
            <p:ph sz="half" idx="2"/>
          </p:nvPr>
        </p:nvSpPr>
        <p:spPr>
          <a:xfrm>
            <a:off x="8451604" y="834189"/>
            <a:ext cx="3197701" cy="4942144"/>
          </a:xfrm>
        </p:spPr>
        <p:txBody>
          <a:bodyPr>
            <a:noAutofit/>
          </a:bodyPr>
          <a:lstStyle/>
          <a:p>
            <a:r>
              <a:rPr lang="en-GB" sz="2400" dirty="0"/>
              <a:t>“I say to you that we are in a battle, and that more than half of this battle is taking place in the battlefield of the media. And that we are in a battle in a race for the hearts and minds of our </a:t>
            </a:r>
            <a:r>
              <a:rPr lang="en-GB" sz="2400" dirty="0" err="1"/>
              <a:t>Umma</a:t>
            </a:r>
            <a:r>
              <a:rPr lang="en-GB" sz="2400" dirty="0"/>
              <a:t>….[we must not expose] ourselves to the questions and answering to doubts [among our </a:t>
            </a:r>
            <a:r>
              <a:rPr lang="en-GB" sz="2400" dirty="0" err="1"/>
              <a:t>Umma</a:t>
            </a:r>
            <a:r>
              <a:rPr lang="en-GB" sz="2400" dirty="0"/>
              <a:t>]. We do not need this”.  </a:t>
            </a:r>
          </a:p>
        </p:txBody>
      </p:sp>
    </p:spTree>
    <p:extLst>
      <p:ext uri="{BB962C8B-B14F-4D97-AF65-F5344CB8AC3E}">
        <p14:creationId xmlns:p14="http://schemas.microsoft.com/office/powerpoint/2010/main" val="34239666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0700D48D-C9AA-4000-A912-29A4FEA98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75138" y="394887"/>
            <a:ext cx="5720862" cy="606822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6883759-18A1-473A-8902-C283F08D1D87}"/>
              </a:ext>
            </a:extLst>
          </p:cNvPr>
          <p:cNvSpPr>
            <a:spLocks noGrp="1"/>
          </p:cNvSpPr>
          <p:nvPr>
            <p:ph type="title"/>
          </p:nvPr>
        </p:nvSpPr>
        <p:spPr>
          <a:xfrm>
            <a:off x="1018604" y="1053042"/>
            <a:ext cx="4458424" cy="3068357"/>
          </a:xfrm>
        </p:spPr>
        <p:txBody>
          <a:bodyPr vert="horz" lIns="91440" tIns="45720" rIns="91440" bIns="45720" rtlCol="0" anchor="b">
            <a:normAutofit/>
          </a:bodyPr>
          <a:lstStyle/>
          <a:p>
            <a:r>
              <a:rPr lang="en-US" sz="6000">
                <a:solidFill>
                  <a:srgbClr val="FFFFFF"/>
                </a:solidFill>
              </a:rPr>
              <a:t>Next Week –Terrorism and the Media</a:t>
            </a:r>
          </a:p>
        </p:txBody>
      </p:sp>
      <p:pic>
        <p:nvPicPr>
          <p:cNvPr id="6" name="Content Placeholder 5">
            <a:extLst>
              <a:ext uri="{FF2B5EF4-FFF2-40B4-BE49-F238E27FC236}">
                <a16:creationId xmlns:a16="http://schemas.microsoft.com/office/drawing/2014/main" xmlns="" id="{C04E92C9-97F7-41BB-822F-BE2D06DCE295}"/>
              </a:ext>
            </a:extLst>
          </p:cNvPr>
          <p:cNvPicPr>
            <a:picLocks noGrp="1" noChangeAspect="1"/>
          </p:cNvPicPr>
          <p:nvPr>
            <p:ph sz="half" idx="2"/>
          </p:nvPr>
        </p:nvPicPr>
        <p:blipFill>
          <a:blip r:embed="rId2"/>
          <a:stretch>
            <a:fillRect/>
          </a:stretch>
        </p:blipFill>
        <p:spPr>
          <a:xfrm>
            <a:off x="6479229" y="407403"/>
            <a:ext cx="5390093" cy="2614195"/>
          </a:xfrm>
          <a:prstGeom prst="rect">
            <a:avLst/>
          </a:prstGeom>
        </p:spPr>
      </p:pic>
      <p:cxnSp>
        <p:nvCxnSpPr>
          <p:cNvPr id="18" name="Straight Connector 17">
            <a:extLst>
              <a:ext uri="{FF2B5EF4-FFF2-40B4-BE49-F238E27FC236}">
                <a16:creationId xmlns:a16="http://schemas.microsoft.com/office/drawing/2014/main" xmlns="" id="{805E69BC-D844-4AB5-9E35-ED458EE2965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9184178" y="1874520"/>
            <a:ext cx="0" cy="310896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4312C673-8179-457E-AD2A-D1FAE4CC96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14009" y="4201833"/>
            <a:ext cx="3400425"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xmlns="" id="{2395A87F-FF0A-4A0E-A7D1-48832153298C}"/>
              </a:ext>
            </a:extLst>
          </p:cNvPr>
          <p:cNvPicPr>
            <a:picLocks noGrp="1" noChangeAspect="1"/>
          </p:cNvPicPr>
          <p:nvPr>
            <p:ph sz="half" idx="1"/>
          </p:nvPr>
        </p:nvPicPr>
        <p:blipFill>
          <a:blip r:embed="rId3"/>
          <a:stretch>
            <a:fillRect/>
          </a:stretch>
        </p:blipFill>
        <p:spPr>
          <a:xfrm>
            <a:off x="7185089" y="3750733"/>
            <a:ext cx="3978372" cy="2794807"/>
          </a:xfrm>
          <a:prstGeom prst="rect">
            <a:avLst/>
          </a:prstGeom>
        </p:spPr>
      </p:pic>
    </p:spTree>
    <p:extLst>
      <p:ext uri="{BB962C8B-B14F-4D97-AF65-F5344CB8AC3E}">
        <p14:creationId xmlns:p14="http://schemas.microsoft.com/office/powerpoint/2010/main" val="3798535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912F6471-F662-4739-9BC9-24BBA0CB6CD3}"/>
              </a:ext>
            </a:extLst>
          </p:cNvPr>
          <p:cNvPicPr>
            <a:picLocks noGrp="1" noChangeAspect="1"/>
          </p:cNvPicPr>
          <p:nvPr>
            <p:ph sz="half" idx="1"/>
          </p:nvPr>
        </p:nvPicPr>
        <p:blipFill>
          <a:blip r:embed="rId2"/>
          <a:stretch>
            <a:fillRect/>
          </a:stretch>
        </p:blipFill>
        <p:spPr>
          <a:xfrm>
            <a:off x="1205362" y="1123527"/>
            <a:ext cx="6924511" cy="4604800"/>
          </a:xfrm>
          <a:prstGeom prst="rect">
            <a:avLst/>
          </a:prstGeom>
        </p:spPr>
      </p:pic>
      <p:cxnSp>
        <p:nvCxnSpPr>
          <p:cNvPr id="13" name="Straight Connector 12">
            <a:extLst>
              <a:ext uri="{FF2B5EF4-FFF2-40B4-BE49-F238E27FC236}">
                <a16:creationId xmlns:a16="http://schemas.microsoft.com/office/drawing/2014/main" xmlns="" id="{E12350F3-DB83-413A-980B-1CEB9249866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453265" y="1570814"/>
            <a:ext cx="0" cy="3710227"/>
          </a:xfrm>
          <a:prstGeom prst="line">
            <a:avLst/>
          </a:prstGeom>
          <a:ln w="19050">
            <a:solidFill>
              <a:srgbClr val="729AC2"/>
            </a:solidFill>
          </a:ln>
        </p:spPr>
        <p:style>
          <a:lnRef idx="1">
            <a:schemeClr val="accent1"/>
          </a:lnRef>
          <a:fillRef idx="0">
            <a:schemeClr val="accent1"/>
          </a:fillRef>
          <a:effectRef idx="0">
            <a:schemeClr val="accent1"/>
          </a:effectRef>
          <a:fontRef idx="minor">
            <a:schemeClr val="tx1"/>
          </a:fontRef>
        </p:style>
      </p:cxnSp>
      <p:pic>
        <p:nvPicPr>
          <p:cNvPr id="6" name="Picture 5" descr="A close up of a piece of paper&#10;&#10;Description automatically generated">
            <a:extLst>
              <a:ext uri="{FF2B5EF4-FFF2-40B4-BE49-F238E27FC236}">
                <a16:creationId xmlns:a16="http://schemas.microsoft.com/office/drawing/2014/main" xmlns="" id="{4E772040-576E-44EE-AD23-CD9F9EE414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6484" y="1796716"/>
            <a:ext cx="3215562" cy="3144252"/>
          </a:xfrm>
          <a:prstGeom prst="rect">
            <a:avLst/>
          </a:prstGeom>
        </p:spPr>
      </p:pic>
    </p:spTree>
    <p:extLst>
      <p:ext uri="{BB962C8B-B14F-4D97-AF65-F5344CB8AC3E}">
        <p14:creationId xmlns:p14="http://schemas.microsoft.com/office/powerpoint/2010/main" val="26735595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CFEF3F-4B57-4D0D-A7A8-D1AD348EB78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xmlns="" id="{E50ADBBD-4D5B-4A36-9863-5EBEBBFEBFBB}"/>
              </a:ext>
            </a:extLst>
          </p:cNvPr>
          <p:cNvSpPr>
            <a:spLocks noGrp="1"/>
          </p:cNvSpPr>
          <p:nvPr>
            <p:ph idx="1"/>
          </p:nvPr>
        </p:nvSpPr>
        <p:spPr/>
        <p:txBody>
          <a:bodyPr/>
          <a:lstStyle/>
          <a:p>
            <a:r>
              <a:rPr lang="en-GB" dirty="0"/>
              <a:t>Jenkins B. (1974) International Terrorism. A new kind of Warfare. The RAND Corporation. Santa Monica. </a:t>
            </a:r>
          </a:p>
          <a:p>
            <a:r>
              <a:rPr lang="en-GB" dirty="0"/>
              <a:t>Silke A. (2014) Terrorism : All that matters. Hodder and </a:t>
            </a:r>
            <a:r>
              <a:rPr lang="en-GB" dirty="0" err="1"/>
              <a:t>Staughton</a:t>
            </a:r>
            <a:r>
              <a:rPr lang="en-GB" dirty="0"/>
              <a:t>. London.  </a:t>
            </a:r>
          </a:p>
        </p:txBody>
      </p:sp>
    </p:spTree>
    <p:extLst>
      <p:ext uri="{BB962C8B-B14F-4D97-AF65-F5344CB8AC3E}">
        <p14:creationId xmlns:p14="http://schemas.microsoft.com/office/powerpoint/2010/main" val="1682655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1797</Words>
  <Application>Microsoft Office PowerPoint</Application>
  <PresentationFormat>Widescreen</PresentationFormat>
  <Paragraphs>175</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Terrorism  Strategy, Tactics and Support</vt:lpstr>
      <vt:lpstr>Introduction</vt:lpstr>
      <vt:lpstr>Planning terrorist attacks</vt:lpstr>
      <vt:lpstr>Planning Terrorist Attacks</vt:lpstr>
      <vt:lpstr>29th June 2007</vt:lpstr>
      <vt:lpstr>Planning……</vt:lpstr>
      <vt:lpstr>Roles………………</vt:lpstr>
      <vt:lpstr>The Devices</vt:lpstr>
      <vt:lpstr>The Devices</vt:lpstr>
      <vt:lpstr>Travel</vt:lpstr>
      <vt:lpstr>PowerPoint Presentation</vt:lpstr>
      <vt:lpstr>PowerPoint Presentation</vt:lpstr>
      <vt:lpstr>Abdulla (above) and Ahmed are arrested at the scene. Ahmed receives 90% burns in the attack. He would die in hospital four weeks later.</vt:lpstr>
      <vt:lpstr>The aftermath……</vt:lpstr>
      <vt:lpstr>Who were they…….</vt:lpstr>
      <vt:lpstr>Tiger Tiger and Glasgow Airport Attacks</vt:lpstr>
      <vt:lpstr>Strategy: Produce perception of Success of campaign    Four Elements</vt:lpstr>
      <vt:lpstr>Strategy: Produce perception of Success of campaign    Four Elements</vt:lpstr>
      <vt:lpstr>Strategy: Produce perception of Success of campaign     Four Elements</vt:lpstr>
      <vt:lpstr>Strategy: Produce perception of Success of campaign    Four Elements</vt:lpstr>
      <vt:lpstr>Terrorism V Military Conflict</vt:lpstr>
      <vt:lpstr>Case Study</vt:lpstr>
      <vt:lpstr>Hearts and Minds</vt:lpstr>
      <vt:lpstr>Soft Support</vt:lpstr>
      <vt:lpstr>Soft Support</vt:lpstr>
      <vt:lpstr>Hard Supporters</vt:lpstr>
      <vt:lpstr>Hard Supporters</vt:lpstr>
      <vt:lpstr>Terrorist Group Aims Re Supporters</vt:lpstr>
      <vt:lpstr>Case Study</vt:lpstr>
      <vt:lpstr>IRA Quote </vt:lpstr>
      <vt:lpstr>Ideology</vt:lpstr>
      <vt:lpstr>What is an Ideology</vt:lpstr>
      <vt:lpstr>What is an Ideology</vt:lpstr>
      <vt:lpstr>What is an Ideology</vt:lpstr>
      <vt:lpstr>What is an Ideology</vt:lpstr>
      <vt:lpstr>Tactics</vt:lpstr>
      <vt:lpstr>Tactical Instruction</vt:lpstr>
      <vt:lpstr>Is this New?</vt:lpstr>
      <vt:lpstr>Limitations of Terrorist Groups Attacks - Factors</vt:lpstr>
      <vt:lpstr>Psychological Limitations</vt:lpstr>
      <vt:lpstr>Psychological Limitations – AQ?</vt:lpstr>
      <vt:lpstr>Next Week –Terrorism and the Media</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Strategy, Tactics and Support</dc:title>
  <dc:creator>wynne jones</dc:creator>
  <cp:lastModifiedBy>Wynne Jones (IMH)</cp:lastModifiedBy>
  <cp:revision>2</cp:revision>
  <dcterms:created xsi:type="dcterms:W3CDTF">2019-10-14T18:16:45Z</dcterms:created>
  <dcterms:modified xsi:type="dcterms:W3CDTF">2019-10-15T08:03:06Z</dcterms:modified>
</cp:coreProperties>
</file>