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63" r:id="rId5"/>
    <p:sldId id="262" r:id="rId6"/>
    <p:sldId id="264" r:id="rId7"/>
    <p:sldId id="265" r:id="rId8"/>
    <p:sldId id="267" r:id="rId9"/>
    <p:sldId id="266" r:id="rId10"/>
    <p:sldId id="268" r:id="rId11"/>
    <p:sldId id="269" r:id="rId12"/>
    <p:sldId id="270" r:id="rId13"/>
    <p:sldId id="271" r:id="rId14"/>
    <p:sldId id="259" r:id="rId15"/>
    <p:sldId id="260" r:id="rId16"/>
    <p:sldId id="261" r:id="rId1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11" d="100"/>
          <a:sy n="111" d="100"/>
        </p:scale>
        <p:origin x="-1614"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64CCF21B-0BA1-4DE2-97C7-03DFBEA83696}" type="datetimeFigureOut">
              <a:rPr lang="en-GB" smtClean="0"/>
              <a:t>19/02/2016</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8AA2A59-D3B3-47D5-904E-626349F5AE3B}"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4CCF21B-0BA1-4DE2-97C7-03DFBEA83696}" type="datetimeFigureOut">
              <a:rPr lang="en-GB" smtClean="0"/>
              <a:t>19/02/2016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8AA2A59-D3B3-47D5-904E-626349F5AE3B}"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64CCF21B-0BA1-4DE2-97C7-03DFBEA83696}" type="datetimeFigureOut">
              <a:rPr lang="en-GB" smtClean="0"/>
              <a:t>19/02/2016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8AA2A59-D3B3-47D5-904E-626349F5AE3B}"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64CCF21B-0BA1-4DE2-97C7-03DFBEA83696}" type="datetimeFigureOut">
              <a:rPr lang="en-GB" smtClean="0"/>
              <a:t>19/02/2016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B8AA2A59-D3B3-47D5-904E-626349F5AE3B}"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64CCF21B-0BA1-4DE2-97C7-03DFBEA83696}" type="datetimeFigureOut">
              <a:rPr lang="en-GB" smtClean="0"/>
              <a:t>19/02/2016</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B8AA2A59-D3B3-47D5-904E-626349F5AE3B}"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64CCF21B-0BA1-4DE2-97C7-03DFBEA83696}" type="datetimeFigureOut">
              <a:rPr lang="en-GB" smtClean="0"/>
              <a:t>19/02/2016</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B8AA2A59-D3B3-47D5-904E-626349F5AE3B}"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64CCF21B-0BA1-4DE2-97C7-03DFBEA83696}" type="datetimeFigureOut">
              <a:rPr lang="en-GB" smtClean="0"/>
              <a:t>19/02/2016</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B8AA2A59-D3B3-47D5-904E-626349F5AE3B}"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64CCF21B-0BA1-4DE2-97C7-03DFBEA83696}" type="datetimeFigureOut">
              <a:rPr lang="en-GB" smtClean="0"/>
              <a:t>19/02/2016</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B8AA2A59-D3B3-47D5-904E-626349F5AE3B}"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64CCF21B-0BA1-4DE2-97C7-03DFBEA83696}" type="datetimeFigureOut">
              <a:rPr lang="en-GB" smtClean="0"/>
              <a:t>19/02/2016</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8AA2A59-D3B3-47D5-904E-626349F5AE3B}"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4CCF21B-0BA1-4DE2-97C7-03DFBEA83696}" type="datetimeFigureOut">
              <a:rPr lang="en-GB" smtClean="0"/>
              <a:t>19/02/2016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8AA2A59-D3B3-47D5-904E-626349F5AE3B}"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64CCF21B-0BA1-4DE2-97C7-03DFBEA83696}" type="datetimeFigureOut">
              <a:rPr lang="en-GB" smtClean="0"/>
              <a:t>19/02/2016</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8AA2A59-D3B3-47D5-904E-626349F5AE3B}"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64CCF21B-0BA1-4DE2-97C7-03DFBEA83696}" type="datetimeFigureOut">
              <a:rPr lang="en-GB" smtClean="0"/>
              <a:t>19/02/2016</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8AA2A59-D3B3-47D5-904E-626349F5AE3B}"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Cardiff Airport Takeover</a:t>
            </a:r>
            <a:endParaRPr lang="en-GB" dirty="0"/>
          </a:p>
        </p:txBody>
      </p:sp>
      <p:sp>
        <p:nvSpPr>
          <p:cNvPr id="3" name="Subtitle 2"/>
          <p:cNvSpPr>
            <a:spLocks noGrp="1"/>
          </p:cNvSpPr>
          <p:nvPr>
            <p:ph type="subTitle" idx="1"/>
          </p:nvPr>
        </p:nvSpPr>
        <p:spPr/>
        <p:txBody>
          <a:bodyPr/>
          <a:lstStyle/>
          <a:p>
            <a:r>
              <a:rPr lang="en-GB" dirty="0" smtClean="0"/>
              <a:t>International Travel Operations</a:t>
            </a:r>
            <a:endParaRPr lang="en-GB" dirty="0"/>
          </a:p>
        </p:txBody>
      </p:sp>
    </p:spTree>
    <p:extLst>
      <p:ext uri="{BB962C8B-B14F-4D97-AF65-F5344CB8AC3E}">
        <p14:creationId xmlns:p14="http://schemas.microsoft.com/office/powerpoint/2010/main" val="20029496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Operate a high standard providing the best experiences for passengers and airlines</a:t>
            </a:r>
          </a:p>
          <a:p>
            <a:r>
              <a:rPr lang="en-GB" dirty="0" smtClean="0"/>
              <a:t>Create an environment to encourage growth of airlines and partners</a:t>
            </a:r>
          </a:p>
          <a:p>
            <a:r>
              <a:rPr lang="en-GB" dirty="0" smtClean="0"/>
              <a:t>Maximise the opportunity for the benefit of Wales, economy and business</a:t>
            </a:r>
          </a:p>
          <a:p>
            <a:r>
              <a:rPr lang="en-GB" dirty="0" smtClean="0"/>
              <a:t>Achieve financial stability and operation of the airport</a:t>
            </a:r>
          </a:p>
          <a:p>
            <a:r>
              <a:rPr lang="en-GB" dirty="0" smtClean="0"/>
              <a:t>Improve connectivity to Wales</a:t>
            </a:r>
            <a:endParaRPr lang="en-GB" dirty="0"/>
          </a:p>
        </p:txBody>
      </p:sp>
      <p:sp>
        <p:nvSpPr>
          <p:cNvPr id="2" name="Title 1"/>
          <p:cNvSpPr>
            <a:spLocks noGrp="1"/>
          </p:cNvSpPr>
          <p:nvPr>
            <p:ph type="title"/>
          </p:nvPr>
        </p:nvSpPr>
        <p:spPr/>
        <p:txBody>
          <a:bodyPr/>
          <a:lstStyle/>
          <a:p>
            <a:r>
              <a:rPr lang="en-GB" dirty="0" smtClean="0"/>
              <a:t>Governments Aims</a:t>
            </a:r>
            <a:endParaRPr lang="en-GB" dirty="0"/>
          </a:p>
        </p:txBody>
      </p:sp>
    </p:spTree>
    <p:extLst>
      <p:ext uri="{BB962C8B-B14F-4D97-AF65-F5344CB8AC3E}">
        <p14:creationId xmlns:p14="http://schemas.microsoft.com/office/powerpoint/2010/main" val="19806953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40768"/>
            <a:ext cx="8229600" cy="4785395"/>
          </a:xfrm>
        </p:spPr>
        <p:txBody>
          <a:bodyPr>
            <a:normAutofit fontScale="92500" lnSpcReduction="10000"/>
          </a:bodyPr>
          <a:lstStyle/>
          <a:p>
            <a:r>
              <a:rPr lang="en-GB" dirty="0" smtClean="0"/>
              <a:t>2006 1.99m</a:t>
            </a:r>
          </a:p>
          <a:p>
            <a:r>
              <a:rPr lang="en-GB" dirty="0" smtClean="0"/>
              <a:t>2007 2.09m</a:t>
            </a:r>
          </a:p>
          <a:p>
            <a:r>
              <a:rPr lang="en-GB" dirty="0" smtClean="0"/>
              <a:t>2008 1.98m</a:t>
            </a:r>
          </a:p>
          <a:p>
            <a:r>
              <a:rPr lang="en-GB" dirty="0" smtClean="0"/>
              <a:t>2009 1.63m</a:t>
            </a:r>
          </a:p>
          <a:p>
            <a:r>
              <a:rPr lang="en-GB" dirty="0" smtClean="0"/>
              <a:t>2010 1.4m</a:t>
            </a:r>
          </a:p>
          <a:p>
            <a:r>
              <a:rPr lang="en-GB" dirty="0" smtClean="0"/>
              <a:t>2011 1.2m</a:t>
            </a:r>
          </a:p>
          <a:p>
            <a:r>
              <a:rPr lang="en-GB" dirty="0" smtClean="0"/>
              <a:t>2012 1.01m</a:t>
            </a:r>
          </a:p>
          <a:p>
            <a:r>
              <a:rPr lang="en-GB" dirty="0" smtClean="0"/>
              <a:t>2013 1.05m</a:t>
            </a:r>
          </a:p>
          <a:p>
            <a:r>
              <a:rPr lang="en-GB" dirty="0" smtClean="0"/>
              <a:t>2014 1.02m</a:t>
            </a:r>
          </a:p>
          <a:p>
            <a:r>
              <a:rPr lang="en-GB" dirty="0" smtClean="0"/>
              <a:t>2015 1.16m</a:t>
            </a:r>
          </a:p>
          <a:p>
            <a:endParaRPr lang="en-GB" dirty="0" smtClean="0"/>
          </a:p>
          <a:p>
            <a:r>
              <a:rPr lang="en-GB" dirty="0" smtClean="0"/>
              <a:t>Sources CAA (2015)</a:t>
            </a:r>
          </a:p>
          <a:p>
            <a:endParaRPr lang="en-GB" dirty="0"/>
          </a:p>
        </p:txBody>
      </p:sp>
      <p:sp>
        <p:nvSpPr>
          <p:cNvPr id="2" name="Title 1"/>
          <p:cNvSpPr>
            <a:spLocks noGrp="1"/>
          </p:cNvSpPr>
          <p:nvPr>
            <p:ph type="title"/>
          </p:nvPr>
        </p:nvSpPr>
        <p:spPr/>
        <p:txBody>
          <a:bodyPr>
            <a:normAutofit fontScale="90000"/>
          </a:bodyPr>
          <a:lstStyle/>
          <a:p>
            <a:r>
              <a:rPr lang="en-GB" dirty="0" smtClean="0"/>
              <a:t>Cardiff Airport Passenger Numbers</a:t>
            </a:r>
            <a:endParaRPr lang="en-GB" dirty="0"/>
          </a:p>
        </p:txBody>
      </p:sp>
    </p:spTree>
    <p:extLst>
      <p:ext uri="{BB962C8B-B14F-4D97-AF65-F5344CB8AC3E}">
        <p14:creationId xmlns:p14="http://schemas.microsoft.com/office/powerpoint/2010/main" val="25650373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980728"/>
            <a:ext cx="8712968" cy="5760640"/>
          </a:xfrm>
        </p:spPr>
        <p:txBody>
          <a:bodyPr>
            <a:normAutofit fontScale="85000" lnSpcReduction="10000"/>
          </a:bodyPr>
          <a:lstStyle/>
          <a:p>
            <a:r>
              <a:rPr lang="en-GB" dirty="0" smtClean="0"/>
              <a:t>4</a:t>
            </a:r>
            <a:r>
              <a:rPr lang="en-GB" baseline="30000" dirty="0" smtClean="0"/>
              <a:t>th</a:t>
            </a:r>
            <a:r>
              <a:rPr lang="en-GB" dirty="0" smtClean="0"/>
              <a:t> December 2013 Flybe to withdraw  from Cardiff from 19</a:t>
            </a:r>
            <a:r>
              <a:rPr lang="en-GB" baseline="30000" dirty="0" smtClean="0"/>
              <a:t>th</a:t>
            </a:r>
            <a:r>
              <a:rPr lang="en-GB" dirty="0" smtClean="0"/>
              <a:t> January 2014 due to reorganisation of the business</a:t>
            </a:r>
          </a:p>
          <a:p>
            <a:r>
              <a:rPr lang="en-GB" dirty="0" smtClean="0"/>
              <a:t>City Jet (Air France) secured to replace the routes to provide seamless transition </a:t>
            </a:r>
            <a:r>
              <a:rPr lang="en-GB" dirty="0" smtClean="0">
                <a:effectLst/>
              </a:rPr>
              <a:t>from 20th January </a:t>
            </a:r>
          </a:p>
          <a:p>
            <a:r>
              <a:rPr lang="en-GB" dirty="0"/>
              <a:t>T</a:t>
            </a:r>
            <a:r>
              <a:rPr lang="en-GB" dirty="0" smtClean="0">
                <a:effectLst/>
              </a:rPr>
              <a:t>wice daily weekday service to Glasgow with daily weekend flights. </a:t>
            </a:r>
          </a:p>
          <a:p>
            <a:r>
              <a:rPr lang="en-GB" dirty="0" smtClean="0">
                <a:effectLst/>
              </a:rPr>
              <a:t>Paris (</a:t>
            </a:r>
            <a:r>
              <a:rPr lang="en-GB" dirty="0" err="1" smtClean="0">
                <a:effectLst/>
              </a:rPr>
              <a:t>Orly</a:t>
            </a:r>
            <a:r>
              <a:rPr lang="en-GB" dirty="0" smtClean="0">
                <a:effectLst/>
              </a:rPr>
              <a:t>) daily flight Monday to Friday and on Sundays.</a:t>
            </a:r>
            <a:endParaRPr lang="en-GB" dirty="0"/>
          </a:p>
          <a:p>
            <a:r>
              <a:rPr lang="en-GB" dirty="0" smtClean="0">
                <a:effectLst/>
              </a:rPr>
              <a:t>30th March, flights to Edinburgh and Jersey will be added</a:t>
            </a:r>
          </a:p>
          <a:p>
            <a:r>
              <a:rPr lang="en-GB" dirty="0" smtClean="0">
                <a:effectLst/>
              </a:rPr>
              <a:t>Edinburgh three times a day Monday to Friday with one flight on Saturdays and two on Sundays</a:t>
            </a:r>
          </a:p>
          <a:p>
            <a:r>
              <a:rPr lang="en-GB" dirty="0" smtClean="0">
                <a:effectLst/>
              </a:rPr>
              <a:t>Jersey will be served with five weekly return flights. </a:t>
            </a:r>
          </a:p>
          <a:p>
            <a:r>
              <a:rPr lang="en-GB" dirty="0"/>
              <a:t>S</a:t>
            </a:r>
            <a:r>
              <a:rPr lang="en-GB" dirty="0" smtClean="0">
                <a:effectLst/>
              </a:rPr>
              <a:t>ummer schedule </a:t>
            </a:r>
            <a:r>
              <a:rPr lang="en-GB" dirty="0" smtClean="0"/>
              <a:t>- </a:t>
            </a:r>
            <a:r>
              <a:rPr lang="en-GB" dirty="0" smtClean="0">
                <a:effectLst/>
              </a:rPr>
              <a:t>third daily flight added to the Glasgow route on Thursdays and Fridays </a:t>
            </a:r>
          </a:p>
          <a:p>
            <a:r>
              <a:rPr lang="en-GB" dirty="0" smtClean="0">
                <a:effectLst/>
              </a:rPr>
              <a:t>Summer Schedule - Paris (</a:t>
            </a:r>
            <a:r>
              <a:rPr lang="en-GB" dirty="0" err="1" smtClean="0">
                <a:effectLst/>
              </a:rPr>
              <a:t>Orly</a:t>
            </a:r>
            <a:r>
              <a:rPr lang="en-GB" dirty="0" smtClean="0">
                <a:effectLst/>
              </a:rPr>
              <a:t>) </a:t>
            </a:r>
            <a:r>
              <a:rPr lang="en-GB" dirty="0" smtClean="0"/>
              <a:t>- Daily</a:t>
            </a:r>
            <a:r>
              <a:rPr lang="en-GB" dirty="0" smtClean="0">
                <a:effectLst/>
              </a:rPr>
              <a:t/>
            </a:r>
            <a:br>
              <a:rPr lang="en-GB" dirty="0" smtClean="0">
                <a:effectLst/>
              </a:rPr>
            </a:br>
            <a:endParaRPr lang="en-GB" dirty="0" smtClean="0">
              <a:effectLst/>
            </a:endParaRPr>
          </a:p>
          <a:p>
            <a:endParaRPr lang="en-GB" dirty="0"/>
          </a:p>
        </p:txBody>
      </p:sp>
      <p:sp>
        <p:nvSpPr>
          <p:cNvPr id="2" name="Title 1"/>
          <p:cNvSpPr>
            <a:spLocks noGrp="1"/>
          </p:cNvSpPr>
          <p:nvPr>
            <p:ph type="title"/>
          </p:nvPr>
        </p:nvSpPr>
        <p:spPr>
          <a:xfrm>
            <a:off x="457200" y="274638"/>
            <a:ext cx="8229600" cy="706090"/>
          </a:xfrm>
        </p:spPr>
        <p:txBody>
          <a:bodyPr>
            <a:normAutofit fontScale="90000"/>
          </a:bodyPr>
          <a:lstStyle/>
          <a:p>
            <a:r>
              <a:rPr lang="en-GB" dirty="0" smtClean="0"/>
              <a:t>Post Take Over Developments</a:t>
            </a:r>
            <a:endParaRPr lang="en-GB" dirty="0"/>
          </a:p>
        </p:txBody>
      </p:sp>
    </p:spTree>
    <p:extLst>
      <p:ext uri="{BB962C8B-B14F-4D97-AF65-F5344CB8AC3E}">
        <p14:creationId xmlns:p14="http://schemas.microsoft.com/office/powerpoint/2010/main" val="29240021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1052736"/>
            <a:ext cx="8712968" cy="5688632"/>
          </a:xfrm>
        </p:spPr>
        <p:txBody>
          <a:bodyPr>
            <a:normAutofit fontScale="77500" lnSpcReduction="20000"/>
          </a:bodyPr>
          <a:lstStyle/>
          <a:p>
            <a:r>
              <a:rPr lang="en-GB" b="1" dirty="0" smtClean="0">
                <a:effectLst/>
              </a:rPr>
              <a:t>Jon Horne CEO Cardiff Airport</a:t>
            </a:r>
          </a:p>
          <a:p>
            <a:r>
              <a:rPr lang="en-GB" dirty="0" smtClean="0">
                <a:effectLst/>
              </a:rPr>
              <a:t>“This is fantastic news and I’m delighted </a:t>
            </a:r>
            <a:r>
              <a:rPr lang="en-GB" dirty="0" err="1" smtClean="0">
                <a:effectLst/>
              </a:rPr>
              <a:t>CityJet</a:t>
            </a:r>
            <a:r>
              <a:rPr lang="en-GB" dirty="0" smtClean="0">
                <a:effectLst/>
              </a:rPr>
              <a:t> has responded so quickly to pick up these vitally important routes from Cardiff Airport. We’re very pleased that there will be continuity in our services to Glasgow and Paris for the tens of thousands of passengers a year for whom these routes are vital.</a:t>
            </a:r>
            <a:br>
              <a:rPr lang="en-GB" dirty="0" smtClean="0">
                <a:effectLst/>
              </a:rPr>
            </a:br>
            <a:r>
              <a:rPr lang="en-GB" dirty="0" smtClean="0">
                <a:effectLst/>
              </a:rPr>
              <a:t/>
            </a:r>
            <a:br>
              <a:rPr lang="en-GB" dirty="0" smtClean="0">
                <a:effectLst/>
              </a:rPr>
            </a:br>
            <a:r>
              <a:rPr lang="en-GB" dirty="0" smtClean="0">
                <a:effectLst/>
              </a:rPr>
              <a:t>“It is always good to welcome a new airline to Cardiff; in </a:t>
            </a:r>
            <a:r>
              <a:rPr lang="en-GB" dirty="0" err="1" smtClean="0">
                <a:effectLst/>
              </a:rPr>
              <a:t>CityJet’s</a:t>
            </a:r>
            <a:r>
              <a:rPr lang="en-GB" dirty="0" smtClean="0">
                <a:effectLst/>
              </a:rPr>
              <a:t> case it’s really great, given the scale of the commitment they have made to the Airport and to Wales.”</a:t>
            </a:r>
          </a:p>
          <a:p>
            <a:endParaRPr lang="en-GB" dirty="0" smtClean="0">
              <a:effectLst/>
            </a:endParaRPr>
          </a:p>
          <a:p>
            <a:r>
              <a:rPr lang="en-GB" b="1" dirty="0" smtClean="0">
                <a:effectLst/>
              </a:rPr>
              <a:t>Lord Rowe-</a:t>
            </a:r>
            <a:r>
              <a:rPr lang="en-GB" b="1" dirty="0" err="1" smtClean="0">
                <a:effectLst/>
              </a:rPr>
              <a:t>Beddoe</a:t>
            </a:r>
            <a:r>
              <a:rPr lang="en-GB" b="1" dirty="0" smtClean="0">
                <a:effectLst/>
              </a:rPr>
              <a:t> Chair Cardiff Airport</a:t>
            </a:r>
            <a:endParaRPr lang="en-GB" dirty="0"/>
          </a:p>
          <a:p>
            <a:r>
              <a:rPr lang="en-GB" dirty="0" smtClean="0">
                <a:effectLst/>
              </a:rPr>
              <a:t> “This is excellent news. We are delighted to welcome </a:t>
            </a:r>
            <a:r>
              <a:rPr lang="en-GB" dirty="0" err="1" smtClean="0">
                <a:effectLst/>
              </a:rPr>
              <a:t>CityJet</a:t>
            </a:r>
            <a:r>
              <a:rPr lang="en-GB" dirty="0" smtClean="0">
                <a:effectLst/>
              </a:rPr>
              <a:t> to Cardiff and to Wales. I am proud that the management team has succeeded in securing a new airline to fill the breach left by Flybe. The speed with which this has been achieved is testament to management’s commitment to ensuring the Airport’s success.”</a:t>
            </a:r>
            <a:br>
              <a:rPr lang="en-GB" dirty="0" smtClean="0">
                <a:effectLst/>
              </a:rPr>
            </a:br>
            <a:r>
              <a:rPr lang="en-GB" dirty="0" smtClean="0">
                <a:effectLst/>
              </a:rPr>
              <a:t/>
            </a:r>
            <a:br>
              <a:rPr lang="en-GB" dirty="0" smtClean="0">
                <a:effectLst/>
              </a:rPr>
            </a:br>
            <a:endParaRPr lang="en-GB" dirty="0"/>
          </a:p>
        </p:txBody>
      </p:sp>
      <p:sp>
        <p:nvSpPr>
          <p:cNvPr id="2" name="Title 1"/>
          <p:cNvSpPr>
            <a:spLocks noGrp="1"/>
          </p:cNvSpPr>
          <p:nvPr>
            <p:ph type="title"/>
          </p:nvPr>
        </p:nvSpPr>
        <p:spPr>
          <a:xfrm>
            <a:off x="457200" y="274638"/>
            <a:ext cx="8229600" cy="634082"/>
          </a:xfrm>
        </p:spPr>
        <p:txBody>
          <a:bodyPr>
            <a:normAutofit fontScale="90000"/>
          </a:bodyPr>
          <a:lstStyle/>
          <a:p>
            <a:r>
              <a:rPr lang="en-GB" dirty="0" smtClean="0"/>
              <a:t>2014 Responses to City Jet Arrival</a:t>
            </a:r>
            <a:endParaRPr lang="en-GB" dirty="0"/>
          </a:p>
        </p:txBody>
      </p:sp>
    </p:spTree>
    <p:extLst>
      <p:ext uri="{BB962C8B-B14F-4D97-AF65-F5344CB8AC3E}">
        <p14:creationId xmlns:p14="http://schemas.microsoft.com/office/powerpoint/2010/main" val="1996387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196752"/>
            <a:ext cx="8784976" cy="5544616"/>
          </a:xfrm>
        </p:spPr>
        <p:txBody>
          <a:bodyPr>
            <a:normAutofit fontScale="70000" lnSpcReduction="20000"/>
          </a:bodyPr>
          <a:lstStyle/>
          <a:p>
            <a:r>
              <a:rPr lang="en-GB" b="1" dirty="0" smtClean="0">
                <a:effectLst/>
              </a:rPr>
              <a:t>Christine </a:t>
            </a:r>
            <a:r>
              <a:rPr lang="en-GB" b="1" dirty="0" err="1" smtClean="0">
                <a:effectLst/>
              </a:rPr>
              <a:t>Ourmières</a:t>
            </a:r>
            <a:r>
              <a:rPr lang="en-GB" b="1" dirty="0" smtClean="0">
                <a:effectLst/>
              </a:rPr>
              <a:t>, </a:t>
            </a:r>
            <a:r>
              <a:rPr lang="en-GB" b="1" dirty="0" err="1" smtClean="0">
                <a:effectLst/>
              </a:rPr>
              <a:t>CityJet’s</a:t>
            </a:r>
            <a:r>
              <a:rPr lang="en-GB" b="1" dirty="0" smtClean="0">
                <a:effectLst/>
              </a:rPr>
              <a:t> Chief Executive</a:t>
            </a:r>
          </a:p>
          <a:p>
            <a:endParaRPr lang="en-GB" dirty="0"/>
          </a:p>
          <a:p>
            <a:r>
              <a:rPr lang="en-GB" dirty="0" smtClean="0">
                <a:effectLst/>
              </a:rPr>
              <a:t> “We're very excited to be launching a dynamic new network from Cardiff, and are thrilled to introduce the </a:t>
            </a:r>
            <a:r>
              <a:rPr lang="en-GB" dirty="0" err="1" smtClean="0">
                <a:effectLst/>
              </a:rPr>
              <a:t>CityJet</a:t>
            </a:r>
            <a:r>
              <a:rPr lang="en-GB" dirty="0" smtClean="0">
                <a:effectLst/>
              </a:rPr>
              <a:t> service to Wales. We are confident that our network and schedule to these four new destinations will be a success – both for the Welsh community and for </a:t>
            </a:r>
            <a:r>
              <a:rPr lang="en-GB" dirty="0" err="1" smtClean="0">
                <a:effectLst/>
              </a:rPr>
              <a:t>CityJet</a:t>
            </a:r>
            <a:r>
              <a:rPr lang="en-GB" dirty="0" smtClean="0">
                <a:effectLst/>
              </a:rPr>
              <a:t>.</a:t>
            </a:r>
            <a:br>
              <a:rPr lang="en-GB" dirty="0" smtClean="0">
                <a:effectLst/>
              </a:rPr>
            </a:br>
            <a:r>
              <a:rPr lang="en-GB" dirty="0" smtClean="0">
                <a:effectLst/>
              </a:rPr>
              <a:t/>
            </a:r>
            <a:br>
              <a:rPr lang="en-GB" dirty="0" smtClean="0">
                <a:effectLst/>
              </a:rPr>
            </a:br>
            <a:r>
              <a:rPr lang="en-GB" dirty="0" smtClean="0">
                <a:effectLst/>
              </a:rPr>
              <a:t>“We’re really pleased to be working with the team at Cardiff Airport as we share a common commitment to provide convenient, hassle-free travel to popular destinations throughout the UK and Europe. Like them, we’re expanding our network and are focused on offering choice for both business and leisure travellers, and providing the service the community wants and needs.”</a:t>
            </a:r>
          </a:p>
          <a:p>
            <a:endParaRPr lang="en-GB" dirty="0"/>
          </a:p>
          <a:p>
            <a:r>
              <a:rPr lang="en-GB" dirty="0" err="1" smtClean="0">
                <a:effectLst/>
              </a:rPr>
              <a:t>CityJet</a:t>
            </a:r>
            <a:r>
              <a:rPr lang="en-GB" dirty="0" smtClean="0">
                <a:effectLst/>
              </a:rPr>
              <a:t> is an award-winning regional airline, offering over 680 flights a week to popular destinations in the UK, Ireland and mainland Europe and is renowned for its complimentary on-board service.</a:t>
            </a:r>
            <a:br>
              <a:rPr lang="en-GB" dirty="0" smtClean="0">
                <a:effectLst/>
              </a:rPr>
            </a:br>
            <a:endParaRPr lang="en-GB" dirty="0"/>
          </a:p>
        </p:txBody>
      </p:sp>
      <p:sp>
        <p:nvSpPr>
          <p:cNvPr id="2" name="Title 1"/>
          <p:cNvSpPr>
            <a:spLocks noGrp="1"/>
          </p:cNvSpPr>
          <p:nvPr>
            <p:ph type="title"/>
          </p:nvPr>
        </p:nvSpPr>
        <p:spPr/>
        <p:txBody>
          <a:bodyPr/>
          <a:lstStyle/>
          <a:p>
            <a:r>
              <a:rPr lang="en-GB" dirty="0" smtClean="0"/>
              <a:t>City Jet </a:t>
            </a:r>
            <a:endParaRPr lang="en-GB" dirty="0"/>
          </a:p>
        </p:txBody>
      </p:sp>
    </p:spTree>
    <p:extLst>
      <p:ext uri="{BB962C8B-B14F-4D97-AF65-F5344CB8AC3E}">
        <p14:creationId xmlns:p14="http://schemas.microsoft.com/office/powerpoint/2010/main" val="2840531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340768"/>
            <a:ext cx="8229600" cy="4824536"/>
          </a:xfrm>
        </p:spPr>
        <p:txBody>
          <a:bodyPr>
            <a:normAutofit/>
          </a:bodyPr>
          <a:lstStyle/>
          <a:p>
            <a:r>
              <a:rPr lang="en-GB" dirty="0" smtClean="0"/>
              <a:t>City Jet withdraws Glasgow due to lack of  passengers using the service</a:t>
            </a:r>
          </a:p>
          <a:p>
            <a:endParaRPr lang="en-GB" dirty="0" smtClean="0"/>
          </a:p>
          <a:p>
            <a:r>
              <a:rPr lang="en-GB" dirty="0" err="1" smtClean="0"/>
              <a:t>CityJet</a:t>
            </a:r>
            <a:r>
              <a:rPr lang="en-GB" dirty="0" smtClean="0"/>
              <a:t> is also reducing its flights between Cardiff and Edinburgh from three return trips a day to two</a:t>
            </a:r>
          </a:p>
          <a:p>
            <a:endParaRPr lang="en-GB" dirty="0" smtClean="0"/>
          </a:p>
          <a:p>
            <a:r>
              <a:rPr lang="en-GB" dirty="0" smtClean="0"/>
              <a:t>No commitment to resume the Glasgow service</a:t>
            </a:r>
          </a:p>
          <a:p>
            <a:endParaRPr lang="en-GB" dirty="0"/>
          </a:p>
        </p:txBody>
      </p:sp>
      <p:sp>
        <p:nvSpPr>
          <p:cNvPr id="2" name="Title 1"/>
          <p:cNvSpPr>
            <a:spLocks noGrp="1"/>
          </p:cNvSpPr>
          <p:nvPr>
            <p:ph type="title"/>
          </p:nvPr>
        </p:nvSpPr>
        <p:spPr/>
        <p:txBody>
          <a:bodyPr/>
          <a:lstStyle/>
          <a:p>
            <a:r>
              <a:rPr lang="en-GB" dirty="0" smtClean="0"/>
              <a:t>City Jet Withdraw Routes</a:t>
            </a:r>
            <a:endParaRPr lang="en-GB" dirty="0"/>
          </a:p>
        </p:txBody>
      </p:sp>
    </p:spTree>
    <p:extLst>
      <p:ext uri="{BB962C8B-B14F-4D97-AF65-F5344CB8AC3E}">
        <p14:creationId xmlns:p14="http://schemas.microsoft.com/office/powerpoint/2010/main" val="32030962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600200"/>
            <a:ext cx="8435280" cy="4525963"/>
          </a:xfrm>
        </p:spPr>
        <p:txBody>
          <a:bodyPr/>
          <a:lstStyle/>
          <a:p>
            <a:r>
              <a:rPr lang="en-GB" b="1" dirty="0" smtClean="0"/>
              <a:t>Patrick Lukan, chief commercial officer </a:t>
            </a:r>
            <a:r>
              <a:rPr lang="en-GB" b="1" dirty="0" err="1" smtClean="0"/>
              <a:t>CityJet</a:t>
            </a:r>
            <a:r>
              <a:rPr lang="en-GB" dirty="0" smtClean="0"/>
              <a:t>, </a:t>
            </a:r>
          </a:p>
          <a:p>
            <a:endParaRPr lang="en-GB" dirty="0"/>
          </a:p>
          <a:p>
            <a:r>
              <a:rPr lang="en-GB" dirty="0" smtClean="0"/>
              <a:t> “Route changes such as Glasgow to Cardiff are all part of the process an airline goes through and networks are constantly evolving. We will maintain connections between Scotland and Wales via our Edinburgh route.”</a:t>
            </a:r>
          </a:p>
          <a:p>
            <a:endParaRPr lang="en-GB" dirty="0"/>
          </a:p>
        </p:txBody>
      </p:sp>
      <p:sp>
        <p:nvSpPr>
          <p:cNvPr id="2" name="Title 1"/>
          <p:cNvSpPr>
            <a:spLocks noGrp="1"/>
          </p:cNvSpPr>
          <p:nvPr>
            <p:ph type="title"/>
          </p:nvPr>
        </p:nvSpPr>
        <p:spPr/>
        <p:txBody>
          <a:bodyPr/>
          <a:lstStyle/>
          <a:p>
            <a:r>
              <a:rPr lang="en-GB" dirty="0" smtClean="0"/>
              <a:t>City Jet Reply</a:t>
            </a:r>
            <a:endParaRPr lang="en-GB" dirty="0"/>
          </a:p>
        </p:txBody>
      </p:sp>
    </p:spTree>
    <p:extLst>
      <p:ext uri="{BB962C8B-B14F-4D97-AF65-F5344CB8AC3E}">
        <p14:creationId xmlns:p14="http://schemas.microsoft.com/office/powerpoint/2010/main" val="1755532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268760"/>
            <a:ext cx="8784976" cy="5472608"/>
          </a:xfrm>
        </p:spPr>
        <p:txBody>
          <a:bodyPr>
            <a:normAutofit fontScale="70000" lnSpcReduction="20000"/>
          </a:bodyPr>
          <a:lstStyle/>
          <a:p>
            <a:r>
              <a:rPr lang="en-GB" b="1" dirty="0" smtClean="0"/>
              <a:t>Cardiff Airport managing director Debra Barber </a:t>
            </a:r>
          </a:p>
          <a:p>
            <a:endParaRPr lang="en-GB" dirty="0"/>
          </a:p>
          <a:p>
            <a:r>
              <a:rPr lang="en-GB" dirty="0" smtClean="0"/>
              <a:t> “We are continuing to work closely with </a:t>
            </a:r>
            <a:r>
              <a:rPr lang="en-GB" dirty="0" err="1" smtClean="0"/>
              <a:t>CityJet</a:t>
            </a:r>
            <a:r>
              <a:rPr lang="en-GB" dirty="0" smtClean="0"/>
              <a:t> who will operate flights to Paris and Edinburgh throughout the winter season, both of which exceeded expectations during the first year of operations.</a:t>
            </a:r>
          </a:p>
          <a:p>
            <a:endParaRPr lang="en-GB" dirty="0" smtClean="0"/>
          </a:p>
          <a:p>
            <a:r>
              <a:rPr lang="en-GB" dirty="0" smtClean="0"/>
              <a:t>“</a:t>
            </a:r>
            <a:r>
              <a:rPr lang="en-GB" dirty="0" err="1" smtClean="0"/>
              <a:t>CityJet</a:t>
            </a:r>
            <a:r>
              <a:rPr lang="en-GB" dirty="0" smtClean="0"/>
              <a:t> has acknowledged Cardiff Airport as a key component in its strategy for UK regional growth and is an important partner for the airport in delivering key routes to and from Wales, with these services being essential for both inbound and outbound travel needs.</a:t>
            </a:r>
          </a:p>
          <a:p>
            <a:endParaRPr lang="en-GB" dirty="0" smtClean="0"/>
          </a:p>
          <a:p>
            <a:r>
              <a:rPr lang="en-GB" dirty="0" smtClean="0"/>
              <a:t>“Our priority is to return the business to its previous level of success and beyond with ongoing discussions with our existing and potential new airlines about enhancing the number of destinations on offer.</a:t>
            </a:r>
          </a:p>
          <a:p>
            <a:endParaRPr lang="en-GB" dirty="0" smtClean="0"/>
          </a:p>
          <a:p>
            <a:r>
              <a:rPr lang="en-GB" dirty="0" smtClean="0"/>
              <a:t>“We want the people of Wales to be proud of their airport and for them, along with visitors to our country, to have a wonderful experience when using it.”</a:t>
            </a:r>
          </a:p>
          <a:p>
            <a:endParaRPr lang="en-GB" dirty="0"/>
          </a:p>
        </p:txBody>
      </p:sp>
      <p:sp>
        <p:nvSpPr>
          <p:cNvPr id="2" name="Title 1"/>
          <p:cNvSpPr>
            <a:spLocks noGrp="1"/>
          </p:cNvSpPr>
          <p:nvPr>
            <p:ph type="title"/>
          </p:nvPr>
        </p:nvSpPr>
        <p:spPr/>
        <p:txBody>
          <a:bodyPr/>
          <a:lstStyle/>
          <a:p>
            <a:r>
              <a:rPr lang="en-GB" dirty="0" smtClean="0"/>
              <a:t>Airport Response</a:t>
            </a:r>
            <a:endParaRPr lang="en-GB" dirty="0"/>
          </a:p>
        </p:txBody>
      </p:sp>
    </p:spTree>
    <p:extLst>
      <p:ext uri="{BB962C8B-B14F-4D97-AF65-F5344CB8AC3E}">
        <p14:creationId xmlns:p14="http://schemas.microsoft.com/office/powerpoint/2010/main" val="12042007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764704"/>
            <a:ext cx="8784976" cy="5832648"/>
          </a:xfrm>
        </p:spPr>
        <p:txBody>
          <a:bodyPr>
            <a:normAutofit fontScale="70000" lnSpcReduction="20000"/>
          </a:bodyPr>
          <a:lstStyle/>
          <a:p>
            <a:r>
              <a:rPr lang="en-GB" b="1" dirty="0" smtClean="0"/>
              <a:t>A Welsh Government spokeswoman </a:t>
            </a:r>
          </a:p>
          <a:p>
            <a:endParaRPr lang="en-GB" b="1" dirty="0"/>
          </a:p>
          <a:p>
            <a:r>
              <a:rPr lang="en-GB" dirty="0" smtClean="0"/>
              <a:t> “This is a commercial matter for the airport.”</a:t>
            </a:r>
          </a:p>
          <a:p>
            <a:endParaRPr lang="en-GB" b="1" dirty="0"/>
          </a:p>
          <a:p>
            <a:r>
              <a:rPr lang="en-GB" b="1" dirty="0" smtClean="0"/>
              <a:t>Shadow Transport Minister Byron Davies </a:t>
            </a:r>
          </a:p>
          <a:p>
            <a:endParaRPr lang="en-GB" b="1" dirty="0"/>
          </a:p>
          <a:p>
            <a:r>
              <a:rPr lang="en-GB" dirty="0" smtClean="0"/>
              <a:t> “It is concerning to learn that the Cardiff to Glasgow route is to be dropped just nine months after it was revived by </a:t>
            </a:r>
            <a:r>
              <a:rPr lang="en-GB" dirty="0" err="1" smtClean="0"/>
              <a:t>CityJet</a:t>
            </a:r>
            <a:r>
              <a:rPr lang="en-GB" dirty="0" smtClean="0"/>
              <a:t>, having been ditched by Flybe as part of its Cardiff Airport cutbacks last year.</a:t>
            </a:r>
          </a:p>
          <a:p>
            <a:r>
              <a:rPr lang="en-GB" dirty="0" smtClean="0"/>
              <a:t>“Having flagship airlines pulling key domestic routes is not the sign of a confident, growing airport which has the confidence of passengers and the aviation industry.</a:t>
            </a:r>
          </a:p>
          <a:p>
            <a:r>
              <a:rPr lang="en-GB" dirty="0" smtClean="0"/>
              <a:t>“This latest route withdrawal begs questions about whether the strategy for growth at Wales’ state-owned airport is right and whether opportunities for growth, route development and marketing are being properly explored.”</a:t>
            </a:r>
          </a:p>
          <a:p>
            <a:endParaRPr lang="en-GB" dirty="0" smtClean="0"/>
          </a:p>
          <a:p>
            <a:r>
              <a:rPr lang="en-GB" b="1" dirty="0" smtClean="0"/>
              <a:t>Travel Weekly</a:t>
            </a:r>
          </a:p>
          <a:p>
            <a:endParaRPr lang="en-GB" dirty="0" smtClean="0"/>
          </a:p>
          <a:p>
            <a:r>
              <a:rPr lang="en-GB" dirty="0" smtClean="0"/>
              <a:t> “</a:t>
            </a:r>
            <a:r>
              <a:rPr lang="en-GB" dirty="0" err="1" smtClean="0"/>
              <a:t>CityJet’s</a:t>
            </a:r>
            <a:r>
              <a:rPr lang="en-GB" dirty="0" smtClean="0"/>
              <a:t> decisions are bad news for Cardiff Airport. People will get into the habit of using alternative flights from Bristol.”</a:t>
            </a:r>
          </a:p>
          <a:p>
            <a:endParaRPr lang="en-GB" dirty="0"/>
          </a:p>
        </p:txBody>
      </p:sp>
      <p:sp>
        <p:nvSpPr>
          <p:cNvPr id="2" name="Title 1"/>
          <p:cNvSpPr>
            <a:spLocks noGrp="1"/>
          </p:cNvSpPr>
          <p:nvPr>
            <p:ph type="title"/>
          </p:nvPr>
        </p:nvSpPr>
        <p:spPr>
          <a:xfrm>
            <a:off x="457200" y="44624"/>
            <a:ext cx="8229600" cy="720080"/>
          </a:xfrm>
        </p:spPr>
        <p:txBody>
          <a:bodyPr>
            <a:normAutofit/>
          </a:bodyPr>
          <a:lstStyle/>
          <a:p>
            <a:r>
              <a:rPr lang="en-GB" dirty="0" smtClean="0"/>
              <a:t>Reaction</a:t>
            </a:r>
            <a:endParaRPr lang="en-GB" dirty="0"/>
          </a:p>
        </p:txBody>
      </p:sp>
    </p:spTree>
    <p:extLst>
      <p:ext uri="{BB962C8B-B14F-4D97-AF65-F5344CB8AC3E}">
        <p14:creationId xmlns:p14="http://schemas.microsoft.com/office/powerpoint/2010/main" val="3820229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88840"/>
            <a:ext cx="8229600" cy="4018451"/>
          </a:xfrm>
        </p:spPr>
        <p:txBody>
          <a:bodyPr/>
          <a:lstStyle/>
          <a:p>
            <a:r>
              <a:rPr lang="en-GB" b="1" dirty="0" smtClean="0"/>
              <a:t>Travel Weekly (2015)</a:t>
            </a:r>
          </a:p>
          <a:p>
            <a:r>
              <a:rPr lang="en-GB" dirty="0" smtClean="0"/>
              <a:t>Flybe announce a long-term deal with the airport in March to serve 11 destinations from June 1 2015.</a:t>
            </a:r>
          </a:p>
          <a:p>
            <a:r>
              <a:rPr lang="en-GB" dirty="0" err="1" smtClean="0"/>
              <a:t>CityJet</a:t>
            </a:r>
            <a:r>
              <a:rPr lang="en-GB" dirty="0" smtClean="0"/>
              <a:t> is withdrawing flights from Cardiff from June 29</a:t>
            </a:r>
            <a:r>
              <a:rPr lang="en-GB" baseline="30000" dirty="0" smtClean="0"/>
              <a:t>th</a:t>
            </a:r>
            <a:r>
              <a:rPr lang="en-GB" dirty="0" smtClean="0"/>
              <a:t> 2015 blaming the Welsh government-backed airport for backing a new network being established by rival Flybe.</a:t>
            </a:r>
            <a:endParaRPr lang="en-GB" dirty="0"/>
          </a:p>
        </p:txBody>
      </p:sp>
      <p:sp>
        <p:nvSpPr>
          <p:cNvPr id="2" name="Title 1"/>
          <p:cNvSpPr>
            <a:spLocks noGrp="1"/>
          </p:cNvSpPr>
          <p:nvPr>
            <p:ph type="title"/>
          </p:nvPr>
        </p:nvSpPr>
        <p:spPr/>
        <p:txBody>
          <a:bodyPr>
            <a:normAutofit fontScale="90000"/>
          </a:bodyPr>
          <a:lstStyle/>
          <a:p>
            <a:r>
              <a:rPr lang="en-GB" dirty="0" smtClean="0"/>
              <a:t> </a:t>
            </a:r>
            <a:r>
              <a:rPr lang="en-GB" b="1" dirty="0" err="1" smtClean="0"/>
              <a:t>CityJet</a:t>
            </a:r>
            <a:r>
              <a:rPr lang="en-GB" b="1" dirty="0" smtClean="0"/>
              <a:t> withdraws from Cardiff due to 'unfair' Flybe competition</a:t>
            </a:r>
            <a:endParaRPr lang="en-GB" dirty="0"/>
          </a:p>
        </p:txBody>
      </p:sp>
    </p:spTree>
    <p:extLst>
      <p:ext uri="{BB962C8B-B14F-4D97-AF65-F5344CB8AC3E}">
        <p14:creationId xmlns:p14="http://schemas.microsoft.com/office/powerpoint/2010/main" val="36656112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980728"/>
            <a:ext cx="9144000" cy="5877272"/>
          </a:xfrm>
        </p:spPr>
        <p:txBody>
          <a:bodyPr>
            <a:normAutofit fontScale="40000" lnSpcReduction="20000"/>
          </a:bodyPr>
          <a:lstStyle/>
          <a:p>
            <a:r>
              <a:rPr lang="en-GB" sz="4200" b="1" dirty="0" err="1" smtClean="0"/>
              <a:t>Cityjet</a:t>
            </a:r>
            <a:r>
              <a:rPr lang="en-GB" sz="4200" b="1" dirty="0" smtClean="0"/>
              <a:t> chief commercial officer, </a:t>
            </a:r>
            <a:r>
              <a:rPr lang="en-GB" sz="4200" b="1" dirty="0" err="1" smtClean="0"/>
              <a:t>Cathal</a:t>
            </a:r>
            <a:r>
              <a:rPr lang="en-GB" sz="4200" b="1" dirty="0" smtClean="0"/>
              <a:t> O’Connell</a:t>
            </a:r>
          </a:p>
          <a:p>
            <a:endParaRPr lang="en-GB" dirty="0"/>
          </a:p>
          <a:p>
            <a:r>
              <a:rPr lang="en-GB" sz="3800" dirty="0" smtClean="0"/>
              <a:t> </a:t>
            </a:r>
            <a:r>
              <a:rPr lang="en-GB" sz="4500" dirty="0" smtClean="0"/>
              <a:t>“Both business and leisure interests in Wales welcomed us to Cardiff in January 2014 when these routes were abandoned by the previous operator.</a:t>
            </a:r>
          </a:p>
          <a:p>
            <a:r>
              <a:rPr lang="en-GB" sz="4500" dirty="0" smtClean="0"/>
              <a:t>"Since then we have carried over 100,000 customers on these services.</a:t>
            </a:r>
          </a:p>
          <a:p>
            <a:r>
              <a:rPr lang="en-GB" sz="4500" dirty="0" smtClean="0"/>
              <a:t>“We have invested in building our presence in the marketplace, including the upgrading of the aircraft from a 50-seater to 70-seater in March this year and the establishment of a crew base at Cardiff by Stobart Air, who operate the services on our behalf.</a:t>
            </a:r>
          </a:p>
          <a:p>
            <a:r>
              <a:rPr lang="en-GB" sz="4500" dirty="0" smtClean="0"/>
              <a:t>“We can fully understand the desire of the airport to build its network. What we cannot accept is Cardiff Airport enticing another airline to provide service on a bundle of routes which include two routes already operated by </a:t>
            </a:r>
            <a:r>
              <a:rPr lang="en-GB" sz="4500" dirty="0" err="1" smtClean="0"/>
              <a:t>Cityjet</a:t>
            </a:r>
            <a:r>
              <a:rPr lang="en-GB" sz="4500" dirty="0" smtClean="0"/>
              <a:t> from Cardiff.</a:t>
            </a:r>
          </a:p>
          <a:p>
            <a:r>
              <a:rPr lang="en-GB" sz="4500" dirty="0" smtClean="0"/>
              <a:t>"The fact that the other airline’s flight timings are almost identical to </a:t>
            </a:r>
            <a:r>
              <a:rPr lang="en-GB" sz="4500" dirty="0" err="1" smtClean="0"/>
              <a:t>Cityjet’s</a:t>
            </a:r>
            <a:r>
              <a:rPr lang="en-GB" sz="4500" dirty="0" smtClean="0"/>
              <a:t> questions what benefit Cardiff airport management sought to achieve from this venture.</a:t>
            </a:r>
          </a:p>
          <a:p>
            <a:r>
              <a:rPr lang="en-GB" sz="4500" dirty="0" smtClean="0"/>
              <a:t>"Competition is not a problem, but competition should be based on a level playing surface and not one where an airport clearly favours one airline over others.</a:t>
            </a:r>
          </a:p>
          <a:p>
            <a:r>
              <a:rPr lang="en-GB" sz="4500" dirty="0" smtClean="0"/>
              <a:t>“</a:t>
            </a:r>
            <a:r>
              <a:rPr lang="en-GB" sz="4500" dirty="0" err="1" smtClean="0"/>
              <a:t>Cityjet</a:t>
            </a:r>
            <a:r>
              <a:rPr lang="en-GB" sz="4500" dirty="0" smtClean="0"/>
              <a:t> will be in contact with affected customers regarding the ending of the service."</a:t>
            </a:r>
            <a:endParaRPr lang="en-GB" sz="4500" dirty="0"/>
          </a:p>
          <a:p>
            <a:r>
              <a:rPr lang="en-GB" sz="4200" dirty="0" smtClean="0"/>
              <a:t>                                                                                            Wales on line (2015)</a:t>
            </a:r>
            <a:endParaRPr lang="en-GB" sz="4200" dirty="0"/>
          </a:p>
        </p:txBody>
      </p:sp>
      <p:sp>
        <p:nvSpPr>
          <p:cNvPr id="2" name="Title 1"/>
          <p:cNvSpPr>
            <a:spLocks noGrp="1"/>
          </p:cNvSpPr>
          <p:nvPr>
            <p:ph type="title"/>
          </p:nvPr>
        </p:nvSpPr>
        <p:spPr>
          <a:xfrm>
            <a:off x="457200" y="188640"/>
            <a:ext cx="8229600" cy="432048"/>
          </a:xfrm>
        </p:spPr>
        <p:txBody>
          <a:bodyPr>
            <a:normAutofit fontScale="90000"/>
          </a:bodyPr>
          <a:lstStyle/>
          <a:p>
            <a:r>
              <a:rPr lang="en-GB" dirty="0" smtClean="0"/>
              <a:t>                City Jet Statements</a:t>
            </a:r>
            <a:endParaRPr lang="en-GB" dirty="0"/>
          </a:p>
        </p:txBody>
      </p:sp>
    </p:spTree>
    <p:extLst>
      <p:ext uri="{BB962C8B-B14F-4D97-AF65-F5344CB8AC3E}">
        <p14:creationId xmlns:p14="http://schemas.microsoft.com/office/powerpoint/2010/main" val="700382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8229600" cy="4997152"/>
          </a:xfrm>
        </p:spPr>
        <p:txBody>
          <a:bodyPr>
            <a:normAutofit/>
          </a:bodyPr>
          <a:lstStyle/>
          <a:p>
            <a:r>
              <a:rPr lang="en-GB" b="1" dirty="0" smtClean="0"/>
              <a:t>Airport director Debra Barber </a:t>
            </a:r>
          </a:p>
          <a:p>
            <a:r>
              <a:rPr lang="en-GB" dirty="0" smtClean="0"/>
              <a:t> “We would like to reassure passengers immediately that these destinations will continue to be served from Cardiff.</a:t>
            </a:r>
          </a:p>
          <a:p>
            <a:r>
              <a:rPr lang="en-GB" dirty="0" smtClean="0"/>
              <a:t>“We know these routes serve both Welsh passengers travelling on business and leisure plus an important inbound market into Wales. As such, we are confident the services will be well used and continue to link Wales with Scotland and France respectively.”</a:t>
            </a:r>
          </a:p>
          <a:p>
            <a:endParaRPr lang="en-GB" dirty="0"/>
          </a:p>
        </p:txBody>
      </p:sp>
      <p:sp>
        <p:nvSpPr>
          <p:cNvPr id="2" name="Title 1"/>
          <p:cNvSpPr>
            <a:spLocks noGrp="1"/>
          </p:cNvSpPr>
          <p:nvPr>
            <p:ph type="title"/>
          </p:nvPr>
        </p:nvSpPr>
        <p:spPr/>
        <p:txBody>
          <a:bodyPr/>
          <a:lstStyle/>
          <a:p>
            <a:r>
              <a:rPr lang="en-GB" dirty="0" smtClean="0"/>
              <a:t>Airport Response</a:t>
            </a:r>
            <a:endParaRPr lang="en-GB" dirty="0"/>
          </a:p>
        </p:txBody>
      </p:sp>
    </p:spTree>
    <p:extLst>
      <p:ext uri="{BB962C8B-B14F-4D97-AF65-F5344CB8AC3E}">
        <p14:creationId xmlns:p14="http://schemas.microsoft.com/office/powerpoint/2010/main" val="34069762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10 Airlines</a:t>
            </a:r>
          </a:p>
          <a:p>
            <a:r>
              <a:rPr lang="en-GB" dirty="0" smtClean="0"/>
              <a:t>Aer Lingus, Air Malta, Eastern Airways, Flybe, KLM, Links Air, Ryan Air, Thomas Cook, </a:t>
            </a:r>
            <a:r>
              <a:rPr lang="en-GB" dirty="0" err="1" smtClean="0"/>
              <a:t>Thomsons</a:t>
            </a:r>
            <a:r>
              <a:rPr lang="en-GB" dirty="0" smtClean="0"/>
              <a:t>, </a:t>
            </a:r>
            <a:r>
              <a:rPr lang="en-GB" dirty="0" err="1" smtClean="0"/>
              <a:t>Vueling</a:t>
            </a:r>
            <a:endParaRPr lang="en-GB" dirty="0" smtClean="0"/>
          </a:p>
          <a:p>
            <a:r>
              <a:rPr lang="en-GB" dirty="0" smtClean="0"/>
              <a:t>47 </a:t>
            </a:r>
            <a:r>
              <a:rPr lang="en-GB" dirty="0" err="1" smtClean="0"/>
              <a:t>Desinations</a:t>
            </a:r>
            <a:endParaRPr lang="en-GB" dirty="0"/>
          </a:p>
        </p:txBody>
      </p:sp>
      <p:sp>
        <p:nvSpPr>
          <p:cNvPr id="2" name="Title 1"/>
          <p:cNvSpPr>
            <a:spLocks noGrp="1"/>
          </p:cNvSpPr>
          <p:nvPr>
            <p:ph type="title"/>
          </p:nvPr>
        </p:nvSpPr>
        <p:spPr/>
        <p:txBody>
          <a:bodyPr/>
          <a:lstStyle/>
          <a:p>
            <a:r>
              <a:rPr lang="en-GB" dirty="0" smtClean="0"/>
              <a:t>Cardiff Airport 2015</a:t>
            </a:r>
            <a:endParaRPr lang="en-GB" dirty="0"/>
          </a:p>
        </p:txBody>
      </p:sp>
    </p:spTree>
    <p:extLst>
      <p:ext uri="{BB962C8B-B14F-4D97-AF65-F5344CB8AC3E}">
        <p14:creationId xmlns:p14="http://schemas.microsoft.com/office/powerpoint/2010/main" val="264059737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6.35m passengers 2015</a:t>
            </a:r>
          </a:p>
          <a:p>
            <a:r>
              <a:rPr lang="en-GB" dirty="0" smtClean="0"/>
              <a:t>18 Airlines </a:t>
            </a:r>
          </a:p>
          <a:p>
            <a:r>
              <a:rPr lang="en-GB" dirty="0" smtClean="0"/>
              <a:t>Aer Lingus, Air Malta, </a:t>
            </a:r>
            <a:r>
              <a:rPr lang="en-GB" dirty="0" err="1" smtClean="0"/>
              <a:t>Aurigny</a:t>
            </a:r>
            <a:r>
              <a:rPr lang="en-GB" dirty="0" smtClean="0"/>
              <a:t> Air Service, Austrian Airlines, BH Air, Blue Islands, BMI, Easy Jet, Enter Air, Jet2.com, KLM, Mistral Air, Ryan Air, Thomas Cook, Thomson, </a:t>
            </a:r>
            <a:r>
              <a:rPr lang="en-GB" dirty="0" err="1" smtClean="0"/>
              <a:t>Wizz</a:t>
            </a:r>
            <a:r>
              <a:rPr lang="en-GB" dirty="0" smtClean="0"/>
              <a:t> Air, Wow Air</a:t>
            </a:r>
          </a:p>
          <a:p>
            <a:r>
              <a:rPr lang="en-GB" dirty="0" smtClean="0"/>
              <a:t>113 Destinations</a:t>
            </a:r>
            <a:endParaRPr lang="en-GB" dirty="0"/>
          </a:p>
        </p:txBody>
      </p:sp>
      <p:sp>
        <p:nvSpPr>
          <p:cNvPr id="2" name="Title 1"/>
          <p:cNvSpPr>
            <a:spLocks noGrp="1"/>
          </p:cNvSpPr>
          <p:nvPr>
            <p:ph type="title"/>
          </p:nvPr>
        </p:nvSpPr>
        <p:spPr/>
        <p:txBody>
          <a:bodyPr/>
          <a:lstStyle/>
          <a:p>
            <a:r>
              <a:rPr lang="en-GB" dirty="0" smtClean="0"/>
              <a:t>Bristol Airport</a:t>
            </a:r>
            <a:endParaRPr lang="en-GB" dirty="0"/>
          </a:p>
        </p:txBody>
      </p:sp>
    </p:spTree>
    <p:extLst>
      <p:ext uri="{BB962C8B-B14F-4D97-AF65-F5344CB8AC3E}">
        <p14:creationId xmlns:p14="http://schemas.microsoft.com/office/powerpoint/2010/main" val="30679543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dirty="0" smtClean="0"/>
              <a:t>New Base for </a:t>
            </a:r>
            <a:r>
              <a:rPr lang="en-GB" dirty="0" err="1" smtClean="0"/>
              <a:t>FlyBe</a:t>
            </a:r>
            <a:r>
              <a:rPr lang="en-GB" dirty="0" smtClean="0"/>
              <a:t> – 2 Aircraft permanently based at CWL</a:t>
            </a:r>
          </a:p>
          <a:p>
            <a:r>
              <a:rPr lang="en-GB" dirty="0" smtClean="0"/>
              <a:t>5 new routes Cork, Munich, Milan, Verona and Faro</a:t>
            </a:r>
          </a:p>
          <a:p>
            <a:r>
              <a:rPr lang="en-GB" dirty="0" smtClean="0"/>
              <a:t>2015 up 14% on 2014</a:t>
            </a:r>
          </a:p>
          <a:p>
            <a:r>
              <a:rPr lang="en-GB" dirty="0" smtClean="0"/>
              <a:t>2015 Ryan Air started routes to Dublin and Tenerife</a:t>
            </a:r>
          </a:p>
          <a:p>
            <a:r>
              <a:rPr lang="en-GB" dirty="0" err="1" smtClean="0"/>
              <a:t>Vueline</a:t>
            </a:r>
            <a:r>
              <a:rPr lang="en-GB" dirty="0" smtClean="0"/>
              <a:t> increased capacity for 2016 on all routes Barcelona, </a:t>
            </a:r>
            <a:r>
              <a:rPr lang="en-GB" dirty="0" err="1" smtClean="0"/>
              <a:t>Malage</a:t>
            </a:r>
            <a:r>
              <a:rPr lang="en-GB" dirty="0" smtClean="0"/>
              <a:t>, Alicante and Palma</a:t>
            </a:r>
          </a:p>
          <a:p>
            <a:r>
              <a:rPr lang="en-GB" dirty="0" smtClean="0"/>
              <a:t>140k seats, 31% increase</a:t>
            </a:r>
          </a:p>
          <a:p>
            <a:endParaRPr lang="en-GB" dirty="0"/>
          </a:p>
        </p:txBody>
      </p:sp>
      <p:sp>
        <p:nvSpPr>
          <p:cNvPr id="2" name="Title 1"/>
          <p:cNvSpPr>
            <a:spLocks noGrp="1"/>
          </p:cNvSpPr>
          <p:nvPr>
            <p:ph type="title"/>
          </p:nvPr>
        </p:nvSpPr>
        <p:spPr/>
        <p:txBody>
          <a:bodyPr/>
          <a:lstStyle/>
          <a:p>
            <a:r>
              <a:rPr lang="en-GB" dirty="0" smtClean="0"/>
              <a:t>New Developments?</a:t>
            </a:r>
            <a:endParaRPr lang="en-GB" dirty="0"/>
          </a:p>
        </p:txBody>
      </p:sp>
    </p:spTree>
    <p:extLst>
      <p:ext uri="{BB962C8B-B14F-4D97-AF65-F5344CB8AC3E}">
        <p14:creationId xmlns:p14="http://schemas.microsoft.com/office/powerpoint/2010/main" val="25505781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Waveform">
      <a:dk1>
        <a:sysClr val="windowText" lastClr="000000"/>
      </a:dk1>
      <a:lt1>
        <a:sysClr val="window" lastClr="FFFFFF"/>
      </a:lt1>
      <a:dk2>
        <a:srgbClr val="073E87"/>
      </a:dk2>
      <a:lt2>
        <a:srgbClr val="C6E7FC"/>
      </a:lt2>
      <a:accent1>
        <a:srgbClr val="31B6FD"/>
      </a:accent1>
      <a:accent2>
        <a:srgbClr val="4584D3"/>
      </a:accent2>
      <a:accent3>
        <a:srgbClr val="5BD078"/>
      </a:accent3>
      <a:accent4>
        <a:srgbClr val="A5D028"/>
      </a:accent4>
      <a:accent5>
        <a:srgbClr val="F5C040"/>
      </a:accent5>
      <a:accent6>
        <a:srgbClr val="05E0DB"/>
      </a:accent6>
      <a:hlink>
        <a:srgbClr val="0080FF"/>
      </a:hlink>
      <a:folHlink>
        <a:srgbClr val="5EAEFF"/>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205</TotalTime>
  <Words>1241</Words>
  <Application>Microsoft Office PowerPoint</Application>
  <PresentationFormat>On-screen Show (4:3)</PresentationFormat>
  <Paragraphs>112</Paragraphs>
  <Slides>16</Slides>
  <Notes>0</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Concourse</vt:lpstr>
      <vt:lpstr>Cardiff Airport Takeover</vt:lpstr>
      <vt:lpstr>Governments Aims</vt:lpstr>
      <vt:lpstr>Cardiff Airport Passenger Numbers</vt:lpstr>
      <vt:lpstr>Post Take Over Developments</vt:lpstr>
      <vt:lpstr>2014 Responses to City Jet Arrival</vt:lpstr>
      <vt:lpstr>City Jet </vt:lpstr>
      <vt:lpstr>City Jet Withdraw Routes</vt:lpstr>
      <vt:lpstr>City Jet Reply</vt:lpstr>
      <vt:lpstr>Airport Response</vt:lpstr>
      <vt:lpstr>Reaction</vt:lpstr>
      <vt:lpstr> CityJet withdraws from Cardiff due to 'unfair' Flybe competition</vt:lpstr>
      <vt:lpstr>                City Jet Statements</vt:lpstr>
      <vt:lpstr>Airport Response</vt:lpstr>
      <vt:lpstr>Cardiff Airport 2015</vt:lpstr>
      <vt:lpstr>Bristol Airport</vt:lpstr>
      <vt:lpstr>New Developments?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Cardiff Airport Takeover</dc:title>
  <dc:creator>Administrator</dc:creator>
  <cp:lastModifiedBy>Administrator</cp:lastModifiedBy>
  <cp:revision>7</cp:revision>
  <dcterms:created xsi:type="dcterms:W3CDTF">2016-02-19T11:55:53Z</dcterms:created>
  <dcterms:modified xsi:type="dcterms:W3CDTF">2016-02-19T15:21:43Z</dcterms:modified>
</cp:coreProperties>
</file>