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46"/>
  </p:notesMasterIdLst>
  <p:sldIdLst>
    <p:sldId id="256" r:id="rId2"/>
    <p:sldId id="299" r:id="rId3"/>
    <p:sldId id="305" r:id="rId4"/>
    <p:sldId id="306" r:id="rId5"/>
    <p:sldId id="307" r:id="rId6"/>
    <p:sldId id="300" r:id="rId7"/>
    <p:sldId id="258" r:id="rId8"/>
    <p:sldId id="260" r:id="rId9"/>
    <p:sldId id="261" r:id="rId10"/>
    <p:sldId id="262" r:id="rId11"/>
    <p:sldId id="264" r:id="rId12"/>
    <p:sldId id="280" r:id="rId13"/>
    <p:sldId id="281" r:id="rId14"/>
    <p:sldId id="282" r:id="rId15"/>
    <p:sldId id="274" r:id="rId16"/>
    <p:sldId id="283" r:id="rId17"/>
    <p:sldId id="303" r:id="rId18"/>
    <p:sldId id="275" r:id="rId19"/>
    <p:sldId id="276" r:id="rId20"/>
    <p:sldId id="277" r:id="rId21"/>
    <p:sldId id="278" r:id="rId22"/>
    <p:sldId id="279" r:id="rId23"/>
    <p:sldId id="284" r:id="rId24"/>
    <p:sldId id="285" r:id="rId25"/>
    <p:sldId id="267" r:id="rId26"/>
    <p:sldId id="286" r:id="rId27"/>
    <p:sldId id="268" r:id="rId28"/>
    <p:sldId id="269" r:id="rId29"/>
    <p:sldId id="270" r:id="rId30"/>
    <p:sldId id="271"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301" r:id="rId44"/>
    <p:sldId id="302" r:id="rId45"/>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A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6282"/>
  </p:normalViewPr>
  <p:slideViewPr>
    <p:cSldViewPr>
      <p:cViewPr varScale="1">
        <p:scale>
          <a:sx n="94" d="100"/>
          <a:sy n="94" d="100"/>
        </p:scale>
        <p:origin x="189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B3856B26-BAE6-064E-8DFF-CCCE242ABB69}"/>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s-ES" altLang="en-US"/>
          </a:p>
        </p:txBody>
      </p:sp>
      <p:sp>
        <p:nvSpPr>
          <p:cNvPr id="20483" name="Rectangle 3">
            <a:extLst>
              <a:ext uri="{FF2B5EF4-FFF2-40B4-BE49-F238E27FC236}">
                <a16:creationId xmlns:a16="http://schemas.microsoft.com/office/drawing/2014/main" id="{3C1B9332-8BCF-5B4C-99F3-C5E0561494EE}"/>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s-ES" altLang="en-US"/>
          </a:p>
        </p:txBody>
      </p:sp>
      <p:sp>
        <p:nvSpPr>
          <p:cNvPr id="3076" name="Rectangle 4">
            <a:extLst>
              <a:ext uri="{FF2B5EF4-FFF2-40B4-BE49-F238E27FC236}">
                <a16:creationId xmlns:a16="http://schemas.microsoft.com/office/drawing/2014/main" id="{B37203FA-68CD-D54A-8201-29E17437A9C8}"/>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485" name="Rectangle 5">
            <a:extLst>
              <a:ext uri="{FF2B5EF4-FFF2-40B4-BE49-F238E27FC236}">
                <a16:creationId xmlns:a16="http://schemas.microsoft.com/office/drawing/2014/main" id="{D414E856-5330-1B40-AD7F-50797005FB25}"/>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noProof="0"/>
              <a:t>Haga clic para modificar el estilo de texto del patrón</a:t>
            </a:r>
          </a:p>
          <a:p>
            <a:pPr lvl="1"/>
            <a:r>
              <a:rPr lang="es-ES" altLang="en-US" noProof="0"/>
              <a:t>Segundo nivel</a:t>
            </a:r>
          </a:p>
          <a:p>
            <a:pPr lvl="2"/>
            <a:r>
              <a:rPr lang="es-ES" altLang="en-US" noProof="0"/>
              <a:t>Tercer nivel</a:t>
            </a:r>
          </a:p>
          <a:p>
            <a:pPr lvl="3"/>
            <a:r>
              <a:rPr lang="es-ES" altLang="en-US" noProof="0"/>
              <a:t>Cuarto nivel</a:t>
            </a:r>
          </a:p>
          <a:p>
            <a:pPr lvl="4"/>
            <a:r>
              <a:rPr lang="es-ES" altLang="en-US" noProof="0"/>
              <a:t>Quinto nivel</a:t>
            </a:r>
          </a:p>
        </p:txBody>
      </p:sp>
      <p:sp>
        <p:nvSpPr>
          <p:cNvPr id="20486" name="Rectangle 6">
            <a:extLst>
              <a:ext uri="{FF2B5EF4-FFF2-40B4-BE49-F238E27FC236}">
                <a16:creationId xmlns:a16="http://schemas.microsoft.com/office/drawing/2014/main" id="{FF4A0137-C0D3-5844-9CBB-E5D8D7D59465}"/>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s-ES" altLang="en-US"/>
          </a:p>
        </p:txBody>
      </p:sp>
      <p:sp>
        <p:nvSpPr>
          <p:cNvPr id="20487" name="Rectangle 7">
            <a:extLst>
              <a:ext uri="{FF2B5EF4-FFF2-40B4-BE49-F238E27FC236}">
                <a16:creationId xmlns:a16="http://schemas.microsoft.com/office/drawing/2014/main" id="{4F5E0267-8F25-B649-858A-13C5C9E9256A}"/>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B4110CF-E3D7-CC47-888E-1F2B51EC799A}" type="slidenum">
              <a:rPr lang="es-ES" altLang="en-US"/>
              <a:pPr>
                <a:defRPr/>
              </a:pPr>
              <a:t>‹#›</a:t>
            </a:fld>
            <a:endParaRPr lang="es-E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B4110CF-E3D7-CC47-888E-1F2B51EC799A}" type="slidenum">
              <a:rPr lang="es-ES" altLang="en-US" smtClean="0"/>
              <a:pPr>
                <a:defRPr/>
              </a:pPr>
              <a:t>2</a:t>
            </a:fld>
            <a:endParaRPr lang="es-ES" altLang="en-US"/>
          </a:p>
        </p:txBody>
      </p:sp>
    </p:spTree>
    <p:extLst>
      <p:ext uri="{BB962C8B-B14F-4D97-AF65-F5344CB8AC3E}">
        <p14:creationId xmlns:p14="http://schemas.microsoft.com/office/powerpoint/2010/main" val="1521403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C22D07AD-C215-824B-9C33-DF645908C145}"/>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549D811-53F5-AF41-9868-BE90A34BF575}" type="slidenum">
              <a:rPr lang="es-ES" altLang="en-US" smtClean="0"/>
              <a:pPr>
                <a:spcBef>
                  <a:spcPct val="0"/>
                </a:spcBef>
              </a:pPr>
              <a:t>7</a:t>
            </a:fld>
            <a:endParaRPr lang="es-ES" altLang="en-US"/>
          </a:p>
        </p:txBody>
      </p:sp>
      <p:sp>
        <p:nvSpPr>
          <p:cNvPr id="8195" name="Rectangle 2">
            <a:extLst>
              <a:ext uri="{FF2B5EF4-FFF2-40B4-BE49-F238E27FC236}">
                <a16:creationId xmlns:a16="http://schemas.microsoft.com/office/drawing/2014/main" id="{A88325A8-7D06-3B43-926D-3EAA364EEC5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3B6BC5A3-EBE5-B34A-929D-442274ED7A36}"/>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E32C55E5-17B6-D44C-8A9E-9F6845766095}"/>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06BA349-600C-C648-9436-EA502D0041F2}" type="slidenum">
              <a:rPr lang="es-ES" altLang="en-US" smtClean="0"/>
              <a:pPr>
                <a:spcBef>
                  <a:spcPct val="0"/>
                </a:spcBef>
              </a:pPr>
              <a:t>8</a:t>
            </a:fld>
            <a:endParaRPr lang="es-ES" altLang="en-US"/>
          </a:p>
        </p:txBody>
      </p:sp>
      <p:sp>
        <p:nvSpPr>
          <p:cNvPr id="10243" name="Rectangle 2">
            <a:extLst>
              <a:ext uri="{FF2B5EF4-FFF2-40B4-BE49-F238E27FC236}">
                <a16:creationId xmlns:a16="http://schemas.microsoft.com/office/drawing/2014/main" id="{74C6C78E-19AF-B74B-9D37-C1D6F5E6D2AF}"/>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4EA2B862-4783-2B48-A1B8-AFB5B0D6D528}"/>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A3538ACC-DCC9-3B42-94A1-A0CB0C0E0504}"/>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8CAEBEF7-BD45-3D44-A802-1C79C1EB0A34}" type="slidenum">
              <a:rPr lang="es-ES" altLang="en-US" smtClean="0"/>
              <a:pPr>
                <a:spcBef>
                  <a:spcPct val="0"/>
                </a:spcBef>
              </a:pPr>
              <a:t>9</a:t>
            </a:fld>
            <a:endParaRPr lang="es-ES" altLang="en-US"/>
          </a:p>
        </p:txBody>
      </p:sp>
      <p:sp>
        <p:nvSpPr>
          <p:cNvPr id="12291" name="Rectangle 2">
            <a:extLst>
              <a:ext uri="{FF2B5EF4-FFF2-40B4-BE49-F238E27FC236}">
                <a16:creationId xmlns:a16="http://schemas.microsoft.com/office/drawing/2014/main" id="{66B33B26-3FD7-704E-B8EE-4AE2BDCDA609}"/>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DFA3F7F5-BEC8-094C-834E-0931396B4358}"/>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3D0CDC9B-8176-924B-94B8-40295EFC56CA}"/>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8B5749D-FC3E-054C-917D-6559FBFFF7C5}" type="slidenum">
              <a:rPr lang="es-ES" altLang="en-US" smtClean="0"/>
              <a:pPr>
                <a:spcBef>
                  <a:spcPct val="0"/>
                </a:spcBef>
              </a:pPr>
              <a:t>10</a:t>
            </a:fld>
            <a:endParaRPr lang="es-ES" altLang="en-US"/>
          </a:p>
        </p:txBody>
      </p:sp>
      <p:sp>
        <p:nvSpPr>
          <p:cNvPr id="14339" name="Rectangle 2">
            <a:extLst>
              <a:ext uri="{FF2B5EF4-FFF2-40B4-BE49-F238E27FC236}">
                <a16:creationId xmlns:a16="http://schemas.microsoft.com/office/drawing/2014/main" id="{65458775-B31B-2B43-A0F0-9D0A281C497C}"/>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7C5B64E1-BE08-B84D-A795-8D18D605F4DA}"/>
              </a:ext>
            </a:extLst>
          </p:cNvPr>
          <p:cNvSpPr>
            <a:spLocks noGrp="1" noChangeArrowheads="1"/>
          </p:cNvSpPr>
          <p:nvPr>
            <p:ph type="body" idx="1"/>
          </p:nvPr>
        </p:nvSpPr>
        <p:spPr>
          <a:xfrm>
            <a:off x="914400" y="4343400"/>
            <a:ext cx="5029200" cy="4114800"/>
          </a:xfrm>
          <a:noFill/>
        </p:spPr>
        <p:txBody>
          <a:bodyPr/>
          <a:lstStyle/>
          <a:p>
            <a:pPr eaLnBrk="1" hangingPunct="1"/>
            <a:r>
              <a:rPr lang="en-US" altLang="en-US" dirty="0">
                <a:latin typeface="Arial" panose="020B0604020202020204" pitchFamily="34" charset="0"/>
                <a:cs typeface="Arial" panose="020B0604020202020204" pitchFamily="34" charset="0"/>
              </a:rPr>
              <a:t>First Order Classical Conditioning:</a:t>
            </a:r>
          </a:p>
          <a:p>
            <a:pPr eaLnBrk="1" hangingPunct="1"/>
            <a:endParaRPr lang="en-US" altLang="en-US" dirty="0">
              <a:latin typeface="Arial" panose="020B0604020202020204" pitchFamily="34" charset="0"/>
              <a:cs typeface="Arial" panose="020B0604020202020204" pitchFamily="34" charset="0"/>
            </a:endParaRPr>
          </a:p>
          <a:p>
            <a:pPr eaLnBrk="1" hangingPunct="1"/>
            <a:r>
              <a:rPr lang="en-US" altLang="en-US" dirty="0">
                <a:latin typeface="Arial" panose="020B0604020202020204" pitchFamily="34" charset="0"/>
                <a:cs typeface="Arial" panose="020B0604020202020204" pitchFamily="34" charset="0"/>
              </a:rPr>
              <a:t>S = Stimulus	(bell)</a:t>
            </a:r>
          </a:p>
          <a:p>
            <a:pPr eaLnBrk="1" hangingPunct="1"/>
            <a:r>
              <a:rPr lang="en-US" altLang="en-US" dirty="0">
                <a:latin typeface="Arial" panose="020B0604020202020204" pitchFamily="34" charset="0"/>
                <a:cs typeface="Arial" panose="020B0604020202020204" pitchFamily="34" charset="0"/>
              </a:rPr>
              <a:t>US = Unconditioned Stimulus (food)</a:t>
            </a:r>
          </a:p>
          <a:p>
            <a:pPr eaLnBrk="1" hangingPunct="1"/>
            <a:r>
              <a:rPr lang="en-US" altLang="en-US" dirty="0">
                <a:latin typeface="Arial" panose="020B0604020202020204" pitchFamily="34" charset="0"/>
                <a:cs typeface="Arial" panose="020B0604020202020204" pitchFamily="34" charset="0"/>
              </a:rPr>
              <a:t>UR = Unconditioned Response (saliva)</a:t>
            </a:r>
          </a:p>
          <a:p>
            <a:pPr eaLnBrk="1" hangingPunct="1"/>
            <a:r>
              <a:rPr lang="en-US" altLang="en-US" dirty="0">
                <a:latin typeface="Arial" panose="020B0604020202020204" pitchFamily="34" charset="0"/>
                <a:cs typeface="Arial" panose="020B0604020202020204" pitchFamily="34" charset="0"/>
              </a:rPr>
              <a:t>CS = Conditioned Stimulus (bell)</a:t>
            </a:r>
          </a:p>
          <a:p>
            <a:pPr eaLnBrk="1" hangingPunct="1"/>
            <a:r>
              <a:rPr lang="en-US" altLang="en-US" dirty="0">
                <a:latin typeface="Arial" panose="020B0604020202020204" pitchFamily="34" charset="0"/>
                <a:cs typeface="Arial" panose="020B0604020202020204" pitchFamily="34" charset="0"/>
              </a:rPr>
              <a:t>CR = Conditioned </a:t>
            </a:r>
            <a:r>
              <a:rPr lang="en-US" altLang="en-US" dirty="0" err="1">
                <a:latin typeface="Arial" panose="020B0604020202020204" pitchFamily="34" charset="0"/>
                <a:cs typeface="Arial" panose="020B0604020202020204" pitchFamily="34" charset="0"/>
              </a:rPr>
              <a:t>Reponse</a:t>
            </a:r>
            <a:r>
              <a:rPr lang="en-US" altLang="en-US" dirty="0">
                <a:latin typeface="Arial" panose="020B0604020202020204" pitchFamily="34" charset="0"/>
                <a:cs typeface="Arial" panose="020B0604020202020204" pitchFamily="34" charset="0"/>
              </a:rPr>
              <a:t> (saliva)</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6F9EF528-76F2-464D-B7E3-B8AF02D2A7A2}"/>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0963ABF-F3E2-BB49-9AD1-3400A2F55E4A}" type="slidenum">
              <a:rPr lang="es-ES" altLang="en-US" smtClean="0"/>
              <a:pPr>
                <a:spcBef>
                  <a:spcPct val="0"/>
                </a:spcBef>
              </a:pPr>
              <a:t>11</a:t>
            </a:fld>
            <a:endParaRPr lang="es-ES" altLang="en-US"/>
          </a:p>
        </p:txBody>
      </p:sp>
      <p:sp>
        <p:nvSpPr>
          <p:cNvPr id="16387" name="Rectangle 2">
            <a:extLst>
              <a:ext uri="{FF2B5EF4-FFF2-40B4-BE49-F238E27FC236}">
                <a16:creationId xmlns:a16="http://schemas.microsoft.com/office/drawing/2014/main" id="{CC54EDCE-13A4-DC4F-A960-28EB6C58DB7F}"/>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487549A2-93CA-C84E-AFE9-3280A0F9C74E}"/>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dirty="0">
              <a:latin typeface="Arial" panose="020B0604020202020204" pitchFamily="34" charset="0"/>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852AFA61-F943-2F4F-A329-8F69196EDF5C}"/>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C65200F-EAED-5546-B2D9-912AC0F272C8}" type="slidenum">
              <a:rPr lang="es-ES" altLang="en-US" smtClean="0"/>
              <a:pPr>
                <a:spcBef>
                  <a:spcPct val="0"/>
                </a:spcBef>
              </a:pPr>
              <a:t>12</a:t>
            </a:fld>
            <a:endParaRPr lang="es-ES" altLang="en-US"/>
          </a:p>
        </p:txBody>
      </p:sp>
      <p:sp>
        <p:nvSpPr>
          <p:cNvPr id="18435" name="Rectangle 2">
            <a:extLst>
              <a:ext uri="{FF2B5EF4-FFF2-40B4-BE49-F238E27FC236}">
                <a16:creationId xmlns:a16="http://schemas.microsoft.com/office/drawing/2014/main" id="{CAA56DCF-D962-BA48-B78A-3594D9A9F122}"/>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35757432-1A99-6E40-8F6C-341A2C853F3E}"/>
              </a:ext>
            </a:extLst>
          </p:cNvPr>
          <p:cNvSpPr>
            <a:spLocks noGrp="1" noChangeArrowheads="1"/>
          </p:cNvSpPr>
          <p:nvPr>
            <p:ph type="body" idx="1"/>
          </p:nvPr>
        </p:nvSpPr>
        <p:spPr>
          <a:noFill/>
        </p:spPr>
        <p:txBody>
          <a:bodyPr/>
          <a:lstStyle/>
          <a:p>
            <a:pPr eaLnBrk="1" hangingPunct="1"/>
            <a:r>
              <a:rPr lang="en-US" altLang="en-US">
                <a:latin typeface="Arial" panose="020B0604020202020204" pitchFamily="34" charset="0"/>
                <a:cs typeface="Arial" panose="020B0604020202020204" pitchFamily="34" charset="0"/>
              </a:rPr>
              <a:t>Biological basis for learning – you have it or you don’t…it’s a thing you inherit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0BBF4B11-736A-964B-9B5B-B2D1773F0DBC}"/>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8B33B797-FC4C-2041-8F2B-BFF889D2F727}" type="slidenum">
              <a:rPr lang="es-ES" altLang="en-US" smtClean="0"/>
              <a:pPr>
                <a:spcBef>
                  <a:spcPct val="0"/>
                </a:spcBef>
              </a:pPr>
              <a:t>14</a:t>
            </a:fld>
            <a:endParaRPr lang="es-ES" altLang="en-US"/>
          </a:p>
        </p:txBody>
      </p:sp>
      <p:sp>
        <p:nvSpPr>
          <p:cNvPr id="21507" name="Rectangle 2">
            <a:extLst>
              <a:ext uri="{FF2B5EF4-FFF2-40B4-BE49-F238E27FC236}">
                <a16:creationId xmlns:a16="http://schemas.microsoft.com/office/drawing/2014/main" id="{4518FB84-8E47-3A44-9693-82BA87965C05}"/>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0421E9EC-093B-0643-87FA-CD29C5B59653}"/>
              </a:ext>
            </a:extLst>
          </p:cNvPr>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F759A9DD-69C9-7B41-B784-239148933B5F}"/>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D3A49AF-A26F-3D44-AFF9-B2DAAB970D8B}" type="slidenum">
              <a:rPr lang="es-ES" altLang="en-US" smtClean="0"/>
              <a:pPr>
                <a:spcBef>
                  <a:spcPct val="0"/>
                </a:spcBef>
              </a:pPr>
              <a:t>15</a:t>
            </a:fld>
            <a:endParaRPr lang="es-ES" altLang="en-US"/>
          </a:p>
        </p:txBody>
      </p:sp>
      <p:sp>
        <p:nvSpPr>
          <p:cNvPr id="23555" name="Rectangle 2">
            <a:extLst>
              <a:ext uri="{FF2B5EF4-FFF2-40B4-BE49-F238E27FC236}">
                <a16:creationId xmlns:a16="http://schemas.microsoft.com/office/drawing/2014/main" id="{E8872759-6AD1-DD44-BB67-36B94B029A1B}"/>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47B6B00E-685F-C344-B107-59912B691692}"/>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2C574DAD-AD43-9A4B-9C66-643A17E721F2}"/>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353DCAB-41F8-5143-B21A-1589A69E1D58}" type="slidenum">
              <a:rPr lang="es-ES" altLang="en-US" smtClean="0"/>
              <a:pPr>
                <a:spcBef>
                  <a:spcPct val="0"/>
                </a:spcBef>
              </a:pPr>
              <a:t>16</a:t>
            </a:fld>
            <a:endParaRPr lang="es-ES" altLang="en-US"/>
          </a:p>
        </p:txBody>
      </p:sp>
      <p:sp>
        <p:nvSpPr>
          <p:cNvPr id="25603" name="Rectangle 2">
            <a:extLst>
              <a:ext uri="{FF2B5EF4-FFF2-40B4-BE49-F238E27FC236}">
                <a16:creationId xmlns:a16="http://schemas.microsoft.com/office/drawing/2014/main" id="{84C870EA-1883-4E4B-A220-201F7C681BEE}"/>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C6C8ED67-6718-D642-8EB5-A32FA757700E}"/>
              </a:ext>
            </a:extLst>
          </p:cNvPr>
          <p:cNvSpPr>
            <a:spLocks noGrp="1" noChangeArrowheads="1"/>
          </p:cNvSpPr>
          <p:nvPr>
            <p:ph type="body" idx="1"/>
          </p:nvPr>
        </p:nvSpPr>
        <p:spPr>
          <a:noFill/>
        </p:spPr>
        <p:txBody>
          <a:bodyPr/>
          <a:lstStyle/>
          <a:p>
            <a:pPr eaLnBrk="1" hangingPunct="1"/>
            <a:r>
              <a:rPr lang="en-US" altLang="en-US">
                <a:latin typeface="Arial" panose="020B0604020202020204" pitchFamily="34" charset="0"/>
                <a:cs typeface="Arial" panose="020B0604020202020204" pitchFamily="34" charset="0"/>
              </a:rPr>
              <a:t>Grew in response to Behaviorism in an effort to better understand the mental processes behind learning</a:t>
            </a:r>
          </a:p>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A736AB5F-D720-4D4A-922B-B7E938747154}"/>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C92DBF87-BDBA-7B40-9E98-E8F67F00B963}" type="slidenum">
              <a:rPr lang="es-ES" altLang="en-US" smtClean="0"/>
              <a:pPr>
                <a:spcBef>
                  <a:spcPct val="0"/>
                </a:spcBef>
              </a:pPr>
              <a:t>18</a:t>
            </a:fld>
            <a:endParaRPr lang="es-ES" altLang="en-US"/>
          </a:p>
        </p:txBody>
      </p:sp>
      <p:sp>
        <p:nvSpPr>
          <p:cNvPr id="27651" name="Rectangle 2">
            <a:extLst>
              <a:ext uri="{FF2B5EF4-FFF2-40B4-BE49-F238E27FC236}">
                <a16:creationId xmlns:a16="http://schemas.microsoft.com/office/drawing/2014/main" id="{32B99FEF-DCAD-4B48-A8F3-578010DB8A7B}"/>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557ED6A4-18D4-E340-85BD-56CC878176D0}"/>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36E3040D-0296-DF46-9414-8E255C46487A}"/>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8196832-6D4E-6B4A-A2F2-3184720A2B10}" type="slidenum">
              <a:rPr lang="es-ES" altLang="en-US" smtClean="0"/>
              <a:pPr>
                <a:spcBef>
                  <a:spcPct val="0"/>
                </a:spcBef>
              </a:pPr>
              <a:t>19</a:t>
            </a:fld>
            <a:endParaRPr lang="es-ES" altLang="en-US"/>
          </a:p>
        </p:txBody>
      </p:sp>
      <p:sp>
        <p:nvSpPr>
          <p:cNvPr id="29699" name="Rectangle 2">
            <a:extLst>
              <a:ext uri="{FF2B5EF4-FFF2-40B4-BE49-F238E27FC236}">
                <a16:creationId xmlns:a16="http://schemas.microsoft.com/office/drawing/2014/main" id="{C9D8695B-E45A-4241-A4F8-98C7BD17524C}"/>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CB2E3EB2-3797-AE42-9D7A-C00686BA3F0C}"/>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569156F9-1AE3-FF4D-93D6-70365614DCA0}"/>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B30B7D0-1876-B14D-AF62-23AB86B01D45}" type="slidenum">
              <a:rPr lang="es-ES" altLang="en-US" smtClean="0"/>
              <a:pPr>
                <a:spcBef>
                  <a:spcPct val="0"/>
                </a:spcBef>
              </a:pPr>
              <a:t>20</a:t>
            </a:fld>
            <a:endParaRPr lang="es-ES" altLang="en-US"/>
          </a:p>
        </p:txBody>
      </p:sp>
      <p:sp>
        <p:nvSpPr>
          <p:cNvPr id="31747" name="Rectangle 2">
            <a:extLst>
              <a:ext uri="{FF2B5EF4-FFF2-40B4-BE49-F238E27FC236}">
                <a16:creationId xmlns:a16="http://schemas.microsoft.com/office/drawing/2014/main" id="{055898C1-28F3-D743-89F5-A86893AC847E}"/>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1EB33FBF-6A52-604B-9323-CF3F72DB7F1E}"/>
              </a:ext>
            </a:extLst>
          </p:cNvPr>
          <p:cNvSpPr>
            <a:spLocks noGrp="1" noChangeArrowheads="1"/>
          </p:cNvSpPr>
          <p:nvPr>
            <p:ph type="body" idx="1"/>
          </p:nvPr>
        </p:nvSpPr>
        <p:spPr>
          <a:xfrm>
            <a:off x="914400" y="4343400"/>
            <a:ext cx="5029200" cy="4114800"/>
          </a:xfrm>
          <a:noFill/>
        </p:spPr>
        <p:txBody>
          <a:bodyPr/>
          <a:lstStyle/>
          <a:p>
            <a:pPr eaLnBrk="1" hangingPunct="1"/>
            <a:r>
              <a:rPr lang="en-US" altLang="en-US" dirty="0">
                <a:latin typeface="Arial" panose="020B0604020202020204" pitchFamily="34" charset="0"/>
                <a:cs typeface="Arial" panose="020B0604020202020204" pitchFamily="34" charset="0"/>
              </a:rPr>
              <a:t>An example of a powerful concept is addition.  Instead of drilling facts </a:t>
            </a:r>
          </a:p>
          <a:p>
            <a:pPr eaLnBrk="1" hangingPunct="1"/>
            <a:endParaRPr lang="en-US" altLang="en-US" dirty="0">
              <a:latin typeface="Arial" panose="020B0604020202020204" pitchFamily="34" charset="0"/>
              <a:cs typeface="Arial" panose="020B0604020202020204" pitchFamily="34" charset="0"/>
            </a:endParaRPr>
          </a:p>
          <a:p>
            <a:pPr eaLnBrk="1" hangingPunct="1"/>
            <a:r>
              <a:rPr lang="en-US" altLang="en-US" dirty="0">
                <a:latin typeface="Arial" panose="020B0604020202020204" pitchFamily="34" charset="0"/>
                <a:cs typeface="Arial" panose="020B0604020202020204" pitchFamily="34" charset="0"/>
              </a:rPr>
              <a:t>1 + 1 = 2</a:t>
            </a:r>
          </a:p>
          <a:p>
            <a:pPr eaLnBrk="1" hangingPunct="1"/>
            <a:r>
              <a:rPr lang="en-US" altLang="en-US" dirty="0">
                <a:latin typeface="Arial" panose="020B0604020202020204" pitchFamily="34" charset="0"/>
                <a:cs typeface="Arial" panose="020B0604020202020204" pitchFamily="34" charset="0"/>
              </a:rPr>
              <a:t>1 + 2 = 3</a:t>
            </a:r>
          </a:p>
          <a:p>
            <a:pPr eaLnBrk="1" hangingPunct="1"/>
            <a:endParaRPr lang="en-US" altLang="en-US" dirty="0">
              <a:latin typeface="Arial" panose="020B0604020202020204" pitchFamily="34" charset="0"/>
              <a:cs typeface="Arial" panose="020B0604020202020204" pitchFamily="34" charset="0"/>
            </a:endParaRPr>
          </a:p>
          <a:p>
            <a:pPr eaLnBrk="1" hangingPunct="1"/>
            <a:r>
              <a:rPr lang="en-US" altLang="en-US" dirty="0">
                <a:latin typeface="Arial" panose="020B0604020202020204" pitchFamily="34" charset="0"/>
                <a:cs typeface="Arial" panose="020B0604020202020204" pitchFamily="34" charset="0"/>
              </a:rPr>
              <a:t>into people’s heads, teach them the CONCEPT of addition.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3436151D-AFF5-A84E-8078-AF08445EC873}"/>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AD0A45A-9399-BC44-9F1B-901B137FD125}" type="slidenum">
              <a:rPr lang="es-ES" altLang="en-US" smtClean="0"/>
              <a:pPr>
                <a:spcBef>
                  <a:spcPct val="0"/>
                </a:spcBef>
              </a:pPr>
              <a:t>21</a:t>
            </a:fld>
            <a:endParaRPr lang="es-ES" altLang="en-US"/>
          </a:p>
        </p:txBody>
      </p:sp>
      <p:sp>
        <p:nvSpPr>
          <p:cNvPr id="33795" name="Rectangle 2">
            <a:extLst>
              <a:ext uri="{FF2B5EF4-FFF2-40B4-BE49-F238E27FC236}">
                <a16:creationId xmlns:a16="http://schemas.microsoft.com/office/drawing/2014/main" id="{FAF03285-3FCD-9743-8423-39BEDA7F0BBE}"/>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F777EC7C-C408-E544-A6F3-7E741076E425}"/>
              </a:ext>
            </a:extLst>
          </p:cNvPr>
          <p:cNvSpPr>
            <a:spLocks noGrp="1" noChangeArrowheads="1"/>
          </p:cNvSpPr>
          <p:nvPr>
            <p:ph type="body" idx="1"/>
          </p:nvPr>
        </p:nvSpPr>
        <p:spPr>
          <a:xfrm>
            <a:off x="914400" y="4343400"/>
            <a:ext cx="5029200" cy="4114800"/>
          </a:xfrm>
          <a:noFill/>
        </p:spPr>
        <p:txBody>
          <a:bodyPr/>
          <a:lstStyle/>
          <a:p>
            <a:pPr eaLnBrk="1" hangingPunct="1"/>
            <a:r>
              <a:rPr lang="en-US" altLang="en-US">
                <a:latin typeface="Arial" panose="020B0604020202020204" pitchFamily="34" charset="0"/>
                <a:cs typeface="Arial" panose="020B0604020202020204" pitchFamily="34" charset="0"/>
              </a:rPr>
              <a:t>New material is related to something they already know!</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75594A1B-B304-FB47-9E49-D31BE30AB17D}"/>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D4B5818-FA55-564E-B07F-0412EC4CB37A}" type="slidenum">
              <a:rPr lang="es-ES" altLang="en-US" smtClean="0"/>
              <a:pPr>
                <a:spcBef>
                  <a:spcPct val="0"/>
                </a:spcBef>
              </a:pPr>
              <a:t>22</a:t>
            </a:fld>
            <a:endParaRPr lang="es-ES" altLang="en-US"/>
          </a:p>
        </p:txBody>
      </p:sp>
      <p:sp>
        <p:nvSpPr>
          <p:cNvPr id="35843" name="Rectangle 2">
            <a:extLst>
              <a:ext uri="{FF2B5EF4-FFF2-40B4-BE49-F238E27FC236}">
                <a16:creationId xmlns:a16="http://schemas.microsoft.com/office/drawing/2014/main" id="{699ECA15-2294-424C-A08E-7E811FBD2AE2}"/>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42499984-1A5C-7F4A-930F-14EA77599B87}"/>
              </a:ext>
            </a:extLst>
          </p:cNvPr>
          <p:cNvSpPr>
            <a:spLocks noGrp="1" noChangeArrowheads="1"/>
          </p:cNvSpPr>
          <p:nvPr>
            <p:ph type="body" idx="1"/>
          </p:nvPr>
        </p:nvSpPr>
        <p:spPr>
          <a:xfrm>
            <a:off x="914400" y="4343400"/>
            <a:ext cx="5029200" cy="4114800"/>
          </a:xfrm>
          <a:noFill/>
        </p:spPr>
        <p:txBody>
          <a:bodyPr/>
          <a:lstStyle/>
          <a:p>
            <a:pPr eaLnBrk="1" hangingPunct="1"/>
            <a:r>
              <a:rPr lang="en-US" altLang="en-US">
                <a:latin typeface="Arial" panose="020B0604020202020204" pitchFamily="34" charset="0"/>
                <a:cs typeface="Arial" panose="020B0604020202020204" pitchFamily="34" charset="0"/>
              </a:rPr>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7EB753AE-81C3-C34E-8E05-8D241F6E0F0B}"/>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7CB1953-3518-8C4B-9E54-EE03E670E7C0}" type="slidenum">
              <a:rPr lang="es-ES" altLang="en-US" smtClean="0"/>
              <a:pPr>
                <a:spcBef>
                  <a:spcPct val="0"/>
                </a:spcBef>
              </a:pPr>
              <a:t>23</a:t>
            </a:fld>
            <a:endParaRPr lang="es-ES" altLang="en-US"/>
          </a:p>
        </p:txBody>
      </p:sp>
      <p:sp>
        <p:nvSpPr>
          <p:cNvPr id="37891" name="Rectangle 2">
            <a:extLst>
              <a:ext uri="{FF2B5EF4-FFF2-40B4-BE49-F238E27FC236}">
                <a16:creationId xmlns:a16="http://schemas.microsoft.com/office/drawing/2014/main" id="{95C39169-6D97-FA46-8FC0-D69AF7038855}"/>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6EE83F19-8611-A84B-B95E-F80F3508A6B4}"/>
              </a:ext>
            </a:extLst>
          </p:cNvPr>
          <p:cNvSpPr>
            <a:spLocks noGrp="1" noChangeArrowheads="1"/>
          </p:cNvSpPr>
          <p:nvPr>
            <p:ph type="body" idx="1"/>
          </p:nvPr>
        </p:nvSpPr>
        <p:spPr>
          <a:noFill/>
        </p:spPr>
        <p:txBody>
          <a:bodyPr/>
          <a:lstStyle/>
          <a:p>
            <a:pPr eaLnBrk="1" hangingPunct="1"/>
            <a:r>
              <a:rPr lang="en-US" altLang="en-US">
                <a:latin typeface="Arial" panose="020B0604020202020204" pitchFamily="34" charset="0"/>
                <a:cs typeface="Arial" panose="020B0604020202020204" pitchFamily="34" charset="0"/>
              </a:rPr>
              <a:t>Staged scaffolding: not based on ability or experience…based on developmental stage (age most predominantly)</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06215864-B9C4-6945-8960-D83C895B3D18}"/>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5EC77EF-512E-1C47-94F0-CC687EAE2119}" type="slidenum">
              <a:rPr lang="es-ES" altLang="en-US" smtClean="0"/>
              <a:pPr>
                <a:spcBef>
                  <a:spcPct val="0"/>
                </a:spcBef>
              </a:pPr>
              <a:t>24</a:t>
            </a:fld>
            <a:endParaRPr lang="es-ES" altLang="en-US"/>
          </a:p>
        </p:txBody>
      </p:sp>
      <p:sp>
        <p:nvSpPr>
          <p:cNvPr id="39939" name="Rectangle 2">
            <a:extLst>
              <a:ext uri="{FF2B5EF4-FFF2-40B4-BE49-F238E27FC236}">
                <a16:creationId xmlns:a16="http://schemas.microsoft.com/office/drawing/2014/main" id="{51A6F7A8-C96A-464F-B396-A1847B830696}"/>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9B748AF2-C938-5A49-8F97-9BF2F6E52F1D}"/>
              </a:ext>
            </a:extLst>
          </p:cNvPr>
          <p:cNvSpPr>
            <a:spLocks noGrp="1" noChangeArrowheads="1"/>
          </p:cNvSpPr>
          <p:nvPr>
            <p:ph type="body" idx="1"/>
          </p:nvPr>
        </p:nvSpPr>
        <p:spPr>
          <a:noFill/>
        </p:spPr>
        <p:txBody>
          <a:bodyPr/>
          <a:lstStyle/>
          <a:p>
            <a:pPr eaLnBrk="1" hangingPunct="1"/>
            <a:r>
              <a:rPr lang="en-US" altLang="en-US">
                <a:latin typeface="Arial" panose="020B0604020202020204" pitchFamily="34" charset="0"/>
                <a:cs typeface="Arial" panose="020B0604020202020204" pitchFamily="34" charset="0"/>
              </a:rPr>
              <a:t>Does not account enough for individuality and differences in staged development</a:t>
            </a:r>
          </a:p>
          <a:p>
            <a:pPr eaLnBrk="1" hangingPunct="1"/>
            <a:endParaRPr lang="en-US" altLang="en-US">
              <a:latin typeface="Arial" panose="020B0604020202020204" pitchFamily="34" charset="0"/>
              <a:cs typeface="Arial" panose="020B0604020202020204" pitchFamily="34" charset="0"/>
            </a:endParaRPr>
          </a:p>
          <a:p>
            <a:pPr eaLnBrk="1" hangingPunct="1"/>
            <a:r>
              <a:rPr lang="en-US" altLang="en-US">
                <a:latin typeface="Arial" panose="020B0604020202020204" pitchFamily="34" charset="0"/>
                <a:cs typeface="Arial" panose="020B0604020202020204" pitchFamily="34" charset="0"/>
              </a:rPr>
              <a:t>Little emphasis on affective characteristics, especially motivation</a:t>
            </a:r>
          </a:p>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150A33F4-6EA4-5249-BAA7-4892307ED2D9}"/>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F294EE6-1FF9-0C40-95AE-3F6C1EC87387}" type="slidenum">
              <a:rPr lang="es-ES" altLang="en-US" smtClean="0"/>
              <a:pPr>
                <a:spcBef>
                  <a:spcPct val="0"/>
                </a:spcBef>
              </a:pPr>
              <a:t>25</a:t>
            </a:fld>
            <a:endParaRPr lang="es-ES" altLang="en-US"/>
          </a:p>
        </p:txBody>
      </p:sp>
      <p:sp>
        <p:nvSpPr>
          <p:cNvPr id="41987" name="Rectangle 2">
            <a:extLst>
              <a:ext uri="{FF2B5EF4-FFF2-40B4-BE49-F238E27FC236}">
                <a16:creationId xmlns:a16="http://schemas.microsoft.com/office/drawing/2014/main" id="{D46231E6-27F4-EF43-B0FF-1C4B2BA409CF}"/>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479CD75C-F2CC-6C40-8DE0-790FBF570EF4}"/>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665E8336-404F-8246-BDEA-15A7F83DDFD5}"/>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AD8CF87-2B13-E146-8C8C-3978A83CC68C}" type="slidenum">
              <a:rPr lang="es-ES" altLang="en-US" smtClean="0"/>
              <a:pPr>
                <a:spcBef>
                  <a:spcPct val="0"/>
                </a:spcBef>
              </a:pPr>
              <a:t>26</a:t>
            </a:fld>
            <a:endParaRPr lang="es-ES" altLang="en-US"/>
          </a:p>
        </p:txBody>
      </p:sp>
      <p:sp>
        <p:nvSpPr>
          <p:cNvPr id="44035" name="Rectangle 2">
            <a:extLst>
              <a:ext uri="{FF2B5EF4-FFF2-40B4-BE49-F238E27FC236}">
                <a16:creationId xmlns:a16="http://schemas.microsoft.com/office/drawing/2014/main" id="{A0359A3A-29BF-0648-BD20-E8788772EA25}"/>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316C0035-435E-E042-B17C-1829963DFFF2}"/>
              </a:ext>
            </a:extLst>
          </p:cNvPr>
          <p:cNvSpPr>
            <a:spLocks noGrp="1" noChangeArrowheads="1"/>
          </p:cNvSpPr>
          <p:nvPr>
            <p:ph type="body" idx="1"/>
          </p:nvPr>
        </p:nvSpPr>
        <p:spPr>
          <a:noFill/>
        </p:spPr>
        <p:txBody>
          <a:bodyPr/>
          <a:lstStyle/>
          <a:p>
            <a:pPr eaLnBrk="1" hangingPunct="1"/>
            <a:r>
              <a:rPr lang="en-US" altLang="en-US" dirty="0">
                <a:latin typeface="Arial" panose="020B0604020202020204" pitchFamily="34" charset="0"/>
                <a:cs typeface="Arial" panose="020B0604020202020204" pitchFamily="34" charset="0"/>
              </a:rPr>
              <a:t>Imitation: Individuals adopt the modeled behavior more readily and completely if the person they are observing is admired by the observer</a:t>
            </a:r>
          </a:p>
          <a:p>
            <a:pPr eaLnBrk="1" hangingPunct="1"/>
            <a:endParaRPr lang="en-US" altLang="en-US" dirty="0">
              <a:latin typeface="Arial" panose="020B0604020202020204" pitchFamily="34" charset="0"/>
              <a:cs typeface="Arial" panose="020B0604020202020204" pitchFamily="34" charset="0"/>
            </a:endParaRPr>
          </a:p>
          <a:p>
            <a:pPr eaLnBrk="1" hangingPunct="1"/>
            <a:r>
              <a:rPr lang="en-US" altLang="en-US" dirty="0">
                <a:latin typeface="Arial" panose="020B0604020202020204" pitchFamily="34" charset="0"/>
                <a:cs typeface="Arial" panose="020B0604020202020204" pitchFamily="34" charset="0"/>
              </a:rPr>
              <a:t>We more readily model behavior if it results in outcomes we value or approve of</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51D9554B-4CFF-8045-AB2B-562F4088D1B4}"/>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C5D8E1B7-3B4E-6C44-9835-500E04E7DFFE}" type="slidenum">
              <a:rPr lang="es-ES" altLang="en-US" smtClean="0"/>
              <a:pPr>
                <a:spcBef>
                  <a:spcPct val="0"/>
                </a:spcBef>
              </a:pPr>
              <a:t>27</a:t>
            </a:fld>
            <a:endParaRPr lang="es-ES" altLang="en-US"/>
          </a:p>
        </p:txBody>
      </p:sp>
      <p:sp>
        <p:nvSpPr>
          <p:cNvPr id="46083" name="Rectangle 2">
            <a:extLst>
              <a:ext uri="{FF2B5EF4-FFF2-40B4-BE49-F238E27FC236}">
                <a16:creationId xmlns:a16="http://schemas.microsoft.com/office/drawing/2014/main" id="{4AAC47E0-6328-2E4A-B763-35C6F2217271}"/>
              </a:ext>
            </a:extLst>
          </p:cNvPr>
          <p:cNvSpPr>
            <a:spLocks noGrp="1" noRot="1" noChangeAspect="1" noChangeArrowheads="1" noTextEdit="1"/>
          </p:cNvSpPr>
          <p:nvPr>
            <p:ph type="sldImg"/>
          </p:nvPr>
        </p:nvSpPr>
        <p:spPr>
          <a:ln/>
        </p:spPr>
      </p:sp>
      <p:sp>
        <p:nvSpPr>
          <p:cNvPr id="46084" name="Rectangle 3">
            <a:extLst>
              <a:ext uri="{FF2B5EF4-FFF2-40B4-BE49-F238E27FC236}">
                <a16:creationId xmlns:a16="http://schemas.microsoft.com/office/drawing/2014/main" id="{5349536A-8A77-CB4E-BEC6-98BCE941B63D}"/>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CD3AE3DB-F2A3-D240-950E-ACCB8F368CFB}"/>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1A7B641-81A6-164A-B728-304E416529CE}" type="slidenum">
              <a:rPr lang="es-ES" altLang="en-US" smtClean="0"/>
              <a:pPr>
                <a:spcBef>
                  <a:spcPct val="0"/>
                </a:spcBef>
              </a:pPr>
              <a:t>28</a:t>
            </a:fld>
            <a:endParaRPr lang="es-ES" altLang="en-US"/>
          </a:p>
        </p:txBody>
      </p:sp>
      <p:sp>
        <p:nvSpPr>
          <p:cNvPr id="48131" name="Rectangle 2">
            <a:extLst>
              <a:ext uri="{FF2B5EF4-FFF2-40B4-BE49-F238E27FC236}">
                <a16:creationId xmlns:a16="http://schemas.microsoft.com/office/drawing/2014/main" id="{5F6C2C99-35AD-254C-B851-CEDD1EC9E1ED}"/>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CE528571-81EA-4042-B3B7-612DF66BB243}"/>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7BF85A1E-1D6D-E146-9E5C-C3268F902427}"/>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EF5CD08-C892-B34B-B3E9-A33A4CEE65FC}" type="slidenum">
              <a:rPr lang="es-ES" altLang="en-US" smtClean="0"/>
              <a:pPr>
                <a:spcBef>
                  <a:spcPct val="0"/>
                </a:spcBef>
              </a:pPr>
              <a:t>29</a:t>
            </a:fld>
            <a:endParaRPr lang="es-ES" altLang="en-US"/>
          </a:p>
        </p:txBody>
      </p:sp>
      <p:sp>
        <p:nvSpPr>
          <p:cNvPr id="50179" name="Rectangle 2">
            <a:extLst>
              <a:ext uri="{FF2B5EF4-FFF2-40B4-BE49-F238E27FC236}">
                <a16:creationId xmlns:a16="http://schemas.microsoft.com/office/drawing/2014/main" id="{3CCD7A97-85E4-F44B-AF23-DA53C359B36D}"/>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9EF25EAD-B15C-4B46-A61A-D23E634F235D}"/>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77BBB34E-D440-D640-96DD-3B0F67F8CD83}"/>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8A9A131-61D1-E943-A5E1-8E2012101699}" type="slidenum">
              <a:rPr lang="es-ES" altLang="en-US" smtClean="0"/>
              <a:pPr>
                <a:spcBef>
                  <a:spcPct val="0"/>
                </a:spcBef>
              </a:pPr>
              <a:t>30</a:t>
            </a:fld>
            <a:endParaRPr lang="es-ES" altLang="en-US"/>
          </a:p>
        </p:txBody>
      </p:sp>
      <p:sp>
        <p:nvSpPr>
          <p:cNvPr id="52227" name="Rectangle 2">
            <a:extLst>
              <a:ext uri="{FF2B5EF4-FFF2-40B4-BE49-F238E27FC236}">
                <a16:creationId xmlns:a16="http://schemas.microsoft.com/office/drawing/2014/main" id="{279B16E5-1B54-504F-81DC-29211FBAD2B7}"/>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CCC746E8-17DA-F243-9CFB-08A6FF4C9F8B}"/>
              </a:ext>
            </a:extLst>
          </p:cNvPr>
          <p:cNvSpPr>
            <a:spLocks noGrp="1" noChangeArrowheads="1"/>
          </p:cNvSpPr>
          <p:nvPr>
            <p:ph type="body" idx="1"/>
          </p:nvPr>
        </p:nvSpPr>
        <p:spPr>
          <a:xfrm>
            <a:off x="914400" y="4343400"/>
            <a:ext cx="5029200" cy="4114800"/>
          </a:xfr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3D43F6B4-8A86-EE45-B8A5-C1A2DA93B1BF}"/>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F4E1E66-C412-494B-9420-B74F405B1E8D}" type="slidenum">
              <a:rPr lang="es-ES" altLang="en-US" smtClean="0"/>
              <a:pPr>
                <a:spcBef>
                  <a:spcPct val="0"/>
                </a:spcBef>
              </a:pPr>
              <a:t>32</a:t>
            </a:fld>
            <a:endParaRPr lang="es-ES" altLang="en-US"/>
          </a:p>
        </p:txBody>
      </p:sp>
      <p:sp>
        <p:nvSpPr>
          <p:cNvPr id="55299" name="Rectangle 2">
            <a:extLst>
              <a:ext uri="{FF2B5EF4-FFF2-40B4-BE49-F238E27FC236}">
                <a16:creationId xmlns:a16="http://schemas.microsoft.com/office/drawing/2014/main" id="{B96E6C3E-17B4-FA46-B7AC-D0F844566CF7}"/>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D650EE63-F883-9344-9F1C-2DA809A9A2A0}"/>
              </a:ext>
            </a:extLst>
          </p:cNvPr>
          <p:cNvSpPr>
            <a:spLocks noGrp="1" noChangeArrowheads="1"/>
          </p:cNvSpPr>
          <p:nvPr>
            <p:ph type="body" idx="1"/>
          </p:nvPr>
        </p:nvSpPr>
        <p:spPr>
          <a:noFill/>
        </p:spPr>
        <p:txBody>
          <a:bodyPr/>
          <a:lstStyle/>
          <a:p>
            <a:pPr eaLnBrk="1" hangingPunct="1"/>
            <a:r>
              <a:rPr lang="en-US" altLang="en-US">
                <a:latin typeface="Arial" panose="020B0604020202020204" pitchFamily="34" charset="0"/>
                <a:cs typeface="Arial" panose="020B0604020202020204" pitchFamily="34" charset="0"/>
              </a:rPr>
              <a:t>Think of a laboratory environment, for instance. What’s more effective in your estimation…watching the faculty member conduct the lab, or you doing it yourself?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060D3399-1412-2245-A99D-CCF173F29ED1}"/>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A4B22244-04CA-934D-AEF8-A80EEEE64F7B}" type="slidenum">
              <a:rPr lang="es-ES" altLang="en-US" smtClean="0"/>
              <a:pPr>
                <a:spcBef>
                  <a:spcPct val="0"/>
                </a:spcBef>
              </a:pPr>
              <a:t>33</a:t>
            </a:fld>
            <a:endParaRPr lang="es-ES" altLang="en-US"/>
          </a:p>
        </p:txBody>
      </p:sp>
      <p:sp>
        <p:nvSpPr>
          <p:cNvPr id="57347" name="Rectangle 2">
            <a:extLst>
              <a:ext uri="{FF2B5EF4-FFF2-40B4-BE49-F238E27FC236}">
                <a16:creationId xmlns:a16="http://schemas.microsoft.com/office/drawing/2014/main" id="{3EA913F2-BC32-E848-96FF-B130D6CAE5A0}"/>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770769F8-0935-F245-9696-66FE000DB44A}"/>
              </a:ext>
            </a:extLst>
          </p:cNvPr>
          <p:cNvSpPr>
            <a:spLocks noGrp="1" noChangeArrowheads="1"/>
          </p:cNvSpPr>
          <p:nvPr>
            <p:ph type="body" idx="1"/>
          </p:nvPr>
        </p:nvSpPr>
        <p:spPr>
          <a:noFill/>
        </p:spPr>
        <p:txBody>
          <a:bodyPr/>
          <a:lstStyle/>
          <a:p>
            <a:pPr eaLnBrk="1" hangingPunct="1"/>
            <a:r>
              <a:rPr lang="en-US" altLang="en-US" dirty="0">
                <a:latin typeface="Arial" panose="020B0604020202020204" pitchFamily="34" charset="0"/>
                <a:cs typeface="Arial" panose="020B0604020202020204" pitchFamily="34" charset="0"/>
              </a:rPr>
              <a:t>Knowledge is actively constructed by individuals in light of and in relation to our past experiences, the context of learning, personal motivation, and our beliefs/attitudes/prior knowledge</a:t>
            </a:r>
          </a:p>
          <a:p>
            <a:pPr eaLnBrk="1" hangingPunct="1"/>
            <a:endParaRPr lang="en-US" altLang="en-US" dirty="0">
              <a:latin typeface="Arial" panose="020B0604020202020204" pitchFamily="34" charset="0"/>
              <a:cs typeface="Arial" panose="020B0604020202020204" pitchFamily="34" charset="0"/>
            </a:endParaRPr>
          </a:p>
          <a:p>
            <a:pPr eaLnBrk="1" hangingPunct="1"/>
            <a:r>
              <a:rPr lang="en-US" altLang="en-US" dirty="0">
                <a:latin typeface="Arial" panose="020B0604020202020204" pitchFamily="34" charset="0"/>
                <a:cs typeface="Arial" panose="020B0604020202020204" pitchFamily="34" charset="0"/>
              </a:rPr>
              <a:t>Think of the lab…instead of just watching it being done, the student acts as the active agent conducting the lab, with expert support leading them to the edge of their knowledge and beyond.</a:t>
            </a:r>
          </a:p>
          <a:p>
            <a:pPr eaLnBrk="1" hangingPunct="1"/>
            <a:endParaRPr lang="en-US" altLang="en-US" dirty="0">
              <a:latin typeface="Arial" panose="020B0604020202020204" pitchFamily="34" charset="0"/>
              <a:cs typeface="Arial" panose="020B0604020202020204" pitchFamily="34" charset="0"/>
            </a:endParaRPr>
          </a:p>
          <a:p>
            <a:pPr eaLnBrk="1" hangingPunct="1"/>
            <a:r>
              <a:rPr lang="en-US" altLang="en-US" dirty="0">
                <a:latin typeface="Arial" panose="020B0604020202020204" pitchFamily="34" charset="0"/>
                <a:cs typeface="Arial" panose="020B0604020202020204" pitchFamily="34" charset="0"/>
              </a:rPr>
              <a:t>Dialogic: central focus is on written &amp; spoken dialogue</a:t>
            </a:r>
          </a:p>
          <a:p>
            <a:pPr eaLnBrk="1" hangingPunct="1"/>
            <a:endParaRPr lang="en-US" altLang="en-US" dirty="0">
              <a:latin typeface="Arial" panose="020B0604020202020204" pitchFamily="34" charset="0"/>
              <a:cs typeface="Arial" panose="020B0604020202020204" pitchFamily="34" charset="0"/>
            </a:endParaRPr>
          </a:p>
          <a:p>
            <a:pPr eaLnBrk="1" hangingPunct="1"/>
            <a:r>
              <a:rPr lang="en-US" altLang="en-US" dirty="0">
                <a:latin typeface="Arial" panose="020B0604020202020204" pitchFamily="34" charset="0"/>
                <a:cs typeface="Arial" panose="020B0604020202020204" pitchFamily="34" charset="0"/>
              </a:rPr>
              <a:t>Recursive: new learning is built upon prior learning…scaffolding</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0781DE46-E237-2D47-91CC-E62FC503EB01}"/>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134DC52-3DDC-8440-B814-94BC8A7CD575}" type="slidenum">
              <a:rPr lang="es-ES" altLang="en-US" smtClean="0"/>
              <a:pPr>
                <a:spcBef>
                  <a:spcPct val="0"/>
                </a:spcBef>
              </a:pPr>
              <a:t>35</a:t>
            </a:fld>
            <a:endParaRPr lang="es-ES" altLang="en-US"/>
          </a:p>
        </p:txBody>
      </p:sp>
      <p:sp>
        <p:nvSpPr>
          <p:cNvPr id="60419" name="Rectangle 2">
            <a:extLst>
              <a:ext uri="{FF2B5EF4-FFF2-40B4-BE49-F238E27FC236}">
                <a16:creationId xmlns:a16="http://schemas.microsoft.com/office/drawing/2014/main" id="{F44B42E8-D2E1-5F4D-B01C-57596B1FEA29}"/>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1354FE1C-FFA8-F049-87CC-BF237175FB95}"/>
              </a:ext>
            </a:extLst>
          </p:cNvPr>
          <p:cNvSpPr>
            <a:spLocks noGrp="1" noChangeArrowheads="1"/>
          </p:cNvSpPr>
          <p:nvPr>
            <p:ph type="body" idx="1"/>
          </p:nvPr>
        </p:nvSpPr>
        <p:spPr>
          <a:noFill/>
        </p:spPr>
        <p:txBody>
          <a:bodyPr/>
          <a:lstStyle/>
          <a:p>
            <a:pPr eaLnBrk="1" hangingPunct="1"/>
            <a:r>
              <a:rPr lang="en-US" altLang="en-US">
                <a:latin typeface="Arial" panose="020B0604020202020204" pitchFamily="34" charset="0"/>
                <a:cs typeface="Arial" panose="020B0604020202020204" pitchFamily="34" charset="0"/>
              </a:rPr>
              <a:t>Suggests that knowledge is neither given nor absolute, but is rather an individual construct</a:t>
            </a:r>
          </a:p>
          <a:p>
            <a:pPr eaLnBrk="1" hangingPunct="1"/>
            <a:endParaRPr lang="en-US" altLang="en-US">
              <a:latin typeface="Arial" panose="020B0604020202020204" pitchFamily="34" charset="0"/>
              <a:cs typeface="Arial" panose="020B0604020202020204" pitchFamily="34" charset="0"/>
            </a:endParaRPr>
          </a:p>
          <a:p>
            <a:pPr eaLnBrk="1" hangingPunct="1"/>
            <a:r>
              <a:rPr lang="en-US" altLang="en-US">
                <a:latin typeface="Arial" panose="020B0604020202020204" pitchFamily="34" charset="0"/>
                <a:cs typeface="Arial" panose="020B0604020202020204" pitchFamily="34" charset="0"/>
              </a:rPr>
              <a:t>Does not fit well with traditional age grouping and rigid terms/semesters that do not provide a flexible timeframe for learning</a:t>
            </a:r>
          </a:p>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6070A105-C701-C648-B036-79419ACE951F}"/>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DE849CB-B5CB-1748-9803-33F87BF6A0B9}" type="slidenum">
              <a:rPr lang="es-ES" altLang="en-US" smtClean="0"/>
              <a:pPr>
                <a:spcBef>
                  <a:spcPct val="0"/>
                </a:spcBef>
              </a:pPr>
              <a:t>36</a:t>
            </a:fld>
            <a:endParaRPr lang="es-ES" altLang="en-US"/>
          </a:p>
        </p:txBody>
      </p:sp>
      <p:sp>
        <p:nvSpPr>
          <p:cNvPr id="62467" name="Rectangle 2">
            <a:extLst>
              <a:ext uri="{FF2B5EF4-FFF2-40B4-BE49-F238E27FC236}">
                <a16:creationId xmlns:a16="http://schemas.microsoft.com/office/drawing/2014/main" id="{2E84CF5D-3351-0440-9E76-AB1C758836D0}"/>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D9AECA20-0DBA-0240-A6FF-49F1FA11EB4C}"/>
              </a:ext>
            </a:extLst>
          </p:cNvPr>
          <p:cNvSpPr>
            <a:spLocks noGrp="1" noChangeArrowheads="1"/>
          </p:cNvSpPr>
          <p:nvPr>
            <p:ph type="body" idx="1"/>
          </p:nvPr>
        </p:nvSpPr>
        <p:spPr>
          <a:noFill/>
        </p:spPr>
        <p:txBody>
          <a:bodyPr/>
          <a:lstStyle/>
          <a:p>
            <a:pPr eaLnBrk="1" hangingPunct="1"/>
            <a:r>
              <a:rPr lang="en-US" altLang="en-US">
                <a:latin typeface="Arial" panose="020B0604020202020204" pitchFamily="34" charset="0"/>
                <a:cs typeface="Arial" panose="020B0604020202020204" pitchFamily="34" charset="0"/>
              </a:rPr>
              <a:t>Metacognition – simply put is learning about learning, but more realistically, it’s about kn owing who you are as a learner, and developing the capacity to leverage your strengths to your advantage while purposefully addressing your weaknesses</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662D79BF-4017-1B4F-A46B-FD3D545A1252}"/>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B86738D-4F53-9543-AA65-5F1BC2E2FFC6}" type="slidenum">
              <a:rPr lang="es-ES" altLang="en-US" smtClean="0"/>
              <a:pPr>
                <a:spcBef>
                  <a:spcPct val="0"/>
                </a:spcBef>
              </a:pPr>
              <a:t>41</a:t>
            </a:fld>
            <a:endParaRPr lang="es-ES" altLang="en-US"/>
          </a:p>
        </p:txBody>
      </p:sp>
      <p:sp>
        <p:nvSpPr>
          <p:cNvPr id="68611" name="Rectangle 2">
            <a:extLst>
              <a:ext uri="{FF2B5EF4-FFF2-40B4-BE49-F238E27FC236}">
                <a16:creationId xmlns:a16="http://schemas.microsoft.com/office/drawing/2014/main" id="{5652EE7E-5076-3046-ADC9-CDAE0ECD6DD6}"/>
              </a:ext>
            </a:extLst>
          </p:cNvPr>
          <p:cNvSpPr>
            <a:spLocks noGrp="1" noRot="1" noChangeAspect="1" noChangeArrowheads="1" noTextEdit="1"/>
          </p:cNvSpPr>
          <p:nvPr>
            <p:ph type="sldImg"/>
          </p:nvPr>
        </p:nvSpPr>
        <p:spPr>
          <a:ln/>
        </p:spPr>
      </p:sp>
      <p:sp>
        <p:nvSpPr>
          <p:cNvPr id="68612" name="Rectangle 3">
            <a:extLst>
              <a:ext uri="{FF2B5EF4-FFF2-40B4-BE49-F238E27FC236}">
                <a16:creationId xmlns:a16="http://schemas.microsoft.com/office/drawing/2014/main" id="{868582EE-4AC9-414C-A527-665AF7D9D4F2}"/>
              </a:ext>
            </a:extLst>
          </p:cNvPr>
          <p:cNvSpPr>
            <a:spLocks noGrp="1" noChangeArrowheads="1"/>
          </p:cNvSpPr>
          <p:nvPr>
            <p:ph type="body" idx="1"/>
          </p:nvPr>
        </p:nvSpPr>
        <p:spPr>
          <a:noFill/>
        </p:spPr>
        <p:txBody>
          <a:bodyPr/>
          <a:lstStyle/>
          <a:p>
            <a:pPr eaLnBrk="1" hangingPunct="1"/>
            <a:r>
              <a:rPr lang="en-US" altLang="en-US">
                <a:latin typeface="Arial" panose="020B0604020202020204" pitchFamily="34" charset="0"/>
                <a:cs typeface="Arial" panose="020B0604020202020204" pitchFamily="34" charset="0"/>
              </a:rPr>
              <a:t>Individual principles have been scientifically questioned (left/right brain laterality)</a:t>
            </a:r>
          </a:p>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Slide Number Placeholder 5">
            <a:extLst>
              <a:ext uri="{FF2B5EF4-FFF2-40B4-BE49-F238E27FC236}">
                <a16:creationId xmlns:a16="http://schemas.microsoft.com/office/drawing/2014/main" id="{93AA626A-6629-984B-AF41-46889FA1F411}"/>
              </a:ext>
            </a:extLst>
          </p:cNvPr>
          <p:cNvSpPr>
            <a:spLocks noGrp="1"/>
          </p:cNvSpPr>
          <p:nvPr>
            <p:ph type="sldNum" sz="quarter" idx="10"/>
          </p:nvPr>
        </p:nvSpPr>
        <p:spPr>
          <a:ln/>
        </p:spPr>
        <p:txBody>
          <a:bodyPr/>
          <a:lstStyle>
            <a:lvl1pPr>
              <a:defRPr/>
            </a:lvl1pPr>
          </a:lstStyle>
          <a:p>
            <a:pPr>
              <a:defRPr/>
            </a:pPr>
            <a:fld id="{FBB9754E-A0ED-374A-8533-22B8AB588238}" type="slidenum">
              <a:rPr lang="es-ES" altLang="en-US"/>
              <a:pPr>
                <a:defRPr/>
              </a:pPr>
              <a:t>‹#›</a:t>
            </a:fld>
            <a:endParaRPr lang="es-ES" altLang="en-US"/>
          </a:p>
        </p:txBody>
      </p:sp>
      <p:sp>
        <p:nvSpPr>
          <p:cNvPr id="5" name="Footer Placeholder 4">
            <a:extLst>
              <a:ext uri="{FF2B5EF4-FFF2-40B4-BE49-F238E27FC236}">
                <a16:creationId xmlns:a16="http://schemas.microsoft.com/office/drawing/2014/main" id="{0F207509-296B-7947-9DA4-5DB145DDBB19}"/>
              </a:ext>
            </a:extLst>
          </p:cNvPr>
          <p:cNvSpPr>
            <a:spLocks noGrp="1"/>
          </p:cNvSpPr>
          <p:nvPr>
            <p:ph type="ftr" sz="quarter" idx="11"/>
          </p:nvPr>
        </p:nvSpPr>
        <p:spPr/>
        <p:txBody>
          <a:bodyPr/>
          <a:lstStyle>
            <a:lvl1pPr>
              <a:defRPr/>
            </a:lvl1pPr>
          </a:lstStyle>
          <a:p>
            <a:pPr>
              <a:defRPr/>
            </a:pPr>
            <a:endParaRPr lang="es-ES" altLang="en-US"/>
          </a:p>
        </p:txBody>
      </p:sp>
      <p:sp>
        <p:nvSpPr>
          <p:cNvPr id="6" name="Date Placeholder 3">
            <a:extLst>
              <a:ext uri="{FF2B5EF4-FFF2-40B4-BE49-F238E27FC236}">
                <a16:creationId xmlns:a16="http://schemas.microsoft.com/office/drawing/2014/main" id="{4D901FFC-28CE-4F40-9913-E62702BD3944}"/>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542203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6DF66B8-B90E-2348-896A-6F6DF9B5BACF}"/>
              </a:ext>
            </a:extLst>
          </p:cNvPr>
          <p:cNvSpPr>
            <a:spLocks noGrp="1"/>
          </p:cNvSpPr>
          <p:nvPr>
            <p:ph type="sldNum" sz="quarter" idx="10"/>
          </p:nvPr>
        </p:nvSpPr>
        <p:spPr>
          <a:ln/>
        </p:spPr>
        <p:txBody>
          <a:bodyPr/>
          <a:lstStyle>
            <a:lvl1pPr>
              <a:defRPr/>
            </a:lvl1pPr>
          </a:lstStyle>
          <a:p>
            <a:pPr>
              <a:defRPr/>
            </a:pPr>
            <a:fld id="{B066A474-B51D-E84B-92B4-2BA3A1025C40}" type="slidenum">
              <a:rPr lang="es-ES" altLang="en-US"/>
              <a:pPr>
                <a:defRPr/>
              </a:pPr>
              <a:t>‹#›</a:t>
            </a:fld>
            <a:endParaRPr lang="es-ES" altLang="en-US"/>
          </a:p>
        </p:txBody>
      </p:sp>
      <p:sp>
        <p:nvSpPr>
          <p:cNvPr id="5" name="Footer Placeholder 4">
            <a:extLst>
              <a:ext uri="{FF2B5EF4-FFF2-40B4-BE49-F238E27FC236}">
                <a16:creationId xmlns:a16="http://schemas.microsoft.com/office/drawing/2014/main" id="{903972FF-32BB-1B45-B989-0E99C868E828}"/>
              </a:ext>
            </a:extLst>
          </p:cNvPr>
          <p:cNvSpPr>
            <a:spLocks noGrp="1"/>
          </p:cNvSpPr>
          <p:nvPr>
            <p:ph type="ftr" sz="quarter" idx="11"/>
          </p:nvPr>
        </p:nvSpPr>
        <p:spPr/>
        <p:txBody>
          <a:bodyPr/>
          <a:lstStyle>
            <a:lvl1pPr>
              <a:defRPr/>
            </a:lvl1pPr>
          </a:lstStyle>
          <a:p>
            <a:pPr>
              <a:defRPr/>
            </a:pPr>
            <a:endParaRPr lang="es-ES" altLang="en-US"/>
          </a:p>
        </p:txBody>
      </p:sp>
      <p:sp>
        <p:nvSpPr>
          <p:cNvPr id="6" name="Date Placeholder 3">
            <a:extLst>
              <a:ext uri="{FF2B5EF4-FFF2-40B4-BE49-F238E27FC236}">
                <a16:creationId xmlns:a16="http://schemas.microsoft.com/office/drawing/2014/main" id="{978F5F59-D053-E44C-9400-4215D8EC4960}"/>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727390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Slide Number Placeholder 5">
            <a:extLst>
              <a:ext uri="{FF2B5EF4-FFF2-40B4-BE49-F238E27FC236}">
                <a16:creationId xmlns:a16="http://schemas.microsoft.com/office/drawing/2014/main" id="{19849026-F10F-3C4B-845A-1521CC98EDA6}"/>
              </a:ext>
            </a:extLst>
          </p:cNvPr>
          <p:cNvSpPr>
            <a:spLocks noGrp="1"/>
          </p:cNvSpPr>
          <p:nvPr>
            <p:ph type="sldNum" sz="quarter" idx="10"/>
          </p:nvPr>
        </p:nvSpPr>
        <p:spPr>
          <a:ln/>
        </p:spPr>
        <p:txBody>
          <a:bodyPr/>
          <a:lstStyle>
            <a:lvl1pPr>
              <a:defRPr/>
            </a:lvl1pPr>
          </a:lstStyle>
          <a:p>
            <a:pPr>
              <a:defRPr/>
            </a:pPr>
            <a:fld id="{FD58C168-B291-E74D-AE69-FA85C1087FC2}" type="slidenum">
              <a:rPr lang="es-ES" altLang="en-US"/>
              <a:pPr>
                <a:defRPr/>
              </a:pPr>
              <a:t>‹#›</a:t>
            </a:fld>
            <a:endParaRPr lang="es-ES" altLang="en-US"/>
          </a:p>
        </p:txBody>
      </p:sp>
      <p:sp>
        <p:nvSpPr>
          <p:cNvPr id="5" name="Footer Placeholder 4">
            <a:extLst>
              <a:ext uri="{FF2B5EF4-FFF2-40B4-BE49-F238E27FC236}">
                <a16:creationId xmlns:a16="http://schemas.microsoft.com/office/drawing/2014/main" id="{F131B22E-07DE-5949-A249-D419AF09EBFA}"/>
              </a:ext>
            </a:extLst>
          </p:cNvPr>
          <p:cNvSpPr>
            <a:spLocks noGrp="1"/>
          </p:cNvSpPr>
          <p:nvPr>
            <p:ph type="ftr" sz="quarter" idx="11"/>
          </p:nvPr>
        </p:nvSpPr>
        <p:spPr/>
        <p:txBody>
          <a:bodyPr/>
          <a:lstStyle>
            <a:lvl1pPr>
              <a:defRPr/>
            </a:lvl1pPr>
          </a:lstStyle>
          <a:p>
            <a:pPr>
              <a:defRPr/>
            </a:pPr>
            <a:endParaRPr lang="es-ES" altLang="en-US"/>
          </a:p>
        </p:txBody>
      </p:sp>
      <p:sp>
        <p:nvSpPr>
          <p:cNvPr id="6" name="Date Placeholder 3">
            <a:extLst>
              <a:ext uri="{FF2B5EF4-FFF2-40B4-BE49-F238E27FC236}">
                <a16:creationId xmlns:a16="http://schemas.microsoft.com/office/drawing/2014/main" id="{568E75E2-BBC2-3F4A-BE1A-02F068AFD86D}"/>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3534953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B2A47B9D-C2DE-294E-BD2C-AE82AF84C53A}"/>
              </a:ext>
            </a:extLst>
          </p:cNvPr>
          <p:cNvSpPr>
            <a:spLocks noGrp="1"/>
          </p:cNvSpPr>
          <p:nvPr>
            <p:ph type="sldNum" sz="quarter" idx="10"/>
          </p:nvPr>
        </p:nvSpPr>
        <p:spPr>
          <a:ln/>
        </p:spPr>
        <p:txBody>
          <a:bodyPr/>
          <a:lstStyle>
            <a:lvl1pPr>
              <a:defRPr/>
            </a:lvl1pPr>
          </a:lstStyle>
          <a:p>
            <a:pPr>
              <a:defRPr/>
            </a:pPr>
            <a:fld id="{4BF03342-4D30-C74B-A8F9-C03AED4D199F}" type="slidenum">
              <a:rPr lang="es-ES" altLang="en-US"/>
              <a:pPr>
                <a:defRPr/>
              </a:pPr>
              <a:t>‹#›</a:t>
            </a:fld>
            <a:endParaRPr lang="es-ES" altLang="en-US"/>
          </a:p>
        </p:txBody>
      </p:sp>
      <p:sp>
        <p:nvSpPr>
          <p:cNvPr id="6" name="Footer Placeholder 4">
            <a:extLst>
              <a:ext uri="{FF2B5EF4-FFF2-40B4-BE49-F238E27FC236}">
                <a16:creationId xmlns:a16="http://schemas.microsoft.com/office/drawing/2014/main" id="{BE9BC3FA-6DCC-C04B-8E40-FB44F14024A5}"/>
              </a:ext>
            </a:extLst>
          </p:cNvPr>
          <p:cNvSpPr>
            <a:spLocks noGrp="1"/>
          </p:cNvSpPr>
          <p:nvPr>
            <p:ph type="ftr" sz="quarter" idx="11"/>
          </p:nvPr>
        </p:nvSpPr>
        <p:spPr/>
        <p:txBody>
          <a:bodyPr/>
          <a:lstStyle>
            <a:lvl1pPr>
              <a:defRPr/>
            </a:lvl1pPr>
          </a:lstStyle>
          <a:p>
            <a:pPr>
              <a:defRPr/>
            </a:pPr>
            <a:endParaRPr lang="es-ES" altLang="en-US"/>
          </a:p>
        </p:txBody>
      </p:sp>
      <p:sp>
        <p:nvSpPr>
          <p:cNvPr id="7" name="Date Placeholder 3">
            <a:extLst>
              <a:ext uri="{FF2B5EF4-FFF2-40B4-BE49-F238E27FC236}">
                <a16:creationId xmlns:a16="http://schemas.microsoft.com/office/drawing/2014/main" id="{BAEB0205-5D4D-834A-B957-72E316B63617}"/>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3017127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a:extLst>
              <a:ext uri="{FF2B5EF4-FFF2-40B4-BE49-F238E27FC236}">
                <a16:creationId xmlns:a16="http://schemas.microsoft.com/office/drawing/2014/main" id="{4C14D580-1315-7048-B56D-40525F396265}"/>
              </a:ext>
            </a:extLst>
          </p:cNvPr>
          <p:cNvSpPr>
            <a:spLocks noGrp="1"/>
          </p:cNvSpPr>
          <p:nvPr>
            <p:ph type="sldNum" sz="quarter" idx="10"/>
          </p:nvPr>
        </p:nvSpPr>
        <p:spPr>
          <a:ln/>
        </p:spPr>
        <p:txBody>
          <a:bodyPr/>
          <a:lstStyle>
            <a:lvl1pPr>
              <a:defRPr/>
            </a:lvl1pPr>
          </a:lstStyle>
          <a:p>
            <a:pPr>
              <a:defRPr/>
            </a:pPr>
            <a:fld id="{110DF672-C0CD-4D40-970B-CAC4ECB8F8A3}" type="slidenum">
              <a:rPr lang="es-ES" altLang="en-US"/>
              <a:pPr>
                <a:defRPr/>
              </a:pPr>
              <a:t>‹#›</a:t>
            </a:fld>
            <a:endParaRPr lang="es-ES" altLang="en-US"/>
          </a:p>
        </p:txBody>
      </p:sp>
      <p:sp>
        <p:nvSpPr>
          <p:cNvPr id="8" name="Footer Placeholder 4">
            <a:extLst>
              <a:ext uri="{FF2B5EF4-FFF2-40B4-BE49-F238E27FC236}">
                <a16:creationId xmlns:a16="http://schemas.microsoft.com/office/drawing/2014/main" id="{B493209A-5E8A-D041-8D21-3E5620E2FAEB}"/>
              </a:ext>
            </a:extLst>
          </p:cNvPr>
          <p:cNvSpPr>
            <a:spLocks noGrp="1"/>
          </p:cNvSpPr>
          <p:nvPr>
            <p:ph type="ftr" sz="quarter" idx="11"/>
          </p:nvPr>
        </p:nvSpPr>
        <p:spPr/>
        <p:txBody>
          <a:bodyPr/>
          <a:lstStyle>
            <a:lvl1pPr>
              <a:defRPr/>
            </a:lvl1pPr>
          </a:lstStyle>
          <a:p>
            <a:pPr>
              <a:defRPr/>
            </a:pPr>
            <a:endParaRPr lang="es-ES" altLang="en-US"/>
          </a:p>
        </p:txBody>
      </p:sp>
      <p:sp>
        <p:nvSpPr>
          <p:cNvPr id="9" name="Date Placeholder 3">
            <a:extLst>
              <a:ext uri="{FF2B5EF4-FFF2-40B4-BE49-F238E27FC236}">
                <a16:creationId xmlns:a16="http://schemas.microsoft.com/office/drawing/2014/main" id="{59E9E0B7-61D2-6D44-98EC-AF153A989550}"/>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3524989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a:extLst>
              <a:ext uri="{FF2B5EF4-FFF2-40B4-BE49-F238E27FC236}">
                <a16:creationId xmlns:a16="http://schemas.microsoft.com/office/drawing/2014/main" id="{5E78C096-8FBA-4C47-94E0-24312E8781A4}"/>
              </a:ext>
            </a:extLst>
          </p:cNvPr>
          <p:cNvSpPr>
            <a:spLocks noGrp="1"/>
          </p:cNvSpPr>
          <p:nvPr>
            <p:ph type="sldNum" sz="quarter" idx="10"/>
          </p:nvPr>
        </p:nvSpPr>
        <p:spPr>
          <a:ln/>
        </p:spPr>
        <p:txBody>
          <a:bodyPr/>
          <a:lstStyle>
            <a:lvl1pPr>
              <a:defRPr/>
            </a:lvl1pPr>
          </a:lstStyle>
          <a:p>
            <a:pPr>
              <a:defRPr/>
            </a:pPr>
            <a:fld id="{ADF876F6-E6F1-554C-894E-E442B8CB84C1}" type="slidenum">
              <a:rPr lang="es-ES" altLang="en-US"/>
              <a:pPr>
                <a:defRPr/>
              </a:pPr>
              <a:t>‹#›</a:t>
            </a:fld>
            <a:endParaRPr lang="es-ES" altLang="en-US"/>
          </a:p>
        </p:txBody>
      </p:sp>
      <p:sp>
        <p:nvSpPr>
          <p:cNvPr id="4" name="Footer Placeholder 4">
            <a:extLst>
              <a:ext uri="{FF2B5EF4-FFF2-40B4-BE49-F238E27FC236}">
                <a16:creationId xmlns:a16="http://schemas.microsoft.com/office/drawing/2014/main" id="{E68FC458-9730-1D47-A147-A9A480BD1CC5}"/>
              </a:ext>
            </a:extLst>
          </p:cNvPr>
          <p:cNvSpPr>
            <a:spLocks noGrp="1"/>
          </p:cNvSpPr>
          <p:nvPr>
            <p:ph type="ftr" sz="quarter" idx="11"/>
          </p:nvPr>
        </p:nvSpPr>
        <p:spPr/>
        <p:txBody>
          <a:bodyPr/>
          <a:lstStyle>
            <a:lvl1pPr>
              <a:defRPr/>
            </a:lvl1pPr>
          </a:lstStyle>
          <a:p>
            <a:pPr>
              <a:defRPr/>
            </a:pPr>
            <a:endParaRPr lang="es-ES" altLang="en-US"/>
          </a:p>
        </p:txBody>
      </p:sp>
      <p:sp>
        <p:nvSpPr>
          <p:cNvPr id="5" name="Date Placeholder 3">
            <a:extLst>
              <a:ext uri="{FF2B5EF4-FFF2-40B4-BE49-F238E27FC236}">
                <a16:creationId xmlns:a16="http://schemas.microsoft.com/office/drawing/2014/main" id="{6187C395-A584-3D40-A4EB-F88529BA7B39}"/>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194659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BF0621EF-9767-2D43-8C3D-FACD4091A62D}"/>
              </a:ext>
            </a:extLst>
          </p:cNvPr>
          <p:cNvSpPr>
            <a:spLocks noGrp="1"/>
          </p:cNvSpPr>
          <p:nvPr>
            <p:ph type="sldNum" sz="quarter" idx="10"/>
          </p:nvPr>
        </p:nvSpPr>
        <p:spPr>
          <a:ln/>
        </p:spPr>
        <p:txBody>
          <a:bodyPr/>
          <a:lstStyle>
            <a:lvl1pPr>
              <a:defRPr/>
            </a:lvl1pPr>
          </a:lstStyle>
          <a:p>
            <a:pPr>
              <a:defRPr/>
            </a:pPr>
            <a:fld id="{0020F2EF-44BD-F549-B1EA-2453C7702937}" type="slidenum">
              <a:rPr lang="es-ES" altLang="en-US"/>
              <a:pPr>
                <a:defRPr/>
              </a:pPr>
              <a:t>‹#›</a:t>
            </a:fld>
            <a:endParaRPr lang="es-ES" altLang="en-US"/>
          </a:p>
        </p:txBody>
      </p:sp>
      <p:sp>
        <p:nvSpPr>
          <p:cNvPr id="3" name="Footer Placeholder 4">
            <a:extLst>
              <a:ext uri="{FF2B5EF4-FFF2-40B4-BE49-F238E27FC236}">
                <a16:creationId xmlns:a16="http://schemas.microsoft.com/office/drawing/2014/main" id="{8D46E175-2BF8-6E4D-8D14-EE202268373D}"/>
              </a:ext>
            </a:extLst>
          </p:cNvPr>
          <p:cNvSpPr>
            <a:spLocks noGrp="1"/>
          </p:cNvSpPr>
          <p:nvPr>
            <p:ph type="ftr" sz="quarter" idx="11"/>
          </p:nvPr>
        </p:nvSpPr>
        <p:spPr/>
        <p:txBody>
          <a:bodyPr/>
          <a:lstStyle>
            <a:lvl1pPr>
              <a:defRPr/>
            </a:lvl1pPr>
          </a:lstStyle>
          <a:p>
            <a:pPr>
              <a:defRPr/>
            </a:pPr>
            <a:endParaRPr lang="es-ES" altLang="en-US"/>
          </a:p>
        </p:txBody>
      </p:sp>
      <p:sp>
        <p:nvSpPr>
          <p:cNvPr id="4" name="Date Placeholder 3">
            <a:extLst>
              <a:ext uri="{FF2B5EF4-FFF2-40B4-BE49-F238E27FC236}">
                <a16:creationId xmlns:a16="http://schemas.microsoft.com/office/drawing/2014/main" id="{5F159B9C-6245-1E45-977D-DCFC4CA7C961}"/>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456263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a:extLst>
              <a:ext uri="{FF2B5EF4-FFF2-40B4-BE49-F238E27FC236}">
                <a16:creationId xmlns:a16="http://schemas.microsoft.com/office/drawing/2014/main" id="{BAB0503F-0D0E-AE4B-92AD-B5DA77DABE5A}"/>
              </a:ext>
            </a:extLst>
          </p:cNvPr>
          <p:cNvSpPr>
            <a:spLocks noGrp="1"/>
          </p:cNvSpPr>
          <p:nvPr>
            <p:ph type="sldNum" sz="quarter" idx="14"/>
          </p:nvPr>
        </p:nvSpPr>
        <p:spPr>
          <a:ln/>
        </p:spPr>
        <p:txBody>
          <a:bodyPr/>
          <a:lstStyle>
            <a:lvl1pPr>
              <a:defRPr/>
            </a:lvl1pPr>
          </a:lstStyle>
          <a:p>
            <a:pPr>
              <a:defRPr/>
            </a:pPr>
            <a:fld id="{6D23B746-4DB8-2441-8AEE-6AC3206DE68D}" type="slidenum">
              <a:rPr lang="es-ES" altLang="en-US"/>
              <a:pPr>
                <a:defRPr/>
              </a:pPr>
              <a:t>‹#›</a:t>
            </a:fld>
            <a:endParaRPr lang="es-ES" altLang="en-US"/>
          </a:p>
        </p:txBody>
      </p:sp>
      <p:sp>
        <p:nvSpPr>
          <p:cNvPr id="6" name="Footer Placeholder 4">
            <a:extLst>
              <a:ext uri="{FF2B5EF4-FFF2-40B4-BE49-F238E27FC236}">
                <a16:creationId xmlns:a16="http://schemas.microsoft.com/office/drawing/2014/main" id="{665C9B5F-CCDA-7448-A9E7-C2FBB9F4D38D}"/>
              </a:ext>
            </a:extLst>
          </p:cNvPr>
          <p:cNvSpPr>
            <a:spLocks noGrp="1"/>
          </p:cNvSpPr>
          <p:nvPr>
            <p:ph type="ftr" sz="quarter" idx="15"/>
          </p:nvPr>
        </p:nvSpPr>
        <p:spPr/>
        <p:txBody>
          <a:bodyPr/>
          <a:lstStyle>
            <a:lvl1pPr>
              <a:defRPr/>
            </a:lvl1pPr>
          </a:lstStyle>
          <a:p>
            <a:pPr>
              <a:defRPr/>
            </a:pPr>
            <a:endParaRPr lang="es-ES" altLang="en-US"/>
          </a:p>
        </p:txBody>
      </p:sp>
      <p:sp>
        <p:nvSpPr>
          <p:cNvPr id="7" name="Date Placeholder 3">
            <a:extLst>
              <a:ext uri="{FF2B5EF4-FFF2-40B4-BE49-F238E27FC236}">
                <a16:creationId xmlns:a16="http://schemas.microsoft.com/office/drawing/2014/main" id="{4BA99653-D02B-2C47-939E-A71454009E39}"/>
              </a:ext>
            </a:extLst>
          </p:cNvPr>
          <p:cNvSpPr>
            <a:spLocks noGrp="1"/>
          </p:cNvSpPr>
          <p:nvPr>
            <p:ph type="dt" sz="half" idx="16"/>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2089515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a:extLst>
              <a:ext uri="{FF2B5EF4-FFF2-40B4-BE49-F238E27FC236}">
                <a16:creationId xmlns:a16="http://schemas.microsoft.com/office/drawing/2014/main" id="{565CAE58-4298-7048-A998-5FDCFE939B0C}"/>
              </a:ext>
            </a:extLst>
          </p:cNvPr>
          <p:cNvSpPr>
            <a:spLocks noGrp="1"/>
          </p:cNvSpPr>
          <p:nvPr>
            <p:ph type="sldNum" sz="quarter" idx="10"/>
          </p:nvPr>
        </p:nvSpPr>
        <p:spPr>
          <a:ln/>
        </p:spPr>
        <p:txBody>
          <a:bodyPr/>
          <a:lstStyle>
            <a:lvl1pPr>
              <a:defRPr/>
            </a:lvl1pPr>
          </a:lstStyle>
          <a:p>
            <a:pPr>
              <a:defRPr/>
            </a:pPr>
            <a:fld id="{308BA5D8-F6A3-2345-9766-0EF5BCAC880E}" type="slidenum">
              <a:rPr lang="es-ES" altLang="en-US"/>
              <a:pPr>
                <a:defRPr/>
              </a:pPr>
              <a:t>‹#›</a:t>
            </a:fld>
            <a:endParaRPr lang="es-ES" altLang="en-US"/>
          </a:p>
        </p:txBody>
      </p:sp>
      <p:sp>
        <p:nvSpPr>
          <p:cNvPr id="6" name="Footer Placeholder 4">
            <a:extLst>
              <a:ext uri="{FF2B5EF4-FFF2-40B4-BE49-F238E27FC236}">
                <a16:creationId xmlns:a16="http://schemas.microsoft.com/office/drawing/2014/main" id="{54E2E107-0DAA-764E-89AB-BBB480CEEB2F}"/>
              </a:ext>
            </a:extLst>
          </p:cNvPr>
          <p:cNvSpPr>
            <a:spLocks noGrp="1"/>
          </p:cNvSpPr>
          <p:nvPr>
            <p:ph type="ftr" sz="quarter" idx="11"/>
          </p:nvPr>
        </p:nvSpPr>
        <p:spPr/>
        <p:txBody>
          <a:bodyPr/>
          <a:lstStyle>
            <a:lvl1pPr>
              <a:defRPr/>
            </a:lvl1pPr>
          </a:lstStyle>
          <a:p>
            <a:pPr>
              <a:defRPr/>
            </a:pPr>
            <a:endParaRPr lang="es-ES" altLang="en-US"/>
          </a:p>
        </p:txBody>
      </p:sp>
      <p:sp>
        <p:nvSpPr>
          <p:cNvPr id="7" name="Date Placeholder 3">
            <a:extLst>
              <a:ext uri="{FF2B5EF4-FFF2-40B4-BE49-F238E27FC236}">
                <a16:creationId xmlns:a16="http://schemas.microsoft.com/office/drawing/2014/main" id="{5F70E938-96DB-2F4A-A5D9-8711C858CD19}"/>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290108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28FF11DC-7083-394D-B29C-3410DA1D40FC}"/>
              </a:ext>
            </a:extLst>
          </p:cNvPr>
          <p:cNvSpPr>
            <a:spLocks noGrp="1"/>
          </p:cNvSpPr>
          <p:nvPr>
            <p:ph type="sldNum" sz="quarter" idx="10"/>
          </p:nvPr>
        </p:nvSpPr>
        <p:spPr>
          <a:ln/>
        </p:spPr>
        <p:txBody>
          <a:bodyPr/>
          <a:lstStyle>
            <a:lvl1pPr>
              <a:defRPr/>
            </a:lvl1pPr>
          </a:lstStyle>
          <a:p>
            <a:pPr>
              <a:defRPr/>
            </a:pPr>
            <a:fld id="{704A6EF1-E36D-144A-A49C-1A374BA7881A}" type="slidenum">
              <a:rPr lang="es-ES" altLang="en-US"/>
              <a:pPr>
                <a:defRPr/>
              </a:pPr>
              <a:t>‹#›</a:t>
            </a:fld>
            <a:endParaRPr lang="es-ES" altLang="en-US"/>
          </a:p>
        </p:txBody>
      </p:sp>
      <p:sp>
        <p:nvSpPr>
          <p:cNvPr id="5" name="Footer Placeholder 4">
            <a:extLst>
              <a:ext uri="{FF2B5EF4-FFF2-40B4-BE49-F238E27FC236}">
                <a16:creationId xmlns:a16="http://schemas.microsoft.com/office/drawing/2014/main" id="{565B1138-C7EC-5045-ACEF-BB78F846014C}"/>
              </a:ext>
            </a:extLst>
          </p:cNvPr>
          <p:cNvSpPr>
            <a:spLocks noGrp="1"/>
          </p:cNvSpPr>
          <p:nvPr>
            <p:ph type="ftr" sz="quarter" idx="11"/>
          </p:nvPr>
        </p:nvSpPr>
        <p:spPr/>
        <p:txBody>
          <a:bodyPr/>
          <a:lstStyle>
            <a:lvl1pPr>
              <a:defRPr/>
            </a:lvl1pPr>
          </a:lstStyle>
          <a:p>
            <a:pPr>
              <a:defRPr/>
            </a:pPr>
            <a:endParaRPr lang="es-ES" altLang="en-US"/>
          </a:p>
        </p:txBody>
      </p:sp>
      <p:sp>
        <p:nvSpPr>
          <p:cNvPr id="6" name="Date Placeholder 3">
            <a:extLst>
              <a:ext uri="{FF2B5EF4-FFF2-40B4-BE49-F238E27FC236}">
                <a16:creationId xmlns:a16="http://schemas.microsoft.com/office/drawing/2014/main" id="{807E640B-0678-6D45-BBE2-544B58855CD3}"/>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3095477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627DEBC2-55D6-1F4C-9788-8A4C1E353846}"/>
              </a:ext>
            </a:extLst>
          </p:cNvPr>
          <p:cNvSpPr>
            <a:spLocks noGrp="1"/>
          </p:cNvSpPr>
          <p:nvPr>
            <p:ph type="sldNum" sz="quarter" idx="10"/>
          </p:nvPr>
        </p:nvSpPr>
        <p:spPr>
          <a:ln/>
        </p:spPr>
        <p:txBody>
          <a:bodyPr/>
          <a:lstStyle>
            <a:lvl1pPr>
              <a:defRPr/>
            </a:lvl1pPr>
          </a:lstStyle>
          <a:p>
            <a:pPr>
              <a:defRPr/>
            </a:pPr>
            <a:fld id="{9F58B248-91E5-2D41-8777-94C9141DB34E}" type="slidenum">
              <a:rPr lang="es-ES" altLang="en-US"/>
              <a:pPr>
                <a:defRPr/>
              </a:pPr>
              <a:t>‹#›</a:t>
            </a:fld>
            <a:endParaRPr lang="es-ES" altLang="en-US"/>
          </a:p>
        </p:txBody>
      </p:sp>
      <p:sp>
        <p:nvSpPr>
          <p:cNvPr id="5" name="Footer Placeholder 4">
            <a:extLst>
              <a:ext uri="{FF2B5EF4-FFF2-40B4-BE49-F238E27FC236}">
                <a16:creationId xmlns:a16="http://schemas.microsoft.com/office/drawing/2014/main" id="{FFE8984F-B9CB-D44D-892F-0D7FCCD15474}"/>
              </a:ext>
            </a:extLst>
          </p:cNvPr>
          <p:cNvSpPr>
            <a:spLocks noGrp="1"/>
          </p:cNvSpPr>
          <p:nvPr>
            <p:ph type="ftr" sz="quarter" idx="11"/>
          </p:nvPr>
        </p:nvSpPr>
        <p:spPr/>
        <p:txBody>
          <a:bodyPr/>
          <a:lstStyle>
            <a:lvl1pPr>
              <a:defRPr/>
            </a:lvl1pPr>
          </a:lstStyle>
          <a:p>
            <a:pPr>
              <a:defRPr/>
            </a:pPr>
            <a:endParaRPr lang="es-ES" altLang="en-US"/>
          </a:p>
        </p:txBody>
      </p:sp>
      <p:sp>
        <p:nvSpPr>
          <p:cNvPr id="6" name="Date Placeholder 3">
            <a:extLst>
              <a:ext uri="{FF2B5EF4-FFF2-40B4-BE49-F238E27FC236}">
                <a16:creationId xmlns:a16="http://schemas.microsoft.com/office/drawing/2014/main" id="{066DC451-2B6C-1044-8EF6-A042641A0CFB}"/>
              </a:ext>
            </a:extLst>
          </p:cNvPr>
          <p:cNvSpPr>
            <a:spLocks noGrp="1"/>
          </p:cNvSpPr>
          <p:nvPr>
            <p:ph type="dt" sz="half"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18257909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73075"/>
            <a:ext cx="8153400" cy="1143000"/>
          </a:xfrm>
        </p:spPr>
        <p:txBody>
          <a:bodyPr/>
          <a:lstStyle/>
          <a:p>
            <a:r>
              <a:rPr lang="en-US"/>
              <a:t>Click to edit Master title style</a:t>
            </a:r>
          </a:p>
        </p:txBody>
      </p:sp>
      <p:sp>
        <p:nvSpPr>
          <p:cNvPr id="3" name="Text Placeholder 2"/>
          <p:cNvSpPr>
            <a:spLocks noGrp="1"/>
          </p:cNvSpPr>
          <p:nvPr>
            <p:ph type="body" sz="half" idx="1"/>
          </p:nvPr>
        </p:nvSpPr>
        <p:spPr>
          <a:xfrm>
            <a:off x="533400" y="1828800"/>
            <a:ext cx="40005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86300" y="1828800"/>
            <a:ext cx="40005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98909E3-C2C1-1B40-BBC5-519758874AC0}"/>
              </a:ext>
            </a:extLst>
          </p:cNvPr>
          <p:cNvSpPr>
            <a:spLocks noGrp="1"/>
          </p:cNvSpPr>
          <p:nvPr>
            <p:ph type="dt" sz="half" idx="10"/>
          </p:nvPr>
        </p:nvSpPr>
        <p:spPr>
          <a:xfrm>
            <a:off x="533400" y="6248400"/>
            <a:ext cx="2057400" cy="457200"/>
          </a:xfrm>
        </p:spPr>
        <p:txBody>
          <a:bodyPr/>
          <a:lstStyle>
            <a:lvl1pPr>
              <a:defRPr/>
            </a:lvl1pPr>
          </a:lstStyle>
          <a:p>
            <a:pPr>
              <a:defRPr/>
            </a:pPr>
            <a:endParaRPr lang="es-ES" altLang="en-US"/>
          </a:p>
        </p:txBody>
      </p:sp>
      <p:sp>
        <p:nvSpPr>
          <p:cNvPr id="6" name="Footer Placeholder 5">
            <a:extLst>
              <a:ext uri="{FF2B5EF4-FFF2-40B4-BE49-F238E27FC236}">
                <a16:creationId xmlns:a16="http://schemas.microsoft.com/office/drawing/2014/main" id="{E9B4A322-DA29-0946-87C5-53B43E5016C0}"/>
              </a:ext>
            </a:extLst>
          </p:cNvPr>
          <p:cNvSpPr>
            <a:spLocks noGrp="1"/>
          </p:cNvSpPr>
          <p:nvPr>
            <p:ph type="ftr" sz="quarter" idx="11"/>
          </p:nvPr>
        </p:nvSpPr>
        <p:spPr>
          <a:xfrm>
            <a:off x="3238500" y="6248400"/>
            <a:ext cx="2895600" cy="457200"/>
          </a:xfrm>
        </p:spPr>
        <p:txBody>
          <a:bodyPr/>
          <a:lstStyle>
            <a:lvl1pPr>
              <a:defRPr/>
            </a:lvl1pPr>
          </a:lstStyle>
          <a:p>
            <a:pPr>
              <a:defRPr/>
            </a:pPr>
            <a:endParaRPr lang="es-ES" altLang="en-US"/>
          </a:p>
        </p:txBody>
      </p:sp>
      <p:sp>
        <p:nvSpPr>
          <p:cNvPr id="7" name="Slide Number Placeholder 6">
            <a:extLst>
              <a:ext uri="{FF2B5EF4-FFF2-40B4-BE49-F238E27FC236}">
                <a16:creationId xmlns:a16="http://schemas.microsoft.com/office/drawing/2014/main" id="{6FF7DBF0-05B3-1D41-9A75-D1F4954C532A}"/>
              </a:ext>
            </a:extLst>
          </p:cNvPr>
          <p:cNvSpPr>
            <a:spLocks noGrp="1"/>
          </p:cNvSpPr>
          <p:nvPr>
            <p:ph type="sldNum" sz="quarter" idx="12"/>
          </p:nvPr>
        </p:nvSpPr>
        <p:spPr>
          <a:xfrm>
            <a:off x="6781800" y="6248400"/>
            <a:ext cx="1905000" cy="457200"/>
          </a:xfrm>
        </p:spPr>
        <p:txBody>
          <a:bodyPr/>
          <a:lstStyle>
            <a:lvl1pPr>
              <a:defRPr/>
            </a:lvl1pPr>
          </a:lstStyle>
          <a:p>
            <a:pPr>
              <a:defRPr/>
            </a:pPr>
            <a:fld id="{BDC7AE32-7699-0448-A464-996828C489EF}" type="slidenum">
              <a:rPr lang="es-ES" altLang="en-US"/>
              <a:pPr>
                <a:defRPr/>
              </a:pPr>
              <a:t>‹#›</a:t>
            </a:fld>
            <a:endParaRPr lang="es-ES" altLang="en-US"/>
          </a:p>
        </p:txBody>
      </p:sp>
    </p:spTree>
    <p:extLst>
      <p:ext uri="{BB962C8B-B14F-4D97-AF65-F5344CB8AC3E}">
        <p14:creationId xmlns:p14="http://schemas.microsoft.com/office/powerpoint/2010/main" val="560198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FB2082-223A-6949-8E0C-390AA8639A01}"/>
              </a:ext>
            </a:extLst>
          </p:cNvPr>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1027" name="Text Placeholder 2">
            <a:extLst>
              <a:ext uri="{FF2B5EF4-FFF2-40B4-BE49-F238E27FC236}">
                <a16:creationId xmlns:a16="http://schemas.microsoft.com/office/drawing/2014/main" id="{0F0EE836-DDB9-B44F-B93B-D3D76816A307}"/>
              </a:ext>
            </a:extLst>
          </p:cNvPr>
          <p:cNvSpPr>
            <a:spLocks noGrp="1"/>
          </p:cNvSpPr>
          <p:nvPr>
            <p:ph type="body" idx="1"/>
          </p:nvPr>
        </p:nvSpPr>
        <p:spPr bwMode="auto">
          <a:xfrm>
            <a:off x="457200" y="1600200"/>
            <a:ext cx="76200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 name="Rectangle 6">
            <a:extLst>
              <a:ext uri="{FF2B5EF4-FFF2-40B4-BE49-F238E27FC236}">
                <a16:creationId xmlns:a16="http://schemas.microsoft.com/office/drawing/2014/main" id="{D3C68C8B-F3EA-1D42-8AF5-8335B3F6695C}"/>
              </a:ext>
            </a:extLst>
          </p:cNvPr>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Rectangle 7">
            <a:extLst>
              <a:ext uri="{FF2B5EF4-FFF2-40B4-BE49-F238E27FC236}">
                <a16:creationId xmlns:a16="http://schemas.microsoft.com/office/drawing/2014/main" id="{FB973143-58F3-9C4F-8427-BD7895B659CE}"/>
              </a:ext>
            </a:extLst>
          </p:cNvPr>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Slide Number Placeholder 5">
            <a:extLst>
              <a:ext uri="{FF2B5EF4-FFF2-40B4-BE49-F238E27FC236}">
                <a16:creationId xmlns:a16="http://schemas.microsoft.com/office/drawing/2014/main" id="{04E0C5F7-053C-854D-BA5E-86FBD9775B29}"/>
              </a:ext>
            </a:extLst>
          </p:cNvPr>
          <p:cNvSpPr>
            <a:spLocks noGrp="1"/>
          </p:cNvSpPr>
          <p:nvPr>
            <p:ph type="sldNum" sz="quarter" idx="4"/>
          </p:nvPr>
        </p:nvSpPr>
        <p:spPr>
          <a:xfrm>
            <a:off x="8531225" y="5648325"/>
            <a:ext cx="549275" cy="396875"/>
          </a:xfrm>
          <a:prstGeom prst="bracketPair">
            <a:avLst>
              <a:gd name="adj" fmla="val 17949"/>
            </a:avLst>
          </a:prstGeom>
          <a:ln w="19050">
            <a:solidFill>
              <a:srgbClr val="FFFFFF"/>
            </a:solidFill>
          </a:ln>
        </p:spPr>
        <p:txBody>
          <a:bodyPr vert="horz" wrap="square" lIns="0" tIns="0" rIns="0" bIns="0" numCol="1" anchor="ctr" anchorCtr="0" compatLnSpc="1">
            <a:prstTxWarp prst="textNoShape">
              <a:avLst/>
            </a:prstTxWarp>
          </a:bodyPr>
          <a:lstStyle>
            <a:lvl1pPr algn="ctr" eaLnBrk="1" hangingPunct="1">
              <a:defRPr>
                <a:solidFill>
                  <a:srgbClr val="FFFFFF"/>
                </a:solidFill>
              </a:defRPr>
            </a:lvl1pPr>
          </a:lstStyle>
          <a:p>
            <a:pPr>
              <a:defRPr/>
            </a:pPr>
            <a:fld id="{6EFF0651-673B-9D4B-B912-6D62178FB938}" type="slidenum">
              <a:rPr lang="es-ES" altLang="en-US"/>
              <a:pPr>
                <a:defRPr/>
              </a:pPr>
              <a:t>‹#›</a:t>
            </a:fld>
            <a:endParaRPr lang="es-ES" altLang="en-US"/>
          </a:p>
        </p:txBody>
      </p:sp>
      <p:sp>
        <p:nvSpPr>
          <p:cNvPr id="5" name="Footer Placeholder 4">
            <a:extLst>
              <a:ext uri="{FF2B5EF4-FFF2-40B4-BE49-F238E27FC236}">
                <a16:creationId xmlns:a16="http://schemas.microsoft.com/office/drawing/2014/main" id="{0DD53363-8451-4846-8E13-78E94EB98254}"/>
              </a:ext>
            </a:extLst>
          </p:cNvPr>
          <p:cNvSpPr>
            <a:spLocks noGrp="1"/>
          </p:cNvSpPr>
          <p:nvPr>
            <p:ph type="ftr" sz="quarter" idx="3"/>
          </p:nvPr>
        </p:nvSpPr>
        <p:spPr>
          <a:xfrm rot="16200000">
            <a:off x="7587456" y="4048919"/>
            <a:ext cx="2366963" cy="365125"/>
          </a:xfrm>
          <a:prstGeom prst="rect">
            <a:avLst/>
          </a:prstGeom>
        </p:spPr>
        <p:txBody>
          <a:bodyPr vert="horz" lIns="91440" tIns="45720" rIns="91440" bIns="45720" rtlCol="0" anchor="ctr"/>
          <a:lstStyle>
            <a:lvl1pPr algn="r" eaLnBrk="1" hangingPunct="1">
              <a:defRPr sz="1200">
                <a:solidFill>
                  <a:schemeClr val="bg2"/>
                </a:solidFill>
                <a:latin typeface="Arial" charset="0"/>
                <a:cs typeface="Arial" charset="0"/>
              </a:defRPr>
            </a:lvl1pPr>
          </a:lstStyle>
          <a:p>
            <a:pPr>
              <a:defRPr/>
            </a:pPr>
            <a:endParaRPr lang="es-ES" altLang="en-US"/>
          </a:p>
        </p:txBody>
      </p:sp>
      <p:sp>
        <p:nvSpPr>
          <p:cNvPr id="4" name="Date Placeholder 3">
            <a:extLst>
              <a:ext uri="{FF2B5EF4-FFF2-40B4-BE49-F238E27FC236}">
                <a16:creationId xmlns:a16="http://schemas.microsoft.com/office/drawing/2014/main" id="{052627C3-D74F-424B-A595-FE8AC534429B}"/>
              </a:ext>
            </a:extLst>
          </p:cNvPr>
          <p:cNvSpPr>
            <a:spLocks noGrp="1"/>
          </p:cNvSpPr>
          <p:nvPr>
            <p:ph type="dt" sz="half" idx="2"/>
          </p:nvPr>
        </p:nvSpPr>
        <p:spPr>
          <a:xfrm rot="16200000">
            <a:off x="7551738" y="1646237"/>
            <a:ext cx="2438400" cy="365125"/>
          </a:xfrm>
          <a:prstGeom prst="rect">
            <a:avLst/>
          </a:prstGeom>
        </p:spPr>
        <p:txBody>
          <a:bodyPr vert="horz" lIns="91440" tIns="45720" rIns="91440" bIns="45720" rtlCol="0" anchor="ctr"/>
          <a:lstStyle>
            <a:lvl1pPr algn="l" eaLnBrk="1" hangingPunct="1">
              <a:defRPr sz="1200">
                <a:solidFill>
                  <a:schemeClr val="bg2"/>
                </a:solidFill>
                <a:latin typeface="Arial" charset="0"/>
                <a:cs typeface="Arial" charset="0"/>
              </a:defRPr>
            </a:lvl1pPr>
          </a:lstStyle>
          <a:p>
            <a:pPr>
              <a:defRPr/>
            </a:pPr>
            <a:endParaRPr lang="es-ES" altLang="en-US"/>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l" rtl="0" eaLnBrk="0" fontAlgn="base" hangingPunct="0">
        <a:spcBef>
          <a:spcPct val="0"/>
        </a:spcBef>
        <a:spcAft>
          <a:spcPct val="0"/>
        </a:spcAft>
        <a:defRPr sz="4600" kern="1200" spc="-100">
          <a:solidFill>
            <a:schemeClr val="tx2"/>
          </a:solidFill>
          <a:latin typeface="+mj-lt"/>
          <a:ea typeface="+mj-ea"/>
          <a:cs typeface="+mj-cs"/>
        </a:defRPr>
      </a:lvl1pPr>
      <a:lvl2pPr algn="l" rtl="0" eaLnBrk="0" fontAlgn="base" hangingPunct="0">
        <a:spcBef>
          <a:spcPct val="0"/>
        </a:spcBef>
        <a:spcAft>
          <a:spcPct val="0"/>
        </a:spcAft>
        <a:defRPr sz="4600">
          <a:solidFill>
            <a:schemeClr val="tx2"/>
          </a:solidFill>
          <a:latin typeface="Cambria" panose="02040503050406030204" pitchFamily="18" charset="0"/>
        </a:defRPr>
      </a:lvl2pPr>
      <a:lvl3pPr algn="l" rtl="0" eaLnBrk="0" fontAlgn="base" hangingPunct="0">
        <a:spcBef>
          <a:spcPct val="0"/>
        </a:spcBef>
        <a:spcAft>
          <a:spcPct val="0"/>
        </a:spcAft>
        <a:defRPr sz="4600">
          <a:solidFill>
            <a:schemeClr val="tx2"/>
          </a:solidFill>
          <a:latin typeface="Cambria" panose="02040503050406030204" pitchFamily="18" charset="0"/>
        </a:defRPr>
      </a:lvl3pPr>
      <a:lvl4pPr algn="l" rtl="0" eaLnBrk="0" fontAlgn="base" hangingPunct="0">
        <a:spcBef>
          <a:spcPct val="0"/>
        </a:spcBef>
        <a:spcAft>
          <a:spcPct val="0"/>
        </a:spcAft>
        <a:defRPr sz="4600">
          <a:solidFill>
            <a:schemeClr val="tx2"/>
          </a:solidFill>
          <a:latin typeface="Cambria" panose="02040503050406030204" pitchFamily="18" charset="0"/>
        </a:defRPr>
      </a:lvl4pPr>
      <a:lvl5pPr algn="l" rtl="0" eaLnBrk="0" fontAlgn="base" hangingPunct="0">
        <a:spcBef>
          <a:spcPct val="0"/>
        </a:spcBef>
        <a:spcAft>
          <a:spcPct val="0"/>
        </a:spcAft>
        <a:defRPr sz="4600">
          <a:solidFill>
            <a:schemeClr val="tx2"/>
          </a:solidFill>
          <a:latin typeface="Cambria" panose="02040503050406030204" pitchFamily="18" charset="0"/>
        </a:defRPr>
      </a:lvl5pPr>
      <a:lvl6pPr marL="457200" algn="l" rtl="0" fontAlgn="base">
        <a:spcBef>
          <a:spcPct val="0"/>
        </a:spcBef>
        <a:spcAft>
          <a:spcPct val="0"/>
        </a:spcAft>
        <a:defRPr sz="4600">
          <a:solidFill>
            <a:schemeClr val="tx2"/>
          </a:solidFill>
          <a:latin typeface="Cambria" panose="02040503050406030204" pitchFamily="18" charset="0"/>
        </a:defRPr>
      </a:lvl6pPr>
      <a:lvl7pPr marL="914400" algn="l" rtl="0" fontAlgn="base">
        <a:spcBef>
          <a:spcPct val="0"/>
        </a:spcBef>
        <a:spcAft>
          <a:spcPct val="0"/>
        </a:spcAft>
        <a:defRPr sz="4600">
          <a:solidFill>
            <a:schemeClr val="tx2"/>
          </a:solidFill>
          <a:latin typeface="Cambria" panose="02040503050406030204" pitchFamily="18" charset="0"/>
        </a:defRPr>
      </a:lvl7pPr>
      <a:lvl8pPr marL="1371600" algn="l" rtl="0" fontAlgn="base">
        <a:spcBef>
          <a:spcPct val="0"/>
        </a:spcBef>
        <a:spcAft>
          <a:spcPct val="0"/>
        </a:spcAft>
        <a:defRPr sz="4600">
          <a:solidFill>
            <a:schemeClr val="tx2"/>
          </a:solidFill>
          <a:latin typeface="Cambria" panose="02040503050406030204" pitchFamily="18" charset="0"/>
        </a:defRPr>
      </a:lvl8pPr>
      <a:lvl9pPr marL="1828800" algn="l" rtl="0" fontAlgn="base">
        <a:spcBef>
          <a:spcPct val="0"/>
        </a:spcBef>
        <a:spcAft>
          <a:spcPct val="0"/>
        </a:spcAft>
        <a:defRPr sz="4600">
          <a:solidFill>
            <a:schemeClr val="tx2"/>
          </a:solidFill>
          <a:latin typeface="Cambria" panose="02040503050406030204" pitchFamily="18" charset="0"/>
        </a:defRPr>
      </a:lvl9pPr>
    </p:titleStyle>
    <p:body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D2CB6C"/>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95A39D"/>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C89F5D"/>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oleObject" Target="../embeddings/oleObject3.bin"/><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emf"/><Relationship Id="rId4" Type="http://schemas.openxmlformats.org/officeDocument/2006/relationships/oleObject" Target="../embeddings/oleObject5.bin"/></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11.tiff"/><Relationship Id="rId1" Type="http://schemas.openxmlformats.org/officeDocument/2006/relationships/slideLayout" Target="../slideLayouts/slideLayout2.xml"/><Relationship Id="rId5" Type="http://schemas.openxmlformats.org/officeDocument/2006/relationships/image" Target="../media/image14.tiff"/><Relationship Id="rId4" Type="http://schemas.openxmlformats.org/officeDocument/2006/relationships/image" Target="../media/image13.tiff"/></Relationships>
</file>

<file path=ppt/slides/_rels/slide1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emf"/><Relationship Id="rId4" Type="http://schemas.openxmlformats.org/officeDocument/2006/relationships/oleObject" Target="../embeddings/oleObject6.bin"/></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7.emf"/><Relationship Id="rId5" Type="http://schemas.openxmlformats.org/officeDocument/2006/relationships/oleObject" Target="../embeddings/oleObject8.bin"/><Relationship Id="rId4" Type="http://schemas.openxmlformats.org/officeDocument/2006/relationships/image" Target="../media/image16.e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8.e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1.emf"/><Relationship Id="rId4" Type="http://schemas.openxmlformats.org/officeDocument/2006/relationships/oleObject" Target="../embeddings/oleObject11.bin"/></Relationships>
</file>

<file path=ppt/slides/_rels/slide26.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3.e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4.emf"/></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D9941A8D-140A-054C-B14F-F1E48A8A5D44}"/>
              </a:ext>
            </a:extLst>
          </p:cNvPr>
          <p:cNvSpPr>
            <a:spLocks noGrp="1" noChangeArrowheads="1"/>
          </p:cNvSpPr>
          <p:nvPr>
            <p:ph type="ctrTitle"/>
          </p:nvPr>
        </p:nvSpPr>
        <p:spPr/>
        <p:txBody>
          <a:bodyPr/>
          <a:lstStyle/>
          <a:p>
            <a:pPr eaLnBrk="1" fontAlgn="auto" hangingPunct="1">
              <a:spcAft>
                <a:spcPts val="0"/>
              </a:spcAft>
              <a:defRPr/>
            </a:pPr>
            <a:r>
              <a:rPr lang="es-ES" altLang="en-US" dirty="0" err="1"/>
              <a:t>Practical</a:t>
            </a:r>
            <a:r>
              <a:rPr lang="es-ES" altLang="en-US" dirty="0"/>
              <a:t> </a:t>
            </a:r>
            <a:r>
              <a:rPr lang="es-ES" altLang="en-US" dirty="0" err="1"/>
              <a:t>Placement</a:t>
            </a:r>
            <a:r>
              <a:rPr lang="es-ES" altLang="en-US" dirty="0"/>
              <a:t> Portfolio 1</a:t>
            </a:r>
          </a:p>
        </p:txBody>
      </p:sp>
      <p:sp>
        <p:nvSpPr>
          <p:cNvPr id="2051" name="Rectangle 3">
            <a:extLst>
              <a:ext uri="{FF2B5EF4-FFF2-40B4-BE49-F238E27FC236}">
                <a16:creationId xmlns:a16="http://schemas.microsoft.com/office/drawing/2014/main" id="{7F1DB519-6C6C-4E4A-9DA6-7C5761F5916C}"/>
              </a:ext>
            </a:extLst>
          </p:cNvPr>
          <p:cNvSpPr>
            <a:spLocks noGrp="1" noChangeArrowheads="1"/>
          </p:cNvSpPr>
          <p:nvPr>
            <p:ph type="subTitle" idx="1"/>
          </p:nvPr>
        </p:nvSpPr>
        <p:spPr>
          <a:xfrm>
            <a:off x="685800" y="4572000"/>
            <a:ext cx="6461125" cy="1066800"/>
          </a:xfrm>
        </p:spPr>
        <p:txBody>
          <a:bodyPr rtlCol="0">
            <a:normAutofit/>
          </a:bodyPr>
          <a:lstStyle/>
          <a:p>
            <a:pPr eaLnBrk="1" fontAlgn="auto" hangingPunct="1">
              <a:lnSpc>
                <a:spcPct val="90000"/>
              </a:lnSpc>
              <a:spcAft>
                <a:spcPts val="0"/>
              </a:spcAft>
              <a:defRPr/>
            </a:pPr>
            <a:r>
              <a:rPr lang="en-GB" altLang="en-US" sz="2100" dirty="0"/>
              <a:t>Lecturer</a:t>
            </a:r>
            <a:r>
              <a:rPr lang="es-ES" altLang="en-US" sz="2100" dirty="0"/>
              <a:t>: Steven Thompson</a:t>
            </a:r>
          </a:p>
          <a:p>
            <a:pPr eaLnBrk="1" fontAlgn="auto" hangingPunct="1">
              <a:lnSpc>
                <a:spcPct val="90000"/>
              </a:lnSpc>
              <a:spcAft>
                <a:spcPts val="0"/>
              </a:spcAft>
              <a:defRPr/>
            </a:pPr>
            <a:r>
              <a:rPr lang="en-GB" altLang="en-US" sz="2100" dirty="0"/>
              <a:t>1 October 2026</a:t>
            </a:r>
            <a:endParaRPr lang="es-ES" altLang="en-US" sz="2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C07C884C-E51A-FB47-A2E1-2E01DB5C76DB}"/>
              </a:ext>
            </a:extLst>
          </p:cNvPr>
          <p:cNvSpPr>
            <a:spLocks noGrp="1" noChangeArrowheads="1"/>
          </p:cNvSpPr>
          <p:nvPr>
            <p:ph type="title"/>
          </p:nvPr>
        </p:nvSpPr>
        <p:spPr/>
        <p:txBody>
          <a:bodyPr lIns="92075" tIns="46038" rIns="92075" bIns="46038"/>
          <a:lstStyle/>
          <a:p>
            <a:pPr algn="ctr" fontAlgn="auto">
              <a:spcAft>
                <a:spcPts val="0"/>
              </a:spcAft>
              <a:defRPr/>
            </a:pPr>
            <a:r>
              <a:rPr lang="en-US" altLang="en-US" sz="4800" dirty="0"/>
              <a:t>Module Learning Outcomes</a:t>
            </a:r>
          </a:p>
        </p:txBody>
      </p:sp>
      <p:sp>
        <p:nvSpPr>
          <p:cNvPr id="100355" name="Rectangle 3">
            <a:extLst>
              <a:ext uri="{FF2B5EF4-FFF2-40B4-BE49-F238E27FC236}">
                <a16:creationId xmlns:a16="http://schemas.microsoft.com/office/drawing/2014/main" id="{5E9B62A9-3FF2-2C43-BF39-BB693E001A17}"/>
              </a:ext>
            </a:extLst>
          </p:cNvPr>
          <p:cNvSpPr>
            <a:spLocks noGrp="1" noChangeArrowheads="1"/>
          </p:cNvSpPr>
          <p:nvPr>
            <p:ph idx="1"/>
          </p:nvPr>
        </p:nvSpPr>
        <p:spPr>
          <a:xfrm>
            <a:off x="452512" y="1417638"/>
            <a:ext cx="7620000" cy="4800600"/>
          </a:xfrm>
        </p:spPr>
        <p:txBody>
          <a:bodyPr lIns="92075" tIns="46038" rIns="92075" bIns="46038"/>
          <a:lstStyle/>
          <a:p>
            <a:pPr marL="114300" indent="0">
              <a:buNone/>
            </a:pPr>
            <a:r>
              <a:rPr lang="en-GB" altLang="en-US" sz="2400" dirty="0"/>
              <a:t>Over the first year:</a:t>
            </a:r>
          </a:p>
          <a:p>
            <a:pPr marL="571500" indent="-457200">
              <a:buFont typeface="Wingdings" pitchFamily="2" charset="2"/>
              <a:buAutoNum type="arabicPeriod"/>
            </a:pPr>
            <a:r>
              <a:rPr lang="en-GB" altLang="en-US" sz="2400" dirty="0"/>
              <a:t>Undertake a personal and professional development learning needs analysis to identify opportunities for development for a relevant employment role and generate a plan to achieve specific learning and development outcomes in that role</a:t>
            </a:r>
          </a:p>
          <a:p>
            <a:pPr marL="571500" indent="-457200">
              <a:buFont typeface="Wingdings" pitchFamily="2" charset="2"/>
              <a:buAutoNum type="arabicPeriod"/>
            </a:pPr>
            <a:endParaRPr lang="en-GB" altLang="en-US" sz="2400" dirty="0"/>
          </a:p>
          <a:p>
            <a:pPr marL="571500" indent="-457200">
              <a:buFont typeface="Wingdings" pitchFamily="2" charset="2"/>
              <a:buAutoNum type="arabicPeriod"/>
            </a:pPr>
            <a:r>
              <a:rPr lang="en-GB" altLang="en-US" sz="2400" dirty="0"/>
              <a:t>Reflect critically on your learning and development acquired as part of the placement experience with the Fire and Rescue Service. </a:t>
            </a:r>
            <a:endParaRPr lang="en-US" altLang="en-US" sz="2400" dirty="0"/>
          </a:p>
        </p:txBody>
      </p:sp>
      <p:pic>
        <p:nvPicPr>
          <p:cNvPr id="2" name="Picture 1">
            <a:extLst>
              <a:ext uri="{FF2B5EF4-FFF2-40B4-BE49-F238E27FC236}">
                <a16:creationId xmlns:a16="http://schemas.microsoft.com/office/drawing/2014/main" id="{F1D7B01B-D528-1F49-B0D5-3DDA4FB21ADE}"/>
              </a:ext>
            </a:extLst>
          </p:cNvPr>
          <p:cNvPicPr>
            <a:picLocks noChangeAspect="1"/>
          </p:cNvPicPr>
          <p:nvPr/>
        </p:nvPicPr>
        <p:blipFill>
          <a:blip r:embed="rId3"/>
          <a:stretch>
            <a:fillRect/>
          </a:stretch>
        </p:blipFill>
        <p:spPr>
          <a:xfrm>
            <a:off x="5796136" y="5022077"/>
            <a:ext cx="2640980" cy="1835923"/>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035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00355">
                                            <p:txEl>
                                              <p:pRg st="0" end="0"/>
                                            </p:txEl>
                                          </p:spTgt>
                                        </p:tgtEl>
                                        <p:attrNameLst>
                                          <p:attrName>ppt_c</p:attrName>
                                        </p:attrNameLst>
                                      </p:cBhvr>
                                      <p:to>
                                        <a:schemeClr val="tx2"/>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0355">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00355">
                                            <p:txEl>
                                              <p:pRg st="1" end="1"/>
                                            </p:txEl>
                                          </p:spTgt>
                                        </p:tgtEl>
                                        <p:attrNameLst>
                                          <p:attrName>ppt_c</p:attrName>
                                        </p:attrNameLst>
                                      </p:cBhvr>
                                      <p:to>
                                        <a:schemeClr val="tx2"/>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0355">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00355">
                                            <p:txEl>
                                              <p:pRg st="3" end="3"/>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D2EF2-D8D1-DBE9-8681-1BA6FF8099E0}"/>
              </a:ext>
            </a:extLst>
          </p:cNvPr>
          <p:cNvSpPr>
            <a:spLocks noGrp="1"/>
          </p:cNvSpPr>
          <p:nvPr>
            <p:ph type="title"/>
          </p:nvPr>
        </p:nvSpPr>
        <p:spPr>
          <a:xfrm>
            <a:off x="457199" y="0"/>
            <a:ext cx="7620000" cy="717077"/>
          </a:xfrm>
        </p:spPr>
        <p:txBody>
          <a:bodyPr/>
          <a:lstStyle/>
          <a:p>
            <a:r>
              <a:rPr lang="en-GB" sz="4000" dirty="0"/>
              <a:t>Assignment Task (Due: May 2027)</a:t>
            </a:r>
          </a:p>
        </p:txBody>
      </p:sp>
      <p:sp>
        <p:nvSpPr>
          <p:cNvPr id="3" name="Vertical Text Placeholder 2">
            <a:extLst>
              <a:ext uri="{FF2B5EF4-FFF2-40B4-BE49-F238E27FC236}">
                <a16:creationId xmlns:a16="http://schemas.microsoft.com/office/drawing/2014/main" id="{29E5094C-9070-ACFB-51C3-BD51ECB6E417}"/>
              </a:ext>
            </a:extLst>
          </p:cNvPr>
          <p:cNvSpPr>
            <a:spLocks noGrp="1"/>
          </p:cNvSpPr>
          <p:nvPr>
            <p:ph type="body" orient="vert" idx="1"/>
          </p:nvPr>
        </p:nvSpPr>
        <p:spPr>
          <a:xfrm rot="16200000">
            <a:off x="1271823" y="-375234"/>
            <a:ext cx="6024290" cy="8208912"/>
          </a:xfrm>
        </p:spPr>
        <p:txBody>
          <a:bodyPr/>
          <a:lstStyle/>
          <a:p>
            <a:pPr marL="114300" indent="0">
              <a:buNone/>
            </a:pPr>
            <a:r>
              <a:rPr lang="en-GB" sz="1800" dirty="0"/>
              <a:t>Develop a portfolio of evidence capitalising on the first year of training in which you developed both personally and professionally with the fire service.  Portfolio must include the following and </a:t>
            </a:r>
            <a:r>
              <a:rPr lang="en-GB" sz="1800" dirty="0">
                <a:highlight>
                  <a:srgbClr val="00FFFF"/>
                </a:highlight>
              </a:rPr>
              <a:t>using the provided template in Word</a:t>
            </a:r>
            <a:r>
              <a:rPr lang="en-GB" sz="1800" dirty="0"/>
              <a:t>:  </a:t>
            </a:r>
          </a:p>
          <a:p>
            <a:pPr marL="457200" lvl="0" indent="-342900">
              <a:buFont typeface="+mj-lt"/>
              <a:buAutoNum type="arabicPeriod"/>
            </a:pPr>
            <a:r>
              <a:rPr lang="en-GB" sz="1800" dirty="0"/>
              <a:t> 5–10-minute introduction timeline video about the first-year of the course and fire service training from initial assessment, Earlswood training, class experiences, such as the courts and outdoor skills, and additional fire courses.  You may use actual responses you went on.     </a:t>
            </a:r>
          </a:p>
          <a:p>
            <a:pPr marL="457200" lvl="0" indent="-342900">
              <a:buFont typeface="+mj-lt"/>
              <a:buAutoNum type="arabicPeriod"/>
            </a:pPr>
            <a:r>
              <a:rPr lang="en-GB" sz="1800" dirty="0"/>
              <a:t>Evidence of on-the-job training with the fire service (</a:t>
            </a:r>
            <a:r>
              <a:rPr lang="en-GB" sz="1800" dirty="0" err="1"/>
              <a:t>PDRPro</a:t>
            </a:r>
            <a:r>
              <a:rPr lang="en-GB" sz="1800" dirty="0"/>
              <a:t> training record)  </a:t>
            </a:r>
          </a:p>
          <a:p>
            <a:pPr marL="457200" lvl="0" indent="-342900">
              <a:buFont typeface="+mj-lt"/>
              <a:buAutoNum type="arabicPeriod"/>
            </a:pPr>
            <a:r>
              <a:rPr lang="en-GB" sz="1800" dirty="0"/>
              <a:t>Evidence of any completed additional training courses, such as (BA, emergency care, etc)  </a:t>
            </a:r>
          </a:p>
          <a:p>
            <a:pPr marL="457200" lvl="0" indent="-342900">
              <a:buFont typeface="+mj-lt"/>
              <a:buAutoNum type="arabicPeriod"/>
            </a:pPr>
            <a:r>
              <a:rPr lang="en-GB" sz="1800" dirty="0"/>
              <a:t>Completed CV as an on-call fire fighter  </a:t>
            </a:r>
          </a:p>
          <a:p>
            <a:pPr marL="457200" lvl="0" indent="-342900">
              <a:buFont typeface="+mj-lt"/>
              <a:buAutoNum type="arabicPeriod"/>
            </a:pPr>
            <a:r>
              <a:rPr lang="en-GB" sz="1800" dirty="0"/>
              <a:t>1,000-word reflection on the training program covering what was successful for you, any weakness or areas of personal development and where you focus on in the second year.  </a:t>
            </a:r>
          </a:p>
          <a:p>
            <a:pPr marL="457200" lvl="0" indent="-342900">
              <a:buFont typeface="+mj-lt"/>
              <a:buAutoNum type="arabicPeriod"/>
            </a:pPr>
            <a:r>
              <a:rPr lang="en-GB" sz="1800" dirty="0"/>
              <a:t>1,000-word reflection on any incidents your responded to.   </a:t>
            </a:r>
          </a:p>
          <a:p>
            <a:pPr marL="457200" lvl="0" indent="-342900">
              <a:buFont typeface="+mj-lt"/>
              <a:buAutoNum type="arabicPeriod"/>
            </a:pPr>
            <a:r>
              <a:rPr lang="en-GB" sz="1800" dirty="0"/>
              <a:t>1,000-word reflection from personal periodic assessments or feedback sessions regarding your training progress and future development from the fire service.   </a:t>
            </a:r>
          </a:p>
          <a:p>
            <a:pPr marL="457200" lvl="0" indent="-342900">
              <a:buFont typeface="+mj-lt"/>
              <a:buAutoNum type="arabicPeriod"/>
            </a:pPr>
            <a:r>
              <a:rPr lang="en-GB" sz="1800" dirty="0"/>
              <a:t>1,000-word development plan for how you will make improvements in both your training and academic learning. </a:t>
            </a:r>
          </a:p>
          <a:p>
            <a:endParaRPr lang="en-GB" sz="1800" dirty="0"/>
          </a:p>
        </p:txBody>
      </p:sp>
    </p:spTree>
    <p:extLst>
      <p:ext uri="{BB962C8B-B14F-4D97-AF65-F5344CB8AC3E}">
        <p14:creationId xmlns:p14="http://schemas.microsoft.com/office/powerpoint/2010/main" val="2316639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39F96-D8E6-2139-BABA-DB7CD040ACEE}"/>
              </a:ext>
            </a:extLst>
          </p:cNvPr>
          <p:cNvSpPr>
            <a:spLocks noGrp="1"/>
          </p:cNvSpPr>
          <p:nvPr>
            <p:ph type="title"/>
          </p:nvPr>
        </p:nvSpPr>
        <p:spPr/>
        <p:txBody>
          <a:bodyPr/>
          <a:lstStyle/>
          <a:p>
            <a:r>
              <a:rPr lang="en-GB" dirty="0"/>
              <a:t>Module Overview</a:t>
            </a:r>
          </a:p>
        </p:txBody>
      </p:sp>
      <p:sp>
        <p:nvSpPr>
          <p:cNvPr id="3" name="Content Placeholder 2">
            <a:extLst>
              <a:ext uri="{FF2B5EF4-FFF2-40B4-BE49-F238E27FC236}">
                <a16:creationId xmlns:a16="http://schemas.microsoft.com/office/drawing/2014/main" id="{FF9A5835-6A54-BC84-9AB5-0E8DE8431007}"/>
              </a:ext>
            </a:extLst>
          </p:cNvPr>
          <p:cNvSpPr>
            <a:spLocks noGrp="1"/>
          </p:cNvSpPr>
          <p:nvPr>
            <p:ph idx="1"/>
          </p:nvPr>
        </p:nvSpPr>
        <p:spPr>
          <a:xfrm>
            <a:off x="35496" y="1600200"/>
            <a:ext cx="8496944" cy="4800600"/>
          </a:xfrm>
        </p:spPr>
        <p:txBody>
          <a:bodyPr/>
          <a:lstStyle/>
          <a:p>
            <a:pPr marL="114300" indent="0">
              <a:buNone/>
            </a:pPr>
            <a:r>
              <a:rPr lang="en-GB" dirty="0"/>
              <a:t>This module will be taught and supported over semesters 1 and 2</a:t>
            </a:r>
          </a:p>
          <a:p>
            <a:r>
              <a:rPr lang="en-GB" dirty="0"/>
              <a:t>Week 1 – Introduction/Learning Theory (1 October 2026)</a:t>
            </a:r>
          </a:p>
          <a:p>
            <a:r>
              <a:rPr lang="en-GB" dirty="0"/>
              <a:t>Week 2 – Gibb’s Reflective Cycle (8 October 2026)</a:t>
            </a:r>
          </a:p>
          <a:p>
            <a:r>
              <a:rPr lang="en-GB" dirty="0"/>
              <a:t>Week 3 – Class discussion (5 November 2026)</a:t>
            </a:r>
          </a:p>
          <a:p>
            <a:r>
              <a:rPr lang="en-GB" dirty="0"/>
              <a:t>Week 4 – Semester 1 Progress update (10 December 2026)</a:t>
            </a:r>
          </a:p>
          <a:p>
            <a:r>
              <a:rPr lang="en-GB" dirty="0"/>
              <a:t>Week 5 – Semester 2 catch up (25 January 2027)</a:t>
            </a:r>
          </a:p>
          <a:p>
            <a:r>
              <a:rPr lang="en-GB" dirty="0"/>
              <a:t>Week 6 – Class discussion (1 March 2027)</a:t>
            </a:r>
          </a:p>
          <a:p>
            <a:r>
              <a:rPr lang="en-GB" dirty="0"/>
              <a:t>Week 7 – Review Reflective Writing (19 April 2027)</a:t>
            </a:r>
          </a:p>
          <a:p>
            <a:r>
              <a:rPr lang="en-GB" dirty="0"/>
              <a:t>Week 8 – Review Training Fire Service Training Records (26 April 2027)</a:t>
            </a:r>
          </a:p>
          <a:p>
            <a:r>
              <a:rPr lang="en-GB" dirty="0"/>
              <a:t>Week 9 – Drop-in support session (3 May 2027)</a:t>
            </a:r>
          </a:p>
          <a:p>
            <a:r>
              <a:rPr lang="en-GB" dirty="0"/>
              <a:t>Week 10 – Portfolio Due (14 May 2027)????</a:t>
            </a:r>
          </a:p>
        </p:txBody>
      </p:sp>
    </p:spTree>
    <p:extLst>
      <p:ext uri="{BB962C8B-B14F-4D97-AF65-F5344CB8AC3E}">
        <p14:creationId xmlns:p14="http://schemas.microsoft.com/office/powerpoint/2010/main" val="4135040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120D8-6C62-9A91-541E-F7C9E4D1B58E}"/>
            </a:ext>
          </a:extLst>
        </p:cNvPr>
        <p:cNvGrpSpPr/>
        <p:nvPr/>
      </p:nvGrpSpPr>
      <p:grpSpPr>
        <a:xfrm>
          <a:off x="0" y="0"/>
          <a:ext cx="0" cy="0"/>
          <a:chOff x="0" y="0"/>
          <a:chExt cx="0" cy="0"/>
        </a:xfrm>
      </p:grpSpPr>
      <p:sp>
        <p:nvSpPr>
          <p:cNvPr id="2050" name="Rectangle 2">
            <a:extLst>
              <a:ext uri="{FF2B5EF4-FFF2-40B4-BE49-F238E27FC236}">
                <a16:creationId xmlns:a16="http://schemas.microsoft.com/office/drawing/2014/main" id="{87A0169E-D1E8-0B8D-BF33-CB40772B87E4}"/>
              </a:ext>
            </a:extLst>
          </p:cNvPr>
          <p:cNvSpPr>
            <a:spLocks noGrp="1" noChangeArrowheads="1"/>
          </p:cNvSpPr>
          <p:nvPr>
            <p:ph type="ctrTitle"/>
          </p:nvPr>
        </p:nvSpPr>
        <p:spPr/>
        <p:txBody>
          <a:bodyPr/>
          <a:lstStyle/>
          <a:p>
            <a:pPr eaLnBrk="1" fontAlgn="auto" hangingPunct="1">
              <a:spcAft>
                <a:spcPts val="0"/>
              </a:spcAft>
              <a:defRPr/>
            </a:pPr>
            <a:r>
              <a:rPr lang="es-ES" altLang="en-US"/>
              <a:t>Theories of learning</a:t>
            </a:r>
          </a:p>
        </p:txBody>
      </p:sp>
      <p:sp>
        <p:nvSpPr>
          <p:cNvPr id="2051" name="Rectangle 3">
            <a:extLst>
              <a:ext uri="{FF2B5EF4-FFF2-40B4-BE49-F238E27FC236}">
                <a16:creationId xmlns:a16="http://schemas.microsoft.com/office/drawing/2014/main" id="{C97713AB-76D0-F7AF-3B81-9A6F6C667C4D}"/>
              </a:ext>
            </a:extLst>
          </p:cNvPr>
          <p:cNvSpPr>
            <a:spLocks noGrp="1" noChangeArrowheads="1"/>
          </p:cNvSpPr>
          <p:nvPr>
            <p:ph type="subTitle" idx="1"/>
          </p:nvPr>
        </p:nvSpPr>
        <p:spPr>
          <a:xfrm>
            <a:off x="685800" y="4572000"/>
            <a:ext cx="6461125" cy="1066800"/>
          </a:xfrm>
        </p:spPr>
        <p:txBody>
          <a:bodyPr rtlCol="0">
            <a:normAutofit/>
          </a:bodyPr>
          <a:lstStyle/>
          <a:p>
            <a:pPr eaLnBrk="1" fontAlgn="auto" hangingPunct="1">
              <a:lnSpc>
                <a:spcPct val="90000"/>
              </a:lnSpc>
              <a:spcAft>
                <a:spcPts val="0"/>
              </a:spcAft>
              <a:defRPr/>
            </a:pPr>
            <a:r>
              <a:rPr lang="en-GB" altLang="en-US" sz="2100" dirty="0"/>
              <a:t>Lecturer</a:t>
            </a:r>
            <a:r>
              <a:rPr lang="es-ES" altLang="en-US" sz="2100" dirty="0"/>
              <a:t>: Steven Thompson</a:t>
            </a:r>
          </a:p>
          <a:p>
            <a:pPr eaLnBrk="1" fontAlgn="auto" hangingPunct="1">
              <a:lnSpc>
                <a:spcPct val="90000"/>
              </a:lnSpc>
              <a:spcAft>
                <a:spcPts val="0"/>
              </a:spcAft>
              <a:defRPr/>
            </a:pPr>
            <a:r>
              <a:rPr lang="en-GB" altLang="en-US" sz="2100" dirty="0"/>
              <a:t>1 October 2026</a:t>
            </a:r>
            <a:endParaRPr lang="es-ES" altLang="en-US" sz="2100" dirty="0"/>
          </a:p>
        </p:txBody>
      </p:sp>
    </p:spTree>
    <p:extLst>
      <p:ext uri="{BB962C8B-B14F-4D97-AF65-F5344CB8AC3E}">
        <p14:creationId xmlns:p14="http://schemas.microsoft.com/office/powerpoint/2010/main" val="28564504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id="{DB64C3C4-76C9-0D4A-867E-C189AAA5B555}"/>
              </a:ext>
            </a:extLst>
          </p:cNvPr>
          <p:cNvSpPr>
            <a:spLocks noGrp="1" noChangeArrowheads="1"/>
          </p:cNvSpPr>
          <p:nvPr>
            <p:ph type="title"/>
          </p:nvPr>
        </p:nvSpPr>
        <p:spPr>
          <a:xfrm>
            <a:off x="1143000" y="228600"/>
            <a:ext cx="7772400" cy="685800"/>
          </a:xfrm>
        </p:spPr>
        <p:txBody>
          <a:bodyPr lIns="92075" tIns="46038" rIns="92075" bIns="46038">
            <a:normAutofit fontScale="90000"/>
          </a:bodyPr>
          <a:lstStyle/>
          <a:p>
            <a:pPr algn="ctr" fontAlgn="auto">
              <a:spcAft>
                <a:spcPts val="0"/>
              </a:spcAft>
              <a:defRPr/>
            </a:pPr>
            <a:r>
              <a:rPr lang="en-US" altLang="en-US"/>
              <a:t>Definitions:  Learning is:</a:t>
            </a:r>
          </a:p>
        </p:txBody>
      </p:sp>
      <p:sp>
        <p:nvSpPr>
          <p:cNvPr id="6147" name="Rectangle 3">
            <a:extLst>
              <a:ext uri="{FF2B5EF4-FFF2-40B4-BE49-F238E27FC236}">
                <a16:creationId xmlns:a16="http://schemas.microsoft.com/office/drawing/2014/main" id="{D143E173-2173-FC47-80AB-DD3C995E7A92}"/>
              </a:ext>
            </a:extLst>
          </p:cNvPr>
          <p:cNvSpPr>
            <a:spLocks noGrp="1" noChangeArrowheads="1"/>
          </p:cNvSpPr>
          <p:nvPr>
            <p:ph idx="1"/>
          </p:nvPr>
        </p:nvSpPr>
        <p:spPr>
          <a:xfrm>
            <a:off x="107504" y="1052736"/>
            <a:ext cx="8534400" cy="5410200"/>
          </a:xfrm>
        </p:spPr>
        <p:txBody>
          <a:bodyPr lIns="92075" tIns="46038" rIns="92075" bIns="46038"/>
          <a:lstStyle/>
          <a:p>
            <a:pPr marL="0" indent="0">
              <a:buFont typeface="Wingdings" pitchFamily="2" charset="2"/>
              <a:buNone/>
              <a:tabLst>
                <a:tab pos="685800" algn="l"/>
              </a:tabLst>
            </a:pPr>
            <a:r>
              <a:rPr lang="en-US" altLang="en-US" sz="2800" dirty="0"/>
              <a:t>1.	“a persisting </a:t>
            </a:r>
            <a:r>
              <a:rPr lang="en-US" altLang="en-US" sz="2800" i="1" dirty="0">
                <a:solidFill>
                  <a:srgbClr val="FF9933"/>
                </a:solidFill>
              </a:rPr>
              <a:t>change</a:t>
            </a:r>
            <a:r>
              <a:rPr lang="en-US" altLang="en-US" sz="2800" dirty="0"/>
              <a:t> in human performance 	or performance potential . . . (brought) about as a result of the learner’s interaction with the environment”  </a:t>
            </a:r>
            <a:r>
              <a:rPr lang="en-US" altLang="en-US" sz="1600" dirty="0"/>
              <a:t>(Driscoll, 1994, pp. 8-9).</a:t>
            </a:r>
            <a:r>
              <a:rPr lang="en-US" altLang="en-US" sz="2800" dirty="0"/>
              <a:t>   </a:t>
            </a:r>
          </a:p>
          <a:p>
            <a:pPr marL="0" indent="0">
              <a:buFont typeface="Wingdings" pitchFamily="2" charset="2"/>
              <a:buNone/>
              <a:tabLst>
                <a:tab pos="685800" algn="l"/>
              </a:tabLst>
            </a:pPr>
            <a:r>
              <a:rPr lang="en-US" altLang="en-US" sz="2800" dirty="0"/>
              <a:t>2.	“the relatively permanent </a:t>
            </a:r>
            <a:r>
              <a:rPr lang="en-US" altLang="en-US" sz="2800" i="1" dirty="0">
                <a:solidFill>
                  <a:srgbClr val="FF9933"/>
                </a:solidFill>
              </a:rPr>
              <a:t>change</a:t>
            </a:r>
            <a:r>
              <a:rPr lang="en-US" altLang="en-US" sz="2800" dirty="0"/>
              <a:t> in a person’s knowledge or behavior due to 	experience”  </a:t>
            </a:r>
            <a:r>
              <a:rPr lang="en-US" altLang="en-US" sz="1600" dirty="0"/>
              <a:t>(Mayer, 1982, p. 1040).</a:t>
            </a:r>
            <a:endParaRPr lang="en-US" altLang="en-US" sz="2800" dirty="0"/>
          </a:p>
          <a:p>
            <a:pPr marL="0" indent="0">
              <a:buFont typeface="Wingdings" pitchFamily="2" charset="2"/>
              <a:buNone/>
              <a:tabLst>
                <a:tab pos="685800" algn="l"/>
              </a:tabLst>
            </a:pPr>
            <a:r>
              <a:rPr lang="en-US" altLang="en-US" sz="2800" dirty="0"/>
              <a:t>3.  	“an enduring </a:t>
            </a:r>
            <a:r>
              <a:rPr lang="en-US" altLang="en-US" sz="2800" i="1" dirty="0">
                <a:solidFill>
                  <a:srgbClr val="FF9933"/>
                </a:solidFill>
              </a:rPr>
              <a:t>change</a:t>
            </a:r>
            <a:r>
              <a:rPr lang="en-US" altLang="en-US" sz="2800" b="1" i="1" dirty="0"/>
              <a:t> </a:t>
            </a:r>
            <a:r>
              <a:rPr lang="en-US" altLang="en-US" sz="2800" dirty="0"/>
              <a:t>in behavior, or in the capacity to behave in a given fashion, which results from practice or other forms of 	experience”  </a:t>
            </a:r>
            <a:r>
              <a:rPr lang="en-US" altLang="en-US" sz="1600" dirty="0"/>
              <a:t>(</a:t>
            </a:r>
            <a:r>
              <a:rPr lang="en-US" altLang="en-US" sz="1600" dirty="0" err="1"/>
              <a:t>Shuell</a:t>
            </a:r>
            <a:r>
              <a:rPr lang="en-US" altLang="en-US" sz="1600" dirty="0"/>
              <a:t>, 1986, p. 412).</a:t>
            </a:r>
            <a:endParaRPr lang="en-US" altLang="en-US" sz="2800" dirty="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A6397858-8FBE-A046-8E9C-231FF1654A75}"/>
              </a:ext>
            </a:extLst>
          </p:cNvPr>
          <p:cNvSpPr>
            <a:spLocks noGrp="1" noChangeArrowheads="1"/>
          </p:cNvSpPr>
          <p:nvPr>
            <p:ph type="title"/>
          </p:nvPr>
        </p:nvSpPr>
        <p:spPr>
          <a:xfrm>
            <a:off x="541128" y="230188"/>
            <a:ext cx="8153400" cy="652463"/>
          </a:xfrm>
        </p:spPr>
        <p:txBody>
          <a:bodyPr>
            <a:noAutofit/>
          </a:bodyPr>
          <a:lstStyle/>
          <a:p>
            <a:pPr eaLnBrk="1" fontAlgn="auto" hangingPunct="1">
              <a:spcAft>
                <a:spcPts val="0"/>
              </a:spcAft>
              <a:defRPr/>
            </a:pPr>
            <a:r>
              <a:rPr lang="en-US" altLang="en-US" sz="4400" b="1" dirty="0"/>
              <a:t>Learning Theory</a:t>
            </a:r>
          </a:p>
        </p:txBody>
      </p:sp>
      <p:sp>
        <p:nvSpPr>
          <p:cNvPr id="19459" name="Rectangle 3">
            <a:extLst>
              <a:ext uri="{FF2B5EF4-FFF2-40B4-BE49-F238E27FC236}">
                <a16:creationId xmlns:a16="http://schemas.microsoft.com/office/drawing/2014/main" id="{C2F5683B-E8D9-A54C-AE8B-CB4E8C2BB662}"/>
              </a:ext>
            </a:extLst>
          </p:cNvPr>
          <p:cNvSpPr>
            <a:spLocks noGrp="1" noChangeArrowheads="1"/>
          </p:cNvSpPr>
          <p:nvPr>
            <p:ph idx="1"/>
          </p:nvPr>
        </p:nvSpPr>
        <p:spPr>
          <a:xfrm>
            <a:off x="323850" y="1190625"/>
            <a:ext cx="8153400" cy="1951038"/>
          </a:xfrm>
        </p:spPr>
        <p:txBody>
          <a:bodyPr/>
          <a:lstStyle/>
          <a:p>
            <a:pPr eaLnBrk="1" hangingPunct="1">
              <a:buFont typeface="Wingdings" pitchFamily="2" charset="2"/>
              <a:buNone/>
            </a:pPr>
            <a:r>
              <a:rPr lang="en-US" altLang="en-US" dirty="0"/>
              <a:t>Q: How do people learn?</a:t>
            </a:r>
          </a:p>
          <a:p>
            <a:pPr eaLnBrk="1" hangingPunct="1">
              <a:buFont typeface="Wingdings" pitchFamily="2" charset="2"/>
              <a:buNone/>
            </a:pPr>
            <a:r>
              <a:rPr lang="en-US" altLang="en-US" dirty="0"/>
              <a:t>A: Nobody really knows.</a:t>
            </a:r>
          </a:p>
          <a:p>
            <a:pPr eaLnBrk="1" hangingPunct="1">
              <a:buFont typeface="Wingdings" pitchFamily="2" charset="2"/>
              <a:buNone/>
            </a:pPr>
            <a:endParaRPr lang="en-US" altLang="en-US" dirty="0"/>
          </a:p>
          <a:p>
            <a:pPr eaLnBrk="1" hangingPunct="1">
              <a:buFont typeface="Wingdings" pitchFamily="2" charset="2"/>
              <a:buNone/>
            </a:pPr>
            <a:r>
              <a:rPr lang="en-US" altLang="en-US" dirty="0"/>
              <a:t>But there are 6 main theories:</a:t>
            </a:r>
          </a:p>
        </p:txBody>
      </p:sp>
      <p:graphicFrame>
        <p:nvGraphicFramePr>
          <p:cNvPr id="7172" name="Object 4">
            <a:extLst>
              <a:ext uri="{FF2B5EF4-FFF2-40B4-BE49-F238E27FC236}">
                <a16:creationId xmlns:a16="http://schemas.microsoft.com/office/drawing/2014/main" id="{139456FB-CDB9-1242-9DFD-35734DF5A8F4}"/>
              </a:ext>
            </a:extLst>
          </p:cNvPr>
          <p:cNvGraphicFramePr>
            <a:graphicFrameLocks noChangeAspect="1"/>
          </p:cNvGraphicFramePr>
          <p:nvPr>
            <p:extLst>
              <p:ext uri="{D42A27DB-BD31-4B8C-83A1-F6EECF244321}">
                <p14:modId xmlns:p14="http://schemas.microsoft.com/office/powerpoint/2010/main" val="3564989486"/>
              </p:ext>
            </p:extLst>
          </p:nvPr>
        </p:nvGraphicFramePr>
        <p:xfrm>
          <a:off x="4788024" y="1556792"/>
          <a:ext cx="3962400" cy="3962400"/>
        </p:xfrm>
        <a:graphic>
          <a:graphicData uri="http://schemas.openxmlformats.org/presentationml/2006/ole">
            <mc:AlternateContent xmlns:mc="http://schemas.openxmlformats.org/markup-compatibility/2006">
              <mc:Choice xmlns:v="urn:schemas-microsoft-com:vml" Requires="v">
                <p:oleObj name="Clip" r:id="rId3" imgW="4851400" imgH="4851400" progId="MS_ClipArt_Gallery.2">
                  <p:embed/>
                </p:oleObj>
              </mc:Choice>
              <mc:Fallback>
                <p:oleObj name="Clip" r:id="rId3" imgW="4851400" imgH="4851400" progId="MS_ClipArt_Gallery.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1556792"/>
                        <a:ext cx="3962400" cy="396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173" name="Rectangle 6">
            <a:extLst>
              <a:ext uri="{FF2B5EF4-FFF2-40B4-BE49-F238E27FC236}">
                <a16:creationId xmlns:a16="http://schemas.microsoft.com/office/drawing/2014/main" id="{4C0B8EEA-F10B-784B-8C25-CD8CA9475A1B}"/>
              </a:ext>
            </a:extLst>
          </p:cNvPr>
          <p:cNvSpPr>
            <a:spLocks noChangeArrowheads="1"/>
          </p:cNvSpPr>
          <p:nvPr/>
        </p:nvSpPr>
        <p:spPr bwMode="auto">
          <a:xfrm>
            <a:off x="1403350" y="4149725"/>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accent1"/>
              </a:buClr>
              <a:buFont typeface="Arial" panose="020B0604020202020204" pitchFamily="34" charset="0"/>
              <a:buChar char="•"/>
              <a:defRPr sz="2200">
                <a:solidFill>
                  <a:schemeClr val="tx1"/>
                </a:solidFill>
                <a:latin typeface="Calibri" panose="020F0502020204030204" pitchFamily="34" charset="0"/>
              </a:defRPr>
            </a:lvl1pPr>
            <a:lvl2pPr marL="742950" indent="-285750">
              <a:spcBef>
                <a:spcPct val="20000"/>
              </a:spcBef>
              <a:buClr>
                <a:schemeClr val="accent2"/>
              </a:buClr>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Clr>
                <a:srgbClr val="D2CB6C"/>
              </a:buClr>
              <a:buFont typeface="Arial" panose="020B0604020202020204" pitchFamily="34" charset="0"/>
              <a:buChar char="•"/>
              <a:defRPr>
                <a:solidFill>
                  <a:schemeClr val="tx1"/>
                </a:solidFill>
                <a:latin typeface="Calibri" panose="020F0502020204030204" pitchFamily="34" charset="0"/>
              </a:defRPr>
            </a:lvl3pPr>
            <a:lvl4pPr marL="1600200" indent="-228600">
              <a:spcBef>
                <a:spcPct val="20000"/>
              </a:spcBef>
              <a:buClr>
                <a:srgbClr val="95A39D"/>
              </a:buClr>
              <a:buFont typeface="Arial" panose="020B0604020202020204" pitchFamily="34" charset="0"/>
              <a:buChar char="•"/>
              <a:defRPr sz="1600">
                <a:solidFill>
                  <a:schemeClr val="tx1"/>
                </a:solidFill>
                <a:latin typeface="Calibri" panose="020F0502020204030204" pitchFamily="34" charset="0"/>
              </a:defRPr>
            </a:lvl4pPr>
            <a:lvl5pPr marL="2057400" indent="-228600">
              <a:spcBef>
                <a:spcPct val="20000"/>
              </a:spcBef>
              <a:buClr>
                <a:srgbClr val="C89F5D"/>
              </a:buClr>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9pPr>
          </a:lstStyle>
          <a:p>
            <a:pPr eaLnBrk="1" hangingPunct="1">
              <a:buClr>
                <a:schemeClr val="accent2"/>
              </a:buClr>
              <a:buSzPct val="75000"/>
              <a:buFont typeface="Wingdings" pitchFamily="2" charset="2"/>
              <a:buChar char="n"/>
            </a:pPr>
            <a:endParaRPr lang="en-US" altLang="en-US" sz="3100">
              <a:latin typeface="Arial" panose="020B0604020202020204" pitchFamily="34" charset="0"/>
            </a:endParaRPr>
          </a:p>
        </p:txBody>
      </p:sp>
      <p:sp>
        <p:nvSpPr>
          <p:cNvPr id="7174" name="Rectangle 7">
            <a:extLst>
              <a:ext uri="{FF2B5EF4-FFF2-40B4-BE49-F238E27FC236}">
                <a16:creationId xmlns:a16="http://schemas.microsoft.com/office/drawing/2014/main" id="{DA06EB32-A88B-004F-A437-E7C2EE3A9C86}"/>
              </a:ext>
            </a:extLst>
          </p:cNvPr>
          <p:cNvSpPr>
            <a:spLocks noChangeArrowheads="1"/>
          </p:cNvSpPr>
          <p:nvPr/>
        </p:nvSpPr>
        <p:spPr bwMode="auto">
          <a:xfrm>
            <a:off x="550132" y="2837358"/>
            <a:ext cx="5761037"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000" dirty="0"/>
              <a:t>Behaviorism</a:t>
            </a:r>
          </a:p>
          <a:p>
            <a:pPr eaLnBrk="1" hangingPunct="1"/>
            <a:endParaRPr lang="en-US" altLang="en-US" sz="2000" dirty="0"/>
          </a:p>
          <a:p>
            <a:pPr eaLnBrk="1" hangingPunct="1"/>
            <a:r>
              <a:rPr lang="en-US" altLang="en-US" sz="2000" dirty="0"/>
              <a:t>Cognitivism</a:t>
            </a:r>
          </a:p>
          <a:p>
            <a:pPr eaLnBrk="1" hangingPunct="1"/>
            <a:endParaRPr lang="en-US" altLang="en-US" sz="2000" dirty="0"/>
          </a:p>
          <a:p>
            <a:pPr eaLnBrk="1" hangingPunct="1"/>
            <a:r>
              <a:rPr lang="en-US" altLang="en-US" sz="2000" dirty="0"/>
              <a:t>Social Learning Theory</a:t>
            </a:r>
          </a:p>
          <a:p>
            <a:pPr eaLnBrk="1" hangingPunct="1"/>
            <a:endParaRPr lang="en-US" altLang="en-US" sz="2000" dirty="0"/>
          </a:p>
          <a:p>
            <a:pPr eaLnBrk="1" hangingPunct="1"/>
            <a:r>
              <a:rPr lang="en-US" altLang="en-US" sz="2000" dirty="0"/>
              <a:t>Social Constructivism</a:t>
            </a:r>
          </a:p>
          <a:p>
            <a:pPr eaLnBrk="1" hangingPunct="1"/>
            <a:endParaRPr lang="en-US" altLang="en-US" sz="2000" dirty="0"/>
          </a:p>
          <a:p>
            <a:pPr eaLnBrk="1" hangingPunct="1"/>
            <a:r>
              <a:rPr lang="en-US" altLang="en-US" sz="2000" dirty="0"/>
              <a:t>Multiple Intelligences</a:t>
            </a:r>
          </a:p>
          <a:p>
            <a:pPr eaLnBrk="1" hangingPunct="1"/>
            <a:endParaRPr lang="en-US" altLang="en-US" sz="2000" dirty="0"/>
          </a:p>
          <a:p>
            <a:pPr eaLnBrk="1" hangingPunct="1"/>
            <a:r>
              <a:rPr lang="en-US" altLang="en-US" sz="2000" dirty="0"/>
              <a:t>Brain-Based Learning</a:t>
            </a:r>
            <a:endParaRPr lang="es-ES" altLang="en-US"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 calcmode="lin" valueType="num">
                                      <p:cBhvr additive="base">
                                        <p:cTn id="7" dur="500" fill="hold"/>
                                        <p:tgtEl>
                                          <p:spTgt spid="1945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45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459">
                                            <p:txEl>
                                              <p:pRg st="1" end="1"/>
                                            </p:txEl>
                                          </p:spTgt>
                                        </p:tgtEl>
                                        <p:attrNameLst>
                                          <p:attrName>style.visibility</p:attrName>
                                        </p:attrNameLst>
                                      </p:cBhvr>
                                      <p:to>
                                        <p:strVal val="visible"/>
                                      </p:to>
                                    </p:set>
                                    <p:anim calcmode="lin" valueType="num">
                                      <p:cBhvr additive="base">
                                        <p:cTn id="13" dur="500" fill="hold"/>
                                        <p:tgtEl>
                                          <p:spTgt spid="1945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45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anim calcmode="lin" valueType="num">
                                      <p:cBhvr additive="base">
                                        <p:cTn id="19" dur="500" fill="hold"/>
                                        <p:tgtEl>
                                          <p:spTgt spid="1945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9459">
                                            <p:txEl>
                                              <p:pRg st="3" end="3"/>
                                            </p:txEl>
                                          </p:spTgt>
                                        </p:tgtEl>
                                        <p:attrNameLst>
                                          <p:attrName>ppt_y</p:attrName>
                                        </p:attrNameLst>
                                      </p:cBhvr>
                                      <p:tavLst>
                                        <p:tav tm="0">
                                          <p:val>
                                            <p:strVal val="#ppt_y"/>
                                          </p:val>
                                        </p:tav>
                                        <p:tav tm="100000">
                                          <p:val>
                                            <p:strVal val="#ppt_y"/>
                                          </p:val>
                                        </p:tav>
                                      </p:tavLst>
                                    </p:anim>
                                  </p:childTnLst>
                                </p:cTn>
                              </p:par>
                              <p:par>
                                <p:cTn id="21" presetID="1" presetClass="entr" presetSubtype="0" fill="hold" grpId="0" nodeType="withEffect">
                                  <p:stCondLst>
                                    <p:cond delay="0"/>
                                  </p:stCondLst>
                                  <p:childTnLst>
                                    <p:set>
                                      <p:cBhvr>
                                        <p:cTn id="22" dur="1" fill="hold">
                                          <p:stCondLst>
                                            <p:cond delay="0"/>
                                          </p:stCondLst>
                                        </p:cTn>
                                        <p:tgtEl>
                                          <p:spTgt spid="71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uiExpand="1" build="p" autoUpdateAnimBg="0"/>
      <p:bldP spid="7174"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5B49188D-3596-F647-8B71-E28261934C31}"/>
              </a:ext>
            </a:extLst>
          </p:cNvPr>
          <p:cNvSpPr>
            <a:spLocks noGrp="1" noChangeArrowheads="1"/>
          </p:cNvSpPr>
          <p:nvPr>
            <p:ph type="title"/>
          </p:nvPr>
        </p:nvSpPr>
        <p:spPr>
          <a:xfrm>
            <a:off x="476169" y="12711"/>
            <a:ext cx="7620000" cy="1143000"/>
          </a:xfrm>
        </p:spPr>
        <p:txBody>
          <a:bodyPr/>
          <a:lstStyle/>
          <a:p>
            <a:pPr eaLnBrk="1" fontAlgn="auto" hangingPunct="1">
              <a:spcAft>
                <a:spcPts val="0"/>
              </a:spcAft>
              <a:defRPr/>
            </a:pPr>
            <a:r>
              <a:rPr lang="en-US" altLang="en-US" sz="4800" b="1" dirty="0"/>
              <a:t>Behaviorism</a:t>
            </a:r>
          </a:p>
        </p:txBody>
      </p:sp>
      <p:sp>
        <p:nvSpPr>
          <p:cNvPr id="24579" name="Rectangle 3">
            <a:extLst>
              <a:ext uri="{FF2B5EF4-FFF2-40B4-BE49-F238E27FC236}">
                <a16:creationId xmlns:a16="http://schemas.microsoft.com/office/drawing/2014/main" id="{D4DDC3CE-B0A6-7445-AB7D-E08F2FB12B2B}"/>
              </a:ext>
            </a:extLst>
          </p:cNvPr>
          <p:cNvSpPr>
            <a:spLocks noGrp="1" noChangeArrowheads="1"/>
          </p:cNvSpPr>
          <p:nvPr>
            <p:ph idx="1"/>
          </p:nvPr>
        </p:nvSpPr>
        <p:spPr>
          <a:xfrm>
            <a:off x="476169" y="1398166"/>
            <a:ext cx="7620000" cy="4800600"/>
          </a:xfrm>
        </p:spPr>
        <p:txBody>
          <a:bodyPr/>
          <a:lstStyle/>
          <a:p>
            <a:pPr eaLnBrk="1" hangingPunct="1">
              <a:buFont typeface="Wingdings" pitchFamily="2" charset="2"/>
              <a:buNone/>
            </a:pPr>
            <a:r>
              <a:rPr lang="en-US" altLang="en-US" sz="2400" dirty="0"/>
              <a:t>Confined to observable and measurable behavior</a:t>
            </a:r>
          </a:p>
          <a:p>
            <a:pPr eaLnBrk="1" hangingPunct="1">
              <a:buFont typeface="Wingdings" pitchFamily="2" charset="2"/>
              <a:buNone/>
            </a:pPr>
            <a:endParaRPr lang="en-US" altLang="en-US" sz="2400" dirty="0"/>
          </a:p>
          <a:p>
            <a:pPr eaLnBrk="1" hangingPunct="1">
              <a:buFont typeface="Wingdings" pitchFamily="2" charset="2"/>
              <a:buChar char="§"/>
            </a:pPr>
            <a:r>
              <a:rPr lang="en-US" altLang="en-US" sz="2400" dirty="0"/>
              <a:t>Classical Conditioning - </a:t>
            </a:r>
            <a:r>
              <a:rPr lang="en-US" altLang="en-US" sz="2400" b="1" u="sng" dirty="0">
                <a:solidFill>
                  <a:srgbClr val="FF0000"/>
                </a:solidFill>
              </a:rPr>
              <a:t>Pavlov</a:t>
            </a:r>
          </a:p>
          <a:p>
            <a:pPr eaLnBrk="1" hangingPunct="1">
              <a:buFont typeface="Wingdings" pitchFamily="2" charset="2"/>
              <a:buChar char="§"/>
            </a:pPr>
            <a:endParaRPr lang="en-US" altLang="en-US" sz="2400" dirty="0"/>
          </a:p>
          <a:p>
            <a:pPr eaLnBrk="1" hangingPunct="1">
              <a:buFont typeface="Wingdings" pitchFamily="2" charset="2"/>
              <a:buChar char="§"/>
            </a:pPr>
            <a:r>
              <a:rPr lang="en-US" altLang="en-US" sz="2400" dirty="0"/>
              <a:t>Operant Conditioning - </a:t>
            </a:r>
            <a:r>
              <a:rPr lang="en-US" altLang="en-US" sz="2400" b="1" u="sng" dirty="0">
                <a:solidFill>
                  <a:srgbClr val="FF0000"/>
                </a:solidFill>
              </a:rPr>
              <a:t>Skinner</a:t>
            </a:r>
          </a:p>
        </p:txBody>
      </p:sp>
      <p:pic>
        <p:nvPicPr>
          <p:cNvPr id="2" name="Picture 1">
            <a:extLst>
              <a:ext uri="{FF2B5EF4-FFF2-40B4-BE49-F238E27FC236}">
                <a16:creationId xmlns:a16="http://schemas.microsoft.com/office/drawing/2014/main" id="{BB0B561C-6E1D-974C-A130-201A19931E06}"/>
              </a:ext>
            </a:extLst>
          </p:cNvPr>
          <p:cNvPicPr>
            <a:picLocks noChangeAspect="1"/>
          </p:cNvPicPr>
          <p:nvPr/>
        </p:nvPicPr>
        <p:blipFill>
          <a:blip r:embed="rId3"/>
          <a:stretch>
            <a:fillRect/>
          </a:stretch>
        </p:blipFill>
        <p:spPr>
          <a:xfrm>
            <a:off x="1442686" y="3828225"/>
            <a:ext cx="5649028" cy="300792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3DD45B36-479F-1C45-9D26-EC9D55E96551}"/>
              </a:ext>
            </a:extLst>
          </p:cNvPr>
          <p:cNvSpPr>
            <a:spLocks noGrp="1" noChangeArrowheads="1"/>
          </p:cNvSpPr>
          <p:nvPr>
            <p:ph type="title"/>
          </p:nvPr>
        </p:nvSpPr>
        <p:spPr/>
        <p:txBody>
          <a:bodyPr/>
          <a:lstStyle/>
          <a:p>
            <a:pPr eaLnBrk="1" fontAlgn="auto" hangingPunct="1">
              <a:spcAft>
                <a:spcPts val="0"/>
              </a:spcAft>
              <a:defRPr/>
            </a:pPr>
            <a:r>
              <a:rPr lang="en-US" altLang="en-US"/>
              <a:t>Behaviorism</a:t>
            </a:r>
          </a:p>
        </p:txBody>
      </p:sp>
      <p:sp>
        <p:nvSpPr>
          <p:cNvPr id="11267" name="Rectangle 3">
            <a:extLst>
              <a:ext uri="{FF2B5EF4-FFF2-40B4-BE49-F238E27FC236}">
                <a16:creationId xmlns:a16="http://schemas.microsoft.com/office/drawing/2014/main" id="{25A527CC-5C40-EF48-A9AA-AD21B102A65E}"/>
              </a:ext>
            </a:extLst>
          </p:cNvPr>
          <p:cNvSpPr>
            <a:spLocks noGrp="1" noChangeArrowheads="1"/>
          </p:cNvSpPr>
          <p:nvPr>
            <p:ph idx="1"/>
          </p:nvPr>
        </p:nvSpPr>
        <p:spPr>
          <a:xfrm>
            <a:off x="485863" y="1638083"/>
            <a:ext cx="8153400" cy="822325"/>
          </a:xfrm>
        </p:spPr>
        <p:txBody>
          <a:bodyPr/>
          <a:lstStyle/>
          <a:p>
            <a:pPr eaLnBrk="1" hangingPunct="1">
              <a:buFont typeface="Wingdings" pitchFamily="2" charset="2"/>
              <a:buChar char="§"/>
            </a:pPr>
            <a:r>
              <a:rPr lang="en-US" altLang="en-US" sz="2800" dirty="0"/>
              <a:t>Classical Conditioning - Pavlov</a:t>
            </a:r>
          </a:p>
        </p:txBody>
      </p:sp>
      <p:grpSp>
        <p:nvGrpSpPr>
          <p:cNvPr id="26628" name="Group 4">
            <a:extLst>
              <a:ext uri="{FF2B5EF4-FFF2-40B4-BE49-F238E27FC236}">
                <a16:creationId xmlns:a16="http://schemas.microsoft.com/office/drawing/2014/main" id="{5CD961B3-889D-5545-9016-5C76A5D7F81D}"/>
              </a:ext>
            </a:extLst>
          </p:cNvPr>
          <p:cNvGrpSpPr>
            <a:grpSpLocks/>
          </p:cNvGrpSpPr>
          <p:nvPr/>
        </p:nvGrpSpPr>
        <p:grpSpPr bwMode="auto">
          <a:xfrm>
            <a:off x="3733800" y="4495800"/>
            <a:ext cx="2362200" cy="617538"/>
            <a:chOff x="2352" y="2832"/>
            <a:chExt cx="1488" cy="389"/>
          </a:xfrm>
        </p:grpSpPr>
        <p:sp>
          <p:nvSpPr>
            <p:cNvPr id="11271" name="Text Box 5">
              <a:extLst>
                <a:ext uri="{FF2B5EF4-FFF2-40B4-BE49-F238E27FC236}">
                  <a16:creationId xmlns:a16="http://schemas.microsoft.com/office/drawing/2014/main" id="{A13787B4-2EBF-9A47-8687-D56321C7895D}"/>
                </a:ext>
              </a:extLst>
            </p:cNvPr>
            <p:cNvSpPr txBox="1">
              <a:spLocks noChangeArrowheads="1"/>
            </p:cNvSpPr>
            <p:nvPr/>
          </p:nvSpPr>
          <p:spPr bwMode="auto">
            <a:xfrm>
              <a:off x="2352" y="2832"/>
              <a:ext cx="1488" cy="389"/>
            </a:xfrm>
            <a:prstGeom prst="rect">
              <a:avLst/>
            </a:prstGeom>
            <a:noFill/>
            <a:ln w="38100">
              <a:solidFill>
                <a:schemeClr val="tx1"/>
              </a:solidFill>
              <a:miter lim="800000"/>
              <a:headEnd/>
              <a:tailEnd type="none" w="lg"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3200">
                  <a:latin typeface="Times New Roman" panose="02020603050405020304" pitchFamily="18" charset="0"/>
                </a:rPr>
                <a:t> S 	       R</a:t>
              </a:r>
            </a:p>
          </p:txBody>
        </p:sp>
        <p:sp>
          <p:nvSpPr>
            <p:cNvPr id="11272" name="Line 6">
              <a:extLst>
                <a:ext uri="{FF2B5EF4-FFF2-40B4-BE49-F238E27FC236}">
                  <a16:creationId xmlns:a16="http://schemas.microsoft.com/office/drawing/2014/main" id="{359BBB00-44DD-1742-82C2-71A40799DAE4}"/>
                </a:ext>
              </a:extLst>
            </p:cNvPr>
            <p:cNvSpPr>
              <a:spLocks noChangeShapeType="1"/>
            </p:cNvSpPr>
            <p:nvPr/>
          </p:nvSpPr>
          <p:spPr bwMode="auto">
            <a:xfrm>
              <a:off x="2640" y="3024"/>
              <a:ext cx="768" cy="0"/>
            </a:xfrm>
            <a:prstGeom prst="line">
              <a:avLst/>
            </a:prstGeom>
            <a:noFill/>
            <a:ln w="38100">
              <a:solidFill>
                <a:schemeClr val="tx1"/>
              </a:solidFill>
              <a:round/>
              <a:headEnd/>
              <a:tailEnd type="triangl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1269" name="Rectangle 7">
            <a:extLst>
              <a:ext uri="{FF2B5EF4-FFF2-40B4-BE49-F238E27FC236}">
                <a16:creationId xmlns:a16="http://schemas.microsoft.com/office/drawing/2014/main" id="{FA38487C-3EAC-B347-BCA9-C72E9698F940}"/>
              </a:ext>
            </a:extLst>
          </p:cNvPr>
          <p:cNvSpPr>
            <a:spLocks noChangeArrowheads="1"/>
          </p:cNvSpPr>
          <p:nvPr/>
        </p:nvSpPr>
        <p:spPr bwMode="auto">
          <a:xfrm>
            <a:off x="2362200" y="2667000"/>
            <a:ext cx="5181600" cy="3200400"/>
          </a:xfrm>
          <a:prstGeom prst="rect">
            <a:avLst/>
          </a:prstGeom>
          <a:noFill/>
          <a:ln w="38100">
            <a:solidFill>
              <a:schemeClr val="accent2"/>
            </a:solidFill>
            <a:miter lim="800000"/>
            <a:headEnd/>
            <a:tailEnd type="none" w="lg"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1270" name="Text Box 8">
            <a:extLst>
              <a:ext uri="{FF2B5EF4-FFF2-40B4-BE49-F238E27FC236}">
                <a16:creationId xmlns:a16="http://schemas.microsoft.com/office/drawing/2014/main" id="{4D319A02-AB7C-8842-B0AE-A3F0A47905E7}"/>
              </a:ext>
            </a:extLst>
          </p:cNvPr>
          <p:cNvSpPr txBox="1">
            <a:spLocks noChangeArrowheads="1"/>
          </p:cNvSpPr>
          <p:nvPr/>
        </p:nvSpPr>
        <p:spPr bwMode="auto">
          <a:xfrm>
            <a:off x="2743200" y="2971800"/>
            <a:ext cx="44196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type="none" w="lg"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200">
                <a:latin typeface="Times New Roman" panose="02020603050405020304" pitchFamily="18" charset="0"/>
              </a:rPr>
              <a:t>A stimulus is presented </a:t>
            </a:r>
          </a:p>
          <a:p>
            <a:r>
              <a:rPr lang="en-US" altLang="en-US" sz="3200">
                <a:latin typeface="Times New Roman" panose="02020603050405020304" pitchFamily="18" charset="0"/>
              </a:rPr>
              <a:t>in order to get a response: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66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6C60800C-FA70-AB4F-BCEC-AE45647A1091}"/>
              </a:ext>
            </a:extLst>
          </p:cNvPr>
          <p:cNvSpPr>
            <a:spLocks noGrp="1" noChangeArrowheads="1"/>
          </p:cNvSpPr>
          <p:nvPr>
            <p:ph type="title"/>
          </p:nvPr>
        </p:nvSpPr>
        <p:spPr/>
        <p:txBody>
          <a:bodyPr/>
          <a:lstStyle/>
          <a:p>
            <a:pPr eaLnBrk="1" fontAlgn="auto" hangingPunct="1">
              <a:spcAft>
                <a:spcPts val="0"/>
              </a:spcAft>
              <a:defRPr/>
            </a:pPr>
            <a:r>
              <a:rPr lang="en-US" altLang="en-US"/>
              <a:t>Behaviorism</a:t>
            </a:r>
          </a:p>
        </p:txBody>
      </p:sp>
      <p:sp>
        <p:nvSpPr>
          <p:cNvPr id="28675" name="Rectangle 3">
            <a:extLst>
              <a:ext uri="{FF2B5EF4-FFF2-40B4-BE49-F238E27FC236}">
                <a16:creationId xmlns:a16="http://schemas.microsoft.com/office/drawing/2014/main" id="{3C3BF7CE-D787-F14F-97E5-3B6F1CC6FCC1}"/>
              </a:ext>
            </a:extLst>
          </p:cNvPr>
          <p:cNvSpPr>
            <a:spLocks noGrp="1" noChangeArrowheads="1"/>
          </p:cNvSpPr>
          <p:nvPr>
            <p:ph idx="1"/>
          </p:nvPr>
        </p:nvSpPr>
        <p:spPr>
          <a:xfrm>
            <a:off x="495300" y="1471613"/>
            <a:ext cx="8153400" cy="822325"/>
          </a:xfrm>
        </p:spPr>
        <p:txBody>
          <a:bodyPr rtlCol="0">
            <a:normAutofit fontScale="92500" lnSpcReduction="10000"/>
          </a:bodyPr>
          <a:lstStyle/>
          <a:p>
            <a:pPr eaLnBrk="1" fontAlgn="auto" hangingPunct="1">
              <a:lnSpc>
                <a:spcPct val="90000"/>
              </a:lnSpc>
              <a:spcAft>
                <a:spcPts val="0"/>
              </a:spcAft>
              <a:buFont typeface="Wingdings" pitchFamily="2" charset="2"/>
              <a:buChar char="§"/>
              <a:defRPr/>
            </a:pPr>
            <a:r>
              <a:rPr lang="en-US" altLang="en-US" sz="2700" dirty="0"/>
              <a:t>Classical Conditioning - Pavlov</a:t>
            </a:r>
          </a:p>
          <a:p>
            <a:pPr eaLnBrk="1" fontAlgn="auto" hangingPunct="1">
              <a:lnSpc>
                <a:spcPct val="90000"/>
              </a:lnSpc>
              <a:spcAft>
                <a:spcPts val="0"/>
              </a:spcAft>
              <a:buFont typeface="Wingdings" pitchFamily="2" charset="2"/>
              <a:buNone/>
              <a:defRPr/>
            </a:pPr>
            <a:r>
              <a:rPr lang="en-US" altLang="en-US" sz="2700" dirty="0"/>
              <a:t>	</a:t>
            </a:r>
          </a:p>
        </p:txBody>
      </p:sp>
      <p:graphicFrame>
        <p:nvGraphicFramePr>
          <p:cNvPr id="28676" name="Object 4">
            <a:extLst>
              <a:ext uri="{FF2B5EF4-FFF2-40B4-BE49-F238E27FC236}">
                <a16:creationId xmlns:a16="http://schemas.microsoft.com/office/drawing/2014/main" id="{8FED8B80-7AAF-A746-B33D-831161E65D1E}"/>
              </a:ext>
            </a:extLst>
          </p:cNvPr>
          <p:cNvGraphicFramePr>
            <a:graphicFrameLocks noChangeAspect="1"/>
          </p:cNvGraphicFramePr>
          <p:nvPr/>
        </p:nvGraphicFramePr>
        <p:xfrm>
          <a:off x="5257800" y="4343400"/>
          <a:ext cx="1141413" cy="2041525"/>
        </p:xfrm>
        <a:graphic>
          <a:graphicData uri="http://schemas.openxmlformats.org/presentationml/2006/ole">
            <mc:AlternateContent xmlns:mc="http://schemas.openxmlformats.org/markup-compatibility/2006">
              <mc:Choice xmlns:v="urn:schemas-microsoft-com:vml" Requires="v">
                <p:oleObj name="Clip" r:id="rId3" imgW="11074400" imgH="19799300" progId="MS_ClipArt_Gallery.5">
                  <p:embed/>
                </p:oleObj>
              </mc:Choice>
              <mc:Fallback>
                <p:oleObj name="Clip" r:id="rId3" imgW="11074400" imgH="19799300" progId="MS_ClipArt_Gallery.5">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4343400"/>
                        <a:ext cx="1141413" cy="2041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28677" name="Group 5">
            <a:extLst>
              <a:ext uri="{FF2B5EF4-FFF2-40B4-BE49-F238E27FC236}">
                <a16:creationId xmlns:a16="http://schemas.microsoft.com/office/drawing/2014/main" id="{3AC01467-8268-EA40-A085-B2B245CE69BB}"/>
              </a:ext>
            </a:extLst>
          </p:cNvPr>
          <p:cNvGrpSpPr>
            <a:grpSpLocks/>
          </p:cNvGrpSpPr>
          <p:nvPr/>
        </p:nvGrpSpPr>
        <p:grpSpPr bwMode="auto">
          <a:xfrm>
            <a:off x="1143000" y="2590800"/>
            <a:ext cx="4953000" cy="1349375"/>
            <a:chOff x="2640" y="240"/>
            <a:chExt cx="3120" cy="850"/>
          </a:xfrm>
        </p:grpSpPr>
        <p:sp>
          <p:nvSpPr>
            <p:cNvPr id="13323" name="Text Box 6">
              <a:extLst>
                <a:ext uri="{FF2B5EF4-FFF2-40B4-BE49-F238E27FC236}">
                  <a16:creationId xmlns:a16="http://schemas.microsoft.com/office/drawing/2014/main" id="{9504327C-795A-D44E-BC02-F30E9AEE57C9}"/>
                </a:ext>
              </a:extLst>
            </p:cNvPr>
            <p:cNvSpPr txBox="1">
              <a:spLocks noChangeArrowheads="1"/>
            </p:cNvSpPr>
            <p:nvPr/>
          </p:nvSpPr>
          <p:spPr bwMode="auto">
            <a:xfrm>
              <a:off x="2640" y="240"/>
              <a:ext cx="3120" cy="850"/>
            </a:xfrm>
            <a:prstGeom prst="rect">
              <a:avLst/>
            </a:prstGeom>
            <a:noFill/>
            <a:ln w="38100">
              <a:solidFill>
                <a:schemeClr val="tx1"/>
              </a:solidFill>
              <a:miter lim="800000"/>
              <a:headEnd/>
              <a:tailEnd type="none" w="lg"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3200">
                  <a:latin typeface="Times New Roman" panose="02020603050405020304" pitchFamily="18" charset="0"/>
                </a:rPr>
                <a:t>S		US</a:t>
              </a:r>
            </a:p>
            <a:p>
              <a:pPr>
                <a:spcBef>
                  <a:spcPct val="50000"/>
                </a:spcBef>
              </a:pPr>
              <a:r>
                <a:rPr lang="en-US" altLang="en-US" sz="3200">
                  <a:latin typeface="Times New Roman" panose="02020603050405020304" pitchFamily="18" charset="0"/>
                </a:rPr>
                <a:t>				UR</a:t>
              </a:r>
              <a:endParaRPr lang="en-US" altLang="en-US" sz="2400">
                <a:latin typeface="Times New Roman" panose="02020603050405020304" pitchFamily="18" charset="0"/>
              </a:endParaRPr>
            </a:p>
          </p:txBody>
        </p:sp>
        <p:sp>
          <p:nvSpPr>
            <p:cNvPr id="13324" name="Line 7">
              <a:extLst>
                <a:ext uri="{FF2B5EF4-FFF2-40B4-BE49-F238E27FC236}">
                  <a16:creationId xmlns:a16="http://schemas.microsoft.com/office/drawing/2014/main" id="{12429DB1-DEB2-9441-925E-A00F111EA3E5}"/>
                </a:ext>
              </a:extLst>
            </p:cNvPr>
            <p:cNvSpPr>
              <a:spLocks noChangeShapeType="1"/>
            </p:cNvSpPr>
            <p:nvPr/>
          </p:nvSpPr>
          <p:spPr bwMode="auto">
            <a:xfrm>
              <a:off x="3072" y="432"/>
              <a:ext cx="720" cy="0"/>
            </a:xfrm>
            <a:prstGeom prst="line">
              <a:avLst/>
            </a:prstGeom>
            <a:noFill/>
            <a:ln w="38100">
              <a:solidFill>
                <a:schemeClr val="tx1"/>
              </a:solidFill>
              <a:round/>
              <a:headEnd/>
              <a:tailEnd type="triangl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25" name="Line 8">
              <a:extLst>
                <a:ext uri="{FF2B5EF4-FFF2-40B4-BE49-F238E27FC236}">
                  <a16:creationId xmlns:a16="http://schemas.microsoft.com/office/drawing/2014/main" id="{AACEE3FC-F40F-9741-AC09-8EEEE49497BC}"/>
                </a:ext>
              </a:extLst>
            </p:cNvPr>
            <p:cNvSpPr>
              <a:spLocks noChangeShapeType="1"/>
            </p:cNvSpPr>
            <p:nvPr/>
          </p:nvSpPr>
          <p:spPr bwMode="auto">
            <a:xfrm>
              <a:off x="4272" y="480"/>
              <a:ext cx="672" cy="336"/>
            </a:xfrm>
            <a:prstGeom prst="line">
              <a:avLst/>
            </a:prstGeom>
            <a:noFill/>
            <a:ln w="38100">
              <a:solidFill>
                <a:schemeClr val="tx1"/>
              </a:solidFill>
              <a:round/>
              <a:headEnd/>
              <a:tailEnd type="triangl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28681" name="Group 9">
            <a:extLst>
              <a:ext uri="{FF2B5EF4-FFF2-40B4-BE49-F238E27FC236}">
                <a16:creationId xmlns:a16="http://schemas.microsoft.com/office/drawing/2014/main" id="{720D3ECF-BF95-0343-8B74-E7822A7FF14F}"/>
              </a:ext>
            </a:extLst>
          </p:cNvPr>
          <p:cNvGrpSpPr>
            <a:grpSpLocks/>
          </p:cNvGrpSpPr>
          <p:nvPr/>
        </p:nvGrpSpPr>
        <p:grpSpPr bwMode="auto">
          <a:xfrm>
            <a:off x="1143000" y="4343400"/>
            <a:ext cx="3429000" cy="2081213"/>
            <a:chOff x="2544" y="2832"/>
            <a:chExt cx="2160" cy="1311"/>
          </a:xfrm>
        </p:grpSpPr>
        <p:sp>
          <p:nvSpPr>
            <p:cNvPr id="13320" name="Text Box 10">
              <a:extLst>
                <a:ext uri="{FF2B5EF4-FFF2-40B4-BE49-F238E27FC236}">
                  <a16:creationId xmlns:a16="http://schemas.microsoft.com/office/drawing/2014/main" id="{C31DB50E-79B2-3647-94EE-4019C79CB074}"/>
                </a:ext>
              </a:extLst>
            </p:cNvPr>
            <p:cNvSpPr txBox="1">
              <a:spLocks noChangeArrowheads="1"/>
            </p:cNvSpPr>
            <p:nvPr/>
          </p:nvSpPr>
          <p:spPr bwMode="auto">
            <a:xfrm>
              <a:off x="2544" y="2832"/>
              <a:ext cx="2160" cy="1311"/>
            </a:xfrm>
            <a:prstGeom prst="rect">
              <a:avLst/>
            </a:prstGeom>
            <a:noFill/>
            <a:ln w="38100">
              <a:solidFill>
                <a:schemeClr val="tx1"/>
              </a:solidFill>
              <a:miter lim="800000"/>
              <a:headEnd/>
              <a:tailEnd type="none" w="lg"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altLang="en-US" sz="3200">
                  <a:latin typeface="Times New Roman" panose="02020603050405020304" pitchFamily="18" charset="0"/>
                </a:rPr>
                <a:t>CS		US</a:t>
              </a:r>
            </a:p>
            <a:p>
              <a:pPr>
                <a:spcBef>
                  <a:spcPct val="50000"/>
                </a:spcBef>
              </a:pPr>
              <a:endParaRPr lang="en-US" altLang="en-US" sz="3200">
                <a:latin typeface="Times New Roman" panose="02020603050405020304" pitchFamily="18" charset="0"/>
              </a:endParaRPr>
            </a:p>
            <a:p>
              <a:pPr>
                <a:spcBef>
                  <a:spcPct val="50000"/>
                </a:spcBef>
              </a:pPr>
              <a:r>
                <a:rPr lang="en-US" altLang="en-US" sz="3200">
                  <a:latin typeface="Times New Roman" panose="02020603050405020304" pitchFamily="18" charset="0"/>
                </a:rPr>
                <a:t>		CR</a:t>
              </a:r>
            </a:p>
          </p:txBody>
        </p:sp>
        <p:sp>
          <p:nvSpPr>
            <p:cNvPr id="13321" name="Line 11">
              <a:extLst>
                <a:ext uri="{FF2B5EF4-FFF2-40B4-BE49-F238E27FC236}">
                  <a16:creationId xmlns:a16="http://schemas.microsoft.com/office/drawing/2014/main" id="{3FEA2F7B-5E10-C041-BB0D-D8DD168E7527}"/>
                </a:ext>
              </a:extLst>
            </p:cNvPr>
            <p:cNvSpPr>
              <a:spLocks noChangeShapeType="1"/>
            </p:cNvSpPr>
            <p:nvPr/>
          </p:nvSpPr>
          <p:spPr bwMode="auto">
            <a:xfrm>
              <a:off x="2976" y="3024"/>
              <a:ext cx="768" cy="0"/>
            </a:xfrm>
            <a:prstGeom prst="line">
              <a:avLst/>
            </a:prstGeom>
            <a:noFill/>
            <a:ln w="38100">
              <a:solidFill>
                <a:schemeClr val="tx1"/>
              </a:solidFill>
              <a:round/>
              <a:headEnd/>
              <a:tailEnd type="triangl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22" name="Line 12">
              <a:extLst>
                <a:ext uri="{FF2B5EF4-FFF2-40B4-BE49-F238E27FC236}">
                  <a16:creationId xmlns:a16="http://schemas.microsoft.com/office/drawing/2014/main" id="{A53AEFFE-A66B-3542-A780-4E3C9C7476C6}"/>
                </a:ext>
              </a:extLst>
            </p:cNvPr>
            <p:cNvSpPr>
              <a:spLocks noChangeShapeType="1"/>
            </p:cNvSpPr>
            <p:nvPr/>
          </p:nvSpPr>
          <p:spPr bwMode="auto">
            <a:xfrm>
              <a:off x="2928" y="3168"/>
              <a:ext cx="768" cy="672"/>
            </a:xfrm>
            <a:prstGeom prst="line">
              <a:avLst/>
            </a:prstGeom>
            <a:noFill/>
            <a:ln w="38100">
              <a:solidFill>
                <a:schemeClr val="tx1"/>
              </a:solidFill>
              <a:prstDash val="sysDot"/>
              <a:round/>
              <a:headEnd/>
              <a:tailEnd type="triangl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aphicFrame>
        <p:nvGraphicFramePr>
          <p:cNvPr id="28685" name="Object 13">
            <a:extLst>
              <a:ext uri="{FF2B5EF4-FFF2-40B4-BE49-F238E27FC236}">
                <a16:creationId xmlns:a16="http://schemas.microsoft.com/office/drawing/2014/main" id="{E7999456-4CC6-7246-9B14-22954D260C7D}"/>
              </a:ext>
            </a:extLst>
          </p:cNvPr>
          <p:cNvGraphicFramePr>
            <a:graphicFrameLocks noChangeAspect="1"/>
          </p:cNvGraphicFramePr>
          <p:nvPr/>
        </p:nvGraphicFramePr>
        <p:xfrm>
          <a:off x="6545263" y="2192338"/>
          <a:ext cx="1690687" cy="2166937"/>
        </p:xfrm>
        <a:graphic>
          <a:graphicData uri="http://schemas.openxmlformats.org/presentationml/2006/ole">
            <mc:AlternateContent xmlns:mc="http://schemas.openxmlformats.org/markup-compatibility/2006">
              <mc:Choice xmlns:v="urn:schemas-microsoft-com:vml" Requires="v">
                <p:oleObj name="Clip" r:id="rId5" imgW="16395700" imgH="21005800" progId="MS_ClipArt_Gallery.5">
                  <p:embed/>
                </p:oleObj>
              </mc:Choice>
              <mc:Fallback>
                <p:oleObj name="Clip" r:id="rId5" imgW="16395700" imgH="21005800" progId="MS_ClipArt_Gallery.5">
                  <p:embed/>
                  <p:pic>
                    <p:nvPicPr>
                      <p:cNvPr id="0" name="Object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45263" y="2192338"/>
                        <a:ext cx="1690687" cy="2166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 name="Horizontal Scroll 2">
            <a:extLst>
              <a:ext uri="{FF2B5EF4-FFF2-40B4-BE49-F238E27FC236}">
                <a16:creationId xmlns:a16="http://schemas.microsoft.com/office/drawing/2014/main" id="{3A58DC81-5337-C349-B918-EEAED8483C31}"/>
              </a:ext>
            </a:extLst>
          </p:cNvPr>
          <p:cNvSpPr/>
          <p:nvPr/>
        </p:nvSpPr>
        <p:spPr>
          <a:xfrm>
            <a:off x="495300" y="1882775"/>
            <a:ext cx="7461076" cy="4786585"/>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rgbClr val="002060"/>
                </a:solidFill>
              </a:rPr>
              <a:t>What would be a way that people would be conditioned to do something in the work place?</a:t>
            </a:r>
            <a:endParaRPr lang="en-GB" b="1"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499"/>
                                          </p:stCondLst>
                                        </p:cTn>
                                        <p:tgtEl>
                                          <p:spTgt spid="28677"/>
                                        </p:tgtEl>
                                        <p:attrNameLst>
                                          <p:attrName>style.visibility</p:attrName>
                                        </p:attrNameLst>
                                      </p:cBhvr>
                                      <p:to>
                                        <p:strVal val="visible"/>
                                      </p:to>
                                    </p:set>
                                  </p:childTnLst>
                                </p:cTn>
                              </p:par>
                            </p:childTnLst>
                          </p:cTn>
                        </p:par>
                        <p:par>
                          <p:cTn id="7" fill="hold" nodeType="afterGroup">
                            <p:stCondLst>
                              <p:cond delay="500"/>
                            </p:stCondLst>
                            <p:childTnLst>
                              <p:par>
                                <p:cTn id="8" presetID="4" presetClass="entr" presetSubtype="32" fill="hold" nodeType="afterEffect">
                                  <p:stCondLst>
                                    <p:cond delay="1000"/>
                                  </p:stCondLst>
                                  <p:childTnLst>
                                    <p:set>
                                      <p:cBhvr>
                                        <p:cTn id="9" dur="1" fill="hold">
                                          <p:stCondLst>
                                            <p:cond delay="0"/>
                                          </p:stCondLst>
                                        </p:cTn>
                                        <p:tgtEl>
                                          <p:spTgt spid="28685"/>
                                        </p:tgtEl>
                                        <p:attrNameLst>
                                          <p:attrName>style.visibility</p:attrName>
                                        </p:attrNameLst>
                                      </p:cBhvr>
                                      <p:to>
                                        <p:strVal val="visible"/>
                                      </p:to>
                                    </p:set>
                                    <p:animEffect transition="in" filter="box(out)">
                                      <p:cBhvr>
                                        <p:cTn id="10" dur="500"/>
                                        <p:tgtEl>
                                          <p:spTgt spid="2868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8681"/>
                                        </p:tgtEl>
                                        <p:attrNameLst>
                                          <p:attrName>style.visibility</p:attrName>
                                        </p:attrNameLst>
                                      </p:cBhvr>
                                      <p:to>
                                        <p:strVal val="visible"/>
                                      </p:to>
                                    </p:set>
                                  </p:childTnLst>
                                </p:cTn>
                              </p:par>
                            </p:childTnLst>
                          </p:cTn>
                        </p:par>
                        <p:par>
                          <p:cTn id="15" fill="hold" nodeType="afterGroup">
                            <p:stCondLst>
                              <p:cond delay="500"/>
                            </p:stCondLst>
                            <p:childTnLst>
                              <p:par>
                                <p:cTn id="16" presetID="4" presetClass="entr" presetSubtype="32" fill="hold" nodeType="afterEffect">
                                  <p:stCondLst>
                                    <p:cond delay="1000"/>
                                  </p:stCondLst>
                                  <p:childTnLst>
                                    <p:set>
                                      <p:cBhvr>
                                        <p:cTn id="17" dur="1" fill="hold">
                                          <p:stCondLst>
                                            <p:cond delay="0"/>
                                          </p:stCondLst>
                                        </p:cTn>
                                        <p:tgtEl>
                                          <p:spTgt spid="28676"/>
                                        </p:tgtEl>
                                        <p:attrNameLst>
                                          <p:attrName>style.visibility</p:attrName>
                                        </p:attrNameLst>
                                      </p:cBhvr>
                                      <p:to>
                                        <p:strVal val="visible"/>
                                      </p:to>
                                    </p:set>
                                    <p:animEffect transition="in" filter="box(out)">
                                      <p:cBhvr>
                                        <p:cTn id="18" dur="500"/>
                                        <p:tgtEl>
                                          <p:spTgt spid="28676"/>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05A1D930-7946-484E-9770-F2BDEE14413E}"/>
              </a:ext>
            </a:extLst>
          </p:cNvPr>
          <p:cNvSpPr>
            <a:spLocks noGrp="1" noChangeArrowheads="1"/>
          </p:cNvSpPr>
          <p:nvPr>
            <p:ph type="title"/>
          </p:nvPr>
        </p:nvSpPr>
        <p:spPr/>
        <p:txBody>
          <a:bodyPr/>
          <a:lstStyle/>
          <a:p>
            <a:pPr eaLnBrk="1" fontAlgn="auto" hangingPunct="1">
              <a:spcAft>
                <a:spcPts val="0"/>
              </a:spcAft>
              <a:defRPr/>
            </a:pPr>
            <a:r>
              <a:rPr lang="en-US" altLang="en-US"/>
              <a:t>Behaviorism</a:t>
            </a:r>
          </a:p>
        </p:txBody>
      </p:sp>
      <p:sp>
        <p:nvSpPr>
          <p:cNvPr id="32771" name="Rectangle 3">
            <a:extLst>
              <a:ext uri="{FF2B5EF4-FFF2-40B4-BE49-F238E27FC236}">
                <a16:creationId xmlns:a16="http://schemas.microsoft.com/office/drawing/2014/main" id="{F25E8071-11D9-2B43-8689-31126D37739E}"/>
              </a:ext>
            </a:extLst>
          </p:cNvPr>
          <p:cNvSpPr>
            <a:spLocks noGrp="1" noChangeArrowheads="1"/>
          </p:cNvSpPr>
          <p:nvPr>
            <p:ph idx="1"/>
          </p:nvPr>
        </p:nvSpPr>
        <p:spPr/>
        <p:txBody>
          <a:bodyPr/>
          <a:lstStyle/>
          <a:p>
            <a:pPr eaLnBrk="1" hangingPunct="1">
              <a:buFont typeface="Wingdings" pitchFamily="2" charset="2"/>
              <a:buChar char="§"/>
            </a:pPr>
            <a:r>
              <a:rPr lang="en-US" altLang="en-US" sz="2800" dirty="0"/>
              <a:t>Operant Conditioning - Skinner</a:t>
            </a:r>
          </a:p>
          <a:p>
            <a:pPr eaLnBrk="1" hangingPunct="1"/>
            <a:endParaRPr lang="en-US" altLang="en-US" sz="2800" dirty="0"/>
          </a:p>
        </p:txBody>
      </p:sp>
      <p:grpSp>
        <p:nvGrpSpPr>
          <p:cNvPr id="32772" name="Group 4">
            <a:extLst>
              <a:ext uri="{FF2B5EF4-FFF2-40B4-BE49-F238E27FC236}">
                <a16:creationId xmlns:a16="http://schemas.microsoft.com/office/drawing/2014/main" id="{09D1863C-B1F3-0343-953A-C3733095C2A9}"/>
              </a:ext>
            </a:extLst>
          </p:cNvPr>
          <p:cNvGrpSpPr>
            <a:grpSpLocks/>
          </p:cNvGrpSpPr>
          <p:nvPr/>
        </p:nvGrpSpPr>
        <p:grpSpPr bwMode="auto">
          <a:xfrm>
            <a:off x="2286000" y="2667000"/>
            <a:ext cx="5486400" cy="3886200"/>
            <a:chOff x="1440" y="1680"/>
            <a:chExt cx="3456" cy="2448"/>
          </a:xfrm>
        </p:grpSpPr>
        <p:graphicFrame>
          <p:nvGraphicFramePr>
            <p:cNvPr id="15365" name="Object 5">
              <a:extLst>
                <a:ext uri="{FF2B5EF4-FFF2-40B4-BE49-F238E27FC236}">
                  <a16:creationId xmlns:a16="http://schemas.microsoft.com/office/drawing/2014/main" id="{2BA364F3-0375-4E47-848E-1EF0BEE83D14}"/>
                </a:ext>
              </a:extLst>
            </p:cNvPr>
            <p:cNvGraphicFramePr>
              <a:graphicFrameLocks noChangeAspect="1"/>
            </p:cNvGraphicFramePr>
            <p:nvPr/>
          </p:nvGraphicFramePr>
          <p:xfrm>
            <a:off x="2256" y="2736"/>
            <a:ext cx="1392" cy="1392"/>
          </p:xfrm>
          <a:graphic>
            <a:graphicData uri="http://schemas.openxmlformats.org/presentationml/2006/ole">
              <mc:AlternateContent xmlns:mc="http://schemas.openxmlformats.org/markup-compatibility/2006">
                <mc:Choice xmlns:v="urn:schemas-microsoft-com:vml" Requires="v">
                  <p:oleObj name="Clip" r:id="rId3" imgW="36576000" imgH="36576000" progId="MS_ClipArt_Gallery.2">
                    <p:embed/>
                  </p:oleObj>
                </mc:Choice>
                <mc:Fallback>
                  <p:oleObj name="Clip" r:id="rId3" imgW="36576000" imgH="36576000" progId="MS_ClipArt_Gallery.2">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6" y="2736"/>
                          <a:ext cx="1392" cy="13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66" name="Rectangle 6">
              <a:extLst>
                <a:ext uri="{FF2B5EF4-FFF2-40B4-BE49-F238E27FC236}">
                  <a16:creationId xmlns:a16="http://schemas.microsoft.com/office/drawing/2014/main" id="{1F15B949-8F53-E943-9348-9BA058A37E8F}"/>
                </a:ext>
              </a:extLst>
            </p:cNvPr>
            <p:cNvSpPr>
              <a:spLocks noChangeArrowheads="1"/>
            </p:cNvSpPr>
            <p:nvPr/>
          </p:nvSpPr>
          <p:spPr bwMode="auto">
            <a:xfrm>
              <a:off x="1440" y="1680"/>
              <a:ext cx="3456" cy="2448"/>
            </a:xfrm>
            <a:prstGeom prst="rect">
              <a:avLst/>
            </a:prstGeom>
            <a:noFill/>
            <a:ln w="38100">
              <a:solidFill>
                <a:schemeClr val="accent2"/>
              </a:solidFill>
              <a:miter lim="800000"/>
              <a:headEnd/>
              <a:tailEnd type="none" w="lg"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15367" name="Text Box 7">
              <a:extLst>
                <a:ext uri="{FF2B5EF4-FFF2-40B4-BE49-F238E27FC236}">
                  <a16:creationId xmlns:a16="http://schemas.microsoft.com/office/drawing/2014/main" id="{08A42D44-D3DA-CD4B-BC52-9C25DEFD5DED}"/>
                </a:ext>
              </a:extLst>
            </p:cNvPr>
            <p:cNvSpPr txBox="1">
              <a:spLocks noChangeArrowheads="1"/>
            </p:cNvSpPr>
            <p:nvPr/>
          </p:nvSpPr>
          <p:spPr bwMode="auto">
            <a:xfrm>
              <a:off x="1574" y="1836"/>
              <a:ext cx="3087" cy="1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type="none" w="lg"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200" dirty="0">
                  <a:latin typeface="Times New Roman" panose="02020603050405020304" pitchFamily="18" charset="0"/>
                </a:rPr>
                <a:t>The response is made first, </a:t>
              </a:r>
            </a:p>
            <a:p>
              <a:r>
                <a:rPr lang="en-US" altLang="en-US" sz="3200" dirty="0">
                  <a:latin typeface="Times New Roman" panose="02020603050405020304" pitchFamily="18" charset="0"/>
                </a:rPr>
                <a:t>then </a:t>
              </a:r>
              <a:r>
                <a:rPr lang="en-US" altLang="en-US" sz="3200" b="1" u="sng" dirty="0">
                  <a:solidFill>
                    <a:srgbClr val="00B0F0"/>
                  </a:solidFill>
                  <a:latin typeface="Times New Roman" panose="02020603050405020304" pitchFamily="18" charset="0"/>
                </a:rPr>
                <a:t>reinforcement</a:t>
              </a:r>
              <a:r>
                <a:rPr lang="en-US" altLang="en-US" sz="3200" dirty="0">
                  <a:latin typeface="Times New Roman" panose="02020603050405020304" pitchFamily="18" charset="0"/>
                </a:rPr>
                <a:t> follows.</a:t>
              </a:r>
            </a:p>
            <a:p>
              <a:endParaRPr lang="en-US" altLang="en-US" sz="3200" dirty="0">
                <a:latin typeface="Times New Roman" panose="02020603050405020304" pitchFamily="18" charset="0"/>
              </a:endParaRPr>
            </a:p>
            <a:p>
              <a:endParaRPr lang="en-US" altLang="en-US" sz="3200" dirty="0">
                <a:latin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additive="base">
                                        <p:cTn id="7" dur="500" fill="hold"/>
                                        <p:tgtEl>
                                          <p:spTgt spid="327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7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32" fill="hold" nodeType="clickEffect">
                                  <p:stCondLst>
                                    <p:cond delay="0"/>
                                  </p:stCondLst>
                                  <p:childTnLst>
                                    <p:set>
                                      <p:cBhvr>
                                        <p:cTn id="12" dur="1" fill="hold">
                                          <p:stCondLst>
                                            <p:cond delay="0"/>
                                          </p:stCondLst>
                                        </p:cTn>
                                        <p:tgtEl>
                                          <p:spTgt spid="32772"/>
                                        </p:tgtEl>
                                        <p:attrNameLst>
                                          <p:attrName>style.visibility</p:attrName>
                                        </p:attrNameLst>
                                      </p:cBhvr>
                                      <p:to>
                                        <p:strVal val="visible"/>
                                      </p:to>
                                    </p:set>
                                    <p:animEffect transition="in" filter="box(out)">
                                      <p:cBhvr>
                                        <p:cTn id="13" dur="500"/>
                                        <p:tgtEl>
                                          <p:spTgt spid="327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4045E547-8B72-C14B-83E6-F1150009BE64}"/>
              </a:ext>
            </a:extLst>
          </p:cNvPr>
          <p:cNvSpPr>
            <a:spLocks noGrp="1" noChangeArrowheads="1"/>
          </p:cNvSpPr>
          <p:nvPr>
            <p:ph type="title"/>
          </p:nvPr>
        </p:nvSpPr>
        <p:spPr>
          <a:xfrm>
            <a:off x="395288" y="0"/>
            <a:ext cx="8153400" cy="1143000"/>
          </a:xfrm>
        </p:spPr>
        <p:txBody>
          <a:bodyPr/>
          <a:lstStyle/>
          <a:p>
            <a:pPr eaLnBrk="1" fontAlgn="auto" hangingPunct="1">
              <a:spcAft>
                <a:spcPts val="0"/>
              </a:spcAft>
              <a:defRPr/>
            </a:pPr>
            <a:r>
              <a:rPr lang="en-US" altLang="en-US">
                <a:solidFill>
                  <a:schemeClr val="tx1"/>
                </a:solidFill>
              </a:rPr>
              <a:t>Behaviorism</a:t>
            </a:r>
          </a:p>
        </p:txBody>
      </p:sp>
      <p:sp>
        <p:nvSpPr>
          <p:cNvPr id="17411" name="Rectangle 3">
            <a:extLst>
              <a:ext uri="{FF2B5EF4-FFF2-40B4-BE49-F238E27FC236}">
                <a16:creationId xmlns:a16="http://schemas.microsoft.com/office/drawing/2014/main" id="{231C8288-C739-CE4B-8CD0-E19978B781D0}"/>
              </a:ext>
            </a:extLst>
          </p:cNvPr>
          <p:cNvSpPr>
            <a:spLocks noGrp="1" noChangeArrowheads="1"/>
          </p:cNvSpPr>
          <p:nvPr>
            <p:ph idx="1"/>
          </p:nvPr>
        </p:nvSpPr>
        <p:spPr>
          <a:xfrm>
            <a:off x="242888" y="1340768"/>
            <a:ext cx="8073528" cy="4530725"/>
          </a:xfrm>
        </p:spPr>
        <p:txBody>
          <a:bodyPr/>
          <a:lstStyle/>
          <a:p>
            <a:pPr eaLnBrk="1" hangingPunct="1">
              <a:lnSpc>
                <a:spcPct val="90000"/>
              </a:lnSpc>
            </a:pPr>
            <a:r>
              <a:rPr lang="en-US" altLang="en-US" sz="2400" dirty="0"/>
              <a:t>Learning is defined by the outward expression of new behaviors</a:t>
            </a:r>
          </a:p>
          <a:p>
            <a:pPr eaLnBrk="1" hangingPunct="1">
              <a:lnSpc>
                <a:spcPct val="90000"/>
              </a:lnSpc>
              <a:buFont typeface="Wingdings" pitchFamily="2" charset="2"/>
              <a:buNone/>
            </a:pPr>
            <a:endParaRPr lang="en-US" altLang="en-US" sz="1400" dirty="0"/>
          </a:p>
          <a:p>
            <a:pPr eaLnBrk="1" hangingPunct="1">
              <a:lnSpc>
                <a:spcPct val="90000"/>
              </a:lnSpc>
            </a:pPr>
            <a:r>
              <a:rPr lang="en-US" altLang="en-US" sz="2400" dirty="0"/>
              <a:t>Focuses solely on observable behaviors</a:t>
            </a:r>
          </a:p>
          <a:p>
            <a:pPr eaLnBrk="1" hangingPunct="1">
              <a:lnSpc>
                <a:spcPct val="90000"/>
              </a:lnSpc>
              <a:buFont typeface="Wingdings" pitchFamily="2" charset="2"/>
              <a:buNone/>
            </a:pPr>
            <a:endParaRPr lang="en-US" altLang="en-US" sz="1400" dirty="0"/>
          </a:p>
          <a:p>
            <a:pPr eaLnBrk="1" hangingPunct="1">
              <a:lnSpc>
                <a:spcPct val="90000"/>
              </a:lnSpc>
            </a:pPr>
            <a:r>
              <a:rPr lang="en-US" altLang="en-US" sz="2400" dirty="0"/>
              <a:t>A biological basis for learning </a:t>
            </a:r>
          </a:p>
          <a:p>
            <a:pPr eaLnBrk="1" hangingPunct="1">
              <a:lnSpc>
                <a:spcPct val="90000"/>
              </a:lnSpc>
              <a:buFont typeface="Wingdings" pitchFamily="2" charset="2"/>
              <a:buNone/>
            </a:pPr>
            <a:endParaRPr lang="en-US" altLang="en-US" sz="1400" dirty="0"/>
          </a:p>
          <a:p>
            <a:pPr eaLnBrk="1" hangingPunct="1">
              <a:lnSpc>
                <a:spcPct val="90000"/>
              </a:lnSpc>
            </a:pPr>
            <a:r>
              <a:rPr lang="en-US" altLang="en-US" sz="2400" dirty="0"/>
              <a:t>Learning is context-independent</a:t>
            </a:r>
          </a:p>
          <a:p>
            <a:pPr eaLnBrk="1" hangingPunct="1">
              <a:lnSpc>
                <a:spcPct val="90000"/>
              </a:lnSpc>
              <a:buFont typeface="Wingdings" pitchFamily="2" charset="2"/>
              <a:buNone/>
            </a:pPr>
            <a:endParaRPr lang="en-US" altLang="en-US" sz="1400" dirty="0"/>
          </a:p>
          <a:p>
            <a:pPr eaLnBrk="1" hangingPunct="1">
              <a:lnSpc>
                <a:spcPct val="90000"/>
              </a:lnSpc>
            </a:pPr>
            <a:r>
              <a:rPr lang="en-US" altLang="en-US" sz="2400" dirty="0"/>
              <a:t>Classical &amp; Operant Conditioning</a:t>
            </a:r>
          </a:p>
          <a:p>
            <a:pPr lvl="1" eaLnBrk="1" hangingPunct="1">
              <a:lnSpc>
                <a:spcPct val="90000"/>
              </a:lnSpc>
            </a:pPr>
            <a:r>
              <a:rPr lang="en-US" altLang="en-US" sz="2400" dirty="0"/>
              <a:t>Reflexes (Pavlov’s Dogs)</a:t>
            </a:r>
          </a:p>
          <a:p>
            <a:pPr lvl="1" eaLnBrk="1" hangingPunct="1">
              <a:lnSpc>
                <a:spcPct val="90000"/>
              </a:lnSpc>
            </a:pPr>
            <a:r>
              <a:rPr lang="en-US" altLang="en-US" sz="2400" dirty="0"/>
              <a:t>Feedback/Reinforcement (Skinner’s Pigeon Box)</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0F5B49E4-6204-B54D-B574-EEA04BCEB857}"/>
              </a:ext>
            </a:extLst>
          </p:cNvPr>
          <p:cNvSpPr>
            <a:spLocks noGrp="1" noChangeArrowheads="1"/>
          </p:cNvSpPr>
          <p:nvPr>
            <p:ph type="title"/>
          </p:nvPr>
        </p:nvSpPr>
        <p:spPr/>
        <p:txBody>
          <a:bodyPr/>
          <a:lstStyle/>
          <a:p>
            <a:pPr eaLnBrk="1" fontAlgn="auto" hangingPunct="1">
              <a:spcAft>
                <a:spcPts val="0"/>
              </a:spcAft>
              <a:defRPr/>
            </a:pPr>
            <a:r>
              <a:rPr lang="en-US" altLang="en-US" dirty="0">
                <a:solidFill>
                  <a:schemeClr val="tx1"/>
                </a:solidFill>
              </a:rPr>
              <a:t>Behaviorism in the Workplace</a:t>
            </a:r>
          </a:p>
        </p:txBody>
      </p:sp>
      <p:sp>
        <p:nvSpPr>
          <p:cNvPr id="19459" name="Rectangle 3">
            <a:extLst>
              <a:ext uri="{FF2B5EF4-FFF2-40B4-BE49-F238E27FC236}">
                <a16:creationId xmlns:a16="http://schemas.microsoft.com/office/drawing/2014/main" id="{2E551F1F-E364-DD4C-A182-1CFFC14D5D1E}"/>
              </a:ext>
            </a:extLst>
          </p:cNvPr>
          <p:cNvSpPr>
            <a:spLocks noGrp="1" noChangeArrowheads="1"/>
          </p:cNvSpPr>
          <p:nvPr>
            <p:ph idx="1"/>
          </p:nvPr>
        </p:nvSpPr>
        <p:spPr>
          <a:xfrm>
            <a:off x="368424" y="1524620"/>
            <a:ext cx="3898776" cy="4648200"/>
          </a:xfrm>
        </p:spPr>
        <p:txBody>
          <a:bodyPr/>
          <a:lstStyle/>
          <a:p>
            <a:pPr eaLnBrk="1" hangingPunct="1"/>
            <a:r>
              <a:rPr lang="en-US" altLang="en-US" sz="2800" dirty="0"/>
              <a:t>Rewards and punishments</a:t>
            </a:r>
          </a:p>
          <a:p>
            <a:pPr eaLnBrk="1" hangingPunct="1">
              <a:buFont typeface="Wingdings" pitchFamily="2" charset="2"/>
              <a:buNone/>
            </a:pPr>
            <a:endParaRPr lang="en-US" altLang="en-US" sz="2800" dirty="0"/>
          </a:p>
          <a:p>
            <a:pPr eaLnBrk="1" hangingPunct="1"/>
            <a:r>
              <a:rPr lang="en-US" altLang="en-US" sz="2800" dirty="0"/>
              <a:t>Responsibility for learning at work rests with the leader (trainer)</a:t>
            </a:r>
          </a:p>
          <a:p>
            <a:pPr eaLnBrk="1" hangingPunct="1">
              <a:buFont typeface="Wingdings" pitchFamily="2" charset="2"/>
              <a:buNone/>
            </a:pPr>
            <a:endParaRPr lang="en-US" altLang="en-US" sz="2800" dirty="0"/>
          </a:p>
          <a:p>
            <a:pPr eaLnBrk="1" hangingPunct="1"/>
            <a:r>
              <a:rPr lang="en-US" altLang="en-US" sz="2800" dirty="0"/>
              <a:t>Meetings, highly structured</a:t>
            </a:r>
          </a:p>
        </p:txBody>
      </p:sp>
      <p:pic>
        <p:nvPicPr>
          <p:cNvPr id="19460" name="Picture 4" descr="classroom">
            <a:extLst>
              <a:ext uri="{FF2B5EF4-FFF2-40B4-BE49-F238E27FC236}">
                <a16:creationId xmlns:a16="http://schemas.microsoft.com/office/drawing/2014/main" id="{95553BE4-FF76-6443-8714-3A371D139B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2204864"/>
            <a:ext cx="4572000" cy="328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B6BBD605-C5DD-844E-A67C-259FCA0CD978}"/>
              </a:ext>
            </a:extLst>
          </p:cNvPr>
          <p:cNvSpPr>
            <a:spLocks noGrp="1" noChangeArrowheads="1"/>
          </p:cNvSpPr>
          <p:nvPr>
            <p:ph type="title"/>
          </p:nvPr>
        </p:nvSpPr>
        <p:spPr>
          <a:xfrm>
            <a:off x="533400" y="44450"/>
            <a:ext cx="8153400" cy="1143000"/>
          </a:xfrm>
        </p:spPr>
        <p:txBody>
          <a:bodyPr/>
          <a:lstStyle/>
          <a:p>
            <a:pPr eaLnBrk="1" fontAlgn="auto" hangingPunct="1">
              <a:spcAft>
                <a:spcPts val="0"/>
              </a:spcAft>
              <a:defRPr/>
            </a:pPr>
            <a:r>
              <a:rPr lang="en-US" altLang="en-US">
                <a:solidFill>
                  <a:schemeClr val="tx1"/>
                </a:solidFill>
              </a:rPr>
              <a:t>Critiques of Behaviorism</a:t>
            </a:r>
          </a:p>
        </p:txBody>
      </p:sp>
      <p:sp>
        <p:nvSpPr>
          <p:cNvPr id="20483" name="Rectangle 3">
            <a:extLst>
              <a:ext uri="{FF2B5EF4-FFF2-40B4-BE49-F238E27FC236}">
                <a16:creationId xmlns:a16="http://schemas.microsoft.com/office/drawing/2014/main" id="{D437A65F-70A7-8648-B3F0-D005741CACC0}"/>
              </a:ext>
            </a:extLst>
          </p:cNvPr>
          <p:cNvSpPr>
            <a:spLocks noGrp="1" noChangeArrowheads="1"/>
          </p:cNvSpPr>
          <p:nvPr>
            <p:ph idx="1"/>
          </p:nvPr>
        </p:nvSpPr>
        <p:spPr>
          <a:xfrm>
            <a:off x="107504" y="1484784"/>
            <a:ext cx="8370887" cy="5112568"/>
          </a:xfrm>
        </p:spPr>
        <p:txBody>
          <a:bodyPr/>
          <a:lstStyle/>
          <a:p>
            <a:pPr eaLnBrk="1" hangingPunct="1"/>
            <a:r>
              <a:rPr lang="en-US" altLang="en-US" sz="2400" dirty="0"/>
              <a:t>Does not account for processes taking place in the mind that cannot be observed</a:t>
            </a:r>
          </a:p>
          <a:p>
            <a:pPr eaLnBrk="1" hangingPunct="1">
              <a:buFont typeface="Wingdings" pitchFamily="2" charset="2"/>
              <a:buNone/>
            </a:pPr>
            <a:endParaRPr lang="en-US" altLang="en-US" sz="2400" dirty="0"/>
          </a:p>
          <a:p>
            <a:pPr eaLnBrk="1" hangingPunct="1"/>
            <a:r>
              <a:rPr lang="en-US" altLang="en-US" sz="2400" dirty="0"/>
              <a:t>Advocates for passive learning in a leader-centric environment</a:t>
            </a:r>
          </a:p>
          <a:p>
            <a:pPr eaLnBrk="1" hangingPunct="1">
              <a:buFont typeface="Wingdings" pitchFamily="2" charset="2"/>
              <a:buNone/>
            </a:pPr>
            <a:endParaRPr lang="en-US" altLang="en-US" sz="2400" dirty="0"/>
          </a:p>
          <a:p>
            <a:pPr eaLnBrk="1" hangingPunct="1"/>
            <a:r>
              <a:rPr lang="en-US" altLang="en-US" sz="2400" dirty="0"/>
              <a:t>One size fits all</a:t>
            </a:r>
          </a:p>
          <a:p>
            <a:pPr eaLnBrk="1" hangingPunct="1">
              <a:buFont typeface="Wingdings" pitchFamily="2" charset="2"/>
              <a:buNone/>
            </a:pPr>
            <a:endParaRPr lang="en-US" altLang="en-US" sz="2400" dirty="0"/>
          </a:p>
          <a:p>
            <a:pPr eaLnBrk="1" hangingPunct="1"/>
            <a:r>
              <a:rPr lang="en-US" altLang="en-US" sz="2400" dirty="0"/>
              <a:t>Knowledge itself is given and absolute</a:t>
            </a:r>
          </a:p>
          <a:p>
            <a:pPr eaLnBrk="1" hangingPunct="1"/>
            <a:endParaRPr lang="en-US" altLang="en-US" sz="2400" dirty="0"/>
          </a:p>
          <a:p>
            <a:pPr eaLnBrk="1" hangingPunct="1"/>
            <a:r>
              <a:rPr lang="en-US" altLang="en-US" sz="2400" dirty="0"/>
              <a:t>Programmed instruction &amp; leader-proofing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CE7AD8D4-17A5-4D4A-9CB6-681E0286F6A0}"/>
              </a:ext>
            </a:extLst>
          </p:cNvPr>
          <p:cNvSpPr>
            <a:spLocks noGrp="1" noChangeArrowheads="1"/>
          </p:cNvSpPr>
          <p:nvPr>
            <p:ph type="title"/>
          </p:nvPr>
        </p:nvSpPr>
        <p:spPr/>
        <p:txBody>
          <a:bodyPr/>
          <a:lstStyle/>
          <a:p>
            <a:pPr eaLnBrk="1" fontAlgn="auto" hangingPunct="1">
              <a:spcAft>
                <a:spcPts val="0"/>
              </a:spcAft>
              <a:defRPr/>
            </a:pPr>
            <a:r>
              <a:rPr lang="en-US" altLang="en-US"/>
              <a:t>Learning Theory</a:t>
            </a:r>
          </a:p>
        </p:txBody>
      </p:sp>
      <p:sp>
        <p:nvSpPr>
          <p:cNvPr id="22531" name="Rectangle 3">
            <a:extLst>
              <a:ext uri="{FF2B5EF4-FFF2-40B4-BE49-F238E27FC236}">
                <a16:creationId xmlns:a16="http://schemas.microsoft.com/office/drawing/2014/main" id="{AE255F99-C273-0B49-95AA-D9B10DB03105}"/>
              </a:ext>
            </a:extLst>
          </p:cNvPr>
          <p:cNvSpPr>
            <a:spLocks noGrp="1" noChangeArrowheads="1"/>
          </p:cNvSpPr>
          <p:nvPr>
            <p:ph idx="1"/>
          </p:nvPr>
        </p:nvSpPr>
        <p:spPr>
          <a:xfrm>
            <a:off x="611560" y="1450604"/>
            <a:ext cx="6554788" cy="1870075"/>
          </a:xfrm>
        </p:spPr>
        <p:txBody>
          <a:bodyPr/>
          <a:lstStyle/>
          <a:p>
            <a:pPr eaLnBrk="1" hangingPunct="1">
              <a:buFont typeface="Wingdings" pitchFamily="2" charset="2"/>
              <a:buChar char="§"/>
            </a:pPr>
            <a:r>
              <a:rPr lang="en-US" altLang="en-US" sz="2800" b="1" dirty="0">
                <a:solidFill>
                  <a:srgbClr val="FF3300"/>
                </a:solidFill>
              </a:rPr>
              <a:t>Behaviorism</a:t>
            </a:r>
          </a:p>
          <a:p>
            <a:pPr eaLnBrk="1" hangingPunct="1">
              <a:buFont typeface="Wingdings" pitchFamily="2" charset="2"/>
              <a:buChar char="§"/>
            </a:pPr>
            <a:r>
              <a:rPr lang="en-US" altLang="en-US" sz="2800" b="1" dirty="0">
                <a:solidFill>
                  <a:srgbClr val="00FA00"/>
                </a:solidFill>
              </a:rPr>
              <a:t>Cognitive Learning Theory</a:t>
            </a:r>
          </a:p>
          <a:p>
            <a:pPr eaLnBrk="1" hangingPunct="1">
              <a:buFont typeface="Wingdings" pitchFamily="2" charset="2"/>
              <a:buChar char="§"/>
            </a:pPr>
            <a:r>
              <a:rPr lang="en-US" altLang="en-US" sz="2800" b="1" dirty="0"/>
              <a:t>Social Learning Theory</a:t>
            </a:r>
          </a:p>
        </p:txBody>
      </p:sp>
      <p:graphicFrame>
        <p:nvGraphicFramePr>
          <p:cNvPr id="22532" name="Object 4">
            <a:extLst>
              <a:ext uri="{FF2B5EF4-FFF2-40B4-BE49-F238E27FC236}">
                <a16:creationId xmlns:a16="http://schemas.microsoft.com/office/drawing/2014/main" id="{0AC71ECC-0C10-B64F-B234-7DE7333D549C}"/>
              </a:ext>
            </a:extLst>
          </p:cNvPr>
          <p:cNvGraphicFramePr>
            <a:graphicFrameLocks noChangeAspect="1"/>
          </p:cNvGraphicFramePr>
          <p:nvPr>
            <p:extLst>
              <p:ext uri="{D42A27DB-BD31-4B8C-83A1-F6EECF244321}">
                <p14:modId xmlns:p14="http://schemas.microsoft.com/office/powerpoint/2010/main" val="2014257247"/>
              </p:ext>
            </p:extLst>
          </p:nvPr>
        </p:nvGraphicFramePr>
        <p:xfrm>
          <a:off x="2123728" y="2922135"/>
          <a:ext cx="3962400" cy="3962400"/>
        </p:xfrm>
        <a:graphic>
          <a:graphicData uri="http://schemas.openxmlformats.org/presentationml/2006/ole">
            <mc:AlternateContent xmlns:mc="http://schemas.openxmlformats.org/markup-compatibility/2006">
              <mc:Choice xmlns:v="urn:schemas-microsoft-com:vml" Requires="v">
                <p:oleObj name="Clip" r:id="rId4" imgW="4851400" imgH="4851400" progId="MS_ClipArt_Gallery.2">
                  <p:embed/>
                </p:oleObj>
              </mc:Choice>
              <mc:Fallback>
                <p:oleObj name="Clip" r:id="rId4" imgW="4851400" imgH="4851400" progId="MS_ClipArt_Gallery.2">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3728" y="2922135"/>
                        <a:ext cx="3962400" cy="396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slow">
    <p:sndAc>
      <p:stSnd>
        <p:snd r:embed="rId3" name="Chimes.wav"/>
      </p:stSnd>
    </p:sndAc>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6E2A5593-F1AA-4A40-BF68-C3C0A09BC3F6}"/>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Cognitivism</a:t>
            </a:r>
          </a:p>
        </p:txBody>
      </p:sp>
      <p:sp>
        <p:nvSpPr>
          <p:cNvPr id="24579" name="Rectangle 3">
            <a:extLst>
              <a:ext uri="{FF2B5EF4-FFF2-40B4-BE49-F238E27FC236}">
                <a16:creationId xmlns:a16="http://schemas.microsoft.com/office/drawing/2014/main" id="{AA1E1EB9-A76A-DC4F-9F9A-8C9536281181}"/>
              </a:ext>
            </a:extLst>
          </p:cNvPr>
          <p:cNvSpPr>
            <a:spLocks noGrp="1" noChangeArrowheads="1"/>
          </p:cNvSpPr>
          <p:nvPr>
            <p:ph idx="1"/>
          </p:nvPr>
        </p:nvSpPr>
        <p:spPr>
          <a:xfrm>
            <a:off x="76200" y="1417638"/>
            <a:ext cx="8382000" cy="4530725"/>
          </a:xfrm>
        </p:spPr>
        <p:txBody>
          <a:bodyPr/>
          <a:lstStyle/>
          <a:p>
            <a:pPr eaLnBrk="1" hangingPunct="1"/>
            <a:r>
              <a:rPr lang="en-US" altLang="en-US" sz="2800" dirty="0"/>
              <a:t>Grew in response to Behaviorism</a:t>
            </a:r>
          </a:p>
          <a:p>
            <a:pPr eaLnBrk="1" hangingPunct="1">
              <a:buFont typeface="Wingdings" pitchFamily="2" charset="2"/>
              <a:buNone/>
            </a:pPr>
            <a:endParaRPr lang="en-US" altLang="en-US" sz="1400" dirty="0"/>
          </a:p>
          <a:p>
            <a:pPr eaLnBrk="1" hangingPunct="1"/>
            <a:r>
              <a:rPr lang="en-US" altLang="en-US" sz="2800" dirty="0"/>
              <a:t>Knowledge is stored cognitively as symbols</a:t>
            </a:r>
          </a:p>
          <a:p>
            <a:pPr eaLnBrk="1" hangingPunct="1">
              <a:buFont typeface="Wingdings" pitchFamily="2" charset="2"/>
              <a:buNone/>
            </a:pPr>
            <a:endParaRPr lang="en-US" altLang="en-US" sz="1400" dirty="0"/>
          </a:p>
          <a:p>
            <a:pPr eaLnBrk="1" hangingPunct="1"/>
            <a:r>
              <a:rPr lang="en-US" altLang="en-US" sz="2800" dirty="0"/>
              <a:t>Learning is the process of connecting symbols in a meaningful &amp; memorable way</a:t>
            </a:r>
          </a:p>
          <a:p>
            <a:pPr eaLnBrk="1" hangingPunct="1">
              <a:buFont typeface="Wingdings" pitchFamily="2" charset="2"/>
              <a:buNone/>
            </a:pPr>
            <a:endParaRPr lang="en-US" altLang="en-US" sz="1400" dirty="0"/>
          </a:p>
          <a:p>
            <a:pPr eaLnBrk="1" hangingPunct="1"/>
            <a:r>
              <a:rPr lang="en-US" altLang="en-US" sz="2800" dirty="0"/>
              <a:t>Studies focused on the mental processes that facilitate symbol connection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B1291-CACB-C344-95F6-0BE6FC45FB5F}"/>
              </a:ext>
            </a:extLst>
          </p:cNvPr>
          <p:cNvSpPr>
            <a:spLocks noGrp="1"/>
          </p:cNvSpPr>
          <p:nvPr>
            <p:ph type="title"/>
          </p:nvPr>
        </p:nvSpPr>
        <p:spPr>
          <a:xfrm>
            <a:off x="467544" y="0"/>
            <a:ext cx="7620000" cy="1143000"/>
          </a:xfrm>
        </p:spPr>
        <p:txBody>
          <a:bodyPr/>
          <a:lstStyle/>
          <a:p>
            <a:r>
              <a:rPr lang="en-GB" sz="4800" b="1" dirty="0"/>
              <a:t>Symbols</a:t>
            </a:r>
          </a:p>
        </p:txBody>
      </p:sp>
      <p:pic>
        <p:nvPicPr>
          <p:cNvPr id="4" name="Picture 3">
            <a:extLst>
              <a:ext uri="{FF2B5EF4-FFF2-40B4-BE49-F238E27FC236}">
                <a16:creationId xmlns:a16="http://schemas.microsoft.com/office/drawing/2014/main" id="{41A24D3A-D7FA-DE42-A918-764C37B6D9D4}"/>
              </a:ext>
            </a:extLst>
          </p:cNvPr>
          <p:cNvPicPr>
            <a:picLocks noChangeAspect="1"/>
          </p:cNvPicPr>
          <p:nvPr/>
        </p:nvPicPr>
        <p:blipFill>
          <a:blip r:embed="rId2"/>
          <a:stretch>
            <a:fillRect/>
          </a:stretch>
        </p:blipFill>
        <p:spPr>
          <a:xfrm>
            <a:off x="683568" y="1271476"/>
            <a:ext cx="2232248" cy="2232248"/>
          </a:xfrm>
          <a:prstGeom prst="rect">
            <a:avLst/>
          </a:prstGeom>
        </p:spPr>
      </p:pic>
      <p:pic>
        <p:nvPicPr>
          <p:cNvPr id="5" name="Picture 4">
            <a:extLst>
              <a:ext uri="{FF2B5EF4-FFF2-40B4-BE49-F238E27FC236}">
                <a16:creationId xmlns:a16="http://schemas.microsoft.com/office/drawing/2014/main" id="{FFA6D653-626A-3643-B5C7-CE2EDFB9A452}"/>
              </a:ext>
            </a:extLst>
          </p:cNvPr>
          <p:cNvPicPr>
            <a:picLocks noChangeAspect="1"/>
          </p:cNvPicPr>
          <p:nvPr/>
        </p:nvPicPr>
        <p:blipFill>
          <a:blip r:embed="rId3"/>
          <a:stretch>
            <a:fillRect/>
          </a:stretch>
        </p:blipFill>
        <p:spPr>
          <a:xfrm>
            <a:off x="4687643" y="828130"/>
            <a:ext cx="2413000" cy="3378200"/>
          </a:xfrm>
          <a:prstGeom prst="rect">
            <a:avLst/>
          </a:prstGeom>
        </p:spPr>
      </p:pic>
      <p:pic>
        <p:nvPicPr>
          <p:cNvPr id="6" name="Picture 5">
            <a:extLst>
              <a:ext uri="{FF2B5EF4-FFF2-40B4-BE49-F238E27FC236}">
                <a16:creationId xmlns:a16="http://schemas.microsoft.com/office/drawing/2014/main" id="{C0455ED7-A4E6-4641-9D22-70D08BCB4A0E}"/>
              </a:ext>
            </a:extLst>
          </p:cNvPr>
          <p:cNvPicPr>
            <a:picLocks noChangeAspect="1"/>
          </p:cNvPicPr>
          <p:nvPr/>
        </p:nvPicPr>
        <p:blipFill>
          <a:blip r:embed="rId4"/>
          <a:stretch>
            <a:fillRect/>
          </a:stretch>
        </p:blipFill>
        <p:spPr>
          <a:xfrm>
            <a:off x="5580112" y="4025900"/>
            <a:ext cx="2870200" cy="2832100"/>
          </a:xfrm>
          <a:prstGeom prst="rect">
            <a:avLst/>
          </a:prstGeom>
        </p:spPr>
      </p:pic>
      <p:pic>
        <p:nvPicPr>
          <p:cNvPr id="7" name="Picture 6">
            <a:extLst>
              <a:ext uri="{FF2B5EF4-FFF2-40B4-BE49-F238E27FC236}">
                <a16:creationId xmlns:a16="http://schemas.microsoft.com/office/drawing/2014/main" id="{EC1319C4-E994-9448-B704-36FDF03179D1}"/>
              </a:ext>
            </a:extLst>
          </p:cNvPr>
          <p:cNvPicPr>
            <a:picLocks noChangeAspect="1"/>
          </p:cNvPicPr>
          <p:nvPr/>
        </p:nvPicPr>
        <p:blipFill>
          <a:blip r:embed="rId5"/>
          <a:stretch>
            <a:fillRect/>
          </a:stretch>
        </p:blipFill>
        <p:spPr>
          <a:xfrm>
            <a:off x="2513197" y="3632200"/>
            <a:ext cx="2527300" cy="3225800"/>
          </a:xfrm>
          <a:prstGeom prst="rect">
            <a:avLst/>
          </a:prstGeom>
        </p:spPr>
      </p:pic>
    </p:spTree>
    <p:extLst>
      <p:ext uri="{BB962C8B-B14F-4D97-AF65-F5344CB8AC3E}">
        <p14:creationId xmlns:p14="http://schemas.microsoft.com/office/powerpoint/2010/main" val="600375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FCFE3D03-ABCD-2D4F-979F-539ECB836084}"/>
              </a:ext>
            </a:extLst>
          </p:cNvPr>
          <p:cNvSpPr>
            <a:spLocks noGrp="1" noChangeArrowheads="1"/>
          </p:cNvSpPr>
          <p:nvPr>
            <p:ph type="title"/>
          </p:nvPr>
        </p:nvSpPr>
        <p:spPr/>
        <p:txBody>
          <a:bodyPr/>
          <a:lstStyle/>
          <a:p>
            <a:pPr eaLnBrk="1" fontAlgn="auto" hangingPunct="1">
              <a:spcAft>
                <a:spcPts val="0"/>
              </a:spcAft>
              <a:defRPr/>
            </a:pPr>
            <a:r>
              <a:rPr lang="en-US" altLang="en-US"/>
              <a:t>Cognitive Learning Theory</a:t>
            </a:r>
          </a:p>
        </p:txBody>
      </p:sp>
      <p:sp>
        <p:nvSpPr>
          <p:cNvPr id="55299" name="Rectangle 3">
            <a:extLst>
              <a:ext uri="{FF2B5EF4-FFF2-40B4-BE49-F238E27FC236}">
                <a16:creationId xmlns:a16="http://schemas.microsoft.com/office/drawing/2014/main" id="{2C39AF90-42F1-DE46-97CF-5ACF08C38A42}"/>
              </a:ext>
            </a:extLst>
          </p:cNvPr>
          <p:cNvSpPr>
            <a:spLocks noGrp="1" noChangeArrowheads="1"/>
          </p:cNvSpPr>
          <p:nvPr>
            <p:ph idx="1"/>
          </p:nvPr>
        </p:nvSpPr>
        <p:spPr>
          <a:xfrm>
            <a:off x="3859213" y="2127250"/>
            <a:ext cx="4556125" cy="3665538"/>
          </a:xfrm>
        </p:spPr>
        <p:txBody>
          <a:bodyPr/>
          <a:lstStyle/>
          <a:p>
            <a:pPr eaLnBrk="1" hangingPunct="1">
              <a:buFont typeface="Wingdings" pitchFamily="2" charset="2"/>
              <a:buChar char="§"/>
            </a:pPr>
            <a:r>
              <a:rPr lang="en-US" altLang="en-US" sz="2400" dirty="0"/>
              <a:t>Discovery Learning – </a:t>
            </a:r>
          </a:p>
          <a:p>
            <a:pPr marL="114300" indent="0" eaLnBrk="1" hangingPunct="1">
              <a:buNone/>
            </a:pPr>
            <a:r>
              <a:rPr lang="en-US" altLang="en-US" sz="2400" b="1" u="sng" dirty="0">
                <a:solidFill>
                  <a:srgbClr val="FF0000"/>
                </a:solidFill>
              </a:rPr>
              <a:t>Jerome Bruner</a:t>
            </a:r>
          </a:p>
          <a:p>
            <a:pPr eaLnBrk="1" hangingPunct="1">
              <a:buFont typeface="Wingdings" pitchFamily="2" charset="2"/>
              <a:buChar char="§"/>
            </a:pPr>
            <a:endParaRPr lang="en-US" altLang="en-US" sz="2400" dirty="0"/>
          </a:p>
          <a:p>
            <a:pPr eaLnBrk="1" hangingPunct="1">
              <a:buFont typeface="Wingdings" pitchFamily="2" charset="2"/>
              <a:buChar char="§"/>
            </a:pPr>
            <a:r>
              <a:rPr lang="en-US" altLang="en-US" sz="2400" dirty="0"/>
              <a:t>Meaningful Verbal Learning -            </a:t>
            </a:r>
            <a:r>
              <a:rPr lang="en-US" altLang="en-US" sz="2400" b="1" u="sng" dirty="0">
                <a:solidFill>
                  <a:srgbClr val="FF0000"/>
                </a:solidFill>
              </a:rPr>
              <a:t>David </a:t>
            </a:r>
            <a:r>
              <a:rPr lang="en-US" altLang="en-US" sz="2400" b="1" u="sng" dirty="0" err="1">
                <a:solidFill>
                  <a:srgbClr val="FF0000"/>
                </a:solidFill>
              </a:rPr>
              <a:t>Ausubel</a:t>
            </a:r>
            <a:endParaRPr lang="en-US" altLang="en-US" sz="2400" b="1" u="sng" dirty="0">
              <a:solidFill>
                <a:srgbClr val="FF0000"/>
              </a:solidFill>
            </a:endParaRPr>
          </a:p>
        </p:txBody>
      </p:sp>
      <p:graphicFrame>
        <p:nvGraphicFramePr>
          <p:cNvPr id="55300" name="Object 4">
            <a:extLst>
              <a:ext uri="{FF2B5EF4-FFF2-40B4-BE49-F238E27FC236}">
                <a16:creationId xmlns:a16="http://schemas.microsoft.com/office/drawing/2014/main" id="{0848BEEF-67A8-4A44-9957-02EF5636F84B}"/>
              </a:ext>
            </a:extLst>
          </p:cNvPr>
          <p:cNvGraphicFramePr>
            <a:graphicFrameLocks noChangeAspect="1"/>
          </p:cNvGraphicFramePr>
          <p:nvPr>
            <p:extLst>
              <p:ext uri="{D42A27DB-BD31-4B8C-83A1-F6EECF244321}">
                <p14:modId xmlns:p14="http://schemas.microsoft.com/office/powerpoint/2010/main" val="1591240698"/>
              </p:ext>
            </p:extLst>
          </p:nvPr>
        </p:nvGraphicFramePr>
        <p:xfrm>
          <a:off x="660701" y="2137638"/>
          <a:ext cx="3195638" cy="3657600"/>
        </p:xfrm>
        <a:graphic>
          <a:graphicData uri="http://schemas.openxmlformats.org/presentationml/2006/ole">
            <mc:AlternateContent xmlns:mc="http://schemas.openxmlformats.org/markup-compatibility/2006">
              <mc:Choice xmlns:v="urn:schemas-microsoft-com:vml" Requires="v">
                <p:oleObj name="Clip" r:id="rId4" imgW="31953200" imgH="36576000" progId="MS_ClipArt_Gallery.2">
                  <p:embed/>
                </p:oleObj>
              </mc:Choice>
              <mc:Fallback>
                <p:oleObj name="Clip" r:id="rId4" imgW="31953200" imgH="36576000" progId="MS_ClipArt_Gallery.2">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701" y="2137638"/>
                        <a:ext cx="3195638" cy="365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additive="base">
                                        <p:cTn id="7" dur="500" fill="hold"/>
                                        <p:tgtEl>
                                          <p:spTgt spid="55298"/>
                                        </p:tgtEl>
                                        <p:attrNameLst>
                                          <p:attrName>ppt_x</p:attrName>
                                        </p:attrNameLst>
                                      </p:cBhvr>
                                      <p:tavLst>
                                        <p:tav tm="0">
                                          <p:val>
                                            <p:strVal val="#ppt_x"/>
                                          </p:val>
                                        </p:tav>
                                        <p:tav tm="100000">
                                          <p:val>
                                            <p:strVal val="#ppt_x"/>
                                          </p:val>
                                        </p:tav>
                                      </p:tavLst>
                                    </p:anim>
                                    <p:anim calcmode="lin" valueType="num">
                                      <p:cBhvr additive="base">
                                        <p:cTn id="8" dur="500" fill="hold"/>
                                        <p:tgtEl>
                                          <p:spTgt spid="55298"/>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DRUMROLL.WAV"/>
                                        </p:tgtEl>
                                      </p:cMediaNode>
                                    </p:audio>
                                  </p:subTnLst>
                                </p:cTn>
                              </p:par>
                            </p:childTnLst>
                          </p:cTn>
                        </p:par>
                        <p:par>
                          <p:cTn id="9" fill="hold" nodeType="afterGroup">
                            <p:stCondLst>
                              <p:cond delay="500"/>
                            </p:stCondLst>
                            <p:childTnLst>
                              <p:par>
                                <p:cTn id="10" presetID="12" presetClass="entr" presetSubtype="8" fill="hold" nodeType="afterEffect">
                                  <p:stCondLst>
                                    <p:cond delay="0"/>
                                  </p:stCondLst>
                                  <p:childTnLst>
                                    <p:set>
                                      <p:cBhvr>
                                        <p:cTn id="11" dur="1" fill="hold">
                                          <p:stCondLst>
                                            <p:cond delay="0"/>
                                          </p:stCondLst>
                                        </p:cTn>
                                        <p:tgtEl>
                                          <p:spTgt spid="55300"/>
                                        </p:tgtEl>
                                        <p:attrNameLst>
                                          <p:attrName>style.visibility</p:attrName>
                                        </p:attrNameLst>
                                      </p:cBhvr>
                                      <p:to>
                                        <p:strVal val="visible"/>
                                      </p:to>
                                    </p:set>
                                    <p:animEffect transition="in" filter="slide(fromLeft)">
                                      <p:cBhvr>
                                        <p:cTn id="12" dur="500"/>
                                        <p:tgtEl>
                                          <p:spTgt spid="5530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55299">
                                            <p:txEl>
                                              <p:pRg st="0" end="0"/>
                                            </p:txEl>
                                          </p:spTgt>
                                        </p:tgtEl>
                                        <p:attrNameLst>
                                          <p:attrName>style.visibility</p:attrName>
                                        </p:attrNameLst>
                                      </p:cBhvr>
                                      <p:to>
                                        <p:strVal val="visible"/>
                                      </p:to>
                                    </p:set>
                                    <p:anim calcmode="lin" valueType="num">
                                      <p:cBhvr additive="base">
                                        <p:cTn id="17" dur="500" fill="hold"/>
                                        <p:tgtEl>
                                          <p:spTgt spid="55299">
                                            <p:txEl>
                                              <p:pRg st="0" end="0"/>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552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55299">
                                            <p:txEl>
                                              <p:pRg st="1" end="1"/>
                                            </p:txEl>
                                          </p:spTgt>
                                        </p:tgtEl>
                                        <p:attrNameLst>
                                          <p:attrName>style.visibility</p:attrName>
                                        </p:attrNameLst>
                                      </p:cBhvr>
                                      <p:to>
                                        <p:strVal val="visible"/>
                                      </p:to>
                                    </p:set>
                                    <p:anim calcmode="lin" valueType="num">
                                      <p:cBhvr additive="base">
                                        <p:cTn id="23" dur="500" fill="hold"/>
                                        <p:tgtEl>
                                          <p:spTgt spid="55299">
                                            <p:txEl>
                                              <p:pRg st="1" end="1"/>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552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55299">
                                            <p:txEl>
                                              <p:pRg st="3" end="3"/>
                                            </p:txEl>
                                          </p:spTgt>
                                        </p:tgtEl>
                                        <p:attrNameLst>
                                          <p:attrName>style.visibility</p:attrName>
                                        </p:attrNameLst>
                                      </p:cBhvr>
                                      <p:to>
                                        <p:strVal val="visible"/>
                                      </p:to>
                                    </p:set>
                                    <p:anim calcmode="lin" valueType="num">
                                      <p:cBhvr additive="base">
                                        <p:cTn id="29" dur="500" fill="hold"/>
                                        <p:tgtEl>
                                          <p:spTgt spid="55299">
                                            <p:txEl>
                                              <p:pRg st="3" end="3"/>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5529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utoUpdateAnimBg="0"/>
      <p:bldP spid="55299"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57346" name="Group 2">
            <a:extLst>
              <a:ext uri="{FF2B5EF4-FFF2-40B4-BE49-F238E27FC236}">
                <a16:creationId xmlns:a16="http://schemas.microsoft.com/office/drawing/2014/main" id="{87BAEBFB-23AE-5543-A614-9A7DA6076528}"/>
              </a:ext>
            </a:extLst>
          </p:cNvPr>
          <p:cNvGrpSpPr>
            <a:grpSpLocks/>
          </p:cNvGrpSpPr>
          <p:nvPr/>
        </p:nvGrpSpPr>
        <p:grpSpPr bwMode="auto">
          <a:xfrm>
            <a:off x="1524000" y="3505200"/>
            <a:ext cx="7070725" cy="2979738"/>
            <a:chOff x="960" y="2208"/>
            <a:chExt cx="4454" cy="1877"/>
          </a:xfrm>
        </p:grpSpPr>
        <p:graphicFrame>
          <p:nvGraphicFramePr>
            <p:cNvPr id="28678" name="Object 3">
              <a:extLst>
                <a:ext uri="{FF2B5EF4-FFF2-40B4-BE49-F238E27FC236}">
                  <a16:creationId xmlns:a16="http://schemas.microsoft.com/office/drawing/2014/main" id="{8202F3D6-6ABC-694C-9796-DF2372C61C15}"/>
                </a:ext>
              </a:extLst>
            </p:cNvPr>
            <p:cNvGraphicFramePr>
              <a:graphicFrameLocks noChangeAspect="1"/>
            </p:cNvGraphicFramePr>
            <p:nvPr/>
          </p:nvGraphicFramePr>
          <p:xfrm>
            <a:off x="960" y="2304"/>
            <a:ext cx="1680" cy="1680"/>
          </p:xfrm>
          <a:graphic>
            <a:graphicData uri="http://schemas.openxmlformats.org/presentationml/2006/ole">
              <mc:AlternateContent xmlns:mc="http://schemas.openxmlformats.org/markup-compatibility/2006">
                <mc:Choice xmlns:v="urn:schemas-microsoft-com:vml" Requires="v">
                  <p:oleObj name="Clip" r:id="rId3" imgW="36576000" imgH="36576000" progId="MS_ClipArt_Gallery.2">
                    <p:embed/>
                  </p:oleObj>
                </mc:Choice>
                <mc:Fallback>
                  <p:oleObj name="Clip" r:id="rId3" imgW="36576000" imgH="36576000" progId="MS_ClipArt_Gallery.2">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0" y="2304"/>
                          <a:ext cx="1680" cy="16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679" name="Object 4">
              <a:extLst>
                <a:ext uri="{FF2B5EF4-FFF2-40B4-BE49-F238E27FC236}">
                  <a16:creationId xmlns:a16="http://schemas.microsoft.com/office/drawing/2014/main" id="{DD7FBA26-A4C1-A04C-8F0D-95AC4B4301C7}"/>
                </a:ext>
              </a:extLst>
            </p:cNvPr>
            <p:cNvGraphicFramePr>
              <a:graphicFrameLocks noChangeAspect="1"/>
            </p:cNvGraphicFramePr>
            <p:nvPr/>
          </p:nvGraphicFramePr>
          <p:xfrm>
            <a:off x="2976" y="2208"/>
            <a:ext cx="2438" cy="1877"/>
          </p:xfrm>
          <a:graphic>
            <a:graphicData uri="http://schemas.openxmlformats.org/presentationml/2006/ole">
              <mc:AlternateContent xmlns:mc="http://schemas.openxmlformats.org/markup-compatibility/2006">
                <mc:Choice xmlns:v="urn:schemas-microsoft-com:vml" Requires="v">
                  <p:oleObj name="Clip" r:id="rId5" imgW="26149300" imgH="20142200" progId="MS_ClipArt_Gallery.2">
                    <p:embed/>
                  </p:oleObj>
                </mc:Choice>
                <mc:Fallback>
                  <p:oleObj name="Clip" r:id="rId5" imgW="26149300" imgH="20142200" progId="MS_ClipArt_Gallery.2">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76" y="2208"/>
                          <a:ext cx="2438" cy="18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57349" name="Rectangle 5">
            <a:extLst>
              <a:ext uri="{FF2B5EF4-FFF2-40B4-BE49-F238E27FC236}">
                <a16:creationId xmlns:a16="http://schemas.microsoft.com/office/drawing/2014/main" id="{6D190B2D-701E-1C4D-8AC2-6494E609D4DF}"/>
              </a:ext>
            </a:extLst>
          </p:cNvPr>
          <p:cNvSpPr>
            <a:spLocks noGrp="1" noChangeArrowheads="1"/>
          </p:cNvSpPr>
          <p:nvPr>
            <p:ph type="title"/>
          </p:nvPr>
        </p:nvSpPr>
        <p:spPr/>
        <p:txBody>
          <a:bodyPr/>
          <a:lstStyle/>
          <a:p>
            <a:pPr eaLnBrk="1" fontAlgn="auto" hangingPunct="1">
              <a:spcAft>
                <a:spcPts val="0"/>
              </a:spcAft>
              <a:defRPr/>
            </a:pPr>
            <a:r>
              <a:rPr lang="en-US" altLang="en-US"/>
              <a:t>Cognitive Learning Theory</a:t>
            </a:r>
          </a:p>
        </p:txBody>
      </p:sp>
      <p:sp>
        <p:nvSpPr>
          <p:cNvPr id="57350" name="Rectangle 6">
            <a:extLst>
              <a:ext uri="{FF2B5EF4-FFF2-40B4-BE49-F238E27FC236}">
                <a16:creationId xmlns:a16="http://schemas.microsoft.com/office/drawing/2014/main" id="{ABC3F5E5-08A4-514F-A419-603DEEF19C26}"/>
              </a:ext>
            </a:extLst>
          </p:cNvPr>
          <p:cNvSpPr>
            <a:spLocks noGrp="1" noChangeArrowheads="1"/>
          </p:cNvSpPr>
          <p:nvPr>
            <p:ph idx="1"/>
          </p:nvPr>
        </p:nvSpPr>
        <p:spPr>
          <a:xfrm>
            <a:off x="454435" y="1443679"/>
            <a:ext cx="8153400" cy="449263"/>
          </a:xfrm>
        </p:spPr>
        <p:txBody>
          <a:bodyPr rtlCol="0">
            <a:noAutofit/>
          </a:bodyPr>
          <a:lstStyle/>
          <a:p>
            <a:pPr eaLnBrk="1" fontAlgn="auto" hangingPunct="1">
              <a:lnSpc>
                <a:spcPct val="90000"/>
              </a:lnSpc>
              <a:spcAft>
                <a:spcPts val="0"/>
              </a:spcAft>
              <a:buFont typeface="Wingdings" pitchFamily="2" charset="2"/>
              <a:buChar char="§"/>
              <a:defRPr/>
            </a:pPr>
            <a:r>
              <a:rPr lang="en-US" altLang="en-US" sz="2800" dirty="0"/>
              <a:t>Discovery Learning </a:t>
            </a:r>
          </a:p>
        </p:txBody>
      </p:sp>
      <p:sp>
        <p:nvSpPr>
          <p:cNvPr id="57351" name="Text Box 7">
            <a:extLst>
              <a:ext uri="{FF2B5EF4-FFF2-40B4-BE49-F238E27FC236}">
                <a16:creationId xmlns:a16="http://schemas.microsoft.com/office/drawing/2014/main" id="{8C3E267E-3D57-1046-B857-4394ADF3A962}"/>
              </a:ext>
            </a:extLst>
          </p:cNvPr>
          <p:cNvSpPr txBox="1">
            <a:spLocks noChangeArrowheads="1"/>
          </p:cNvSpPr>
          <p:nvPr/>
        </p:nvSpPr>
        <p:spPr bwMode="auto">
          <a:xfrm>
            <a:off x="609600" y="2147125"/>
            <a:ext cx="7315200" cy="133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type="none" w="lg"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indent="-457200">
              <a:lnSpc>
                <a:spcPct val="90000"/>
              </a:lnSpc>
              <a:buFont typeface="Wingdings" pitchFamily="2" charset="2"/>
              <a:buChar char="Ø"/>
            </a:pPr>
            <a:r>
              <a:rPr lang="en-US" altLang="en-US" sz="3000" dirty="0">
                <a:latin typeface="Times New Roman" panose="02020603050405020304" pitchFamily="18" charset="0"/>
              </a:rPr>
              <a:t>Bruner said anybody can learn anything at 	any age, provided it is stated in terms 	they can understand.</a:t>
            </a:r>
            <a:endParaRPr lang="en-US" altLang="en-US" sz="2800" dirty="0">
              <a:latin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C5001428-E1F3-EB47-8038-0B98DC12586B}"/>
              </a:ext>
            </a:extLst>
          </p:cNvPr>
          <p:cNvSpPr>
            <a:spLocks noGrp="1" noChangeArrowheads="1"/>
          </p:cNvSpPr>
          <p:nvPr>
            <p:ph type="title"/>
          </p:nvPr>
        </p:nvSpPr>
        <p:spPr/>
        <p:txBody>
          <a:bodyPr/>
          <a:lstStyle/>
          <a:p>
            <a:pPr eaLnBrk="1" fontAlgn="auto" hangingPunct="1">
              <a:spcAft>
                <a:spcPts val="0"/>
              </a:spcAft>
              <a:defRPr/>
            </a:pPr>
            <a:r>
              <a:rPr lang="en-US" altLang="en-US"/>
              <a:t>Cognitive Learning Theory</a:t>
            </a:r>
          </a:p>
        </p:txBody>
      </p:sp>
      <p:sp>
        <p:nvSpPr>
          <p:cNvPr id="59395" name="Rectangle 3">
            <a:extLst>
              <a:ext uri="{FF2B5EF4-FFF2-40B4-BE49-F238E27FC236}">
                <a16:creationId xmlns:a16="http://schemas.microsoft.com/office/drawing/2014/main" id="{7C70D84C-4562-9543-8777-C5380B73E851}"/>
              </a:ext>
            </a:extLst>
          </p:cNvPr>
          <p:cNvSpPr>
            <a:spLocks noGrp="1" noChangeArrowheads="1"/>
          </p:cNvSpPr>
          <p:nvPr>
            <p:ph idx="1"/>
          </p:nvPr>
        </p:nvSpPr>
        <p:spPr>
          <a:xfrm>
            <a:off x="423809" y="1516855"/>
            <a:ext cx="8153400" cy="449263"/>
          </a:xfrm>
        </p:spPr>
        <p:txBody>
          <a:bodyPr rtlCol="0">
            <a:normAutofit fontScale="92500" lnSpcReduction="20000"/>
          </a:bodyPr>
          <a:lstStyle/>
          <a:p>
            <a:pPr eaLnBrk="1" fontAlgn="auto" hangingPunct="1">
              <a:lnSpc>
                <a:spcPct val="90000"/>
              </a:lnSpc>
              <a:spcAft>
                <a:spcPts val="0"/>
              </a:spcAft>
              <a:buFont typeface="Wingdings" pitchFamily="2" charset="2"/>
              <a:buChar char="§"/>
              <a:defRPr/>
            </a:pPr>
            <a:r>
              <a:rPr lang="en-US" altLang="en-US" sz="3200" dirty="0"/>
              <a:t>Discovery Learning </a:t>
            </a:r>
          </a:p>
        </p:txBody>
      </p:sp>
      <p:sp>
        <p:nvSpPr>
          <p:cNvPr id="59396" name="Text Box 4">
            <a:extLst>
              <a:ext uri="{FF2B5EF4-FFF2-40B4-BE49-F238E27FC236}">
                <a16:creationId xmlns:a16="http://schemas.microsoft.com/office/drawing/2014/main" id="{A617E5C9-EE50-1943-96CF-E70578AA9047}"/>
              </a:ext>
            </a:extLst>
          </p:cNvPr>
          <p:cNvSpPr txBox="1">
            <a:spLocks noChangeArrowheads="1"/>
          </p:cNvSpPr>
          <p:nvPr/>
        </p:nvSpPr>
        <p:spPr bwMode="auto">
          <a:xfrm>
            <a:off x="404515" y="2204864"/>
            <a:ext cx="7315200"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type="none" w="lg"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nSpc>
                <a:spcPct val="90000"/>
              </a:lnSpc>
            </a:pPr>
            <a:r>
              <a:rPr lang="en-US" altLang="en-US" sz="3000" dirty="0">
                <a:latin typeface="Times New Roman" panose="02020603050405020304" pitchFamily="18" charset="0"/>
              </a:rPr>
              <a:t>Powerful Concepts (not isolated facts) </a:t>
            </a:r>
          </a:p>
          <a:p>
            <a:pPr>
              <a:lnSpc>
                <a:spcPct val="90000"/>
              </a:lnSpc>
            </a:pPr>
            <a:endParaRPr lang="en-US" altLang="en-US" sz="3000" dirty="0">
              <a:latin typeface="Times New Roman" panose="02020603050405020304" pitchFamily="18" charset="0"/>
            </a:endParaRPr>
          </a:p>
          <a:p>
            <a:endParaRPr lang="en-US" altLang="en-US" sz="2400" dirty="0">
              <a:latin typeface="Times New Roman" panose="02020603050405020304" pitchFamily="18" charset="0"/>
            </a:endParaRPr>
          </a:p>
        </p:txBody>
      </p:sp>
      <p:sp>
        <p:nvSpPr>
          <p:cNvPr id="59397" name="Text Box 5">
            <a:extLst>
              <a:ext uri="{FF2B5EF4-FFF2-40B4-BE49-F238E27FC236}">
                <a16:creationId xmlns:a16="http://schemas.microsoft.com/office/drawing/2014/main" id="{AAD8D0CD-32D0-CB43-8350-1FF24AD84A12}"/>
              </a:ext>
            </a:extLst>
          </p:cNvPr>
          <p:cNvSpPr txBox="1">
            <a:spLocks noChangeArrowheads="1"/>
          </p:cNvSpPr>
          <p:nvPr/>
        </p:nvSpPr>
        <p:spPr bwMode="auto">
          <a:xfrm>
            <a:off x="609600" y="2065335"/>
            <a:ext cx="7778824" cy="2843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type="none" w="lg"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nSpc>
                <a:spcPct val="90000"/>
              </a:lnSpc>
            </a:pPr>
            <a:endParaRPr lang="en-US" altLang="en-US" sz="3000" dirty="0">
              <a:latin typeface="Times New Roman" panose="02020603050405020304" pitchFamily="18" charset="0"/>
            </a:endParaRPr>
          </a:p>
          <a:p>
            <a:pPr>
              <a:lnSpc>
                <a:spcPct val="90000"/>
              </a:lnSpc>
            </a:pPr>
            <a:endParaRPr lang="en-US" altLang="en-US" sz="3000" dirty="0">
              <a:latin typeface="Times New Roman" panose="02020603050405020304" pitchFamily="18" charset="0"/>
            </a:endParaRPr>
          </a:p>
          <a:p>
            <a:pPr>
              <a:lnSpc>
                <a:spcPct val="90000"/>
              </a:lnSpc>
            </a:pPr>
            <a:r>
              <a:rPr lang="en-US" altLang="en-US" sz="2800" dirty="0">
                <a:latin typeface="Times New Roman" panose="02020603050405020304" pitchFamily="18" charset="0"/>
              </a:rPr>
              <a:t>a. Transfer to many different situations</a:t>
            </a:r>
          </a:p>
          <a:p>
            <a:pPr>
              <a:lnSpc>
                <a:spcPct val="90000"/>
              </a:lnSpc>
            </a:pPr>
            <a:r>
              <a:rPr lang="en-US" altLang="en-US" sz="2800" dirty="0">
                <a:latin typeface="Times New Roman" panose="02020603050405020304" pitchFamily="18" charset="0"/>
              </a:rPr>
              <a:t>b. Only possible through Discovery Learning</a:t>
            </a:r>
          </a:p>
          <a:p>
            <a:pPr>
              <a:lnSpc>
                <a:spcPct val="90000"/>
              </a:lnSpc>
            </a:pPr>
            <a:r>
              <a:rPr lang="en-US" altLang="en-US" sz="2800" dirty="0">
                <a:latin typeface="Times New Roman" panose="02020603050405020304" pitchFamily="18" charset="0"/>
              </a:rPr>
              <a:t>c. Confront the learner with problems and help them find solutions.  Do not present sequenced materials.</a:t>
            </a:r>
            <a:endParaRPr lang="en-US" altLang="en-US" sz="2400" dirty="0">
              <a:latin typeface="Times New Roman" panose="02020603050405020304" pitchFamily="18" charset="0"/>
            </a:endParaRPr>
          </a:p>
          <a:p>
            <a:endParaRPr lang="en-US" altLang="en-US" sz="2400" dirty="0">
              <a:latin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3262D769-BF11-DE40-990B-F28B93E2E3F8}"/>
              </a:ext>
            </a:extLst>
          </p:cNvPr>
          <p:cNvSpPr>
            <a:spLocks noGrp="1" noChangeArrowheads="1"/>
          </p:cNvSpPr>
          <p:nvPr>
            <p:ph type="title"/>
          </p:nvPr>
        </p:nvSpPr>
        <p:spPr/>
        <p:txBody>
          <a:bodyPr/>
          <a:lstStyle/>
          <a:p>
            <a:pPr eaLnBrk="1" fontAlgn="auto" hangingPunct="1">
              <a:spcAft>
                <a:spcPts val="0"/>
              </a:spcAft>
              <a:defRPr/>
            </a:pPr>
            <a:r>
              <a:rPr lang="en-US" altLang="en-US"/>
              <a:t>Cognitive Learning Theory</a:t>
            </a:r>
          </a:p>
        </p:txBody>
      </p:sp>
      <p:sp>
        <p:nvSpPr>
          <p:cNvPr id="61443" name="Rectangle 3">
            <a:extLst>
              <a:ext uri="{FF2B5EF4-FFF2-40B4-BE49-F238E27FC236}">
                <a16:creationId xmlns:a16="http://schemas.microsoft.com/office/drawing/2014/main" id="{3D4FF1DB-371D-4A4C-BF16-A252F6AFB37F}"/>
              </a:ext>
            </a:extLst>
          </p:cNvPr>
          <p:cNvSpPr>
            <a:spLocks noGrp="1" noChangeArrowheads="1"/>
          </p:cNvSpPr>
          <p:nvPr>
            <p:ph idx="1"/>
          </p:nvPr>
        </p:nvSpPr>
        <p:spPr>
          <a:xfrm>
            <a:off x="381000" y="1368358"/>
            <a:ext cx="7772400" cy="685800"/>
          </a:xfrm>
        </p:spPr>
        <p:txBody>
          <a:bodyPr rtlCol="0">
            <a:normAutofit lnSpcReduction="10000"/>
          </a:bodyPr>
          <a:lstStyle/>
          <a:p>
            <a:pPr eaLnBrk="1" fontAlgn="auto" hangingPunct="1">
              <a:lnSpc>
                <a:spcPct val="90000"/>
              </a:lnSpc>
              <a:spcAft>
                <a:spcPts val="0"/>
              </a:spcAft>
              <a:buFont typeface="Wingdings" pitchFamily="2" charset="2"/>
              <a:buChar char="§"/>
              <a:defRPr/>
            </a:pPr>
            <a:r>
              <a:rPr lang="en-US" altLang="en-US" dirty="0"/>
              <a:t>Meaningful Verbal Learning </a:t>
            </a:r>
            <a:endParaRPr lang="en-US" altLang="en-US" sz="3500" dirty="0"/>
          </a:p>
          <a:p>
            <a:pPr marL="640080" lvl="1" eaLnBrk="1" fontAlgn="auto" hangingPunct="1">
              <a:lnSpc>
                <a:spcPct val="90000"/>
              </a:lnSpc>
              <a:spcAft>
                <a:spcPts val="0"/>
              </a:spcAft>
              <a:buFont typeface="Wingdings" pitchFamily="2" charset="2"/>
              <a:buNone/>
              <a:defRPr/>
            </a:pPr>
            <a:r>
              <a:rPr lang="en-US" altLang="en-US" dirty="0"/>
              <a:t>	</a:t>
            </a:r>
          </a:p>
        </p:txBody>
      </p:sp>
      <p:graphicFrame>
        <p:nvGraphicFramePr>
          <p:cNvPr id="61444" name="Object 4">
            <a:extLst>
              <a:ext uri="{FF2B5EF4-FFF2-40B4-BE49-F238E27FC236}">
                <a16:creationId xmlns:a16="http://schemas.microsoft.com/office/drawing/2014/main" id="{BD1B412A-B6DB-5044-9B27-B618A4A6AC3A}"/>
              </a:ext>
            </a:extLst>
          </p:cNvPr>
          <p:cNvGraphicFramePr>
            <a:graphicFrameLocks noChangeAspect="1"/>
          </p:cNvGraphicFramePr>
          <p:nvPr>
            <p:extLst>
              <p:ext uri="{D42A27DB-BD31-4B8C-83A1-F6EECF244321}">
                <p14:modId xmlns:p14="http://schemas.microsoft.com/office/powerpoint/2010/main" val="3383602865"/>
              </p:ext>
            </p:extLst>
          </p:nvPr>
        </p:nvGraphicFramePr>
        <p:xfrm>
          <a:off x="4607307" y="2054158"/>
          <a:ext cx="3733800" cy="3581400"/>
        </p:xfrm>
        <a:graphic>
          <a:graphicData uri="http://schemas.openxmlformats.org/presentationml/2006/ole">
            <mc:AlternateContent xmlns:mc="http://schemas.openxmlformats.org/markup-compatibility/2006">
              <mc:Choice xmlns:v="urn:schemas-microsoft-com:vml" Requires="v">
                <p:oleObj name="Clip" r:id="rId3" imgW="4648200" imgH="4851400" progId="MS_ClipArt_Gallery.2">
                  <p:embed/>
                </p:oleObj>
              </mc:Choice>
              <mc:Fallback>
                <p:oleObj name="Clip" r:id="rId3" imgW="4648200" imgH="4851400" progId="MS_ClipArt_Gallery.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7307" y="2054158"/>
                        <a:ext cx="3733800" cy="3581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1445" name="Text Box 5">
            <a:extLst>
              <a:ext uri="{FF2B5EF4-FFF2-40B4-BE49-F238E27FC236}">
                <a16:creationId xmlns:a16="http://schemas.microsoft.com/office/drawing/2014/main" id="{E1D679DE-9CEE-A74F-BB06-629FFBCED94E}"/>
              </a:ext>
            </a:extLst>
          </p:cNvPr>
          <p:cNvSpPr txBox="1">
            <a:spLocks noChangeArrowheads="1"/>
          </p:cNvSpPr>
          <p:nvPr/>
        </p:nvSpPr>
        <p:spPr bwMode="auto">
          <a:xfrm>
            <a:off x="381000" y="2054158"/>
            <a:ext cx="4191000" cy="3077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type="none" w="lg"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800" dirty="0">
                <a:latin typeface="Times New Roman" panose="02020603050405020304" pitchFamily="18" charset="0"/>
              </a:rPr>
              <a:t>Advance Organizers: </a:t>
            </a:r>
          </a:p>
          <a:p>
            <a:endParaRPr lang="en-US" altLang="en-US" sz="2600" dirty="0">
              <a:latin typeface="Times New Roman" panose="02020603050405020304" pitchFamily="18" charset="0"/>
            </a:endParaRPr>
          </a:p>
          <a:p>
            <a:r>
              <a:rPr lang="en-US" altLang="en-US" sz="2800" dirty="0">
                <a:latin typeface="Times New Roman" panose="02020603050405020304" pitchFamily="18" charset="0"/>
              </a:rPr>
              <a:t>New material is presented in a systematic way, and is connected to existing cognitive structures in a meaningful way</a:t>
            </a:r>
            <a:r>
              <a:rPr lang="en-US" altLang="en-US" sz="2600" dirty="0">
                <a:latin typeface="Times New Roman" panose="02020603050405020304" pitchFamily="18" charset="0"/>
              </a:rPr>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a:extLst>
              <a:ext uri="{FF2B5EF4-FFF2-40B4-BE49-F238E27FC236}">
                <a16:creationId xmlns:a16="http://schemas.microsoft.com/office/drawing/2014/main" id="{7FE96EA6-1555-7C48-8E45-18E15D19DD27}"/>
              </a:ext>
            </a:extLst>
          </p:cNvPr>
          <p:cNvSpPr>
            <a:spLocks noGrp="1" noChangeArrowheads="1"/>
          </p:cNvSpPr>
          <p:nvPr>
            <p:ph type="title"/>
          </p:nvPr>
        </p:nvSpPr>
        <p:spPr/>
        <p:txBody>
          <a:bodyPr/>
          <a:lstStyle/>
          <a:p>
            <a:pPr eaLnBrk="1" fontAlgn="auto" hangingPunct="1">
              <a:spcAft>
                <a:spcPts val="0"/>
              </a:spcAft>
              <a:defRPr/>
            </a:pPr>
            <a:r>
              <a:rPr lang="en-US" altLang="en-US"/>
              <a:t>Cognitive Learning Theory</a:t>
            </a:r>
          </a:p>
        </p:txBody>
      </p:sp>
      <p:sp>
        <p:nvSpPr>
          <p:cNvPr id="63490" name="Rectangle 2">
            <a:extLst>
              <a:ext uri="{FF2B5EF4-FFF2-40B4-BE49-F238E27FC236}">
                <a16:creationId xmlns:a16="http://schemas.microsoft.com/office/drawing/2014/main" id="{AC9D4872-6367-8D4C-98CB-823BEFF6C3F8}"/>
              </a:ext>
            </a:extLst>
          </p:cNvPr>
          <p:cNvSpPr>
            <a:spLocks noGrp="1" noChangeArrowheads="1"/>
          </p:cNvSpPr>
          <p:nvPr>
            <p:ph idx="1"/>
          </p:nvPr>
        </p:nvSpPr>
        <p:spPr>
          <a:xfrm>
            <a:off x="451233" y="1462088"/>
            <a:ext cx="8153400" cy="747713"/>
          </a:xfrm>
        </p:spPr>
        <p:txBody>
          <a:bodyPr rtlCol="0">
            <a:normAutofit fontScale="92500" lnSpcReduction="10000"/>
          </a:bodyPr>
          <a:lstStyle/>
          <a:p>
            <a:pPr eaLnBrk="1" fontAlgn="auto" hangingPunct="1">
              <a:lnSpc>
                <a:spcPct val="90000"/>
              </a:lnSpc>
              <a:spcAft>
                <a:spcPts val="0"/>
              </a:spcAft>
              <a:buFont typeface="Wingdings" pitchFamily="2" charset="2"/>
              <a:buChar char="§"/>
              <a:defRPr/>
            </a:pPr>
            <a:r>
              <a:rPr lang="en-US" altLang="en-US" sz="2700" dirty="0"/>
              <a:t>Meaningful Verbal Learning </a:t>
            </a:r>
            <a:endParaRPr lang="en-US" altLang="en-US" dirty="0"/>
          </a:p>
          <a:p>
            <a:pPr marL="640080" lvl="1" eaLnBrk="1" fontAlgn="auto" hangingPunct="1">
              <a:lnSpc>
                <a:spcPct val="90000"/>
              </a:lnSpc>
              <a:spcAft>
                <a:spcPts val="0"/>
              </a:spcAft>
              <a:buFont typeface="Wingdings" pitchFamily="2" charset="2"/>
              <a:buNone/>
              <a:defRPr/>
            </a:pPr>
            <a:r>
              <a:rPr lang="en-US" altLang="en-US" sz="2200" dirty="0"/>
              <a:t>	</a:t>
            </a:r>
          </a:p>
        </p:txBody>
      </p:sp>
      <p:graphicFrame>
        <p:nvGraphicFramePr>
          <p:cNvPr id="34820" name="Object 4">
            <a:extLst>
              <a:ext uri="{FF2B5EF4-FFF2-40B4-BE49-F238E27FC236}">
                <a16:creationId xmlns:a16="http://schemas.microsoft.com/office/drawing/2014/main" id="{334B00C8-D6D3-2B40-8A2B-B29EA0B1F707}"/>
              </a:ext>
            </a:extLst>
          </p:cNvPr>
          <p:cNvGraphicFramePr>
            <a:graphicFrameLocks noChangeAspect="1"/>
          </p:cNvGraphicFramePr>
          <p:nvPr>
            <p:extLst>
              <p:ext uri="{D42A27DB-BD31-4B8C-83A1-F6EECF244321}">
                <p14:modId xmlns:p14="http://schemas.microsoft.com/office/powerpoint/2010/main" val="2052905628"/>
              </p:ext>
            </p:extLst>
          </p:nvPr>
        </p:nvGraphicFramePr>
        <p:xfrm>
          <a:off x="4644008" y="2209801"/>
          <a:ext cx="3733800" cy="3505200"/>
        </p:xfrm>
        <a:graphic>
          <a:graphicData uri="http://schemas.openxmlformats.org/presentationml/2006/ole">
            <mc:AlternateContent xmlns:mc="http://schemas.openxmlformats.org/markup-compatibility/2006">
              <mc:Choice xmlns:v="urn:schemas-microsoft-com:vml" Requires="v">
                <p:oleObj name="Clip" r:id="rId3" imgW="4648200" imgH="4851400" progId="MS_ClipArt_Gallery.2">
                  <p:embed/>
                </p:oleObj>
              </mc:Choice>
              <mc:Fallback>
                <p:oleObj name="Clip" r:id="rId3" imgW="4648200" imgH="4851400" progId="MS_ClipArt_Gallery.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2209801"/>
                        <a:ext cx="3733800" cy="3505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3493" name="Text Box 5">
            <a:extLst>
              <a:ext uri="{FF2B5EF4-FFF2-40B4-BE49-F238E27FC236}">
                <a16:creationId xmlns:a16="http://schemas.microsoft.com/office/drawing/2014/main" id="{739EA44E-E6C1-7C46-8E36-299E2F424808}"/>
              </a:ext>
            </a:extLst>
          </p:cNvPr>
          <p:cNvSpPr txBox="1">
            <a:spLocks noChangeArrowheads="1"/>
          </p:cNvSpPr>
          <p:nvPr/>
        </p:nvSpPr>
        <p:spPr bwMode="auto">
          <a:xfrm>
            <a:off x="755650" y="2349500"/>
            <a:ext cx="3505200" cy="350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type="none" w="lg"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800" dirty="0">
                <a:latin typeface="Times New Roman" panose="02020603050405020304" pitchFamily="18" charset="0"/>
              </a:rPr>
              <a:t>When learners have difficulty with new material, go back to the concrete anchors (Advance Organizers).  Provide a Discovery approach, and they’ll learn.</a:t>
            </a:r>
            <a:endParaRPr lang="en-US" altLang="en-US" sz="2400" dirty="0">
              <a:latin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899CC034-E214-1147-8C69-46579DA2D4A1}"/>
              </a:ext>
            </a:extLst>
          </p:cNvPr>
          <p:cNvSpPr>
            <a:spLocks noGrp="1" noChangeArrowheads="1"/>
          </p:cNvSpPr>
          <p:nvPr>
            <p:ph type="title"/>
          </p:nvPr>
        </p:nvSpPr>
        <p:spPr/>
        <p:txBody>
          <a:bodyPr/>
          <a:lstStyle/>
          <a:p>
            <a:pPr eaLnBrk="1" fontAlgn="auto" hangingPunct="1">
              <a:spcAft>
                <a:spcPts val="0"/>
              </a:spcAft>
              <a:defRPr/>
            </a:pPr>
            <a:r>
              <a:rPr lang="en-US" altLang="en-US" dirty="0">
                <a:solidFill>
                  <a:schemeClr val="tx1"/>
                </a:solidFill>
              </a:rPr>
              <a:t>Cognitivism in the Workplace</a:t>
            </a:r>
          </a:p>
        </p:txBody>
      </p:sp>
      <p:sp>
        <p:nvSpPr>
          <p:cNvPr id="36867" name="Rectangle 3">
            <a:extLst>
              <a:ext uri="{FF2B5EF4-FFF2-40B4-BE49-F238E27FC236}">
                <a16:creationId xmlns:a16="http://schemas.microsoft.com/office/drawing/2014/main" id="{45EEBBB8-3A50-0146-834E-F47AE6740E2B}"/>
              </a:ext>
            </a:extLst>
          </p:cNvPr>
          <p:cNvSpPr>
            <a:spLocks noGrp="1" noChangeArrowheads="1"/>
          </p:cNvSpPr>
          <p:nvPr>
            <p:ph idx="1"/>
          </p:nvPr>
        </p:nvSpPr>
        <p:spPr>
          <a:xfrm>
            <a:off x="251520" y="1790700"/>
            <a:ext cx="4378325" cy="4038600"/>
          </a:xfrm>
        </p:spPr>
        <p:txBody>
          <a:bodyPr/>
          <a:lstStyle/>
          <a:p>
            <a:pPr eaLnBrk="1" hangingPunct="1"/>
            <a:r>
              <a:rPr lang="en-US" altLang="en-US" sz="2800" dirty="0"/>
              <a:t>What is it they learned through discovery?</a:t>
            </a:r>
          </a:p>
          <a:p>
            <a:pPr eaLnBrk="1" hangingPunct="1"/>
            <a:endParaRPr lang="en-US" altLang="en-US" sz="1400" dirty="0"/>
          </a:p>
          <a:p>
            <a:pPr eaLnBrk="1" hangingPunct="1"/>
            <a:r>
              <a:rPr lang="en-US" altLang="en-US" sz="2800" dirty="0"/>
              <a:t>What connections had they made from what they knew previously to what led to either a good or bad situation?</a:t>
            </a:r>
          </a:p>
        </p:txBody>
      </p:sp>
      <p:pic>
        <p:nvPicPr>
          <p:cNvPr id="36868" name="Picture 4" descr="lab experiment">
            <a:extLst>
              <a:ext uri="{FF2B5EF4-FFF2-40B4-BE49-F238E27FC236}">
                <a16:creationId xmlns:a16="http://schemas.microsoft.com/office/drawing/2014/main" id="{C9E559FD-D90D-0C43-9C54-6BE816C0C6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1725" y="1676400"/>
            <a:ext cx="3622675"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C8A41899-C8D6-974E-A50B-D53212317FD7}"/>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Critiques of Cognitivism</a:t>
            </a:r>
          </a:p>
        </p:txBody>
      </p:sp>
      <p:sp>
        <p:nvSpPr>
          <p:cNvPr id="38915" name="Rectangle 3">
            <a:extLst>
              <a:ext uri="{FF2B5EF4-FFF2-40B4-BE49-F238E27FC236}">
                <a16:creationId xmlns:a16="http://schemas.microsoft.com/office/drawing/2014/main" id="{18793064-65ED-E14D-B94B-F2A37976D784}"/>
              </a:ext>
            </a:extLst>
          </p:cNvPr>
          <p:cNvSpPr>
            <a:spLocks noGrp="1" noChangeArrowheads="1"/>
          </p:cNvSpPr>
          <p:nvPr>
            <p:ph idx="1"/>
          </p:nvPr>
        </p:nvSpPr>
        <p:spPr/>
        <p:txBody>
          <a:bodyPr/>
          <a:lstStyle/>
          <a:p>
            <a:pPr eaLnBrk="1" hangingPunct="1"/>
            <a:r>
              <a:rPr lang="en-US" altLang="en-US" sz="2800" dirty="0"/>
              <a:t>Like Behaviorism, knowledge itself is given and absolute </a:t>
            </a:r>
          </a:p>
          <a:p>
            <a:pPr eaLnBrk="1" hangingPunct="1">
              <a:buFont typeface="Wingdings" pitchFamily="2" charset="2"/>
              <a:buNone/>
            </a:pPr>
            <a:endParaRPr lang="en-US" altLang="en-US" sz="1400" dirty="0"/>
          </a:p>
          <a:p>
            <a:pPr eaLnBrk="1" hangingPunct="1"/>
            <a:r>
              <a:rPr lang="en-US" altLang="en-US" sz="2800" dirty="0"/>
              <a:t>Input – Process – Output model is mechanistic and deterministic</a:t>
            </a:r>
          </a:p>
          <a:p>
            <a:pPr eaLnBrk="1" hangingPunct="1">
              <a:buFont typeface="Wingdings" pitchFamily="2" charset="2"/>
              <a:buNone/>
            </a:pPr>
            <a:endParaRPr lang="en-US" altLang="en-US" sz="1400" dirty="0"/>
          </a:p>
          <a:p>
            <a:pPr eaLnBrk="1" hangingPunct="1"/>
            <a:r>
              <a:rPr lang="en-US" altLang="en-US" sz="2800" dirty="0"/>
              <a:t>Does not account enough for individuality</a:t>
            </a:r>
          </a:p>
          <a:p>
            <a:pPr eaLnBrk="1" hangingPunct="1">
              <a:buFont typeface="Wingdings" pitchFamily="2" charset="2"/>
              <a:buNone/>
            </a:pPr>
            <a:endParaRPr lang="en-US" altLang="en-US" sz="1400" dirty="0"/>
          </a:p>
          <a:p>
            <a:pPr eaLnBrk="1" hangingPunct="1"/>
            <a:r>
              <a:rPr lang="en-US" altLang="en-US" sz="2800" dirty="0"/>
              <a:t>Little emphasis on affective characteristics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AE109298-091C-894A-8BDA-DF859357FA9C}"/>
              </a:ext>
            </a:extLst>
          </p:cNvPr>
          <p:cNvSpPr>
            <a:spLocks noGrp="1" noChangeArrowheads="1"/>
          </p:cNvSpPr>
          <p:nvPr>
            <p:ph type="title"/>
          </p:nvPr>
        </p:nvSpPr>
        <p:spPr/>
        <p:txBody>
          <a:bodyPr/>
          <a:lstStyle/>
          <a:p>
            <a:pPr eaLnBrk="1" fontAlgn="auto" hangingPunct="1">
              <a:spcAft>
                <a:spcPts val="0"/>
              </a:spcAft>
              <a:defRPr/>
            </a:pPr>
            <a:r>
              <a:rPr lang="en-US" altLang="en-US"/>
              <a:t>Learning Theory</a:t>
            </a:r>
          </a:p>
        </p:txBody>
      </p:sp>
      <p:sp>
        <p:nvSpPr>
          <p:cNvPr id="40963" name="Rectangle 3">
            <a:extLst>
              <a:ext uri="{FF2B5EF4-FFF2-40B4-BE49-F238E27FC236}">
                <a16:creationId xmlns:a16="http://schemas.microsoft.com/office/drawing/2014/main" id="{36341710-5A51-AE40-882D-28262CAD09AB}"/>
              </a:ext>
            </a:extLst>
          </p:cNvPr>
          <p:cNvSpPr>
            <a:spLocks noGrp="1" noChangeArrowheads="1"/>
          </p:cNvSpPr>
          <p:nvPr>
            <p:ph idx="1"/>
          </p:nvPr>
        </p:nvSpPr>
        <p:spPr>
          <a:xfrm>
            <a:off x="1412875" y="1903413"/>
            <a:ext cx="5356225" cy="1870075"/>
          </a:xfrm>
        </p:spPr>
        <p:txBody>
          <a:bodyPr/>
          <a:lstStyle/>
          <a:p>
            <a:pPr eaLnBrk="1" hangingPunct="1">
              <a:buFont typeface="Wingdings" pitchFamily="2" charset="2"/>
              <a:buChar char="§"/>
            </a:pPr>
            <a:r>
              <a:rPr lang="en-US" altLang="en-US" sz="2700" b="1" dirty="0"/>
              <a:t>Behaviorism</a:t>
            </a:r>
          </a:p>
          <a:p>
            <a:pPr eaLnBrk="1" hangingPunct="1">
              <a:buFont typeface="Wingdings" pitchFamily="2" charset="2"/>
              <a:buChar char="§"/>
            </a:pPr>
            <a:r>
              <a:rPr lang="en-US" altLang="en-US" sz="2700" dirty="0"/>
              <a:t>Cognitive Learning Theory</a:t>
            </a:r>
            <a:endParaRPr lang="en-US" altLang="en-US" sz="2700" b="1" dirty="0"/>
          </a:p>
          <a:p>
            <a:pPr eaLnBrk="1" hangingPunct="1">
              <a:buFont typeface="Wingdings" pitchFamily="2" charset="2"/>
              <a:buChar char="§"/>
            </a:pPr>
            <a:r>
              <a:rPr lang="en-US" altLang="en-US" sz="2700" b="1" dirty="0">
                <a:solidFill>
                  <a:srgbClr val="FF3300"/>
                </a:solidFill>
              </a:rPr>
              <a:t>Social Learning Theory</a:t>
            </a:r>
          </a:p>
        </p:txBody>
      </p:sp>
      <p:graphicFrame>
        <p:nvGraphicFramePr>
          <p:cNvPr id="40964" name="Object 4">
            <a:extLst>
              <a:ext uri="{FF2B5EF4-FFF2-40B4-BE49-F238E27FC236}">
                <a16:creationId xmlns:a16="http://schemas.microsoft.com/office/drawing/2014/main" id="{5C6022F3-F6FD-494A-92AB-C9BF17C94F56}"/>
              </a:ext>
            </a:extLst>
          </p:cNvPr>
          <p:cNvGraphicFramePr>
            <a:graphicFrameLocks noChangeAspect="1"/>
          </p:cNvGraphicFramePr>
          <p:nvPr/>
        </p:nvGraphicFramePr>
        <p:xfrm>
          <a:off x="2819400" y="3200400"/>
          <a:ext cx="3962400" cy="3962400"/>
        </p:xfrm>
        <a:graphic>
          <a:graphicData uri="http://schemas.openxmlformats.org/presentationml/2006/ole">
            <mc:AlternateContent xmlns:mc="http://schemas.openxmlformats.org/markup-compatibility/2006">
              <mc:Choice xmlns:v="urn:schemas-microsoft-com:vml" Requires="v">
                <p:oleObj name="Clip" r:id="rId4" imgW="4851400" imgH="4851400" progId="MS_ClipArt_Gallery.2">
                  <p:embed/>
                </p:oleObj>
              </mc:Choice>
              <mc:Fallback>
                <p:oleObj name="Clip" r:id="rId4" imgW="4851400" imgH="4851400" progId="MS_ClipArt_Gallery.2">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19400" y="3200400"/>
                        <a:ext cx="3962400" cy="396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slow">
    <p:sndAc>
      <p:stSnd>
        <p:snd r:embed="rId3" name="Chimes.wav"/>
      </p:stSnd>
    </p:sndAc>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DB46A80-0D8A-514B-9432-3B597298514B}"/>
              </a:ext>
            </a:extLst>
          </p:cNvPr>
          <p:cNvPicPr>
            <a:picLocks noChangeAspect="1"/>
          </p:cNvPicPr>
          <p:nvPr/>
        </p:nvPicPr>
        <p:blipFill>
          <a:blip r:embed="rId3"/>
          <a:stretch>
            <a:fillRect/>
          </a:stretch>
        </p:blipFill>
        <p:spPr>
          <a:xfrm>
            <a:off x="3203848" y="3068960"/>
            <a:ext cx="5761375" cy="3226370"/>
          </a:xfrm>
          <a:prstGeom prst="rect">
            <a:avLst/>
          </a:prstGeom>
        </p:spPr>
      </p:pic>
      <p:sp>
        <p:nvSpPr>
          <p:cNvPr id="80898" name="Rectangle 2">
            <a:extLst>
              <a:ext uri="{FF2B5EF4-FFF2-40B4-BE49-F238E27FC236}">
                <a16:creationId xmlns:a16="http://schemas.microsoft.com/office/drawing/2014/main" id="{3BD30E06-040F-754B-82FA-6808EEAD28B8}"/>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Social Learning Theory (SLT)</a:t>
            </a:r>
          </a:p>
        </p:txBody>
      </p:sp>
      <p:sp>
        <p:nvSpPr>
          <p:cNvPr id="43011" name="Rectangle 3">
            <a:extLst>
              <a:ext uri="{FF2B5EF4-FFF2-40B4-BE49-F238E27FC236}">
                <a16:creationId xmlns:a16="http://schemas.microsoft.com/office/drawing/2014/main" id="{E0D452E3-5CB2-7A4E-A61F-196DCD337F63}"/>
              </a:ext>
            </a:extLst>
          </p:cNvPr>
          <p:cNvSpPr>
            <a:spLocks noGrp="1" noChangeArrowheads="1"/>
          </p:cNvSpPr>
          <p:nvPr>
            <p:ph idx="1"/>
          </p:nvPr>
        </p:nvSpPr>
        <p:spPr>
          <a:xfrm>
            <a:off x="1" y="1402928"/>
            <a:ext cx="5004048" cy="4114304"/>
          </a:xfrm>
        </p:spPr>
        <p:txBody>
          <a:bodyPr/>
          <a:lstStyle/>
          <a:p>
            <a:pPr eaLnBrk="1" hangingPunct="1">
              <a:lnSpc>
                <a:spcPct val="90000"/>
              </a:lnSpc>
            </a:pPr>
            <a:r>
              <a:rPr lang="en-US" altLang="en-US" sz="2400" dirty="0"/>
              <a:t>Grew out of Cognitivism</a:t>
            </a:r>
          </a:p>
          <a:p>
            <a:pPr eaLnBrk="1" hangingPunct="1">
              <a:lnSpc>
                <a:spcPct val="90000"/>
              </a:lnSpc>
              <a:buFont typeface="Wingdings" pitchFamily="2" charset="2"/>
              <a:buNone/>
            </a:pPr>
            <a:endParaRPr lang="en-US" altLang="en-US" sz="1400" dirty="0"/>
          </a:p>
          <a:p>
            <a:pPr eaLnBrk="1" hangingPunct="1">
              <a:lnSpc>
                <a:spcPct val="90000"/>
              </a:lnSpc>
            </a:pPr>
            <a:r>
              <a:rPr lang="en-US" altLang="en-US" sz="2400" b="1" u="sng" dirty="0">
                <a:solidFill>
                  <a:srgbClr val="FF0000"/>
                </a:solidFill>
              </a:rPr>
              <a:t>A. Bandura </a:t>
            </a:r>
            <a:r>
              <a:rPr lang="en-US" altLang="en-US" sz="2400" dirty="0"/>
              <a:t>(1973)</a:t>
            </a:r>
          </a:p>
          <a:p>
            <a:pPr eaLnBrk="1" hangingPunct="1">
              <a:lnSpc>
                <a:spcPct val="90000"/>
              </a:lnSpc>
              <a:buFont typeface="Wingdings" pitchFamily="2" charset="2"/>
              <a:buNone/>
            </a:pPr>
            <a:endParaRPr lang="en-US" altLang="en-US" sz="1400" dirty="0"/>
          </a:p>
          <a:p>
            <a:pPr eaLnBrk="1" hangingPunct="1">
              <a:lnSpc>
                <a:spcPct val="90000"/>
              </a:lnSpc>
            </a:pPr>
            <a:r>
              <a:rPr lang="en-US" altLang="en-US" sz="2400" dirty="0"/>
              <a:t>Learning takes place through observation and sensorial experiences</a:t>
            </a:r>
          </a:p>
          <a:p>
            <a:pPr eaLnBrk="1" hangingPunct="1">
              <a:lnSpc>
                <a:spcPct val="90000"/>
              </a:lnSpc>
              <a:buFont typeface="Wingdings" pitchFamily="2" charset="2"/>
              <a:buNone/>
            </a:pPr>
            <a:endParaRPr lang="en-US" altLang="en-US" sz="1400" dirty="0"/>
          </a:p>
          <a:p>
            <a:pPr eaLnBrk="1" hangingPunct="1">
              <a:lnSpc>
                <a:spcPct val="90000"/>
              </a:lnSpc>
            </a:pPr>
            <a:r>
              <a:rPr lang="en-US" altLang="en-US" sz="2400" dirty="0"/>
              <a:t>Imitation is the sincerest form of flattery</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10CC1961-4848-1A42-8EEB-7A678C9E3037}"/>
              </a:ext>
            </a:extLst>
          </p:cNvPr>
          <p:cNvSpPr>
            <a:spLocks noGrp="1" noChangeArrowheads="1"/>
          </p:cNvSpPr>
          <p:nvPr>
            <p:ph type="title"/>
          </p:nvPr>
        </p:nvSpPr>
        <p:spPr/>
        <p:txBody>
          <a:bodyPr/>
          <a:lstStyle/>
          <a:p>
            <a:pPr eaLnBrk="1" fontAlgn="auto" hangingPunct="1">
              <a:spcAft>
                <a:spcPts val="0"/>
              </a:spcAft>
              <a:defRPr/>
            </a:pPr>
            <a:r>
              <a:rPr lang="en-US" altLang="en-US"/>
              <a:t>Social Learning Theory</a:t>
            </a:r>
          </a:p>
        </p:txBody>
      </p:sp>
      <p:sp>
        <p:nvSpPr>
          <p:cNvPr id="40963" name="Rectangle 3">
            <a:extLst>
              <a:ext uri="{FF2B5EF4-FFF2-40B4-BE49-F238E27FC236}">
                <a16:creationId xmlns:a16="http://schemas.microsoft.com/office/drawing/2014/main" id="{8E350263-0359-3B4A-B33E-B12D38F1CDE6}"/>
              </a:ext>
            </a:extLst>
          </p:cNvPr>
          <p:cNvSpPr>
            <a:spLocks noGrp="1" noChangeArrowheads="1"/>
          </p:cNvSpPr>
          <p:nvPr>
            <p:ph idx="1"/>
          </p:nvPr>
        </p:nvSpPr>
        <p:spPr>
          <a:xfrm>
            <a:off x="179512" y="1424632"/>
            <a:ext cx="5904656" cy="4879926"/>
          </a:xfrm>
        </p:spPr>
        <p:txBody>
          <a:bodyPr rtlCol="0">
            <a:normAutofit/>
          </a:bodyPr>
          <a:lstStyle/>
          <a:p>
            <a:pPr eaLnBrk="1" fontAlgn="auto" hangingPunct="1">
              <a:lnSpc>
                <a:spcPct val="90000"/>
              </a:lnSpc>
              <a:spcAft>
                <a:spcPts val="0"/>
              </a:spcAft>
              <a:buFont typeface="Wingdings" pitchFamily="2" charset="2"/>
              <a:buNone/>
              <a:defRPr/>
            </a:pPr>
            <a:r>
              <a:rPr lang="en-US" altLang="en-US" sz="2800" dirty="0"/>
              <a:t>Learning Models - Albert Bandura</a:t>
            </a:r>
          </a:p>
          <a:p>
            <a:pPr eaLnBrk="1" fontAlgn="auto" hangingPunct="1">
              <a:lnSpc>
                <a:spcPct val="90000"/>
              </a:lnSpc>
              <a:spcAft>
                <a:spcPts val="0"/>
              </a:spcAft>
              <a:buFont typeface="Wingdings" pitchFamily="2" charset="2"/>
              <a:buNone/>
              <a:defRPr/>
            </a:pPr>
            <a:r>
              <a:rPr lang="en-US" altLang="en-US" sz="2800" dirty="0"/>
              <a:t>1. Attend to pertinent clues</a:t>
            </a:r>
          </a:p>
          <a:p>
            <a:pPr eaLnBrk="1" fontAlgn="auto" hangingPunct="1">
              <a:lnSpc>
                <a:spcPct val="90000"/>
              </a:lnSpc>
              <a:spcAft>
                <a:spcPts val="0"/>
              </a:spcAft>
              <a:buFont typeface="Wingdings" pitchFamily="2" charset="2"/>
              <a:buNone/>
              <a:defRPr/>
            </a:pPr>
            <a:r>
              <a:rPr lang="en-US" altLang="en-US" sz="2800" dirty="0"/>
              <a:t>2. Code for memory (store a visual image)</a:t>
            </a:r>
          </a:p>
          <a:p>
            <a:pPr eaLnBrk="1" fontAlgn="auto" hangingPunct="1">
              <a:lnSpc>
                <a:spcPct val="90000"/>
              </a:lnSpc>
              <a:spcAft>
                <a:spcPts val="0"/>
              </a:spcAft>
              <a:buFont typeface="Wingdings" pitchFamily="2" charset="2"/>
              <a:buNone/>
              <a:defRPr/>
            </a:pPr>
            <a:r>
              <a:rPr lang="en-US" altLang="en-US" sz="2800" dirty="0"/>
              <a:t>3. Retain in memory</a:t>
            </a:r>
          </a:p>
          <a:p>
            <a:pPr eaLnBrk="1" fontAlgn="auto" hangingPunct="1">
              <a:lnSpc>
                <a:spcPct val="90000"/>
              </a:lnSpc>
              <a:spcAft>
                <a:spcPts val="0"/>
              </a:spcAft>
              <a:buFont typeface="Wingdings" pitchFamily="2" charset="2"/>
              <a:buNone/>
              <a:defRPr/>
            </a:pPr>
            <a:r>
              <a:rPr lang="en-US" altLang="en-US" sz="2800" dirty="0"/>
              <a:t>4. Accurately reproduce the observed activity</a:t>
            </a:r>
          </a:p>
          <a:p>
            <a:pPr eaLnBrk="1" fontAlgn="auto" hangingPunct="1">
              <a:lnSpc>
                <a:spcPct val="90000"/>
              </a:lnSpc>
              <a:spcAft>
                <a:spcPts val="0"/>
              </a:spcAft>
              <a:buFont typeface="Wingdings" pitchFamily="2" charset="2"/>
              <a:buNone/>
              <a:defRPr/>
            </a:pPr>
            <a:r>
              <a:rPr lang="en-US" altLang="en-US" sz="2800" dirty="0"/>
              <a:t>5. Possess sufficient motivation to apply new learning</a:t>
            </a:r>
          </a:p>
        </p:txBody>
      </p:sp>
      <p:graphicFrame>
        <p:nvGraphicFramePr>
          <p:cNvPr id="40964" name="Object 4">
            <a:extLst>
              <a:ext uri="{FF2B5EF4-FFF2-40B4-BE49-F238E27FC236}">
                <a16:creationId xmlns:a16="http://schemas.microsoft.com/office/drawing/2014/main" id="{FF60E12E-3E4E-4D4B-A34E-7EFECD7C7704}"/>
              </a:ext>
            </a:extLst>
          </p:cNvPr>
          <p:cNvGraphicFramePr>
            <a:graphicFrameLocks noChangeAspect="1"/>
          </p:cNvGraphicFramePr>
          <p:nvPr/>
        </p:nvGraphicFramePr>
        <p:xfrm>
          <a:off x="5486400" y="2514600"/>
          <a:ext cx="3657600" cy="3657600"/>
        </p:xfrm>
        <a:graphic>
          <a:graphicData uri="http://schemas.openxmlformats.org/presentationml/2006/ole">
            <mc:AlternateContent xmlns:mc="http://schemas.openxmlformats.org/markup-compatibility/2006">
              <mc:Choice xmlns:v="urn:schemas-microsoft-com:vml" Requires="v">
                <p:oleObj name="Clip" r:id="rId3" imgW="36576000" imgH="36576000" progId="MS_ClipArt_Gallery.2">
                  <p:embed/>
                </p:oleObj>
              </mc:Choice>
              <mc:Fallback>
                <p:oleObj name="Clip" r:id="rId3" imgW="36576000" imgH="36576000" progId="MS_ClipArt_Gallery.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6400" y="2514600"/>
                        <a:ext cx="3657600" cy="365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A63F4E4-2954-3D47-B42C-BB48D889C628}"/>
              </a:ext>
            </a:extLst>
          </p:cNvPr>
          <p:cNvSpPr>
            <a:spLocks noGrp="1" noChangeArrowheads="1"/>
          </p:cNvSpPr>
          <p:nvPr>
            <p:ph type="title"/>
          </p:nvPr>
        </p:nvSpPr>
        <p:spPr/>
        <p:txBody>
          <a:bodyPr/>
          <a:lstStyle/>
          <a:p>
            <a:pPr eaLnBrk="1" fontAlgn="auto" hangingPunct="1">
              <a:spcAft>
                <a:spcPts val="0"/>
              </a:spcAft>
              <a:defRPr/>
            </a:pPr>
            <a:r>
              <a:rPr lang="en-US" altLang="en-US"/>
              <a:t>Social Learning Theory</a:t>
            </a:r>
          </a:p>
        </p:txBody>
      </p:sp>
      <p:sp>
        <p:nvSpPr>
          <p:cNvPr id="43011" name="Rectangle 3">
            <a:extLst>
              <a:ext uri="{FF2B5EF4-FFF2-40B4-BE49-F238E27FC236}">
                <a16:creationId xmlns:a16="http://schemas.microsoft.com/office/drawing/2014/main" id="{A5D0E4E2-0EDA-1B4D-8B07-B3A79A79828E}"/>
              </a:ext>
            </a:extLst>
          </p:cNvPr>
          <p:cNvSpPr>
            <a:spLocks noGrp="1" noChangeArrowheads="1"/>
          </p:cNvSpPr>
          <p:nvPr>
            <p:ph idx="1"/>
          </p:nvPr>
        </p:nvSpPr>
        <p:spPr>
          <a:xfrm>
            <a:off x="457200" y="1600200"/>
            <a:ext cx="7926760" cy="4800600"/>
          </a:xfrm>
        </p:spPr>
        <p:txBody>
          <a:bodyPr/>
          <a:lstStyle/>
          <a:p>
            <a:pPr eaLnBrk="1" hangingPunct="1">
              <a:lnSpc>
                <a:spcPct val="90000"/>
              </a:lnSpc>
              <a:buFont typeface="Wingdings" pitchFamily="2" charset="2"/>
              <a:buNone/>
            </a:pPr>
            <a:r>
              <a:rPr lang="en-US" altLang="en-US" sz="3000" dirty="0"/>
              <a:t>Research indicates that the following factors influence the strength of learning from models:</a:t>
            </a:r>
          </a:p>
          <a:p>
            <a:pPr eaLnBrk="1" hangingPunct="1">
              <a:lnSpc>
                <a:spcPct val="90000"/>
              </a:lnSpc>
              <a:buFont typeface="Wingdings" pitchFamily="2" charset="2"/>
              <a:buNone/>
            </a:pPr>
            <a:endParaRPr lang="en-US" altLang="en-US" sz="3000" dirty="0"/>
          </a:p>
        </p:txBody>
      </p:sp>
      <p:sp>
        <p:nvSpPr>
          <p:cNvPr id="43012" name="Rectangle 4">
            <a:extLst>
              <a:ext uri="{FF2B5EF4-FFF2-40B4-BE49-F238E27FC236}">
                <a16:creationId xmlns:a16="http://schemas.microsoft.com/office/drawing/2014/main" id="{5C8A49E0-E1C9-E44E-B473-A2BB7D03626A}"/>
              </a:ext>
            </a:extLst>
          </p:cNvPr>
          <p:cNvSpPr>
            <a:spLocks noChangeArrowheads="1"/>
          </p:cNvSpPr>
          <p:nvPr/>
        </p:nvSpPr>
        <p:spPr bwMode="auto">
          <a:xfrm>
            <a:off x="611560" y="2468562"/>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accent1"/>
              </a:buClr>
              <a:buFont typeface="Arial" panose="020B0604020202020204" pitchFamily="34" charset="0"/>
              <a:buChar char="•"/>
              <a:defRPr sz="2200">
                <a:solidFill>
                  <a:schemeClr val="tx1"/>
                </a:solidFill>
                <a:latin typeface="Calibri" panose="020F0502020204030204" pitchFamily="34" charset="0"/>
              </a:defRPr>
            </a:lvl1pPr>
            <a:lvl2pPr marL="742950" indent="-285750">
              <a:spcBef>
                <a:spcPct val="20000"/>
              </a:spcBef>
              <a:buClr>
                <a:schemeClr val="accent2"/>
              </a:buClr>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Clr>
                <a:srgbClr val="D2CB6C"/>
              </a:buClr>
              <a:buFont typeface="Arial" panose="020B0604020202020204" pitchFamily="34" charset="0"/>
              <a:buChar char="•"/>
              <a:defRPr>
                <a:solidFill>
                  <a:schemeClr val="tx1"/>
                </a:solidFill>
                <a:latin typeface="Calibri" panose="020F0502020204030204" pitchFamily="34" charset="0"/>
              </a:defRPr>
            </a:lvl3pPr>
            <a:lvl4pPr marL="1600200" indent="-228600">
              <a:spcBef>
                <a:spcPct val="20000"/>
              </a:spcBef>
              <a:buClr>
                <a:srgbClr val="95A39D"/>
              </a:buClr>
              <a:buFont typeface="Arial" panose="020B0604020202020204" pitchFamily="34" charset="0"/>
              <a:buChar char="•"/>
              <a:defRPr sz="1600">
                <a:solidFill>
                  <a:schemeClr val="tx1"/>
                </a:solidFill>
                <a:latin typeface="Calibri" panose="020F0502020204030204" pitchFamily="34" charset="0"/>
              </a:defRPr>
            </a:lvl4pPr>
            <a:lvl5pPr marL="2057400" indent="-228600">
              <a:spcBef>
                <a:spcPct val="20000"/>
              </a:spcBef>
              <a:buClr>
                <a:srgbClr val="C89F5D"/>
              </a:buClr>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9pPr>
          </a:lstStyle>
          <a:p>
            <a:pPr eaLnBrk="1" hangingPunct="1">
              <a:lnSpc>
                <a:spcPct val="90000"/>
              </a:lnSpc>
              <a:buClr>
                <a:schemeClr val="accent2"/>
              </a:buClr>
              <a:buSzPct val="75000"/>
              <a:buFont typeface="Wingdings" pitchFamily="2" charset="2"/>
              <a:buNone/>
            </a:pPr>
            <a:endParaRPr lang="en-US" altLang="en-US" sz="2700" dirty="0">
              <a:latin typeface="Arial" panose="020B0604020202020204" pitchFamily="34" charset="0"/>
            </a:endParaRPr>
          </a:p>
          <a:p>
            <a:pPr eaLnBrk="1" hangingPunct="1">
              <a:lnSpc>
                <a:spcPct val="90000"/>
              </a:lnSpc>
              <a:buClr>
                <a:schemeClr val="accent2"/>
              </a:buClr>
              <a:buSzPct val="75000"/>
              <a:buFont typeface="Wingdings" pitchFamily="2" charset="2"/>
              <a:buNone/>
            </a:pPr>
            <a:r>
              <a:rPr lang="en-US" altLang="en-US" sz="2700" dirty="0">
                <a:latin typeface="Arial" panose="020B0604020202020204" pitchFamily="34" charset="0"/>
              </a:rPr>
              <a:t>1. How much power the model seems to have</a:t>
            </a:r>
          </a:p>
          <a:p>
            <a:pPr eaLnBrk="1" hangingPunct="1">
              <a:lnSpc>
                <a:spcPct val="90000"/>
              </a:lnSpc>
              <a:buClr>
                <a:schemeClr val="accent2"/>
              </a:buClr>
              <a:buSzPct val="75000"/>
              <a:buFont typeface="Wingdings" pitchFamily="2" charset="2"/>
              <a:buNone/>
            </a:pPr>
            <a:r>
              <a:rPr lang="en-US" altLang="en-US" sz="2700" dirty="0">
                <a:latin typeface="Arial" panose="020B0604020202020204" pitchFamily="34" charset="0"/>
              </a:rPr>
              <a:t>2. How capable the model seems to be</a:t>
            </a:r>
          </a:p>
          <a:p>
            <a:pPr eaLnBrk="1" hangingPunct="1">
              <a:lnSpc>
                <a:spcPct val="90000"/>
              </a:lnSpc>
              <a:buClr>
                <a:schemeClr val="accent2"/>
              </a:buClr>
              <a:buSzPct val="75000"/>
              <a:buFont typeface="Wingdings" pitchFamily="2" charset="2"/>
              <a:buNone/>
            </a:pPr>
            <a:r>
              <a:rPr lang="en-US" altLang="en-US" sz="2700" dirty="0">
                <a:latin typeface="Arial" panose="020B0604020202020204" pitchFamily="34" charset="0"/>
              </a:rPr>
              <a:t>3. How nurturing (caring) the model seems to be</a:t>
            </a:r>
          </a:p>
          <a:p>
            <a:pPr eaLnBrk="1" hangingPunct="1">
              <a:lnSpc>
                <a:spcPct val="90000"/>
              </a:lnSpc>
              <a:buClr>
                <a:schemeClr val="accent2"/>
              </a:buClr>
              <a:buSzPct val="75000"/>
              <a:buFont typeface="Wingdings" pitchFamily="2" charset="2"/>
              <a:buNone/>
            </a:pPr>
            <a:r>
              <a:rPr lang="en-US" altLang="en-US" sz="2700" dirty="0">
                <a:latin typeface="Arial" panose="020B0604020202020204" pitchFamily="34" charset="0"/>
              </a:rPr>
              <a:t>4. How similar the learner perceives self and model </a:t>
            </a:r>
          </a:p>
          <a:p>
            <a:pPr eaLnBrk="1" hangingPunct="1">
              <a:lnSpc>
                <a:spcPct val="90000"/>
              </a:lnSpc>
              <a:buClr>
                <a:schemeClr val="accent2"/>
              </a:buClr>
              <a:buSzPct val="75000"/>
              <a:buFont typeface="Wingdings" pitchFamily="2" charset="2"/>
              <a:buNone/>
            </a:pPr>
            <a:r>
              <a:rPr lang="en-US" altLang="en-US" sz="2700" dirty="0">
                <a:latin typeface="Arial" panose="020B0604020202020204" pitchFamily="34" charset="0"/>
              </a:rPr>
              <a:t>5. How many models the learner observes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45058" name="Object 2">
            <a:extLst>
              <a:ext uri="{FF2B5EF4-FFF2-40B4-BE49-F238E27FC236}">
                <a16:creationId xmlns:a16="http://schemas.microsoft.com/office/drawing/2014/main" id="{E4298462-FC7A-FF40-9CF0-73D206129693}"/>
              </a:ext>
            </a:extLst>
          </p:cNvPr>
          <p:cNvGraphicFramePr>
            <a:graphicFrameLocks noChangeAspect="1"/>
          </p:cNvGraphicFramePr>
          <p:nvPr/>
        </p:nvGraphicFramePr>
        <p:xfrm>
          <a:off x="6435725" y="3200400"/>
          <a:ext cx="2325688" cy="3429000"/>
        </p:xfrm>
        <a:graphic>
          <a:graphicData uri="http://schemas.openxmlformats.org/presentationml/2006/ole">
            <mc:AlternateContent xmlns:mc="http://schemas.openxmlformats.org/markup-compatibility/2006">
              <mc:Choice xmlns:v="urn:schemas-microsoft-com:vml" Requires="v">
                <p:oleObj name="Clip" r:id="rId3" imgW="15036800" imgH="18262600" progId="MS_ClipArt_Gallery.5">
                  <p:embed/>
                </p:oleObj>
              </mc:Choice>
              <mc:Fallback>
                <p:oleObj name="Clip" r:id="rId3" imgW="15036800" imgH="18262600" progId="MS_ClipArt_Gallery.5">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5725" y="3200400"/>
                        <a:ext cx="2325688"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5059" name="Rectangle 3">
            <a:extLst>
              <a:ext uri="{FF2B5EF4-FFF2-40B4-BE49-F238E27FC236}">
                <a16:creationId xmlns:a16="http://schemas.microsoft.com/office/drawing/2014/main" id="{C48BA88C-F18B-CF49-A212-DDAE96A1B04C}"/>
              </a:ext>
            </a:extLst>
          </p:cNvPr>
          <p:cNvSpPr>
            <a:spLocks noGrp="1" noChangeArrowheads="1"/>
          </p:cNvSpPr>
          <p:nvPr>
            <p:ph type="title"/>
          </p:nvPr>
        </p:nvSpPr>
        <p:spPr/>
        <p:txBody>
          <a:bodyPr/>
          <a:lstStyle/>
          <a:p>
            <a:pPr eaLnBrk="1" fontAlgn="auto" hangingPunct="1">
              <a:spcAft>
                <a:spcPts val="0"/>
              </a:spcAft>
              <a:defRPr/>
            </a:pPr>
            <a:r>
              <a:rPr lang="en-US" altLang="en-US"/>
              <a:t>Social Learning Theory</a:t>
            </a:r>
          </a:p>
        </p:txBody>
      </p:sp>
      <p:sp>
        <p:nvSpPr>
          <p:cNvPr id="45060" name="Rectangle 4">
            <a:extLst>
              <a:ext uri="{FF2B5EF4-FFF2-40B4-BE49-F238E27FC236}">
                <a16:creationId xmlns:a16="http://schemas.microsoft.com/office/drawing/2014/main" id="{EECA4010-C490-3146-B2BC-BE983AE0008B}"/>
              </a:ext>
            </a:extLst>
          </p:cNvPr>
          <p:cNvSpPr>
            <a:spLocks noGrp="1" noChangeArrowheads="1"/>
          </p:cNvSpPr>
          <p:nvPr>
            <p:ph idx="1"/>
          </p:nvPr>
        </p:nvSpPr>
        <p:spPr>
          <a:xfrm>
            <a:off x="349251" y="1304570"/>
            <a:ext cx="7242175" cy="1093539"/>
          </a:xfrm>
        </p:spPr>
        <p:txBody>
          <a:bodyPr/>
          <a:lstStyle/>
          <a:p>
            <a:pPr eaLnBrk="1" hangingPunct="1">
              <a:lnSpc>
                <a:spcPct val="90000"/>
              </a:lnSpc>
              <a:buFont typeface="Wingdings" pitchFamily="2" charset="2"/>
              <a:buNone/>
            </a:pPr>
            <a:r>
              <a:rPr lang="en-US" altLang="en-US" sz="2800" dirty="0"/>
              <a:t>Four interrelated processes establish and strengthen identification with the model:</a:t>
            </a:r>
          </a:p>
          <a:p>
            <a:pPr eaLnBrk="1" hangingPunct="1">
              <a:lnSpc>
                <a:spcPct val="90000"/>
              </a:lnSpc>
              <a:buFont typeface="Wingdings" pitchFamily="2" charset="2"/>
              <a:buNone/>
            </a:pPr>
            <a:endParaRPr lang="en-US" altLang="en-US" sz="2400" dirty="0"/>
          </a:p>
        </p:txBody>
      </p:sp>
      <p:sp>
        <p:nvSpPr>
          <p:cNvPr id="45061" name="Rectangle 5">
            <a:extLst>
              <a:ext uri="{FF2B5EF4-FFF2-40B4-BE49-F238E27FC236}">
                <a16:creationId xmlns:a16="http://schemas.microsoft.com/office/drawing/2014/main" id="{AC3BB659-69DB-8444-9820-14C7D18CFD82}"/>
              </a:ext>
            </a:extLst>
          </p:cNvPr>
          <p:cNvSpPr>
            <a:spLocks noChangeArrowheads="1"/>
          </p:cNvSpPr>
          <p:nvPr/>
        </p:nvSpPr>
        <p:spPr bwMode="auto">
          <a:xfrm>
            <a:off x="349251" y="2447570"/>
            <a:ext cx="6086474"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accent1"/>
              </a:buClr>
              <a:buFont typeface="Arial" panose="020B0604020202020204" pitchFamily="34" charset="0"/>
              <a:buChar char="•"/>
              <a:defRPr sz="2200">
                <a:solidFill>
                  <a:schemeClr val="tx1"/>
                </a:solidFill>
                <a:latin typeface="Calibri" panose="020F0502020204030204" pitchFamily="34" charset="0"/>
              </a:defRPr>
            </a:lvl1pPr>
            <a:lvl2pPr marL="742950" indent="-285750">
              <a:spcBef>
                <a:spcPct val="20000"/>
              </a:spcBef>
              <a:buClr>
                <a:schemeClr val="accent2"/>
              </a:buClr>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Clr>
                <a:srgbClr val="D2CB6C"/>
              </a:buClr>
              <a:buFont typeface="Arial" panose="020B0604020202020204" pitchFamily="34" charset="0"/>
              <a:buChar char="•"/>
              <a:defRPr>
                <a:solidFill>
                  <a:schemeClr val="tx1"/>
                </a:solidFill>
                <a:latin typeface="Calibri" panose="020F0502020204030204" pitchFamily="34" charset="0"/>
              </a:defRPr>
            </a:lvl3pPr>
            <a:lvl4pPr marL="1600200" indent="-228600">
              <a:spcBef>
                <a:spcPct val="20000"/>
              </a:spcBef>
              <a:buClr>
                <a:srgbClr val="95A39D"/>
              </a:buClr>
              <a:buFont typeface="Arial" panose="020B0604020202020204" pitchFamily="34" charset="0"/>
              <a:buChar char="•"/>
              <a:defRPr sz="1600">
                <a:solidFill>
                  <a:schemeClr val="tx1"/>
                </a:solidFill>
                <a:latin typeface="Calibri" panose="020F0502020204030204" pitchFamily="34" charset="0"/>
              </a:defRPr>
            </a:lvl4pPr>
            <a:lvl5pPr marL="2057400" indent="-228600">
              <a:spcBef>
                <a:spcPct val="20000"/>
              </a:spcBef>
              <a:buClr>
                <a:srgbClr val="C89F5D"/>
              </a:buClr>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9pPr>
          </a:lstStyle>
          <a:p>
            <a:pPr marL="0" indent="0" eaLnBrk="1" hangingPunct="1">
              <a:lnSpc>
                <a:spcPct val="90000"/>
              </a:lnSpc>
              <a:buClr>
                <a:schemeClr val="accent2"/>
              </a:buClr>
              <a:buSzPct val="75000"/>
              <a:buNone/>
            </a:pPr>
            <a:r>
              <a:rPr lang="en-US" altLang="en-US" sz="2700" dirty="0">
                <a:latin typeface="Arial" panose="020B0604020202020204" pitchFamily="34" charset="0"/>
              </a:rPr>
              <a:t>1.  </a:t>
            </a:r>
            <a:r>
              <a:rPr lang="en-US" altLang="en-US" sz="2700" b="1" dirty="0">
                <a:solidFill>
                  <a:srgbClr val="FF0000"/>
                </a:solidFill>
                <a:latin typeface="Arial" panose="020B0604020202020204" pitchFamily="34" charset="0"/>
              </a:rPr>
              <a:t>Team members or subordinates </a:t>
            </a:r>
            <a:r>
              <a:rPr lang="en-US" altLang="en-US" sz="2700" dirty="0">
                <a:latin typeface="Arial" panose="020B0604020202020204" pitchFamily="34" charset="0"/>
              </a:rPr>
              <a:t>want to be like the model</a:t>
            </a:r>
          </a:p>
          <a:p>
            <a:pPr marL="0" indent="0" eaLnBrk="1" hangingPunct="1">
              <a:lnSpc>
                <a:spcPct val="90000"/>
              </a:lnSpc>
              <a:buClr>
                <a:schemeClr val="accent2"/>
              </a:buClr>
              <a:buSzPct val="75000"/>
              <a:buNone/>
            </a:pPr>
            <a:endParaRPr lang="en-US" altLang="en-US" sz="1200" dirty="0">
              <a:latin typeface="Arial" panose="020B0604020202020204" pitchFamily="34" charset="0"/>
            </a:endParaRPr>
          </a:p>
          <a:p>
            <a:pPr eaLnBrk="1" hangingPunct="1">
              <a:lnSpc>
                <a:spcPct val="90000"/>
              </a:lnSpc>
              <a:buClr>
                <a:schemeClr val="accent2"/>
              </a:buClr>
              <a:buSzPct val="75000"/>
              <a:buFont typeface="Wingdings" pitchFamily="2" charset="2"/>
              <a:buNone/>
            </a:pPr>
            <a:r>
              <a:rPr lang="en-US" altLang="en-US" sz="2700" dirty="0">
                <a:latin typeface="Arial" panose="020B0604020202020204" pitchFamily="34" charset="0"/>
              </a:rPr>
              <a:t>2. They believe they are like the model</a:t>
            </a:r>
          </a:p>
          <a:p>
            <a:pPr eaLnBrk="1" hangingPunct="1">
              <a:lnSpc>
                <a:spcPct val="90000"/>
              </a:lnSpc>
              <a:buClr>
                <a:schemeClr val="accent2"/>
              </a:buClr>
              <a:buSzPct val="75000"/>
              <a:buFont typeface="Wingdings" pitchFamily="2" charset="2"/>
              <a:buNone/>
            </a:pPr>
            <a:endParaRPr lang="en-US" altLang="en-US" sz="1200" dirty="0">
              <a:latin typeface="Arial" panose="020B0604020202020204" pitchFamily="34" charset="0"/>
            </a:endParaRPr>
          </a:p>
          <a:p>
            <a:pPr eaLnBrk="1" hangingPunct="1">
              <a:lnSpc>
                <a:spcPct val="90000"/>
              </a:lnSpc>
              <a:buClr>
                <a:schemeClr val="accent2"/>
              </a:buClr>
              <a:buSzPct val="75000"/>
              <a:buFont typeface="Wingdings" pitchFamily="2" charset="2"/>
              <a:buNone/>
            </a:pPr>
            <a:r>
              <a:rPr lang="en-US" altLang="en-US" sz="2700" dirty="0">
                <a:latin typeface="Arial" panose="020B0604020202020204" pitchFamily="34" charset="0"/>
              </a:rPr>
              <a:t>3. They experience emotions like those the model is feeling.</a:t>
            </a:r>
          </a:p>
          <a:p>
            <a:pPr eaLnBrk="1" hangingPunct="1">
              <a:lnSpc>
                <a:spcPct val="90000"/>
              </a:lnSpc>
              <a:buClr>
                <a:schemeClr val="accent2"/>
              </a:buClr>
              <a:buSzPct val="75000"/>
              <a:buFont typeface="Wingdings" pitchFamily="2" charset="2"/>
              <a:buNone/>
            </a:pPr>
            <a:endParaRPr lang="en-US" altLang="en-US" sz="1200" dirty="0">
              <a:latin typeface="Arial" panose="020B0604020202020204" pitchFamily="34" charset="0"/>
            </a:endParaRPr>
          </a:p>
          <a:p>
            <a:pPr eaLnBrk="1" hangingPunct="1">
              <a:lnSpc>
                <a:spcPct val="90000"/>
              </a:lnSpc>
              <a:buClr>
                <a:schemeClr val="accent2"/>
              </a:buClr>
              <a:buSzPct val="75000"/>
              <a:buFont typeface="Wingdings" pitchFamily="2" charset="2"/>
              <a:buNone/>
            </a:pPr>
            <a:r>
              <a:rPr lang="en-US" altLang="en-US" sz="2700" dirty="0">
                <a:latin typeface="Arial" panose="020B0604020202020204" pitchFamily="34" charset="0"/>
              </a:rPr>
              <a:t>4. They act like the model.</a:t>
            </a:r>
            <a:endParaRPr lang="en-US" altLang="en-US" dirty="0">
              <a:latin typeface="Arial" panose="020B0604020202020204" pitchFamily="34" charset="0"/>
            </a:endParaRPr>
          </a:p>
          <a:p>
            <a:pPr eaLnBrk="1" hangingPunct="1">
              <a:lnSpc>
                <a:spcPct val="90000"/>
              </a:lnSpc>
              <a:buClr>
                <a:schemeClr val="accent2"/>
              </a:buClr>
              <a:buSzPct val="75000"/>
              <a:buFont typeface="Wingdings" pitchFamily="2" charset="2"/>
              <a:buNone/>
            </a:pPr>
            <a:endParaRPr lang="en-US" altLang="en-US" dirty="0">
              <a:latin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A0559ACB-FC79-4041-9C78-B3359DE1060D}"/>
              </a:ext>
            </a:extLst>
          </p:cNvPr>
          <p:cNvSpPr>
            <a:spLocks noGrp="1" noChangeArrowheads="1"/>
          </p:cNvSpPr>
          <p:nvPr>
            <p:ph type="title"/>
          </p:nvPr>
        </p:nvSpPr>
        <p:spPr/>
        <p:txBody>
          <a:bodyPr/>
          <a:lstStyle/>
          <a:p>
            <a:pPr eaLnBrk="1" fontAlgn="auto" hangingPunct="1">
              <a:spcAft>
                <a:spcPts val="0"/>
              </a:spcAft>
              <a:defRPr/>
            </a:pPr>
            <a:r>
              <a:rPr lang="en-US" altLang="en-US"/>
              <a:t>Social Learning Theory</a:t>
            </a:r>
          </a:p>
        </p:txBody>
      </p:sp>
      <p:sp>
        <p:nvSpPr>
          <p:cNvPr id="47107" name="Rectangle 3">
            <a:extLst>
              <a:ext uri="{FF2B5EF4-FFF2-40B4-BE49-F238E27FC236}">
                <a16:creationId xmlns:a16="http://schemas.microsoft.com/office/drawing/2014/main" id="{FD263BA4-C0A8-C84B-B991-623B0D72C127}"/>
              </a:ext>
            </a:extLst>
          </p:cNvPr>
          <p:cNvSpPr>
            <a:spLocks noGrp="1" noChangeArrowheads="1"/>
          </p:cNvSpPr>
          <p:nvPr>
            <p:ph idx="1"/>
          </p:nvPr>
        </p:nvSpPr>
        <p:spPr>
          <a:xfrm>
            <a:off x="381000" y="1403886"/>
            <a:ext cx="7772400" cy="1521058"/>
          </a:xfrm>
        </p:spPr>
        <p:txBody>
          <a:bodyPr/>
          <a:lstStyle/>
          <a:p>
            <a:pPr eaLnBrk="1" hangingPunct="1">
              <a:buFont typeface="Wingdings" pitchFamily="2" charset="2"/>
              <a:buNone/>
            </a:pPr>
            <a:r>
              <a:rPr lang="en-US" altLang="en-US" sz="2800" dirty="0"/>
              <a:t>Through identification, people come to believe they have the same characteristics as the model.  </a:t>
            </a:r>
          </a:p>
        </p:txBody>
      </p:sp>
      <p:sp>
        <p:nvSpPr>
          <p:cNvPr id="47108" name="Rectangle 4">
            <a:extLst>
              <a:ext uri="{FF2B5EF4-FFF2-40B4-BE49-F238E27FC236}">
                <a16:creationId xmlns:a16="http://schemas.microsoft.com/office/drawing/2014/main" id="{1D3F197D-573E-2E4A-97D7-FEB0AEDDB403}"/>
              </a:ext>
            </a:extLst>
          </p:cNvPr>
          <p:cNvSpPr>
            <a:spLocks noChangeArrowheads="1"/>
          </p:cNvSpPr>
          <p:nvPr/>
        </p:nvSpPr>
        <p:spPr bwMode="auto">
          <a:xfrm>
            <a:off x="457200" y="2546886"/>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ct val="20000"/>
              </a:spcBef>
              <a:buClr>
                <a:schemeClr val="accent1"/>
              </a:buClr>
              <a:buFont typeface="Arial" panose="020B0604020202020204" pitchFamily="34" charset="0"/>
              <a:buChar char="•"/>
              <a:defRPr sz="2200">
                <a:solidFill>
                  <a:schemeClr val="tx1"/>
                </a:solidFill>
                <a:latin typeface="Calibri" panose="020F0502020204030204" pitchFamily="34" charset="0"/>
              </a:defRPr>
            </a:lvl1pPr>
            <a:lvl2pPr marL="742950" indent="-285750">
              <a:spcBef>
                <a:spcPct val="20000"/>
              </a:spcBef>
              <a:buClr>
                <a:schemeClr val="accent2"/>
              </a:buClr>
              <a:buFont typeface="Arial" panose="020B0604020202020204" pitchFamily="34" charset="0"/>
              <a:buChar char="•"/>
              <a:defRPr sz="2000">
                <a:solidFill>
                  <a:schemeClr val="tx1"/>
                </a:solidFill>
                <a:latin typeface="Calibri" panose="020F0502020204030204" pitchFamily="34" charset="0"/>
              </a:defRPr>
            </a:lvl2pPr>
            <a:lvl3pPr marL="1143000" indent="-228600">
              <a:spcBef>
                <a:spcPct val="20000"/>
              </a:spcBef>
              <a:buClr>
                <a:srgbClr val="D2CB6C"/>
              </a:buClr>
              <a:buFont typeface="Arial" panose="020B0604020202020204" pitchFamily="34" charset="0"/>
              <a:buChar char="•"/>
              <a:defRPr>
                <a:solidFill>
                  <a:schemeClr val="tx1"/>
                </a:solidFill>
                <a:latin typeface="Calibri" panose="020F0502020204030204" pitchFamily="34" charset="0"/>
              </a:defRPr>
            </a:lvl3pPr>
            <a:lvl4pPr marL="1600200" indent="-228600">
              <a:spcBef>
                <a:spcPct val="20000"/>
              </a:spcBef>
              <a:buClr>
                <a:srgbClr val="95A39D"/>
              </a:buClr>
              <a:buFont typeface="Arial" panose="020B0604020202020204" pitchFamily="34" charset="0"/>
              <a:buChar char="•"/>
              <a:defRPr sz="1600">
                <a:solidFill>
                  <a:schemeClr val="tx1"/>
                </a:solidFill>
                <a:latin typeface="Calibri" panose="020F0502020204030204" pitchFamily="34" charset="0"/>
              </a:defRPr>
            </a:lvl4pPr>
            <a:lvl5pPr marL="2057400" indent="-228600">
              <a:spcBef>
                <a:spcPct val="20000"/>
              </a:spcBef>
              <a:buClr>
                <a:srgbClr val="C89F5D"/>
              </a:buClr>
              <a:buFont typeface="Arial" panose="020B0604020202020204" pitchFamily="34" charset="0"/>
              <a:buChar char="•"/>
              <a:defRPr sz="1400">
                <a:solidFill>
                  <a:schemeClr val="tx1"/>
                </a:solidFill>
                <a:latin typeface="Calibri" panose="020F0502020204030204" pitchFamily="34" charset="0"/>
              </a:defRPr>
            </a:lvl5pPr>
            <a:lvl6pPr marL="25146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6pPr>
            <a:lvl7pPr marL="29718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7pPr>
            <a:lvl8pPr marL="34290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8pPr>
            <a:lvl9pPr marL="3886200" indent="-228600" eaLnBrk="0" fontAlgn="base" hangingPunct="0">
              <a:spcBef>
                <a:spcPct val="20000"/>
              </a:spcBef>
              <a:spcAft>
                <a:spcPct val="0"/>
              </a:spcAft>
              <a:buClr>
                <a:srgbClr val="C89F5D"/>
              </a:buClr>
              <a:buFont typeface="Arial" panose="020B0604020202020204" pitchFamily="34" charset="0"/>
              <a:buChar char="•"/>
              <a:defRPr sz="1400">
                <a:solidFill>
                  <a:schemeClr val="tx1"/>
                </a:solidFill>
                <a:latin typeface="Calibri" panose="020F0502020204030204" pitchFamily="34" charset="0"/>
              </a:defRPr>
            </a:lvl9pPr>
          </a:lstStyle>
          <a:p>
            <a:pPr eaLnBrk="1" hangingPunct="1">
              <a:buClr>
                <a:schemeClr val="accent2"/>
              </a:buClr>
              <a:buSzPct val="75000"/>
              <a:buFont typeface="Wingdings" pitchFamily="2" charset="2"/>
              <a:buNone/>
            </a:pPr>
            <a:r>
              <a:rPr lang="en-US" altLang="en-US" sz="2700" dirty="0">
                <a:latin typeface="Arial" panose="020B0604020202020204" pitchFamily="34" charset="0"/>
              </a:rPr>
              <a:t>When they identify with a nurturant and competent model, people feel pleased and proud.</a:t>
            </a:r>
          </a:p>
          <a:p>
            <a:pPr eaLnBrk="1" hangingPunct="1">
              <a:buClr>
                <a:schemeClr val="accent2"/>
              </a:buClr>
              <a:buSzPct val="75000"/>
              <a:buFont typeface="Wingdings" pitchFamily="2" charset="2"/>
              <a:buNone/>
            </a:pPr>
            <a:endParaRPr lang="en-US" altLang="en-US" sz="2700" dirty="0">
              <a:latin typeface="Arial" panose="020B0604020202020204" pitchFamily="34" charset="0"/>
            </a:endParaRPr>
          </a:p>
          <a:p>
            <a:pPr eaLnBrk="1" hangingPunct="1">
              <a:buClr>
                <a:schemeClr val="accent2"/>
              </a:buClr>
              <a:buSzPct val="75000"/>
              <a:buFont typeface="Wingdings" pitchFamily="2" charset="2"/>
              <a:buNone/>
            </a:pPr>
            <a:r>
              <a:rPr lang="en-US" altLang="en-US" sz="2700" dirty="0">
                <a:latin typeface="Arial" panose="020B0604020202020204" pitchFamily="34" charset="0"/>
              </a:rPr>
              <a:t>When they identify with an inadequate model, people feel unhappy and insecure.</a:t>
            </a:r>
            <a:endParaRPr lang="en-US" altLang="en-US" dirty="0">
              <a:latin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814FD0AB-531D-9744-8BE1-4B1BB2C60037}"/>
              </a:ext>
            </a:extLst>
          </p:cNvPr>
          <p:cNvSpPr>
            <a:spLocks noGrp="1" noChangeArrowheads="1"/>
          </p:cNvSpPr>
          <p:nvPr>
            <p:ph type="title"/>
          </p:nvPr>
        </p:nvSpPr>
        <p:spPr/>
        <p:txBody>
          <a:bodyPr/>
          <a:lstStyle/>
          <a:p>
            <a:pPr eaLnBrk="1" fontAlgn="auto" hangingPunct="1">
              <a:spcAft>
                <a:spcPts val="0"/>
              </a:spcAft>
              <a:defRPr/>
            </a:pPr>
            <a:r>
              <a:rPr lang="en-US" altLang="en-US" dirty="0">
                <a:solidFill>
                  <a:schemeClr val="tx1"/>
                </a:solidFill>
              </a:rPr>
              <a:t>Social Learning Theory in the Workplace</a:t>
            </a:r>
          </a:p>
        </p:txBody>
      </p:sp>
      <p:sp>
        <p:nvSpPr>
          <p:cNvPr id="53251" name="Rectangle 3">
            <a:extLst>
              <a:ext uri="{FF2B5EF4-FFF2-40B4-BE49-F238E27FC236}">
                <a16:creationId xmlns:a16="http://schemas.microsoft.com/office/drawing/2014/main" id="{52AA734D-BD00-4A49-A741-01192B8602A1}"/>
              </a:ext>
            </a:extLst>
          </p:cNvPr>
          <p:cNvSpPr>
            <a:spLocks noGrp="1" noChangeArrowheads="1"/>
          </p:cNvSpPr>
          <p:nvPr>
            <p:ph idx="1"/>
          </p:nvPr>
        </p:nvSpPr>
        <p:spPr>
          <a:xfrm>
            <a:off x="533400" y="1700213"/>
            <a:ext cx="4076700" cy="4038600"/>
          </a:xfrm>
        </p:spPr>
        <p:txBody>
          <a:bodyPr/>
          <a:lstStyle/>
          <a:p>
            <a:pPr eaLnBrk="1" hangingPunct="1"/>
            <a:r>
              <a:rPr lang="en-US" altLang="en-US" sz="2400" dirty="0"/>
              <a:t>Collaborative learning and group work</a:t>
            </a:r>
          </a:p>
          <a:p>
            <a:pPr eaLnBrk="1" hangingPunct="1">
              <a:buFont typeface="Wingdings" pitchFamily="2" charset="2"/>
              <a:buNone/>
            </a:pPr>
            <a:endParaRPr lang="en-US" altLang="en-US" sz="1200" dirty="0"/>
          </a:p>
          <a:p>
            <a:pPr eaLnBrk="1" hangingPunct="1"/>
            <a:r>
              <a:rPr lang="en-US" altLang="en-US" sz="2400" dirty="0"/>
              <a:t>Modeling responses and expectations</a:t>
            </a:r>
          </a:p>
          <a:p>
            <a:pPr eaLnBrk="1" hangingPunct="1">
              <a:buFont typeface="Wingdings" pitchFamily="2" charset="2"/>
              <a:buNone/>
            </a:pPr>
            <a:endParaRPr lang="en-US" altLang="en-US" sz="1200" dirty="0"/>
          </a:p>
          <a:p>
            <a:pPr eaLnBrk="1" hangingPunct="1"/>
            <a:r>
              <a:rPr lang="en-US" altLang="en-US" sz="2400" dirty="0"/>
              <a:t>Opportunities to observe experts in action</a:t>
            </a:r>
          </a:p>
          <a:p>
            <a:pPr eaLnBrk="1" hangingPunct="1"/>
            <a:endParaRPr lang="en-US" altLang="en-US" sz="2400" dirty="0"/>
          </a:p>
        </p:txBody>
      </p:sp>
      <p:pic>
        <p:nvPicPr>
          <p:cNvPr id="53252" name="Picture 4" descr="group%20learning">
            <a:extLst>
              <a:ext uri="{FF2B5EF4-FFF2-40B4-BE49-F238E27FC236}">
                <a16:creationId xmlns:a16="http://schemas.microsoft.com/office/drawing/2014/main" id="{4E79E3FF-4911-7B4F-A10B-66EE5920E7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828800"/>
            <a:ext cx="37338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F6F134F3-08B9-6941-8C1A-A499BE854302}"/>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Critiques of Social Learning Theory </a:t>
            </a:r>
          </a:p>
        </p:txBody>
      </p:sp>
      <p:sp>
        <p:nvSpPr>
          <p:cNvPr id="54275" name="Rectangle 3">
            <a:extLst>
              <a:ext uri="{FF2B5EF4-FFF2-40B4-BE49-F238E27FC236}">
                <a16:creationId xmlns:a16="http://schemas.microsoft.com/office/drawing/2014/main" id="{F3DBE31D-5A84-D647-B989-A93471EB26E9}"/>
              </a:ext>
            </a:extLst>
          </p:cNvPr>
          <p:cNvSpPr>
            <a:spLocks noGrp="1" noChangeArrowheads="1"/>
          </p:cNvSpPr>
          <p:nvPr>
            <p:ph idx="1"/>
          </p:nvPr>
        </p:nvSpPr>
        <p:spPr>
          <a:xfrm>
            <a:off x="190500" y="2060848"/>
            <a:ext cx="8153400" cy="4038600"/>
          </a:xfrm>
        </p:spPr>
        <p:txBody>
          <a:bodyPr/>
          <a:lstStyle/>
          <a:p>
            <a:pPr eaLnBrk="1" hangingPunct="1"/>
            <a:r>
              <a:rPr lang="en-US" altLang="en-US" sz="2400" dirty="0"/>
              <a:t>Does not take into account individuality, context, and experience as mediating factors</a:t>
            </a:r>
          </a:p>
          <a:p>
            <a:pPr eaLnBrk="1" hangingPunct="1">
              <a:buFont typeface="Wingdings" pitchFamily="2" charset="2"/>
              <a:buNone/>
            </a:pPr>
            <a:endParaRPr lang="en-US" altLang="en-US" sz="1200" dirty="0"/>
          </a:p>
          <a:p>
            <a:pPr eaLnBrk="1" hangingPunct="1"/>
            <a:r>
              <a:rPr lang="en-US" altLang="en-US" sz="2400" dirty="0"/>
              <a:t>Suggests students learn best as passive receivers of sensory stimuli, as opposed to being active learners</a:t>
            </a:r>
          </a:p>
          <a:p>
            <a:pPr eaLnBrk="1" hangingPunct="1">
              <a:buFont typeface="Wingdings" pitchFamily="2" charset="2"/>
              <a:buNone/>
            </a:pPr>
            <a:endParaRPr lang="en-US" altLang="en-US" sz="1200" dirty="0"/>
          </a:p>
          <a:p>
            <a:pPr eaLnBrk="1" hangingPunct="1"/>
            <a:r>
              <a:rPr lang="en-US" altLang="en-US" sz="2400" dirty="0"/>
              <a:t>Emotions and motivation not considered important or connected to learning</a:t>
            </a:r>
          </a:p>
          <a:p>
            <a:pPr eaLnBrk="1" hangingPunct="1"/>
            <a:endParaRPr lang="en-US" altLang="en-US" sz="24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1BE9FF48-CB79-074F-9BA0-DDA1E3BC3D67}"/>
              </a:ext>
            </a:extLst>
          </p:cNvPr>
          <p:cNvSpPr>
            <a:spLocks noGrp="1" noChangeArrowheads="1"/>
          </p:cNvSpPr>
          <p:nvPr>
            <p:ph type="title"/>
          </p:nvPr>
        </p:nvSpPr>
        <p:spPr>
          <a:xfrm>
            <a:off x="533400" y="260350"/>
            <a:ext cx="8153400" cy="1143000"/>
          </a:xfrm>
        </p:spPr>
        <p:txBody>
          <a:bodyPr/>
          <a:lstStyle/>
          <a:p>
            <a:pPr eaLnBrk="1" fontAlgn="auto" hangingPunct="1">
              <a:spcAft>
                <a:spcPts val="0"/>
              </a:spcAft>
              <a:defRPr/>
            </a:pPr>
            <a:r>
              <a:rPr lang="en-US" altLang="en-US">
                <a:solidFill>
                  <a:schemeClr val="tx1"/>
                </a:solidFill>
              </a:rPr>
              <a:t>Social Constructivism</a:t>
            </a:r>
          </a:p>
        </p:txBody>
      </p:sp>
      <p:sp>
        <p:nvSpPr>
          <p:cNvPr id="86019" name="Rectangle 3">
            <a:extLst>
              <a:ext uri="{FF2B5EF4-FFF2-40B4-BE49-F238E27FC236}">
                <a16:creationId xmlns:a16="http://schemas.microsoft.com/office/drawing/2014/main" id="{902AAE1C-621A-7A4C-8DBF-6526C27FB2F5}"/>
              </a:ext>
            </a:extLst>
          </p:cNvPr>
          <p:cNvSpPr>
            <a:spLocks noGrp="1" noChangeArrowheads="1"/>
          </p:cNvSpPr>
          <p:nvPr>
            <p:ph idx="1"/>
          </p:nvPr>
        </p:nvSpPr>
        <p:spPr>
          <a:xfrm>
            <a:off x="107504" y="1404130"/>
            <a:ext cx="8382000" cy="5121214"/>
          </a:xfrm>
        </p:spPr>
        <p:txBody>
          <a:bodyPr rtlCol="0">
            <a:normAutofit/>
          </a:bodyPr>
          <a:lstStyle/>
          <a:p>
            <a:pPr eaLnBrk="1" fontAlgn="auto" hangingPunct="1">
              <a:lnSpc>
                <a:spcPct val="80000"/>
              </a:lnSpc>
              <a:spcAft>
                <a:spcPts val="0"/>
              </a:spcAft>
              <a:defRPr/>
            </a:pPr>
            <a:r>
              <a:rPr lang="en-US" altLang="en-US" sz="2700" dirty="0"/>
              <a:t>Grew out of and in response to Cognitivism, framed around metacognition (</a:t>
            </a:r>
            <a:r>
              <a:rPr lang="en-GB" b="1" dirty="0"/>
              <a:t>thinking about one's thinking)</a:t>
            </a:r>
            <a:endParaRPr lang="en-US" altLang="en-US" sz="2700" dirty="0"/>
          </a:p>
          <a:p>
            <a:pPr eaLnBrk="1" fontAlgn="auto" hangingPunct="1">
              <a:lnSpc>
                <a:spcPct val="80000"/>
              </a:lnSpc>
              <a:spcAft>
                <a:spcPts val="0"/>
              </a:spcAft>
              <a:buFont typeface="Wingdings" pitchFamily="2" charset="2"/>
              <a:buNone/>
              <a:defRPr/>
            </a:pPr>
            <a:endParaRPr lang="en-US" altLang="en-US" sz="1100" dirty="0"/>
          </a:p>
          <a:p>
            <a:pPr eaLnBrk="1" fontAlgn="auto" hangingPunct="1">
              <a:lnSpc>
                <a:spcPct val="80000"/>
              </a:lnSpc>
              <a:spcAft>
                <a:spcPts val="0"/>
              </a:spcAft>
              <a:defRPr/>
            </a:pPr>
            <a:r>
              <a:rPr lang="en-US" altLang="en-US" sz="2700" dirty="0"/>
              <a:t>Knowledge is actively constructed </a:t>
            </a:r>
          </a:p>
          <a:p>
            <a:pPr eaLnBrk="1" fontAlgn="auto" hangingPunct="1">
              <a:lnSpc>
                <a:spcPct val="80000"/>
              </a:lnSpc>
              <a:spcAft>
                <a:spcPts val="0"/>
              </a:spcAft>
              <a:buFont typeface="Wingdings" pitchFamily="2" charset="2"/>
              <a:buNone/>
              <a:defRPr/>
            </a:pPr>
            <a:endParaRPr lang="en-US" altLang="en-US" sz="1100" dirty="0"/>
          </a:p>
          <a:p>
            <a:pPr eaLnBrk="1" fontAlgn="auto" hangingPunct="1">
              <a:lnSpc>
                <a:spcPct val="80000"/>
              </a:lnSpc>
              <a:spcAft>
                <a:spcPts val="0"/>
              </a:spcAft>
              <a:defRPr/>
            </a:pPr>
            <a:r>
              <a:rPr lang="en-US" altLang="en-US" sz="2700" dirty="0"/>
              <a:t>Learning is…</a:t>
            </a:r>
          </a:p>
          <a:p>
            <a:pPr marL="640080" lvl="1" eaLnBrk="1" fontAlgn="auto" hangingPunct="1">
              <a:lnSpc>
                <a:spcPct val="80000"/>
              </a:lnSpc>
              <a:spcAft>
                <a:spcPts val="0"/>
              </a:spcAft>
              <a:defRPr/>
            </a:pPr>
            <a:r>
              <a:rPr lang="en-US" altLang="en-US" sz="2200" dirty="0"/>
              <a:t>A search for meaning by the learner</a:t>
            </a:r>
          </a:p>
          <a:p>
            <a:pPr marL="640080" lvl="1" eaLnBrk="1" fontAlgn="auto" hangingPunct="1">
              <a:lnSpc>
                <a:spcPct val="80000"/>
              </a:lnSpc>
              <a:spcAft>
                <a:spcPts val="0"/>
              </a:spcAft>
              <a:defRPr/>
            </a:pPr>
            <a:r>
              <a:rPr lang="en-US" altLang="en-US" sz="2200" dirty="0"/>
              <a:t>Contextualized</a:t>
            </a:r>
          </a:p>
          <a:p>
            <a:pPr marL="640080" lvl="1" eaLnBrk="1" fontAlgn="auto" hangingPunct="1">
              <a:lnSpc>
                <a:spcPct val="80000"/>
              </a:lnSpc>
              <a:spcAft>
                <a:spcPts val="0"/>
              </a:spcAft>
              <a:defRPr/>
            </a:pPr>
            <a:r>
              <a:rPr lang="en-US" altLang="en-US" sz="2200" dirty="0"/>
              <a:t>An inherently social activity</a:t>
            </a:r>
          </a:p>
          <a:p>
            <a:pPr marL="640080" lvl="1" eaLnBrk="1" fontAlgn="auto" hangingPunct="1">
              <a:lnSpc>
                <a:spcPct val="80000"/>
              </a:lnSpc>
              <a:spcAft>
                <a:spcPts val="0"/>
              </a:spcAft>
              <a:defRPr/>
            </a:pPr>
            <a:r>
              <a:rPr lang="en-US" altLang="en-US" sz="2200" dirty="0"/>
              <a:t>Dialogic and recursive</a:t>
            </a:r>
          </a:p>
          <a:p>
            <a:pPr marL="640080" lvl="1" eaLnBrk="1" fontAlgn="auto" hangingPunct="1">
              <a:lnSpc>
                <a:spcPct val="80000"/>
              </a:lnSpc>
              <a:spcAft>
                <a:spcPts val="0"/>
              </a:spcAft>
              <a:defRPr/>
            </a:pPr>
            <a:r>
              <a:rPr lang="en-US" altLang="en-US" sz="2200" dirty="0"/>
              <a:t>The responsibility of the learner</a:t>
            </a:r>
          </a:p>
          <a:p>
            <a:pPr marL="640080" lvl="1" eaLnBrk="1" fontAlgn="auto" hangingPunct="1">
              <a:lnSpc>
                <a:spcPct val="80000"/>
              </a:lnSpc>
              <a:spcAft>
                <a:spcPts val="0"/>
              </a:spcAft>
              <a:buFont typeface="Wingdings" pitchFamily="2" charset="2"/>
              <a:buNone/>
              <a:defRPr/>
            </a:pPr>
            <a:endParaRPr lang="en-US" altLang="en-US" sz="1100" dirty="0"/>
          </a:p>
          <a:p>
            <a:pPr eaLnBrk="1" fontAlgn="auto" hangingPunct="1">
              <a:lnSpc>
                <a:spcPct val="80000"/>
              </a:lnSpc>
              <a:spcAft>
                <a:spcPts val="0"/>
              </a:spcAft>
              <a:defRPr/>
            </a:pPr>
            <a:r>
              <a:rPr lang="en-US" altLang="en-US" sz="2700" b="1" u="sng" dirty="0">
                <a:solidFill>
                  <a:srgbClr val="FF0000"/>
                </a:solidFill>
              </a:rPr>
              <a:t>Lev Vygotsky</a:t>
            </a:r>
          </a:p>
          <a:p>
            <a:pPr marL="640080" lvl="1" eaLnBrk="1" fontAlgn="auto" hangingPunct="1">
              <a:lnSpc>
                <a:spcPct val="80000"/>
              </a:lnSpc>
              <a:spcAft>
                <a:spcPts val="0"/>
              </a:spcAft>
              <a:defRPr/>
            </a:pPr>
            <a:r>
              <a:rPr lang="en-US" altLang="en-US" sz="2200" dirty="0"/>
              <a:t>Social Learning</a:t>
            </a:r>
          </a:p>
          <a:p>
            <a:pPr marL="1005840" lvl="2" eaLnBrk="1" fontAlgn="auto" hangingPunct="1">
              <a:lnSpc>
                <a:spcPct val="80000"/>
              </a:lnSpc>
              <a:spcAft>
                <a:spcPts val="0"/>
              </a:spcAft>
              <a:buClr>
                <a:schemeClr val="accent3"/>
              </a:buClr>
              <a:defRPr/>
            </a:pPr>
            <a:r>
              <a:rPr lang="en-US" altLang="en-US" dirty="0"/>
              <a:t>Zone of Proximal Development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30CAA6DE-51E5-C449-9B8A-BD1E38357FFE}"/>
              </a:ext>
            </a:extLst>
          </p:cNvPr>
          <p:cNvSpPr>
            <a:spLocks noGrp="1" noChangeArrowheads="1"/>
          </p:cNvSpPr>
          <p:nvPr>
            <p:ph type="title"/>
          </p:nvPr>
        </p:nvSpPr>
        <p:spPr>
          <a:xfrm>
            <a:off x="179512" y="404664"/>
            <a:ext cx="8280920" cy="1143000"/>
          </a:xfrm>
        </p:spPr>
        <p:txBody>
          <a:bodyPr/>
          <a:lstStyle/>
          <a:p>
            <a:pPr eaLnBrk="1" fontAlgn="auto" hangingPunct="1">
              <a:spcAft>
                <a:spcPts val="0"/>
              </a:spcAft>
              <a:defRPr/>
            </a:pPr>
            <a:r>
              <a:rPr lang="en-US" altLang="en-US" sz="4000" dirty="0">
                <a:solidFill>
                  <a:schemeClr val="tx1"/>
                </a:solidFill>
              </a:rPr>
              <a:t>Social Constructivism in the Workplace</a:t>
            </a:r>
          </a:p>
        </p:txBody>
      </p:sp>
      <p:sp>
        <p:nvSpPr>
          <p:cNvPr id="58371" name="Rectangle 3">
            <a:extLst>
              <a:ext uri="{FF2B5EF4-FFF2-40B4-BE49-F238E27FC236}">
                <a16:creationId xmlns:a16="http://schemas.microsoft.com/office/drawing/2014/main" id="{2EA477B2-052C-654B-A363-B640AC7C4040}"/>
              </a:ext>
            </a:extLst>
          </p:cNvPr>
          <p:cNvSpPr>
            <a:spLocks noGrp="1" noChangeArrowheads="1"/>
          </p:cNvSpPr>
          <p:nvPr>
            <p:ph idx="1"/>
          </p:nvPr>
        </p:nvSpPr>
        <p:spPr>
          <a:xfrm>
            <a:off x="381000" y="1922463"/>
            <a:ext cx="4191000" cy="4530725"/>
          </a:xfrm>
        </p:spPr>
        <p:txBody>
          <a:bodyPr/>
          <a:lstStyle/>
          <a:p>
            <a:pPr eaLnBrk="1" hangingPunct="1"/>
            <a:r>
              <a:rPr lang="en-US" altLang="en-US"/>
              <a:t>Journaling</a:t>
            </a:r>
          </a:p>
          <a:p>
            <a:pPr eaLnBrk="1" hangingPunct="1">
              <a:buFont typeface="Wingdings" pitchFamily="2" charset="2"/>
              <a:buNone/>
            </a:pPr>
            <a:endParaRPr lang="en-US" altLang="en-US" sz="1100"/>
          </a:p>
          <a:p>
            <a:pPr eaLnBrk="1" hangingPunct="1"/>
            <a:r>
              <a:rPr lang="en-US" altLang="en-US"/>
              <a:t>Experiential activities</a:t>
            </a:r>
          </a:p>
          <a:p>
            <a:pPr eaLnBrk="1" hangingPunct="1">
              <a:buFont typeface="Wingdings" pitchFamily="2" charset="2"/>
              <a:buNone/>
            </a:pPr>
            <a:endParaRPr lang="en-US" altLang="en-US" sz="1100"/>
          </a:p>
          <a:p>
            <a:pPr eaLnBrk="1" hangingPunct="1"/>
            <a:r>
              <a:rPr lang="en-US" altLang="en-US"/>
              <a:t>Personal focus</a:t>
            </a:r>
          </a:p>
          <a:p>
            <a:pPr eaLnBrk="1" hangingPunct="1">
              <a:buFont typeface="Wingdings" pitchFamily="2" charset="2"/>
              <a:buNone/>
            </a:pPr>
            <a:endParaRPr lang="en-US" altLang="en-US" sz="1100"/>
          </a:p>
          <a:p>
            <a:pPr eaLnBrk="1" hangingPunct="1"/>
            <a:r>
              <a:rPr lang="en-US" altLang="en-US"/>
              <a:t>Collaborative &amp; cooperative learning</a:t>
            </a:r>
          </a:p>
          <a:p>
            <a:pPr eaLnBrk="1" hangingPunct="1"/>
            <a:endParaRPr lang="en-US" altLang="en-US"/>
          </a:p>
        </p:txBody>
      </p:sp>
      <p:pic>
        <p:nvPicPr>
          <p:cNvPr id="58372" name="Picture 4" descr="Small%20group%20problem-based%20learning">
            <a:extLst>
              <a:ext uri="{FF2B5EF4-FFF2-40B4-BE49-F238E27FC236}">
                <a16:creationId xmlns:a16="http://schemas.microsoft.com/office/drawing/2014/main" id="{1E515CAE-AA4F-8644-A7BE-8269FEA066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752600"/>
            <a:ext cx="4267200" cy="323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42929E88-1C25-EC48-B2AB-43F51D36A304}"/>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Critiques of Social Constructivism </a:t>
            </a:r>
          </a:p>
        </p:txBody>
      </p:sp>
      <p:sp>
        <p:nvSpPr>
          <p:cNvPr id="59395" name="Rectangle 3">
            <a:extLst>
              <a:ext uri="{FF2B5EF4-FFF2-40B4-BE49-F238E27FC236}">
                <a16:creationId xmlns:a16="http://schemas.microsoft.com/office/drawing/2014/main" id="{613B4D1B-6DFE-584A-A7E7-E75BD6E1CEE2}"/>
              </a:ext>
            </a:extLst>
          </p:cNvPr>
          <p:cNvSpPr>
            <a:spLocks noGrp="1" noChangeArrowheads="1"/>
          </p:cNvSpPr>
          <p:nvPr>
            <p:ph idx="1"/>
          </p:nvPr>
        </p:nvSpPr>
        <p:spPr>
          <a:xfrm>
            <a:off x="179512" y="1772816"/>
            <a:ext cx="7620000" cy="4800600"/>
          </a:xfrm>
        </p:spPr>
        <p:txBody>
          <a:bodyPr/>
          <a:lstStyle/>
          <a:p>
            <a:pPr eaLnBrk="1" hangingPunct="1"/>
            <a:r>
              <a:rPr lang="en-US" altLang="en-US" sz="2800" dirty="0"/>
              <a:t>Suggests that knowledge is neither given nor absolute</a:t>
            </a:r>
          </a:p>
          <a:p>
            <a:pPr eaLnBrk="1" hangingPunct="1">
              <a:buFont typeface="Wingdings" pitchFamily="2" charset="2"/>
              <a:buNone/>
            </a:pPr>
            <a:endParaRPr lang="en-US" altLang="en-US" sz="1400" dirty="0"/>
          </a:p>
          <a:p>
            <a:pPr eaLnBrk="1" hangingPunct="1"/>
            <a:r>
              <a:rPr lang="en-US" altLang="en-US" sz="2800" dirty="0"/>
              <a:t>Often seen as less rigorous than traditional approaches to instruction</a:t>
            </a:r>
          </a:p>
          <a:p>
            <a:pPr eaLnBrk="1" hangingPunct="1"/>
            <a:endParaRPr lang="en-US" altLang="en-US" sz="1400" dirty="0"/>
          </a:p>
          <a:p>
            <a:pPr eaLnBrk="1" hangingPunct="1"/>
            <a:r>
              <a:rPr lang="en-US" altLang="en-US" sz="2800" dirty="0"/>
              <a:t>Does not fit well with traditional age grouping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49FA4F08-70A6-054A-B967-8CF4853327F6}"/>
              </a:ext>
            </a:extLst>
          </p:cNvPr>
          <p:cNvSpPr>
            <a:spLocks noGrp="1" noChangeArrowheads="1"/>
          </p:cNvSpPr>
          <p:nvPr>
            <p:ph type="title"/>
          </p:nvPr>
        </p:nvSpPr>
        <p:spPr>
          <a:xfrm>
            <a:off x="533400" y="260350"/>
            <a:ext cx="8153400" cy="1143000"/>
          </a:xfrm>
        </p:spPr>
        <p:txBody>
          <a:bodyPr/>
          <a:lstStyle/>
          <a:p>
            <a:pPr eaLnBrk="1" fontAlgn="auto" hangingPunct="1">
              <a:spcAft>
                <a:spcPts val="0"/>
              </a:spcAft>
              <a:defRPr/>
            </a:pPr>
            <a:r>
              <a:rPr lang="en-US" altLang="en-US">
                <a:solidFill>
                  <a:schemeClr val="tx1"/>
                </a:solidFill>
              </a:rPr>
              <a:t>Multiple Intelligences (MI)</a:t>
            </a:r>
          </a:p>
        </p:txBody>
      </p:sp>
      <p:sp>
        <p:nvSpPr>
          <p:cNvPr id="91139" name="Rectangle 3">
            <a:extLst>
              <a:ext uri="{FF2B5EF4-FFF2-40B4-BE49-F238E27FC236}">
                <a16:creationId xmlns:a16="http://schemas.microsoft.com/office/drawing/2014/main" id="{F14DE8E1-FCC7-D947-9774-61D2D2AD307B}"/>
              </a:ext>
            </a:extLst>
          </p:cNvPr>
          <p:cNvSpPr>
            <a:spLocks noGrp="1" noChangeArrowheads="1"/>
          </p:cNvSpPr>
          <p:nvPr>
            <p:ph type="body" sz="half" idx="1"/>
          </p:nvPr>
        </p:nvSpPr>
        <p:spPr>
          <a:xfrm>
            <a:off x="179512" y="1664290"/>
            <a:ext cx="8382000" cy="2286000"/>
          </a:xfrm>
        </p:spPr>
        <p:txBody>
          <a:bodyPr rtlCol="0">
            <a:normAutofit fontScale="92500" lnSpcReduction="20000"/>
          </a:bodyPr>
          <a:lstStyle/>
          <a:p>
            <a:pPr eaLnBrk="1" fontAlgn="auto" hangingPunct="1">
              <a:spcAft>
                <a:spcPts val="0"/>
              </a:spcAft>
              <a:defRPr/>
            </a:pPr>
            <a:r>
              <a:rPr lang="en-US" altLang="en-US" sz="2700" dirty="0"/>
              <a:t>Grew out of Constructivism, framed around metacognition</a:t>
            </a:r>
          </a:p>
          <a:p>
            <a:pPr eaLnBrk="1" fontAlgn="auto" hangingPunct="1">
              <a:spcAft>
                <a:spcPts val="0"/>
              </a:spcAft>
              <a:buFont typeface="Wingdings" pitchFamily="2" charset="2"/>
              <a:buNone/>
              <a:defRPr/>
            </a:pPr>
            <a:endParaRPr lang="en-US" altLang="en-US" sz="1100" dirty="0"/>
          </a:p>
          <a:p>
            <a:pPr eaLnBrk="1" fontAlgn="auto" hangingPunct="1">
              <a:spcAft>
                <a:spcPts val="0"/>
              </a:spcAft>
              <a:defRPr/>
            </a:pPr>
            <a:r>
              <a:rPr lang="en-US" altLang="en-US" sz="2700" b="1" u="sng" dirty="0">
                <a:solidFill>
                  <a:srgbClr val="FF0000"/>
                </a:solidFill>
              </a:rPr>
              <a:t>H. Gardner </a:t>
            </a:r>
            <a:r>
              <a:rPr lang="en-US" altLang="en-US" sz="2700" dirty="0"/>
              <a:t>(1983 to present)</a:t>
            </a:r>
          </a:p>
          <a:p>
            <a:pPr eaLnBrk="1" fontAlgn="auto" hangingPunct="1">
              <a:spcAft>
                <a:spcPts val="0"/>
              </a:spcAft>
              <a:buFont typeface="Wingdings" pitchFamily="2" charset="2"/>
              <a:buNone/>
              <a:defRPr/>
            </a:pPr>
            <a:endParaRPr lang="en-US" altLang="en-US" sz="1100" dirty="0"/>
          </a:p>
          <a:p>
            <a:pPr eaLnBrk="1" fontAlgn="auto" hangingPunct="1">
              <a:spcAft>
                <a:spcPts val="0"/>
              </a:spcAft>
              <a:defRPr/>
            </a:pPr>
            <a:r>
              <a:rPr lang="en-US" altLang="en-US" sz="2700" dirty="0"/>
              <a:t>All people are born with eight intelligences:</a:t>
            </a:r>
          </a:p>
          <a:p>
            <a:pPr eaLnBrk="1" fontAlgn="auto" hangingPunct="1">
              <a:spcAft>
                <a:spcPts val="0"/>
              </a:spcAft>
              <a:defRPr/>
            </a:pPr>
            <a:r>
              <a:rPr lang="en-US" altLang="en-US" sz="2700" dirty="0"/>
              <a:t>Enables people to leverage their strengths and purposefully target and develop their weaknesses</a:t>
            </a:r>
          </a:p>
        </p:txBody>
      </p:sp>
      <p:graphicFrame>
        <p:nvGraphicFramePr>
          <p:cNvPr id="91140" name="Group 4">
            <a:extLst>
              <a:ext uri="{FF2B5EF4-FFF2-40B4-BE49-F238E27FC236}">
                <a16:creationId xmlns:a16="http://schemas.microsoft.com/office/drawing/2014/main" id="{76CAA992-555B-0E46-9F9A-69A7B38F0BE6}"/>
              </a:ext>
            </a:extLst>
          </p:cNvPr>
          <p:cNvGraphicFramePr>
            <a:graphicFrameLocks noGrp="1"/>
          </p:cNvGraphicFramePr>
          <p:nvPr>
            <p:ph sz="half" idx="2"/>
          </p:nvPr>
        </p:nvGraphicFramePr>
        <p:xfrm>
          <a:off x="1062038" y="4254500"/>
          <a:ext cx="6342062" cy="1478019"/>
        </p:xfrm>
        <a:graphic>
          <a:graphicData uri="http://schemas.openxmlformats.org/drawingml/2006/table">
            <a:tbl>
              <a:tblPr/>
              <a:tblGrid>
                <a:gridCol w="3141662">
                  <a:extLst>
                    <a:ext uri="{9D8B030D-6E8A-4147-A177-3AD203B41FA5}">
                      <a16:colId xmlns:a16="http://schemas.microsoft.com/office/drawing/2014/main" val="20000"/>
                    </a:ext>
                  </a:extLst>
                </a:gridCol>
                <a:gridCol w="3200400">
                  <a:extLst>
                    <a:ext uri="{9D8B030D-6E8A-4147-A177-3AD203B41FA5}">
                      <a16:colId xmlns:a16="http://schemas.microsoft.com/office/drawing/2014/main" val="20001"/>
                    </a:ext>
                  </a:extLst>
                </a:gridCol>
              </a:tblGrid>
              <a:tr h="380847">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dirty="0">
                          <a:ln>
                            <a:noFill/>
                          </a:ln>
                          <a:solidFill>
                            <a:schemeClr val="tx1"/>
                          </a:solidFill>
                          <a:effectLst/>
                          <a:latin typeface="Arial" charset="0"/>
                          <a:cs typeface="Arial" charset="0"/>
                        </a:rPr>
                        <a:t>1. Verbal-Linguistic</a:t>
                      </a:r>
                    </a:p>
                  </a:txBody>
                  <a:tcPr marT="45702" marB="457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5. Musical</a:t>
                      </a:r>
                    </a:p>
                  </a:txBody>
                  <a:tcPr marT="45702" marB="457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65705">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2. Visual-Spatial</a:t>
                      </a:r>
                    </a:p>
                  </a:txBody>
                  <a:tcPr marT="45702" marB="457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6. Naturalist</a:t>
                      </a:r>
                    </a:p>
                  </a:txBody>
                  <a:tcPr marT="45702" marB="457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65705">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3. Logical-Mathematical</a:t>
                      </a:r>
                    </a:p>
                  </a:txBody>
                  <a:tcPr marT="45702" marB="457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7. Interpersonal</a:t>
                      </a:r>
                    </a:p>
                  </a:txBody>
                  <a:tcPr marT="45702" marB="457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65705">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4. Kinesthetic</a:t>
                      </a:r>
                    </a:p>
                  </a:txBody>
                  <a:tcPr marT="45702" marB="457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dirty="0">
                          <a:ln>
                            <a:noFill/>
                          </a:ln>
                          <a:solidFill>
                            <a:schemeClr val="tx1"/>
                          </a:solidFill>
                          <a:effectLst/>
                          <a:latin typeface="Arial" charset="0"/>
                          <a:cs typeface="Arial" charset="0"/>
                        </a:rPr>
                        <a:t>8. Intrapersonal</a:t>
                      </a:r>
                    </a:p>
                  </a:txBody>
                  <a:tcPr marT="45702" marB="457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25442AD9-F68C-FF48-9B6B-522FB5308C83}"/>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MI in the Classroom</a:t>
            </a:r>
          </a:p>
        </p:txBody>
      </p:sp>
      <p:sp>
        <p:nvSpPr>
          <p:cNvPr id="63491" name="Rectangle 3">
            <a:extLst>
              <a:ext uri="{FF2B5EF4-FFF2-40B4-BE49-F238E27FC236}">
                <a16:creationId xmlns:a16="http://schemas.microsoft.com/office/drawing/2014/main" id="{697FCF2E-ED89-DB4E-BCFD-099BECBA0615}"/>
              </a:ext>
            </a:extLst>
          </p:cNvPr>
          <p:cNvSpPr>
            <a:spLocks noGrp="1" noChangeArrowheads="1"/>
          </p:cNvSpPr>
          <p:nvPr>
            <p:ph idx="1"/>
          </p:nvPr>
        </p:nvSpPr>
        <p:spPr>
          <a:xfrm>
            <a:off x="533400" y="1828800"/>
            <a:ext cx="4152900" cy="4038600"/>
          </a:xfrm>
        </p:spPr>
        <p:txBody>
          <a:bodyPr/>
          <a:lstStyle/>
          <a:p>
            <a:pPr eaLnBrk="1" hangingPunct="1">
              <a:lnSpc>
                <a:spcPct val="90000"/>
              </a:lnSpc>
            </a:pPr>
            <a:r>
              <a:rPr lang="en-US" altLang="en-US" dirty="0"/>
              <a:t>Delivery of instruction via multiple mediums</a:t>
            </a:r>
          </a:p>
          <a:p>
            <a:pPr eaLnBrk="1" hangingPunct="1">
              <a:lnSpc>
                <a:spcPct val="90000"/>
              </a:lnSpc>
            </a:pPr>
            <a:endParaRPr lang="en-US" altLang="en-US" sz="1100" dirty="0"/>
          </a:p>
          <a:p>
            <a:pPr eaLnBrk="1" hangingPunct="1">
              <a:lnSpc>
                <a:spcPct val="90000"/>
              </a:lnSpc>
            </a:pPr>
            <a:r>
              <a:rPr lang="en-US" altLang="en-US" dirty="0"/>
              <a:t>Student-centered classroom</a:t>
            </a:r>
          </a:p>
          <a:p>
            <a:pPr eaLnBrk="1" hangingPunct="1">
              <a:lnSpc>
                <a:spcPct val="90000"/>
              </a:lnSpc>
            </a:pPr>
            <a:endParaRPr lang="en-US" altLang="en-US" sz="1100" dirty="0"/>
          </a:p>
          <a:p>
            <a:pPr eaLnBrk="1" hangingPunct="1">
              <a:lnSpc>
                <a:spcPct val="90000"/>
              </a:lnSpc>
            </a:pPr>
            <a:r>
              <a:rPr lang="en-US" altLang="en-US" dirty="0"/>
              <a:t>Authentic Assessment</a:t>
            </a:r>
          </a:p>
          <a:p>
            <a:pPr eaLnBrk="1" hangingPunct="1">
              <a:lnSpc>
                <a:spcPct val="90000"/>
              </a:lnSpc>
            </a:pPr>
            <a:endParaRPr lang="en-US" altLang="en-US" sz="1100" dirty="0"/>
          </a:p>
          <a:p>
            <a:pPr eaLnBrk="1" hangingPunct="1">
              <a:lnSpc>
                <a:spcPct val="90000"/>
              </a:lnSpc>
            </a:pPr>
            <a:r>
              <a:rPr lang="en-US" altLang="en-US" dirty="0"/>
              <a:t>Self-directed learning</a:t>
            </a:r>
          </a:p>
          <a:p>
            <a:pPr eaLnBrk="1" hangingPunct="1">
              <a:lnSpc>
                <a:spcPct val="90000"/>
              </a:lnSpc>
            </a:pPr>
            <a:endParaRPr lang="en-US" altLang="en-US" dirty="0"/>
          </a:p>
        </p:txBody>
      </p:sp>
      <p:pic>
        <p:nvPicPr>
          <p:cNvPr id="63492" name="Picture 4" descr="example">
            <a:extLst>
              <a:ext uri="{FF2B5EF4-FFF2-40B4-BE49-F238E27FC236}">
                <a16:creationId xmlns:a16="http://schemas.microsoft.com/office/drawing/2014/main" id="{777E6C80-7C10-3E44-9EC8-A61B3F463D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1676400"/>
            <a:ext cx="4505325"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822F24FD-BCE1-B847-840C-AF4361EE72B9}"/>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Critiques of MI</a:t>
            </a:r>
          </a:p>
        </p:txBody>
      </p:sp>
      <p:sp>
        <p:nvSpPr>
          <p:cNvPr id="64515" name="Rectangle 3">
            <a:extLst>
              <a:ext uri="{FF2B5EF4-FFF2-40B4-BE49-F238E27FC236}">
                <a16:creationId xmlns:a16="http://schemas.microsoft.com/office/drawing/2014/main" id="{50666C26-1349-FF44-997D-C2B5819A8749}"/>
              </a:ext>
            </a:extLst>
          </p:cNvPr>
          <p:cNvSpPr>
            <a:spLocks noGrp="1" noChangeArrowheads="1"/>
          </p:cNvSpPr>
          <p:nvPr>
            <p:ph idx="1"/>
          </p:nvPr>
        </p:nvSpPr>
        <p:spPr/>
        <p:txBody>
          <a:bodyPr/>
          <a:lstStyle/>
          <a:p>
            <a:pPr eaLnBrk="1" hangingPunct="1"/>
            <a:r>
              <a:rPr lang="en-US" altLang="en-US"/>
              <a:t>Lack of quantifiable evidence that MI exist</a:t>
            </a:r>
          </a:p>
          <a:p>
            <a:pPr eaLnBrk="1" hangingPunct="1">
              <a:buFont typeface="Wingdings" pitchFamily="2" charset="2"/>
              <a:buNone/>
            </a:pPr>
            <a:endParaRPr lang="en-US" altLang="en-US" sz="1100"/>
          </a:p>
          <a:p>
            <a:pPr eaLnBrk="1" hangingPunct="1"/>
            <a:r>
              <a:rPr lang="en-US" altLang="en-US"/>
              <a:t>Lack of evidence that use of MI as a curricular and methodological approach has any discernable impact on learning</a:t>
            </a:r>
          </a:p>
          <a:p>
            <a:pPr eaLnBrk="1" hangingPunct="1">
              <a:buFont typeface="Wingdings" pitchFamily="2" charset="2"/>
              <a:buNone/>
            </a:pPr>
            <a:endParaRPr lang="en-US" altLang="en-US" sz="1100"/>
          </a:p>
          <a:p>
            <a:pPr eaLnBrk="1" hangingPunct="1"/>
            <a:r>
              <a:rPr lang="en-US" altLang="en-US"/>
              <a:t>Suggestive of a departure from core curricula and standards</a:t>
            </a:r>
          </a:p>
          <a:p>
            <a:pPr eaLnBrk="1" hangingPunct="1"/>
            <a:endParaRPr lang="en-US" altLang="en-US"/>
          </a:p>
          <a:p>
            <a:pPr eaLnBrk="1" hangingPunct="1"/>
            <a:endParaRPr lang="en-US"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3B33067D-D6B4-CE43-B002-7A5E5BF75BEF}"/>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Brain-Based Learning (BBL)</a:t>
            </a:r>
          </a:p>
        </p:txBody>
      </p:sp>
      <p:sp>
        <p:nvSpPr>
          <p:cNvPr id="95235" name="Rectangle 3">
            <a:extLst>
              <a:ext uri="{FF2B5EF4-FFF2-40B4-BE49-F238E27FC236}">
                <a16:creationId xmlns:a16="http://schemas.microsoft.com/office/drawing/2014/main" id="{B43CA4F8-E869-D441-BE6C-5FC941187EF8}"/>
              </a:ext>
            </a:extLst>
          </p:cNvPr>
          <p:cNvSpPr>
            <a:spLocks noGrp="1" noChangeArrowheads="1"/>
          </p:cNvSpPr>
          <p:nvPr>
            <p:ph type="body" sz="half" idx="1"/>
          </p:nvPr>
        </p:nvSpPr>
        <p:spPr>
          <a:xfrm>
            <a:off x="533400" y="1828800"/>
            <a:ext cx="7926388" cy="1765300"/>
          </a:xfrm>
        </p:spPr>
        <p:txBody>
          <a:bodyPr rtlCol="0">
            <a:normAutofit fontScale="92500" lnSpcReduction="20000"/>
          </a:bodyPr>
          <a:lstStyle/>
          <a:p>
            <a:pPr eaLnBrk="1" fontAlgn="auto" hangingPunct="1">
              <a:spcAft>
                <a:spcPts val="0"/>
              </a:spcAft>
              <a:defRPr/>
            </a:pPr>
            <a:r>
              <a:rPr lang="en-US" altLang="en-US" sz="2700"/>
              <a:t>Grew out of Neuroscience &amp; Constructivism</a:t>
            </a:r>
          </a:p>
          <a:p>
            <a:pPr eaLnBrk="1" fontAlgn="auto" hangingPunct="1">
              <a:spcAft>
                <a:spcPts val="0"/>
              </a:spcAft>
              <a:buFont typeface="Wingdings" pitchFamily="2" charset="2"/>
              <a:buNone/>
              <a:defRPr/>
            </a:pPr>
            <a:endParaRPr lang="en-US" altLang="en-US" sz="1000"/>
          </a:p>
          <a:p>
            <a:pPr eaLnBrk="1" fontAlgn="auto" hangingPunct="1">
              <a:spcAft>
                <a:spcPts val="0"/>
              </a:spcAft>
              <a:defRPr/>
            </a:pPr>
            <a:r>
              <a:rPr lang="en-US" altLang="en-US" sz="2700"/>
              <a:t>D. Souza, N. Caine &amp; G. Caine, E. Jensen (1980’s to present)</a:t>
            </a:r>
          </a:p>
          <a:p>
            <a:pPr eaLnBrk="1" fontAlgn="auto" hangingPunct="1">
              <a:spcAft>
                <a:spcPts val="0"/>
              </a:spcAft>
              <a:defRPr/>
            </a:pPr>
            <a:r>
              <a:rPr lang="en-US" altLang="en-US" sz="2700"/>
              <a:t>12 governing principles</a:t>
            </a:r>
          </a:p>
          <a:p>
            <a:pPr eaLnBrk="1" fontAlgn="auto" hangingPunct="1">
              <a:spcAft>
                <a:spcPts val="0"/>
              </a:spcAft>
              <a:defRPr/>
            </a:pPr>
            <a:endParaRPr lang="en-US" altLang="en-US" sz="2700"/>
          </a:p>
        </p:txBody>
      </p:sp>
      <p:graphicFrame>
        <p:nvGraphicFramePr>
          <p:cNvPr id="95259" name="Group 27">
            <a:extLst>
              <a:ext uri="{FF2B5EF4-FFF2-40B4-BE49-F238E27FC236}">
                <a16:creationId xmlns:a16="http://schemas.microsoft.com/office/drawing/2014/main" id="{62DAE75C-1320-524E-9AD4-07C11EBCDBA7}"/>
              </a:ext>
            </a:extLst>
          </p:cNvPr>
          <p:cNvGraphicFramePr>
            <a:graphicFrameLocks noGrp="1"/>
          </p:cNvGraphicFramePr>
          <p:nvPr>
            <p:ph sz="half" idx="2"/>
          </p:nvPr>
        </p:nvGraphicFramePr>
        <p:xfrm>
          <a:off x="323850" y="3860800"/>
          <a:ext cx="8534400" cy="2193925"/>
        </p:xfrm>
        <a:graphic>
          <a:graphicData uri="http://schemas.openxmlformats.org/drawingml/2006/table">
            <a:tbl>
              <a:tblPr/>
              <a:tblGrid>
                <a:gridCol w="37338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365654">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1. Brain is a parallel processor</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7. Focused attention &amp; peripheral perception</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65654">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2. Whole body learning</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8. Conscious &amp; unconscious processes</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65654">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3. A search for meaning</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9. Several types of memory</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65654">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4. Patterning</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10. Embedded learning sticks</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65654">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5. Emotions are critical</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11. Challenge &amp; threat</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65654">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6. Processing of parts and wholes</a:t>
                      </a:r>
                    </a:p>
                  </a:txBody>
                  <a:tcPr marT="45690" marB="456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accent2"/>
                        </a:buClr>
                        <a:buSzPct val="75000"/>
                        <a:buFont typeface="Wingdings" pitchFamily="2" charset="2"/>
                        <a:defRPr sz="2700">
                          <a:solidFill>
                            <a:schemeClr val="tx1"/>
                          </a:solidFill>
                          <a:latin typeface="Arial" charset="0"/>
                          <a:cs typeface="Arial" charset="0"/>
                        </a:defRPr>
                      </a:lvl1pPr>
                      <a:lvl2pPr>
                        <a:spcBef>
                          <a:spcPct val="20000"/>
                        </a:spcBef>
                        <a:buClr>
                          <a:schemeClr val="accent1"/>
                        </a:buClr>
                        <a:buSzPct val="65000"/>
                        <a:buFont typeface="Wingdings" pitchFamily="2" charset="2"/>
                        <a:defRPr sz="2200">
                          <a:solidFill>
                            <a:schemeClr val="tx1"/>
                          </a:solidFill>
                          <a:latin typeface="Arial" charset="0"/>
                          <a:cs typeface="Arial" charset="0"/>
                        </a:defRPr>
                      </a:lvl2pPr>
                      <a:lvl3pPr>
                        <a:spcBef>
                          <a:spcPct val="20000"/>
                        </a:spcBef>
                        <a:buClr>
                          <a:schemeClr val="hlink"/>
                        </a:buClr>
                        <a:buSzPct val="55000"/>
                        <a:buFont typeface="Wingdings" pitchFamily="2" charset="2"/>
                        <a:defRPr sz="2000">
                          <a:solidFill>
                            <a:schemeClr val="tx1"/>
                          </a:solidFill>
                          <a:latin typeface="Arial" charset="0"/>
                          <a:cs typeface="Arial" charset="0"/>
                        </a:defRPr>
                      </a:lvl3pPr>
                      <a:lvl4pPr>
                        <a:spcBef>
                          <a:spcPct val="20000"/>
                        </a:spcBef>
                        <a:buClr>
                          <a:schemeClr val="accent2"/>
                        </a:buClr>
                        <a:buFont typeface="Wingdings" pitchFamily="2" charset="2"/>
                        <a:defRPr>
                          <a:solidFill>
                            <a:schemeClr val="tx1"/>
                          </a:solidFill>
                          <a:latin typeface="Arial" charset="0"/>
                          <a:cs typeface="Arial" charset="0"/>
                        </a:defRPr>
                      </a:lvl4pPr>
                      <a:lvl5pPr>
                        <a:spcBef>
                          <a:spcPct val="20000"/>
                        </a:spcBef>
                        <a:buClr>
                          <a:schemeClr val="tx1"/>
                        </a:buClr>
                        <a:buSzPct val="85000"/>
                        <a:buFont typeface="Wingdings" pitchFamily="2" charset="2"/>
                        <a:defRPr>
                          <a:solidFill>
                            <a:schemeClr val="tx1"/>
                          </a:solidFill>
                          <a:latin typeface="Arial" charset="0"/>
                          <a:cs typeface="Arial" charset="0"/>
                        </a:defRPr>
                      </a:lvl5pPr>
                      <a:lvl6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6pPr>
                      <a:lvl7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7pPr>
                      <a:lvl8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8pPr>
                      <a:lvl9pPr fontAlgn="base">
                        <a:spcBef>
                          <a:spcPct val="20000"/>
                        </a:spcBef>
                        <a:spcAft>
                          <a:spcPct val="0"/>
                        </a:spcAft>
                        <a:buClr>
                          <a:schemeClr val="tx1"/>
                        </a:buClr>
                        <a:buSzPct val="85000"/>
                        <a:buFont typeface="Wingdings" pitchFamily="2" charset="2"/>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20000"/>
                        </a:spcBef>
                        <a:spcAft>
                          <a:spcPct val="0"/>
                        </a:spcAft>
                        <a:buClr>
                          <a:schemeClr val="accent2"/>
                        </a:buClr>
                        <a:buSzPct val="75000"/>
                        <a:buFont typeface="Wingdings" pitchFamily="2" charset="2"/>
                        <a:buNone/>
                        <a:tabLst/>
                      </a:pPr>
                      <a:r>
                        <a:rPr kumimoji="0" lang="en-US" altLang="en-US" sz="1800" b="0" i="0" u="none" strike="noStrike" cap="none" normalizeH="0" baseline="0">
                          <a:ln>
                            <a:noFill/>
                          </a:ln>
                          <a:solidFill>
                            <a:schemeClr val="tx1"/>
                          </a:solidFill>
                          <a:effectLst/>
                          <a:latin typeface="Arial" charset="0"/>
                          <a:cs typeface="Arial" charset="0"/>
                        </a:rPr>
                        <a:t>12. Every brain is unique</a:t>
                      </a:r>
                    </a:p>
                  </a:txBody>
                  <a:tcPr marT="45690" marB="456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4C0DEB64-4D65-AC49-B25F-7C12E2876E79}"/>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BBL in the Classroom</a:t>
            </a:r>
          </a:p>
        </p:txBody>
      </p:sp>
      <p:sp>
        <p:nvSpPr>
          <p:cNvPr id="96259" name="Rectangle 3">
            <a:extLst>
              <a:ext uri="{FF2B5EF4-FFF2-40B4-BE49-F238E27FC236}">
                <a16:creationId xmlns:a16="http://schemas.microsoft.com/office/drawing/2014/main" id="{F081FAB5-01B5-D942-BA34-82F761C36B2C}"/>
              </a:ext>
            </a:extLst>
          </p:cNvPr>
          <p:cNvSpPr>
            <a:spLocks noGrp="1" noChangeArrowheads="1"/>
          </p:cNvSpPr>
          <p:nvPr>
            <p:ph idx="1"/>
          </p:nvPr>
        </p:nvSpPr>
        <p:spPr>
          <a:xfrm>
            <a:off x="533400" y="1828800"/>
            <a:ext cx="4152900" cy="4038600"/>
          </a:xfrm>
        </p:spPr>
        <p:txBody>
          <a:bodyPr rtlCol="0">
            <a:normAutofit fontScale="92500" lnSpcReduction="10000"/>
          </a:bodyPr>
          <a:lstStyle/>
          <a:p>
            <a:pPr eaLnBrk="1" fontAlgn="auto" hangingPunct="1">
              <a:lnSpc>
                <a:spcPct val="80000"/>
              </a:lnSpc>
              <a:spcAft>
                <a:spcPts val="0"/>
              </a:spcAft>
              <a:defRPr/>
            </a:pPr>
            <a:r>
              <a:rPr lang="en-US" altLang="en-US" sz="2700"/>
              <a:t>Opportunities for group learning</a:t>
            </a:r>
          </a:p>
          <a:p>
            <a:pPr eaLnBrk="1" fontAlgn="auto" hangingPunct="1">
              <a:lnSpc>
                <a:spcPct val="80000"/>
              </a:lnSpc>
              <a:spcAft>
                <a:spcPts val="0"/>
              </a:spcAft>
              <a:defRPr/>
            </a:pPr>
            <a:endParaRPr lang="en-US" altLang="en-US" sz="1000"/>
          </a:p>
          <a:p>
            <a:pPr eaLnBrk="1" fontAlgn="auto" hangingPunct="1">
              <a:lnSpc>
                <a:spcPct val="80000"/>
              </a:lnSpc>
              <a:spcAft>
                <a:spcPts val="0"/>
              </a:spcAft>
              <a:defRPr/>
            </a:pPr>
            <a:r>
              <a:rPr lang="en-US" altLang="en-US" sz="2700"/>
              <a:t>Regular environmental changes</a:t>
            </a:r>
          </a:p>
          <a:p>
            <a:pPr eaLnBrk="1" fontAlgn="auto" hangingPunct="1">
              <a:lnSpc>
                <a:spcPct val="80000"/>
              </a:lnSpc>
              <a:spcAft>
                <a:spcPts val="0"/>
              </a:spcAft>
              <a:defRPr/>
            </a:pPr>
            <a:endParaRPr lang="en-US" altLang="en-US" sz="1000"/>
          </a:p>
          <a:p>
            <a:pPr eaLnBrk="1" fontAlgn="auto" hangingPunct="1">
              <a:lnSpc>
                <a:spcPct val="80000"/>
              </a:lnSpc>
              <a:spcAft>
                <a:spcPts val="0"/>
              </a:spcAft>
              <a:defRPr/>
            </a:pPr>
            <a:r>
              <a:rPr lang="en-US" altLang="en-US" sz="2700"/>
              <a:t>A multi-sensory environment </a:t>
            </a:r>
          </a:p>
          <a:p>
            <a:pPr eaLnBrk="1" fontAlgn="auto" hangingPunct="1">
              <a:lnSpc>
                <a:spcPct val="80000"/>
              </a:lnSpc>
              <a:spcAft>
                <a:spcPts val="0"/>
              </a:spcAft>
              <a:defRPr/>
            </a:pPr>
            <a:endParaRPr lang="en-US" altLang="en-US" sz="1000"/>
          </a:p>
          <a:p>
            <a:pPr eaLnBrk="1" fontAlgn="auto" hangingPunct="1">
              <a:lnSpc>
                <a:spcPct val="80000"/>
              </a:lnSpc>
              <a:spcAft>
                <a:spcPts val="0"/>
              </a:spcAft>
              <a:defRPr/>
            </a:pPr>
            <a:r>
              <a:rPr lang="en-US" altLang="en-US" sz="2700"/>
              <a:t>Opportunities for self-expression and making personal connections to content</a:t>
            </a:r>
          </a:p>
          <a:p>
            <a:pPr eaLnBrk="1" fontAlgn="auto" hangingPunct="1">
              <a:lnSpc>
                <a:spcPct val="80000"/>
              </a:lnSpc>
              <a:spcAft>
                <a:spcPts val="0"/>
              </a:spcAft>
              <a:defRPr/>
            </a:pPr>
            <a:endParaRPr lang="en-US" altLang="en-US" sz="1000"/>
          </a:p>
          <a:p>
            <a:pPr eaLnBrk="1" fontAlgn="auto" hangingPunct="1">
              <a:lnSpc>
                <a:spcPct val="80000"/>
              </a:lnSpc>
              <a:spcAft>
                <a:spcPts val="0"/>
              </a:spcAft>
              <a:defRPr/>
            </a:pPr>
            <a:r>
              <a:rPr lang="en-US" altLang="en-US" sz="2700"/>
              <a:t>Community-based learning</a:t>
            </a:r>
          </a:p>
        </p:txBody>
      </p:sp>
      <p:pic>
        <p:nvPicPr>
          <p:cNvPr id="66564" name="Picture 4" descr="_363368_brain_parts300">
            <a:extLst>
              <a:ext uri="{FF2B5EF4-FFF2-40B4-BE49-F238E27FC236}">
                <a16:creationId xmlns:a16="http://schemas.microsoft.com/office/drawing/2014/main" id="{6C74199A-5BB0-F545-827F-9FD41B6171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676400"/>
            <a:ext cx="39624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639C961D-FB9B-E74D-993C-E525EB534D21}"/>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Critiques of BBL</a:t>
            </a:r>
          </a:p>
        </p:txBody>
      </p:sp>
      <p:sp>
        <p:nvSpPr>
          <p:cNvPr id="67587" name="Rectangle 3">
            <a:extLst>
              <a:ext uri="{FF2B5EF4-FFF2-40B4-BE49-F238E27FC236}">
                <a16:creationId xmlns:a16="http://schemas.microsoft.com/office/drawing/2014/main" id="{7A4C5FD7-EE22-2D40-BC47-99B9B8940A09}"/>
              </a:ext>
            </a:extLst>
          </p:cNvPr>
          <p:cNvSpPr>
            <a:spLocks noGrp="1" noChangeArrowheads="1"/>
          </p:cNvSpPr>
          <p:nvPr>
            <p:ph idx="1"/>
          </p:nvPr>
        </p:nvSpPr>
        <p:spPr>
          <a:xfrm>
            <a:off x="457200" y="1993900"/>
            <a:ext cx="8382000" cy="4530725"/>
          </a:xfrm>
        </p:spPr>
        <p:txBody>
          <a:bodyPr/>
          <a:lstStyle/>
          <a:p>
            <a:pPr eaLnBrk="1" hangingPunct="1"/>
            <a:r>
              <a:rPr lang="en-US" altLang="en-US"/>
              <a:t>Research conducted by neuroscientists, not teachers &amp; educational researchers</a:t>
            </a:r>
          </a:p>
          <a:p>
            <a:pPr eaLnBrk="1" hangingPunct="1"/>
            <a:endParaRPr lang="en-US" altLang="en-US" sz="1100"/>
          </a:p>
          <a:p>
            <a:pPr eaLnBrk="1" hangingPunct="1"/>
            <a:r>
              <a:rPr lang="en-US" altLang="en-US"/>
              <a:t>Lack of understanding of the brain itself makes “brain-based” learning questionable</a:t>
            </a:r>
          </a:p>
          <a:p>
            <a:pPr eaLnBrk="1" hangingPunct="1"/>
            <a:endParaRPr lang="en-US" altLang="en-US" sz="1100"/>
          </a:p>
          <a:p>
            <a:pPr eaLnBrk="1" hangingPunct="1"/>
            <a:r>
              <a:rPr lang="en-US" altLang="en-US"/>
              <a:t>Individual principles have been scientifically questioned</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a:extLst>
              <a:ext uri="{FF2B5EF4-FFF2-40B4-BE49-F238E27FC236}">
                <a16:creationId xmlns:a16="http://schemas.microsoft.com/office/drawing/2014/main" id="{0FA331F8-80DE-4E41-8965-DA7361905DA9}"/>
              </a:ext>
            </a:extLst>
          </p:cNvPr>
          <p:cNvSpPr>
            <a:spLocks noGrp="1" noChangeArrowheads="1"/>
          </p:cNvSpPr>
          <p:nvPr>
            <p:ph type="title"/>
          </p:nvPr>
        </p:nvSpPr>
        <p:spPr/>
        <p:txBody>
          <a:bodyPr/>
          <a:lstStyle/>
          <a:p>
            <a:pPr eaLnBrk="1" fontAlgn="auto" hangingPunct="1">
              <a:spcAft>
                <a:spcPts val="0"/>
              </a:spcAft>
              <a:defRPr/>
            </a:pPr>
            <a:r>
              <a:rPr lang="en-US" altLang="en-US">
                <a:solidFill>
                  <a:schemeClr val="tx1"/>
                </a:solidFill>
              </a:rPr>
              <a:t>Other Learning Theories of Note</a:t>
            </a:r>
          </a:p>
        </p:txBody>
      </p:sp>
      <p:sp>
        <p:nvSpPr>
          <p:cNvPr id="69635" name="Rectangle 3">
            <a:extLst>
              <a:ext uri="{FF2B5EF4-FFF2-40B4-BE49-F238E27FC236}">
                <a16:creationId xmlns:a16="http://schemas.microsoft.com/office/drawing/2014/main" id="{4518ECAF-BBED-2541-97A3-DC1BF9E0FCED}"/>
              </a:ext>
            </a:extLst>
          </p:cNvPr>
          <p:cNvSpPr>
            <a:spLocks noGrp="1" noChangeArrowheads="1"/>
          </p:cNvSpPr>
          <p:nvPr>
            <p:ph idx="1"/>
          </p:nvPr>
        </p:nvSpPr>
        <p:spPr/>
        <p:txBody>
          <a:bodyPr/>
          <a:lstStyle/>
          <a:p>
            <a:pPr eaLnBrk="1" hangingPunct="1"/>
            <a:r>
              <a:rPr lang="en-US" altLang="en-US"/>
              <a:t>Andragogy (M. Knowles)</a:t>
            </a:r>
          </a:p>
          <a:p>
            <a:pPr eaLnBrk="1" hangingPunct="1">
              <a:buFont typeface="Wingdings" pitchFamily="2" charset="2"/>
              <a:buNone/>
            </a:pPr>
            <a:endParaRPr lang="en-US" altLang="en-US" sz="1100"/>
          </a:p>
          <a:p>
            <a:pPr eaLnBrk="1" hangingPunct="1"/>
            <a:r>
              <a:rPr lang="en-US" altLang="en-US"/>
              <a:t>Flow (M. Czikszentmihalyi)</a:t>
            </a:r>
          </a:p>
          <a:p>
            <a:pPr eaLnBrk="1" hangingPunct="1">
              <a:buFont typeface="Wingdings" pitchFamily="2" charset="2"/>
              <a:buNone/>
            </a:pPr>
            <a:endParaRPr lang="en-US" altLang="en-US" sz="1100"/>
          </a:p>
          <a:p>
            <a:pPr eaLnBrk="1" hangingPunct="1"/>
            <a:r>
              <a:rPr lang="en-US" altLang="en-US"/>
              <a:t>Situated Learning (J. Lave)</a:t>
            </a:r>
          </a:p>
          <a:p>
            <a:pPr eaLnBrk="1" hangingPunct="1"/>
            <a:endParaRPr lang="en-US" altLang="en-US" sz="1100"/>
          </a:p>
          <a:p>
            <a:pPr eaLnBrk="1" hangingPunct="1"/>
            <a:r>
              <a:rPr lang="en-US" altLang="en-US"/>
              <a:t>Subsumption Theory (D. Ausubel)</a:t>
            </a:r>
          </a:p>
          <a:p>
            <a:pPr eaLnBrk="1" hangingPunct="1"/>
            <a:endParaRPr lang="en-US" altLang="en-US" sz="1100"/>
          </a:p>
          <a:p>
            <a:pPr eaLnBrk="1" hangingPunct="1"/>
            <a:r>
              <a:rPr lang="en-US" altLang="en-US"/>
              <a:t>Conditions of Learning (R. Gagne)</a:t>
            </a:r>
          </a:p>
          <a:p>
            <a:pPr eaLnBrk="1" hangingPunct="1"/>
            <a:endParaRPr lang="en-US" alt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8070EEAD-E1A0-3B4B-B638-79E2435922DE}"/>
              </a:ext>
            </a:extLst>
          </p:cNvPr>
          <p:cNvSpPr>
            <a:spLocks noGrp="1" noChangeArrowheads="1"/>
          </p:cNvSpPr>
          <p:nvPr>
            <p:ph type="title"/>
          </p:nvPr>
        </p:nvSpPr>
        <p:spPr/>
        <p:txBody>
          <a:bodyPr/>
          <a:lstStyle/>
          <a:p>
            <a:pPr eaLnBrk="1" fontAlgn="auto" hangingPunct="1">
              <a:spcAft>
                <a:spcPts val="0"/>
              </a:spcAft>
              <a:defRPr/>
            </a:pPr>
            <a:r>
              <a:rPr lang="en-US" altLang="en-US"/>
              <a:t>Humanist</a:t>
            </a:r>
          </a:p>
        </p:txBody>
      </p:sp>
      <p:sp>
        <p:nvSpPr>
          <p:cNvPr id="70659" name="Rectangle 3">
            <a:extLst>
              <a:ext uri="{FF2B5EF4-FFF2-40B4-BE49-F238E27FC236}">
                <a16:creationId xmlns:a16="http://schemas.microsoft.com/office/drawing/2014/main" id="{CFDCFCC4-14A8-B445-9A26-A9996DCCF2D3}"/>
              </a:ext>
            </a:extLst>
          </p:cNvPr>
          <p:cNvSpPr>
            <a:spLocks noGrp="1" noChangeArrowheads="1"/>
          </p:cNvSpPr>
          <p:nvPr>
            <p:ph idx="1"/>
          </p:nvPr>
        </p:nvSpPr>
        <p:spPr/>
        <p:txBody>
          <a:bodyPr/>
          <a:lstStyle/>
          <a:p>
            <a:pPr eaLnBrk="1" hangingPunct="1"/>
            <a:r>
              <a:rPr lang="en-US" altLang="en-US"/>
              <a:t>All students are intrinsically motivated to self actualize or learn</a:t>
            </a:r>
          </a:p>
          <a:p>
            <a:pPr eaLnBrk="1" hangingPunct="1"/>
            <a:r>
              <a:rPr lang="en-US" altLang="en-US"/>
              <a:t>Learning is dependent upon meeting a hierarchy of needs (physiological, psychological and intellectual)</a:t>
            </a:r>
          </a:p>
          <a:p>
            <a:pPr eaLnBrk="1" hangingPunct="1"/>
            <a:r>
              <a:rPr lang="en-US" altLang="en-US"/>
              <a:t>Learning should be reinforced.</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C3D9322F-7588-0843-A87E-B334DF2E3212}"/>
              </a:ext>
            </a:extLst>
          </p:cNvPr>
          <p:cNvSpPr>
            <a:spLocks noGrp="1" noChangeArrowheads="1"/>
          </p:cNvSpPr>
          <p:nvPr>
            <p:ph idx="1"/>
          </p:nvPr>
        </p:nvSpPr>
        <p:spPr/>
        <p:txBody>
          <a:bodyPr/>
          <a:lstStyle/>
          <a:p>
            <a:pPr lvl="1" eaLnBrk="1" hangingPunct="1">
              <a:lnSpc>
                <a:spcPct val="90000"/>
              </a:lnSpc>
            </a:pPr>
            <a:r>
              <a:rPr lang="es-ES" altLang="en-US"/>
              <a:t>facultyweb.anderson.edu/~jhaukerman/</a:t>
            </a:r>
            <a:r>
              <a:rPr lang="es-ES" altLang="en-US" b="1"/>
              <a:t>Learning</a:t>
            </a:r>
            <a:r>
              <a:rPr lang="es-ES" altLang="en-US"/>
              <a:t>%20Theory.ppt </a:t>
            </a:r>
          </a:p>
          <a:p>
            <a:pPr lvl="1" eaLnBrk="1" hangingPunct="1">
              <a:lnSpc>
                <a:spcPct val="90000"/>
              </a:lnSpc>
            </a:pPr>
            <a:r>
              <a:rPr lang="en-US" altLang="en-US"/>
              <a:t>Matthew D. Laliberte </a:t>
            </a:r>
            <a:r>
              <a:rPr lang="es-ES" altLang="en-US"/>
              <a:t>www.nercomp.org/data/media/A%20Brief%20History%20of%20</a:t>
            </a:r>
            <a:r>
              <a:rPr lang="es-ES" altLang="en-US" b="1"/>
              <a:t>Learning</a:t>
            </a:r>
            <a:r>
              <a:rPr lang="es-ES" altLang="en-US"/>
              <a:t>%20Theory.ppt </a:t>
            </a:r>
          </a:p>
          <a:p>
            <a:pPr lvl="1" eaLnBrk="1" hangingPunct="1">
              <a:lnSpc>
                <a:spcPct val="90000"/>
              </a:lnSpc>
            </a:pPr>
            <a:r>
              <a:rPr lang="en-US" altLang="en-US"/>
              <a:t>Michael A. Lorber, Ph.D. </a:t>
            </a:r>
            <a:r>
              <a:rPr lang="es-ES" altLang="en-US"/>
              <a:t>www.</a:t>
            </a:r>
            <a:r>
              <a:rPr lang="es-ES" altLang="en-US" b="1"/>
              <a:t>learning</a:t>
            </a:r>
            <a:r>
              <a:rPr lang="es-ES" altLang="en-US"/>
              <a:t>technologies.ac.uk/.../PROJECT/resources/</a:t>
            </a:r>
            <a:r>
              <a:rPr lang="es-ES" altLang="en-US" b="1"/>
              <a:t>Learning</a:t>
            </a:r>
            <a:r>
              <a:rPr lang="es-ES" altLang="en-US"/>
              <a:t>%20Theory/Resources/</a:t>
            </a:r>
            <a:r>
              <a:rPr lang="es-ES" altLang="en-US" b="1"/>
              <a:t>learning</a:t>
            </a:r>
            <a:r>
              <a:rPr lang="es-ES" altLang="en-US"/>
              <a:t>%20</a:t>
            </a:r>
            <a:r>
              <a:rPr lang="es-ES" altLang="en-US" b="1"/>
              <a:t>theories</a:t>
            </a:r>
            <a:r>
              <a:rPr lang="es-ES" altLang="en-US"/>
              <a:t>.ppt </a:t>
            </a:r>
          </a:p>
          <a:p>
            <a:pPr lvl="1" eaLnBrk="1" hangingPunct="1">
              <a:lnSpc>
                <a:spcPct val="90000"/>
              </a:lnSpc>
            </a:pPr>
            <a:r>
              <a:rPr lang="es-ES" altLang="en-US"/>
              <a:t>www.dcs.bbk.ac.uk/selene/reports/SeLeNe1.2.ppt </a:t>
            </a:r>
          </a:p>
          <a:p>
            <a:pPr lvl="1" eaLnBrk="1" hangingPunct="1">
              <a:lnSpc>
                <a:spcPct val="90000"/>
              </a:lnSpc>
            </a:pPr>
            <a:endParaRPr lang="es-ES" altLang="en-US"/>
          </a:p>
          <a:p>
            <a:pPr lvl="1" eaLnBrk="1" hangingPunct="1">
              <a:lnSpc>
                <a:spcPct val="90000"/>
              </a:lnSpc>
            </a:pPr>
            <a:endParaRPr lang="es-ES" altLang="en-US"/>
          </a:p>
          <a:p>
            <a:pPr lvl="1" eaLnBrk="1" hangingPunct="1">
              <a:lnSpc>
                <a:spcPct val="90000"/>
              </a:lnSpc>
            </a:pPr>
            <a:endParaRPr lang="en-US" altLang="en-US"/>
          </a:p>
          <a:p>
            <a:pPr lvl="2" eaLnBrk="1" hangingPunct="1">
              <a:lnSpc>
                <a:spcPct val="90000"/>
              </a:lnSpc>
            </a:pPr>
            <a:endParaRPr lang="es-ES" altLang="en-US" sz="2000"/>
          </a:p>
        </p:txBody>
      </p:sp>
      <p:sp>
        <p:nvSpPr>
          <p:cNvPr id="71683" name="Rectangle 3">
            <a:extLst>
              <a:ext uri="{FF2B5EF4-FFF2-40B4-BE49-F238E27FC236}">
                <a16:creationId xmlns:a16="http://schemas.microsoft.com/office/drawing/2014/main" id="{0D3B289B-8F48-AB45-A16E-2F526EDD673D}"/>
              </a:ext>
            </a:extLst>
          </p:cNvPr>
          <p:cNvSpPr>
            <a:spLocks noChangeArrowheads="1"/>
          </p:cNvSpPr>
          <p:nvPr/>
        </p:nvSpPr>
        <p:spPr bwMode="auto">
          <a:xfrm>
            <a:off x="2286000" y="620713"/>
            <a:ext cx="3725863"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90000"/>
              </a:lnSpc>
              <a:spcBef>
                <a:spcPct val="20000"/>
              </a:spcBef>
              <a:buClr>
                <a:schemeClr val="accent2"/>
              </a:buClr>
              <a:buSzPct val="75000"/>
              <a:buFont typeface="Wingdings" pitchFamily="2" charset="2"/>
              <a:buChar char="n"/>
            </a:pPr>
            <a:r>
              <a:rPr lang="es-ES" altLang="en-US" sz="2400"/>
              <a:t>Sources:</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2318</Words>
  <Application>Microsoft Office PowerPoint</Application>
  <PresentationFormat>On-screen Show (4:3)</PresentationFormat>
  <Paragraphs>386</Paragraphs>
  <Slides>44</Slides>
  <Notes>28</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1" baseType="lpstr">
      <vt:lpstr>Arial</vt:lpstr>
      <vt:lpstr>Calibri</vt:lpstr>
      <vt:lpstr>Cambria</vt:lpstr>
      <vt:lpstr>Times New Roman</vt:lpstr>
      <vt:lpstr>Wingdings</vt:lpstr>
      <vt:lpstr>Adjacency</vt:lpstr>
      <vt:lpstr>Clip</vt:lpstr>
      <vt:lpstr>Practical Placement Portfolio 1</vt:lpstr>
      <vt:lpstr>Module Learning Outcomes</vt:lpstr>
      <vt:lpstr>Assignment Task (Due: May 2027)</vt:lpstr>
      <vt:lpstr>Module Overview</vt:lpstr>
      <vt:lpstr>Theories of learning</vt:lpstr>
      <vt:lpstr>Definitions:  Learning is:</vt:lpstr>
      <vt:lpstr>Learning Theory</vt:lpstr>
      <vt:lpstr>Behaviorism</vt:lpstr>
      <vt:lpstr>Behaviorism</vt:lpstr>
      <vt:lpstr>Behaviorism</vt:lpstr>
      <vt:lpstr>Behaviorism</vt:lpstr>
      <vt:lpstr>Behaviorism</vt:lpstr>
      <vt:lpstr>Behaviorism in the Workplace</vt:lpstr>
      <vt:lpstr>Critiques of Behaviorism</vt:lpstr>
      <vt:lpstr>Learning Theory</vt:lpstr>
      <vt:lpstr>Cognitivism</vt:lpstr>
      <vt:lpstr>Symbols</vt:lpstr>
      <vt:lpstr>Cognitive Learning Theory</vt:lpstr>
      <vt:lpstr>Cognitive Learning Theory</vt:lpstr>
      <vt:lpstr>Cognitive Learning Theory</vt:lpstr>
      <vt:lpstr>Cognitive Learning Theory</vt:lpstr>
      <vt:lpstr>Cognitive Learning Theory</vt:lpstr>
      <vt:lpstr>Cognitivism in the Workplace</vt:lpstr>
      <vt:lpstr>Critiques of Cognitivism</vt:lpstr>
      <vt:lpstr>Learning Theory</vt:lpstr>
      <vt:lpstr>Social Learning Theory (SLT)</vt:lpstr>
      <vt:lpstr>Social Learning Theory</vt:lpstr>
      <vt:lpstr>Social Learning Theory</vt:lpstr>
      <vt:lpstr>Social Learning Theory</vt:lpstr>
      <vt:lpstr>Social Learning Theory</vt:lpstr>
      <vt:lpstr>Social Learning Theory in the Workplace</vt:lpstr>
      <vt:lpstr>Critiques of Social Learning Theory </vt:lpstr>
      <vt:lpstr>Social Constructivism</vt:lpstr>
      <vt:lpstr>Social Constructivism in the Workplace</vt:lpstr>
      <vt:lpstr>Critiques of Social Constructivism </vt:lpstr>
      <vt:lpstr>Multiple Intelligences (MI)</vt:lpstr>
      <vt:lpstr>MI in the Classroom</vt:lpstr>
      <vt:lpstr>Critiques of MI</vt:lpstr>
      <vt:lpstr>Brain-Based Learning (BBL)</vt:lpstr>
      <vt:lpstr>BBL in the Classroom</vt:lpstr>
      <vt:lpstr>Critiques of BBL</vt:lpstr>
      <vt:lpstr>Other Learning Theories of Note</vt:lpstr>
      <vt:lpstr>Humanist</vt:lpstr>
      <vt:lpstr>PowerPoint Presentation</vt:lpstr>
    </vt:vector>
  </TitlesOfParts>
  <Company>Universidad de Huelva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Theories of learning</dc:title>
  <dc:creator>Fernando D. Rubio Alcalá</dc:creator>
  <cp:lastModifiedBy>Steven Thompson</cp:lastModifiedBy>
  <cp:revision>14</cp:revision>
  <dcterms:created xsi:type="dcterms:W3CDTF">2007-12-04T20:09:43Z</dcterms:created>
  <dcterms:modified xsi:type="dcterms:W3CDTF">2026-08-19T12:33:08Z</dcterms:modified>
</cp:coreProperties>
</file>