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</p:sldIdLst>
  <p:sldSz cx="14630400" cy="8229600"/>
  <p:notesSz cx="8229600" cy="146304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Instrument Sans Medium" panose="020B0604020202020204" charset="0"/>
      <p:regular r:id="rId17"/>
    </p:embeddedFont>
    <p:embeddedFont>
      <p:font typeface="Instrument Sans Semi Bold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5" d="100"/>
          <a:sy n="95" d="100"/>
        </p:scale>
        <p:origin x="42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15823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svg"/><Relationship Id="rId3" Type="http://schemas.openxmlformats.org/officeDocument/2006/relationships/image" Target="../media/image4.png"/><Relationship Id="rId7" Type="http://schemas.openxmlformats.org/officeDocument/2006/relationships/image" Target="../media/image8.sv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5" Type="http://schemas.openxmlformats.org/officeDocument/2006/relationships/image" Target="../media/image16.sv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svg"/><Relationship Id="rId1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5.png"/><Relationship Id="rId7" Type="http://schemas.openxmlformats.org/officeDocument/2006/relationships/image" Target="../media/image22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svg"/><Relationship Id="rId5" Type="http://schemas.openxmlformats.org/officeDocument/2006/relationships/image" Target="../media/image20.svg"/><Relationship Id="rId4" Type="http://schemas.openxmlformats.org/officeDocument/2006/relationships/image" Target="../media/image19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8.svg"/><Relationship Id="rId5" Type="http://schemas.openxmlformats.org/officeDocument/2006/relationships/image" Target="../media/image27.sv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ipd.co.uk/knowledge/work/trends/goodwork" TargetMode="External"/><Relationship Id="rId13" Type="http://schemas.openxmlformats.org/officeDocument/2006/relationships/hyperlink" Target="https://www.jstor.org/stable/256287" TargetMode="External"/><Relationship Id="rId18" Type="http://schemas.openxmlformats.org/officeDocument/2006/relationships/hyperlink" Target="https://hbr.org/2018/07/creating-a-purpose-driven-organization" TargetMode="External"/><Relationship Id="rId3" Type="http://schemas.openxmlformats.org/officeDocument/2006/relationships/hyperlink" Target="https://www.koganpage.com/product/armstrongs-handbook-of-human-resource-management-practice-9781398610941" TargetMode="External"/><Relationship Id="rId21" Type="http://schemas.openxmlformats.org/officeDocument/2006/relationships/hyperlink" Target="https://www.wtwco.com/en/Insights/2014/07/2014-global-workforce-study" TargetMode="External"/><Relationship Id="rId7" Type="http://schemas.openxmlformats.org/officeDocument/2006/relationships/hyperlink" Target="https://www.cipd.co.uk/knowledge/reports/people-profession-survey" TargetMode="External"/><Relationship Id="rId12" Type="http://schemas.openxmlformats.org/officeDocument/2006/relationships/hyperlink" Target="https://psycnet.apa.org/record/2002-02073-007" TargetMode="External"/><Relationship Id="rId17" Type="http://schemas.openxmlformats.org/officeDocument/2006/relationships/hyperlink" Target="https://www.routledge.com/The-Power-of-Feedback/London/p/book/9781138850712" TargetMode="External"/><Relationship Id="rId2" Type="http://schemas.openxmlformats.org/officeDocument/2006/relationships/hyperlink" Target="https://www.emerald.com/insight/content/doi/10.1108/JOEPP-08-2014-0042/full/html" TargetMode="External"/><Relationship Id="rId16" Type="http://schemas.openxmlformats.org/officeDocument/2006/relationships/hyperlink" Target="https://www.wiley.com/en-us/Management+Reset-p-9780470893037" TargetMode="External"/><Relationship Id="rId20" Type="http://schemas.openxmlformats.org/officeDocument/2006/relationships/hyperlink" Target="https://www.mhprofessional.com/9780071802680-usa-hr-from-the-outside-i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lobal.oup.com/ukhe/product/strategy-and-human-resource-management-9780192892826" TargetMode="External"/><Relationship Id="rId11" Type="http://schemas.openxmlformats.org/officeDocument/2006/relationships/hyperlink" Target="https://www.gallup.com/workplace/257552/state-global-workplace-2020.aspx" TargetMode="External"/><Relationship Id="rId5" Type="http://schemas.openxmlformats.org/officeDocument/2006/relationships/hyperlink" Target="https://www2.deloitte.com/us/en/insights/focus/human-capital-trends/2018/performance-management-reinvented.html" TargetMode="External"/><Relationship Id="rId15" Type="http://schemas.openxmlformats.org/officeDocument/2006/relationships/hyperlink" Target="https://store.hbr.org/product/choosing-strategies-for-change/hbrclassic-change1" TargetMode="External"/><Relationship Id="rId10" Type="http://schemas.openxmlformats.org/officeDocument/2006/relationships/hyperlink" Target="https://www.wiley.com/en-us/The+Fearless+Organization-p-9781119535423" TargetMode="External"/><Relationship Id="rId19" Type="http://schemas.openxmlformats.org/officeDocument/2006/relationships/hyperlink" Target="https://www.wiley.com/en-us/Organizational+Culture+and+Leadership%2C+5th+Edition-p-9781119212041" TargetMode="External"/><Relationship Id="rId4" Type="http://schemas.openxmlformats.org/officeDocument/2006/relationships/hyperlink" Target="https://journals.sagepub.com/doi/10.1177/0149206306293668" TargetMode="External"/><Relationship Id="rId9" Type="http://schemas.openxmlformats.org/officeDocument/2006/relationships/hyperlink" Target="https://selfdeterminationtheory.org/SDT/documents/2000_DeciRyan_PIWhatWhy.pdf" TargetMode="External"/><Relationship Id="rId14" Type="http://schemas.openxmlformats.org/officeDocument/2006/relationships/hyperlink" Target="https://store.hbr.org/product/leading-change/504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745462"/>
            <a:ext cx="7556421" cy="1417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2000" b="1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Future People Management Strategy (2025–2028)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90" y="4503182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00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BrightWave Services Ltd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793790" y="5121235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00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Presented by: Cosmin Budac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87335" y="461367"/>
            <a:ext cx="6513433" cy="4194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1400" b="1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Current People-Management Challenges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587335" y="1216343"/>
            <a:ext cx="6643926" cy="1921431"/>
          </a:xfrm>
          <a:prstGeom prst="roundRect">
            <a:avLst>
              <a:gd name="adj" fmla="val 3668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714" y="1391722"/>
            <a:ext cx="503396" cy="503396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01184" y="1530191"/>
            <a:ext cx="226457" cy="226457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762714" y="2062877"/>
            <a:ext cx="3410783" cy="2621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Inconsistent Managerial Capability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762714" y="2425660"/>
            <a:ext cx="6293168" cy="2683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Lack of standardized leadership skills and decision-making across teams.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4"/>
          <p:cNvSpPr/>
          <p:nvPr/>
        </p:nvSpPr>
        <p:spPr>
          <a:xfrm>
            <a:off x="7399020" y="1216343"/>
            <a:ext cx="6644045" cy="1921431"/>
          </a:xfrm>
          <a:prstGeom prst="roundRect">
            <a:avLst>
              <a:gd name="adj" fmla="val 3668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74399" y="1391722"/>
            <a:ext cx="503396" cy="503396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712869" y="1530191"/>
            <a:ext cx="226457" cy="226457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574399" y="2062877"/>
            <a:ext cx="2620447" cy="2621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High Workloads &amp; Burnout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6"/>
          <p:cNvSpPr/>
          <p:nvPr/>
        </p:nvSpPr>
        <p:spPr>
          <a:xfrm>
            <a:off x="7574399" y="2425660"/>
            <a:ext cx="6293287" cy="5367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Employees struggling with excessive tasks, leading to fatigue and decreased productivity.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7"/>
          <p:cNvSpPr/>
          <p:nvPr/>
        </p:nvSpPr>
        <p:spPr>
          <a:xfrm>
            <a:off x="587335" y="3305532"/>
            <a:ext cx="6643926" cy="1921431"/>
          </a:xfrm>
          <a:prstGeom prst="roundRect">
            <a:avLst>
              <a:gd name="adj" fmla="val 3668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2714" y="3480911"/>
            <a:ext cx="503396" cy="503396"/>
          </a:xfrm>
          <a:prstGeom prst="rect">
            <a:avLst/>
          </a:prstGeom>
        </p:spPr>
      </p:pic>
      <p:pic>
        <p:nvPicPr>
          <p:cNvPr id="15" name="Image 5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01184" y="3619381"/>
            <a:ext cx="226457" cy="226457"/>
          </a:xfrm>
          <a:prstGeom prst="rect">
            <a:avLst/>
          </a:prstGeom>
        </p:spPr>
      </p:pic>
      <p:sp>
        <p:nvSpPr>
          <p:cNvPr id="16" name="Text 8"/>
          <p:cNvSpPr/>
          <p:nvPr/>
        </p:nvSpPr>
        <p:spPr>
          <a:xfrm>
            <a:off x="762714" y="4152067"/>
            <a:ext cx="4048958" cy="2621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Weak Performance Management Culture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9"/>
          <p:cNvSpPr/>
          <p:nvPr/>
        </p:nvSpPr>
        <p:spPr>
          <a:xfrm>
            <a:off x="762714" y="4514850"/>
            <a:ext cx="6293168" cy="2683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Absence of clear goals, regular feedback, and effective performance reviews.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0"/>
          <p:cNvSpPr/>
          <p:nvPr/>
        </p:nvSpPr>
        <p:spPr>
          <a:xfrm>
            <a:off x="7399020" y="3305532"/>
            <a:ext cx="6644045" cy="1921431"/>
          </a:xfrm>
          <a:prstGeom prst="roundRect">
            <a:avLst>
              <a:gd name="adj" fmla="val 3668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pic>
        <p:nvPicPr>
          <p:cNvPr id="19" name="Image 6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74399" y="3480911"/>
            <a:ext cx="503396" cy="503396"/>
          </a:xfrm>
          <a:prstGeom prst="rect">
            <a:avLst/>
          </a:prstGeom>
        </p:spPr>
      </p:pic>
      <p:pic>
        <p:nvPicPr>
          <p:cNvPr id="20" name="Image 7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712869" y="3619381"/>
            <a:ext cx="226457" cy="226457"/>
          </a:xfrm>
          <a:prstGeom prst="rect">
            <a:avLst/>
          </a:prstGeom>
        </p:spPr>
      </p:pic>
      <p:sp>
        <p:nvSpPr>
          <p:cNvPr id="21" name="Text 11"/>
          <p:cNvSpPr/>
          <p:nvPr/>
        </p:nvSpPr>
        <p:spPr>
          <a:xfrm>
            <a:off x="7574399" y="4152067"/>
            <a:ext cx="3668673" cy="2621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Siloed Communication Across Teams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12"/>
          <p:cNvSpPr/>
          <p:nvPr/>
        </p:nvSpPr>
        <p:spPr>
          <a:xfrm>
            <a:off x="7574399" y="4514850"/>
            <a:ext cx="6293287" cy="5367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Limited information sharing and collaboration, hindering cross-functional efficiency.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hape 13"/>
          <p:cNvSpPr/>
          <p:nvPr/>
        </p:nvSpPr>
        <p:spPr>
          <a:xfrm>
            <a:off x="587335" y="5394722"/>
            <a:ext cx="6643926" cy="1921431"/>
          </a:xfrm>
          <a:prstGeom prst="roundRect">
            <a:avLst>
              <a:gd name="adj" fmla="val 3668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pic>
        <p:nvPicPr>
          <p:cNvPr id="24" name="Image 8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2714" y="5570101"/>
            <a:ext cx="503396" cy="503396"/>
          </a:xfrm>
          <a:prstGeom prst="rect">
            <a:avLst/>
          </a:prstGeom>
        </p:spPr>
      </p:pic>
      <p:pic>
        <p:nvPicPr>
          <p:cNvPr id="25" name="Image 9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901184" y="5708571"/>
            <a:ext cx="226457" cy="226457"/>
          </a:xfrm>
          <a:prstGeom prst="rect">
            <a:avLst/>
          </a:prstGeom>
        </p:spPr>
      </p:pic>
      <p:sp>
        <p:nvSpPr>
          <p:cNvPr id="26" name="Text 14"/>
          <p:cNvSpPr/>
          <p:nvPr/>
        </p:nvSpPr>
        <p:spPr>
          <a:xfrm>
            <a:off x="762714" y="6241256"/>
            <a:ext cx="3700105" cy="2621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Engagement Issues; Declining Morale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15"/>
          <p:cNvSpPr/>
          <p:nvPr/>
        </p:nvSpPr>
        <p:spPr>
          <a:xfrm>
            <a:off x="762714" y="6604040"/>
            <a:ext cx="6293168" cy="2683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Reduced employee motivation and satisfaction, impacting overall team spirit.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16"/>
          <p:cNvSpPr/>
          <p:nvPr/>
        </p:nvSpPr>
        <p:spPr>
          <a:xfrm>
            <a:off x="7399020" y="5394722"/>
            <a:ext cx="6644045" cy="1921431"/>
          </a:xfrm>
          <a:prstGeom prst="roundRect">
            <a:avLst>
              <a:gd name="adj" fmla="val 3668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pic>
        <p:nvPicPr>
          <p:cNvPr id="29" name="Image 10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574399" y="5570101"/>
            <a:ext cx="503396" cy="503396"/>
          </a:xfrm>
          <a:prstGeom prst="rect">
            <a:avLst/>
          </a:prstGeom>
        </p:spPr>
      </p:pic>
      <p:pic>
        <p:nvPicPr>
          <p:cNvPr id="30" name="Image 1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7712869" y="5708571"/>
            <a:ext cx="226457" cy="226457"/>
          </a:xfrm>
          <a:prstGeom prst="rect">
            <a:avLst/>
          </a:prstGeom>
        </p:spPr>
      </p:pic>
      <p:sp>
        <p:nvSpPr>
          <p:cNvPr id="31" name="Text 17"/>
          <p:cNvSpPr/>
          <p:nvPr/>
        </p:nvSpPr>
        <p:spPr>
          <a:xfrm>
            <a:off x="7574399" y="6241256"/>
            <a:ext cx="2958227" cy="2621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Difficulty Retaining Key Talent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18"/>
          <p:cNvSpPr/>
          <p:nvPr/>
        </p:nvSpPr>
        <p:spPr>
          <a:xfrm>
            <a:off x="7574399" y="6604040"/>
            <a:ext cx="6293287" cy="5367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High attrition rates among critical employees, leading to knowledge gaps and recruitment costs.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19"/>
          <p:cNvSpPr/>
          <p:nvPr/>
        </p:nvSpPr>
        <p:spPr>
          <a:xfrm>
            <a:off x="503396" y="7491532"/>
            <a:ext cx="13455729" cy="26836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Impact:</a:t>
            </a: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 Lower client satisfaction, service inconsistency, increased turnover costs, and limited innovation potential.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B747347-C1BF-4280-90AB-817F07EE3E5E}"/>
              </a:ext>
            </a:extLst>
          </p:cNvPr>
          <p:cNvSpPr/>
          <p:nvPr/>
        </p:nvSpPr>
        <p:spPr>
          <a:xfrm>
            <a:off x="12791552" y="7666892"/>
            <a:ext cx="1748413" cy="4521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3169" y="466011"/>
            <a:ext cx="3522107" cy="4236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1400" b="1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Culture: Current State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6630" y="1339691"/>
            <a:ext cx="254198" cy="254198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143833" y="1334453"/>
            <a:ext cx="3947160" cy="2646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Predominantly Task-Driven, Client-First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1143833" y="1768554"/>
            <a:ext cx="6657499" cy="54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A focus on immediate output and client demands often at the expense of long-term development.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6630" y="2654617"/>
            <a:ext cx="254198" cy="254198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143833" y="2649379"/>
            <a:ext cx="2865834" cy="2646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Limited Psychological Safety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1143833" y="3083481"/>
            <a:ext cx="6657499" cy="54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Employees may hesitate to voice concerns or take risks due to fear of negative repercussions.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6630" y="3969544"/>
            <a:ext cx="254198" cy="254198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143833" y="3964305"/>
            <a:ext cx="3887272" cy="2646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Underdeveloped Recognition Practices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1143833" y="4398407"/>
            <a:ext cx="6657499" cy="54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Insufficient formal and informal systems for acknowledging employee contributions and achievements.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6630" y="5284470"/>
            <a:ext cx="254198" cy="254198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1143833" y="5279231"/>
            <a:ext cx="3583662" cy="2646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Low Cross-Functional Collaboration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8"/>
          <p:cNvSpPr/>
          <p:nvPr/>
        </p:nvSpPr>
        <p:spPr>
          <a:xfrm>
            <a:off x="1143833" y="5713333"/>
            <a:ext cx="6657499" cy="54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Teams operate in isolation, hindering knowledge sharing and integrated problem-solving.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56630" y="6599396"/>
            <a:ext cx="254198" cy="254198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1204733" y="6588918"/>
            <a:ext cx="3765471" cy="2646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Development Perceived as Secondary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0"/>
          <p:cNvSpPr/>
          <p:nvPr/>
        </p:nvSpPr>
        <p:spPr>
          <a:xfrm>
            <a:off x="1143833" y="7028259"/>
            <a:ext cx="6657499" cy="54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Employee growth and learning opportunities are often deprioritized in favor of project delivery.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22337" y="677823"/>
            <a:ext cx="5822394" cy="5822394"/>
          </a:xfrm>
          <a:prstGeom prst="rect">
            <a:avLst/>
          </a:prstGeom>
        </p:spPr>
      </p:pic>
      <p:sp>
        <p:nvSpPr>
          <p:cNvPr id="19" name="Text 11"/>
          <p:cNvSpPr/>
          <p:nvPr/>
        </p:nvSpPr>
        <p:spPr>
          <a:xfrm>
            <a:off x="8222337" y="7040428"/>
            <a:ext cx="5822394" cy="812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Result:</a:t>
            </a: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 Managers prioritize immediate output and project delivery over essential people leadership, impacting team morale and long-term strategic growth.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53D3519-EE18-4647-AF34-39D4D715103D}"/>
              </a:ext>
            </a:extLst>
          </p:cNvPr>
          <p:cNvSpPr/>
          <p:nvPr/>
        </p:nvSpPr>
        <p:spPr>
          <a:xfrm>
            <a:off x="12741309" y="7797521"/>
            <a:ext cx="1818752" cy="3629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19601" y="706636"/>
            <a:ext cx="12397859" cy="4425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450"/>
              </a:lnSpc>
              <a:buNone/>
            </a:pPr>
            <a:r>
              <a:rPr lang="en-US" b="1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Desired Future Culture: A People-Centred High-Performance Environment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19601" y="1503283"/>
            <a:ext cx="708184" cy="1062276"/>
          </a:xfrm>
          <a:prstGeom prst="roundRect">
            <a:avLst>
              <a:gd name="adj" fmla="val 360017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840938" y="1868448"/>
            <a:ext cx="265509" cy="3319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1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1504831" y="1680329"/>
            <a:ext cx="4641652" cy="2765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Managers Accountable for People Outcomes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504831" y="2063115"/>
            <a:ext cx="12505968" cy="2832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Leaders will be empowered and responsible for fostering team growth, well-being, and performance.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619601" y="2742605"/>
            <a:ext cx="708184" cy="1062276"/>
          </a:xfrm>
          <a:prstGeom prst="roundRect">
            <a:avLst>
              <a:gd name="adj" fmla="val 360017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40938" y="3107769"/>
            <a:ext cx="265509" cy="3319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2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504831" y="2919651"/>
            <a:ext cx="4264938" cy="2765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Continuous Learning &amp; Coaching Culture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504831" y="3302437"/>
            <a:ext cx="12505968" cy="2832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An environment where feedback, skill development, and mentorship are embedded in daily operations.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619601" y="3981926"/>
            <a:ext cx="708184" cy="1062276"/>
          </a:xfrm>
          <a:prstGeom prst="roundRect">
            <a:avLst>
              <a:gd name="adj" fmla="val 360017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40938" y="4347091"/>
            <a:ext cx="265509" cy="3319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3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1504831" y="4158972"/>
            <a:ext cx="3794165" cy="2765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Strong Employee Voice Mechanisms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504831" y="4541758"/>
            <a:ext cx="12505968" cy="2832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Platforms and processes that ensure employees' perspectives are heard, valued, and acted upon.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19601" y="5221248"/>
            <a:ext cx="708184" cy="1062276"/>
          </a:xfrm>
          <a:prstGeom prst="roundRect">
            <a:avLst>
              <a:gd name="adj" fmla="val 360017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40938" y="5586413"/>
            <a:ext cx="265509" cy="3319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4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504831" y="5398294"/>
            <a:ext cx="4492943" cy="2765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Collaborative, Cross-Team Problem Solving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1504831" y="5781080"/>
            <a:ext cx="12505968" cy="2832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Encouraging inter-departmental synergy to innovate and address challenges effectively.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619601" y="6460569"/>
            <a:ext cx="708184" cy="1062276"/>
          </a:xfrm>
          <a:prstGeom prst="roundRect">
            <a:avLst>
              <a:gd name="adj" fmla="val 360017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840938" y="6825734"/>
            <a:ext cx="265509" cy="3319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5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1504831" y="6637615"/>
            <a:ext cx="3245287" cy="2765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Values-Driven Decision Making</a:t>
            </a: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1504831" y="7020401"/>
            <a:ext cx="12505968" cy="2832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All choices will be guided by BrightWave's core values, promoting integrity and a shared vision.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8F9B6D-4D3A-4603-9E62-792526F0B437}"/>
              </a:ext>
            </a:extLst>
          </p:cNvPr>
          <p:cNvSpPr/>
          <p:nvPr/>
        </p:nvSpPr>
        <p:spPr>
          <a:xfrm>
            <a:off x="12861890" y="7727182"/>
            <a:ext cx="1668026" cy="43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54606" y="514707"/>
            <a:ext cx="12471797" cy="4675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50"/>
              </a:lnSpc>
              <a:buNone/>
            </a:pPr>
            <a:r>
              <a:rPr lang="en-US" sz="2900" dirty="0">
                <a:solidFill>
                  <a:srgbClr val="505468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HR Strategy Overview (2025–2028): Building a Future-Ready Workforce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841653" y="1636752"/>
            <a:ext cx="186928" cy="841534"/>
          </a:xfrm>
          <a:prstGeom prst="roundRect">
            <a:avLst>
              <a:gd name="adj" fmla="val 42023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654606" y="1513999"/>
            <a:ext cx="561023" cy="561023"/>
          </a:xfrm>
          <a:prstGeom prst="roundRect">
            <a:avLst>
              <a:gd name="adj" fmla="val 81494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4861" y="1654254"/>
            <a:ext cx="280511" cy="280511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402556" y="1543169"/>
            <a:ext cx="3098483" cy="2922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Develop Manager Capability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1402556" y="1947624"/>
            <a:ext cx="12573238" cy="2992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Empowering leaders with essential skills for effective team management and growth.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1122164" y="2945844"/>
            <a:ext cx="186928" cy="841534"/>
          </a:xfrm>
          <a:prstGeom prst="roundRect">
            <a:avLst>
              <a:gd name="adj" fmla="val 42023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9" name="Shape 6"/>
          <p:cNvSpPr/>
          <p:nvPr/>
        </p:nvSpPr>
        <p:spPr>
          <a:xfrm>
            <a:off x="935117" y="2823091"/>
            <a:ext cx="561023" cy="561023"/>
          </a:xfrm>
          <a:prstGeom prst="roundRect">
            <a:avLst>
              <a:gd name="adj" fmla="val 81494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5373" y="2963347"/>
            <a:ext cx="280511" cy="280511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1683068" y="2852261"/>
            <a:ext cx="4183380" cy="2922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Modernise Performance Management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8"/>
          <p:cNvSpPr/>
          <p:nvPr/>
        </p:nvSpPr>
        <p:spPr>
          <a:xfrm>
            <a:off x="1683068" y="3256717"/>
            <a:ext cx="12292727" cy="2992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Transitioning to dynamic, continuous feedback systems to foster accountability and development.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9"/>
          <p:cNvSpPr/>
          <p:nvPr/>
        </p:nvSpPr>
        <p:spPr>
          <a:xfrm>
            <a:off x="1402675" y="4254937"/>
            <a:ext cx="186928" cy="841534"/>
          </a:xfrm>
          <a:prstGeom prst="roundRect">
            <a:avLst>
              <a:gd name="adj" fmla="val 42023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14" name="Shape 10"/>
          <p:cNvSpPr/>
          <p:nvPr/>
        </p:nvSpPr>
        <p:spPr>
          <a:xfrm>
            <a:off x="1215628" y="4132183"/>
            <a:ext cx="561023" cy="561023"/>
          </a:xfrm>
          <a:prstGeom prst="roundRect">
            <a:avLst>
              <a:gd name="adj" fmla="val 81494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355884" y="4272439"/>
            <a:ext cx="280511" cy="280511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1963579" y="4161353"/>
            <a:ext cx="4090868" cy="2922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Strengthen Engagement &amp; Retention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2"/>
          <p:cNvSpPr/>
          <p:nvPr/>
        </p:nvSpPr>
        <p:spPr>
          <a:xfrm>
            <a:off x="1963579" y="4565809"/>
            <a:ext cx="12012216" cy="2992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Implementing initiatives to boost morale, reduce turnover, and cultivate a loyal workforce.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3"/>
          <p:cNvSpPr/>
          <p:nvPr/>
        </p:nvSpPr>
        <p:spPr>
          <a:xfrm>
            <a:off x="1683187" y="5564029"/>
            <a:ext cx="186928" cy="841534"/>
          </a:xfrm>
          <a:prstGeom prst="roundRect">
            <a:avLst>
              <a:gd name="adj" fmla="val 42023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19" name="Shape 14"/>
          <p:cNvSpPr/>
          <p:nvPr/>
        </p:nvSpPr>
        <p:spPr>
          <a:xfrm>
            <a:off x="1496139" y="5441275"/>
            <a:ext cx="561023" cy="561023"/>
          </a:xfrm>
          <a:prstGeom prst="roundRect">
            <a:avLst>
              <a:gd name="adj" fmla="val 81494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636395" y="5581531"/>
            <a:ext cx="280511" cy="280511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2244090" y="5470446"/>
            <a:ext cx="4756666" cy="2922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Deliver Culture Transformation Programme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16"/>
          <p:cNvSpPr/>
          <p:nvPr/>
        </p:nvSpPr>
        <p:spPr>
          <a:xfrm>
            <a:off x="2244090" y="5874901"/>
            <a:ext cx="11731704" cy="2992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Driving foundational changes to build a people-centric, high-performance organizational culture.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hape 17"/>
          <p:cNvSpPr/>
          <p:nvPr/>
        </p:nvSpPr>
        <p:spPr>
          <a:xfrm>
            <a:off x="1402675" y="6873121"/>
            <a:ext cx="186928" cy="841534"/>
          </a:xfrm>
          <a:prstGeom prst="roundRect">
            <a:avLst>
              <a:gd name="adj" fmla="val 42023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24" name="Shape 18"/>
          <p:cNvSpPr/>
          <p:nvPr/>
        </p:nvSpPr>
        <p:spPr>
          <a:xfrm>
            <a:off x="1215628" y="6750368"/>
            <a:ext cx="561023" cy="561023"/>
          </a:xfrm>
          <a:prstGeom prst="roundRect">
            <a:avLst>
              <a:gd name="adj" fmla="val 81494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pic>
        <p:nvPicPr>
          <p:cNvPr id="25" name="Image 4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355884" y="6890623"/>
            <a:ext cx="280511" cy="280511"/>
          </a:xfrm>
          <a:prstGeom prst="rect">
            <a:avLst/>
          </a:prstGeom>
        </p:spPr>
      </p:pic>
      <p:sp>
        <p:nvSpPr>
          <p:cNvPr id="26" name="Text 19"/>
          <p:cNvSpPr/>
          <p:nvPr/>
        </p:nvSpPr>
        <p:spPr>
          <a:xfrm>
            <a:off x="1963579" y="6779538"/>
            <a:ext cx="4716304" cy="29229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00" dirty="0">
                <a:solidFill>
                  <a:srgbClr val="5B5F71"/>
                </a:solidFill>
                <a:latin typeface="Arial" panose="020B0604020202020204" pitchFamily="34" charset="0"/>
                <a:ea typeface="Instrument Sans Semi Bold" pitchFamily="34" charset="-122"/>
                <a:cs typeface="Arial" panose="020B0604020202020204" pitchFamily="34" charset="0"/>
              </a:rPr>
              <a:t>Align HR Systems with Long-Term Strategy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0"/>
          <p:cNvSpPr/>
          <p:nvPr/>
        </p:nvSpPr>
        <p:spPr>
          <a:xfrm>
            <a:off x="1963579" y="7183993"/>
            <a:ext cx="12012216" cy="2992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Integrating HR technologies and processes to support strategic business objectives and growth.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CA0486D-65F7-4CC5-8FDB-E1331091D0DA}"/>
              </a:ext>
            </a:extLst>
          </p:cNvPr>
          <p:cNvSpPr/>
          <p:nvPr/>
        </p:nvSpPr>
        <p:spPr>
          <a:xfrm>
            <a:off x="12801600" y="7595354"/>
            <a:ext cx="1718268" cy="51494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3416" y="521256"/>
            <a:ext cx="7149465" cy="4738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700"/>
              </a:lnSpc>
              <a:buNone/>
            </a:pPr>
            <a:r>
              <a:rPr lang="en-US" sz="2950" dirty="0">
                <a:solidFill>
                  <a:srgbClr val="505468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Strategy 1: Elevating Manager Capability</a:t>
            </a:r>
            <a:endParaRPr lang="en-US" sz="29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416" y="1492687"/>
            <a:ext cx="6420564" cy="6420564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554039" y="1468993"/>
            <a:ext cx="5605105" cy="3554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05468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Key Actions for Leadership Empowerment</a:t>
            </a:r>
            <a:endParaRPr lang="en-US" sz="2200" dirty="0"/>
          </a:p>
        </p:txBody>
      </p:sp>
      <p:sp>
        <p:nvSpPr>
          <p:cNvPr id="5" name="Text 2"/>
          <p:cNvSpPr/>
          <p:nvPr/>
        </p:nvSpPr>
        <p:spPr>
          <a:xfrm>
            <a:off x="7554039" y="2013942"/>
            <a:ext cx="642056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Mandatory Leadership Development Pathway</a:t>
            </a:r>
            <a:r>
              <a:rPr lang="en-US" sz="1450" b="1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:</a:t>
            </a:r>
            <a:r>
              <a:rPr lang="en-US" sz="14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 Structured programs covering core management competencies.</a:t>
            </a:r>
            <a:endParaRPr lang="en-US" sz="1450" dirty="0"/>
          </a:p>
        </p:txBody>
      </p:sp>
      <p:sp>
        <p:nvSpPr>
          <p:cNvPr id="6" name="Text 3"/>
          <p:cNvSpPr/>
          <p:nvPr/>
        </p:nvSpPr>
        <p:spPr>
          <a:xfrm>
            <a:off x="7554039" y="2686764"/>
            <a:ext cx="642056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Coaching &amp; Feedback Skills Programme</a:t>
            </a:r>
            <a:r>
              <a:rPr lang="en-US" sz="1450" b="1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:</a:t>
            </a:r>
            <a:r>
              <a:rPr lang="en-US" sz="14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 Equipping managers with tools for constructive guidance and development.</a:t>
            </a:r>
            <a:endParaRPr lang="en-US" sz="1450" dirty="0"/>
          </a:p>
        </p:txBody>
      </p:sp>
      <p:sp>
        <p:nvSpPr>
          <p:cNvPr id="7" name="Text 4"/>
          <p:cNvSpPr/>
          <p:nvPr/>
        </p:nvSpPr>
        <p:spPr>
          <a:xfrm>
            <a:off x="7554039" y="3359587"/>
            <a:ext cx="642056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Quarterly 360° Feedback</a:t>
            </a:r>
            <a:r>
              <a:rPr lang="en-US" sz="1450" b="1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:</a:t>
            </a:r>
            <a:r>
              <a:rPr lang="en-US" sz="14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 Comprehensive feedback from peers, subordinates, and superiors for holistic growth.</a:t>
            </a:r>
            <a:endParaRPr lang="en-US" sz="1450" dirty="0"/>
          </a:p>
        </p:txBody>
      </p:sp>
      <p:sp>
        <p:nvSpPr>
          <p:cNvPr id="8" name="Text 5"/>
          <p:cNvSpPr/>
          <p:nvPr/>
        </p:nvSpPr>
        <p:spPr>
          <a:xfrm>
            <a:off x="7554039" y="4032409"/>
            <a:ext cx="642056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People-Related KPIs in Manager Scorecards</a:t>
            </a:r>
            <a:r>
              <a:rPr lang="en-US" sz="1450" b="1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:</a:t>
            </a:r>
            <a:r>
              <a:rPr lang="en-US" sz="14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 Integrating HR metrics into performance reviews to ensure accountability.</a:t>
            </a:r>
            <a:endParaRPr lang="en-US" sz="1450" dirty="0"/>
          </a:p>
        </p:txBody>
      </p:sp>
      <p:sp>
        <p:nvSpPr>
          <p:cNvPr id="9" name="Text 6"/>
          <p:cNvSpPr/>
          <p:nvPr/>
        </p:nvSpPr>
        <p:spPr>
          <a:xfrm>
            <a:off x="7554039" y="4809411"/>
            <a:ext cx="6420564" cy="9097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Expected Outcomes</a:t>
            </a:r>
            <a:r>
              <a:rPr lang="en-US" sz="1450" b="1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:</a:t>
            </a:r>
            <a:r>
              <a:rPr lang="en-US" sz="14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 Improved leadership confidence, enhanced fairness and consistency in management practices, and a more positive and productive team climate across the organization.</a:t>
            </a:r>
            <a:endParaRPr lang="en-US" sz="145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DD86E18-AD0D-4804-AFA3-92D19D8C7609}"/>
              </a:ext>
            </a:extLst>
          </p:cNvPr>
          <p:cNvSpPr/>
          <p:nvPr/>
        </p:nvSpPr>
        <p:spPr>
          <a:xfrm>
            <a:off x="12741310" y="7641946"/>
            <a:ext cx="1889090" cy="5727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3416" y="521256"/>
            <a:ext cx="8543330" cy="4738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700"/>
              </a:lnSpc>
              <a:buNone/>
            </a:pPr>
            <a:r>
              <a:rPr lang="en-US" sz="2950" dirty="0">
                <a:solidFill>
                  <a:srgbClr val="505468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Strategy 2: Performance Management Redesign</a:t>
            </a:r>
            <a:endParaRPr lang="en-US" sz="2950" dirty="0"/>
          </a:p>
        </p:txBody>
      </p:sp>
      <p:sp>
        <p:nvSpPr>
          <p:cNvPr id="3" name="Text 1"/>
          <p:cNvSpPr/>
          <p:nvPr/>
        </p:nvSpPr>
        <p:spPr>
          <a:xfrm>
            <a:off x="663416" y="1468993"/>
            <a:ext cx="6372939" cy="3554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dirty="0">
                <a:solidFill>
                  <a:srgbClr val="505468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Shifting to Continuous Growth &amp; Accountability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63416" y="2013942"/>
            <a:ext cx="642056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From Annual Appraisal to Continuous Feedback</a:t>
            </a:r>
            <a:r>
              <a:rPr lang="en-US" sz="1450" b="1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:</a:t>
            </a:r>
            <a:r>
              <a:rPr lang="en-US" sz="14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 Implementing regular, ongoing dialogues for real-time development.</a:t>
            </a:r>
            <a:endParaRPr lang="en-US" sz="1450" dirty="0"/>
          </a:p>
        </p:txBody>
      </p:sp>
      <p:sp>
        <p:nvSpPr>
          <p:cNvPr id="5" name="Text 3"/>
          <p:cNvSpPr/>
          <p:nvPr/>
        </p:nvSpPr>
        <p:spPr>
          <a:xfrm>
            <a:off x="663416" y="2686764"/>
            <a:ext cx="6420564" cy="9097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SMART, Values-Aligned Objectives</a:t>
            </a:r>
            <a:r>
              <a:rPr lang="en-US" sz="1450" b="1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:</a:t>
            </a:r>
            <a:r>
              <a:rPr lang="en-US" sz="14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 Setting Specific, Measurable, Achievable, Relevant, and Time-bound goals linked to company values.</a:t>
            </a:r>
            <a:endParaRPr lang="en-US" sz="1450" dirty="0"/>
          </a:p>
        </p:txBody>
      </p:sp>
      <p:sp>
        <p:nvSpPr>
          <p:cNvPr id="6" name="Text 4"/>
          <p:cNvSpPr/>
          <p:nvPr/>
        </p:nvSpPr>
        <p:spPr>
          <a:xfrm>
            <a:off x="663416" y="3662839"/>
            <a:ext cx="642056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Talent Reviews &amp; Succession Planning</a:t>
            </a:r>
            <a:r>
              <a:rPr lang="en-US" sz="1450" b="1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:</a:t>
            </a:r>
            <a:r>
              <a:rPr lang="en-US" sz="14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 Identifying and nurturing future leaders, ensuring a robust talent pipeline.</a:t>
            </a:r>
            <a:endParaRPr lang="en-US" sz="1450" dirty="0"/>
          </a:p>
        </p:txBody>
      </p:sp>
      <p:sp>
        <p:nvSpPr>
          <p:cNvPr id="7" name="Text 5"/>
          <p:cNvSpPr/>
          <p:nvPr/>
        </p:nvSpPr>
        <p:spPr>
          <a:xfrm>
            <a:off x="663416" y="4335661"/>
            <a:ext cx="6420564" cy="606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5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Standardised Performance Documentation</a:t>
            </a:r>
            <a:r>
              <a:rPr lang="en-US" sz="1450" b="1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:</a:t>
            </a:r>
            <a:r>
              <a:rPr lang="en-US" sz="14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 Creating clear, consistent records for objective assessment and development.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663416" y="5112663"/>
            <a:ext cx="6420564" cy="9097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450" b="1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Benefits:</a:t>
            </a:r>
            <a:r>
              <a:rPr lang="en-US" sz="14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 This redesign will lead to improved clarity in roles, enhanced individual and team accountability, higher overall performance, and a fairer, more transparent evaluation process.</a:t>
            </a:r>
            <a:endParaRPr lang="en-US" sz="1450" dirty="0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9836" y="1731883"/>
            <a:ext cx="6420564" cy="642056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2501741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00445" y="3052048"/>
            <a:ext cx="8975408" cy="5003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150" dirty="0">
                <a:solidFill>
                  <a:srgbClr val="505468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Strategy 3: Engagement, Retention &amp; Wellbeing</a:t>
            </a:r>
            <a:endParaRPr lang="en-US" sz="3150" dirty="0"/>
          </a:p>
        </p:txBody>
      </p:sp>
      <p:sp>
        <p:nvSpPr>
          <p:cNvPr id="4" name="Shape 1"/>
          <p:cNvSpPr/>
          <p:nvPr/>
        </p:nvSpPr>
        <p:spPr>
          <a:xfrm>
            <a:off x="700445" y="3852505"/>
            <a:ext cx="13229511" cy="2961323"/>
          </a:xfrm>
          <a:prstGeom prst="roundRect">
            <a:avLst>
              <a:gd name="adj" fmla="val 2839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5" name="Shape 2"/>
          <p:cNvSpPr/>
          <p:nvPr/>
        </p:nvSpPr>
        <p:spPr>
          <a:xfrm>
            <a:off x="708065" y="3860125"/>
            <a:ext cx="6607135" cy="1473041"/>
          </a:xfrm>
          <a:prstGeom prst="roundRect">
            <a:avLst>
              <a:gd name="adj" fmla="val 5707"/>
            </a:avLst>
          </a:prstGeom>
          <a:solidFill>
            <a:srgbClr val="E2E3E9"/>
          </a:solidFill>
          <a:ln/>
        </p:spPr>
      </p:sp>
      <p:sp>
        <p:nvSpPr>
          <p:cNvPr id="6" name="Text 3"/>
          <p:cNvSpPr/>
          <p:nvPr/>
        </p:nvSpPr>
        <p:spPr>
          <a:xfrm>
            <a:off x="908090" y="4060150"/>
            <a:ext cx="2808446" cy="3126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5B5F71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Quarterly Pulse Surveys</a:t>
            </a:r>
            <a:endParaRPr lang="en-US" sz="1950" dirty="0"/>
          </a:p>
        </p:txBody>
      </p:sp>
      <p:sp>
        <p:nvSpPr>
          <p:cNvPr id="7" name="Text 4"/>
          <p:cNvSpPr/>
          <p:nvPr/>
        </p:nvSpPr>
        <p:spPr>
          <a:xfrm>
            <a:off x="908090" y="4492823"/>
            <a:ext cx="5906810" cy="640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Regular check-ins to gauge employee sentiment and inform targeted action plans.</a:t>
            </a:r>
            <a:endParaRPr lang="en-US" sz="1550" dirty="0"/>
          </a:p>
        </p:txBody>
      </p:sp>
      <p:sp>
        <p:nvSpPr>
          <p:cNvPr id="8" name="Shape 5"/>
          <p:cNvSpPr/>
          <p:nvPr/>
        </p:nvSpPr>
        <p:spPr>
          <a:xfrm>
            <a:off x="7315200" y="3860125"/>
            <a:ext cx="6607135" cy="1473041"/>
          </a:xfrm>
          <a:prstGeom prst="rect">
            <a:avLst/>
          </a:prstGeom>
          <a:solidFill>
            <a:srgbClr val="E2E3E9"/>
          </a:solidFill>
          <a:ln/>
        </p:spPr>
      </p:sp>
      <p:sp>
        <p:nvSpPr>
          <p:cNvPr id="9" name="Shape 6"/>
          <p:cNvSpPr/>
          <p:nvPr/>
        </p:nvSpPr>
        <p:spPr>
          <a:xfrm>
            <a:off x="7315200" y="3860125"/>
            <a:ext cx="22860" cy="1473041"/>
          </a:xfrm>
          <a:prstGeom prst="roundRect">
            <a:avLst>
              <a:gd name="adj" fmla="val 367716"/>
            </a:avLst>
          </a:prstGeom>
          <a:solidFill>
            <a:srgbClr val="C8C9CF"/>
          </a:solidFill>
          <a:ln/>
        </p:spPr>
      </p:sp>
      <p:sp>
        <p:nvSpPr>
          <p:cNvPr id="10" name="Text 7"/>
          <p:cNvSpPr/>
          <p:nvPr/>
        </p:nvSpPr>
        <p:spPr>
          <a:xfrm>
            <a:off x="7815501" y="4060150"/>
            <a:ext cx="4490442" cy="3126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5B5F71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Flexible Working &amp; Wellbeing Support</a:t>
            </a:r>
            <a:endParaRPr lang="en-US" sz="1950" dirty="0"/>
          </a:p>
        </p:txBody>
      </p:sp>
      <p:sp>
        <p:nvSpPr>
          <p:cNvPr id="11" name="Text 8"/>
          <p:cNvSpPr/>
          <p:nvPr/>
        </p:nvSpPr>
        <p:spPr>
          <a:xfrm>
            <a:off x="7815501" y="4492823"/>
            <a:ext cx="5906810" cy="640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Promoting work-life balance through adaptable schedules and mental health resources.</a:t>
            </a:r>
            <a:endParaRPr lang="en-US" sz="1550" dirty="0"/>
          </a:p>
        </p:txBody>
      </p:sp>
      <p:sp>
        <p:nvSpPr>
          <p:cNvPr id="12" name="Shape 9"/>
          <p:cNvSpPr/>
          <p:nvPr/>
        </p:nvSpPr>
        <p:spPr>
          <a:xfrm>
            <a:off x="7065050" y="4346496"/>
            <a:ext cx="500301" cy="500301"/>
          </a:xfrm>
          <a:prstGeom prst="roundRect">
            <a:avLst>
              <a:gd name="adj" fmla="val 16802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C8C9CF"/>
            </a:solidFill>
            <a:prstDash val="solid"/>
          </a:ln>
        </p:spPr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90065" y="4471511"/>
            <a:ext cx="250150" cy="250150"/>
          </a:xfrm>
          <a:prstGeom prst="rect">
            <a:avLst/>
          </a:prstGeom>
        </p:spPr>
      </p:pic>
      <p:sp>
        <p:nvSpPr>
          <p:cNvPr id="14" name="Shape 10"/>
          <p:cNvSpPr/>
          <p:nvPr/>
        </p:nvSpPr>
        <p:spPr>
          <a:xfrm>
            <a:off x="708065" y="5333167"/>
            <a:ext cx="6607135" cy="1473041"/>
          </a:xfrm>
          <a:prstGeom prst="rect">
            <a:avLst/>
          </a:prstGeom>
          <a:solidFill>
            <a:srgbClr val="E2E3E9"/>
          </a:solidFill>
          <a:ln/>
        </p:spPr>
      </p:sp>
      <p:sp>
        <p:nvSpPr>
          <p:cNvPr id="15" name="Shape 11"/>
          <p:cNvSpPr/>
          <p:nvPr/>
        </p:nvSpPr>
        <p:spPr>
          <a:xfrm>
            <a:off x="708065" y="5333167"/>
            <a:ext cx="6607135" cy="22860"/>
          </a:xfrm>
          <a:prstGeom prst="roundRect">
            <a:avLst>
              <a:gd name="adj" fmla="val 367716"/>
            </a:avLst>
          </a:prstGeom>
          <a:solidFill>
            <a:srgbClr val="C8C9CF"/>
          </a:solidFill>
          <a:ln/>
        </p:spPr>
      </p:sp>
      <p:sp>
        <p:nvSpPr>
          <p:cNvPr id="16" name="Text 12"/>
          <p:cNvSpPr/>
          <p:nvPr/>
        </p:nvSpPr>
        <p:spPr>
          <a:xfrm>
            <a:off x="908090" y="5533192"/>
            <a:ext cx="3016925" cy="3126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5B5F71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Recognition Programmes</a:t>
            </a:r>
            <a:endParaRPr lang="en-US" sz="1950" dirty="0"/>
          </a:p>
        </p:txBody>
      </p:sp>
      <p:sp>
        <p:nvSpPr>
          <p:cNvPr id="17" name="Text 13"/>
          <p:cNvSpPr/>
          <p:nvPr/>
        </p:nvSpPr>
        <p:spPr>
          <a:xfrm>
            <a:off x="908090" y="5965865"/>
            <a:ext cx="5906810" cy="640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Implementing both peer-to-peer and formal recognition to celebrate achievements.</a:t>
            </a:r>
            <a:endParaRPr lang="en-US" sz="1550" dirty="0"/>
          </a:p>
        </p:txBody>
      </p:sp>
      <p:sp>
        <p:nvSpPr>
          <p:cNvPr id="18" name="Shape 14"/>
          <p:cNvSpPr/>
          <p:nvPr/>
        </p:nvSpPr>
        <p:spPr>
          <a:xfrm>
            <a:off x="7315200" y="5333167"/>
            <a:ext cx="6607135" cy="1473041"/>
          </a:xfrm>
          <a:prstGeom prst="rect">
            <a:avLst/>
          </a:prstGeom>
          <a:solidFill>
            <a:srgbClr val="E2E3E9"/>
          </a:solidFill>
          <a:ln/>
        </p:spPr>
      </p:sp>
      <p:sp>
        <p:nvSpPr>
          <p:cNvPr id="19" name="Shape 15"/>
          <p:cNvSpPr/>
          <p:nvPr/>
        </p:nvSpPr>
        <p:spPr>
          <a:xfrm>
            <a:off x="7315200" y="5333167"/>
            <a:ext cx="22860" cy="1473041"/>
          </a:xfrm>
          <a:prstGeom prst="roundRect">
            <a:avLst>
              <a:gd name="adj" fmla="val 367716"/>
            </a:avLst>
          </a:prstGeom>
          <a:solidFill>
            <a:srgbClr val="C8C9CF"/>
          </a:solidFill>
          <a:ln/>
        </p:spPr>
      </p:sp>
      <p:sp>
        <p:nvSpPr>
          <p:cNvPr id="20" name="Shape 16"/>
          <p:cNvSpPr/>
          <p:nvPr/>
        </p:nvSpPr>
        <p:spPr>
          <a:xfrm>
            <a:off x="7315200" y="5333167"/>
            <a:ext cx="6607135" cy="22860"/>
          </a:xfrm>
          <a:prstGeom prst="roundRect">
            <a:avLst>
              <a:gd name="adj" fmla="val 367716"/>
            </a:avLst>
          </a:prstGeom>
          <a:solidFill>
            <a:srgbClr val="C8C9CF"/>
          </a:solidFill>
          <a:ln/>
        </p:spPr>
      </p:sp>
      <p:sp>
        <p:nvSpPr>
          <p:cNvPr id="21" name="Text 17"/>
          <p:cNvSpPr/>
          <p:nvPr/>
        </p:nvSpPr>
        <p:spPr>
          <a:xfrm>
            <a:off x="7815501" y="5533192"/>
            <a:ext cx="4172783" cy="3126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5B5F71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Career Pathways &amp; Internal Mobility</a:t>
            </a:r>
            <a:endParaRPr lang="en-US" sz="1950" dirty="0"/>
          </a:p>
        </p:txBody>
      </p:sp>
      <p:sp>
        <p:nvSpPr>
          <p:cNvPr id="22" name="Text 18"/>
          <p:cNvSpPr/>
          <p:nvPr/>
        </p:nvSpPr>
        <p:spPr>
          <a:xfrm>
            <a:off x="7815501" y="5965865"/>
            <a:ext cx="5906810" cy="640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5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Clearly defined growth opportunities and support for internal role transitions.</a:t>
            </a:r>
            <a:endParaRPr lang="en-US" sz="1550" dirty="0"/>
          </a:p>
        </p:txBody>
      </p:sp>
      <p:sp>
        <p:nvSpPr>
          <p:cNvPr id="23" name="Shape 19"/>
          <p:cNvSpPr/>
          <p:nvPr/>
        </p:nvSpPr>
        <p:spPr>
          <a:xfrm>
            <a:off x="7065050" y="5819537"/>
            <a:ext cx="500301" cy="500301"/>
          </a:xfrm>
          <a:prstGeom prst="roundRect">
            <a:avLst>
              <a:gd name="adj" fmla="val 16802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C8C9CF"/>
            </a:solidFill>
            <a:prstDash val="solid"/>
          </a:ln>
        </p:spPr>
      </p:sp>
      <p:pic>
        <p:nvPicPr>
          <p:cNvPr id="24" name="Image 2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190065" y="5944553"/>
            <a:ext cx="250150" cy="250150"/>
          </a:xfrm>
          <a:prstGeom prst="rect">
            <a:avLst/>
          </a:prstGeom>
        </p:spPr>
      </p:pic>
      <p:sp>
        <p:nvSpPr>
          <p:cNvPr id="25" name="Text 20"/>
          <p:cNvSpPr/>
          <p:nvPr/>
        </p:nvSpPr>
        <p:spPr>
          <a:xfrm>
            <a:off x="723304" y="6949559"/>
            <a:ext cx="13229511" cy="640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Outcome</a:t>
            </a:r>
            <a:r>
              <a:rPr lang="en-US" sz="1550" b="1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:</a:t>
            </a:r>
            <a:r>
              <a:rPr lang="en-US" sz="15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 These initiatives will significantly reduce employee turnover, foster higher morale, and strengthen BrightWave's reputation as a desirable employer.</a:t>
            </a:r>
            <a:endParaRPr lang="en-US" sz="155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67A8CF2-30CF-4119-B0D4-D2F0D9A2CA1F}"/>
              </a:ext>
            </a:extLst>
          </p:cNvPr>
          <p:cNvSpPr/>
          <p:nvPr/>
        </p:nvSpPr>
        <p:spPr>
          <a:xfrm>
            <a:off x="12731262" y="7767376"/>
            <a:ext cx="1808703" cy="39721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3529" y="1014413"/>
            <a:ext cx="7916942" cy="8765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450"/>
              </a:lnSpc>
              <a:buNone/>
            </a:pPr>
            <a:r>
              <a:rPr lang="en-US" sz="2750" dirty="0">
                <a:solidFill>
                  <a:srgbClr val="505468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Implementation Timeline (3 Years): Roadmap to Success</a:t>
            </a:r>
            <a:endParaRPr lang="en-US" sz="2750" dirty="0"/>
          </a:p>
        </p:txBody>
      </p:sp>
      <p:sp>
        <p:nvSpPr>
          <p:cNvPr id="4" name="Shape 1"/>
          <p:cNvSpPr/>
          <p:nvPr/>
        </p:nvSpPr>
        <p:spPr>
          <a:xfrm>
            <a:off x="4560570" y="2153841"/>
            <a:ext cx="22860" cy="4303395"/>
          </a:xfrm>
          <a:prstGeom prst="roundRect">
            <a:avLst>
              <a:gd name="adj" fmla="val 322099"/>
            </a:avLst>
          </a:prstGeom>
          <a:solidFill>
            <a:srgbClr val="C8C9CF"/>
          </a:solidFill>
          <a:ln/>
        </p:spPr>
      </p:sp>
      <p:sp>
        <p:nvSpPr>
          <p:cNvPr id="5" name="Shape 2"/>
          <p:cNvSpPr/>
          <p:nvPr/>
        </p:nvSpPr>
        <p:spPr>
          <a:xfrm>
            <a:off x="3871734" y="2339578"/>
            <a:ext cx="525899" cy="22860"/>
          </a:xfrm>
          <a:prstGeom prst="roundRect">
            <a:avLst>
              <a:gd name="adj" fmla="val 322099"/>
            </a:avLst>
          </a:prstGeom>
          <a:solidFill>
            <a:srgbClr val="C8C9CF"/>
          </a:solidFill>
          <a:ln/>
        </p:spPr>
      </p:sp>
      <p:sp>
        <p:nvSpPr>
          <p:cNvPr id="6" name="Shape 3"/>
          <p:cNvSpPr/>
          <p:nvPr/>
        </p:nvSpPr>
        <p:spPr>
          <a:xfrm>
            <a:off x="4374773" y="2153841"/>
            <a:ext cx="394454" cy="394454"/>
          </a:xfrm>
          <a:prstGeom prst="roundRect">
            <a:avLst>
              <a:gd name="adj" fmla="val 18667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4440495" y="2186702"/>
            <a:ext cx="262890" cy="3286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50"/>
              </a:lnSpc>
              <a:buNone/>
            </a:pPr>
            <a:r>
              <a:rPr lang="en-US" sz="2050" dirty="0">
                <a:solidFill>
                  <a:srgbClr val="5B5F71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1</a:t>
            </a:r>
            <a:endParaRPr lang="en-US" sz="2050" dirty="0"/>
          </a:p>
        </p:txBody>
      </p:sp>
      <p:sp>
        <p:nvSpPr>
          <p:cNvPr id="8" name="Text 5"/>
          <p:cNvSpPr/>
          <p:nvPr/>
        </p:nvSpPr>
        <p:spPr>
          <a:xfrm>
            <a:off x="935236" y="2214086"/>
            <a:ext cx="2760226" cy="273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150"/>
              </a:lnSpc>
              <a:buNone/>
            </a:pPr>
            <a:r>
              <a:rPr lang="en-US" sz="1700" dirty="0">
                <a:solidFill>
                  <a:srgbClr val="5B5F71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Year 1: Foundation Building</a:t>
            </a:r>
            <a:endParaRPr lang="en-US" sz="1700" dirty="0"/>
          </a:p>
        </p:txBody>
      </p:sp>
      <p:sp>
        <p:nvSpPr>
          <p:cNvPr id="9" name="Text 6"/>
          <p:cNvSpPr/>
          <p:nvPr/>
        </p:nvSpPr>
        <p:spPr>
          <a:xfrm>
            <a:off x="613529" y="2593181"/>
            <a:ext cx="3081933" cy="2803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Manager training launch</a:t>
            </a:r>
            <a:endParaRPr lang="en-US" sz="1350" dirty="0"/>
          </a:p>
        </p:txBody>
      </p:sp>
      <p:sp>
        <p:nvSpPr>
          <p:cNvPr id="10" name="Text 7"/>
          <p:cNvSpPr/>
          <p:nvPr/>
        </p:nvSpPr>
        <p:spPr>
          <a:xfrm>
            <a:off x="613529" y="2934891"/>
            <a:ext cx="3081933" cy="560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Performance framework establishment</a:t>
            </a:r>
            <a:endParaRPr lang="en-US" sz="1350" dirty="0"/>
          </a:p>
        </p:txBody>
      </p:sp>
      <p:sp>
        <p:nvSpPr>
          <p:cNvPr id="11" name="Text 8"/>
          <p:cNvSpPr/>
          <p:nvPr/>
        </p:nvSpPr>
        <p:spPr>
          <a:xfrm>
            <a:off x="613529" y="3556992"/>
            <a:ext cx="3081933" cy="2803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Initial engagement surveys</a:t>
            </a:r>
            <a:endParaRPr lang="en-US" sz="1350" dirty="0"/>
          </a:p>
        </p:txBody>
      </p:sp>
      <p:sp>
        <p:nvSpPr>
          <p:cNvPr id="12" name="Shape 9"/>
          <p:cNvSpPr/>
          <p:nvPr/>
        </p:nvSpPr>
        <p:spPr>
          <a:xfrm>
            <a:off x="4746367" y="3391257"/>
            <a:ext cx="525899" cy="22860"/>
          </a:xfrm>
          <a:prstGeom prst="roundRect">
            <a:avLst>
              <a:gd name="adj" fmla="val 322099"/>
            </a:avLst>
          </a:prstGeom>
          <a:solidFill>
            <a:srgbClr val="C8C9CF"/>
          </a:solidFill>
          <a:ln/>
        </p:spPr>
      </p:sp>
      <p:sp>
        <p:nvSpPr>
          <p:cNvPr id="13" name="Shape 10"/>
          <p:cNvSpPr/>
          <p:nvPr/>
        </p:nvSpPr>
        <p:spPr>
          <a:xfrm>
            <a:off x="4374773" y="3205520"/>
            <a:ext cx="394454" cy="394454"/>
          </a:xfrm>
          <a:prstGeom prst="roundRect">
            <a:avLst>
              <a:gd name="adj" fmla="val 18667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4440495" y="3238381"/>
            <a:ext cx="262890" cy="3286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50"/>
              </a:lnSpc>
              <a:buNone/>
            </a:pPr>
            <a:r>
              <a:rPr lang="en-US" sz="2050" dirty="0">
                <a:solidFill>
                  <a:srgbClr val="5B5F71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2</a:t>
            </a:r>
            <a:endParaRPr lang="en-US" sz="2050" dirty="0"/>
          </a:p>
        </p:txBody>
      </p:sp>
      <p:sp>
        <p:nvSpPr>
          <p:cNvPr id="15" name="Text 12"/>
          <p:cNvSpPr/>
          <p:nvPr/>
        </p:nvSpPr>
        <p:spPr>
          <a:xfrm>
            <a:off x="5448538" y="3265765"/>
            <a:ext cx="3081933" cy="547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dirty="0">
                <a:solidFill>
                  <a:srgbClr val="5B5F71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Year 2: Embedding &amp; Expansion</a:t>
            </a:r>
            <a:endParaRPr lang="en-US" sz="1700" dirty="0"/>
          </a:p>
        </p:txBody>
      </p:sp>
      <p:sp>
        <p:nvSpPr>
          <p:cNvPr id="16" name="Text 13"/>
          <p:cNvSpPr/>
          <p:nvPr/>
        </p:nvSpPr>
        <p:spPr>
          <a:xfrm>
            <a:off x="5448538" y="3918823"/>
            <a:ext cx="3081933" cy="2803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Recognition programme rollout</a:t>
            </a:r>
            <a:endParaRPr lang="en-US" sz="1350" dirty="0"/>
          </a:p>
        </p:txBody>
      </p:sp>
      <p:sp>
        <p:nvSpPr>
          <p:cNvPr id="17" name="Text 14"/>
          <p:cNvSpPr/>
          <p:nvPr/>
        </p:nvSpPr>
        <p:spPr>
          <a:xfrm>
            <a:off x="5448538" y="4260533"/>
            <a:ext cx="3081933" cy="2803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Coaching culture embedding</a:t>
            </a:r>
            <a:endParaRPr lang="en-US" sz="1350" dirty="0"/>
          </a:p>
        </p:txBody>
      </p:sp>
      <p:sp>
        <p:nvSpPr>
          <p:cNvPr id="18" name="Text 15"/>
          <p:cNvSpPr/>
          <p:nvPr/>
        </p:nvSpPr>
        <p:spPr>
          <a:xfrm>
            <a:off x="5448538" y="4602242"/>
            <a:ext cx="3081933" cy="2803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Culture workshops and initiatives</a:t>
            </a:r>
            <a:endParaRPr lang="en-US" sz="1350" dirty="0"/>
          </a:p>
        </p:txBody>
      </p:sp>
      <p:sp>
        <p:nvSpPr>
          <p:cNvPr id="19" name="Shape 16"/>
          <p:cNvSpPr/>
          <p:nvPr/>
        </p:nvSpPr>
        <p:spPr>
          <a:xfrm>
            <a:off x="3871734" y="4405074"/>
            <a:ext cx="525899" cy="22860"/>
          </a:xfrm>
          <a:prstGeom prst="roundRect">
            <a:avLst>
              <a:gd name="adj" fmla="val 322099"/>
            </a:avLst>
          </a:prstGeom>
          <a:solidFill>
            <a:srgbClr val="C8C9CF"/>
          </a:solidFill>
          <a:ln/>
        </p:spPr>
      </p:sp>
      <p:sp>
        <p:nvSpPr>
          <p:cNvPr id="20" name="Shape 17"/>
          <p:cNvSpPr/>
          <p:nvPr/>
        </p:nvSpPr>
        <p:spPr>
          <a:xfrm>
            <a:off x="4374773" y="4219337"/>
            <a:ext cx="394454" cy="394454"/>
          </a:xfrm>
          <a:prstGeom prst="roundRect">
            <a:avLst>
              <a:gd name="adj" fmla="val 18667"/>
            </a:avLst>
          </a:prstGeom>
          <a:solidFill>
            <a:srgbClr val="E2E3E9"/>
          </a:solidFill>
          <a:ln w="7620">
            <a:solidFill>
              <a:srgbClr val="C8C9CF"/>
            </a:solidFill>
            <a:prstDash val="solid"/>
          </a:ln>
        </p:spPr>
      </p:sp>
      <p:sp>
        <p:nvSpPr>
          <p:cNvPr id="21" name="Text 18"/>
          <p:cNvSpPr/>
          <p:nvPr/>
        </p:nvSpPr>
        <p:spPr>
          <a:xfrm>
            <a:off x="4440495" y="4252198"/>
            <a:ext cx="262890" cy="3286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050"/>
              </a:lnSpc>
              <a:buNone/>
            </a:pPr>
            <a:r>
              <a:rPr lang="en-US" sz="2050" dirty="0">
                <a:solidFill>
                  <a:srgbClr val="5B5F71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3</a:t>
            </a:r>
            <a:endParaRPr lang="en-US" sz="2050" dirty="0"/>
          </a:p>
        </p:txBody>
      </p:sp>
      <p:sp>
        <p:nvSpPr>
          <p:cNvPr id="22" name="Text 19"/>
          <p:cNvSpPr/>
          <p:nvPr/>
        </p:nvSpPr>
        <p:spPr>
          <a:xfrm>
            <a:off x="613529" y="4279583"/>
            <a:ext cx="3081933" cy="547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150"/>
              </a:lnSpc>
              <a:buNone/>
            </a:pPr>
            <a:r>
              <a:rPr lang="en-US" sz="1700" dirty="0">
                <a:solidFill>
                  <a:srgbClr val="5B5F71"/>
                </a:solidFill>
                <a:latin typeface="Instrument Sans Semi Bold" pitchFamily="34" charset="0"/>
                <a:ea typeface="Instrument Sans Semi Bold" pitchFamily="34" charset="-122"/>
                <a:cs typeface="Instrument Sans Semi Bold" pitchFamily="34" charset="-120"/>
              </a:rPr>
              <a:t>Year 3: Consolidation &amp; Growth</a:t>
            </a:r>
            <a:endParaRPr lang="en-US" sz="1700" dirty="0"/>
          </a:p>
        </p:txBody>
      </p:sp>
      <p:sp>
        <p:nvSpPr>
          <p:cNvPr id="23" name="Text 20"/>
          <p:cNvSpPr/>
          <p:nvPr/>
        </p:nvSpPr>
        <p:spPr>
          <a:xfrm>
            <a:off x="613529" y="4932640"/>
            <a:ext cx="3081933" cy="2803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Succession planning integration</a:t>
            </a:r>
            <a:endParaRPr lang="en-US" sz="1350" dirty="0"/>
          </a:p>
        </p:txBody>
      </p:sp>
      <p:sp>
        <p:nvSpPr>
          <p:cNvPr id="24" name="Text 21"/>
          <p:cNvSpPr/>
          <p:nvPr/>
        </p:nvSpPr>
        <p:spPr>
          <a:xfrm>
            <a:off x="613529" y="5274350"/>
            <a:ext cx="3081933" cy="560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Comprehensive evaluation &amp; refinement</a:t>
            </a:r>
            <a:endParaRPr lang="en-US" sz="1350" dirty="0"/>
          </a:p>
        </p:txBody>
      </p:sp>
      <p:sp>
        <p:nvSpPr>
          <p:cNvPr id="25" name="Text 22"/>
          <p:cNvSpPr/>
          <p:nvPr/>
        </p:nvSpPr>
        <p:spPr>
          <a:xfrm>
            <a:off x="613529" y="5896451"/>
            <a:ext cx="3081933" cy="560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00"/>
              </a:lnSpc>
              <a:buSzPct val="100000"/>
              <a:buChar char="•"/>
            </a:pPr>
            <a:r>
              <a:rPr lang="en-US" sz="13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Cultural consolidation across all levels</a:t>
            </a:r>
            <a:endParaRPr lang="en-US" sz="1350" dirty="0"/>
          </a:p>
        </p:txBody>
      </p:sp>
      <p:sp>
        <p:nvSpPr>
          <p:cNvPr id="26" name="Text 23"/>
          <p:cNvSpPr/>
          <p:nvPr/>
        </p:nvSpPr>
        <p:spPr>
          <a:xfrm>
            <a:off x="634205" y="6684288"/>
            <a:ext cx="7916942" cy="560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400" b="1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Key Performance Indicators (KPIs):</a:t>
            </a:r>
            <a:r>
              <a:rPr lang="en-US" sz="1400" dirty="0">
                <a:solidFill>
                  <a:srgbClr val="5B5F71"/>
                </a:solidFill>
                <a:latin typeface="Arial" panose="020B0604020202020204" pitchFamily="34" charset="0"/>
                <a:ea typeface="Instrument Sans Medium" pitchFamily="34" charset="-122"/>
                <a:cs typeface="Arial" panose="020B0604020202020204" pitchFamily="34" charset="0"/>
              </a:rPr>
              <a:t> </a:t>
            </a:r>
            <a:r>
              <a:rPr lang="en-US" sz="1350" dirty="0">
                <a:solidFill>
                  <a:srgbClr val="5B5F71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Achieving a 10% reduction in turnover, a 15% increase in engagement scores, and demonstrable improvements in client satisfaction across all services.</a:t>
            </a:r>
            <a:endParaRPr lang="en-US" sz="13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194380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</a:rPr>
              <a:t>References &amp; Links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36620" y="665331"/>
            <a:ext cx="14104759" cy="59093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Albrecht et al. (2015):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hlinkClick r:id="rId2"/>
              </a:rPr>
              <a:t>https://www.emerald.com/insight/content/doi/10.1108/JOEPP-08-2014-0042/full/html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</a:rPr>
              <a:t>Armstrong &amp; Taylor (2023): </a:t>
            </a:r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  <a:hlinkClick r:id="rId3"/>
              </a:rPr>
              <a:t>https://www.koganpage.com/product/armstrongs-handbook-of-human-resource-management-practice-9781398610941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sv-SE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Becker &amp; Huselid (2006): </a:t>
            </a:r>
            <a:r>
              <a:rPr lang="sv-SE" dirty="0">
                <a:solidFill>
                  <a:schemeClr val="tx1">
                    <a:lumMod val="65000"/>
                    <a:lumOff val="35000"/>
                  </a:schemeClr>
                </a:solidFill>
                <a:hlinkClick r:id="rId4"/>
              </a:rPr>
              <a:t>https://journals.sagepub.com/doi/10.1177/0149206306293668</a:t>
            </a:r>
            <a:endParaRPr lang="sv-SE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Bersin (2018):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hlinkClick r:id="rId5"/>
              </a:rPr>
              <a:t>https://www2.deloitte.com/us/en/insights/focus/human-capital-trends/2018/performance-management-reinvented.html</a:t>
            </a:r>
            <a:endParaRPr lang="sv-SE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Boxall &amp; Purcell (2022):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hlinkClick r:id="rId6"/>
              </a:rPr>
              <a:t>https://global.oup.com/ukhe/product/strategy-and-human-resource-management-9780192892826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</a:rPr>
              <a:t>CIPD (2022): </a:t>
            </a:r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  <a:hlinkClick r:id="rId7"/>
              </a:rPr>
              <a:t>https://www.cipd.co.uk/knowledge/reports/people-profession-survey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</a:rPr>
              <a:t>CIPD (2021): </a:t>
            </a:r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  <a:hlinkClick r:id="rId8"/>
              </a:rPr>
              <a:t>https://www.cipd.co.uk/knowledge/work/trends/goodwork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pl-PL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Deci &amp; Ryan (2000): </a:t>
            </a:r>
            <a:r>
              <a:rPr lang="pl-PL" dirty="0">
                <a:solidFill>
                  <a:schemeClr val="tx1">
                    <a:lumMod val="65000"/>
                    <a:lumOff val="35000"/>
                  </a:schemeClr>
                </a:solidFill>
                <a:hlinkClick r:id="rId9"/>
              </a:rPr>
              <a:t>https://selfdeterminationtheory.org/SDT/documents/2000_DeciRyan_PIWhatWhy.pdf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Edmondson (2019):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hlinkClick r:id="rId10"/>
              </a:rPr>
              <a:t>https://www.wiley.com/en-us/The+Fearless+Organization-p-9781119535423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it-IT" dirty="0">
                <a:solidFill>
                  <a:schemeClr val="tx1">
                    <a:lumMod val="65000"/>
                    <a:lumOff val="35000"/>
                  </a:schemeClr>
                </a:solidFill>
              </a:rPr>
              <a:t>Gallup (2020): </a:t>
            </a:r>
            <a:r>
              <a:rPr lang="it-IT" dirty="0">
                <a:solidFill>
                  <a:schemeClr val="tx1">
                    <a:lumMod val="65000"/>
                    <a:lumOff val="35000"/>
                  </a:schemeClr>
                </a:solidFill>
                <a:hlinkClick r:id="rId11"/>
              </a:rPr>
              <a:t>https://www.gallup.com/workplace/257552/state-global-workplace-2020.aspx</a:t>
            </a:r>
            <a:endParaRPr lang="it-IT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Harter et al. (2002):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hlinkClick r:id="rId12"/>
              </a:rPr>
              <a:t>https://psycnet.apa.org/record/2002-02073-007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Kahn (1990):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hlinkClick r:id="rId13"/>
              </a:rPr>
              <a:t>https://www.jstor.org/stable/256287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</a:rPr>
              <a:t>Kotter (2012): </a:t>
            </a:r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  <a:hlinkClick r:id="rId14"/>
              </a:rPr>
              <a:t>https://store.hbr.org/product/leading-change/5047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de-DE" dirty="0">
                <a:solidFill>
                  <a:schemeClr val="tx1">
                    <a:lumMod val="65000"/>
                    <a:lumOff val="35000"/>
                  </a:schemeClr>
                </a:solidFill>
              </a:rPr>
              <a:t>Kotter &amp; Schlesinger (2008): </a:t>
            </a:r>
            <a:r>
              <a:rPr lang="de-DE" dirty="0">
                <a:solidFill>
                  <a:schemeClr val="tx1">
                    <a:lumMod val="65000"/>
                    <a:lumOff val="35000"/>
                  </a:schemeClr>
                </a:solidFill>
                <a:hlinkClick r:id="rId15"/>
              </a:rPr>
              <a:t>https://store.hbr.org/product/choosing-strategies-for-change/hbrclassic-change1</a:t>
            </a:r>
            <a:endParaRPr lang="de-DE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Lawler &amp; Worley (2011):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hlinkClick r:id="rId16"/>
              </a:rPr>
              <a:t>https://www.wiley.com/en-us/Management+Reset-p-9780470893037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London (2014):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hlinkClick r:id="rId17"/>
              </a:rPr>
              <a:t>https://www.routledge.com/The-Power-of-Feedback/London/p/book/9781138850712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Quinn &amp; </a:t>
            </a:r>
            <a:r>
              <a:rPr lang="en-GB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Thakor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(2018):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hlinkClick r:id="rId18"/>
              </a:rPr>
              <a:t>https://hbr.org/2018/07/creating-a-purpose-driven-organization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</a:rPr>
              <a:t>Schein (2017): </a:t>
            </a:r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  <a:hlinkClick r:id="rId19"/>
              </a:rPr>
              <a:t>https://www.wiley.com/en-us/Organizational+Culture+and+Leadership%2C+5th+Edition-p-9781119212041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</a:rPr>
              <a:t>Ulrich et al. (2012): </a:t>
            </a:r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  <a:hlinkClick r:id="rId20"/>
              </a:rPr>
              <a:t>https://www.mhprofessional.com/9780071802680-usa-hr-from-the-outside-in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</a:rPr>
              <a:t>Towers Watson (2014): </a:t>
            </a:r>
            <a:r>
              <a:rPr dirty="0">
                <a:solidFill>
                  <a:schemeClr val="tx1">
                    <a:lumMod val="65000"/>
                    <a:lumOff val="35000"/>
                  </a:schemeClr>
                </a:solidFill>
                <a:hlinkClick r:id="rId21"/>
              </a:rPr>
              <a:t>https://www.wtwco.com/en/Insights/2014/07/2014-global-workforce-study</a:t>
            </a:r>
            <a:endParaRPr lang="en-GB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4E9CCE6-51D9-4E81-B8C1-5D8E0279D9EE}"/>
              </a:ext>
            </a:extLst>
          </p:cNvPr>
          <p:cNvSpPr/>
          <p:nvPr/>
        </p:nvSpPr>
        <p:spPr>
          <a:xfrm>
            <a:off x="12821697" y="7686989"/>
            <a:ext cx="1708219" cy="4622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1253</Words>
  <Application>Microsoft Office PowerPoint</Application>
  <PresentationFormat>Custom</PresentationFormat>
  <Paragraphs>127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Instrument Sans Medium</vt:lpstr>
      <vt:lpstr>Calibri</vt:lpstr>
      <vt:lpstr>Instrument Sans Semi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Cosmin Budac</dc:creator>
  <cp:lastModifiedBy>Cosmin Budac</cp:lastModifiedBy>
  <cp:revision>10</cp:revision>
  <dcterms:created xsi:type="dcterms:W3CDTF">2025-11-29T19:13:57Z</dcterms:created>
  <dcterms:modified xsi:type="dcterms:W3CDTF">2025-11-30T21:18:59Z</dcterms:modified>
</cp:coreProperties>
</file>