
<file path=[Content_Types].xml><?xml version="1.0" encoding="utf-8"?>
<Types xmlns="http://schemas.openxmlformats.org/package/2006/content-types">
  <Default ContentType="application/x-fontdata" Extension="fntdata"/>
  <Default ContentType="image/jpeg" Extension="jpeg"/>
  <Default ContentType="video/mp4" Extension="mp4"/>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26"/>
    <p:sldId id="257" r:id="rId27"/>
    <p:sldId id="258" r:id="rId28"/>
    <p:sldId id="259" r:id="rId29"/>
    <p:sldId id="260" r:id="rId30"/>
    <p:sldId id="261" r:id="rId31"/>
    <p:sldId id="262" r:id="rId32"/>
    <p:sldId id="263" r:id="rId33"/>
    <p:sldId id="264" r:id="rId34"/>
    <p:sldId id="265" r:id="rId35"/>
    <p:sldId id="266" r:id="rId36"/>
    <p:sldId id="267" r:id="rId37"/>
    <p:sldId id="268" r:id="rId38"/>
    <p:sldId id="269" r:id="rId39"/>
    <p:sldId id="270" r:id="rId40"/>
    <p:sldId id="271" r:id="rId41"/>
    <p:sldId id="272" r:id="rId42"/>
    <p:sldId id="273" r:id="rId43"/>
    <p:sldId id="274" r:id="rId44"/>
  </p:sldIdLst>
  <p:sldSz cx="18288000" cy="10287000"/>
  <p:notesSz cx="6858000" cy="9144000"/>
  <p:embeddedFontLst>
    <p:embeddedFont>
      <p:font typeface="Arimo" charset="1" panose="020B0604020202020204"/>
      <p:regular r:id="rId6"/>
    </p:embeddedFont>
    <p:embeddedFont>
      <p:font typeface="Arimo Bold" charset="1" panose="020B0704020202020204"/>
      <p:regular r:id="rId7"/>
    </p:embeddedFont>
    <p:embeddedFont>
      <p:font typeface="Arimo Italics" charset="1" panose="020B0604020202090204"/>
      <p:regular r:id="rId8"/>
    </p:embeddedFont>
    <p:embeddedFont>
      <p:font typeface="Arimo Bold Italics" charset="1" panose="020B0704020202090204"/>
      <p:regular r:id="rId9"/>
    </p:embeddedFont>
    <p:embeddedFont>
      <p:font typeface="Belleza" charset="1" panose="02000503050000020003"/>
      <p:regular r:id="rId10"/>
    </p:embeddedFont>
    <p:embeddedFont>
      <p:font typeface="Kingred Modern" charset="1" panose="00000000000000000000"/>
      <p:regular r:id="rId11"/>
    </p:embeddedFont>
    <p:embeddedFont>
      <p:font typeface="Garamond" charset="1" panose="02020404030301010803"/>
      <p:regular r:id="rId12"/>
    </p:embeddedFont>
    <p:embeddedFont>
      <p:font typeface="Garamond Bold" charset="1" panose="02020804030307010803"/>
      <p:regular r:id="rId13"/>
    </p:embeddedFont>
    <p:embeddedFont>
      <p:font typeface="Garamond Italics" charset="1" panose="02020404030301010803"/>
      <p:regular r:id="rId14"/>
    </p:embeddedFont>
    <p:embeddedFont>
      <p:font typeface="Garamond Bold Italics" charset="1" panose="02020804030301090803"/>
      <p:regular r:id="rId15"/>
    </p:embeddedFont>
    <p:embeddedFont>
      <p:font typeface="Canva Sans" charset="1" panose="020B0503030501040103"/>
      <p:regular r:id="rId16"/>
    </p:embeddedFont>
    <p:embeddedFont>
      <p:font typeface="Canva Sans Bold" charset="1" panose="020B0803030501040103"/>
      <p:regular r:id="rId17"/>
    </p:embeddedFont>
    <p:embeddedFont>
      <p:font typeface="Canva Sans Italics" charset="1" panose="020B0503030501040103"/>
      <p:regular r:id="rId18"/>
    </p:embeddedFont>
    <p:embeddedFont>
      <p:font typeface="Canva Sans Bold Italics" charset="1" panose="020B0803030501040103"/>
      <p:regular r:id="rId19"/>
    </p:embeddedFont>
    <p:embeddedFont>
      <p:font typeface="Canva Sans Medium" charset="1" panose="020B0603030501040103"/>
      <p:regular r:id="rId20"/>
    </p:embeddedFont>
    <p:embeddedFont>
      <p:font typeface="Canva Sans Medium Italics" charset="1" panose="020B0603030501040103"/>
      <p:regular r:id="rId21"/>
    </p:embeddedFont>
    <p:embeddedFont>
      <p:font typeface="Big Shoulders Display" charset="1" panose="00000000000000000000"/>
      <p:regular r:id="rId22"/>
    </p:embeddedFont>
    <p:embeddedFont>
      <p:font typeface="Big Shoulders Display Bold" charset="1" panose="00000000000000000000"/>
      <p:regular r:id="rId23"/>
    </p:embeddedFont>
    <p:embeddedFont>
      <p:font typeface="Big Shoulders Display Thin" charset="1" panose="00000000000000000000"/>
      <p:regular r:id="rId24"/>
    </p:embeddedFont>
    <p:embeddedFont>
      <p:font typeface="Big Shoulders Display Medium" charset="1" panose="0000000000000000000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slides/slide1.xml" Type="http://schemas.openxmlformats.org/officeDocument/2006/relationships/slide"/><Relationship Id="rId27" Target="slides/slide2.xml" Type="http://schemas.openxmlformats.org/officeDocument/2006/relationships/slide"/><Relationship Id="rId28" Target="slides/slide3.xml" Type="http://schemas.openxmlformats.org/officeDocument/2006/relationships/slide"/><Relationship Id="rId29" Target="slides/slide4.xml" Type="http://schemas.openxmlformats.org/officeDocument/2006/relationships/slide"/><Relationship Id="rId3" Target="viewProps.xml" Type="http://schemas.openxmlformats.org/officeDocument/2006/relationships/viewProps"/><Relationship Id="rId30" Target="slides/slide5.xml" Type="http://schemas.openxmlformats.org/officeDocument/2006/relationships/slide"/><Relationship Id="rId31" Target="slides/slide6.xml" Type="http://schemas.openxmlformats.org/officeDocument/2006/relationships/slide"/><Relationship Id="rId32" Target="slides/slide7.xml" Type="http://schemas.openxmlformats.org/officeDocument/2006/relationships/slide"/><Relationship Id="rId33" Target="slides/slide8.xml" Type="http://schemas.openxmlformats.org/officeDocument/2006/relationships/slide"/><Relationship Id="rId34" Target="slides/slide9.xml" Type="http://schemas.openxmlformats.org/officeDocument/2006/relationships/slide"/><Relationship Id="rId35" Target="slides/slide10.xml" Type="http://schemas.openxmlformats.org/officeDocument/2006/relationships/slide"/><Relationship Id="rId36" Target="slides/slide11.xml" Type="http://schemas.openxmlformats.org/officeDocument/2006/relationships/slide"/><Relationship Id="rId37" Target="slides/slide12.xml" Type="http://schemas.openxmlformats.org/officeDocument/2006/relationships/slide"/><Relationship Id="rId38" Target="slides/slide13.xml" Type="http://schemas.openxmlformats.org/officeDocument/2006/relationships/slide"/><Relationship Id="rId39" Target="slides/slide14.xml" Type="http://schemas.openxmlformats.org/officeDocument/2006/relationships/slide"/><Relationship Id="rId4" Target="theme/theme1.xml" Type="http://schemas.openxmlformats.org/officeDocument/2006/relationships/theme"/><Relationship Id="rId40" Target="slides/slide15.xml" Type="http://schemas.openxmlformats.org/officeDocument/2006/relationships/slide"/><Relationship Id="rId41" Target="slides/slide16.xml" Type="http://schemas.openxmlformats.org/officeDocument/2006/relationships/slide"/><Relationship Id="rId42" Target="slides/slide17.xml" Type="http://schemas.openxmlformats.org/officeDocument/2006/relationships/slide"/><Relationship Id="rId43" Target="slides/slide18.xml" Type="http://schemas.openxmlformats.org/officeDocument/2006/relationships/slide"/><Relationship Id="rId44" Target="slides/slide19.xml" Type="http://schemas.openxmlformats.org/officeDocument/2006/relationships/slid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9.png" Type="http://schemas.openxmlformats.org/officeDocument/2006/relationships/image"/><Relationship Id="rId5" Target="../media/image3.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6.png" Type="http://schemas.openxmlformats.org/officeDocument/2006/relationships/image"/><Relationship Id="rId5" Target="../media/image12.png" Type="http://schemas.openxmlformats.org/officeDocument/2006/relationships/image"/><Relationship Id="rId6" Target="../media/image13.png" Type="http://schemas.openxmlformats.org/officeDocument/2006/relationships/image"/><Relationship Id="rId7" Target="../media/image4.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png" Type="http://schemas.openxmlformats.org/officeDocument/2006/relationships/image"/><Relationship Id="rId4" Target="../media/image19.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9.png" Type="http://schemas.openxmlformats.org/officeDocument/2006/relationships/image"/><Relationship Id="rId11" Target="../media/image30.png" Type="http://schemas.openxmlformats.org/officeDocument/2006/relationships/image"/><Relationship Id="rId12" Target="../media/image31.jpeg" Type="http://schemas.openxmlformats.org/officeDocument/2006/relationships/image"/><Relationship Id="rId13" Target="../media/VAGBMwYDoOQ.mp4" Type="http://schemas.openxmlformats.org/officeDocument/2006/relationships/video"/><Relationship Id="rId14" Target="../media/VAGBMwYDoOQ.mp4" Type="http://schemas.microsoft.com/office/2007/relationships/media"/><Relationship Id="rId15" Target="../media/image32.png" Type="http://schemas.openxmlformats.org/officeDocument/2006/relationships/image"/><Relationship Id="rId16" Target="../media/image33.png" Type="http://schemas.openxmlformats.org/officeDocument/2006/relationships/image"/><Relationship Id="rId2" Target="../media/image21.png" Type="http://schemas.openxmlformats.org/officeDocument/2006/relationships/image"/><Relationship Id="rId3" Target="../media/image22.png" Type="http://schemas.openxmlformats.org/officeDocument/2006/relationships/image"/><Relationship Id="rId4" Target="../media/image23.png" Type="http://schemas.openxmlformats.org/officeDocument/2006/relationships/image"/><Relationship Id="rId5" Target="../media/image24.png" Type="http://schemas.openxmlformats.org/officeDocument/2006/relationships/image"/><Relationship Id="rId6" Target="../media/image25.png" Type="http://schemas.openxmlformats.org/officeDocument/2006/relationships/image"/><Relationship Id="rId7" Target="../media/image26.png" Type="http://schemas.openxmlformats.org/officeDocument/2006/relationships/image"/><Relationship Id="rId8" Target="../media/image27.png" Type="http://schemas.openxmlformats.org/officeDocument/2006/relationships/image"/><Relationship Id="rId9" Target="../media/image28.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35.svg" Type="http://schemas.openxmlformats.org/officeDocument/2006/relationships/image"/><Relationship Id="rId4" Target="../media/image4.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svg" Type="http://schemas.openxmlformats.org/officeDocument/2006/relationships/image"/><Relationship Id="rId4" Target="../media/image6.png" Type="http://schemas.openxmlformats.org/officeDocument/2006/relationships/image"/><Relationship Id="rId5" Target="../media/image12.png" Type="http://schemas.openxmlformats.org/officeDocument/2006/relationships/image"/><Relationship Id="rId6" Target="../media/image13.png" Type="http://schemas.openxmlformats.org/officeDocument/2006/relationships/image"/><Relationship Id="rId7" Target="../media/image4.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6.png" Type="http://schemas.openxmlformats.org/officeDocument/2006/relationships/image"/><Relationship Id="rId3" Target="../media/image37.svg" Type="http://schemas.openxmlformats.org/officeDocument/2006/relationships/image"/><Relationship Id="rId4" Target="../media/image38.png" Type="http://schemas.openxmlformats.org/officeDocument/2006/relationships/image"/><Relationship Id="rId5" Target="../media/image39.png" Type="http://schemas.openxmlformats.org/officeDocument/2006/relationships/image"/><Relationship Id="rId6" Target="../media/image40.jpeg" Type="http://schemas.openxmlformats.org/officeDocument/2006/relationships/image"/><Relationship Id="rId7" Target="../media/VAGDED6EZSs.mp4" Type="http://schemas.openxmlformats.org/officeDocument/2006/relationships/video"/><Relationship Id="rId8" Target="../media/VAGDED6EZSs.mp4" Type="http://schemas.microsoft.com/office/2007/relationships/media"/></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6.png" Type="http://schemas.openxmlformats.org/officeDocument/2006/relationships/image"/><Relationship Id="rId3" Target="../media/image37.svg" Type="http://schemas.openxmlformats.org/officeDocument/2006/relationships/image"/><Relationship Id="rId4" Target="../media/image9.png" Type="http://schemas.openxmlformats.org/officeDocument/2006/relationships/image"/><Relationship Id="rId5" Target="../media/image38.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1.png" Type="http://schemas.openxmlformats.org/officeDocument/2006/relationships/image"/><Relationship Id="rId3" Target="../media/image42.svg" Type="http://schemas.openxmlformats.org/officeDocument/2006/relationships/image"/><Relationship Id="rId4" Target="../media/image6.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35.svg" Type="http://schemas.openxmlformats.org/officeDocument/2006/relationships/image"/><Relationship Id="rId4" Target="../media/image4.png" Type="http://schemas.openxmlformats.org/officeDocument/2006/relationships/image"/><Relationship Id="rId5" Target="../media/image43.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35.svg" Type="http://schemas.openxmlformats.org/officeDocument/2006/relationships/image"/><Relationship Id="rId4" Target="../media/image4.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35.svg" Type="http://schemas.openxmlformats.org/officeDocument/2006/relationships/image"/><Relationship Id="rId4" Target="../media/image4.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4.png" Type="http://schemas.openxmlformats.org/officeDocument/2006/relationships/image"/><Relationship Id="rId3" Target="../media/image35.svg" Type="http://schemas.openxmlformats.org/officeDocument/2006/relationships/image"/><Relationship Id="rId4" Target="../media/image4.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8B73FF"/>
        </a:solidFill>
      </p:bgPr>
    </p:bg>
    <p:spTree>
      <p:nvGrpSpPr>
        <p:cNvPr id="1" name=""/>
        <p:cNvGrpSpPr/>
        <p:nvPr/>
      </p:nvGrpSpPr>
      <p:grpSpPr>
        <a:xfrm>
          <a:off x="0" y="0"/>
          <a:ext cx="0" cy="0"/>
          <a:chOff x="0" y="0"/>
          <a:chExt cx="0" cy="0"/>
        </a:xfrm>
      </p:grpSpPr>
      <p:sp>
        <p:nvSpPr>
          <p:cNvPr name="Freeform 2" id="2"/>
          <p:cNvSpPr/>
          <p:nvPr/>
        </p:nvSpPr>
        <p:spPr>
          <a:xfrm flipH="false" flipV="false" rot="0">
            <a:off x="0" y="-2344551"/>
            <a:ext cx="18288000" cy="17216466"/>
          </a:xfrm>
          <a:custGeom>
            <a:avLst/>
            <a:gdLst/>
            <a:ahLst/>
            <a:cxnLst/>
            <a:rect r="r" b="b" t="t" l="l"/>
            <a:pathLst>
              <a:path h="17216466" w="18288000">
                <a:moveTo>
                  <a:pt x="0" y="0"/>
                </a:moveTo>
                <a:lnTo>
                  <a:pt x="18288000" y="0"/>
                </a:lnTo>
                <a:lnTo>
                  <a:pt x="18288000" y="17216466"/>
                </a:lnTo>
                <a:lnTo>
                  <a:pt x="0" y="17216466"/>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0">
            <a:off x="-1814479" y="5431036"/>
            <a:ext cx="8407513" cy="6726010"/>
          </a:xfrm>
          <a:custGeom>
            <a:avLst/>
            <a:gdLst/>
            <a:ahLst/>
            <a:cxnLst/>
            <a:rect r="r" b="b" t="t" l="l"/>
            <a:pathLst>
              <a:path h="6726010" w="8407513">
                <a:moveTo>
                  <a:pt x="0" y="0"/>
                </a:moveTo>
                <a:lnTo>
                  <a:pt x="8407512" y="0"/>
                </a:lnTo>
                <a:lnTo>
                  <a:pt x="8407512" y="6726010"/>
                </a:lnTo>
                <a:lnTo>
                  <a:pt x="0" y="6726010"/>
                </a:lnTo>
                <a:lnTo>
                  <a:pt x="0" y="0"/>
                </a:lnTo>
                <a:close/>
              </a:path>
            </a:pathLst>
          </a:custGeom>
          <a:blipFill>
            <a:blip r:embed="rId4"/>
            <a:stretch>
              <a:fillRect l="0" t="0" r="0" b="0"/>
            </a:stretch>
          </a:blipFill>
        </p:spPr>
      </p:sp>
      <p:sp>
        <p:nvSpPr>
          <p:cNvPr name="TextBox 4" id="4"/>
          <p:cNvSpPr txBox="true"/>
          <p:nvPr/>
        </p:nvSpPr>
        <p:spPr>
          <a:xfrm rot="0">
            <a:off x="939800" y="8206403"/>
            <a:ext cx="8723691" cy="589689"/>
          </a:xfrm>
          <a:prstGeom prst="rect">
            <a:avLst/>
          </a:prstGeom>
        </p:spPr>
        <p:txBody>
          <a:bodyPr anchor="t" rtlCol="false" tIns="0" lIns="0" bIns="0" rIns="0">
            <a:spAutoFit/>
          </a:bodyPr>
          <a:lstStyle/>
          <a:p>
            <a:pPr>
              <a:lnSpc>
                <a:spcPts val="4772"/>
              </a:lnSpc>
            </a:pPr>
            <a:r>
              <a:rPr lang="en-US" sz="3408">
                <a:solidFill>
                  <a:srgbClr val="FFFFFF"/>
                </a:solidFill>
                <a:latin typeface="Kingred Modern"/>
              </a:rPr>
              <a:t>Group presentation</a:t>
            </a:r>
          </a:p>
        </p:txBody>
      </p:sp>
      <p:sp>
        <p:nvSpPr>
          <p:cNvPr name="Freeform 5" id="5"/>
          <p:cNvSpPr/>
          <p:nvPr/>
        </p:nvSpPr>
        <p:spPr>
          <a:xfrm flipH="false" flipV="false" rot="0">
            <a:off x="10773470" y="6309780"/>
            <a:ext cx="8106435" cy="7954440"/>
          </a:xfrm>
          <a:custGeom>
            <a:avLst/>
            <a:gdLst/>
            <a:ahLst/>
            <a:cxnLst/>
            <a:rect r="r" b="b" t="t" l="l"/>
            <a:pathLst>
              <a:path h="7954440" w="8106435">
                <a:moveTo>
                  <a:pt x="0" y="0"/>
                </a:moveTo>
                <a:lnTo>
                  <a:pt x="8106435" y="0"/>
                </a:lnTo>
                <a:lnTo>
                  <a:pt x="8106435" y="7954440"/>
                </a:lnTo>
                <a:lnTo>
                  <a:pt x="0" y="7954440"/>
                </a:lnTo>
                <a:lnTo>
                  <a:pt x="0" y="0"/>
                </a:lnTo>
                <a:close/>
              </a:path>
            </a:pathLst>
          </a:custGeom>
          <a:blipFill>
            <a:blip r:embed="rId5"/>
            <a:stretch>
              <a:fillRect l="0" t="0" r="0" b="0"/>
            </a:stretch>
          </a:blipFill>
        </p:spPr>
      </p:sp>
      <p:sp>
        <p:nvSpPr>
          <p:cNvPr name="Freeform 6" id="6"/>
          <p:cNvSpPr/>
          <p:nvPr/>
        </p:nvSpPr>
        <p:spPr>
          <a:xfrm flipH="false" flipV="false" rot="1137990">
            <a:off x="13799039" y="-1525385"/>
            <a:ext cx="6098935" cy="6334658"/>
          </a:xfrm>
          <a:custGeom>
            <a:avLst/>
            <a:gdLst/>
            <a:ahLst/>
            <a:cxnLst/>
            <a:rect r="r" b="b" t="t" l="l"/>
            <a:pathLst>
              <a:path h="6334658" w="6098935">
                <a:moveTo>
                  <a:pt x="0" y="0"/>
                </a:moveTo>
                <a:lnTo>
                  <a:pt x="6098935" y="0"/>
                </a:lnTo>
                <a:lnTo>
                  <a:pt x="6098935" y="6334658"/>
                </a:lnTo>
                <a:lnTo>
                  <a:pt x="0" y="6334658"/>
                </a:lnTo>
                <a:lnTo>
                  <a:pt x="0" y="0"/>
                </a:lnTo>
                <a:close/>
              </a:path>
            </a:pathLst>
          </a:custGeom>
          <a:blipFill>
            <a:blip r:embed="rId6"/>
            <a:stretch>
              <a:fillRect l="0" t="-80" r="0" b="-80"/>
            </a:stretch>
          </a:blipFill>
        </p:spPr>
      </p:sp>
      <p:sp>
        <p:nvSpPr>
          <p:cNvPr name="Freeform 7" id="7"/>
          <p:cNvSpPr/>
          <p:nvPr/>
        </p:nvSpPr>
        <p:spPr>
          <a:xfrm flipH="false" flipV="false" rot="0">
            <a:off x="-1075450" y="-2081261"/>
            <a:ext cx="5318116" cy="5710729"/>
          </a:xfrm>
          <a:custGeom>
            <a:avLst/>
            <a:gdLst/>
            <a:ahLst/>
            <a:cxnLst/>
            <a:rect r="r" b="b" t="t" l="l"/>
            <a:pathLst>
              <a:path h="5710729" w="5318116">
                <a:moveTo>
                  <a:pt x="0" y="0"/>
                </a:moveTo>
                <a:lnTo>
                  <a:pt x="5318116" y="0"/>
                </a:lnTo>
                <a:lnTo>
                  <a:pt x="5318116" y="5710729"/>
                </a:lnTo>
                <a:lnTo>
                  <a:pt x="0" y="5710729"/>
                </a:lnTo>
                <a:lnTo>
                  <a:pt x="0" y="0"/>
                </a:lnTo>
                <a:close/>
              </a:path>
            </a:pathLst>
          </a:custGeom>
          <a:blipFill>
            <a:blip r:embed="rId7"/>
            <a:stretch>
              <a:fillRect l="0" t="0" r="0" b="0"/>
            </a:stretch>
          </a:blipFill>
        </p:spPr>
      </p:sp>
      <p:sp>
        <p:nvSpPr>
          <p:cNvPr name="TextBox 8" id="8"/>
          <p:cNvSpPr txBox="true"/>
          <p:nvPr/>
        </p:nvSpPr>
        <p:spPr>
          <a:xfrm rot="0">
            <a:off x="939800" y="2288063"/>
            <a:ext cx="13100705" cy="2362868"/>
          </a:xfrm>
          <a:prstGeom prst="rect">
            <a:avLst/>
          </a:prstGeom>
        </p:spPr>
        <p:txBody>
          <a:bodyPr anchor="t" rtlCol="false" tIns="0" lIns="0" bIns="0" rIns="0">
            <a:spAutoFit/>
          </a:bodyPr>
          <a:lstStyle/>
          <a:p>
            <a:pPr>
              <a:lnSpc>
                <a:spcPts val="19201"/>
              </a:lnSpc>
            </a:pPr>
            <a:r>
              <a:rPr lang="en-US" sz="13715" spc="754">
                <a:solidFill>
                  <a:srgbClr val="F8EAFF"/>
                </a:solidFill>
                <a:latin typeface="Kingred Modern"/>
              </a:rPr>
              <a:t>LIVE EVENT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8B73FF"/>
        </a:solidFill>
      </p:bgPr>
    </p:bg>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0">
            <a:off x="151551" y="0"/>
            <a:ext cx="1754297" cy="1765330"/>
          </a:xfrm>
          <a:custGeom>
            <a:avLst/>
            <a:gdLst/>
            <a:ahLst/>
            <a:cxnLst/>
            <a:rect r="r" b="b" t="t" l="l"/>
            <a:pathLst>
              <a:path h="1765330" w="1754297">
                <a:moveTo>
                  <a:pt x="0" y="0"/>
                </a:moveTo>
                <a:lnTo>
                  <a:pt x="1754298" y="0"/>
                </a:lnTo>
                <a:lnTo>
                  <a:pt x="1754298" y="1765330"/>
                </a:lnTo>
                <a:lnTo>
                  <a:pt x="0" y="1765330"/>
                </a:lnTo>
                <a:lnTo>
                  <a:pt x="0" y="0"/>
                </a:lnTo>
                <a:close/>
              </a:path>
            </a:pathLst>
          </a:custGeom>
          <a:blipFill>
            <a:blip r:embed="rId4">
              <a:alphaModFix amt="25000"/>
            </a:blip>
            <a:stretch>
              <a:fillRect l="0" t="0" r="0" b="0"/>
            </a:stretch>
          </a:blipFill>
        </p:spPr>
      </p:sp>
      <p:sp>
        <p:nvSpPr>
          <p:cNvPr name="Freeform 4" id="4"/>
          <p:cNvSpPr/>
          <p:nvPr/>
        </p:nvSpPr>
        <p:spPr>
          <a:xfrm flipH="false" flipV="false" rot="0">
            <a:off x="16533703" y="0"/>
            <a:ext cx="1754297" cy="1765330"/>
          </a:xfrm>
          <a:custGeom>
            <a:avLst/>
            <a:gdLst/>
            <a:ahLst/>
            <a:cxnLst/>
            <a:rect r="r" b="b" t="t" l="l"/>
            <a:pathLst>
              <a:path h="1765330" w="1754297">
                <a:moveTo>
                  <a:pt x="0" y="0"/>
                </a:moveTo>
                <a:lnTo>
                  <a:pt x="1754297" y="0"/>
                </a:lnTo>
                <a:lnTo>
                  <a:pt x="1754297" y="1765330"/>
                </a:lnTo>
                <a:lnTo>
                  <a:pt x="0" y="1765330"/>
                </a:lnTo>
                <a:lnTo>
                  <a:pt x="0" y="0"/>
                </a:lnTo>
                <a:close/>
              </a:path>
            </a:pathLst>
          </a:custGeom>
          <a:blipFill>
            <a:blip r:embed="rId4">
              <a:alphaModFix amt="25000"/>
            </a:blip>
            <a:stretch>
              <a:fillRect l="0" t="0" r="0" b="0"/>
            </a:stretch>
          </a:blipFill>
        </p:spPr>
      </p:sp>
      <p:sp>
        <p:nvSpPr>
          <p:cNvPr name="Freeform 5" id="5"/>
          <p:cNvSpPr/>
          <p:nvPr/>
        </p:nvSpPr>
        <p:spPr>
          <a:xfrm flipH="false" flipV="false" rot="0">
            <a:off x="7389703" y="8375635"/>
            <a:ext cx="1754297" cy="1765330"/>
          </a:xfrm>
          <a:custGeom>
            <a:avLst/>
            <a:gdLst/>
            <a:ahLst/>
            <a:cxnLst/>
            <a:rect r="r" b="b" t="t" l="l"/>
            <a:pathLst>
              <a:path h="1765330" w="1754297">
                <a:moveTo>
                  <a:pt x="0" y="0"/>
                </a:moveTo>
                <a:lnTo>
                  <a:pt x="1754297" y="0"/>
                </a:lnTo>
                <a:lnTo>
                  <a:pt x="1754297" y="1765330"/>
                </a:lnTo>
                <a:lnTo>
                  <a:pt x="0" y="1765330"/>
                </a:lnTo>
                <a:lnTo>
                  <a:pt x="0" y="0"/>
                </a:lnTo>
                <a:close/>
              </a:path>
            </a:pathLst>
          </a:custGeom>
          <a:blipFill>
            <a:blip r:embed="rId4">
              <a:alphaModFix amt="25000"/>
            </a:blip>
            <a:stretch>
              <a:fillRect l="0" t="0" r="0" b="0"/>
            </a:stretch>
          </a:blipFill>
        </p:spPr>
      </p:sp>
      <p:sp>
        <p:nvSpPr>
          <p:cNvPr name="TextBox 6" id="6"/>
          <p:cNvSpPr txBox="true"/>
          <p:nvPr/>
        </p:nvSpPr>
        <p:spPr>
          <a:xfrm rot="0">
            <a:off x="0" y="1536730"/>
            <a:ext cx="18288000" cy="7937118"/>
          </a:xfrm>
          <a:prstGeom prst="rect">
            <a:avLst/>
          </a:prstGeom>
        </p:spPr>
        <p:txBody>
          <a:bodyPr anchor="t" rtlCol="false" tIns="0" lIns="0" bIns="0" rIns="0">
            <a:spAutoFit/>
          </a:bodyPr>
          <a:lstStyle/>
          <a:p>
            <a:pPr algn="just">
              <a:lnSpc>
                <a:spcPts val="7943"/>
              </a:lnSpc>
            </a:pPr>
            <a:r>
              <a:rPr lang="en-US" sz="4700" spc="780">
                <a:solidFill>
                  <a:srgbClr val="22423D"/>
                </a:solidFill>
                <a:latin typeface="Garamond"/>
              </a:rPr>
              <a:t>Student names: Mia Johnson, Scott De Lloyd, Courtney Bevington, Ethan Scriven </a:t>
            </a:r>
          </a:p>
          <a:p>
            <a:pPr algn="just">
              <a:lnSpc>
                <a:spcPts val="7943"/>
              </a:lnSpc>
            </a:pPr>
            <a:r>
              <a:rPr lang="en-US" sz="4700" spc="780">
                <a:solidFill>
                  <a:srgbClr val="22423D"/>
                </a:solidFill>
                <a:latin typeface="Garamond"/>
              </a:rPr>
              <a:t>Student numbers: 2205387, 2203611, 2201793, 220673 </a:t>
            </a:r>
          </a:p>
          <a:p>
            <a:pPr algn="just">
              <a:lnSpc>
                <a:spcPts val="7943"/>
              </a:lnSpc>
            </a:pPr>
            <a:r>
              <a:rPr lang="en-US" sz="4700" spc="780">
                <a:solidFill>
                  <a:srgbClr val="22423D"/>
                </a:solidFill>
                <a:latin typeface="Garamond"/>
              </a:rPr>
              <a:t>Module: Live Events </a:t>
            </a:r>
          </a:p>
          <a:p>
            <a:pPr algn="just">
              <a:lnSpc>
                <a:spcPts val="7943"/>
              </a:lnSpc>
            </a:pPr>
            <a:r>
              <a:rPr lang="en-US" sz="4700" spc="780">
                <a:solidFill>
                  <a:srgbClr val="22423D"/>
                </a:solidFill>
                <a:latin typeface="Garamond"/>
              </a:rPr>
              <a:t>Module code: BMTP5021</a:t>
            </a:r>
          </a:p>
          <a:p>
            <a:pPr algn="just">
              <a:lnSpc>
                <a:spcPts val="7943"/>
              </a:lnSpc>
            </a:pPr>
            <a:r>
              <a:rPr lang="en-US" sz="4700" spc="780">
                <a:solidFill>
                  <a:srgbClr val="22423D"/>
                </a:solidFill>
                <a:latin typeface="Garamond"/>
              </a:rPr>
              <a:t>Assignment Title: Group presentation</a:t>
            </a:r>
          </a:p>
          <a:p>
            <a:pPr algn="just">
              <a:lnSpc>
                <a:spcPts val="7943"/>
              </a:lnSpc>
            </a:pPr>
            <a:r>
              <a:rPr lang="en-US" sz="4700" spc="780">
                <a:solidFill>
                  <a:srgbClr val="22423D"/>
                </a:solidFill>
                <a:latin typeface="Garamond"/>
              </a:rPr>
              <a:t>Lecture’s name: Debbie Jenkins </a:t>
            </a:r>
          </a:p>
          <a:p>
            <a:pPr algn="just">
              <a:lnSpc>
                <a:spcPts val="7943"/>
              </a:lnSpc>
            </a:pPr>
          </a:p>
        </p:txBody>
      </p:sp>
      <p:sp>
        <p:nvSpPr>
          <p:cNvPr name="Freeform 7" id="7"/>
          <p:cNvSpPr/>
          <p:nvPr/>
        </p:nvSpPr>
        <p:spPr>
          <a:xfrm flipH="false" flipV="false" rot="0">
            <a:off x="12780246" y="5803899"/>
            <a:ext cx="5507754" cy="4406203"/>
          </a:xfrm>
          <a:custGeom>
            <a:avLst/>
            <a:gdLst/>
            <a:ahLst/>
            <a:cxnLst/>
            <a:rect r="r" b="b" t="t" l="l"/>
            <a:pathLst>
              <a:path h="4406203" w="5507754">
                <a:moveTo>
                  <a:pt x="0" y="0"/>
                </a:moveTo>
                <a:lnTo>
                  <a:pt x="5507754" y="0"/>
                </a:lnTo>
                <a:lnTo>
                  <a:pt x="5507754" y="4406203"/>
                </a:lnTo>
                <a:lnTo>
                  <a:pt x="0" y="4406203"/>
                </a:lnTo>
                <a:lnTo>
                  <a:pt x="0" y="0"/>
                </a:lnTo>
                <a:close/>
              </a:path>
            </a:pathLst>
          </a:custGeom>
          <a:blipFill>
            <a:blip r:embed="rId5">
              <a:alphaModFix amt="15000"/>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8B73FF"/>
        </a:solidFill>
      </p:bgPr>
    </p:bg>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0">
            <a:off x="13803809" y="-1776636"/>
            <a:ext cx="5224939" cy="5610672"/>
          </a:xfrm>
          <a:custGeom>
            <a:avLst/>
            <a:gdLst/>
            <a:ahLst/>
            <a:cxnLst/>
            <a:rect r="r" b="b" t="t" l="l"/>
            <a:pathLst>
              <a:path h="5610672" w="5224939">
                <a:moveTo>
                  <a:pt x="0" y="0"/>
                </a:moveTo>
                <a:lnTo>
                  <a:pt x="5224939" y="0"/>
                </a:lnTo>
                <a:lnTo>
                  <a:pt x="5224939" y="5610672"/>
                </a:lnTo>
                <a:lnTo>
                  <a:pt x="0" y="5610672"/>
                </a:lnTo>
                <a:lnTo>
                  <a:pt x="0" y="0"/>
                </a:lnTo>
                <a:close/>
              </a:path>
            </a:pathLst>
          </a:custGeom>
          <a:blipFill>
            <a:blip r:embed="rId4"/>
            <a:stretch>
              <a:fillRect l="0" t="0" r="0" b="0"/>
            </a:stretch>
          </a:blipFill>
        </p:spPr>
      </p:sp>
      <p:sp>
        <p:nvSpPr>
          <p:cNvPr name="Freeform 4" id="4"/>
          <p:cNvSpPr/>
          <p:nvPr/>
        </p:nvSpPr>
        <p:spPr>
          <a:xfrm flipH="false" flipV="false" rot="-425571">
            <a:off x="37131" y="-3223906"/>
            <a:ext cx="7832542" cy="7039497"/>
          </a:xfrm>
          <a:custGeom>
            <a:avLst/>
            <a:gdLst/>
            <a:ahLst/>
            <a:cxnLst/>
            <a:rect r="r" b="b" t="t" l="l"/>
            <a:pathLst>
              <a:path h="7039497" w="7832542">
                <a:moveTo>
                  <a:pt x="0" y="0"/>
                </a:moveTo>
                <a:lnTo>
                  <a:pt x="7832542" y="0"/>
                </a:lnTo>
                <a:lnTo>
                  <a:pt x="7832542" y="7039497"/>
                </a:lnTo>
                <a:lnTo>
                  <a:pt x="0" y="7039497"/>
                </a:lnTo>
                <a:lnTo>
                  <a:pt x="0" y="0"/>
                </a:lnTo>
                <a:close/>
              </a:path>
            </a:pathLst>
          </a:custGeom>
          <a:blipFill>
            <a:blip r:embed="rId5">
              <a:alphaModFix amt="14000"/>
            </a:blip>
            <a:stretch>
              <a:fillRect l="0" t="0" r="0" b="0"/>
            </a:stretch>
          </a:blipFill>
        </p:spPr>
      </p:sp>
      <p:sp>
        <p:nvSpPr>
          <p:cNvPr name="Freeform 5" id="5"/>
          <p:cNvSpPr/>
          <p:nvPr/>
        </p:nvSpPr>
        <p:spPr>
          <a:xfrm flipH="false" flipV="false" rot="-836206">
            <a:off x="13842110" y="6627917"/>
            <a:ext cx="5635308" cy="6010995"/>
          </a:xfrm>
          <a:custGeom>
            <a:avLst/>
            <a:gdLst/>
            <a:ahLst/>
            <a:cxnLst/>
            <a:rect r="r" b="b" t="t" l="l"/>
            <a:pathLst>
              <a:path h="6010995" w="5635308">
                <a:moveTo>
                  <a:pt x="0" y="0"/>
                </a:moveTo>
                <a:lnTo>
                  <a:pt x="5635308" y="0"/>
                </a:lnTo>
                <a:lnTo>
                  <a:pt x="5635308" y="6010995"/>
                </a:lnTo>
                <a:lnTo>
                  <a:pt x="0" y="6010995"/>
                </a:lnTo>
                <a:lnTo>
                  <a:pt x="0" y="0"/>
                </a:lnTo>
                <a:close/>
              </a:path>
            </a:pathLst>
          </a:custGeom>
          <a:blipFill>
            <a:blip r:embed="rId6">
              <a:alphaModFix amt="14000"/>
            </a:blip>
            <a:stretch>
              <a:fillRect l="0" t="0" r="0" b="0"/>
            </a:stretch>
          </a:blipFill>
        </p:spPr>
      </p:sp>
      <p:sp>
        <p:nvSpPr>
          <p:cNvPr name="Freeform 6" id="6"/>
          <p:cNvSpPr/>
          <p:nvPr/>
        </p:nvSpPr>
        <p:spPr>
          <a:xfrm flipH="false" flipV="false" rot="0">
            <a:off x="12044930" y="-3176966"/>
            <a:ext cx="8073418" cy="7922042"/>
          </a:xfrm>
          <a:custGeom>
            <a:avLst/>
            <a:gdLst/>
            <a:ahLst/>
            <a:cxnLst/>
            <a:rect r="r" b="b" t="t" l="l"/>
            <a:pathLst>
              <a:path h="7922042" w="8073418">
                <a:moveTo>
                  <a:pt x="0" y="0"/>
                </a:moveTo>
                <a:lnTo>
                  <a:pt x="8073419" y="0"/>
                </a:lnTo>
                <a:lnTo>
                  <a:pt x="8073419" y="7922042"/>
                </a:lnTo>
                <a:lnTo>
                  <a:pt x="0" y="7922042"/>
                </a:lnTo>
                <a:lnTo>
                  <a:pt x="0" y="0"/>
                </a:lnTo>
                <a:close/>
              </a:path>
            </a:pathLst>
          </a:custGeom>
          <a:blipFill>
            <a:blip r:embed="rId7">
              <a:alphaModFix amt="14000"/>
            </a:blip>
            <a:stretch>
              <a:fillRect l="0" t="0" r="0" b="0"/>
            </a:stretch>
          </a:blipFill>
        </p:spPr>
      </p:sp>
      <p:sp>
        <p:nvSpPr>
          <p:cNvPr name="TextBox 7" id="7"/>
          <p:cNvSpPr txBox="true"/>
          <p:nvPr/>
        </p:nvSpPr>
        <p:spPr>
          <a:xfrm rot="0">
            <a:off x="3286714" y="604838"/>
            <a:ext cx="12445027" cy="1181099"/>
          </a:xfrm>
          <a:prstGeom prst="rect">
            <a:avLst/>
          </a:prstGeom>
        </p:spPr>
        <p:txBody>
          <a:bodyPr anchor="t" rtlCol="false" tIns="0" lIns="0" bIns="0" rIns="0">
            <a:spAutoFit/>
          </a:bodyPr>
          <a:lstStyle/>
          <a:p>
            <a:pPr algn="ctr">
              <a:lnSpc>
                <a:spcPts val="8399"/>
              </a:lnSpc>
            </a:pPr>
            <a:r>
              <a:rPr lang="en-US" sz="9999">
                <a:solidFill>
                  <a:srgbClr val="FFFFFF"/>
                </a:solidFill>
                <a:latin typeface="Belleza"/>
              </a:rPr>
              <a:t>Event overview</a:t>
            </a:r>
          </a:p>
        </p:txBody>
      </p:sp>
      <p:sp>
        <p:nvSpPr>
          <p:cNvPr name="TextBox 8" id="8"/>
          <p:cNvSpPr txBox="true"/>
          <p:nvPr/>
        </p:nvSpPr>
        <p:spPr>
          <a:xfrm rot="0">
            <a:off x="0" y="6858588"/>
            <a:ext cx="18288000" cy="2200275"/>
          </a:xfrm>
          <a:prstGeom prst="rect">
            <a:avLst/>
          </a:prstGeom>
        </p:spPr>
        <p:txBody>
          <a:bodyPr anchor="t" rtlCol="false" tIns="0" lIns="0" bIns="0" rIns="0">
            <a:spAutoFit/>
          </a:bodyPr>
          <a:lstStyle/>
          <a:p>
            <a:pPr algn="ctr">
              <a:lnSpc>
                <a:spcPts val="4200"/>
              </a:lnSpc>
            </a:pPr>
            <a:r>
              <a:rPr lang="en-US" sz="5000">
                <a:solidFill>
                  <a:srgbClr val="FFFFFF"/>
                </a:solidFill>
                <a:latin typeface="Belleza"/>
              </a:rPr>
              <a:t>The 70s and 80s Ball on March 8th was a nostalgic blast, taking attendees on a journey back to the disco and funk era. With groovy decorations, retro outfits, and iconic music. The venue was transformed with disco balls, neon decorations.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AB52C5"/>
        </a:solidFill>
      </p:bgPr>
    </p:bg>
    <p:spTree>
      <p:nvGrpSpPr>
        <p:cNvPr id="1" name=""/>
        <p:cNvGrpSpPr/>
        <p:nvPr/>
      </p:nvGrpSpPr>
      <p:grpSpPr>
        <a:xfrm>
          <a:off x="0" y="0"/>
          <a:ext cx="0" cy="0"/>
          <a:chOff x="0" y="0"/>
          <a:chExt cx="0" cy="0"/>
        </a:xfrm>
      </p:grpSpPr>
      <p:sp>
        <p:nvSpPr>
          <p:cNvPr name="Freeform 2" id="2"/>
          <p:cNvSpPr/>
          <p:nvPr/>
        </p:nvSpPr>
        <p:spPr>
          <a:xfrm flipH="false" flipV="false" rot="0">
            <a:off x="6438874" y="2065348"/>
            <a:ext cx="5410252" cy="7649102"/>
          </a:xfrm>
          <a:custGeom>
            <a:avLst/>
            <a:gdLst/>
            <a:ahLst/>
            <a:cxnLst/>
            <a:rect r="r" b="b" t="t" l="l"/>
            <a:pathLst>
              <a:path h="7649102" w="5410252">
                <a:moveTo>
                  <a:pt x="0" y="0"/>
                </a:moveTo>
                <a:lnTo>
                  <a:pt x="5410252" y="0"/>
                </a:lnTo>
                <a:lnTo>
                  <a:pt x="5410252" y="7649103"/>
                </a:lnTo>
                <a:lnTo>
                  <a:pt x="0" y="7649103"/>
                </a:lnTo>
                <a:lnTo>
                  <a:pt x="0" y="0"/>
                </a:lnTo>
                <a:close/>
              </a:path>
            </a:pathLst>
          </a:custGeom>
          <a:blipFill>
            <a:blip r:embed="rId2"/>
            <a:stretch>
              <a:fillRect l="0" t="0" r="0" b="0"/>
            </a:stretch>
          </a:blipFill>
        </p:spPr>
      </p:sp>
      <p:sp>
        <p:nvSpPr>
          <p:cNvPr name="TextBox 3" id="3"/>
          <p:cNvSpPr txBox="true"/>
          <p:nvPr/>
        </p:nvSpPr>
        <p:spPr>
          <a:xfrm rot="0">
            <a:off x="2694582" y="498248"/>
            <a:ext cx="12898835" cy="961767"/>
          </a:xfrm>
          <a:prstGeom prst="rect">
            <a:avLst/>
          </a:prstGeom>
        </p:spPr>
        <p:txBody>
          <a:bodyPr anchor="t" rtlCol="false" tIns="0" lIns="0" bIns="0" rIns="0">
            <a:spAutoFit/>
          </a:bodyPr>
          <a:lstStyle/>
          <a:p>
            <a:pPr algn="ctr">
              <a:lnSpc>
                <a:spcPts val="7889"/>
              </a:lnSpc>
            </a:pPr>
            <a:r>
              <a:rPr lang="en-US" sz="5635">
                <a:solidFill>
                  <a:srgbClr val="FFA8DC"/>
                </a:solidFill>
                <a:latin typeface="Big Shoulders Display Bold"/>
              </a:rPr>
              <a:t>Marketing Materials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AB52C5"/>
        </a:solidFill>
      </p:bgPr>
    </p:bg>
    <p:spTree>
      <p:nvGrpSpPr>
        <p:cNvPr id="1" name=""/>
        <p:cNvGrpSpPr/>
        <p:nvPr/>
      </p:nvGrpSpPr>
      <p:grpSpPr>
        <a:xfrm>
          <a:off x="0" y="0"/>
          <a:ext cx="0" cy="0"/>
          <a:chOff x="0" y="0"/>
          <a:chExt cx="0" cy="0"/>
        </a:xfrm>
      </p:grpSpPr>
      <p:sp>
        <p:nvSpPr>
          <p:cNvPr name="Freeform 2" id="2"/>
          <p:cNvSpPr/>
          <p:nvPr/>
        </p:nvSpPr>
        <p:spPr>
          <a:xfrm flipH="false" flipV="false" rot="0">
            <a:off x="1866587" y="797945"/>
            <a:ext cx="14894140" cy="8446385"/>
          </a:xfrm>
          <a:custGeom>
            <a:avLst/>
            <a:gdLst/>
            <a:ahLst/>
            <a:cxnLst/>
            <a:rect r="r" b="b" t="t" l="l"/>
            <a:pathLst>
              <a:path h="8446385" w="14894140">
                <a:moveTo>
                  <a:pt x="0" y="0"/>
                </a:moveTo>
                <a:lnTo>
                  <a:pt x="14894141" y="0"/>
                </a:lnTo>
                <a:lnTo>
                  <a:pt x="14894141" y="8446385"/>
                </a:lnTo>
                <a:lnTo>
                  <a:pt x="0" y="8446385"/>
                </a:lnTo>
                <a:lnTo>
                  <a:pt x="0" y="0"/>
                </a:lnTo>
                <a:close/>
              </a:path>
            </a:pathLst>
          </a:custGeom>
          <a:blipFill>
            <a:blip r:embed="rId2"/>
            <a:stretch>
              <a:fillRect l="0" t="0" r="0" b="0"/>
            </a:stretch>
          </a:blipFill>
        </p:spPr>
      </p:sp>
      <p:sp>
        <p:nvSpPr>
          <p:cNvPr name="TextBox 3" id="3"/>
          <p:cNvSpPr txBox="true"/>
          <p:nvPr/>
        </p:nvSpPr>
        <p:spPr>
          <a:xfrm rot="0">
            <a:off x="-152543" y="9025890"/>
            <a:ext cx="18440543" cy="1261110"/>
          </a:xfrm>
          <a:prstGeom prst="rect">
            <a:avLst/>
          </a:prstGeom>
        </p:spPr>
        <p:txBody>
          <a:bodyPr anchor="t" rtlCol="false" tIns="0" lIns="0" bIns="0" rIns="0">
            <a:spAutoFit/>
          </a:bodyPr>
          <a:lstStyle/>
          <a:p>
            <a:pPr algn="ctr">
              <a:lnSpc>
                <a:spcPts val="5040"/>
              </a:lnSpc>
              <a:spcBef>
                <a:spcPct val="0"/>
              </a:spcBef>
            </a:pPr>
            <a:r>
              <a:rPr lang="en-US" sz="3600">
                <a:solidFill>
                  <a:srgbClr val="000000"/>
                </a:solidFill>
                <a:latin typeface="Belleza"/>
              </a:rPr>
              <a:t>According to research (Brookes, 2022), The initial planning has a significant impact on the success or failure of your event. </a:t>
            </a:r>
          </a:p>
        </p:txBody>
      </p:sp>
      <p:sp>
        <p:nvSpPr>
          <p:cNvPr name="TextBox 4" id="4"/>
          <p:cNvSpPr txBox="true"/>
          <p:nvPr/>
        </p:nvSpPr>
        <p:spPr>
          <a:xfrm rot="0">
            <a:off x="2864240" y="-104775"/>
            <a:ext cx="12898835" cy="956129"/>
          </a:xfrm>
          <a:prstGeom prst="rect">
            <a:avLst/>
          </a:prstGeom>
        </p:spPr>
        <p:txBody>
          <a:bodyPr anchor="t" rtlCol="false" tIns="0" lIns="0" bIns="0" rIns="0">
            <a:spAutoFit/>
          </a:bodyPr>
          <a:lstStyle/>
          <a:p>
            <a:pPr algn="ctr">
              <a:lnSpc>
                <a:spcPts val="7889"/>
              </a:lnSpc>
            </a:pPr>
            <a:r>
              <a:rPr lang="en-US" sz="5635">
                <a:solidFill>
                  <a:srgbClr val="FFA8DC"/>
                </a:solidFill>
                <a:latin typeface="Big Shoulders Display"/>
              </a:rPr>
              <a:t>Reflection of the planning of the event</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AB52C5"/>
        </a:solidFill>
      </p:bgPr>
    </p:bg>
    <p:spTree>
      <p:nvGrpSpPr>
        <p:cNvPr id="1" name=""/>
        <p:cNvGrpSpPr/>
        <p:nvPr/>
      </p:nvGrpSpPr>
      <p:grpSpPr>
        <a:xfrm>
          <a:off x="0" y="0"/>
          <a:ext cx="0" cy="0"/>
          <a:chOff x="0" y="0"/>
          <a:chExt cx="0" cy="0"/>
        </a:xfrm>
      </p:grpSpPr>
      <p:sp>
        <p:nvSpPr>
          <p:cNvPr name="Freeform 2" id="2"/>
          <p:cNvSpPr/>
          <p:nvPr/>
        </p:nvSpPr>
        <p:spPr>
          <a:xfrm flipH="false" flipV="false" rot="0">
            <a:off x="197652" y="1259872"/>
            <a:ext cx="9360628" cy="8696325"/>
          </a:xfrm>
          <a:custGeom>
            <a:avLst/>
            <a:gdLst/>
            <a:ahLst/>
            <a:cxnLst/>
            <a:rect r="r" b="b" t="t" l="l"/>
            <a:pathLst>
              <a:path h="8696325" w="9360628">
                <a:moveTo>
                  <a:pt x="0" y="0"/>
                </a:moveTo>
                <a:lnTo>
                  <a:pt x="9360627" y="0"/>
                </a:lnTo>
                <a:lnTo>
                  <a:pt x="9360627" y="8696325"/>
                </a:lnTo>
                <a:lnTo>
                  <a:pt x="0" y="8696325"/>
                </a:lnTo>
                <a:lnTo>
                  <a:pt x="0" y="0"/>
                </a:lnTo>
                <a:close/>
              </a:path>
            </a:pathLst>
          </a:custGeom>
          <a:blipFill>
            <a:blip r:embed="rId2"/>
            <a:stretch>
              <a:fillRect l="-250364" t="-59880" r="-25203" b="-67514"/>
            </a:stretch>
          </a:blipFill>
        </p:spPr>
      </p:sp>
      <p:sp>
        <p:nvSpPr>
          <p:cNvPr name="TextBox 3" id="3"/>
          <p:cNvSpPr txBox="true"/>
          <p:nvPr/>
        </p:nvSpPr>
        <p:spPr>
          <a:xfrm rot="0">
            <a:off x="2864240" y="-104775"/>
            <a:ext cx="12898835" cy="956129"/>
          </a:xfrm>
          <a:prstGeom prst="rect">
            <a:avLst/>
          </a:prstGeom>
        </p:spPr>
        <p:txBody>
          <a:bodyPr anchor="t" rtlCol="false" tIns="0" lIns="0" bIns="0" rIns="0">
            <a:spAutoFit/>
          </a:bodyPr>
          <a:lstStyle/>
          <a:p>
            <a:pPr algn="ctr">
              <a:lnSpc>
                <a:spcPts val="7889"/>
              </a:lnSpc>
            </a:pPr>
            <a:r>
              <a:rPr lang="en-US" sz="5635">
                <a:solidFill>
                  <a:srgbClr val="FFA8DC"/>
                </a:solidFill>
                <a:latin typeface="Big Shoulders Display"/>
              </a:rPr>
              <a:t>Reflection of the planning of the event</a:t>
            </a:r>
          </a:p>
        </p:txBody>
      </p:sp>
      <p:sp>
        <p:nvSpPr>
          <p:cNvPr name="TextBox 4" id="4"/>
          <p:cNvSpPr txBox="true"/>
          <p:nvPr/>
        </p:nvSpPr>
        <p:spPr>
          <a:xfrm rot="0">
            <a:off x="9801683" y="2632075"/>
            <a:ext cx="8208911" cy="4927599"/>
          </a:xfrm>
          <a:prstGeom prst="rect">
            <a:avLst/>
          </a:prstGeom>
        </p:spPr>
        <p:txBody>
          <a:bodyPr anchor="t" rtlCol="false" tIns="0" lIns="0" bIns="0" rIns="0">
            <a:spAutoFit/>
          </a:bodyPr>
          <a:lstStyle/>
          <a:p>
            <a:pPr algn="ctr">
              <a:lnSpc>
                <a:spcPts val="5600"/>
              </a:lnSpc>
              <a:spcBef>
                <a:spcPct val="0"/>
              </a:spcBef>
            </a:pPr>
            <a:r>
              <a:rPr lang="en-US" sz="4000">
                <a:solidFill>
                  <a:srgbClr val="000000"/>
                </a:solidFill>
                <a:latin typeface="Belleza"/>
              </a:rPr>
              <a:t>According to Mind Tools (2022), Understanding Belbin's Team Roles model can help you in resolving conflicts among teammates, recognising and appreciating everyone's contribution, and identifying possible strengths and weaknesses within your team.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AB52C5"/>
        </a:solidFill>
      </p:bgPr>
    </p:bg>
    <p:spTree>
      <p:nvGrpSpPr>
        <p:cNvPr id="1" name=""/>
        <p:cNvGrpSpPr/>
        <p:nvPr/>
      </p:nvGrpSpPr>
      <p:grpSpPr>
        <a:xfrm>
          <a:off x="0" y="0"/>
          <a:ext cx="0" cy="0"/>
          <a:chOff x="0" y="0"/>
          <a:chExt cx="0" cy="0"/>
        </a:xfrm>
      </p:grpSpPr>
      <p:sp>
        <p:nvSpPr>
          <p:cNvPr name="Freeform 2" id="2"/>
          <p:cNvSpPr/>
          <p:nvPr/>
        </p:nvSpPr>
        <p:spPr>
          <a:xfrm flipH="false" flipV="false" rot="0">
            <a:off x="808569" y="3544082"/>
            <a:ext cx="3643778" cy="6443290"/>
          </a:xfrm>
          <a:custGeom>
            <a:avLst/>
            <a:gdLst/>
            <a:ahLst/>
            <a:cxnLst/>
            <a:rect r="r" b="b" t="t" l="l"/>
            <a:pathLst>
              <a:path h="6443290" w="3643778">
                <a:moveTo>
                  <a:pt x="0" y="0"/>
                </a:moveTo>
                <a:lnTo>
                  <a:pt x="3643778" y="0"/>
                </a:lnTo>
                <a:lnTo>
                  <a:pt x="3643778" y="6443290"/>
                </a:lnTo>
                <a:lnTo>
                  <a:pt x="0" y="6443290"/>
                </a:lnTo>
                <a:lnTo>
                  <a:pt x="0" y="0"/>
                </a:lnTo>
                <a:close/>
              </a:path>
            </a:pathLst>
          </a:custGeom>
          <a:blipFill>
            <a:blip r:embed="rId2"/>
            <a:stretch>
              <a:fillRect l="0" t="-11191" r="0" b="-11191"/>
            </a:stretch>
          </a:blipFill>
        </p:spPr>
      </p:sp>
      <p:sp>
        <p:nvSpPr>
          <p:cNvPr name="Freeform 3" id="3"/>
          <p:cNvSpPr/>
          <p:nvPr/>
        </p:nvSpPr>
        <p:spPr>
          <a:xfrm flipH="false" flipV="false" rot="0">
            <a:off x="5975785" y="4580479"/>
            <a:ext cx="6336430" cy="4677821"/>
          </a:xfrm>
          <a:custGeom>
            <a:avLst/>
            <a:gdLst/>
            <a:ahLst/>
            <a:cxnLst/>
            <a:rect r="r" b="b" t="t" l="l"/>
            <a:pathLst>
              <a:path h="4677821" w="6336430">
                <a:moveTo>
                  <a:pt x="0" y="0"/>
                </a:moveTo>
                <a:lnTo>
                  <a:pt x="6336430" y="0"/>
                </a:lnTo>
                <a:lnTo>
                  <a:pt x="6336430" y="4677821"/>
                </a:lnTo>
                <a:lnTo>
                  <a:pt x="0" y="4677821"/>
                </a:lnTo>
                <a:lnTo>
                  <a:pt x="0" y="0"/>
                </a:lnTo>
                <a:close/>
              </a:path>
            </a:pathLst>
          </a:custGeom>
          <a:blipFill>
            <a:blip r:embed="rId3"/>
            <a:stretch>
              <a:fillRect l="-696" t="-96710" r="0" b="-98475"/>
            </a:stretch>
          </a:blipFill>
        </p:spPr>
      </p:sp>
      <p:sp>
        <p:nvSpPr>
          <p:cNvPr name="Freeform 4" id="4"/>
          <p:cNvSpPr/>
          <p:nvPr/>
        </p:nvSpPr>
        <p:spPr>
          <a:xfrm flipH="false" flipV="false" rot="0">
            <a:off x="13836215" y="2387600"/>
            <a:ext cx="4002334" cy="7710963"/>
          </a:xfrm>
          <a:custGeom>
            <a:avLst/>
            <a:gdLst/>
            <a:ahLst/>
            <a:cxnLst/>
            <a:rect r="r" b="b" t="t" l="l"/>
            <a:pathLst>
              <a:path h="7710963" w="4002334">
                <a:moveTo>
                  <a:pt x="0" y="0"/>
                </a:moveTo>
                <a:lnTo>
                  <a:pt x="4002334" y="0"/>
                </a:lnTo>
                <a:lnTo>
                  <a:pt x="4002334" y="7710962"/>
                </a:lnTo>
                <a:lnTo>
                  <a:pt x="0" y="7710962"/>
                </a:lnTo>
                <a:lnTo>
                  <a:pt x="0" y="0"/>
                </a:lnTo>
                <a:close/>
              </a:path>
            </a:pathLst>
          </a:custGeom>
          <a:blipFill>
            <a:blip r:embed="rId4"/>
            <a:stretch>
              <a:fillRect l="0" t="-6163" r="0" b="-6163"/>
            </a:stretch>
          </a:blipFill>
        </p:spPr>
      </p:sp>
      <p:sp>
        <p:nvSpPr>
          <p:cNvPr name="TextBox 5" id="5"/>
          <p:cNvSpPr txBox="true"/>
          <p:nvPr/>
        </p:nvSpPr>
        <p:spPr>
          <a:xfrm rot="0">
            <a:off x="2578911" y="-104775"/>
            <a:ext cx="12898835" cy="956129"/>
          </a:xfrm>
          <a:prstGeom prst="rect">
            <a:avLst/>
          </a:prstGeom>
        </p:spPr>
        <p:txBody>
          <a:bodyPr anchor="t" rtlCol="false" tIns="0" lIns="0" bIns="0" rIns="0">
            <a:spAutoFit/>
          </a:bodyPr>
          <a:lstStyle/>
          <a:p>
            <a:pPr algn="ctr">
              <a:lnSpc>
                <a:spcPts val="7889"/>
              </a:lnSpc>
            </a:pPr>
            <a:r>
              <a:rPr lang="en-US" sz="5635">
                <a:solidFill>
                  <a:srgbClr val="FFA8DC"/>
                </a:solidFill>
                <a:latin typeface="Big Shoulders Display"/>
              </a:rPr>
              <a:t>Reflection of the planning of the event</a:t>
            </a:r>
          </a:p>
        </p:txBody>
      </p:sp>
      <p:sp>
        <p:nvSpPr>
          <p:cNvPr name="TextBox 6" id="6"/>
          <p:cNvSpPr txBox="true"/>
          <p:nvPr/>
        </p:nvSpPr>
        <p:spPr>
          <a:xfrm rot="0">
            <a:off x="0" y="731033"/>
            <a:ext cx="5845611" cy="2813049"/>
          </a:xfrm>
          <a:prstGeom prst="rect">
            <a:avLst/>
          </a:prstGeom>
        </p:spPr>
        <p:txBody>
          <a:bodyPr anchor="t" rtlCol="false" tIns="0" lIns="0" bIns="0" rIns="0">
            <a:spAutoFit/>
          </a:bodyPr>
          <a:lstStyle/>
          <a:p>
            <a:pPr algn="ctr" marL="863606" indent="-431803" lvl="1">
              <a:lnSpc>
                <a:spcPts val="5600"/>
              </a:lnSpc>
              <a:buFont typeface="Arial"/>
              <a:buChar char="•"/>
            </a:pPr>
            <a:r>
              <a:rPr lang="en-US" sz="4000">
                <a:solidFill>
                  <a:srgbClr val="000000"/>
                </a:solidFill>
                <a:latin typeface="Belleza"/>
              </a:rPr>
              <a:t>Attention To Detail</a:t>
            </a:r>
          </a:p>
          <a:p>
            <a:pPr algn="ctr">
              <a:lnSpc>
                <a:spcPts val="5600"/>
              </a:lnSpc>
            </a:pPr>
            <a:r>
              <a:rPr lang="en-US" sz="4000">
                <a:solidFill>
                  <a:srgbClr val="000000"/>
                </a:solidFill>
                <a:latin typeface="Belleza"/>
              </a:rPr>
              <a:t>Event Venue, Decorations, Entertainment, Food Selection </a:t>
            </a:r>
          </a:p>
        </p:txBody>
      </p:sp>
      <p:sp>
        <p:nvSpPr>
          <p:cNvPr name="TextBox 7" id="7"/>
          <p:cNvSpPr txBox="true"/>
          <p:nvPr/>
        </p:nvSpPr>
        <p:spPr>
          <a:xfrm rot="0">
            <a:off x="12173512" y="339952"/>
            <a:ext cx="5975785" cy="2802544"/>
          </a:xfrm>
          <a:prstGeom prst="rect">
            <a:avLst/>
          </a:prstGeom>
        </p:spPr>
        <p:txBody>
          <a:bodyPr anchor="t" rtlCol="false" tIns="0" lIns="0" bIns="0" rIns="0">
            <a:spAutoFit/>
          </a:bodyPr>
          <a:lstStyle/>
          <a:p>
            <a:pPr algn="ctr" marL="863294" indent="-431647" lvl="1">
              <a:lnSpc>
                <a:spcPts val="5598"/>
              </a:lnSpc>
              <a:buFont typeface="Arial"/>
              <a:buChar char="•"/>
            </a:pPr>
            <a:r>
              <a:rPr lang="en-US" sz="3998">
                <a:solidFill>
                  <a:srgbClr val="000000"/>
                </a:solidFill>
                <a:latin typeface="Belleza"/>
              </a:rPr>
              <a:t>Issues in Communication With Suppliers</a:t>
            </a:r>
          </a:p>
          <a:p>
            <a:pPr algn="ctr">
              <a:lnSpc>
                <a:spcPts val="5598"/>
              </a:lnSpc>
            </a:pPr>
            <a:r>
              <a:rPr lang="en-US" sz="3998">
                <a:solidFill>
                  <a:srgbClr val="000000"/>
                </a:solidFill>
                <a:latin typeface="Belleza"/>
              </a:rPr>
              <a:t>Sponsorship for our event</a:t>
            </a:r>
          </a:p>
          <a:p>
            <a:pPr algn="ctr">
              <a:lnSpc>
                <a:spcPts val="5598"/>
              </a:lnSpc>
              <a:spcBef>
                <a:spcPct val="0"/>
              </a:spcBef>
            </a:pPr>
          </a:p>
        </p:txBody>
      </p:sp>
      <p:sp>
        <p:nvSpPr>
          <p:cNvPr name="TextBox 8" id="8"/>
          <p:cNvSpPr txBox="true"/>
          <p:nvPr/>
        </p:nvSpPr>
        <p:spPr>
          <a:xfrm rot="0">
            <a:off x="7278119" y="933450"/>
            <a:ext cx="3731761" cy="2813049"/>
          </a:xfrm>
          <a:prstGeom prst="rect">
            <a:avLst/>
          </a:prstGeom>
        </p:spPr>
        <p:txBody>
          <a:bodyPr anchor="t" rtlCol="false" tIns="0" lIns="0" bIns="0" rIns="0">
            <a:spAutoFit/>
          </a:bodyPr>
          <a:lstStyle/>
          <a:p>
            <a:pPr algn="ctr" marL="863606" indent="-431803" lvl="1">
              <a:lnSpc>
                <a:spcPts val="5600"/>
              </a:lnSpc>
              <a:buFont typeface="Arial"/>
              <a:buChar char="•"/>
            </a:pPr>
            <a:r>
              <a:rPr lang="en-US" sz="4000">
                <a:solidFill>
                  <a:srgbClr val="000000"/>
                </a:solidFill>
                <a:latin typeface="Belleza"/>
              </a:rPr>
              <a:t>Last Minute Challenges</a:t>
            </a:r>
          </a:p>
          <a:p>
            <a:pPr algn="ctr">
              <a:lnSpc>
                <a:spcPts val="5600"/>
              </a:lnSpc>
              <a:spcBef>
                <a:spcPct val="0"/>
              </a:spcBef>
            </a:pPr>
            <a:r>
              <a:rPr lang="en-US" sz="4000">
                <a:solidFill>
                  <a:srgbClr val="000000"/>
                </a:solidFill>
                <a:latin typeface="Belleza"/>
              </a:rPr>
              <a:t>Photo booth company</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AB52C5"/>
        </a:solidFill>
      </p:bgPr>
    </p:bg>
    <p:spTree>
      <p:nvGrpSpPr>
        <p:cNvPr id="1" name=""/>
        <p:cNvGrpSpPr/>
        <p:nvPr/>
      </p:nvGrpSpPr>
      <p:grpSpPr>
        <a:xfrm>
          <a:off x="0" y="0"/>
          <a:ext cx="0" cy="0"/>
          <a:chOff x="0" y="0"/>
          <a:chExt cx="0" cy="0"/>
        </a:xfrm>
      </p:grpSpPr>
      <p:sp>
        <p:nvSpPr>
          <p:cNvPr name="Freeform 2" id="2"/>
          <p:cNvSpPr/>
          <p:nvPr/>
        </p:nvSpPr>
        <p:spPr>
          <a:xfrm flipH="false" flipV="false" rot="0">
            <a:off x="2402194" y="1178976"/>
            <a:ext cx="13633939" cy="6510968"/>
          </a:xfrm>
          <a:custGeom>
            <a:avLst/>
            <a:gdLst/>
            <a:ahLst/>
            <a:cxnLst/>
            <a:rect r="r" b="b" t="t" l="l"/>
            <a:pathLst>
              <a:path h="6510968" w="13633939">
                <a:moveTo>
                  <a:pt x="0" y="0"/>
                </a:moveTo>
                <a:lnTo>
                  <a:pt x="13633939" y="0"/>
                </a:lnTo>
                <a:lnTo>
                  <a:pt x="13633939" y="6510968"/>
                </a:lnTo>
                <a:lnTo>
                  <a:pt x="0" y="6510968"/>
                </a:lnTo>
                <a:lnTo>
                  <a:pt x="0" y="0"/>
                </a:lnTo>
                <a:close/>
              </a:path>
            </a:pathLst>
          </a:custGeom>
          <a:blipFill>
            <a:blip r:embed="rId2"/>
            <a:stretch>
              <a:fillRect l="0" t="-11592" r="0" b="-6194"/>
            </a:stretch>
          </a:blipFill>
        </p:spPr>
      </p:sp>
      <p:sp>
        <p:nvSpPr>
          <p:cNvPr name="TextBox 3" id="3"/>
          <p:cNvSpPr txBox="true"/>
          <p:nvPr/>
        </p:nvSpPr>
        <p:spPr>
          <a:xfrm rot="0">
            <a:off x="2578911" y="-104775"/>
            <a:ext cx="12898835" cy="956129"/>
          </a:xfrm>
          <a:prstGeom prst="rect">
            <a:avLst/>
          </a:prstGeom>
        </p:spPr>
        <p:txBody>
          <a:bodyPr anchor="t" rtlCol="false" tIns="0" lIns="0" bIns="0" rIns="0">
            <a:spAutoFit/>
          </a:bodyPr>
          <a:lstStyle/>
          <a:p>
            <a:pPr algn="ctr">
              <a:lnSpc>
                <a:spcPts val="7889"/>
              </a:lnSpc>
            </a:pPr>
            <a:r>
              <a:rPr lang="en-US" sz="5635">
                <a:solidFill>
                  <a:srgbClr val="FFA8DC"/>
                </a:solidFill>
                <a:latin typeface="Big Shoulders Display"/>
              </a:rPr>
              <a:t>Reflection of the planning of the event</a:t>
            </a:r>
          </a:p>
        </p:txBody>
      </p:sp>
      <p:sp>
        <p:nvSpPr>
          <p:cNvPr name="TextBox 4" id="4"/>
          <p:cNvSpPr txBox="true"/>
          <p:nvPr/>
        </p:nvSpPr>
        <p:spPr>
          <a:xfrm rot="0">
            <a:off x="1379101" y="7918544"/>
            <a:ext cx="15529799" cy="698499"/>
          </a:xfrm>
          <a:prstGeom prst="rect">
            <a:avLst/>
          </a:prstGeom>
        </p:spPr>
        <p:txBody>
          <a:bodyPr anchor="t" rtlCol="false" tIns="0" lIns="0" bIns="0" rIns="0">
            <a:spAutoFit/>
          </a:bodyPr>
          <a:lstStyle/>
          <a:p>
            <a:pPr algn="ctr">
              <a:lnSpc>
                <a:spcPts val="5600"/>
              </a:lnSpc>
              <a:spcBef>
                <a:spcPct val="0"/>
              </a:spcBef>
            </a:pPr>
            <a:r>
              <a:rPr lang="en-US" sz="4000">
                <a:solidFill>
                  <a:srgbClr val="000000"/>
                </a:solidFill>
                <a:latin typeface="Belleza"/>
              </a:rPr>
              <a:t>My personal role was to create a Gantt chart and find a sponsor for our event</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AF6"/>
        </a:soli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2583080" cy="3444107"/>
          </a:xfrm>
          <a:custGeom>
            <a:avLst/>
            <a:gdLst/>
            <a:ahLst/>
            <a:cxnLst/>
            <a:rect r="r" b="b" t="t" l="l"/>
            <a:pathLst>
              <a:path h="3444107" w="2583080">
                <a:moveTo>
                  <a:pt x="0" y="0"/>
                </a:moveTo>
                <a:lnTo>
                  <a:pt x="2583080" y="0"/>
                </a:lnTo>
                <a:lnTo>
                  <a:pt x="2583080" y="3444107"/>
                </a:lnTo>
                <a:lnTo>
                  <a:pt x="0" y="3444107"/>
                </a:lnTo>
                <a:lnTo>
                  <a:pt x="0" y="0"/>
                </a:lnTo>
                <a:close/>
              </a:path>
            </a:pathLst>
          </a:custGeom>
          <a:blipFill>
            <a:blip r:embed="rId2"/>
            <a:stretch>
              <a:fillRect l="0" t="0" r="0" b="0"/>
            </a:stretch>
          </a:blipFill>
        </p:spPr>
      </p:sp>
      <p:sp>
        <p:nvSpPr>
          <p:cNvPr name="Freeform 3" id="3"/>
          <p:cNvSpPr/>
          <p:nvPr/>
        </p:nvSpPr>
        <p:spPr>
          <a:xfrm flipH="false" flipV="false" rot="0">
            <a:off x="7220816" y="6697689"/>
            <a:ext cx="2647491" cy="3648634"/>
          </a:xfrm>
          <a:custGeom>
            <a:avLst/>
            <a:gdLst/>
            <a:ahLst/>
            <a:cxnLst/>
            <a:rect r="r" b="b" t="t" l="l"/>
            <a:pathLst>
              <a:path h="3648634" w="2647491">
                <a:moveTo>
                  <a:pt x="0" y="0"/>
                </a:moveTo>
                <a:lnTo>
                  <a:pt x="2647490" y="0"/>
                </a:lnTo>
                <a:lnTo>
                  <a:pt x="2647490" y="3648634"/>
                </a:lnTo>
                <a:lnTo>
                  <a:pt x="0" y="3648634"/>
                </a:lnTo>
                <a:lnTo>
                  <a:pt x="0" y="0"/>
                </a:lnTo>
                <a:close/>
              </a:path>
            </a:pathLst>
          </a:custGeom>
          <a:blipFill>
            <a:blip r:embed="rId3"/>
            <a:stretch>
              <a:fillRect l="0" t="0" r="-3361" b="0"/>
            </a:stretch>
          </a:blipFill>
        </p:spPr>
      </p:sp>
      <p:sp>
        <p:nvSpPr>
          <p:cNvPr name="Freeform 4" id="4"/>
          <p:cNvSpPr/>
          <p:nvPr/>
        </p:nvSpPr>
        <p:spPr>
          <a:xfrm flipH="false" flipV="false" rot="0">
            <a:off x="7220816" y="3227024"/>
            <a:ext cx="2647491" cy="3529988"/>
          </a:xfrm>
          <a:custGeom>
            <a:avLst/>
            <a:gdLst/>
            <a:ahLst/>
            <a:cxnLst/>
            <a:rect r="r" b="b" t="t" l="l"/>
            <a:pathLst>
              <a:path h="3529988" w="2647491">
                <a:moveTo>
                  <a:pt x="0" y="0"/>
                </a:moveTo>
                <a:lnTo>
                  <a:pt x="2647490" y="0"/>
                </a:lnTo>
                <a:lnTo>
                  <a:pt x="2647490" y="3529988"/>
                </a:lnTo>
                <a:lnTo>
                  <a:pt x="0" y="3529988"/>
                </a:lnTo>
                <a:lnTo>
                  <a:pt x="0" y="0"/>
                </a:lnTo>
                <a:close/>
              </a:path>
            </a:pathLst>
          </a:custGeom>
          <a:blipFill>
            <a:blip r:embed="rId4"/>
            <a:stretch>
              <a:fillRect l="0" t="0" r="0" b="0"/>
            </a:stretch>
          </a:blipFill>
        </p:spPr>
      </p:sp>
      <p:sp>
        <p:nvSpPr>
          <p:cNvPr name="Freeform 5" id="5"/>
          <p:cNvSpPr/>
          <p:nvPr/>
        </p:nvSpPr>
        <p:spPr>
          <a:xfrm flipH="false" flipV="false" rot="0">
            <a:off x="7220816" y="0"/>
            <a:ext cx="2647491" cy="3312906"/>
          </a:xfrm>
          <a:custGeom>
            <a:avLst/>
            <a:gdLst/>
            <a:ahLst/>
            <a:cxnLst/>
            <a:rect r="r" b="b" t="t" l="l"/>
            <a:pathLst>
              <a:path h="3312906" w="2647491">
                <a:moveTo>
                  <a:pt x="0" y="0"/>
                </a:moveTo>
                <a:lnTo>
                  <a:pt x="2647490" y="0"/>
                </a:lnTo>
                <a:lnTo>
                  <a:pt x="2647490" y="3312906"/>
                </a:lnTo>
                <a:lnTo>
                  <a:pt x="0" y="3312906"/>
                </a:lnTo>
                <a:lnTo>
                  <a:pt x="0" y="0"/>
                </a:lnTo>
                <a:close/>
              </a:path>
            </a:pathLst>
          </a:custGeom>
          <a:blipFill>
            <a:blip r:embed="rId5"/>
            <a:stretch>
              <a:fillRect l="0" t="-3276" r="0" b="-3276"/>
            </a:stretch>
          </a:blipFill>
        </p:spPr>
      </p:sp>
      <p:sp>
        <p:nvSpPr>
          <p:cNvPr name="Freeform 6" id="6"/>
          <p:cNvSpPr/>
          <p:nvPr/>
        </p:nvSpPr>
        <p:spPr>
          <a:xfrm flipH="false" flipV="false" rot="0">
            <a:off x="4573325" y="3227024"/>
            <a:ext cx="2647491" cy="3529988"/>
          </a:xfrm>
          <a:custGeom>
            <a:avLst/>
            <a:gdLst/>
            <a:ahLst/>
            <a:cxnLst/>
            <a:rect r="r" b="b" t="t" l="l"/>
            <a:pathLst>
              <a:path h="3529988" w="2647491">
                <a:moveTo>
                  <a:pt x="0" y="0"/>
                </a:moveTo>
                <a:lnTo>
                  <a:pt x="2647491" y="0"/>
                </a:lnTo>
                <a:lnTo>
                  <a:pt x="2647491" y="3529988"/>
                </a:lnTo>
                <a:lnTo>
                  <a:pt x="0" y="3529988"/>
                </a:lnTo>
                <a:lnTo>
                  <a:pt x="0" y="0"/>
                </a:lnTo>
                <a:close/>
              </a:path>
            </a:pathLst>
          </a:custGeom>
          <a:blipFill>
            <a:blip r:embed="rId6"/>
            <a:stretch>
              <a:fillRect l="0" t="0" r="0" b="0"/>
            </a:stretch>
          </a:blipFill>
        </p:spPr>
      </p:sp>
      <p:sp>
        <p:nvSpPr>
          <p:cNvPr name="Freeform 7" id="7"/>
          <p:cNvSpPr/>
          <p:nvPr/>
        </p:nvSpPr>
        <p:spPr>
          <a:xfrm flipH="false" flipV="false" rot="0">
            <a:off x="4573325" y="6697689"/>
            <a:ext cx="2647491" cy="3529988"/>
          </a:xfrm>
          <a:custGeom>
            <a:avLst/>
            <a:gdLst/>
            <a:ahLst/>
            <a:cxnLst/>
            <a:rect r="r" b="b" t="t" l="l"/>
            <a:pathLst>
              <a:path h="3529988" w="2647491">
                <a:moveTo>
                  <a:pt x="0" y="0"/>
                </a:moveTo>
                <a:lnTo>
                  <a:pt x="2647491" y="0"/>
                </a:lnTo>
                <a:lnTo>
                  <a:pt x="2647491" y="3529988"/>
                </a:lnTo>
                <a:lnTo>
                  <a:pt x="0" y="3529988"/>
                </a:lnTo>
                <a:lnTo>
                  <a:pt x="0" y="0"/>
                </a:lnTo>
                <a:close/>
              </a:path>
            </a:pathLst>
          </a:custGeom>
          <a:blipFill>
            <a:blip r:embed="rId7"/>
            <a:stretch>
              <a:fillRect l="0" t="0" r="0" b="0"/>
            </a:stretch>
          </a:blipFill>
        </p:spPr>
      </p:sp>
      <p:sp>
        <p:nvSpPr>
          <p:cNvPr name="Freeform 8" id="8"/>
          <p:cNvSpPr/>
          <p:nvPr/>
        </p:nvSpPr>
        <p:spPr>
          <a:xfrm flipH="false" flipV="false" rot="0">
            <a:off x="4736136" y="0"/>
            <a:ext cx="2484679" cy="3312906"/>
          </a:xfrm>
          <a:custGeom>
            <a:avLst/>
            <a:gdLst/>
            <a:ahLst/>
            <a:cxnLst/>
            <a:rect r="r" b="b" t="t" l="l"/>
            <a:pathLst>
              <a:path h="3312906" w="2484679">
                <a:moveTo>
                  <a:pt x="0" y="0"/>
                </a:moveTo>
                <a:lnTo>
                  <a:pt x="2484680" y="0"/>
                </a:lnTo>
                <a:lnTo>
                  <a:pt x="2484680" y="3312906"/>
                </a:lnTo>
                <a:lnTo>
                  <a:pt x="0" y="3312906"/>
                </a:lnTo>
                <a:lnTo>
                  <a:pt x="0" y="0"/>
                </a:lnTo>
                <a:close/>
              </a:path>
            </a:pathLst>
          </a:custGeom>
          <a:blipFill>
            <a:blip r:embed="rId8"/>
            <a:stretch>
              <a:fillRect l="0" t="0" r="0" b="0"/>
            </a:stretch>
          </a:blipFill>
        </p:spPr>
      </p:sp>
      <p:sp>
        <p:nvSpPr>
          <p:cNvPr name="Freeform 9" id="9"/>
          <p:cNvSpPr/>
          <p:nvPr/>
        </p:nvSpPr>
        <p:spPr>
          <a:xfrm flipH="false" flipV="false" rot="0">
            <a:off x="2583080" y="0"/>
            <a:ext cx="2583080" cy="3444107"/>
          </a:xfrm>
          <a:custGeom>
            <a:avLst/>
            <a:gdLst/>
            <a:ahLst/>
            <a:cxnLst/>
            <a:rect r="r" b="b" t="t" l="l"/>
            <a:pathLst>
              <a:path h="3444107" w="2583080">
                <a:moveTo>
                  <a:pt x="0" y="0"/>
                </a:moveTo>
                <a:lnTo>
                  <a:pt x="2583080" y="0"/>
                </a:lnTo>
                <a:lnTo>
                  <a:pt x="2583080" y="3444107"/>
                </a:lnTo>
                <a:lnTo>
                  <a:pt x="0" y="3444107"/>
                </a:lnTo>
                <a:lnTo>
                  <a:pt x="0" y="0"/>
                </a:lnTo>
                <a:close/>
              </a:path>
            </a:pathLst>
          </a:custGeom>
          <a:blipFill>
            <a:blip r:embed="rId9"/>
            <a:stretch>
              <a:fillRect l="0" t="0" r="0" b="0"/>
            </a:stretch>
          </a:blipFill>
        </p:spPr>
      </p:sp>
      <p:sp>
        <p:nvSpPr>
          <p:cNvPr name="Freeform 10" id="10"/>
          <p:cNvSpPr/>
          <p:nvPr/>
        </p:nvSpPr>
        <p:spPr>
          <a:xfrm flipH="false" flipV="false" rot="0">
            <a:off x="2583080" y="3444107"/>
            <a:ext cx="2583080" cy="3529988"/>
          </a:xfrm>
          <a:custGeom>
            <a:avLst/>
            <a:gdLst/>
            <a:ahLst/>
            <a:cxnLst/>
            <a:rect r="r" b="b" t="t" l="l"/>
            <a:pathLst>
              <a:path h="3529988" w="2583080">
                <a:moveTo>
                  <a:pt x="0" y="0"/>
                </a:moveTo>
                <a:lnTo>
                  <a:pt x="2583080" y="0"/>
                </a:lnTo>
                <a:lnTo>
                  <a:pt x="2583080" y="3529987"/>
                </a:lnTo>
                <a:lnTo>
                  <a:pt x="0" y="3529987"/>
                </a:lnTo>
                <a:lnTo>
                  <a:pt x="0" y="0"/>
                </a:lnTo>
                <a:close/>
              </a:path>
            </a:pathLst>
          </a:custGeom>
          <a:blipFill>
            <a:blip r:embed="rId10"/>
            <a:stretch>
              <a:fillRect l="-1246" t="0" r="-1246" b="0"/>
            </a:stretch>
          </a:blipFill>
        </p:spPr>
      </p:sp>
      <p:sp>
        <p:nvSpPr>
          <p:cNvPr name="Freeform 11" id="11"/>
          <p:cNvSpPr/>
          <p:nvPr/>
        </p:nvSpPr>
        <p:spPr>
          <a:xfrm flipH="false" flipV="false" rot="0">
            <a:off x="0" y="5809838"/>
            <a:ext cx="2259336" cy="4885051"/>
          </a:xfrm>
          <a:custGeom>
            <a:avLst/>
            <a:gdLst/>
            <a:ahLst/>
            <a:cxnLst/>
            <a:rect r="r" b="b" t="t" l="l"/>
            <a:pathLst>
              <a:path h="4885051" w="2259336">
                <a:moveTo>
                  <a:pt x="0" y="0"/>
                </a:moveTo>
                <a:lnTo>
                  <a:pt x="2259336" y="0"/>
                </a:lnTo>
                <a:lnTo>
                  <a:pt x="2259336" y="4885051"/>
                </a:lnTo>
                <a:lnTo>
                  <a:pt x="0" y="4885051"/>
                </a:lnTo>
                <a:lnTo>
                  <a:pt x="0" y="0"/>
                </a:lnTo>
                <a:close/>
              </a:path>
            </a:pathLst>
          </a:custGeom>
          <a:blipFill>
            <a:blip r:embed="rId11"/>
            <a:stretch>
              <a:fillRect l="0" t="0" r="0" b="0"/>
            </a:stretch>
          </a:blipFill>
        </p:spPr>
      </p:sp>
      <p:pic>
        <p:nvPicPr>
          <p:cNvPr name="Picture 12" id="12">
            <a:hlinkClick action="ppaction://media"/>
          </p:cNvPr>
          <p:cNvPicPr>
            <a:picLocks noChangeAspect="true"/>
          </p:cNvPicPr>
          <p:nvPr>
            <a:videoFile r:link="rId13"/>
            <p:extLst>
              <p:ext uri="{DAA4B4D4-6D71-4841-9C94-3DE7FCFB9230}">
                <p14:media xmlns:p14="http://schemas.microsoft.com/office/powerpoint/2010/main" r:embed="rId14"/>
              </p:ext>
            </p:extLst>
          </p:nvPr>
        </p:nvPicPr>
        <p:blipFill>
          <a:blip r:embed="rId12"/>
          <a:srcRect l="0" t="5060" r="0" b="5060"/>
          <a:stretch>
            <a:fillRect/>
          </a:stretch>
        </p:blipFill>
        <p:spPr>
          <a:xfrm flipH="false" flipV="false" rot="0">
            <a:off x="9868306" y="-1734645"/>
            <a:ext cx="8419694" cy="13453327"/>
          </a:xfrm>
          <a:prstGeom prst="rect">
            <a:avLst/>
          </a:prstGeom>
        </p:spPr>
      </p:pic>
      <p:sp>
        <p:nvSpPr>
          <p:cNvPr name="Freeform 13" id="13"/>
          <p:cNvSpPr/>
          <p:nvPr/>
        </p:nvSpPr>
        <p:spPr>
          <a:xfrm flipH="false" flipV="false" rot="0">
            <a:off x="69678" y="3444107"/>
            <a:ext cx="2513402" cy="3345008"/>
          </a:xfrm>
          <a:custGeom>
            <a:avLst/>
            <a:gdLst/>
            <a:ahLst/>
            <a:cxnLst/>
            <a:rect r="r" b="b" t="t" l="l"/>
            <a:pathLst>
              <a:path h="3345008" w="2513402">
                <a:moveTo>
                  <a:pt x="0" y="0"/>
                </a:moveTo>
                <a:lnTo>
                  <a:pt x="2513402" y="0"/>
                </a:lnTo>
                <a:lnTo>
                  <a:pt x="2513402" y="3345008"/>
                </a:lnTo>
                <a:lnTo>
                  <a:pt x="0" y="3345008"/>
                </a:lnTo>
                <a:lnTo>
                  <a:pt x="0" y="0"/>
                </a:lnTo>
                <a:close/>
              </a:path>
            </a:pathLst>
          </a:custGeom>
          <a:blipFill>
            <a:blip r:embed="rId15"/>
            <a:stretch>
              <a:fillRect l="0" t="0" r="0" b="0"/>
            </a:stretch>
          </a:blipFill>
        </p:spPr>
      </p:sp>
      <p:sp>
        <p:nvSpPr>
          <p:cNvPr name="Freeform 14" id="14"/>
          <p:cNvSpPr/>
          <p:nvPr/>
        </p:nvSpPr>
        <p:spPr>
          <a:xfrm flipH="false" flipV="false" rot="0">
            <a:off x="2259336" y="6757012"/>
            <a:ext cx="2313989" cy="3470665"/>
          </a:xfrm>
          <a:custGeom>
            <a:avLst/>
            <a:gdLst/>
            <a:ahLst/>
            <a:cxnLst/>
            <a:rect r="r" b="b" t="t" l="l"/>
            <a:pathLst>
              <a:path h="3470665" w="2313989">
                <a:moveTo>
                  <a:pt x="0" y="0"/>
                </a:moveTo>
                <a:lnTo>
                  <a:pt x="2313989" y="0"/>
                </a:lnTo>
                <a:lnTo>
                  <a:pt x="2313989" y="3470665"/>
                </a:lnTo>
                <a:lnTo>
                  <a:pt x="0" y="3470665"/>
                </a:lnTo>
                <a:lnTo>
                  <a:pt x="0" y="0"/>
                </a:lnTo>
                <a:close/>
              </a:path>
            </a:pathLst>
          </a:custGeom>
          <a:blipFill>
            <a:blip r:embed="rId16"/>
            <a:stretch>
              <a:fillRect l="-7663" t="0" r="-5034" b="0"/>
            </a:stretch>
          </a:blipFill>
        </p:spPr>
      </p:sp>
    </p:spTree>
  </p:cSld>
  <p:clrMapOvr>
    <a:masterClrMapping/>
  </p:clrMapOvr>
  <p:timing>
    <p:tnLst>
      <p:par>
        <p:cTn dur="indefinite" restart="never" nodeType="tmRoot">
          <p:childTnLst>
            <p:video>
              <p:cMediaNode vol="100000">
                <p:cTn fill="hold" display="false">
                  <p:stCondLst>
                    <p:cond delay="indefinite"/>
                  </p:stCondLst>
                </p:cTn>
                <p:tgtEl>
                  <p:spTgt spid="12"/>
                </p:tgtEl>
              </p:cMediaNode>
            </p:video>
          </p:childTnLst>
        </p:cTn>
      </p:par>
    </p:tnLst>
  </p:timing>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816998">
            <a:off x="13426787" y="-3151219"/>
            <a:ext cx="8519580" cy="8359838"/>
          </a:xfrm>
          <a:custGeom>
            <a:avLst/>
            <a:gdLst/>
            <a:ahLst/>
            <a:cxnLst/>
            <a:rect r="r" b="b" t="t" l="l"/>
            <a:pathLst>
              <a:path h="8359838" w="8519580">
                <a:moveTo>
                  <a:pt x="0" y="0"/>
                </a:moveTo>
                <a:lnTo>
                  <a:pt x="8519581" y="0"/>
                </a:lnTo>
                <a:lnTo>
                  <a:pt x="8519581" y="8359838"/>
                </a:lnTo>
                <a:lnTo>
                  <a:pt x="0" y="8359838"/>
                </a:lnTo>
                <a:lnTo>
                  <a:pt x="0" y="0"/>
                </a:lnTo>
                <a:close/>
              </a:path>
            </a:pathLst>
          </a:custGeom>
          <a:blipFill>
            <a:blip r:embed="rId4">
              <a:alphaModFix amt="17000"/>
            </a:blip>
            <a:stretch>
              <a:fillRect l="0" t="0" r="0" b="0"/>
            </a:stretch>
          </a:blipFill>
        </p:spPr>
      </p:sp>
      <p:sp>
        <p:nvSpPr>
          <p:cNvPr name="Freeform 4" id="4"/>
          <p:cNvSpPr/>
          <p:nvPr/>
        </p:nvSpPr>
        <p:spPr>
          <a:xfrm flipH="false" flipV="false" rot="-816998">
            <a:off x="-3231090" y="5705582"/>
            <a:ext cx="8519580" cy="8359838"/>
          </a:xfrm>
          <a:custGeom>
            <a:avLst/>
            <a:gdLst/>
            <a:ahLst/>
            <a:cxnLst/>
            <a:rect r="r" b="b" t="t" l="l"/>
            <a:pathLst>
              <a:path h="8359838" w="8519580">
                <a:moveTo>
                  <a:pt x="0" y="0"/>
                </a:moveTo>
                <a:lnTo>
                  <a:pt x="8519580" y="0"/>
                </a:lnTo>
                <a:lnTo>
                  <a:pt x="8519580" y="8359838"/>
                </a:lnTo>
                <a:lnTo>
                  <a:pt x="0" y="8359838"/>
                </a:lnTo>
                <a:lnTo>
                  <a:pt x="0" y="0"/>
                </a:lnTo>
                <a:close/>
              </a:path>
            </a:pathLst>
          </a:custGeom>
          <a:blipFill>
            <a:blip r:embed="rId4">
              <a:alphaModFix amt="17000"/>
            </a:blip>
            <a:stretch>
              <a:fillRect l="0" t="0" r="0" b="0"/>
            </a:stretch>
          </a:blipFill>
        </p:spPr>
      </p:sp>
      <p:sp>
        <p:nvSpPr>
          <p:cNvPr name="TextBox 5" id="5"/>
          <p:cNvSpPr txBox="true"/>
          <p:nvPr/>
        </p:nvSpPr>
        <p:spPr>
          <a:xfrm rot="0">
            <a:off x="1267863" y="2119630"/>
            <a:ext cx="15752274" cy="5981065"/>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rPr>
              <a:t>There are roughly 5 important areas that arise from the identified constructions.</a:t>
            </a:r>
          </a:p>
          <a:p>
            <a:pPr algn="ctr" marL="734059" indent="-367030" lvl="1">
              <a:lnSpc>
                <a:spcPts val="4759"/>
              </a:lnSpc>
              <a:buFont typeface="Arial"/>
              <a:buChar char="•"/>
            </a:pPr>
            <a:r>
              <a:rPr lang="en-US" sz="3399">
                <a:solidFill>
                  <a:srgbClr val="FFFFFF"/>
                </a:solidFill>
                <a:latin typeface="Canva Sans"/>
              </a:rPr>
              <a:t> Leadership, </a:t>
            </a:r>
          </a:p>
          <a:p>
            <a:pPr algn="ctr" marL="734059" indent="-367030" lvl="1">
              <a:lnSpc>
                <a:spcPts val="4759"/>
              </a:lnSpc>
              <a:buFont typeface="Arial"/>
              <a:buChar char="•"/>
            </a:pPr>
            <a:r>
              <a:rPr lang="en-US" sz="3399">
                <a:solidFill>
                  <a:srgbClr val="FFFFFF"/>
                </a:solidFill>
                <a:latin typeface="Canva Sans"/>
              </a:rPr>
              <a:t>E</a:t>
            </a:r>
            <a:r>
              <a:rPr lang="en-US" sz="3399">
                <a:solidFill>
                  <a:srgbClr val="FFFFFF"/>
                </a:solidFill>
                <a:latin typeface="Canva Sans"/>
              </a:rPr>
              <a:t>mphasis</a:t>
            </a:r>
          </a:p>
          <a:p>
            <a:pPr algn="ctr" marL="734059" indent="-367030" lvl="1">
              <a:lnSpc>
                <a:spcPts val="4759"/>
              </a:lnSpc>
              <a:buFont typeface="Arial"/>
              <a:buChar char="•"/>
            </a:pPr>
            <a:r>
              <a:rPr lang="en-US" sz="3399">
                <a:solidFill>
                  <a:srgbClr val="FFFFFF"/>
                </a:solidFill>
                <a:latin typeface="Canva Sans"/>
              </a:rPr>
              <a:t>C</a:t>
            </a:r>
            <a:r>
              <a:rPr lang="en-US" sz="3399">
                <a:solidFill>
                  <a:srgbClr val="FFFFFF"/>
                </a:solidFill>
                <a:latin typeface="Canva Sans"/>
              </a:rPr>
              <a:t>ommunity relationships,</a:t>
            </a:r>
          </a:p>
          <a:p>
            <a:pPr algn="ctr" marL="734059" indent="-367030" lvl="1">
              <a:lnSpc>
                <a:spcPts val="4759"/>
              </a:lnSpc>
              <a:buFont typeface="Arial"/>
              <a:buChar char="•"/>
            </a:pPr>
            <a:r>
              <a:rPr lang="en-US" sz="3399">
                <a:solidFill>
                  <a:srgbClr val="FFFFFF"/>
                </a:solidFill>
                <a:latin typeface="Canva Sans"/>
              </a:rPr>
              <a:t> Decision-making, </a:t>
            </a:r>
          </a:p>
          <a:p>
            <a:pPr algn="ctr" marL="734059" indent="-367030" lvl="1">
              <a:lnSpc>
                <a:spcPts val="4759"/>
              </a:lnSpc>
              <a:buFont typeface="Arial"/>
              <a:buChar char="•"/>
            </a:pPr>
            <a:r>
              <a:rPr lang="en-US" sz="3399">
                <a:solidFill>
                  <a:srgbClr val="FFFFFF"/>
                </a:solidFill>
                <a:latin typeface="Canva Sans"/>
              </a:rPr>
              <a:t>F</a:t>
            </a:r>
            <a:r>
              <a:rPr lang="en-US" sz="3399">
                <a:solidFill>
                  <a:srgbClr val="FFFFFF"/>
                </a:solidFill>
                <a:latin typeface="Canva Sans"/>
              </a:rPr>
              <a:t>inance</a:t>
            </a:r>
          </a:p>
          <a:p>
            <a:pPr algn="ctr">
              <a:lnSpc>
                <a:spcPts val="4759"/>
              </a:lnSpc>
            </a:pPr>
            <a:r>
              <a:rPr lang="en-US" sz="3399">
                <a:solidFill>
                  <a:srgbClr val="FFFFFF"/>
                </a:solidFill>
                <a:latin typeface="Canva Sans"/>
              </a:rPr>
              <a:t> Leadership received the highest grade, with the subcategories classified as independence, freedom, and culture (Ensor, J., Robertson, M. and Ali-Knight, J., 2007).</a:t>
            </a:r>
          </a:p>
        </p:txBody>
      </p:sp>
      <p:sp>
        <p:nvSpPr>
          <p:cNvPr name="TextBox 6" id="6"/>
          <p:cNvSpPr txBox="true"/>
          <p:nvPr/>
        </p:nvSpPr>
        <p:spPr>
          <a:xfrm rot="0">
            <a:off x="0" y="238125"/>
            <a:ext cx="18288000" cy="904875"/>
          </a:xfrm>
          <a:prstGeom prst="rect">
            <a:avLst/>
          </a:prstGeom>
        </p:spPr>
        <p:txBody>
          <a:bodyPr anchor="t" rtlCol="false" tIns="0" lIns="0" bIns="0" rIns="0">
            <a:spAutoFit/>
          </a:bodyPr>
          <a:lstStyle/>
          <a:p>
            <a:pPr algn="ctr">
              <a:lnSpc>
                <a:spcPts val="6300"/>
              </a:lnSpc>
            </a:pPr>
            <a:r>
              <a:rPr lang="en-US" sz="7500">
                <a:solidFill>
                  <a:srgbClr val="FFFFFF"/>
                </a:solidFill>
                <a:latin typeface="Belleza"/>
              </a:rPr>
              <a:t>Reflective analysis to the success of the event</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8B73FF"/>
        </a:solidFill>
      </p:bgPr>
    </p:bg>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0">
            <a:off x="13803809" y="-1776636"/>
            <a:ext cx="5224939" cy="5610672"/>
          </a:xfrm>
          <a:custGeom>
            <a:avLst/>
            <a:gdLst/>
            <a:ahLst/>
            <a:cxnLst/>
            <a:rect r="r" b="b" t="t" l="l"/>
            <a:pathLst>
              <a:path h="5610672" w="5224939">
                <a:moveTo>
                  <a:pt x="0" y="0"/>
                </a:moveTo>
                <a:lnTo>
                  <a:pt x="5224939" y="0"/>
                </a:lnTo>
                <a:lnTo>
                  <a:pt x="5224939" y="5610672"/>
                </a:lnTo>
                <a:lnTo>
                  <a:pt x="0" y="5610672"/>
                </a:lnTo>
                <a:lnTo>
                  <a:pt x="0" y="0"/>
                </a:lnTo>
                <a:close/>
              </a:path>
            </a:pathLst>
          </a:custGeom>
          <a:blipFill>
            <a:blip r:embed="rId4"/>
            <a:stretch>
              <a:fillRect l="0" t="0" r="0" b="0"/>
            </a:stretch>
          </a:blipFill>
        </p:spPr>
      </p:sp>
      <p:sp>
        <p:nvSpPr>
          <p:cNvPr name="Freeform 4" id="4"/>
          <p:cNvSpPr/>
          <p:nvPr/>
        </p:nvSpPr>
        <p:spPr>
          <a:xfrm flipH="false" flipV="false" rot="-425571">
            <a:off x="37131" y="-3223906"/>
            <a:ext cx="7832542" cy="7039497"/>
          </a:xfrm>
          <a:custGeom>
            <a:avLst/>
            <a:gdLst/>
            <a:ahLst/>
            <a:cxnLst/>
            <a:rect r="r" b="b" t="t" l="l"/>
            <a:pathLst>
              <a:path h="7039497" w="7832542">
                <a:moveTo>
                  <a:pt x="0" y="0"/>
                </a:moveTo>
                <a:lnTo>
                  <a:pt x="7832542" y="0"/>
                </a:lnTo>
                <a:lnTo>
                  <a:pt x="7832542" y="7039497"/>
                </a:lnTo>
                <a:lnTo>
                  <a:pt x="0" y="7039497"/>
                </a:lnTo>
                <a:lnTo>
                  <a:pt x="0" y="0"/>
                </a:lnTo>
                <a:close/>
              </a:path>
            </a:pathLst>
          </a:custGeom>
          <a:blipFill>
            <a:blip r:embed="rId5">
              <a:alphaModFix amt="14000"/>
            </a:blip>
            <a:stretch>
              <a:fillRect l="0" t="0" r="0" b="0"/>
            </a:stretch>
          </a:blipFill>
        </p:spPr>
      </p:sp>
      <p:sp>
        <p:nvSpPr>
          <p:cNvPr name="Freeform 5" id="5"/>
          <p:cNvSpPr/>
          <p:nvPr/>
        </p:nvSpPr>
        <p:spPr>
          <a:xfrm flipH="false" flipV="false" rot="-836206">
            <a:off x="13842110" y="6627917"/>
            <a:ext cx="5635308" cy="6010995"/>
          </a:xfrm>
          <a:custGeom>
            <a:avLst/>
            <a:gdLst/>
            <a:ahLst/>
            <a:cxnLst/>
            <a:rect r="r" b="b" t="t" l="l"/>
            <a:pathLst>
              <a:path h="6010995" w="5635308">
                <a:moveTo>
                  <a:pt x="0" y="0"/>
                </a:moveTo>
                <a:lnTo>
                  <a:pt x="5635308" y="0"/>
                </a:lnTo>
                <a:lnTo>
                  <a:pt x="5635308" y="6010995"/>
                </a:lnTo>
                <a:lnTo>
                  <a:pt x="0" y="6010995"/>
                </a:lnTo>
                <a:lnTo>
                  <a:pt x="0" y="0"/>
                </a:lnTo>
                <a:close/>
              </a:path>
            </a:pathLst>
          </a:custGeom>
          <a:blipFill>
            <a:blip r:embed="rId6">
              <a:alphaModFix amt="14000"/>
            </a:blip>
            <a:stretch>
              <a:fillRect l="0" t="0" r="0" b="0"/>
            </a:stretch>
          </a:blipFill>
        </p:spPr>
      </p:sp>
      <p:sp>
        <p:nvSpPr>
          <p:cNvPr name="Freeform 6" id="6"/>
          <p:cNvSpPr/>
          <p:nvPr/>
        </p:nvSpPr>
        <p:spPr>
          <a:xfrm flipH="false" flipV="false" rot="0">
            <a:off x="12044930" y="-3176966"/>
            <a:ext cx="8073418" cy="7922042"/>
          </a:xfrm>
          <a:custGeom>
            <a:avLst/>
            <a:gdLst/>
            <a:ahLst/>
            <a:cxnLst/>
            <a:rect r="r" b="b" t="t" l="l"/>
            <a:pathLst>
              <a:path h="7922042" w="8073418">
                <a:moveTo>
                  <a:pt x="0" y="0"/>
                </a:moveTo>
                <a:lnTo>
                  <a:pt x="8073419" y="0"/>
                </a:lnTo>
                <a:lnTo>
                  <a:pt x="8073419" y="7922042"/>
                </a:lnTo>
                <a:lnTo>
                  <a:pt x="0" y="7922042"/>
                </a:lnTo>
                <a:lnTo>
                  <a:pt x="0" y="0"/>
                </a:lnTo>
                <a:close/>
              </a:path>
            </a:pathLst>
          </a:custGeom>
          <a:blipFill>
            <a:blip r:embed="rId7">
              <a:alphaModFix amt="14000"/>
            </a:blip>
            <a:stretch>
              <a:fillRect l="0" t="0" r="0" b="0"/>
            </a:stretch>
          </a:blipFill>
        </p:spPr>
      </p:sp>
      <p:sp>
        <p:nvSpPr>
          <p:cNvPr name="TextBox 7" id="7"/>
          <p:cNvSpPr txBox="true"/>
          <p:nvPr/>
        </p:nvSpPr>
        <p:spPr>
          <a:xfrm rot="0">
            <a:off x="3286714" y="604838"/>
            <a:ext cx="12445027" cy="1181099"/>
          </a:xfrm>
          <a:prstGeom prst="rect">
            <a:avLst/>
          </a:prstGeom>
        </p:spPr>
        <p:txBody>
          <a:bodyPr anchor="t" rtlCol="false" tIns="0" lIns="0" bIns="0" rIns="0">
            <a:spAutoFit/>
          </a:bodyPr>
          <a:lstStyle/>
          <a:p>
            <a:pPr algn="ctr">
              <a:lnSpc>
                <a:spcPts val="8399"/>
              </a:lnSpc>
            </a:pPr>
            <a:r>
              <a:rPr lang="en-US" sz="9999">
                <a:solidFill>
                  <a:srgbClr val="FFFFFF"/>
                </a:solidFill>
                <a:latin typeface="Belleza"/>
              </a:rPr>
              <a:t>My roles for the event</a:t>
            </a:r>
          </a:p>
        </p:txBody>
      </p:sp>
      <p:sp>
        <p:nvSpPr>
          <p:cNvPr name="TextBox 8" id="8"/>
          <p:cNvSpPr txBox="true"/>
          <p:nvPr/>
        </p:nvSpPr>
        <p:spPr>
          <a:xfrm rot="0">
            <a:off x="0" y="2133847"/>
            <a:ext cx="18288000" cy="1666875"/>
          </a:xfrm>
          <a:prstGeom prst="rect">
            <a:avLst/>
          </a:prstGeom>
        </p:spPr>
        <p:txBody>
          <a:bodyPr anchor="t" rtlCol="false" tIns="0" lIns="0" bIns="0" rIns="0">
            <a:spAutoFit/>
          </a:bodyPr>
          <a:lstStyle/>
          <a:p>
            <a:pPr algn="ctr" marL="1079501" indent="-539750" lvl="1">
              <a:lnSpc>
                <a:spcPts val="4200"/>
              </a:lnSpc>
              <a:buFont typeface="Arial"/>
              <a:buChar char="•"/>
            </a:pPr>
            <a:r>
              <a:rPr lang="en-US" sz="5000">
                <a:solidFill>
                  <a:srgbClr val="FFFFFF"/>
                </a:solidFill>
                <a:latin typeface="Belleza"/>
              </a:rPr>
              <a:t>Group leader</a:t>
            </a:r>
          </a:p>
          <a:p>
            <a:pPr algn="ctr" marL="1079501" indent="-539750" lvl="1">
              <a:lnSpc>
                <a:spcPts val="4200"/>
              </a:lnSpc>
              <a:buFont typeface="Arial"/>
              <a:buChar char="•"/>
            </a:pPr>
            <a:r>
              <a:rPr lang="en-US" sz="5000">
                <a:solidFill>
                  <a:srgbClr val="FFFFFF"/>
                </a:solidFill>
                <a:latin typeface="Belleza"/>
              </a:rPr>
              <a:t>Timekeeper </a:t>
            </a:r>
          </a:p>
          <a:p>
            <a:pPr algn="ctr" marL="1079501" indent="-539750" lvl="1">
              <a:lnSpc>
                <a:spcPts val="4200"/>
              </a:lnSpc>
              <a:buFont typeface="Arial"/>
              <a:buChar char="•"/>
            </a:pPr>
            <a:r>
              <a:rPr lang="en-US" sz="5000">
                <a:solidFill>
                  <a:srgbClr val="FFFFFF"/>
                </a:solidFill>
                <a:latin typeface="Belleza"/>
              </a:rPr>
              <a:t>Project manager</a:t>
            </a:r>
          </a:p>
        </p:txBody>
      </p:sp>
      <p:sp>
        <p:nvSpPr>
          <p:cNvPr name="TextBox 9" id="9"/>
          <p:cNvSpPr txBox="true"/>
          <p:nvPr/>
        </p:nvSpPr>
        <p:spPr>
          <a:xfrm rot="0">
            <a:off x="0" y="4819967"/>
            <a:ext cx="18288000" cy="7181215"/>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rPr>
              <a:t>It is important to have different roles in an event as it helps individuals better understand their situation, prospective career routes, and how to upskill or reskill for a different function. The communicative connection between myself, Scott, and Courtney was incredible. We had a flawless communication that lasted for weeks, with regular meet ups too. We carefully tracked developments and ensured total clarity on timeframes and occurrences.</a:t>
            </a:r>
          </a:p>
          <a:p>
            <a:pPr algn="ctr">
              <a:lnSpc>
                <a:spcPts val="4759"/>
              </a:lnSpc>
            </a:pPr>
          </a:p>
          <a:p>
            <a:pPr algn="ctr">
              <a:lnSpc>
                <a:spcPts val="4759"/>
              </a:lnSpc>
            </a:pPr>
          </a:p>
          <a:p>
            <a:pPr algn="ctr">
              <a:lnSpc>
                <a:spcPts val="4759"/>
              </a:lnSpc>
            </a:pPr>
          </a:p>
          <a:p>
            <a:pPr algn="ctr">
              <a:lnSpc>
                <a:spcPts val="4759"/>
              </a:lnSpc>
            </a:pPr>
          </a:p>
          <a:p>
            <a:pPr algn="ctr">
              <a:lnSpc>
                <a:spcPts val="4759"/>
              </a:lnSpc>
            </a:pPr>
          </a:p>
          <a:p>
            <a:pPr algn="ctr">
              <a:lnSpc>
                <a:spcPts val="4759"/>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537460">
            <a:off x="-2727430" y="5469532"/>
            <a:ext cx="7512259" cy="7052133"/>
          </a:xfrm>
          <a:custGeom>
            <a:avLst/>
            <a:gdLst/>
            <a:ahLst/>
            <a:cxnLst/>
            <a:rect r="r" b="b" t="t" l="l"/>
            <a:pathLst>
              <a:path h="7052133" w="7512259">
                <a:moveTo>
                  <a:pt x="0" y="0"/>
                </a:moveTo>
                <a:lnTo>
                  <a:pt x="7512260" y="0"/>
                </a:lnTo>
                <a:lnTo>
                  <a:pt x="7512260" y="7052133"/>
                </a:lnTo>
                <a:lnTo>
                  <a:pt x="0" y="7052133"/>
                </a:lnTo>
                <a:lnTo>
                  <a:pt x="0" y="0"/>
                </a:lnTo>
                <a:close/>
              </a:path>
            </a:pathLst>
          </a:custGeom>
          <a:blipFill>
            <a:blip r:embed="rId4">
              <a:alphaModFix amt="25000"/>
            </a:blip>
            <a:stretch>
              <a:fillRect l="0" t="0" r="0" b="0"/>
            </a:stretch>
          </a:blipFill>
        </p:spPr>
      </p:sp>
      <p:sp>
        <p:nvSpPr>
          <p:cNvPr name="Freeform 4" id="4"/>
          <p:cNvSpPr/>
          <p:nvPr/>
        </p:nvSpPr>
        <p:spPr>
          <a:xfrm flipH="false" flipV="false" rot="0">
            <a:off x="13557638" y="-1123046"/>
            <a:ext cx="6500231" cy="8229600"/>
          </a:xfrm>
          <a:custGeom>
            <a:avLst/>
            <a:gdLst/>
            <a:ahLst/>
            <a:cxnLst/>
            <a:rect r="r" b="b" t="t" l="l"/>
            <a:pathLst>
              <a:path h="8229600" w="6500231">
                <a:moveTo>
                  <a:pt x="0" y="0"/>
                </a:moveTo>
                <a:lnTo>
                  <a:pt x="6500231" y="0"/>
                </a:lnTo>
                <a:lnTo>
                  <a:pt x="6500231" y="8229600"/>
                </a:lnTo>
                <a:lnTo>
                  <a:pt x="0" y="8229600"/>
                </a:lnTo>
                <a:lnTo>
                  <a:pt x="0" y="0"/>
                </a:lnTo>
                <a:close/>
              </a:path>
            </a:pathLst>
          </a:custGeom>
          <a:blipFill>
            <a:blip r:embed="rId5">
              <a:alphaModFix amt="13000"/>
            </a:blip>
            <a:stretch>
              <a:fillRect l="0" t="0" r="0" b="0"/>
            </a:stretch>
          </a:blipFill>
        </p:spPr>
      </p:sp>
      <p:pic>
        <p:nvPicPr>
          <p:cNvPr name="Picture 5" id="5">
            <a:hlinkClick action="ppaction://media"/>
          </p:cNvPr>
          <p:cNvPicPr>
            <a:picLocks noChangeAspect="true"/>
          </p:cNvPicPr>
          <p:nvPr>
            <a:videoFile r:link="rId7"/>
            <p:extLst>
              <p:ext uri="{DAA4B4D4-6D71-4841-9C94-3DE7FCFB9230}">
                <p14:media xmlns:p14="http://schemas.microsoft.com/office/powerpoint/2010/main" r:embed="rId8"/>
              </p:ext>
            </p:extLst>
          </p:nvPr>
        </p:nvPicPr>
        <p:blipFill>
          <a:blip r:embed="rId6"/>
          <a:srcRect l="0" t="0" r="0" b="0"/>
          <a:stretch>
            <a:fillRect/>
          </a:stretch>
        </p:blipFill>
        <p:spPr>
          <a:xfrm flipH="false" flipV="false" rot="0">
            <a:off x="0" y="1816876"/>
            <a:ext cx="6352593" cy="8470124"/>
          </a:xfrm>
          <a:prstGeom prst="rect">
            <a:avLst/>
          </a:prstGeom>
        </p:spPr>
      </p:pic>
      <p:sp>
        <p:nvSpPr>
          <p:cNvPr name="TextBox 6" id="6"/>
          <p:cNvSpPr txBox="true"/>
          <p:nvPr/>
        </p:nvSpPr>
        <p:spPr>
          <a:xfrm rot="0">
            <a:off x="0" y="238125"/>
            <a:ext cx="18288000" cy="904875"/>
          </a:xfrm>
          <a:prstGeom prst="rect">
            <a:avLst/>
          </a:prstGeom>
        </p:spPr>
        <p:txBody>
          <a:bodyPr anchor="t" rtlCol="false" tIns="0" lIns="0" bIns="0" rIns="0">
            <a:spAutoFit/>
          </a:bodyPr>
          <a:lstStyle/>
          <a:p>
            <a:pPr algn="ctr">
              <a:lnSpc>
                <a:spcPts val="6300"/>
              </a:lnSpc>
            </a:pPr>
            <a:r>
              <a:rPr lang="en-US" sz="7500">
                <a:solidFill>
                  <a:srgbClr val="FFFFFF"/>
                </a:solidFill>
                <a:latin typeface="Belleza"/>
              </a:rPr>
              <a:t>Sponsership for the event</a:t>
            </a:r>
          </a:p>
        </p:txBody>
      </p:sp>
      <p:sp>
        <p:nvSpPr>
          <p:cNvPr name="TextBox 7" id="7"/>
          <p:cNvSpPr txBox="true"/>
          <p:nvPr/>
        </p:nvSpPr>
        <p:spPr>
          <a:xfrm rot="0">
            <a:off x="6546625" y="1979930"/>
            <a:ext cx="10712675" cy="7793990"/>
          </a:xfrm>
          <a:prstGeom prst="rect">
            <a:avLst/>
          </a:prstGeom>
        </p:spPr>
        <p:txBody>
          <a:bodyPr anchor="t" rtlCol="false" tIns="0" lIns="0" bIns="0" rIns="0">
            <a:spAutoFit/>
          </a:bodyPr>
          <a:lstStyle/>
          <a:p>
            <a:pPr algn="ctr">
              <a:lnSpc>
                <a:spcPts val="6160"/>
              </a:lnSpc>
              <a:spcBef>
                <a:spcPct val="0"/>
              </a:spcBef>
            </a:pPr>
            <a:r>
              <a:rPr lang="en-US" sz="4400">
                <a:solidFill>
                  <a:srgbClr val="FFFFFF"/>
                </a:solidFill>
                <a:latin typeface="Belleza"/>
              </a:rPr>
              <a:t>Having Penderyn as a sponsor opened many opportunities for not only us but for also the University. Having a sponsor for an event  boost visibility, providing resources and networking avenues, and fostering mutually beneficial relationships. Penderyn was founded and organised by myself and Courtney, after much communication we secured them for our event weeks before. (Papadimitriou, D., Apostolopoulou, A. and Dounis, T., 2008) </a:t>
            </a:r>
          </a:p>
        </p:txBody>
      </p:sp>
    </p:spTree>
  </p:cSld>
  <p:clrMapOvr>
    <a:masterClrMapping/>
  </p:clrMapOvr>
  <p:timing>
    <p:tnLst>
      <p:par>
        <p:cTn dur="indefinite" restart="never" nodeType="tmRoot">
          <p:childTnLst>
            <p:video>
              <p:cMediaNode vol="100000">
                <p:cTn fill="hold" display="false">
                  <p:stCondLst>
                    <p:cond delay="indefinite"/>
                  </p:stCondLst>
                </p:cTn>
                <p:tgtEl>
                  <p:spTgt spid="5"/>
                </p:tgtEl>
              </p:cMediaNode>
            </p:video>
          </p:childTnLst>
        </p:cTn>
      </p:par>
    </p:tnLst>
  </p:timing>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1331784">
            <a:off x="-3533805" y="-1916044"/>
            <a:ext cx="8468109" cy="8521368"/>
          </a:xfrm>
          <a:custGeom>
            <a:avLst/>
            <a:gdLst/>
            <a:ahLst/>
            <a:cxnLst/>
            <a:rect r="r" b="b" t="t" l="l"/>
            <a:pathLst>
              <a:path h="8521368" w="8468109">
                <a:moveTo>
                  <a:pt x="0" y="0"/>
                </a:moveTo>
                <a:lnTo>
                  <a:pt x="8468109" y="0"/>
                </a:lnTo>
                <a:lnTo>
                  <a:pt x="8468109" y="8521368"/>
                </a:lnTo>
                <a:lnTo>
                  <a:pt x="0" y="8521368"/>
                </a:lnTo>
                <a:lnTo>
                  <a:pt x="0" y="0"/>
                </a:lnTo>
                <a:close/>
              </a:path>
            </a:pathLst>
          </a:custGeom>
          <a:blipFill>
            <a:blip r:embed="rId4">
              <a:alphaModFix amt="25000"/>
            </a:blip>
            <a:stretch>
              <a:fillRect l="0" t="0" r="0" b="0"/>
            </a:stretch>
          </a:blipFill>
        </p:spPr>
      </p:sp>
      <p:sp>
        <p:nvSpPr>
          <p:cNvPr name="Freeform 4" id="4"/>
          <p:cNvSpPr/>
          <p:nvPr/>
        </p:nvSpPr>
        <p:spPr>
          <a:xfrm flipH="false" flipV="false" rot="-537460">
            <a:off x="11720087" y="5469532"/>
            <a:ext cx="7512259" cy="7052133"/>
          </a:xfrm>
          <a:custGeom>
            <a:avLst/>
            <a:gdLst/>
            <a:ahLst/>
            <a:cxnLst/>
            <a:rect r="r" b="b" t="t" l="l"/>
            <a:pathLst>
              <a:path h="7052133" w="7512259">
                <a:moveTo>
                  <a:pt x="0" y="0"/>
                </a:moveTo>
                <a:lnTo>
                  <a:pt x="7512259" y="0"/>
                </a:lnTo>
                <a:lnTo>
                  <a:pt x="7512259" y="7052133"/>
                </a:lnTo>
                <a:lnTo>
                  <a:pt x="0" y="7052133"/>
                </a:lnTo>
                <a:lnTo>
                  <a:pt x="0" y="0"/>
                </a:lnTo>
                <a:close/>
              </a:path>
            </a:pathLst>
          </a:custGeom>
          <a:blipFill>
            <a:blip r:embed="rId5">
              <a:alphaModFix amt="25000"/>
            </a:blip>
            <a:stretch>
              <a:fillRect l="0" t="0" r="0" b="0"/>
            </a:stretch>
          </a:blipFill>
        </p:spPr>
      </p:sp>
      <p:sp>
        <p:nvSpPr>
          <p:cNvPr name="TextBox 5" id="5"/>
          <p:cNvSpPr txBox="true"/>
          <p:nvPr/>
        </p:nvSpPr>
        <p:spPr>
          <a:xfrm rot="0">
            <a:off x="0" y="238125"/>
            <a:ext cx="18288000" cy="904875"/>
          </a:xfrm>
          <a:prstGeom prst="rect">
            <a:avLst/>
          </a:prstGeom>
        </p:spPr>
        <p:txBody>
          <a:bodyPr anchor="t" rtlCol="false" tIns="0" lIns="0" bIns="0" rIns="0">
            <a:spAutoFit/>
          </a:bodyPr>
          <a:lstStyle/>
          <a:p>
            <a:pPr algn="ctr">
              <a:lnSpc>
                <a:spcPts val="6300"/>
              </a:lnSpc>
            </a:pPr>
            <a:r>
              <a:rPr lang="en-US" sz="7500">
                <a:solidFill>
                  <a:srgbClr val="FFFFFF"/>
                </a:solidFill>
                <a:latin typeface="Belleza"/>
              </a:rPr>
              <a:t>Reflective analysis to the success of the event</a:t>
            </a:r>
          </a:p>
        </p:txBody>
      </p:sp>
      <p:sp>
        <p:nvSpPr>
          <p:cNvPr name="TextBox 6" id="6"/>
          <p:cNvSpPr txBox="true"/>
          <p:nvPr/>
        </p:nvSpPr>
        <p:spPr>
          <a:xfrm rot="0">
            <a:off x="0" y="3057525"/>
            <a:ext cx="18288000" cy="4333875"/>
          </a:xfrm>
          <a:prstGeom prst="rect">
            <a:avLst/>
          </a:prstGeom>
        </p:spPr>
        <p:txBody>
          <a:bodyPr anchor="t" rtlCol="false" tIns="0" lIns="0" bIns="0" rIns="0">
            <a:spAutoFit/>
          </a:bodyPr>
          <a:lstStyle/>
          <a:p>
            <a:pPr algn="ctr">
              <a:lnSpc>
                <a:spcPts val="4200"/>
              </a:lnSpc>
            </a:pPr>
            <a:r>
              <a:rPr lang="en-US" sz="5000">
                <a:solidFill>
                  <a:srgbClr val="FFFFFF"/>
                </a:solidFill>
                <a:latin typeface="Belleza"/>
              </a:rPr>
              <a:t>Our event, a vibrant 70s 80s disco, exceeded all expectations and was met with overwhelming enthusiasm. Priced at £15 per ticket, our marketing efforts paid off as we managed to sell roughly 75 tickets, filling the venue with eager attendees ready to dance the night away. Once the music started, the atmosphere electrified as people of all ages hit the dance floor, grooving to classic tunes from the disco era. It was truly a night to remember, with memories made that would be cherished for years to come.</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8B73FF"/>
        </a:solidFill>
      </p:bgPr>
    </p:bg>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3746700">
            <a:off x="13099628" y="-744115"/>
            <a:ext cx="5995870" cy="6438518"/>
          </a:xfrm>
          <a:custGeom>
            <a:avLst/>
            <a:gdLst/>
            <a:ahLst/>
            <a:cxnLst/>
            <a:rect r="r" b="b" t="t" l="l"/>
            <a:pathLst>
              <a:path h="6438518" w="5995870">
                <a:moveTo>
                  <a:pt x="0" y="0"/>
                </a:moveTo>
                <a:lnTo>
                  <a:pt x="5995869" y="0"/>
                </a:lnTo>
                <a:lnTo>
                  <a:pt x="5995869" y="6438518"/>
                </a:lnTo>
                <a:lnTo>
                  <a:pt x="0" y="6438518"/>
                </a:lnTo>
                <a:lnTo>
                  <a:pt x="0" y="0"/>
                </a:lnTo>
                <a:close/>
              </a:path>
            </a:pathLst>
          </a:custGeom>
          <a:blipFill>
            <a:blip r:embed="rId4">
              <a:alphaModFix amt="14000"/>
            </a:blip>
            <a:stretch>
              <a:fillRect l="0" t="0" r="0" b="0"/>
            </a:stretch>
          </a:blipFill>
        </p:spPr>
      </p:sp>
      <p:sp>
        <p:nvSpPr>
          <p:cNvPr name="Freeform 4" id="4"/>
          <p:cNvSpPr/>
          <p:nvPr/>
        </p:nvSpPr>
        <p:spPr>
          <a:xfrm flipH="false" flipV="false" rot="-4853669">
            <a:off x="-964608" y="3880462"/>
            <a:ext cx="5995870" cy="6438518"/>
          </a:xfrm>
          <a:custGeom>
            <a:avLst/>
            <a:gdLst/>
            <a:ahLst/>
            <a:cxnLst/>
            <a:rect r="r" b="b" t="t" l="l"/>
            <a:pathLst>
              <a:path h="6438518" w="5995870">
                <a:moveTo>
                  <a:pt x="0" y="0"/>
                </a:moveTo>
                <a:lnTo>
                  <a:pt x="5995870" y="0"/>
                </a:lnTo>
                <a:lnTo>
                  <a:pt x="5995870" y="6438518"/>
                </a:lnTo>
                <a:lnTo>
                  <a:pt x="0" y="6438518"/>
                </a:lnTo>
                <a:lnTo>
                  <a:pt x="0" y="0"/>
                </a:lnTo>
                <a:close/>
              </a:path>
            </a:pathLst>
          </a:custGeom>
          <a:blipFill>
            <a:blip r:embed="rId4">
              <a:alphaModFix amt="15000"/>
            </a:blip>
            <a:stretch>
              <a:fillRect l="0" t="0" r="0" b="0"/>
            </a:stretch>
          </a:blipFill>
        </p:spPr>
      </p:sp>
      <p:sp>
        <p:nvSpPr>
          <p:cNvPr name="TextBox 5" id="5"/>
          <p:cNvSpPr txBox="true"/>
          <p:nvPr/>
        </p:nvSpPr>
        <p:spPr>
          <a:xfrm rot="0">
            <a:off x="0" y="161925"/>
            <a:ext cx="18288000" cy="600075"/>
          </a:xfrm>
          <a:prstGeom prst="rect">
            <a:avLst/>
          </a:prstGeom>
        </p:spPr>
        <p:txBody>
          <a:bodyPr anchor="t" rtlCol="false" tIns="0" lIns="0" bIns="0" rIns="0">
            <a:spAutoFit/>
          </a:bodyPr>
          <a:lstStyle/>
          <a:p>
            <a:pPr algn="ctr">
              <a:lnSpc>
                <a:spcPts val="4200"/>
              </a:lnSpc>
            </a:pPr>
            <a:r>
              <a:rPr lang="en-US" sz="5000">
                <a:solidFill>
                  <a:srgbClr val="FFFFFF"/>
                </a:solidFill>
                <a:latin typeface="Belleza"/>
              </a:rPr>
              <a:t>Feedback:</a:t>
            </a:r>
          </a:p>
        </p:txBody>
      </p:sp>
      <p:sp>
        <p:nvSpPr>
          <p:cNvPr name="AutoShape 6" id="6"/>
          <p:cNvSpPr/>
          <p:nvPr/>
        </p:nvSpPr>
        <p:spPr>
          <a:xfrm flipH="true">
            <a:off x="6293543" y="0"/>
            <a:ext cx="0" cy="10287000"/>
          </a:xfrm>
          <a:prstGeom prst="line">
            <a:avLst/>
          </a:prstGeom>
          <a:ln cap="flat" w="38100">
            <a:solidFill>
              <a:srgbClr val="FFFFFF"/>
            </a:solidFill>
            <a:prstDash val="solid"/>
            <a:headEnd type="none" len="sm" w="sm"/>
            <a:tailEnd type="none" len="sm" w="sm"/>
          </a:ln>
        </p:spPr>
      </p:sp>
      <p:sp>
        <p:nvSpPr>
          <p:cNvPr name="AutoShape 7" id="7"/>
          <p:cNvSpPr/>
          <p:nvPr/>
        </p:nvSpPr>
        <p:spPr>
          <a:xfrm>
            <a:off x="12806986" y="-215810"/>
            <a:ext cx="213049" cy="10502810"/>
          </a:xfrm>
          <a:prstGeom prst="line">
            <a:avLst/>
          </a:prstGeom>
          <a:ln cap="flat" w="38100">
            <a:solidFill>
              <a:srgbClr val="FFFFFF"/>
            </a:solidFill>
            <a:prstDash val="solid"/>
            <a:headEnd type="none" len="sm" w="sm"/>
            <a:tailEnd type="none" len="sm" w="sm"/>
          </a:ln>
        </p:spPr>
      </p:sp>
      <p:sp>
        <p:nvSpPr>
          <p:cNvPr name="TextBox 8" id="8"/>
          <p:cNvSpPr txBox="true"/>
          <p:nvPr/>
        </p:nvSpPr>
        <p:spPr>
          <a:xfrm rot="0">
            <a:off x="0" y="480250"/>
            <a:ext cx="6293543" cy="9459850"/>
          </a:xfrm>
          <a:prstGeom prst="rect">
            <a:avLst/>
          </a:prstGeom>
        </p:spPr>
        <p:txBody>
          <a:bodyPr anchor="t" rtlCol="false" tIns="0" lIns="0" bIns="0" rIns="0">
            <a:spAutoFit/>
          </a:bodyPr>
          <a:lstStyle/>
          <a:p>
            <a:pPr algn="ctr">
              <a:lnSpc>
                <a:spcPts val="3528"/>
              </a:lnSpc>
            </a:pPr>
            <a:r>
              <a:rPr lang="en-US" sz="4200">
                <a:solidFill>
                  <a:srgbClr val="FFFFFF"/>
                </a:solidFill>
                <a:latin typeface="Belleza"/>
              </a:rPr>
              <a:t>Catriona Burns said “The 70s-80s ball was brilliantly organised. The decorations were amazing, and the room was laid out way better than I was expecting. The food was a really good idea and the whole event had been very well planned. I think everyone who went had an amazing time. The only thing that most likely stopped more people from going was the price. I understand the venue and other things had to be paid for, but it may have been more popular at a lower price. Overall, I believe the event was a huge success and everyone who I spoke to there had a wonderful time”. </a:t>
            </a:r>
          </a:p>
        </p:txBody>
      </p:sp>
      <p:sp>
        <p:nvSpPr>
          <p:cNvPr name="TextBox 9" id="9"/>
          <p:cNvSpPr txBox="true"/>
          <p:nvPr/>
        </p:nvSpPr>
        <p:spPr>
          <a:xfrm rot="0">
            <a:off x="13020036" y="1063752"/>
            <a:ext cx="5267964" cy="8292847"/>
          </a:xfrm>
          <a:prstGeom prst="rect">
            <a:avLst/>
          </a:prstGeom>
        </p:spPr>
        <p:txBody>
          <a:bodyPr anchor="t" rtlCol="false" tIns="0" lIns="0" bIns="0" rIns="0">
            <a:spAutoFit/>
          </a:bodyPr>
          <a:lstStyle/>
          <a:p>
            <a:pPr algn="ctr">
              <a:lnSpc>
                <a:spcPts val="3612"/>
              </a:lnSpc>
            </a:pPr>
            <a:r>
              <a:rPr lang="en-US" sz="4300">
                <a:solidFill>
                  <a:srgbClr val="FFFFFF"/>
                </a:solidFill>
                <a:latin typeface="Belleza"/>
              </a:rPr>
              <a:t>Tao Jones said “Good concept of theme, good set up/ decor to fit the theme e.g. The photo wall /a good atmosphere/ fun night everyone was happy/a lot of people participated in dancing/the DJ played the right songs for the theme/good amount of seating … things to improve the food buffet choice was limited/needed more interactive things like activities/games”.</a:t>
            </a:r>
          </a:p>
        </p:txBody>
      </p:sp>
      <p:sp>
        <p:nvSpPr>
          <p:cNvPr name="TextBox 10" id="10"/>
          <p:cNvSpPr txBox="true"/>
          <p:nvPr/>
        </p:nvSpPr>
        <p:spPr>
          <a:xfrm rot="0">
            <a:off x="6903143" y="1872425"/>
            <a:ext cx="5153668" cy="7000875"/>
          </a:xfrm>
          <a:prstGeom prst="rect">
            <a:avLst/>
          </a:prstGeom>
        </p:spPr>
        <p:txBody>
          <a:bodyPr anchor="t" rtlCol="false" tIns="0" lIns="0" bIns="0" rIns="0">
            <a:spAutoFit/>
          </a:bodyPr>
          <a:lstStyle/>
          <a:p>
            <a:pPr algn="ctr">
              <a:lnSpc>
                <a:spcPts val="4200"/>
              </a:lnSpc>
            </a:pPr>
            <a:r>
              <a:rPr lang="en-US" sz="5000">
                <a:solidFill>
                  <a:srgbClr val="FFFFFF"/>
                </a:solidFill>
                <a:latin typeface="Belleza"/>
              </a:rPr>
              <a:t>Grace Davis said “The 70s/80s ball was a blast! One of the best nights I’ve had. The organisers were professional and did a fantastic job with the theme of the evening. I would attend more events that they create in the future.”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816998">
            <a:off x="13426787" y="-3151219"/>
            <a:ext cx="8519580" cy="8359838"/>
          </a:xfrm>
          <a:custGeom>
            <a:avLst/>
            <a:gdLst/>
            <a:ahLst/>
            <a:cxnLst/>
            <a:rect r="r" b="b" t="t" l="l"/>
            <a:pathLst>
              <a:path h="8359838" w="8519580">
                <a:moveTo>
                  <a:pt x="0" y="0"/>
                </a:moveTo>
                <a:lnTo>
                  <a:pt x="8519581" y="0"/>
                </a:lnTo>
                <a:lnTo>
                  <a:pt x="8519581" y="8359838"/>
                </a:lnTo>
                <a:lnTo>
                  <a:pt x="0" y="8359838"/>
                </a:lnTo>
                <a:lnTo>
                  <a:pt x="0" y="0"/>
                </a:lnTo>
                <a:close/>
              </a:path>
            </a:pathLst>
          </a:custGeom>
          <a:blipFill>
            <a:blip r:embed="rId4">
              <a:alphaModFix amt="17000"/>
            </a:blip>
            <a:stretch>
              <a:fillRect l="0" t="0" r="0" b="0"/>
            </a:stretch>
          </a:blipFill>
        </p:spPr>
      </p:sp>
      <p:sp>
        <p:nvSpPr>
          <p:cNvPr name="Freeform 4" id="4"/>
          <p:cNvSpPr/>
          <p:nvPr/>
        </p:nvSpPr>
        <p:spPr>
          <a:xfrm flipH="false" flipV="false" rot="-816998">
            <a:off x="-3231090" y="5705582"/>
            <a:ext cx="8519580" cy="8359838"/>
          </a:xfrm>
          <a:custGeom>
            <a:avLst/>
            <a:gdLst/>
            <a:ahLst/>
            <a:cxnLst/>
            <a:rect r="r" b="b" t="t" l="l"/>
            <a:pathLst>
              <a:path h="8359838" w="8519580">
                <a:moveTo>
                  <a:pt x="0" y="0"/>
                </a:moveTo>
                <a:lnTo>
                  <a:pt x="8519580" y="0"/>
                </a:lnTo>
                <a:lnTo>
                  <a:pt x="8519580" y="8359838"/>
                </a:lnTo>
                <a:lnTo>
                  <a:pt x="0" y="8359838"/>
                </a:lnTo>
                <a:lnTo>
                  <a:pt x="0" y="0"/>
                </a:lnTo>
                <a:close/>
              </a:path>
            </a:pathLst>
          </a:custGeom>
          <a:blipFill>
            <a:blip r:embed="rId4">
              <a:alphaModFix amt="17000"/>
            </a:blip>
            <a:stretch>
              <a:fillRect l="0" t="0" r="0" b="0"/>
            </a:stretch>
          </a:blipFill>
        </p:spPr>
      </p:sp>
      <p:sp>
        <p:nvSpPr>
          <p:cNvPr name="Freeform 5" id="5"/>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5"/>
            <a:stretch>
              <a:fillRect l="0" t="-9259" r="0" b="-9259"/>
            </a:stretch>
          </a:blipFill>
        </p:spPr>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816998">
            <a:off x="13426787" y="-3151219"/>
            <a:ext cx="8519580" cy="8359838"/>
          </a:xfrm>
          <a:custGeom>
            <a:avLst/>
            <a:gdLst/>
            <a:ahLst/>
            <a:cxnLst/>
            <a:rect r="r" b="b" t="t" l="l"/>
            <a:pathLst>
              <a:path h="8359838" w="8519580">
                <a:moveTo>
                  <a:pt x="0" y="0"/>
                </a:moveTo>
                <a:lnTo>
                  <a:pt x="8519581" y="0"/>
                </a:lnTo>
                <a:lnTo>
                  <a:pt x="8519581" y="8359838"/>
                </a:lnTo>
                <a:lnTo>
                  <a:pt x="0" y="8359838"/>
                </a:lnTo>
                <a:lnTo>
                  <a:pt x="0" y="0"/>
                </a:lnTo>
                <a:close/>
              </a:path>
            </a:pathLst>
          </a:custGeom>
          <a:blipFill>
            <a:blip r:embed="rId4">
              <a:alphaModFix amt="17000"/>
            </a:blip>
            <a:stretch>
              <a:fillRect l="0" t="0" r="0" b="0"/>
            </a:stretch>
          </a:blipFill>
        </p:spPr>
      </p:sp>
      <p:sp>
        <p:nvSpPr>
          <p:cNvPr name="Freeform 4" id="4"/>
          <p:cNvSpPr/>
          <p:nvPr/>
        </p:nvSpPr>
        <p:spPr>
          <a:xfrm flipH="false" flipV="false" rot="-816998">
            <a:off x="-3231090" y="5705582"/>
            <a:ext cx="8519580" cy="8359838"/>
          </a:xfrm>
          <a:custGeom>
            <a:avLst/>
            <a:gdLst/>
            <a:ahLst/>
            <a:cxnLst/>
            <a:rect r="r" b="b" t="t" l="l"/>
            <a:pathLst>
              <a:path h="8359838" w="8519580">
                <a:moveTo>
                  <a:pt x="0" y="0"/>
                </a:moveTo>
                <a:lnTo>
                  <a:pt x="8519580" y="0"/>
                </a:lnTo>
                <a:lnTo>
                  <a:pt x="8519580" y="8359838"/>
                </a:lnTo>
                <a:lnTo>
                  <a:pt x="0" y="8359838"/>
                </a:lnTo>
                <a:lnTo>
                  <a:pt x="0" y="0"/>
                </a:lnTo>
                <a:close/>
              </a:path>
            </a:pathLst>
          </a:custGeom>
          <a:blipFill>
            <a:blip r:embed="rId4">
              <a:alphaModFix amt="17000"/>
            </a:blip>
            <a:stretch>
              <a:fillRect l="0" t="0" r="0" b="0"/>
            </a:stretch>
          </a:blipFill>
        </p:spPr>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816998">
            <a:off x="13426787" y="-3151219"/>
            <a:ext cx="8519580" cy="8359838"/>
          </a:xfrm>
          <a:custGeom>
            <a:avLst/>
            <a:gdLst/>
            <a:ahLst/>
            <a:cxnLst/>
            <a:rect r="r" b="b" t="t" l="l"/>
            <a:pathLst>
              <a:path h="8359838" w="8519580">
                <a:moveTo>
                  <a:pt x="0" y="0"/>
                </a:moveTo>
                <a:lnTo>
                  <a:pt x="8519581" y="0"/>
                </a:lnTo>
                <a:lnTo>
                  <a:pt x="8519581" y="8359838"/>
                </a:lnTo>
                <a:lnTo>
                  <a:pt x="0" y="8359838"/>
                </a:lnTo>
                <a:lnTo>
                  <a:pt x="0" y="0"/>
                </a:lnTo>
                <a:close/>
              </a:path>
            </a:pathLst>
          </a:custGeom>
          <a:blipFill>
            <a:blip r:embed="rId4">
              <a:alphaModFix amt="17000"/>
            </a:blip>
            <a:stretch>
              <a:fillRect l="0" t="0" r="0" b="0"/>
            </a:stretch>
          </a:blipFill>
        </p:spPr>
      </p:sp>
      <p:sp>
        <p:nvSpPr>
          <p:cNvPr name="Freeform 4" id="4"/>
          <p:cNvSpPr/>
          <p:nvPr/>
        </p:nvSpPr>
        <p:spPr>
          <a:xfrm flipH="false" flipV="false" rot="-816998">
            <a:off x="-3231090" y="5705582"/>
            <a:ext cx="8519580" cy="8359838"/>
          </a:xfrm>
          <a:custGeom>
            <a:avLst/>
            <a:gdLst/>
            <a:ahLst/>
            <a:cxnLst/>
            <a:rect r="r" b="b" t="t" l="l"/>
            <a:pathLst>
              <a:path h="8359838" w="8519580">
                <a:moveTo>
                  <a:pt x="0" y="0"/>
                </a:moveTo>
                <a:lnTo>
                  <a:pt x="8519580" y="0"/>
                </a:lnTo>
                <a:lnTo>
                  <a:pt x="8519580" y="8359838"/>
                </a:lnTo>
                <a:lnTo>
                  <a:pt x="0" y="8359838"/>
                </a:lnTo>
                <a:lnTo>
                  <a:pt x="0" y="0"/>
                </a:lnTo>
                <a:close/>
              </a:path>
            </a:pathLst>
          </a:custGeom>
          <a:blipFill>
            <a:blip r:embed="rId4">
              <a:alphaModFix amt="17000"/>
            </a:blip>
            <a:stretch>
              <a:fillRect l="0" t="0" r="0" b="0"/>
            </a:stretch>
          </a:blipFill>
        </p:spPr>
      </p:sp>
      <p:sp>
        <p:nvSpPr>
          <p:cNvPr name="TextBox 5" id="5"/>
          <p:cNvSpPr txBox="true"/>
          <p:nvPr/>
        </p:nvSpPr>
        <p:spPr>
          <a:xfrm rot="0">
            <a:off x="0" y="-161925"/>
            <a:ext cx="15752274" cy="1304925"/>
          </a:xfrm>
          <a:prstGeom prst="rect">
            <a:avLst/>
          </a:prstGeom>
        </p:spPr>
        <p:txBody>
          <a:bodyPr anchor="t" rtlCol="false" tIns="0" lIns="0" bIns="0" rIns="0">
            <a:spAutoFit/>
          </a:bodyPr>
          <a:lstStyle/>
          <a:p>
            <a:pPr algn="ctr">
              <a:lnSpc>
                <a:spcPts val="10500"/>
              </a:lnSpc>
            </a:pPr>
            <a:r>
              <a:rPr lang="en-US" sz="7500" spc="412">
                <a:solidFill>
                  <a:srgbClr val="6E5AE2"/>
                </a:solidFill>
                <a:latin typeface="Kingred Modern"/>
              </a:rPr>
              <a:t>REFERENCE LIST:</a:t>
            </a:r>
          </a:p>
        </p:txBody>
      </p:sp>
      <p:sp>
        <p:nvSpPr>
          <p:cNvPr name="TextBox 6" id="6"/>
          <p:cNvSpPr txBox="true"/>
          <p:nvPr/>
        </p:nvSpPr>
        <p:spPr>
          <a:xfrm rot="0">
            <a:off x="1267863" y="1076325"/>
            <a:ext cx="15752274" cy="5981065"/>
          </a:xfrm>
          <a:prstGeom prst="rect">
            <a:avLst/>
          </a:prstGeom>
        </p:spPr>
        <p:txBody>
          <a:bodyPr anchor="t" rtlCol="false" tIns="0" lIns="0" bIns="0" rIns="0">
            <a:spAutoFit/>
          </a:bodyPr>
          <a:lstStyle/>
          <a:p>
            <a:pPr algn="ctr">
              <a:lnSpc>
                <a:spcPts val="4759"/>
              </a:lnSpc>
            </a:pPr>
            <a:r>
              <a:rPr lang="en-US" sz="3399">
                <a:solidFill>
                  <a:srgbClr val="000000"/>
                </a:solidFill>
                <a:latin typeface="Canva Sans"/>
              </a:rPr>
              <a:t>Driskell, T., Driskell, J. E., Burke, C. S., &amp; Salas, E. (2017). Team Roles: A Review and Integration. Small Group Research, 48(4), 482-511. https://doi.org/10.1177/1046496417711529 </a:t>
            </a:r>
          </a:p>
          <a:p>
            <a:pPr algn="ctr">
              <a:lnSpc>
                <a:spcPts val="4759"/>
              </a:lnSpc>
            </a:pPr>
            <a:r>
              <a:rPr lang="en-US" sz="3399">
                <a:solidFill>
                  <a:srgbClr val="000000"/>
                </a:solidFill>
                <a:latin typeface="Canva Sans"/>
              </a:rPr>
              <a:t>Ensor, J., Robertson, M. and Ali-Knight, J., (2007). The dynamics of successful events–the experts' perspective. Managing leisure, 12(2-3), pp.223-235.</a:t>
            </a:r>
          </a:p>
          <a:p>
            <a:pPr algn="ctr">
              <a:lnSpc>
                <a:spcPts val="4759"/>
              </a:lnSpc>
            </a:pPr>
            <a:r>
              <a:rPr lang="en-US" sz="3399">
                <a:solidFill>
                  <a:srgbClr val="000000"/>
                </a:solidFill>
                <a:latin typeface="Canva Sans"/>
              </a:rPr>
              <a:t>Papadimitriou, D., Apostolopoulou, A. and Dounis, T., (2008). Event sponsorship as a value creating strategy for brands. Journal of Product &amp; Brand Management, 17(4), pp.212-222. </a:t>
            </a:r>
          </a:p>
          <a:p>
            <a:pPr algn="ctr">
              <a:lnSpc>
                <a:spcPts val="4759"/>
              </a:lnSpc>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3680543"/>
            <a:ext cx="18288000" cy="17216466"/>
          </a:xfrm>
          <a:custGeom>
            <a:avLst/>
            <a:gdLst/>
            <a:ahLst/>
            <a:cxnLst/>
            <a:rect r="r" b="b" t="t" l="l"/>
            <a:pathLst>
              <a:path h="17216466" w="18288000">
                <a:moveTo>
                  <a:pt x="0" y="0"/>
                </a:moveTo>
                <a:lnTo>
                  <a:pt x="18288000" y="0"/>
                </a:lnTo>
                <a:lnTo>
                  <a:pt x="18288000" y="17216465"/>
                </a:lnTo>
                <a:lnTo>
                  <a:pt x="0" y="17216465"/>
                </a:lnTo>
                <a:lnTo>
                  <a:pt x="0" y="0"/>
                </a:lnTo>
                <a:close/>
              </a:path>
            </a:pathLst>
          </a:custGeom>
          <a:blipFill>
            <a:blip r:embed="rId2">
              <a:extLst>
                <a:ext uri="{96DAC541-7B7A-43D3-8B79-37D633B846F1}">
                  <asvg:svgBlip xmlns:asvg="http://schemas.microsoft.com/office/drawing/2016/SVG/main" r:embed="rId3"/>
                </a:ext>
              </a:extLst>
            </a:blip>
            <a:stretch>
              <a:fillRect l="0" t="0" r="0" b="-6223"/>
            </a:stretch>
          </a:blipFill>
        </p:spPr>
      </p:sp>
      <p:sp>
        <p:nvSpPr>
          <p:cNvPr name="Freeform 3" id="3"/>
          <p:cNvSpPr/>
          <p:nvPr/>
        </p:nvSpPr>
        <p:spPr>
          <a:xfrm flipH="false" flipV="false" rot="-816998">
            <a:off x="13426787" y="-3151219"/>
            <a:ext cx="8519580" cy="8359838"/>
          </a:xfrm>
          <a:custGeom>
            <a:avLst/>
            <a:gdLst/>
            <a:ahLst/>
            <a:cxnLst/>
            <a:rect r="r" b="b" t="t" l="l"/>
            <a:pathLst>
              <a:path h="8359838" w="8519580">
                <a:moveTo>
                  <a:pt x="0" y="0"/>
                </a:moveTo>
                <a:lnTo>
                  <a:pt x="8519581" y="0"/>
                </a:lnTo>
                <a:lnTo>
                  <a:pt x="8519581" y="8359838"/>
                </a:lnTo>
                <a:lnTo>
                  <a:pt x="0" y="8359838"/>
                </a:lnTo>
                <a:lnTo>
                  <a:pt x="0" y="0"/>
                </a:lnTo>
                <a:close/>
              </a:path>
            </a:pathLst>
          </a:custGeom>
          <a:blipFill>
            <a:blip r:embed="rId4">
              <a:alphaModFix amt="17000"/>
            </a:blip>
            <a:stretch>
              <a:fillRect l="0" t="0" r="0" b="0"/>
            </a:stretch>
          </a:blipFill>
        </p:spPr>
      </p:sp>
      <p:sp>
        <p:nvSpPr>
          <p:cNvPr name="Freeform 4" id="4"/>
          <p:cNvSpPr/>
          <p:nvPr/>
        </p:nvSpPr>
        <p:spPr>
          <a:xfrm flipH="false" flipV="false" rot="-816998">
            <a:off x="-3231090" y="5705582"/>
            <a:ext cx="8519580" cy="8359838"/>
          </a:xfrm>
          <a:custGeom>
            <a:avLst/>
            <a:gdLst/>
            <a:ahLst/>
            <a:cxnLst/>
            <a:rect r="r" b="b" t="t" l="l"/>
            <a:pathLst>
              <a:path h="8359838" w="8519580">
                <a:moveTo>
                  <a:pt x="0" y="0"/>
                </a:moveTo>
                <a:lnTo>
                  <a:pt x="8519580" y="0"/>
                </a:lnTo>
                <a:lnTo>
                  <a:pt x="8519580" y="8359838"/>
                </a:lnTo>
                <a:lnTo>
                  <a:pt x="0" y="8359838"/>
                </a:lnTo>
                <a:lnTo>
                  <a:pt x="0" y="0"/>
                </a:lnTo>
                <a:close/>
              </a:path>
            </a:pathLst>
          </a:custGeom>
          <a:blipFill>
            <a:blip r:embed="rId4">
              <a:alphaModFix amt="17000"/>
            </a:blip>
            <a:stretch>
              <a:fillRect l="0" t="0" r="0" b="0"/>
            </a:stretch>
          </a:blipFill>
        </p:spPr>
      </p:sp>
      <p:sp>
        <p:nvSpPr>
          <p:cNvPr name="TextBox 5" id="5"/>
          <p:cNvSpPr txBox="true"/>
          <p:nvPr/>
        </p:nvSpPr>
        <p:spPr>
          <a:xfrm rot="0">
            <a:off x="0" y="-161925"/>
            <a:ext cx="15752274" cy="1304925"/>
          </a:xfrm>
          <a:prstGeom prst="rect">
            <a:avLst/>
          </a:prstGeom>
        </p:spPr>
        <p:txBody>
          <a:bodyPr anchor="t" rtlCol="false" tIns="0" lIns="0" bIns="0" rIns="0">
            <a:spAutoFit/>
          </a:bodyPr>
          <a:lstStyle/>
          <a:p>
            <a:pPr algn="ctr">
              <a:lnSpc>
                <a:spcPts val="10500"/>
              </a:lnSpc>
            </a:pPr>
            <a:r>
              <a:rPr lang="en-US" sz="7500" spc="412">
                <a:solidFill>
                  <a:srgbClr val="6E5AE2"/>
                </a:solidFill>
                <a:latin typeface="Kingred Modern"/>
              </a:rPr>
              <a:t>REFERENCE LIST:</a:t>
            </a:r>
          </a:p>
        </p:txBody>
      </p:sp>
      <p:sp>
        <p:nvSpPr>
          <p:cNvPr name="TextBox 6" id="6"/>
          <p:cNvSpPr txBox="true"/>
          <p:nvPr/>
        </p:nvSpPr>
        <p:spPr>
          <a:xfrm rot="0">
            <a:off x="0" y="2101037"/>
            <a:ext cx="18288000" cy="6656704"/>
          </a:xfrm>
          <a:prstGeom prst="rect">
            <a:avLst/>
          </a:prstGeom>
        </p:spPr>
        <p:txBody>
          <a:bodyPr anchor="t" rtlCol="false" tIns="0" lIns="0" bIns="0" rIns="0">
            <a:spAutoFit/>
          </a:bodyPr>
          <a:lstStyle/>
          <a:p>
            <a:pPr algn="ctr">
              <a:lnSpc>
                <a:spcPts val="5320"/>
              </a:lnSpc>
            </a:pPr>
            <a:r>
              <a:rPr lang="en-US" sz="3800">
                <a:solidFill>
                  <a:srgbClr val="000000"/>
                </a:solidFill>
                <a:latin typeface="Belleza"/>
              </a:rPr>
              <a:t>Brookes, C. (2022). Event Management: Why it Is Important?. Available at: https://www.ems-events.co.uk/why-event-management-is-important#:~:text=The%20initial%20planning%20and%20requirement (Date accessed 15th April 2024).</a:t>
            </a:r>
          </a:p>
          <a:p>
            <a:pPr algn="ctr">
              <a:lnSpc>
                <a:spcPts val="5320"/>
              </a:lnSpc>
            </a:pPr>
          </a:p>
          <a:p>
            <a:pPr algn="ctr">
              <a:lnSpc>
                <a:spcPts val="5320"/>
              </a:lnSpc>
            </a:pPr>
            <a:r>
              <a:rPr lang="en-US" sz="3800">
                <a:solidFill>
                  <a:srgbClr val="000000"/>
                </a:solidFill>
                <a:latin typeface="Belleza"/>
              </a:rPr>
              <a:t>Mind Tools (2022). Belbin’s Team Roles. Available at: https://www.mindtools.com/auf866u/belbins-team-roles (Date accessed 19th April 2024).</a:t>
            </a:r>
          </a:p>
          <a:p>
            <a:pPr algn="ctr">
              <a:lnSpc>
                <a:spcPts val="5320"/>
              </a:lnSpc>
            </a:pPr>
          </a:p>
          <a:p>
            <a:pPr algn="ctr">
              <a:lnSpc>
                <a:spcPts val="5320"/>
              </a:lnSpc>
            </a:pPr>
            <a:r>
              <a:rPr lang="en-US" sz="3800">
                <a:solidFill>
                  <a:srgbClr val="000000"/>
                </a:solidFill>
                <a:latin typeface="Belleza"/>
              </a:rPr>
              <a:t>https://www.belbin.com/resources/articles-directory/thinking-social-action</a:t>
            </a:r>
          </a:p>
          <a:p>
            <a:pPr algn="ctr">
              <a:lnSpc>
                <a:spcPts val="5320"/>
              </a:lnSpc>
              <a:spcBef>
                <a:spcPct val="0"/>
              </a:spcBef>
            </a:pPr>
          </a:p>
        </p:txBody>
      </p:sp>
    </p:spTree>
  </p:cSld>
  <p:clrMapOvr>
    <a:masterClrMapping/>
  </p:clrMapOvr>
</p:sld>
</file>

<file path=ppt/slides/slide19.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DAGBMnBdFDg</dc:identifier>
  <dcterms:modified xsi:type="dcterms:W3CDTF">2011-08-01T06:04:30Z</dcterms:modified>
  <cp:revision>1</cp:revision>
  <dc:title>Beige Brown Minimal Organic Creative Project Presentation</dc:title>
</cp:coreProperties>
</file>