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0"/>
  </p:handoutMasterIdLst>
  <p:sldIdLst>
    <p:sldId id="257" r:id="rId2"/>
    <p:sldId id="301" r:id="rId3"/>
    <p:sldId id="289" r:id="rId4"/>
    <p:sldId id="287" r:id="rId5"/>
    <p:sldId id="261" r:id="rId6"/>
    <p:sldId id="290" r:id="rId7"/>
    <p:sldId id="291" r:id="rId8"/>
    <p:sldId id="259" r:id="rId9"/>
    <p:sldId id="295" r:id="rId10"/>
    <p:sldId id="294" r:id="rId11"/>
    <p:sldId id="298" r:id="rId12"/>
    <p:sldId id="297" r:id="rId13"/>
    <p:sldId id="292" r:id="rId14"/>
    <p:sldId id="270" r:id="rId15"/>
    <p:sldId id="267" r:id="rId16"/>
    <p:sldId id="271" r:id="rId17"/>
    <p:sldId id="269" r:id="rId18"/>
    <p:sldId id="299"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07"/>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EB73E4-2109-4818-93F1-2DE870B52FCA}" type="doc">
      <dgm:prSet loTypeId="urn:microsoft.com/office/officeart/2005/8/layout/vList5" loCatId="list" qsTypeId="urn:microsoft.com/office/officeart/2005/8/quickstyle/simple1" qsCatId="simple" csTypeId="urn:microsoft.com/office/officeart/2005/8/colors/colorful1#1" csCatId="colorful" phldr="1"/>
      <dgm:spPr/>
      <dgm:t>
        <a:bodyPr/>
        <a:lstStyle/>
        <a:p>
          <a:endParaRPr lang="en-GB"/>
        </a:p>
      </dgm:t>
    </dgm:pt>
    <dgm:pt modelId="{73C87D99-0B12-47B4-9A8E-A13A8B475A1F}">
      <dgm:prSet phldrT="[Text]"/>
      <dgm:spPr/>
      <dgm:t>
        <a:bodyPr/>
        <a:lstStyle/>
        <a:p>
          <a:r>
            <a:rPr lang="en-US" dirty="0" smtClean="0"/>
            <a:t>Influencers</a:t>
          </a:r>
          <a:endParaRPr lang="en-GB" dirty="0"/>
        </a:p>
      </dgm:t>
    </dgm:pt>
    <dgm:pt modelId="{AA728F33-1EE5-4B0F-AD8F-97E7E72F498D}" type="parTrans" cxnId="{B73C8DEF-C69E-48FE-BA69-4C6ADF3B755A}">
      <dgm:prSet/>
      <dgm:spPr/>
      <dgm:t>
        <a:bodyPr/>
        <a:lstStyle/>
        <a:p>
          <a:endParaRPr lang="en-GB"/>
        </a:p>
      </dgm:t>
    </dgm:pt>
    <dgm:pt modelId="{98F8478D-F7EE-4A60-9ADC-6C16194AB296}" type="sibTrans" cxnId="{B73C8DEF-C69E-48FE-BA69-4C6ADF3B755A}">
      <dgm:prSet/>
      <dgm:spPr/>
      <dgm:t>
        <a:bodyPr/>
        <a:lstStyle/>
        <a:p>
          <a:endParaRPr lang="en-GB"/>
        </a:p>
      </dgm:t>
    </dgm:pt>
    <dgm:pt modelId="{F21357BC-1EEA-429E-A448-36DADE926CF2}">
      <dgm:prSet phldrT="[Text]"/>
      <dgm:spPr/>
      <dgm:t>
        <a:bodyPr/>
        <a:lstStyle/>
        <a:p>
          <a:r>
            <a:rPr lang="en-US" dirty="0" err="1" smtClean="0"/>
            <a:t>Functionals</a:t>
          </a:r>
          <a:endParaRPr lang="en-GB" dirty="0"/>
        </a:p>
      </dgm:t>
    </dgm:pt>
    <dgm:pt modelId="{5CBB31F7-3980-4521-89E2-2ED98191DB26}" type="parTrans" cxnId="{A68F5964-E863-4D06-B51D-A07F568C0CF5}">
      <dgm:prSet/>
      <dgm:spPr/>
      <dgm:t>
        <a:bodyPr/>
        <a:lstStyle/>
        <a:p>
          <a:endParaRPr lang="en-GB"/>
        </a:p>
      </dgm:t>
    </dgm:pt>
    <dgm:pt modelId="{B331BB9E-996D-4EFB-90C5-ED15C72CCE87}" type="sibTrans" cxnId="{A68F5964-E863-4D06-B51D-A07F568C0CF5}">
      <dgm:prSet/>
      <dgm:spPr/>
      <dgm:t>
        <a:bodyPr/>
        <a:lstStyle/>
        <a:p>
          <a:endParaRPr lang="en-GB"/>
        </a:p>
      </dgm:t>
    </dgm:pt>
    <dgm:pt modelId="{5A6822EA-BEA5-4C77-86D7-11392CAA1B64}">
      <dgm:prSet phldrT="[Text]"/>
      <dgm:spPr/>
      <dgm:t>
        <a:bodyPr/>
        <a:lstStyle/>
        <a:p>
          <a:r>
            <a:rPr lang="en-US" dirty="0" smtClean="0"/>
            <a:t>Knowledge Seekers</a:t>
          </a:r>
          <a:endParaRPr lang="en-GB" dirty="0"/>
        </a:p>
      </dgm:t>
    </dgm:pt>
    <dgm:pt modelId="{9D8F49DB-F779-48A7-AF0E-70441A257888}" type="parTrans" cxnId="{2B241028-3C0C-4038-959F-4D94B6B6F3AE}">
      <dgm:prSet/>
      <dgm:spPr/>
      <dgm:t>
        <a:bodyPr/>
        <a:lstStyle/>
        <a:p>
          <a:endParaRPr lang="en-GB"/>
        </a:p>
      </dgm:t>
    </dgm:pt>
    <dgm:pt modelId="{D8CFD3CF-F5F6-4A8A-8E9C-F1D24C0AEE3A}" type="sibTrans" cxnId="{2B241028-3C0C-4038-959F-4D94B6B6F3AE}">
      <dgm:prSet/>
      <dgm:spPr/>
      <dgm:t>
        <a:bodyPr/>
        <a:lstStyle/>
        <a:p>
          <a:endParaRPr lang="en-GB"/>
        </a:p>
      </dgm:t>
    </dgm:pt>
    <dgm:pt modelId="{6FD697BE-C4BD-40F0-A7A2-17D4191CE0A5}">
      <dgm:prSet phldrT="[Text]"/>
      <dgm:spPr/>
      <dgm:t>
        <a:bodyPr/>
        <a:lstStyle/>
        <a:p>
          <a:r>
            <a:rPr lang="en-US" dirty="0" smtClean="0"/>
            <a:t>Networkers</a:t>
          </a:r>
          <a:endParaRPr lang="en-GB" dirty="0"/>
        </a:p>
      </dgm:t>
    </dgm:pt>
    <dgm:pt modelId="{0FAD40A3-A3CD-4F15-9F1C-8CA933A7197B}" type="parTrans" cxnId="{A166D672-7A66-452D-82D0-40804A204D4F}">
      <dgm:prSet/>
      <dgm:spPr/>
      <dgm:t>
        <a:bodyPr/>
        <a:lstStyle/>
        <a:p>
          <a:endParaRPr lang="en-GB"/>
        </a:p>
      </dgm:t>
    </dgm:pt>
    <dgm:pt modelId="{7FDAB869-6DC6-4598-A9E9-5EF7AD682DAF}" type="sibTrans" cxnId="{A166D672-7A66-452D-82D0-40804A204D4F}">
      <dgm:prSet/>
      <dgm:spPr/>
      <dgm:t>
        <a:bodyPr/>
        <a:lstStyle/>
        <a:p>
          <a:endParaRPr lang="en-GB"/>
        </a:p>
      </dgm:t>
    </dgm:pt>
    <dgm:pt modelId="{D12C4EBB-00BC-41AC-9CE4-F6ED7C60C0FC}">
      <dgm:prSet phldrT="[Text]"/>
      <dgm:spPr/>
      <dgm:t>
        <a:bodyPr/>
        <a:lstStyle/>
        <a:p>
          <a:r>
            <a:rPr lang="en-US" dirty="0" smtClean="0"/>
            <a:t>Aspirers</a:t>
          </a:r>
          <a:endParaRPr lang="en-GB" dirty="0"/>
        </a:p>
      </dgm:t>
    </dgm:pt>
    <dgm:pt modelId="{787B74C0-7720-4ABB-819D-2D0CE23B8A61}" type="parTrans" cxnId="{9E9DE761-A928-4DFA-BD6A-D085C13406E1}">
      <dgm:prSet/>
      <dgm:spPr/>
      <dgm:t>
        <a:bodyPr/>
        <a:lstStyle/>
        <a:p>
          <a:endParaRPr lang="en-GB"/>
        </a:p>
      </dgm:t>
    </dgm:pt>
    <dgm:pt modelId="{746CAD7D-A2E6-43F9-88B2-663E194BE649}" type="sibTrans" cxnId="{9E9DE761-A928-4DFA-BD6A-D085C13406E1}">
      <dgm:prSet/>
      <dgm:spPr/>
      <dgm:t>
        <a:bodyPr/>
        <a:lstStyle/>
        <a:p>
          <a:endParaRPr lang="en-GB"/>
        </a:p>
      </dgm:t>
    </dgm:pt>
    <dgm:pt modelId="{349631D2-4E3D-49F9-905D-4AFF65A3E501}">
      <dgm:prSet phldrT="[Text]"/>
      <dgm:spPr/>
      <dgm:t>
        <a:bodyPr/>
        <a:lstStyle/>
        <a:p>
          <a:r>
            <a:rPr lang="en-US" dirty="0" smtClean="0"/>
            <a:t>Communicators</a:t>
          </a:r>
          <a:endParaRPr lang="en-GB" dirty="0"/>
        </a:p>
      </dgm:t>
    </dgm:pt>
    <dgm:pt modelId="{2B41B039-50E7-4B7F-9AE6-1E73505F3A13}" type="parTrans" cxnId="{53458988-281D-4F41-A153-476A5282B3E8}">
      <dgm:prSet/>
      <dgm:spPr/>
      <dgm:t>
        <a:bodyPr/>
        <a:lstStyle/>
        <a:p>
          <a:endParaRPr lang="en-GB"/>
        </a:p>
      </dgm:t>
    </dgm:pt>
    <dgm:pt modelId="{23BE53B2-9ECD-4BFF-9B2C-27968FF59849}" type="sibTrans" cxnId="{53458988-281D-4F41-A153-476A5282B3E8}">
      <dgm:prSet/>
      <dgm:spPr/>
      <dgm:t>
        <a:bodyPr/>
        <a:lstStyle/>
        <a:p>
          <a:endParaRPr lang="en-GB"/>
        </a:p>
      </dgm:t>
    </dgm:pt>
    <dgm:pt modelId="{365D667B-25E9-4F2C-8B2F-ED686DF7A6C1}" type="pres">
      <dgm:prSet presAssocID="{8AEB73E4-2109-4818-93F1-2DE870B52FCA}" presName="Name0" presStyleCnt="0">
        <dgm:presLayoutVars>
          <dgm:dir/>
          <dgm:animLvl val="lvl"/>
          <dgm:resizeHandles val="exact"/>
        </dgm:presLayoutVars>
      </dgm:prSet>
      <dgm:spPr/>
      <dgm:t>
        <a:bodyPr/>
        <a:lstStyle/>
        <a:p>
          <a:endParaRPr lang="en-GB"/>
        </a:p>
      </dgm:t>
    </dgm:pt>
    <dgm:pt modelId="{1B752776-77DF-4713-A175-F52B95FB49DA}" type="pres">
      <dgm:prSet presAssocID="{73C87D99-0B12-47B4-9A8E-A13A8B475A1F}" presName="linNode" presStyleCnt="0"/>
      <dgm:spPr/>
    </dgm:pt>
    <dgm:pt modelId="{2182B976-795B-4FA7-BFD0-44C2269C5D86}" type="pres">
      <dgm:prSet presAssocID="{73C87D99-0B12-47B4-9A8E-A13A8B475A1F}" presName="parentText" presStyleLbl="node1" presStyleIdx="0" presStyleCnt="6">
        <dgm:presLayoutVars>
          <dgm:chMax val="1"/>
          <dgm:bulletEnabled val="1"/>
        </dgm:presLayoutVars>
      </dgm:prSet>
      <dgm:spPr/>
      <dgm:t>
        <a:bodyPr/>
        <a:lstStyle/>
        <a:p>
          <a:endParaRPr lang="en-GB"/>
        </a:p>
      </dgm:t>
    </dgm:pt>
    <dgm:pt modelId="{8C0A42C6-9CD3-4CF3-823E-9F90A5C6EA63}" type="pres">
      <dgm:prSet presAssocID="{98F8478D-F7EE-4A60-9ADC-6C16194AB296}" presName="sp" presStyleCnt="0"/>
      <dgm:spPr/>
    </dgm:pt>
    <dgm:pt modelId="{C2DCED47-E409-4068-8E76-969ABA419228}" type="pres">
      <dgm:prSet presAssocID="{349631D2-4E3D-49F9-905D-4AFF65A3E501}" presName="linNode" presStyleCnt="0"/>
      <dgm:spPr/>
    </dgm:pt>
    <dgm:pt modelId="{5973DC9F-0D51-4B94-8E38-7B4708F08B58}" type="pres">
      <dgm:prSet presAssocID="{349631D2-4E3D-49F9-905D-4AFF65A3E501}" presName="parentText" presStyleLbl="node1" presStyleIdx="1" presStyleCnt="6">
        <dgm:presLayoutVars>
          <dgm:chMax val="1"/>
          <dgm:bulletEnabled val="1"/>
        </dgm:presLayoutVars>
      </dgm:prSet>
      <dgm:spPr/>
      <dgm:t>
        <a:bodyPr/>
        <a:lstStyle/>
        <a:p>
          <a:endParaRPr lang="en-GB"/>
        </a:p>
      </dgm:t>
    </dgm:pt>
    <dgm:pt modelId="{2334290A-94DD-424A-8922-2A1F6843D912}" type="pres">
      <dgm:prSet presAssocID="{23BE53B2-9ECD-4BFF-9B2C-27968FF59849}" presName="sp" presStyleCnt="0"/>
      <dgm:spPr/>
    </dgm:pt>
    <dgm:pt modelId="{F96AC211-7E36-4058-88E7-7C58499032AF}" type="pres">
      <dgm:prSet presAssocID="{5A6822EA-BEA5-4C77-86D7-11392CAA1B64}" presName="linNode" presStyleCnt="0"/>
      <dgm:spPr/>
    </dgm:pt>
    <dgm:pt modelId="{2871A8BD-1D52-4B28-8766-F3D193E213EB}" type="pres">
      <dgm:prSet presAssocID="{5A6822EA-BEA5-4C77-86D7-11392CAA1B64}" presName="parentText" presStyleLbl="node1" presStyleIdx="2" presStyleCnt="6">
        <dgm:presLayoutVars>
          <dgm:chMax val="1"/>
          <dgm:bulletEnabled val="1"/>
        </dgm:presLayoutVars>
      </dgm:prSet>
      <dgm:spPr/>
      <dgm:t>
        <a:bodyPr/>
        <a:lstStyle/>
        <a:p>
          <a:endParaRPr lang="en-GB"/>
        </a:p>
      </dgm:t>
    </dgm:pt>
    <dgm:pt modelId="{03C729CC-62F4-401D-95CC-3842589F5648}" type="pres">
      <dgm:prSet presAssocID="{D8CFD3CF-F5F6-4A8A-8E9C-F1D24C0AEE3A}" presName="sp" presStyleCnt="0"/>
      <dgm:spPr/>
    </dgm:pt>
    <dgm:pt modelId="{AF02160D-D4A1-4050-8E2D-FBD0D03CB155}" type="pres">
      <dgm:prSet presAssocID="{6FD697BE-C4BD-40F0-A7A2-17D4191CE0A5}" presName="linNode" presStyleCnt="0"/>
      <dgm:spPr/>
    </dgm:pt>
    <dgm:pt modelId="{7E366B8A-FFBF-4F02-9307-08AEEE877F2D}" type="pres">
      <dgm:prSet presAssocID="{6FD697BE-C4BD-40F0-A7A2-17D4191CE0A5}" presName="parentText" presStyleLbl="node1" presStyleIdx="3" presStyleCnt="6">
        <dgm:presLayoutVars>
          <dgm:chMax val="1"/>
          <dgm:bulletEnabled val="1"/>
        </dgm:presLayoutVars>
      </dgm:prSet>
      <dgm:spPr/>
      <dgm:t>
        <a:bodyPr/>
        <a:lstStyle/>
        <a:p>
          <a:endParaRPr lang="en-GB"/>
        </a:p>
      </dgm:t>
    </dgm:pt>
    <dgm:pt modelId="{763D3AAE-031A-4B60-9D70-919F64FB542D}" type="pres">
      <dgm:prSet presAssocID="{7FDAB869-6DC6-4598-A9E9-5EF7AD682DAF}" presName="sp" presStyleCnt="0"/>
      <dgm:spPr/>
    </dgm:pt>
    <dgm:pt modelId="{95EBD51F-1E67-43AB-AB48-F49D5BAFEB07}" type="pres">
      <dgm:prSet presAssocID="{D12C4EBB-00BC-41AC-9CE4-F6ED7C60C0FC}" presName="linNode" presStyleCnt="0"/>
      <dgm:spPr/>
    </dgm:pt>
    <dgm:pt modelId="{5A1AF665-4B29-4021-BB5F-39C828E753B5}" type="pres">
      <dgm:prSet presAssocID="{D12C4EBB-00BC-41AC-9CE4-F6ED7C60C0FC}" presName="parentText" presStyleLbl="node1" presStyleIdx="4" presStyleCnt="6">
        <dgm:presLayoutVars>
          <dgm:chMax val="1"/>
          <dgm:bulletEnabled val="1"/>
        </dgm:presLayoutVars>
      </dgm:prSet>
      <dgm:spPr/>
      <dgm:t>
        <a:bodyPr/>
        <a:lstStyle/>
        <a:p>
          <a:endParaRPr lang="en-GB"/>
        </a:p>
      </dgm:t>
    </dgm:pt>
    <dgm:pt modelId="{3814E1D2-17F3-4740-AC83-DB12BE2593F4}" type="pres">
      <dgm:prSet presAssocID="{746CAD7D-A2E6-43F9-88B2-663E194BE649}" presName="sp" presStyleCnt="0"/>
      <dgm:spPr/>
    </dgm:pt>
    <dgm:pt modelId="{A118FEF7-B7B3-4EBB-9501-2F1107F4D873}" type="pres">
      <dgm:prSet presAssocID="{F21357BC-1EEA-429E-A448-36DADE926CF2}" presName="linNode" presStyleCnt="0"/>
      <dgm:spPr/>
    </dgm:pt>
    <dgm:pt modelId="{DECACB95-AE7B-467E-B574-6495B79AF265}" type="pres">
      <dgm:prSet presAssocID="{F21357BC-1EEA-429E-A448-36DADE926CF2}" presName="parentText" presStyleLbl="node1" presStyleIdx="5" presStyleCnt="6">
        <dgm:presLayoutVars>
          <dgm:chMax val="1"/>
          <dgm:bulletEnabled val="1"/>
        </dgm:presLayoutVars>
      </dgm:prSet>
      <dgm:spPr/>
      <dgm:t>
        <a:bodyPr/>
        <a:lstStyle/>
        <a:p>
          <a:endParaRPr lang="en-GB"/>
        </a:p>
      </dgm:t>
    </dgm:pt>
  </dgm:ptLst>
  <dgm:cxnLst>
    <dgm:cxn modelId="{59C0A8C7-D1CD-49B5-92C9-BEF4E531F821}" type="presOf" srcId="{8AEB73E4-2109-4818-93F1-2DE870B52FCA}" destId="{365D667B-25E9-4F2C-8B2F-ED686DF7A6C1}" srcOrd="0" destOrd="0" presId="urn:microsoft.com/office/officeart/2005/8/layout/vList5"/>
    <dgm:cxn modelId="{744AAE81-51FF-46C0-9E9B-1B3409793F9B}" type="presOf" srcId="{5A6822EA-BEA5-4C77-86D7-11392CAA1B64}" destId="{2871A8BD-1D52-4B28-8766-F3D193E213EB}" srcOrd="0" destOrd="0" presId="urn:microsoft.com/office/officeart/2005/8/layout/vList5"/>
    <dgm:cxn modelId="{A166D672-7A66-452D-82D0-40804A204D4F}" srcId="{8AEB73E4-2109-4818-93F1-2DE870B52FCA}" destId="{6FD697BE-C4BD-40F0-A7A2-17D4191CE0A5}" srcOrd="3" destOrd="0" parTransId="{0FAD40A3-A3CD-4F15-9F1C-8CA933A7197B}" sibTransId="{7FDAB869-6DC6-4598-A9E9-5EF7AD682DAF}"/>
    <dgm:cxn modelId="{B9C4332A-D437-4090-BA88-A55AB0DDCED1}" type="presOf" srcId="{F21357BC-1EEA-429E-A448-36DADE926CF2}" destId="{DECACB95-AE7B-467E-B574-6495B79AF265}" srcOrd="0" destOrd="0" presId="urn:microsoft.com/office/officeart/2005/8/layout/vList5"/>
    <dgm:cxn modelId="{341B71A6-7241-497A-8F87-FAF1F2ECC492}" type="presOf" srcId="{D12C4EBB-00BC-41AC-9CE4-F6ED7C60C0FC}" destId="{5A1AF665-4B29-4021-BB5F-39C828E753B5}" srcOrd="0" destOrd="0" presId="urn:microsoft.com/office/officeart/2005/8/layout/vList5"/>
    <dgm:cxn modelId="{087F369E-5340-4C85-A73F-FCC5E164A156}" type="presOf" srcId="{349631D2-4E3D-49F9-905D-4AFF65A3E501}" destId="{5973DC9F-0D51-4B94-8E38-7B4708F08B58}" srcOrd="0" destOrd="0" presId="urn:microsoft.com/office/officeart/2005/8/layout/vList5"/>
    <dgm:cxn modelId="{2B241028-3C0C-4038-959F-4D94B6B6F3AE}" srcId="{8AEB73E4-2109-4818-93F1-2DE870B52FCA}" destId="{5A6822EA-BEA5-4C77-86D7-11392CAA1B64}" srcOrd="2" destOrd="0" parTransId="{9D8F49DB-F779-48A7-AF0E-70441A257888}" sibTransId="{D8CFD3CF-F5F6-4A8A-8E9C-F1D24C0AEE3A}"/>
    <dgm:cxn modelId="{B73C8DEF-C69E-48FE-BA69-4C6ADF3B755A}" srcId="{8AEB73E4-2109-4818-93F1-2DE870B52FCA}" destId="{73C87D99-0B12-47B4-9A8E-A13A8B475A1F}" srcOrd="0" destOrd="0" parTransId="{AA728F33-1EE5-4B0F-AD8F-97E7E72F498D}" sibTransId="{98F8478D-F7EE-4A60-9ADC-6C16194AB296}"/>
    <dgm:cxn modelId="{F00EA0E8-405C-48B4-A2AD-433FB8FAE0C5}" type="presOf" srcId="{6FD697BE-C4BD-40F0-A7A2-17D4191CE0A5}" destId="{7E366B8A-FFBF-4F02-9307-08AEEE877F2D}" srcOrd="0" destOrd="0" presId="urn:microsoft.com/office/officeart/2005/8/layout/vList5"/>
    <dgm:cxn modelId="{A68F5964-E863-4D06-B51D-A07F568C0CF5}" srcId="{8AEB73E4-2109-4818-93F1-2DE870B52FCA}" destId="{F21357BC-1EEA-429E-A448-36DADE926CF2}" srcOrd="5" destOrd="0" parTransId="{5CBB31F7-3980-4521-89E2-2ED98191DB26}" sibTransId="{B331BB9E-996D-4EFB-90C5-ED15C72CCE87}"/>
    <dgm:cxn modelId="{9E9DE761-A928-4DFA-BD6A-D085C13406E1}" srcId="{8AEB73E4-2109-4818-93F1-2DE870B52FCA}" destId="{D12C4EBB-00BC-41AC-9CE4-F6ED7C60C0FC}" srcOrd="4" destOrd="0" parTransId="{787B74C0-7720-4ABB-819D-2D0CE23B8A61}" sibTransId="{746CAD7D-A2E6-43F9-88B2-663E194BE649}"/>
    <dgm:cxn modelId="{53458988-281D-4F41-A153-476A5282B3E8}" srcId="{8AEB73E4-2109-4818-93F1-2DE870B52FCA}" destId="{349631D2-4E3D-49F9-905D-4AFF65A3E501}" srcOrd="1" destOrd="0" parTransId="{2B41B039-50E7-4B7F-9AE6-1E73505F3A13}" sibTransId="{23BE53B2-9ECD-4BFF-9B2C-27968FF59849}"/>
    <dgm:cxn modelId="{06C6E1AA-EEC6-4E7B-A6DF-898C3B7797F3}" type="presOf" srcId="{73C87D99-0B12-47B4-9A8E-A13A8B475A1F}" destId="{2182B976-795B-4FA7-BFD0-44C2269C5D86}" srcOrd="0" destOrd="0" presId="urn:microsoft.com/office/officeart/2005/8/layout/vList5"/>
    <dgm:cxn modelId="{55FC8E20-A568-4F25-859C-73C7F6E34B0D}" type="presParOf" srcId="{365D667B-25E9-4F2C-8B2F-ED686DF7A6C1}" destId="{1B752776-77DF-4713-A175-F52B95FB49DA}" srcOrd="0" destOrd="0" presId="urn:microsoft.com/office/officeart/2005/8/layout/vList5"/>
    <dgm:cxn modelId="{69E5C2EA-C3B8-49C2-9465-A12394957C89}" type="presParOf" srcId="{1B752776-77DF-4713-A175-F52B95FB49DA}" destId="{2182B976-795B-4FA7-BFD0-44C2269C5D86}" srcOrd="0" destOrd="0" presId="urn:microsoft.com/office/officeart/2005/8/layout/vList5"/>
    <dgm:cxn modelId="{16D75840-0DED-4E7B-A310-B8E4F1A62655}" type="presParOf" srcId="{365D667B-25E9-4F2C-8B2F-ED686DF7A6C1}" destId="{8C0A42C6-9CD3-4CF3-823E-9F90A5C6EA63}" srcOrd="1" destOrd="0" presId="urn:microsoft.com/office/officeart/2005/8/layout/vList5"/>
    <dgm:cxn modelId="{8864682F-B161-47E7-ACD0-FA521303E684}" type="presParOf" srcId="{365D667B-25E9-4F2C-8B2F-ED686DF7A6C1}" destId="{C2DCED47-E409-4068-8E76-969ABA419228}" srcOrd="2" destOrd="0" presId="urn:microsoft.com/office/officeart/2005/8/layout/vList5"/>
    <dgm:cxn modelId="{A095B3C3-0CB6-43D4-825D-005D5678810B}" type="presParOf" srcId="{C2DCED47-E409-4068-8E76-969ABA419228}" destId="{5973DC9F-0D51-4B94-8E38-7B4708F08B58}" srcOrd="0" destOrd="0" presId="urn:microsoft.com/office/officeart/2005/8/layout/vList5"/>
    <dgm:cxn modelId="{6FF8788B-528B-49E8-8861-ADC9A058340B}" type="presParOf" srcId="{365D667B-25E9-4F2C-8B2F-ED686DF7A6C1}" destId="{2334290A-94DD-424A-8922-2A1F6843D912}" srcOrd="3" destOrd="0" presId="urn:microsoft.com/office/officeart/2005/8/layout/vList5"/>
    <dgm:cxn modelId="{F5033062-9737-45C8-B849-1D23A66ACA5B}" type="presParOf" srcId="{365D667B-25E9-4F2C-8B2F-ED686DF7A6C1}" destId="{F96AC211-7E36-4058-88E7-7C58499032AF}" srcOrd="4" destOrd="0" presId="urn:microsoft.com/office/officeart/2005/8/layout/vList5"/>
    <dgm:cxn modelId="{A037961C-648C-430F-8D4D-F88094AC5555}" type="presParOf" srcId="{F96AC211-7E36-4058-88E7-7C58499032AF}" destId="{2871A8BD-1D52-4B28-8766-F3D193E213EB}" srcOrd="0" destOrd="0" presId="urn:microsoft.com/office/officeart/2005/8/layout/vList5"/>
    <dgm:cxn modelId="{0B91193E-D622-4269-AF09-387864E0EC3A}" type="presParOf" srcId="{365D667B-25E9-4F2C-8B2F-ED686DF7A6C1}" destId="{03C729CC-62F4-401D-95CC-3842589F5648}" srcOrd="5" destOrd="0" presId="urn:microsoft.com/office/officeart/2005/8/layout/vList5"/>
    <dgm:cxn modelId="{7184B3D9-C79F-4900-8F55-AF4A225AD7BC}" type="presParOf" srcId="{365D667B-25E9-4F2C-8B2F-ED686DF7A6C1}" destId="{AF02160D-D4A1-4050-8E2D-FBD0D03CB155}" srcOrd="6" destOrd="0" presId="urn:microsoft.com/office/officeart/2005/8/layout/vList5"/>
    <dgm:cxn modelId="{BD2C470C-8A3A-4637-A6D5-C55D69E6A4F2}" type="presParOf" srcId="{AF02160D-D4A1-4050-8E2D-FBD0D03CB155}" destId="{7E366B8A-FFBF-4F02-9307-08AEEE877F2D}" srcOrd="0" destOrd="0" presId="urn:microsoft.com/office/officeart/2005/8/layout/vList5"/>
    <dgm:cxn modelId="{DC127432-DC54-475D-8D30-C60050DF97F9}" type="presParOf" srcId="{365D667B-25E9-4F2C-8B2F-ED686DF7A6C1}" destId="{763D3AAE-031A-4B60-9D70-919F64FB542D}" srcOrd="7" destOrd="0" presId="urn:microsoft.com/office/officeart/2005/8/layout/vList5"/>
    <dgm:cxn modelId="{6CE16815-AE05-45E8-BB15-BBDF33F16CF4}" type="presParOf" srcId="{365D667B-25E9-4F2C-8B2F-ED686DF7A6C1}" destId="{95EBD51F-1E67-43AB-AB48-F49D5BAFEB07}" srcOrd="8" destOrd="0" presId="urn:microsoft.com/office/officeart/2005/8/layout/vList5"/>
    <dgm:cxn modelId="{1D326481-6994-46AE-AFB4-BA7FA6D4D7A4}" type="presParOf" srcId="{95EBD51F-1E67-43AB-AB48-F49D5BAFEB07}" destId="{5A1AF665-4B29-4021-BB5F-39C828E753B5}" srcOrd="0" destOrd="0" presId="urn:microsoft.com/office/officeart/2005/8/layout/vList5"/>
    <dgm:cxn modelId="{6B28D3D9-554E-49D8-9EBB-E970EB31F2C4}" type="presParOf" srcId="{365D667B-25E9-4F2C-8B2F-ED686DF7A6C1}" destId="{3814E1D2-17F3-4740-AC83-DB12BE2593F4}" srcOrd="9" destOrd="0" presId="urn:microsoft.com/office/officeart/2005/8/layout/vList5"/>
    <dgm:cxn modelId="{698E6381-67EB-4F1D-B702-58FEFC31F680}" type="presParOf" srcId="{365D667B-25E9-4F2C-8B2F-ED686DF7A6C1}" destId="{A118FEF7-B7B3-4EBB-9501-2F1107F4D873}" srcOrd="10" destOrd="0" presId="urn:microsoft.com/office/officeart/2005/8/layout/vList5"/>
    <dgm:cxn modelId="{4EFC22B9-00E7-408A-A989-07DCC931DE85}" type="presParOf" srcId="{A118FEF7-B7B3-4EBB-9501-2F1107F4D873}" destId="{DECACB95-AE7B-467E-B574-6495B79AF265}"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EEC76D16-59AA-474C-B22E-7A2709C2B714}" type="datetimeFigureOut">
              <a:rPr lang="en-GB" smtClean="0"/>
              <a:t>26/03/2018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F0296CE-9F75-4029-86F6-5096EB84972E}" type="slidenum">
              <a:rPr lang="en-GB" smtClean="0"/>
              <a:t>‹#›</a:t>
            </a:fld>
            <a:endParaRPr lang="en-GB"/>
          </a:p>
        </p:txBody>
      </p:sp>
    </p:spTree>
    <p:extLst>
      <p:ext uri="{BB962C8B-B14F-4D97-AF65-F5344CB8AC3E}">
        <p14:creationId xmlns:p14="http://schemas.microsoft.com/office/powerpoint/2010/main" val="2677120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1511C6-3376-4673-8F23-E575055395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0B3E0-AEAF-4948-BBB0-1983DBB2A7A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1511C6-3376-4673-8F23-E575055395FC}" type="datetimeFigureOut">
              <a:rPr lang="en-GB" smtClean="0"/>
              <a:pPr/>
              <a:t>26/03/2018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80B3E0-AEAF-4948-BBB0-1983DBB2A7A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youtube.com/watch?v=lUMf7FWGdCw&amp;feature=fvs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mckinsey.com/Features/Social_Medi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mtClean="0"/>
              <a:t>The impact of technology </a:t>
            </a:r>
            <a:r>
              <a:rPr lang="en-US" dirty="0" smtClean="0"/>
              <a:t>on International Marketing</a:t>
            </a:r>
            <a:endParaRPr lang="en-GB" dirty="0"/>
          </a:p>
        </p:txBody>
      </p:sp>
      <p:sp>
        <p:nvSpPr>
          <p:cNvPr id="3" name="Subtitle 2"/>
          <p:cNvSpPr>
            <a:spLocks noGrp="1"/>
          </p:cNvSpPr>
          <p:nvPr>
            <p:ph type="subTitle" idx="1"/>
          </p:nvPr>
        </p:nvSpPr>
        <p:spPr>
          <a:xfrm>
            <a:off x="642910" y="4077072"/>
            <a:ext cx="7961538" cy="1368152"/>
          </a:xfrm>
        </p:spPr>
        <p:txBody>
          <a:bodyPr/>
          <a:lstStyle/>
          <a:p>
            <a:r>
              <a:rPr lang="en-US" dirty="0" smtClean="0"/>
              <a:t>By Will Fleming</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did we learn?</a:t>
            </a:r>
            <a:endParaRPr lang="en-GB" dirty="0"/>
          </a:p>
        </p:txBody>
      </p:sp>
      <p:sp>
        <p:nvSpPr>
          <p:cNvPr id="3" name="Content Placeholder 2"/>
          <p:cNvSpPr>
            <a:spLocks noGrp="1"/>
          </p:cNvSpPr>
          <p:nvPr>
            <p:ph idx="1"/>
          </p:nvPr>
        </p:nvSpPr>
        <p:spPr>
          <a:xfrm>
            <a:off x="457200" y="1412776"/>
            <a:ext cx="8229600" cy="4713387"/>
          </a:xfrm>
        </p:spPr>
        <p:txBody>
          <a:bodyPr>
            <a:normAutofit fontScale="92500" lnSpcReduction="10000"/>
          </a:bodyPr>
          <a:lstStyle/>
          <a:p>
            <a:r>
              <a:rPr lang="en-GB" dirty="0" smtClean="0"/>
              <a:t>What exactly is a service and how does it differ from a product?</a:t>
            </a:r>
          </a:p>
          <a:p>
            <a:r>
              <a:rPr lang="en-GB" dirty="0" smtClean="0"/>
              <a:t>How can people make a difference to a service in International markets?</a:t>
            </a:r>
          </a:p>
          <a:p>
            <a:r>
              <a:rPr lang="en-GB" dirty="0"/>
              <a:t>How can </a:t>
            </a:r>
            <a:r>
              <a:rPr lang="en-GB" dirty="0" smtClean="0"/>
              <a:t>process </a:t>
            </a:r>
            <a:r>
              <a:rPr lang="en-GB" dirty="0"/>
              <a:t>make a difference to a </a:t>
            </a:r>
            <a:r>
              <a:rPr lang="en-GB" dirty="0" smtClean="0"/>
              <a:t>service</a:t>
            </a:r>
            <a:r>
              <a:rPr lang="en-GB" dirty="0"/>
              <a:t> in International markets</a:t>
            </a:r>
            <a:r>
              <a:rPr lang="en-GB" dirty="0" smtClean="0"/>
              <a:t>?</a:t>
            </a:r>
          </a:p>
          <a:p>
            <a:r>
              <a:rPr lang="en-GB" dirty="0"/>
              <a:t>How can </a:t>
            </a:r>
            <a:r>
              <a:rPr lang="en-GB" dirty="0" smtClean="0"/>
              <a:t>physical evidence </a:t>
            </a:r>
            <a:r>
              <a:rPr lang="en-GB" dirty="0"/>
              <a:t>make a difference to a </a:t>
            </a:r>
            <a:r>
              <a:rPr lang="en-GB" dirty="0" smtClean="0"/>
              <a:t>service</a:t>
            </a:r>
            <a:r>
              <a:rPr lang="en-GB" dirty="0"/>
              <a:t> in International markets</a:t>
            </a:r>
            <a:r>
              <a:rPr lang="en-GB" dirty="0" smtClean="0"/>
              <a:t>?</a:t>
            </a:r>
          </a:p>
          <a:p>
            <a:r>
              <a:rPr lang="en-GB" dirty="0" smtClean="0"/>
              <a:t>How does adaptation and standardisation impact on the issues of service?</a:t>
            </a:r>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40600616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lstStyle/>
          <a:p>
            <a:r>
              <a:rPr lang="en-GB" dirty="0" smtClean="0"/>
              <a:t>A definition</a:t>
            </a:r>
          </a:p>
          <a:p>
            <a:pPr algn="ctr">
              <a:buNone/>
            </a:pPr>
            <a:r>
              <a:rPr lang="en-GB" dirty="0" smtClean="0"/>
              <a:t>Tech-</a:t>
            </a:r>
            <a:r>
              <a:rPr lang="en-GB" dirty="0" err="1" smtClean="0"/>
              <a:t>nol</a:t>
            </a:r>
            <a:r>
              <a:rPr lang="en-GB" dirty="0" smtClean="0"/>
              <a:t>-o-</a:t>
            </a:r>
            <a:r>
              <a:rPr lang="en-GB" dirty="0" err="1" smtClean="0"/>
              <a:t>gy</a:t>
            </a:r>
            <a:r>
              <a:rPr lang="en-GB" dirty="0" smtClean="0"/>
              <a:t> [</a:t>
            </a:r>
            <a:r>
              <a:rPr lang="en-GB" dirty="0" err="1" smtClean="0"/>
              <a:t>tek</a:t>
            </a:r>
            <a:r>
              <a:rPr lang="en-GB" dirty="0" smtClean="0"/>
              <a:t> </a:t>
            </a:r>
            <a:r>
              <a:rPr lang="en-GB" dirty="0" err="1" smtClean="0"/>
              <a:t>noll</a:t>
            </a:r>
            <a:r>
              <a:rPr lang="en-GB" dirty="0" smtClean="0"/>
              <a:t> </a:t>
            </a:r>
            <a:r>
              <a:rPr lang="en-GB" dirty="0" err="1" smtClean="0"/>
              <a:t>ojee</a:t>
            </a:r>
            <a:r>
              <a:rPr lang="en-GB" dirty="0" smtClean="0"/>
              <a:t>]</a:t>
            </a:r>
          </a:p>
          <a:p>
            <a:pPr algn="ctr">
              <a:buNone/>
            </a:pPr>
            <a:r>
              <a:rPr lang="en-GB" dirty="0" smtClean="0"/>
              <a:t>(plural tech-</a:t>
            </a:r>
            <a:r>
              <a:rPr lang="en-GB" dirty="0" err="1" smtClean="0"/>
              <a:t>nol</a:t>
            </a:r>
            <a:r>
              <a:rPr lang="en-GB" dirty="0" smtClean="0"/>
              <a:t>-o-</a:t>
            </a:r>
            <a:r>
              <a:rPr lang="en-GB" dirty="0" err="1" smtClean="0"/>
              <a:t>gies</a:t>
            </a:r>
            <a:r>
              <a:rPr lang="en-GB" dirty="0" smtClean="0"/>
              <a:t>) noun</a:t>
            </a:r>
          </a:p>
          <a:p>
            <a:pPr>
              <a:buNone/>
            </a:pPr>
            <a:r>
              <a:rPr lang="en-GB" dirty="0" smtClean="0"/>
              <a:t>Application of tools and methods: the study, development and application of devices, machines and techniques for manufacturing and productive processes.....</a:t>
            </a:r>
            <a:r>
              <a:rPr lang="en-GB" b="1" i="1" dirty="0" smtClean="0"/>
              <a:t>and marketing throughout the world. </a:t>
            </a:r>
            <a:endParaRPr lang="en-GB" b="1"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technology </a:t>
            </a:r>
            <a:br>
              <a:rPr lang="en-GB" dirty="0" smtClean="0"/>
            </a:br>
            <a:r>
              <a:rPr lang="en-GB" dirty="0" smtClean="0"/>
              <a:t>that have affected marketing</a:t>
            </a:r>
            <a:endParaRPr lang="en-GB" dirty="0"/>
          </a:p>
        </p:txBody>
      </p:sp>
      <p:sp>
        <p:nvSpPr>
          <p:cNvPr id="3" name="Content Placeholder 2"/>
          <p:cNvSpPr>
            <a:spLocks noGrp="1"/>
          </p:cNvSpPr>
          <p:nvPr>
            <p:ph idx="1"/>
          </p:nvPr>
        </p:nvSpPr>
        <p:spPr/>
        <p:txBody>
          <a:bodyPr>
            <a:normAutofit/>
          </a:bodyPr>
          <a:lstStyle/>
          <a:p>
            <a:pPr>
              <a:buNone/>
            </a:pPr>
            <a:r>
              <a:rPr lang="en-GB" dirty="0" smtClean="0"/>
              <a:t>In recent times it has been the developments in computing that have created the major opportunities and threats within the sphere of marketing especially:</a:t>
            </a:r>
          </a:p>
          <a:p>
            <a:pPr>
              <a:buFont typeface="Wingdings" pitchFamily="2" charset="2"/>
              <a:buChar char="Ø"/>
            </a:pPr>
            <a:r>
              <a:rPr lang="en-GB" dirty="0" smtClean="0"/>
              <a:t>Databases</a:t>
            </a:r>
          </a:p>
          <a:p>
            <a:pPr>
              <a:buFont typeface="Wingdings" pitchFamily="2" charset="2"/>
              <a:buChar char="Ø"/>
            </a:pPr>
            <a:r>
              <a:rPr lang="en-GB" dirty="0" smtClean="0"/>
              <a:t>CRM</a:t>
            </a:r>
          </a:p>
          <a:p>
            <a:pPr>
              <a:buFont typeface="Wingdings" pitchFamily="2" charset="2"/>
              <a:buChar char="Ø"/>
            </a:pPr>
            <a:r>
              <a:rPr lang="en-GB" dirty="0" smtClean="0"/>
              <a:t>The internet</a:t>
            </a:r>
          </a:p>
          <a:p>
            <a:pPr>
              <a:buFont typeface="Wingdings" pitchFamily="2" charset="2"/>
              <a:buChar char="Ø"/>
            </a:pPr>
            <a:r>
              <a:rPr lang="en-GB" dirty="0" smtClean="0"/>
              <a:t> and especially </a:t>
            </a:r>
            <a:r>
              <a:rPr lang="en-GB" b="1" i="1" u="sng" dirty="0" smtClean="0"/>
              <a:t>Web 2.0</a:t>
            </a:r>
            <a:endParaRPr lang="en-GB" b="1" i="1" u="sng" dirty="0"/>
          </a:p>
        </p:txBody>
      </p:sp>
      <p:pic>
        <p:nvPicPr>
          <p:cNvPr id="4" name="Picture 2"/>
          <p:cNvPicPr>
            <a:picLocks noChangeAspect="1" noChangeArrowheads="1"/>
          </p:cNvPicPr>
          <p:nvPr/>
        </p:nvPicPr>
        <p:blipFill>
          <a:blip r:embed="rId2" cstate="print"/>
          <a:srcRect t="8999" b="9899"/>
          <a:stretch>
            <a:fillRect/>
          </a:stretch>
        </p:blipFill>
        <p:spPr bwMode="auto">
          <a:xfrm>
            <a:off x="5220072" y="3068960"/>
            <a:ext cx="3923928" cy="3672408"/>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Web 2.0?</a:t>
            </a:r>
            <a:endParaRPr lang="en-GB" dirty="0"/>
          </a:p>
        </p:txBody>
      </p:sp>
      <p:sp>
        <p:nvSpPr>
          <p:cNvPr id="3" name="Content Placeholder 2"/>
          <p:cNvSpPr>
            <a:spLocks noGrp="1"/>
          </p:cNvSpPr>
          <p:nvPr>
            <p:ph idx="1"/>
          </p:nvPr>
        </p:nvSpPr>
        <p:spPr/>
        <p:txBody>
          <a:bodyPr>
            <a:normAutofit/>
          </a:bodyPr>
          <a:lstStyle/>
          <a:p>
            <a:pPr>
              <a:buNone/>
            </a:pPr>
            <a:r>
              <a:rPr lang="en-GB" dirty="0" smtClean="0"/>
              <a:t>This is a significant development because it gives us something that we have never had before and that is an easy and relatively inexpensive new technology whose contribution is that it offers users the chance to engage;</a:t>
            </a:r>
          </a:p>
          <a:p>
            <a:r>
              <a:rPr lang="en-GB" dirty="0" smtClean="0"/>
              <a:t>with the technology, </a:t>
            </a:r>
          </a:p>
          <a:p>
            <a:r>
              <a:rPr lang="en-GB" dirty="0" smtClean="0"/>
              <a:t>with the messengers and </a:t>
            </a:r>
          </a:p>
          <a:p>
            <a:r>
              <a:rPr lang="en-GB" dirty="0" smtClean="0"/>
              <a:t>with each other.</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8064" y="4149080"/>
            <a:ext cx="3965456" cy="27089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Web 2.0 being used</a:t>
            </a:r>
            <a:endParaRPr lang="en-GB" dirty="0"/>
          </a:p>
        </p:txBody>
      </p:sp>
      <p:sp>
        <p:nvSpPr>
          <p:cNvPr id="3" name="Content Placeholder 2"/>
          <p:cNvSpPr>
            <a:spLocks noGrp="1"/>
          </p:cNvSpPr>
          <p:nvPr>
            <p:ph idx="1"/>
          </p:nvPr>
        </p:nvSpPr>
        <p:spPr/>
        <p:txBody>
          <a:bodyPr/>
          <a:lstStyle/>
          <a:p>
            <a:pPr>
              <a:buNone/>
            </a:pPr>
            <a:r>
              <a:rPr lang="en-US" dirty="0" smtClean="0"/>
              <a:t>The internet or Web 1.0, gave us a way to inform and transact with customers but what Web 2.0 is giving us is a way to connect, the key concepts of which are;</a:t>
            </a:r>
            <a:endParaRPr lang="en-GB" dirty="0" smtClean="0"/>
          </a:p>
          <a:p>
            <a:pPr lvl="1">
              <a:buFont typeface="Wingdings" pitchFamily="2" charset="2"/>
              <a:buChar char="ü"/>
            </a:pPr>
            <a:r>
              <a:rPr lang="en-US" b="1" i="1" dirty="0" smtClean="0"/>
              <a:t>Interactivity</a:t>
            </a:r>
          </a:p>
          <a:p>
            <a:pPr lvl="1">
              <a:buFont typeface="Wingdings" pitchFamily="2" charset="2"/>
              <a:buChar char="ü"/>
            </a:pPr>
            <a:r>
              <a:rPr lang="en-US" b="1" i="1" dirty="0" smtClean="0"/>
              <a:t>Sharing information</a:t>
            </a:r>
            <a:endParaRPr lang="en-GB" b="1" i="1" dirty="0" smtClean="0"/>
          </a:p>
          <a:p>
            <a:pPr lvl="1">
              <a:buFont typeface="Wingdings" pitchFamily="2" charset="2"/>
              <a:buChar char="ü"/>
            </a:pPr>
            <a:r>
              <a:rPr lang="en-GB" b="1" i="1" dirty="0" smtClean="0"/>
              <a:t>Social networking</a:t>
            </a:r>
          </a:p>
          <a:p>
            <a:pPr lvl="1">
              <a:buFont typeface="Wingdings" pitchFamily="2" charset="2"/>
              <a:buChar char="ü"/>
            </a:pPr>
            <a:r>
              <a:rPr lang="en-GB" b="1" i="1" dirty="0" smtClean="0"/>
              <a:t>User-generated                                                 content (UGC)</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4008" y="3212976"/>
            <a:ext cx="4355976" cy="345638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Web 2.0 is being used </a:t>
            </a:r>
            <a:br>
              <a:rPr lang="en-GB" dirty="0" smtClean="0"/>
            </a:br>
            <a:r>
              <a:rPr lang="en-GB" dirty="0" smtClean="0"/>
              <a:t>some facts and stats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Google is the worlds favourite website</a:t>
            </a:r>
          </a:p>
          <a:p>
            <a:pPr>
              <a:buNone/>
            </a:pPr>
            <a:r>
              <a:rPr lang="en-GB" dirty="0" smtClean="0"/>
              <a:t>- Over 100 billion global </a:t>
            </a:r>
            <a:r>
              <a:rPr lang="en-GB" i="1" dirty="0" smtClean="0"/>
              <a:t>searches</a:t>
            </a:r>
            <a:r>
              <a:rPr lang="en-GB" dirty="0" smtClean="0"/>
              <a:t> are made </a:t>
            </a:r>
            <a:r>
              <a:rPr lang="en-GB" u="sng" dirty="0" smtClean="0"/>
              <a:t>every month </a:t>
            </a:r>
            <a:r>
              <a:rPr lang="en-GB" dirty="0" smtClean="0"/>
              <a:t>with </a:t>
            </a:r>
            <a:r>
              <a:rPr lang="en-GB" dirty="0" err="1" smtClean="0"/>
              <a:t>google</a:t>
            </a:r>
            <a:r>
              <a:rPr lang="en-GB" dirty="0" smtClean="0"/>
              <a:t> doing 65-70% of them</a:t>
            </a:r>
          </a:p>
          <a:p>
            <a:r>
              <a:rPr lang="en-GB" dirty="0" err="1" smtClean="0"/>
              <a:t>Facebook</a:t>
            </a:r>
            <a:r>
              <a:rPr lang="en-GB" dirty="0" smtClean="0"/>
              <a:t> is now second favourite.</a:t>
            </a:r>
          </a:p>
          <a:p>
            <a:pPr>
              <a:buNone/>
            </a:pPr>
            <a:r>
              <a:rPr lang="en-GB" dirty="0" smtClean="0"/>
              <a:t>- It has 800 million </a:t>
            </a:r>
            <a:r>
              <a:rPr lang="en-GB" i="1" dirty="0" smtClean="0"/>
              <a:t>active</a:t>
            </a:r>
            <a:r>
              <a:rPr lang="en-GB" dirty="0" smtClean="0"/>
              <a:t> users</a:t>
            </a:r>
          </a:p>
          <a:p>
            <a:r>
              <a:rPr lang="en-GB" dirty="0" err="1" smtClean="0"/>
              <a:t>Youtube</a:t>
            </a:r>
            <a:r>
              <a:rPr lang="en-GB" dirty="0" smtClean="0"/>
              <a:t>  is third most popular site</a:t>
            </a:r>
          </a:p>
          <a:p>
            <a:pPr>
              <a:buFontTx/>
              <a:buChar char="-"/>
            </a:pPr>
            <a:r>
              <a:rPr lang="en-GB" dirty="0" smtClean="0"/>
              <a:t>4 billion videos are </a:t>
            </a:r>
            <a:r>
              <a:rPr lang="en-GB" i="1" dirty="0" smtClean="0"/>
              <a:t>watched</a:t>
            </a:r>
            <a:r>
              <a:rPr lang="en-GB" dirty="0" smtClean="0"/>
              <a:t> every day</a:t>
            </a:r>
          </a:p>
          <a:p>
            <a:pPr>
              <a:buFontTx/>
              <a:buChar char="-"/>
            </a:pPr>
            <a:r>
              <a:rPr lang="en-GB" dirty="0" smtClean="0"/>
              <a:t>86,000 hours of footage are </a:t>
            </a:r>
            <a:r>
              <a:rPr lang="en-GB" i="1" dirty="0" smtClean="0"/>
              <a:t>uploaded</a:t>
            </a:r>
            <a:r>
              <a:rPr lang="en-GB" dirty="0" smtClean="0"/>
              <a:t> to </a:t>
            </a:r>
            <a:r>
              <a:rPr lang="en-GB" dirty="0" err="1" smtClean="0"/>
              <a:t>Youtube</a:t>
            </a:r>
            <a:r>
              <a:rPr lang="en-GB" dirty="0" smtClean="0"/>
              <a:t> every day</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714375" y="285750"/>
            <a:ext cx="7890073" cy="1127026"/>
          </a:xfrm>
        </p:spPr>
        <p:txBody>
          <a:bodyPr>
            <a:normAutofit/>
          </a:bodyPr>
          <a:lstStyle/>
          <a:p>
            <a:r>
              <a:rPr lang="en-US" dirty="0" smtClean="0"/>
              <a:t>Exponential growth of technology</a:t>
            </a:r>
            <a:endParaRPr lang="en-GB" dirty="0" smtClean="0"/>
          </a:p>
        </p:txBody>
      </p:sp>
      <p:sp>
        <p:nvSpPr>
          <p:cNvPr id="7171" name="Content Placeholder 2"/>
          <p:cNvSpPr>
            <a:spLocks noGrp="1"/>
          </p:cNvSpPr>
          <p:nvPr>
            <p:ph idx="1"/>
          </p:nvPr>
        </p:nvSpPr>
        <p:spPr>
          <a:xfrm>
            <a:off x="539552" y="1600200"/>
            <a:ext cx="8247261" cy="4114800"/>
          </a:xfrm>
        </p:spPr>
        <p:txBody>
          <a:bodyPr>
            <a:normAutofit/>
          </a:bodyPr>
          <a:lstStyle/>
          <a:p>
            <a:pPr>
              <a:buNone/>
            </a:pPr>
            <a:r>
              <a:rPr lang="en-GB" dirty="0" smtClean="0">
                <a:hlinkClick r:id="rId2"/>
              </a:rPr>
              <a:t>http://www.youtube.com/watch?v=lUMf7FWGdCw&amp;feature=fvst</a:t>
            </a:r>
            <a:r>
              <a:rPr lang="en-GB" dirty="0" smtClean="0"/>
              <a:t>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 benefits of technology in International markets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Worldwide internet </a:t>
            </a:r>
            <a:r>
              <a:rPr lang="en-GB" dirty="0"/>
              <a:t>marketing capabilities</a:t>
            </a:r>
          </a:p>
          <a:p>
            <a:r>
              <a:rPr lang="en-GB" dirty="0"/>
              <a:t>Consultative international selling capabilities</a:t>
            </a:r>
          </a:p>
          <a:p>
            <a:r>
              <a:rPr lang="en-GB" dirty="0"/>
              <a:t>Niche market specialization in overseas markets</a:t>
            </a:r>
          </a:p>
          <a:p>
            <a:r>
              <a:rPr lang="en-GB" dirty="0"/>
              <a:t>Intelligence </a:t>
            </a:r>
            <a:r>
              <a:rPr lang="en-GB" dirty="0" smtClean="0"/>
              <a:t>gathering for international markets</a:t>
            </a:r>
            <a:endParaRPr lang="en-GB" dirty="0"/>
          </a:p>
          <a:p>
            <a:r>
              <a:rPr lang="en-GB" dirty="0" smtClean="0"/>
              <a:t>Training </a:t>
            </a:r>
            <a:r>
              <a:rPr lang="en-GB" dirty="0"/>
              <a:t>of manufacturer’s international department</a:t>
            </a:r>
          </a:p>
          <a:p>
            <a:r>
              <a:rPr lang="en-GB" dirty="0"/>
              <a:t>Setting up industry specific </a:t>
            </a:r>
            <a:r>
              <a:rPr lang="en-GB" dirty="0" smtClean="0"/>
              <a:t>e-mail/intranet/extranet</a:t>
            </a:r>
            <a:endParaRPr lang="en-GB" dirty="0"/>
          </a:p>
          <a:p>
            <a:r>
              <a:rPr lang="en-GB" dirty="0"/>
              <a:t>Selling to foreign governments</a:t>
            </a:r>
          </a:p>
          <a:p>
            <a:r>
              <a:rPr lang="en-GB" dirty="0"/>
              <a:t>Working in conjunction with the </a:t>
            </a:r>
            <a:r>
              <a:rPr lang="en-GB" dirty="0" smtClean="0"/>
              <a:t>governments</a:t>
            </a:r>
            <a:endParaRPr lang="en-GB" dirty="0"/>
          </a:p>
          <a:p>
            <a:endParaRPr lang="en-GB" dirty="0"/>
          </a:p>
        </p:txBody>
      </p:sp>
    </p:spTree>
    <p:extLst>
      <p:ext uri="{BB962C8B-B14F-4D97-AF65-F5344CB8AC3E}">
        <p14:creationId xmlns:p14="http://schemas.microsoft.com/office/powerpoint/2010/main" val="2764879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6444208" cy="1143000"/>
          </a:xfrm>
        </p:spPr>
        <p:txBody>
          <a:bodyPr>
            <a:normAutofit fontScale="90000"/>
          </a:bodyPr>
          <a:lstStyle/>
          <a:p>
            <a:pPr algn="l"/>
            <a:r>
              <a:rPr lang="en-GB" dirty="0"/>
              <a:t>Some </a:t>
            </a:r>
            <a:r>
              <a:rPr lang="en-GB" dirty="0" smtClean="0"/>
              <a:t>problems </a:t>
            </a:r>
            <a:r>
              <a:rPr lang="en-GB" dirty="0"/>
              <a:t>of </a:t>
            </a:r>
            <a:r>
              <a:rPr lang="en-GB" dirty="0" smtClean="0"/>
              <a:t>technology</a:t>
            </a:r>
            <a:br>
              <a:rPr lang="en-GB" dirty="0" smtClean="0"/>
            </a:br>
            <a:r>
              <a:rPr lang="en-GB" dirty="0" smtClean="0"/>
              <a:t> </a:t>
            </a:r>
            <a:r>
              <a:rPr lang="en-GB" dirty="0"/>
              <a:t>in International markets</a:t>
            </a:r>
          </a:p>
        </p:txBody>
      </p:sp>
      <p:sp>
        <p:nvSpPr>
          <p:cNvPr id="3" name="Content Placeholder 2"/>
          <p:cNvSpPr>
            <a:spLocks noGrp="1"/>
          </p:cNvSpPr>
          <p:nvPr>
            <p:ph idx="1"/>
          </p:nvPr>
        </p:nvSpPr>
        <p:spPr>
          <a:xfrm>
            <a:off x="457200" y="1600200"/>
            <a:ext cx="8229600" cy="4709120"/>
          </a:xfrm>
        </p:spPr>
        <p:txBody>
          <a:bodyPr>
            <a:normAutofit fontScale="70000" lnSpcReduction="20000"/>
          </a:bodyPr>
          <a:lstStyle/>
          <a:p>
            <a:r>
              <a:rPr lang="en-GB" sz="3400" dirty="0"/>
              <a:t>Shifts in underlying science or technology</a:t>
            </a:r>
          </a:p>
          <a:p>
            <a:r>
              <a:rPr lang="en-GB" sz="3400" dirty="0"/>
              <a:t>Relentless innovation in a technology</a:t>
            </a:r>
          </a:p>
          <a:p>
            <a:r>
              <a:rPr lang="en-GB" sz="3400" dirty="0"/>
              <a:t>Changes in regularly practices</a:t>
            </a:r>
          </a:p>
          <a:p>
            <a:r>
              <a:rPr lang="en-GB" sz="3400" dirty="0"/>
              <a:t>Changes in business models or inputs</a:t>
            </a:r>
          </a:p>
          <a:p>
            <a:r>
              <a:rPr lang="en-GB" sz="3400" dirty="0"/>
              <a:t>Emergence of new competitors</a:t>
            </a:r>
          </a:p>
          <a:p>
            <a:r>
              <a:rPr lang="en-GB" sz="3400" dirty="0"/>
              <a:t>Changing demographics</a:t>
            </a:r>
          </a:p>
          <a:p>
            <a:r>
              <a:rPr lang="en-GB" sz="3400" dirty="0"/>
              <a:t>Changing geopolitical environments</a:t>
            </a:r>
          </a:p>
          <a:p>
            <a:r>
              <a:rPr lang="en-GB" sz="3400" dirty="0"/>
              <a:t>Increasing pressures on pricing and profits by </a:t>
            </a:r>
            <a:r>
              <a:rPr lang="en-GB" sz="3400" dirty="0" err="1" smtClean="0"/>
              <a:t>govts</a:t>
            </a:r>
            <a:r>
              <a:rPr lang="en-GB" sz="3400" dirty="0" smtClean="0"/>
              <a:t> </a:t>
            </a:r>
            <a:r>
              <a:rPr lang="en-GB" sz="3400" dirty="0"/>
              <a:t>and other customers</a:t>
            </a:r>
          </a:p>
          <a:p>
            <a:r>
              <a:rPr lang="en-GB" sz="3400" dirty="0"/>
              <a:t>Pressure to sped up product introductions</a:t>
            </a:r>
          </a:p>
          <a:p>
            <a:r>
              <a:rPr lang="en-GB" sz="3400" dirty="0"/>
              <a:t>Shorter </a:t>
            </a:r>
            <a:r>
              <a:rPr lang="en-GB" sz="3400" dirty="0" smtClean="0"/>
              <a:t>time for effective </a:t>
            </a:r>
            <a:r>
              <a:rPr lang="en-GB" sz="3400" dirty="0"/>
              <a:t>patent protections for new products </a:t>
            </a:r>
          </a:p>
          <a:p>
            <a:r>
              <a:rPr lang="en-GB" sz="3400" dirty="0"/>
              <a:t>Increased public pressures </a:t>
            </a:r>
            <a:r>
              <a:rPr lang="en-GB" sz="3400" dirty="0" smtClean="0"/>
              <a:t>from customers and stakeholders</a:t>
            </a:r>
            <a:endParaRPr lang="en-GB" sz="3400"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0"/>
            <a:ext cx="2843808" cy="4149080"/>
          </a:xfrm>
          <a:prstGeom prst="rect">
            <a:avLst/>
          </a:prstGeom>
        </p:spPr>
      </p:pic>
    </p:spTree>
    <p:extLst>
      <p:ext uri="{BB962C8B-B14F-4D97-AF65-F5344CB8AC3E}">
        <p14:creationId xmlns:p14="http://schemas.microsoft.com/office/powerpoint/2010/main" val="361533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Web 2.0 and </a:t>
            </a:r>
            <a:r>
              <a:rPr lang="en-GB" dirty="0" smtClean="0"/>
              <a:t> International </a:t>
            </a:r>
            <a:br>
              <a:rPr lang="en-GB" dirty="0" smtClean="0"/>
            </a:br>
            <a:r>
              <a:rPr lang="en-GB" dirty="0" smtClean="0"/>
              <a:t>Marketing in general</a:t>
            </a:r>
            <a:endParaRPr lang="en-GB" dirty="0"/>
          </a:p>
        </p:txBody>
      </p:sp>
      <p:sp>
        <p:nvSpPr>
          <p:cNvPr id="3" name="Content Placeholder 2"/>
          <p:cNvSpPr>
            <a:spLocks noGrp="1"/>
          </p:cNvSpPr>
          <p:nvPr>
            <p:ph idx="1"/>
          </p:nvPr>
        </p:nvSpPr>
        <p:spPr>
          <a:xfrm>
            <a:off x="467544" y="1556792"/>
            <a:ext cx="8229600" cy="4525963"/>
          </a:xfrm>
        </p:spPr>
        <p:txBody>
          <a:bodyPr>
            <a:normAutofit lnSpcReduction="10000"/>
          </a:bodyPr>
          <a:lstStyle/>
          <a:p>
            <a:r>
              <a:rPr lang="en-GB" dirty="0" smtClean="0"/>
              <a:t>Technology creates opportunities to be innovative and creative</a:t>
            </a:r>
          </a:p>
          <a:p>
            <a:r>
              <a:rPr lang="en-GB" dirty="0" smtClean="0"/>
              <a:t>Evidence that technology crosses borders</a:t>
            </a:r>
          </a:p>
          <a:p>
            <a:r>
              <a:rPr lang="en-GB" dirty="0" smtClean="0"/>
              <a:t>Can reduce costs</a:t>
            </a:r>
          </a:p>
          <a:p>
            <a:r>
              <a:rPr lang="en-GB" dirty="0" smtClean="0"/>
              <a:t>Improve processes</a:t>
            </a:r>
          </a:p>
          <a:p>
            <a:r>
              <a:rPr lang="en-GB" dirty="0" smtClean="0"/>
              <a:t>Creating new models of business</a:t>
            </a:r>
            <a:endParaRPr lang="en-GB" dirty="0"/>
          </a:p>
          <a:p>
            <a:r>
              <a:rPr lang="en-GB" dirty="0" smtClean="0"/>
              <a:t>New segments</a:t>
            </a:r>
          </a:p>
          <a:p>
            <a:r>
              <a:rPr lang="en-GB" dirty="0" smtClean="0"/>
              <a:t>…it </a:t>
            </a:r>
            <a:r>
              <a:rPr lang="en-GB" b="1" i="1" u="sng" dirty="0" smtClean="0"/>
              <a:t>can</a:t>
            </a:r>
            <a:r>
              <a:rPr lang="en-GB" dirty="0" smtClean="0"/>
              <a:t> makes business work better</a:t>
            </a:r>
            <a:endParaRPr lang="en-GB" dirty="0"/>
          </a:p>
        </p:txBody>
      </p:sp>
    </p:spTree>
    <p:extLst>
      <p:ext uri="{BB962C8B-B14F-4D97-AF65-F5344CB8AC3E}">
        <p14:creationId xmlns:p14="http://schemas.microsoft.com/office/powerpoint/2010/main" val="1474610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Web 2.0 and </a:t>
            </a:r>
            <a:r>
              <a:rPr lang="en-GB" dirty="0" smtClean="0"/>
              <a:t> International </a:t>
            </a:r>
            <a:br>
              <a:rPr lang="en-GB" dirty="0" smtClean="0"/>
            </a:br>
            <a:r>
              <a:rPr lang="en-GB" dirty="0" smtClean="0"/>
              <a:t>Marketing </a:t>
            </a:r>
            <a:r>
              <a:rPr lang="en-GB" dirty="0"/>
              <a:t>Entry strategies</a:t>
            </a:r>
          </a:p>
        </p:txBody>
      </p:sp>
      <p:sp>
        <p:nvSpPr>
          <p:cNvPr id="3" name="Content Placeholder 2"/>
          <p:cNvSpPr>
            <a:spLocks noGrp="1"/>
          </p:cNvSpPr>
          <p:nvPr>
            <p:ph idx="1"/>
          </p:nvPr>
        </p:nvSpPr>
        <p:spPr/>
        <p:txBody>
          <a:bodyPr>
            <a:normAutofit/>
          </a:bodyPr>
          <a:lstStyle/>
          <a:p>
            <a:pPr marL="0" indent="0">
              <a:buNone/>
            </a:pPr>
            <a:r>
              <a:rPr lang="en-GB" dirty="0" smtClean="0"/>
              <a:t>Encourages entrepreneurs to be born global where technology creates;</a:t>
            </a:r>
          </a:p>
          <a:p>
            <a:r>
              <a:rPr lang="en-GB" dirty="0" smtClean="0"/>
              <a:t>Worldwide market opportunities which need to be exploited quickly before copycats</a:t>
            </a:r>
          </a:p>
          <a:p>
            <a:r>
              <a:rPr lang="en-GB" dirty="0"/>
              <a:t>N</a:t>
            </a:r>
            <a:r>
              <a:rPr lang="en-GB" dirty="0" smtClean="0"/>
              <a:t>etworking operations</a:t>
            </a:r>
          </a:p>
          <a:p>
            <a:r>
              <a:rPr lang="en-GB" dirty="0" smtClean="0"/>
              <a:t>Internationalisation of the supply chain</a:t>
            </a:r>
          </a:p>
          <a:p>
            <a:r>
              <a:rPr lang="en-GB" dirty="0" smtClean="0"/>
              <a:t>Organisations that can develop international relationships quickly and easily</a:t>
            </a:r>
            <a:endParaRPr lang="en-GB" dirty="0"/>
          </a:p>
        </p:txBody>
      </p:sp>
    </p:spTree>
    <p:extLst>
      <p:ext uri="{BB962C8B-B14F-4D97-AF65-F5344CB8AC3E}">
        <p14:creationId xmlns:p14="http://schemas.microsoft.com/office/powerpoint/2010/main" val="4109800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should International </a:t>
            </a:r>
            <a:br>
              <a:rPr lang="en-GB" dirty="0" smtClean="0"/>
            </a:br>
            <a:r>
              <a:rPr lang="en-GB" dirty="0" smtClean="0"/>
              <a:t>marketers use Web 2.0</a:t>
            </a:r>
            <a:endParaRPr lang="en-GB" dirty="0"/>
          </a:p>
        </p:txBody>
      </p:sp>
      <p:sp>
        <p:nvSpPr>
          <p:cNvPr id="3" name="Content Placeholder 2"/>
          <p:cNvSpPr>
            <a:spLocks noGrp="1"/>
          </p:cNvSpPr>
          <p:nvPr>
            <p:ph idx="1"/>
          </p:nvPr>
        </p:nvSpPr>
        <p:spPr/>
        <p:txBody>
          <a:bodyPr>
            <a:normAutofit lnSpcReduction="10000"/>
          </a:bodyPr>
          <a:lstStyle/>
          <a:p>
            <a:pPr>
              <a:buNone/>
            </a:pPr>
            <a:r>
              <a:rPr lang="en-GB" dirty="0" smtClean="0"/>
              <a:t>This answer is simple and it is that people are engaging with this technology and this allows marketers in home &amp; foreign markets via:</a:t>
            </a:r>
          </a:p>
          <a:p>
            <a:pPr lvl="1">
              <a:buFont typeface="Arial" pitchFamily="34" charset="0"/>
              <a:buChar char="•"/>
            </a:pPr>
            <a:r>
              <a:rPr lang="en-GB" dirty="0"/>
              <a:t>Ubiquity</a:t>
            </a:r>
          </a:p>
          <a:p>
            <a:pPr lvl="1">
              <a:buFont typeface="Arial" pitchFamily="34" charset="0"/>
              <a:buChar char="•"/>
            </a:pPr>
            <a:r>
              <a:rPr lang="en-GB" dirty="0" smtClean="0"/>
              <a:t>Interactivity</a:t>
            </a:r>
          </a:p>
          <a:p>
            <a:pPr lvl="1">
              <a:buFont typeface="Arial" pitchFamily="34" charset="0"/>
              <a:buChar char="•"/>
            </a:pPr>
            <a:r>
              <a:rPr lang="en-GB" dirty="0" smtClean="0"/>
              <a:t>Personalisation</a:t>
            </a:r>
          </a:p>
          <a:p>
            <a:pPr lvl="1">
              <a:buFont typeface="Arial" pitchFamily="34" charset="0"/>
              <a:buChar char="•"/>
            </a:pPr>
            <a:r>
              <a:rPr lang="en-GB" dirty="0" smtClean="0"/>
              <a:t>Integration</a:t>
            </a:r>
          </a:p>
          <a:p>
            <a:pPr lvl="1">
              <a:buFont typeface="Arial" pitchFamily="34" charset="0"/>
              <a:buChar char="•"/>
            </a:pPr>
            <a:r>
              <a:rPr lang="en-GB" dirty="0" smtClean="0"/>
              <a:t>Accountability</a:t>
            </a:r>
          </a:p>
          <a:p>
            <a:pPr lvl="1">
              <a:buFont typeface="Arial" pitchFamily="34" charset="0"/>
              <a:buChar char="•"/>
            </a:pPr>
            <a:r>
              <a:rPr lang="en-GB" dirty="0" smtClean="0"/>
              <a:t>Meeting cultural expectations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3888" y="2996952"/>
            <a:ext cx="5580112" cy="237058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smtClean="0"/>
              <a:t>Who is using it - </a:t>
            </a:r>
            <a:br>
              <a:rPr lang="en-US" dirty="0" smtClean="0"/>
            </a:br>
            <a:r>
              <a:rPr lang="en-US" dirty="0" smtClean="0"/>
              <a:t>World digital consumer profiling</a:t>
            </a:r>
            <a:endParaRPr lang="en-GB" dirty="0"/>
          </a:p>
        </p:txBody>
      </p:sp>
      <p:sp>
        <p:nvSpPr>
          <p:cNvPr id="8" name="Content Placeholder 7"/>
          <p:cNvSpPr>
            <a:spLocks noGrp="1"/>
          </p:cNvSpPr>
          <p:nvPr>
            <p:ph idx="1"/>
          </p:nvPr>
        </p:nvSpPr>
        <p:spPr>
          <a:xfrm>
            <a:off x="755576" y="1628800"/>
            <a:ext cx="5688632" cy="4248472"/>
          </a:xfrm>
        </p:spPr>
        <p:txBody>
          <a:bodyPr>
            <a:normAutofit fontScale="92500"/>
          </a:bodyPr>
          <a:lstStyle/>
          <a:p>
            <a:r>
              <a:rPr lang="en-US" dirty="0" smtClean="0"/>
              <a:t>Are online customers different across the world?  </a:t>
            </a:r>
          </a:p>
          <a:p>
            <a:r>
              <a:rPr lang="en-US" dirty="0" smtClean="0"/>
              <a:t>Do we need to classify them differently per country?</a:t>
            </a:r>
          </a:p>
          <a:p>
            <a:r>
              <a:rPr lang="en-US" dirty="0" smtClean="0"/>
              <a:t>Does online and offline </a:t>
            </a:r>
            <a:r>
              <a:rPr lang="en-US" dirty="0" err="1" smtClean="0"/>
              <a:t>behaviour</a:t>
            </a:r>
            <a:r>
              <a:rPr lang="en-US" dirty="0" smtClean="0"/>
              <a:t> differ across borders?</a:t>
            </a:r>
          </a:p>
          <a:p>
            <a:r>
              <a:rPr lang="en-US" dirty="0" smtClean="0"/>
              <a:t>What impact might that have on global </a:t>
            </a:r>
            <a:r>
              <a:rPr lang="en-US" dirty="0" err="1" smtClean="0"/>
              <a:t>organisations</a:t>
            </a:r>
            <a:r>
              <a:rPr lang="en-US" dirty="0" smtClean="0"/>
              <a:t>?</a:t>
            </a:r>
          </a:p>
          <a:p>
            <a:pPr marL="0" indent="0">
              <a:buNone/>
            </a:pPr>
            <a:endParaRPr lang="en-US" dirty="0" smtClean="0"/>
          </a:p>
        </p:txBody>
      </p:sp>
      <p:graphicFrame>
        <p:nvGraphicFramePr>
          <p:cNvPr id="9" name="Diagram 8"/>
          <p:cNvGraphicFramePr/>
          <p:nvPr>
            <p:extLst>
              <p:ext uri="{D42A27DB-BD31-4B8C-83A1-F6EECF244321}">
                <p14:modId xmlns:p14="http://schemas.microsoft.com/office/powerpoint/2010/main" val="2327247637"/>
              </p:ext>
            </p:extLst>
          </p:nvPr>
        </p:nvGraphicFramePr>
        <p:xfrm>
          <a:off x="6084168" y="1628800"/>
          <a:ext cx="3059832" cy="41764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p:cNvSpPr txBox="1"/>
          <p:nvPr/>
        </p:nvSpPr>
        <p:spPr>
          <a:xfrm>
            <a:off x="7164288" y="5733256"/>
            <a:ext cx="2520280" cy="369332"/>
          </a:xfrm>
          <a:prstGeom prst="rect">
            <a:avLst/>
          </a:prstGeom>
          <a:noFill/>
        </p:spPr>
        <p:txBody>
          <a:bodyPr wrap="square" rtlCol="0">
            <a:spAutoFit/>
          </a:bodyPr>
          <a:lstStyle/>
          <a:p>
            <a:r>
              <a:rPr lang="en-US" dirty="0" smtClean="0"/>
              <a:t>(</a:t>
            </a:r>
            <a:r>
              <a:rPr lang="en-US" dirty="0" err="1" smtClean="0"/>
              <a:t>TNS</a:t>
            </a:r>
            <a:r>
              <a:rPr lang="en-US" dirty="0" smtClean="0"/>
              <a:t>, 2010)</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bwMode="auto"/>
        <p:txBody>
          <a:bodyPr wrap="square" numCol="1" anchorCtr="0" compatLnSpc="1">
            <a:prstTxWarp prst="textNoShape">
              <a:avLst/>
            </a:prstTxWarp>
            <a:normAutofit fontScale="90000"/>
          </a:bodyPr>
          <a:lstStyle/>
          <a:p>
            <a:r>
              <a:rPr lang="en-GB" dirty="0" smtClean="0"/>
              <a:t> World Digital Media: Mobile Technologies</a:t>
            </a:r>
          </a:p>
        </p:txBody>
      </p:sp>
      <p:sp>
        <p:nvSpPr>
          <p:cNvPr id="9219" name="Content Placeholder 2"/>
          <p:cNvSpPr>
            <a:spLocks noGrp="1"/>
          </p:cNvSpPr>
          <p:nvPr>
            <p:ph idx="1"/>
          </p:nvPr>
        </p:nvSpPr>
        <p:spPr/>
        <p:txBody>
          <a:bodyPr>
            <a:normAutofit fontScale="92500" lnSpcReduction="10000"/>
          </a:bodyPr>
          <a:lstStyle/>
          <a:p>
            <a:pPr>
              <a:buNone/>
            </a:pPr>
            <a:r>
              <a:rPr lang="en-GB" dirty="0" smtClean="0"/>
              <a:t>In particular the mobile technologies of telephones and tablets are making a breakthrough all over the world:</a:t>
            </a:r>
          </a:p>
          <a:p>
            <a:r>
              <a:rPr lang="en-GB" dirty="0" smtClean="0"/>
              <a:t>WAP</a:t>
            </a:r>
          </a:p>
          <a:p>
            <a:r>
              <a:rPr lang="en-GB" dirty="0" smtClean="0"/>
              <a:t>GPRS</a:t>
            </a:r>
          </a:p>
          <a:p>
            <a:r>
              <a:rPr lang="en-GB" dirty="0" smtClean="0"/>
              <a:t>3G</a:t>
            </a:r>
          </a:p>
          <a:p>
            <a:r>
              <a:rPr lang="en-GB" dirty="0" smtClean="0"/>
              <a:t>SMS/MMS</a:t>
            </a:r>
          </a:p>
          <a:p>
            <a:r>
              <a:rPr lang="en-GB" dirty="0" smtClean="0"/>
              <a:t>QR codes</a:t>
            </a:r>
          </a:p>
          <a:p>
            <a:r>
              <a:rPr lang="en-GB" dirty="0" smtClean="0"/>
              <a:t>Tablets especially apple’s </a:t>
            </a:r>
            <a:r>
              <a:rPr lang="en-GB" dirty="0" err="1" smtClean="0"/>
              <a:t>i</a:t>
            </a:r>
            <a:r>
              <a:rPr lang="en-GB" dirty="0" smtClean="0"/>
              <a:t>-pad 2 &amp; 3</a:t>
            </a:r>
          </a:p>
        </p:txBody>
      </p:sp>
      <p:pic>
        <p:nvPicPr>
          <p:cNvPr id="2051" name="Picture 3"/>
          <p:cNvPicPr>
            <a:picLocks noChangeAspect="1" noChangeArrowheads="1"/>
          </p:cNvPicPr>
          <p:nvPr/>
        </p:nvPicPr>
        <p:blipFill>
          <a:blip r:embed="rId2" cstate="print"/>
          <a:srcRect/>
          <a:stretch>
            <a:fillRect/>
          </a:stretch>
        </p:blipFill>
        <p:spPr bwMode="auto">
          <a:xfrm>
            <a:off x="3059832" y="2635384"/>
            <a:ext cx="3456384" cy="280831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Web 2.0 and the Marketing Communications mix</a:t>
            </a:r>
            <a:endParaRPr lang="en-GB" dirty="0"/>
          </a:p>
        </p:txBody>
      </p:sp>
      <p:sp>
        <p:nvSpPr>
          <p:cNvPr id="19459" name="Content Placeholder 2"/>
          <p:cNvSpPr>
            <a:spLocks noGrp="1"/>
          </p:cNvSpPr>
          <p:nvPr>
            <p:ph idx="1"/>
          </p:nvPr>
        </p:nvSpPr>
        <p:spPr/>
        <p:txBody>
          <a:bodyPr/>
          <a:lstStyle/>
          <a:p>
            <a:pPr>
              <a:buNone/>
            </a:pPr>
            <a:r>
              <a:rPr lang="en-GB" dirty="0" smtClean="0"/>
              <a:t>Web 2.0 technologies have affected every aspect of the traditional marketing communications mix in all country markets:</a:t>
            </a:r>
          </a:p>
          <a:p>
            <a:pPr lvl="1">
              <a:buFont typeface="Wingdings" pitchFamily="2" charset="2"/>
              <a:buChar char="Ø"/>
            </a:pPr>
            <a:r>
              <a:rPr lang="en-GB" dirty="0" smtClean="0"/>
              <a:t>Advertising</a:t>
            </a:r>
          </a:p>
          <a:p>
            <a:pPr lvl="1">
              <a:buFont typeface="Wingdings" pitchFamily="2" charset="2"/>
              <a:buChar char="Ø"/>
            </a:pPr>
            <a:r>
              <a:rPr lang="en-GB" dirty="0" smtClean="0"/>
              <a:t>Public Relations</a:t>
            </a:r>
          </a:p>
          <a:p>
            <a:pPr lvl="1">
              <a:buFont typeface="Wingdings" pitchFamily="2" charset="2"/>
              <a:buChar char="Ø"/>
            </a:pPr>
            <a:r>
              <a:rPr lang="en-GB" dirty="0" smtClean="0"/>
              <a:t>Direct marketing</a:t>
            </a:r>
          </a:p>
          <a:p>
            <a:pPr lvl="1">
              <a:buFont typeface="Wingdings" pitchFamily="2" charset="2"/>
              <a:buChar char="Ø"/>
            </a:pPr>
            <a:r>
              <a:rPr lang="en-GB" dirty="0" smtClean="0"/>
              <a:t>Sales promotions</a:t>
            </a:r>
          </a:p>
          <a:p>
            <a:pPr lvl="1">
              <a:buFont typeface="Wingdings" pitchFamily="2" charset="2"/>
              <a:buChar char="Ø"/>
            </a:pPr>
            <a:r>
              <a:rPr lang="en-GB" dirty="0" smtClean="0"/>
              <a:t>Personal selling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3212976"/>
            <a:ext cx="4824536" cy="2376264"/>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Technology </a:t>
            </a:r>
            <a:r>
              <a:rPr lang="en-GB" smtClean="0"/>
              <a:t>in world markets:</a:t>
            </a:r>
            <a:br>
              <a:rPr lang="en-GB" smtClean="0"/>
            </a:br>
            <a:r>
              <a:rPr lang="en-GB" smtClean="0"/>
              <a:t>the </a:t>
            </a:r>
            <a:r>
              <a:rPr lang="en-GB" dirty="0" smtClean="0"/>
              <a:t>future…</a:t>
            </a:r>
            <a:endParaRPr lang="en-GB" dirty="0"/>
          </a:p>
        </p:txBody>
      </p:sp>
      <p:sp>
        <p:nvSpPr>
          <p:cNvPr id="17411" name="Content Placeholder 2"/>
          <p:cNvSpPr>
            <a:spLocks noGrp="1"/>
          </p:cNvSpPr>
          <p:nvPr>
            <p:ph idx="1"/>
          </p:nvPr>
        </p:nvSpPr>
        <p:spPr/>
        <p:txBody>
          <a:bodyPr>
            <a:normAutofit fontScale="92500"/>
          </a:bodyPr>
          <a:lstStyle/>
          <a:p>
            <a:r>
              <a:rPr lang="en-GB" dirty="0" smtClean="0"/>
              <a:t>New devices </a:t>
            </a:r>
            <a:r>
              <a:rPr lang="en-GB" sz="2400" dirty="0" smtClean="0"/>
              <a:t>(e.g. Tablets, smart phones, games consoles)</a:t>
            </a:r>
            <a:endParaRPr lang="en-GB" dirty="0" smtClean="0"/>
          </a:p>
          <a:p>
            <a:r>
              <a:rPr lang="en-GB" dirty="0" smtClean="0"/>
              <a:t>New platforms</a:t>
            </a:r>
          </a:p>
          <a:p>
            <a:r>
              <a:rPr lang="en-GB" dirty="0" smtClean="0"/>
              <a:t>New content formats</a:t>
            </a:r>
          </a:p>
          <a:p>
            <a:r>
              <a:rPr lang="en-GB" dirty="0" smtClean="0"/>
              <a:t>Wider access</a:t>
            </a:r>
          </a:p>
          <a:p>
            <a:r>
              <a:rPr lang="en-GB" dirty="0" smtClean="0"/>
              <a:t>Biometrics</a:t>
            </a:r>
          </a:p>
          <a:p>
            <a:r>
              <a:rPr lang="en-GB" dirty="0" smtClean="0"/>
              <a:t>Augmented reality</a:t>
            </a:r>
          </a:p>
          <a:p>
            <a:r>
              <a:rPr lang="en-GB" dirty="0" smtClean="0"/>
              <a:t>New marketing applications…. </a:t>
            </a:r>
            <a:r>
              <a:rPr lang="en-GB" sz="3000" dirty="0" smtClean="0">
                <a:hlinkClick r:id="rId2"/>
              </a:rPr>
              <a:t>http://www.mckinsey.com/Features/Social_Media</a:t>
            </a:r>
            <a:r>
              <a:rPr lang="en-GB" sz="3000" dirty="0" smtClean="0"/>
              <a:t> </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83968" y="2204864"/>
            <a:ext cx="4860032" cy="2808312"/>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a:t>
            </a:r>
            <a:endParaRPr lang="en-GB" dirty="0"/>
          </a:p>
        </p:txBody>
      </p:sp>
      <p:sp>
        <p:nvSpPr>
          <p:cNvPr id="3" name="Content Placeholder 2"/>
          <p:cNvSpPr>
            <a:spLocks noGrp="1"/>
          </p:cNvSpPr>
          <p:nvPr>
            <p:ph idx="1"/>
          </p:nvPr>
        </p:nvSpPr>
        <p:spPr/>
        <p:txBody>
          <a:bodyPr>
            <a:normAutofit lnSpcReduction="10000"/>
          </a:bodyPr>
          <a:lstStyle/>
          <a:p>
            <a:r>
              <a:rPr lang="en-GB" dirty="0" smtClean="0"/>
              <a:t>What is technology and why should marketers be interested in </a:t>
            </a:r>
            <a:r>
              <a:rPr lang="en-GB" smtClean="0"/>
              <a:t>it’s developments?</a:t>
            </a:r>
            <a:endParaRPr lang="en-GB" dirty="0" smtClean="0"/>
          </a:p>
          <a:p>
            <a:r>
              <a:rPr lang="en-GB" dirty="0" smtClean="0"/>
              <a:t>What is web 2.0 and what is it that makes it so unique to marketers?</a:t>
            </a:r>
          </a:p>
          <a:p>
            <a:r>
              <a:rPr lang="en-GB" dirty="0" smtClean="0"/>
              <a:t>What role does this technology play on International Marketing?</a:t>
            </a:r>
          </a:p>
          <a:p>
            <a:r>
              <a:rPr lang="en-GB" dirty="0" smtClean="0"/>
              <a:t>What impact is technology having on International Marketing and what are the implications for the future?</a:t>
            </a:r>
            <a:endParaRPr lang="en-GB" dirty="0"/>
          </a:p>
        </p:txBody>
      </p:sp>
    </p:spTree>
    <p:extLst>
      <p:ext uri="{BB962C8B-B14F-4D97-AF65-F5344CB8AC3E}">
        <p14:creationId xmlns:p14="http://schemas.microsoft.com/office/powerpoint/2010/main" val="3950953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460</TotalTime>
  <Words>784</Words>
  <Application>Microsoft Office PowerPoint</Application>
  <PresentationFormat>On-screen Show (4:3)</PresentationFormat>
  <Paragraphs>124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Wingdings</vt:lpstr>
      <vt:lpstr>Office Theme</vt:lpstr>
      <vt:lpstr>The impact of technology on International Marketing</vt:lpstr>
      <vt:lpstr>What did we learn?</vt:lpstr>
      <vt:lpstr>Introduction </vt:lpstr>
      <vt:lpstr>Types of technology  that have affected marketing</vt:lpstr>
      <vt:lpstr>What is Web 2.0?</vt:lpstr>
      <vt:lpstr>How is Web 2.0 being used</vt:lpstr>
      <vt:lpstr>How Web 2.0 is being used  some facts and stats</vt:lpstr>
      <vt:lpstr>Exponential growth of technology</vt:lpstr>
      <vt:lpstr>Some benefits of technology in International markets</vt:lpstr>
      <vt:lpstr>Some problems of technology  in International markets</vt:lpstr>
      <vt:lpstr>Web 2.0 and  International  Marketing in general</vt:lpstr>
      <vt:lpstr>Web 2.0 and  International  Marketing Entry strategies</vt:lpstr>
      <vt:lpstr>Why should International  marketers use Web 2.0</vt:lpstr>
      <vt:lpstr>Who is using it -  World digital consumer profiling</vt:lpstr>
      <vt:lpstr> World Digital Media: Mobile Technologies</vt:lpstr>
      <vt:lpstr>Web 2.0 and the Marketing Communications mix</vt:lpstr>
      <vt:lpstr>Technology in world markets: the future…</vt:lpstr>
      <vt:lpstr>Tutorial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challenges for the 21st century</dc:title>
  <dc:creator>Fleming</dc:creator>
  <cp:lastModifiedBy>Will Fleming</cp:lastModifiedBy>
  <cp:revision>50</cp:revision>
  <cp:lastPrinted>2018-03-26T07:33:17Z</cp:lastPrinted>
  <dcterms:created xsi:type="dcterms:W3CDTF">2012-04-10T17:21:42Z</dcterms:created>
  <dcterms:modified xsi:type="dcterms:W3CDTF">2018-03-26T07:36:15Z</dcterms:modified>
</cp:coreProperties>
</file>