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handoutMasterIdLst>
    <p:handoutMasterId r:id="rId29"/>
  </p:handoutMasterIdLst>
  <p:sldIdLst>
    <p:sldId id="256" r:id="rId5"/>
    <p:sldId id="453" r:id="rId6"/>
    <p:sldId id="419" r:id="rId7"/>
    <p:sldId id="522" r:id="rId8"/>
    <p:sldId id="523" r:id="rId9"/>
    <p:sldId id="536" r:id="rId10"/>
    <p:sldId id="524" r:id="rId11"/>
    <p:sldId id="560" r:id="rId12"/>
    <p:sldId id="525" r:id="rId13"/>
    <p:sldId id="528" r:id="rId14"/>
    <p:sldId id="542" r:id="rId15"/>
    <p:sldId id="537" r:id="rId16"/>
    <p:sldId id="526" r:id="rId17"/>
    <p:sldId id="527" r:id="rId18"/>
    <p:sldId id="541" r:id="rId19"/>
    <p:sldId id="529" r:id="rId20"/>
    <p:sldId id="543" r:id="rId21"/>
    <p:sldId id="530" r:id="rId22"/>
    <p:sldId id="538" r:id="rId23"/>
    <p:sldId id="539" r:id="rId24"/>
    <p:sldId id="540" r:id="rId25"/>
    <p:sldId id="544" r:id="rId26"/>
    <p:sldId id="535" r:id="rId27"/>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CCB13E-C882-45D6-9DAD-AE440FC5A1F9}" v="3" dt="2025-01-18T13:19:21.1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65" autoAdjust="0"/>
    <p:restoredTop sz="59399" autoAdjust="0"/>
  </p:normalViewPr>
  <p:slideViewPr>
    <p:cSldViewPr snapToGrid="0">
      <p:cViewPr varScale="1">
        <p:scale>
          <a:sx n="46" d="100"/>
          <a:sy n="46" d="100"/>
        </p:scale>
        <p:origin x="1876" y="28"/>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3072"/>
        <p:guide pos="2101"/>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Akers" userId="fb3c9d12-5c8c-42d7-8dc7-d872d7a3d202" providerId="ADAL" clId="{2BCCB13E-C882-45D6-9DAD-AE440FC5A1F9}"/>
    <pc:docChg chg="undo custSel addSld delSld modSld sldOrd">
      <pc:chgData name="Rhiannon Akers" userId="fb3c9d12-5c8c-42d7-8dc7-d872d7a3d202" providerId="ADAL" clId="{2BCCB13E-C882-45D6-9DAD-AE440FC5A1F9}" dt="2025-01-18T13:18:39.638" v="58" actId="20577"/>
      <pc:docMkLst>
        <pc:docMk/>
      </pc:docMkLst>
      <pc:sldChg chg="modSp mod">
        <pc:chgData name="Rhiannon Akers" userId="fb3c9d12-5c8c-42d7-8dc7-d872d7a3d202" providerId="ADAL" clId="{2BCCB13E-C882-45D6-9DAD-AE440FC5A1F9}" dt="2025-01-18T13:09:44.295" v="0" actId="20577"/>
        <pc:sldMkLst>
          <pc:docMk/>
          <pc:sldMk cId="3408955283" sldId="256"/>
        </pc:sldMkLst>
        <pc:spChg chg="mod">
          <ac:chgData name="Rhiannon Akers" userId="fb3c9d12-5c8c-42d7-8dc7-d872d7a3d202" providerId="ADAL" clId="{2BCCB13E-C882-45D6-9DAD-AE440FC5A1F9}" dt="2025-01-18T13:09:44.295" v="0" actId="20577"/>
          <ac:spMkLst>
            <pc:docMk/>
            <pc:sldMk cId="3408955283" sldId="256"/>
            <ac:spMk id="2" creationId="{00000000-0000-0000-0000-000000000000}"/>
          </ac:spMkLst>
        </pc:spChg>
      </pc:sldChg>
      <pc:sldChg chg="modNotesTx">
        <pc:chgData name="Rhiannon Akers" userId="fb3c9d12-5c8c-42d7-8dc7-d872d7a3d202" providerId="ADAL" clId="{2BCCB13E-C882-45D6-9DAD-AE440FC5A1F9}" dt="2025-01-18T13:18:39.638" v="58" actId="20577"/>
        <pc:sldMkLst>
          <pc:docMk/>
          <pc:sldMk cId="3408466183" sldId="524"/>
        </pc:sldMkLst>
      </pc:sldChg>
      <pc:sldChg chg="add del ord">
        <pc:chgData name="Rhiannon Akers" userId="fb3c9d12-5c8c-42d7-8dc7-d872d7a3d202" providerId="ADAL" clId="{2BCCB13E-C882-45D6-9DAD-AE440FC5A1F9}" dt="2025-01-18T13:17:59.338" v="56" actId="47"/>
        <pc:sldMkLst>
          <pc:docMk/>
          <pc:sldMk cId="312829429" sldId="526"/>
        </pc:sldMkLst>
      </pc:sldChg>
      <pc:sldChg chg="addSp modSp new mod ord">
        <pc:chgData name="Rhiannon Akers" userId="fb3c9d12-5c8c-42d7-8dc7-d872d7a3d202" providerId="ADAL" clId="{2BCCB13E-C882-45D6-9DAD-AE440FC5A1F9}" dt="2025-01-18T13:11:22.046" v="22"/>
        <pc:sldMkLst>
          <pc:docMk/>
          <pc:sldMk cId="2017926053" sldId="542"/>
        </pc:sldMkLst>
        <pc:spChg chg="add mod">
          <ac:chgData name="Rhiannon Akers" userId="fb3c9d12-5c8c-42d7-8dc7-d872d7a3d202" providerId="ADAL" clId="{2BCCB13E-C882-45D6-9DAD-AE440FC5A1F9}" dt="2025-01-18T13:11:00.410" v="20" actId="1076"/>
          <ac:spMkLst>
            <pc:docMk/>
            <pc:sldMk cId="2017926053" sldId="542"/>
            <ac:spMk id="3" creationId="{FB462EE6-EF80-6E30-D7AA-4DA9F4C7E595}"/>
          </ac:spMkLst>
        </pc:spChg>
      </pc:sldChg>
      <pc:sldChg chg="modSp mod">
        <pc:chgData name="Rhiannon Akers" userId="fb3c9d12-5c8c-42d7-8dc7-d872d7a3d202" providerId="ADAL" clId="{2BCCB13E-C882-45D6-9DAD-AE440FC5A1F9}" dt="2025-01-18T13:12:10.251" v="50" actId="20577"/>
        <pc:sldMkLst>
          <pc:docMk/>
          <pc:sldMk cId="2047179876" sldId="543"/>
        </pc:sldMkLst>
        <pc:spChg chg="mod">
          <ac:chgData name="Rhiannon Akers" userId="fb3c9d12-5c8c-42d7-8dc7-d872d7a3d202" providerId="ADAL" clId="{2BCCB13E-C882-45D6-9DAD-AE440FC5A1F9}" dt="2025-01-18T13:12:10.251" v="50" actId="20577"/>
          <ac:spMkLst>
            <pc:docMk/>
            <pc:sldMk cId="2047179876" sldId="543"/>
            <ac:spMk id="3" creationId="{D9638D85-C5E8-E9A4-5C0D-20BAFFA108FD}"/>
          </ac:spMkLst>
        </pc:spChg>
      </pc:sldChg>
      <pc:sldChg chg="new del">
        <pc:chgData name="Rhiannon Akers" userId="fb3c9d12-5c8c-42d7-8dc7-d872d7a3d202" providerId="ADAL" clId="{2BCCB13E-C882-45D6-9DAD-AE440FC5A1F9}" dt="2025-01-18T13:11:55.119" v="24" actId="47"/>
        <pc:sldMkLst>
          <pc:docMk/>
          <pc:sldMk cId="3680549405" sldId="543"/>
        </pc:sldMkLst>
      </pc:sldChg>
      <pc:sldChg chg="new del">
        <pc:chgData name="Rhiannon Akers" userId="fb3c9d12-5c8c-42d7-8dc7-d872d7a3d202" providerId="ADAL" clId="{2BCCB13E-C882-45D6-9DAD-AE440FC5A1F9}" dt="2025-01-18T13:13:13.009" v="52" actId="47"/>
        <pc:sldMkLst>
          <pc:docMk/>
          <pc:sldMk cId="2499566983" sldId="544"/>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fld id="{96D292DE-8B7A-4254-AA83-74C1F4DD4AF0}" type="datetimeFigureOut">
              <a:rPr lang="en-GB" smtClean="0"/>
              <a:t>18/01/2025</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E327FFB3-AFAE-48C5-B013-288363B2437E}" type="datetimeFigureOut">
              <a:rPr lang="en-GB" smtClean="0"/>
              <a:t>18/01/2025</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15E43DBC-073C-4AB9-9B7E-763DDAD352F9}" type="slidenum">
              <a:rPr lang="en-GB" smtClean="0"/>
              <a:t>‹#›</a:t>
            </a:fld>
            <a:endParaRPr lang="en-GB"/>
          </a:p>
        </p:txBody>
      </p:sp>
    </p:spTree>
    <p:extLst>
      <p:ext uri="{BB962C8B-B14F-4D97-AF65-F5344CB8AC3E}">
        <p14:creationId xmlns:p14="http://schemas.microsoft.com/office/powerpoint/2010/main" val="25905807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gallup.com/workplace/285674/improve-employee-engagement-workplace.aspx#ite-357458"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medium.datadriveninvestor.com/5-dimensions-of-employee-engagement-scorecard-1c437d389cc9"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cipd.org/uk/knowledge/evidence-reviews/evidence-engagement/"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gallup.com/workplace/229424/employee-engagement.aspx"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gallup.com/workplace/350057/gallup-finds-silver-bullet-coach-once-per-week.aspx"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gallup.com/workplace/285674/improve-employee-engagement-workplace.aspx#ite-357458"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8" Type="http://schemas.openxmlformats.org/officeDocument/2006/relationships/hyperlink" Target="https://www.gallup.com/people/item.aspx?a=100027" TargetMode="External"/><Relationship Id="rId3" Type="http://schemas.openxmlformats.org/officeDocument/2006/relationships/hyperlink" Target="https://development-academy.co.uk/news-tips/employee-happiness-statistics-2021/" TargetMode="External"/><Relationship Id="rId7" Type="http://schemas.openxmlformats.org/officeDocument/2006/relationships/hyperlink" Target="https://www.forbes.com/sites/victorlipman/2017/04/15/66-of-employees-would-quit-if-they-feel-unappreciated/#23f821dd6897" TargetMode="External"/><Relationship Id="rId2" Type="http://schemas.openxmlformats.org/officeDocument/2006/relationships/slide" Target="../slides/slide15.xml"/><Relationship Id="rId1" Type="http://schemas.openxmlformats.org/officeDocument/2006/relationships/notesMaster" Target="../notesMasters/notesMaster1.xml"/><Relationship Id="rId6" Type="http://schemas.openxmlformats.org/officeDocument/2006/relationships/hyperlink" Target="https://www.talentlyft.com/en/blog/article/416/increasing-diversity-and-inclusion-with-ai-what-makes-the-fairest-recruitment-process" TargetMode="External"/><Relationship Id="rId5" Type="http://schemas.openxmlformats.org/officeDocument/2006/relationships/hyperlink" Target="https://www.hrcloud.com/blog/90-fun-employee-engagement-activities-and-ideas-for-2022" TargetMode="External"/><Relationship Id="rId10" Type="http://schemas.openxmlformats.org/officeDocument/2006/relationships/hyperlink" Target="https://blog.accessperks.com/millennial-employee-engagement-loyalty-statistics-the-ultimate-collection" TargetMode="External"/><Relationship Id="rId4" Type="http://schemas.openxmlformats.org/officeDocument/2006/relationships/hyperlink" Target="https://support.hrcloud.com/help-center/how-to-cancel-a-task-partof-chainedtask?__hstc=163136357.a57c33dbf04cc3f0ef9f56136d55fae0.1705936078897.1705936078897.1705936078897.1&amp;__hssc=163136357.1.1705936078897&amp;__hsfp=2081213973" TargetMode="External"/><Relationship Id="rId9" Type="http://schemas.openxmlformats.org/officeDocument/2006/relationships/hyperlink" Target="https://www.talentlyft.com/en/blog/article/279/recruiting-millennials-7-strategies-to-attract-and-engage-millennial-talent"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E43DBC-073C-4AB9-9B7E-763DDAD352F9}" type="slidenum">
              <a:rPr lang="en-GB" smtClean="0"/>
              <a:t>1</a:t>
            </a:fld>
            <a:endParaRPr lang="en-GB"/>
          </a:p>
        </p:txBody>
      </p:sp>
    </p:spTree>
    <p:extLst>
      <p:ext uri="{BB962C8B-B14F-4D97-AF65-F5344CB8AC3E}">
        <p14:creationId xmlns:p14="http://schemas.microsoft.com/office/powerpoint/2010/main" val="1338378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sz="1200" dirty="0"/>
              <a:t>Three component conceptualisation of organisational commitment was developed by Meyer and Allen (1991):</a:t>
            </a:r>
          </a:p>
          <a:p>
            <a:pPr marL="457200" indent="-457200">
              <a:buFont typeface="Arial" panose="020B0604020202020204" pitchFamily="34" charset="0"/>
              <a:buChar char="•"/>
            </a:pPr>
            <a:r>
              <a:rPr lang="en-GB" sz="1200" dirty="0"/>
              <a:t>Affective</a:t>
            </a:r>
          </a:p>
          <a:p>
            <a:pPr marL="457200" indent="-457200">
              <a:buFont typeface="Arial" panose="020B0604020202020204" pitchFamily="34" charset="0"/>
              <a:buChar char="•"/>
            </a:pPr>
            <a:r>
              <a:rPr lang="en-GB" sz="1200" dirty="0"/>
              <a:t>Continuance</a:t>
            </a:r>
          </a:p>
          <a:p>
            <a:pPr marL="457200" indent="-457200">
              <a:buFont typeface="Arial" panose="020B0604020202020204" pitchFamily="34" charset="0"/>
              <a:buChar char="•"/>
            </a:pPr>
            <a:r>
              <a:rPr lang="en-GB" sz="1200" dirty="0"/>
              <a:t>Normative</a:t>
            </a:r>
          </a:p>
          <a:p>
            <a:endParaRPr lang="en-GB" dirty="0"/>
          </a:p>
          <a:p>
            <a:r>
              <a:rPr lang="en-GB" sz="1200" b="1" dirty="0"/>
              <a:t>Affective commitment </a:t>
            </a:r>
            <a:r>
              <a:rPr lang="en-GB" sz="1200" dirty="0"/>
              <a:t>refers to the affective or emotional attachment to the organisation, such that a strongly committed employee identifies with, is involved in, and enjoys being a member of the organisation. </a:t>
            </a:r>
          </a:p>
          <a:p>
            <a:r>
              <a:rPr lang="en-GB" sz="1200" b="1" dirty="0"/>
              <a:t>Continuance commitment </a:t>
            </a:r>
            <a:r>
              <a:rPr lang="en-GB" sz="1200" dirty="0"/>
              <a:t>is viewed as the employee’s perceived costs of quitting. </a:t>
            </a:r>
          </a:p>
          <a:p>
            <a:r>
              <a:rPr lang="en-GB" sz="1200" b="1" dirty="0"/>
              <a:t>Normative commitment </a:t>
            </a:r>
            <a:r>
              <a:rPr lang="en-GB" sz="1200" dirty="0"/>
              <a:t>is defined as an ‘internalised normative pressure to act in a way that meets organisational goals and interests’ due to the belief that it is the ‘right’ and ‘moral’ thing to do (Allen and Meyer 1990).</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2</a:t>
            </a:fld>
            <a:endParaRPr lang="en-GB"/>
          </a:p>
        </p:txBody>
      </p:sp>
    </p:spTree>
    <p:extLst>
      <p:ext uri="{BB962C8B-B14F-4D97-AF65-F5344CB8AC3E}">
        <p14:creationId xmlns:p14="http://schemas.microsoft.com/office/powerpoint/2010/main" val="373590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3</a:t>
            </a:fld>
            <a:endParaRPr lang="en-GB"/>
          </a:p>
        </p:txBody>
      </p:sp>
    </p:spTree>
    <p:extLst>
      <p:ext uri="{BB962C8B-B14F-4D97-AF65-F5344CB8AC3E}">
        <p14:creationId xmlns:p14="http://schemas.microsoft.com/office/powerpoint/2010/main" val="12196497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How to Improve Employee Engagement in the Workplace - Gallup</a:t>
            </a:r>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4</a:t>
            </a:fld>
            <a:endParaRPr lang="en-GB"/>
          </a:p>
        </p:txBody>
      </p:sp>
    </p:spTree>
    <p:extLst>
      <p:ext uri="{BB962C8B-B14F-4D97-AF65-F5344CB8AC3E}">
        <p14:creationId xmlns:p14="http://schemas.microsoft.com/office/powerpoint/2010/main" val="20608476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32312F"/>
                </a:solidFill>
                <a:effectLst/>
                <a:latin typeface="Open Sans" panose="020B0606030504020204" pitchFamily="34" charset="0"/>
              </a:rPr>
              <a:t>Physical engagement ​ </a:t>
            </a:r>
          </a:p>
          <a:p>
            <a:pPr algn="l">
              <a:buFont typeface="Arial" panose="020B0604020202020204" pitchFamily="34" charset="0"/>
              <a:buChar char="•"/>
            </a:pPr>
            <a:r>
              <a:rPr lang="en-GB" b="0" i="0" dirty="0">
                <a:solidFill>
                  <a:srgbClr val="32312F"/>
                </a:solidFill>
                <a:effectLst/>
                <a:latin typeface="Open Sans" panose="020B0606030504020204" pitchFamily="34" charset="0"/>
              </a:rPr>
              <a:t>This is a measure of how much effort individuals put in while doing their duties, both physically and mentally. </a:t>
            </a:r>
          </a:p>
          <a:p>
            <a:pPr algn="l">
              <a:buFont typeface="Arial" panose="020B0604020202020204" pitchFamily="34" charset="0"/>
              <a:buChar char="•"/>
            </a:pPr>
            <a:r>
              <a:rPr lang="en-GB" b="0" i="0" dirty="0">
                <a:solidFill>
                  <a:srgbClr val="32312F"/>
                </a:solidFill>
                <a:effectLst/>
                <a:latin typeface="Open Sans" panose="020B0606030504020204" pitchFamily="34" charset="0"/>
              </a:rPr>
              <a:t>Kahn cited examples of employees who said they felt like they were 'flying about' while at work because they were so engaged. </a:t>
            </a:r>
          </a:p>
          <a:p>
            <a:pPr algn="l">
              <a:buFont typeface="Arial" panose="020B0604020202020204" pitchFamily="34" charset="0"/>
              <a:buChar char="•"/>
            </a:pPr>
            <a:r>
              <a:rPr lang="en-GB" b="0" i="0" dirty="0">
                <a:solidFill>
                  <a:srgbClr val="32312F"/>
                </a:solidFill>
                <a:effectLst/>
                <a:latin typeface="Open Sans" panose="020B0606030504020204" pitchFamily="34" charset="0"/>
              </a:rPr>
              <a:t>Confidence can be boosted by being able to use both physical and mental energy at work, according to him.</a:t>
            </a:r>
          </a:p>
          <a:p>
            <a:pPr algn="l"/>
            <a:r>
              <a:rPr lang="en-GB" b="1" i="0" dirty="0">
                <a:solidFill>
                  <a:srgbClr val="32312F"/>
                </a:solidFill>
                <a:effectLst/>
                <a:latin typeface="Open Sans" panose="020B0606030504020204" pitchFamily="34" charset="0"/>
              </a:rPr>
              <a:t>Cognitive engagement ​ </a:t>
            </a:r>
          </a:p>
          <a:p>
            <a:pPr algn="l">
              <a:buFont typeface="Arial" panose="020B0604020202020204" pitchFamily="34" charset="0"/>
              <a:buChar char="•"/>
            </a:pPr>
            <a:r>
              <a:rPr lang="en-GB" b="0" i="0" dirty="0">
                <a:solidFill>
                  <a:srgbClr val="32312F"/>
                </a:solidFill>
                <a:effectLst/>
                <a:latin typeface="Open Sans" panose="020B0606030504020204" pitchFamily="34" charset="0"/>
              </a:rPr>
              <a:t>Employees need to know what their employer's vision and strategy are, and what performance they need to give in order to contribute to them as much as possible, in order to be engaged at this level. </a:t>
            </a:r>
          </a:p>
          <a:p>
            <a:pPr algn="l">
              <a:buFont typeface="Arial" panose="020B0604020202020204" pitchFamily="34" charset="0"/>
              <a:buChar char="•"/>
            </a:pPr>
            <a:r>
              <a:rPr lang="en-GB" b="0" i="0" dirty="0">
                <a:solidFill>
                  <a:srgbClr val="32312F"/>
                </a:solidFill>
                <a:effectLst/>
                <a:latin typeface="Open Sans" panose="020B0606030504020204" pitchFamily="34" charset="0"/>
              </a:rPr>
              <a:t>In addition, Kahn emphasized the significance that people connected to their profession, believing that more information stimulated more creativity and confident decision making.</a:t>
            </a:r>
          </a:p>
          <a:p>
            <a:pPr algn="l"/>
            <a:r>
              <a:rPr lang="en-GB" b="1" i="0" dirty="0">
                <a:solidFill>
                  <a:srgbClr val="32312F"/>
                </a:solidFill>
                <a:effectLst/>
                <a:latin typeface="Open Sans" panose="020B0606030504020204" pitchFamily="34" charset="0"/>
              </a:rPr>
              <a:t>Emotional engagement ​ </a:t>
            </a:r>
          </a:p>
          <a:p>
            <a:pPr algn="l">
              <a:buFont typeface="Arial" panose="020B0604020202020204" pitchFamily="34" charset="0"/>
              <a:buChar char="•"/>
            </a:pPr>
            <a:r>
              <a:rPr lang="en-GB" b="0" i="0" dirty="0">
                <a:solidFill>
                  <a:srgbClr val="32312F"/>
                </a:solidFill>
                <a:effectLst/>
                <a:latin typeface="Open Sans" panose="020B0606030504020204" pitchFamily="34" charset="0"/>
              </a:rPr>
              <a:t> </a:t>
            </a:r>
            <a:r>
              <a:rPr lang="en-GB" b="0" i="0" u="none" strike="noStrike" dirty="0">
                <a:solidFill>
                  <a:srgbClr val="5086FF"/>
                </a:solidFill>
                <a:effectLst/>
                <a:latin typeface="Open Sans" panose="020B0606030504020204" pitchFamily="34" charset="0"/>
                <a:hlinkClick r:id="rId3"/>
              </a:rPr>
              <a:t>Employees' emotional attachment</a:t>
            </a:r>
            <a:r>
              <a:rPr lang="en-GB" b="0" i="0" dirty="0">
                <a:solidFill>
                  <a:srgbClr val="32312F"/>
                </a:solidFill>
                <a:effectLst/>
                <a:latin typeface="Open Sans" panose="020B0606030504020204" pitchFamily="34" charset="0"/>
              </a:rPr>
              <a:t> to their employer is the foundation for this. </a:t>
            </a:r>
          </a:p>
          <a:p>
            <a:pPr algn="l">
              <a:buFont typeface="Arial" panose="020B0604020202020204" pitchFamily="34" charset="0"/>
              <a:buChar char="•"/>
            </a:pPr>
            <a:r>
              <a:rPr lang="en-GB" b="0" i="0" dirty="0">
                <a:solidFill>
                  <a:srgbClr val="32312F"/>
                </a:solidFill>
                <a:effectLst/>
                <a:latin typeface="Open Sans" panose="020B0606030504020204" pitchFamily="34" charset="0"/>
              </a:rPr>
              <a:t>The organization must learn how to foster a feeling of community among its employees so that they may put their faith in and support the company's core values and mission. </a:t>
            </a:r>
          </a:p>
          <a:p>
            <a:pPr algn="l">
              <a:buFont typeface="Arial" panose="020B0604020202020204" pitchFamily="34" charset="0"/>
              <a:buChar char="•"/>
            </a:pPr>
            <a:r>
              <a:rPr lang="en-GB" b="0" i="0" dirty="0">
                <a:solidFill>
                  <a:srgbClr val="32312F"/>
                </a:solidFill>
                <a:effectLst/>
                <a:latin typeface="Open Sans" panose="020B0606030504020204" pitchFamily="34" charset="0"/>
              </a:rPr>
              <a:t>Kahn emphasized the importance of positive interpersonal relations, group dynamics, and management styles in creating a safe and trusting workplace.</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5</a:t>
            </a:fld>
            <a:endParaRPr lang="en-GB"/>
          </a:p>
        </p:txBody>
      </p:sp>
    </p:spTree>
    <p:extLst>
      <p:ext uri="{BB962C8B-B14F-4D97-AF65-F5344CB8AC3E}">
        <p14:creationId xmlns:p14="http://schemas.microsoft.com/office/powerpoint/2010/main" val="1897643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Employee engagement: an evidence review | CIPD | CIPD</a:t>
            </a:r>
            <a:endParaRPr lang="en-GB" dirty="0"/>
          </a:p>
          <a:p>
            <a:r>
              <a:rPr lang="en-GB" dirty="0"/>
              <a:t>Further details from discussion report</a:t>
            </a:r>
          </a:p>
        </p:txBody>
      </p:sp>
      <p:sp>
        <p:nvSpPr>
          <p:cNvPr id="4" name="Slide Number Placeholder 3"/>
          <p:cNvSpPr>
            <a:spLocks noGrp="1"/>
          </p:cNvSpPr>
          <p:nvPr>
            <p:ph type="sldNum" sz="quarter" idx="5"/>
          </p:nvPr>
        </p:nvSpPr>
        <p:spPr/>
        <p:txBody>
          <a:bodyPr/>
          <a:lstStyle/>
          <a:p>
            <a:fld id="{15E43DBC-073C-4AB9-9B7E-763DDAD352F9}" type="slidenum">
              <a:rPr lang="en-GB" smtClean="0"/>
              <a:t>6</a:t>
            </a:fld>
            <a:endParaRPr lang="en-GB"/>
          </a:p>
        </p:txBody>
      </p:sp>
    </p:spTree>
    <p:extLst>
      <p:ext uri="{BB962C8B-B14F-4D97-AF65-F5344CB8AC3E}">
        <p14:creationId xmlns:p14="http://schemas.microsoft.com/office/powerpoint/2010/main" val="820915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00000"/>
                </a:solidFill>
                <a:effectLst/>
                <a:latin typeface="aktiv-grotesk"/>
              </a:rPr>
              <a:t>Employee engagement helps you measure and manage employees' perspectives on the crucial elements of your workplace culture.</a:t>
            </a:r>
          </a:p>
          <a:p>
            <a:pPr algn="l"/>
            <a:r>
              <a:rPr lang="en-GB" b="0" i="0" dirty="0">
                <a:solidFill>
                  <a:srgbClr val="000000"/>
                </a:solidFill>
                <a:effectLst/>
                <a:latin typeface="aktiv-grotesk"/>
              </a:rPr>
              <a:t>You can find out if your employees are actively engaged with their work or simply putting in their time. You can discover if your team building activities and human resources practices influence positive business outcomes or if there's room to grow.</a:t>
            </a:r>
          </a:p>
          <a:p>
            <a:pPr algn="l"/>
            <a:r>
              <a:rPr lang="en-GB" b="0" i="0" dirty="0">
                <a:solidFill>
                  <a:srgbClr val="000000"/>
                </a:solidFill>
                <a:effectLst/>
                <a:latin typeface="aktiv-grotesk"/>
              </a:rPr>
              <a:t>And with </a:t>
            </a:r>
            <a:r>
              <a:rPr lang="en-GB" b="0" i="0" u="none" strike="noStrike" dirty="0">
                <a:solidFill>
                  <a:srgbClr val="000000"/>
                </a:solidFill>
                <a:effectLst/>
                <a:latin typeface="aktiv-grotesk"/>
                <a:hlinkClick r:id="rId3"/>
              </a:rPr>
              <a:t>the right approach</a:t>
            </a:r>
            <a:r>
              <a:rPr lang="en-GB" b="0" i="0" dirty="0">
                <a:solidFill>
                  <a:srgbClr val="000000"/>
                </a:solidFill>
                <a:effectLst/>
                <a:latin typeface="aktiv-grotesk"/>
              </a:rPr>
              <a:t>, you can learn how to improve your employees' connection to their work and your company.</a:t>
            </a:r>
          </a:p>
          <a:p>
            <a:pPr algn="l"/>
            <a:endParaRPr lang="en-GB" b="0" i="0" dirty="0">
              <a:solidFill>
                <a:srgbClr val="000000"/>
              </a:solidFill>
              <a:effectLst/>
              <a:latin typeface="aktiv-grotesk"/>
            </a:endParaRPr>
          </a:p>
          <a:p>
            <a:pPr algn="l"/>
            <a:r>
              <a:rPr lang="en-GB" dirty="0"/>
              <a:t>CIPD (2021) - Research literature generally assumes a causal mechanism to explain why engaged workers perform better. Bakker and Demerouti outline this assumption: There are at least four reasons why engaged workers perform better than non-engaged workers. Engaged employees often experience positive emotions, including happiness, joy, and enthusiasm; experience better health; create their own job and personal resources; and transfer their engagement to others. (Bakker and Demerouti 2008, p215)</a:t>
            </a:r>
            <a:endParaRPr lang="en-GB" b="0" i="0" dirty="0">
              <a:solidFill>
                <a:srgbClr val="000000"/>
              </a:solidFill>
              <a:effectLst/>
              <a:latin typeface="aktiv-grotesk"/>
            </a:endParaRPr>
          </a:p>
          <a:p>
            <a:pPr algn="l"/>
            <a:endParaRPr lang="en-GB" b="0" i="0" dirty="0">
              <a:solidFill>
                <a:srgbClr val="000000"/>
              </a:solidFill>
              <a:effectLst/>
              <a:latin typeface="aktiv-grotesk"/>
            </a:endParaRPr>
          </a:p>
          <a:p>
            <a:pPr algn="l"/>
            <a:r>
              <a:rPr lang="en-GB" dirty="0"/>
              <a:t>Links with performance From the above research, we can fairly conclude that there is a positive relationship between employee and work engagement and (generally individual-level) task and contextual performance. While there exists some evidence to suggest that engagement predicts performance, some of the studies analysed simply suggested a correlational relationship between the two variables. Moreover, throughout the review, studies consistently reported small effect sizes, meaning the relationship is merely weak to moderate. Thus, employees who are more work engaged are likely to see an increase in performance, but we should also recognise that those who perform better are likely to become more engaged in their work. </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7</a:t>
            </a:fld>
            <a:endParaRPr lang="en-GB"/>
          </a:p>
        </p:txBody>
      </p:sp>
    </p:spTree>
    <p:extLst>
      <p:ext uri="{BB962C8B-B14F-4D97-AF65-F5344CB8AC3E}">
        <p14:creationId xmlns:p14="http://schemas.microsoft.com/office/powerpoint/2010/main" val="2261841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 Vita (2007) </a:t>
            </a:r>
          </a:p>
        </p:txBody>
      </p:sp>
      <p:sp>
        <p:nvSpPr>
          <p:cNvPr id="4" name="Slide Number Placeholder 3"/>
          <p:cNvSpPr>
            <a:spLocks noGrp="1"/>
          </p:cNvSpPr>
          <p:nvPr>
            <p:ph type="sldNum" sz="quarter" idx="5"/>
          </p:nvPr>
        </p:nvSpPr>
        <p:spPr/>
        <p:txBody>
          <a:bodyPr/>
          <a:lstStyle/>
          <a:p>
            <a:fld id="{15E43DBC-073C-4AB9-9B7E-763DDAD352F9}" type="slidenum">
              <a:rPr lang="en-GB" smtClean="0"/>
              <a:t>8</a:t>
            </a:fld>
            <a:endParaRPr lang="en-GB"/>
          </a:p>
        </p:txBody>
      </p:sp>
    </p:spTree>
    <p:extLst>
      <p:ext uri="{BB962C8B-B14F-4D97-AF65-F5344CB8AC3E}">
        <p14:creationId xmlns:p14="http://schemas.microsoft.com/office/powerpoint/2010/main" val="25613166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9</a:t>
            </a:fld>
            <a:endParaRPr lang="en-GB"/>
          </a:p>
        </p:txBody>
      </p:sp>
    </p:spTree>
    <p:extLst>
      <p:ext uri="{BB962C8B-B14F-4D97-AF65-F5344CB8AC3E}">
        <p14:creationId xmlns:p14="http://schemas.microsoft.com/office/powerpoint/2010/main" val="41689589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10</a:t>
            </a:fld>
            <a:endParaRPr lang="en-GB"/>
          </a:p>
        </p:txBody>
      </p:sp>
    </p:spTree>
    <p:extLst>
      <p:ext uri="{BB962C8B-B14F-4D97-AF65-F5344CB8AC3E}">
        <p14:creationId xmlns:p14="http://schemas.microsoft.com/office/powerpoint/2010/main" val="24663060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12</a:t>
            </a:fld>
            <a:endParaRPr lang="en-GB"/>
          </a:p>
        </p:txBody>
      </p:sp>
    </p:spTree>
    <p:extLst>
      <p:ext uri="{BB962C8B-B14F-4D97-AF65-F5344CB8AC3E}">
        <p14:creationId xmlns:p14="http://schemas.microsoft.com/office/powerpoint/2010/main" val="35054418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1" dirty="0">
                <a:solidFill>
                  <a:srgbClr val="000000"/>
                </a:solidFill>
                <a:effectLst/>
                <a:latin typeface="aktiv-grotesk"/>
              </a:rPr>
              <a:t>One of Gallup's biggest discoveries: </a:t>
            </a:r>
            <a:r>
              <a:rPr lang="en-GB" b="0" i="1" u="none" strike="noStrike" dirty="0">
                <a:solidFill>
                  <a:srgbClr val="000000"/>
                </a:solidFill>
                <a:effectLst/>
                <a:latin typeface="aktiv-grotesk"/>
                <a:hlinkClick r:id="rId3"/>
              </a:rPr>
              <a:t>the manager or team leader alone accounts for 70% of the variance in team engagement.</a:t>
            </a:r>
            <a:endParaRPr lang="en-GB" b="0" i="0" dirty="0">
              <a:solidFill>
                <a:srgbClr val="000000"/>
              </a:solidFill>
              <a:effectLst/>
              <a:latin typeface="aktiv-grotesk"/>
            </a:endParaRPr>
          </a:p>
          <a:p>
            <a:br>
              <a:rPr lang="en-GB" b="0" i="0" dirty="0">
                <a:solidFill>
                  <a:srgbClr val="000000"/>
                </a:solidFill>
                <a:effectLst/>
                <a:latin typeface="aktiv-grotesk"/>
              </a:rPr>
            </a:br>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13</a:t>
            </a:fld>
            <a:endParaRPr lang="en-GB"/>
          </a:p>
        </p:txBody>
      </p:sp>
    </p:spTree>
    <p:extLst>
      <p:ext uri="{BB962C8B-B14F-4D97-AF65-F5344CB8AC3E}">
        <p14:creationId xmlns:p14="http://schemas.microsoft.com/office/powerpoint/2010/main" val="4705812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How to Improve Employee Engagement in the Workplace - Gallup</a:t>
            </a:r>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14</a:t>
            </a:fld>
            <a:endParaRPr lang="en-GB"/>
          </a:p>
        </p:txBody>
      </p:sp>
    </p:spTree>
    <p:extLst>
      <p:ext uri="{BB962C8B-B14F-4D97-AF65-F5344CB8AC3E}">
        <p14:creationId xmlns:p14="http://schemas.microsoft.com/office/powerpoint/2010/main" val="6765402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434F57"/>
                </a:solidFill>
                <a:effectLst/>
                <a:latin typeface="Lato" panose="020F0502020204030203" pitchFamily="34" charset="0"/>
              </a:rPr>
              <a:t>Employee Engagement Strategy #1 – Adopt a Bottom-Up Approach</a:t>
            </a:r>
            <a:endParaRPr lang="en-GB" b="0" i="0" dirty="0">
              <a:solidFill>
                <a:srgbClr val="434F57"/>
              </a:solidFill>
              <a:effectLst/>
              <a:latin typeface="Lato" panose="020F0502020204030203" pitchFamily="34" charset="0"/>
            </a:endParaRPr>
          </a:p>
          <a:p>
            <a:pPr algn="l"/>
            <a:r>
              <a:rPr lang="en-GB" b="0" i="0" dirty="0">
                <a:solidFill>
                  <a:srgbClr val="434F57"/>
                </a:solidFill>
                <a:effectLst/>
                <a:latin typeface="Lato" panose="020F0502020204030203" pitchFamily="34" charset="0"/>
              </a:rPr>
              <a:t>The construction of a house starts by building the right foundation at the bottom—not the roof! With any major decision in the organization, it is warranted that it starts at the lowest tiers—your employees. Conduct questionnaires and surveys that permit your employees to express their opinions and concerns. This research shows that</a:t>
            </a:r>
            <a:r>
              <a:rPr lang="en-GB" b="0" i="0" u="none" strike="noStrike" dirty="0">
                <a:solidFill>
                  <a:srgbClr val="41B3C2"/>
                </a:solidFill>
                <a:effectLst/>
                <a:latin typeface="Lato" panose="020F0502020204030203" pitchFamily="34" charset="0"/>
                <a:hlinkClick r:id="rId3"/>
              </a:rPr>
              <a:t> 1 in 6 employees are so unhappy they are looking for a new job</a:t>
            </a:r>
            <a:r>
              <a:rPr lang="en-GB" b="0" i="0" dirty="0">
                <a:solidFill>
                  <a:srgbClr val="434F57"/>
                </a:solidFill>
                <a:effectLst/>
                <a:latin typeface="Lato" panose="020F0502020204030203" pitchFamily="34" charset="0"/>
              </a:rPr>
              <a:t>. A survey might be the best way to spur your employee engagement strategy. The more you ask for their opinions, the more they feel esteemed, entitled, respected, and like they belong to the organization.</a:t>
            </a:r>
          </a:p>
          <a:p>
            <a:pPr algn="l"/>
            <a:r>
              <a:rPr lang="en-GB" b="0" i="0" dirty="0">
                <a:solidFill>
                  <a:srgbClr val="434F57"/>
                </a:solidFill>
                <a:effectLst/>
                <a:latin typeface="Lato" panose="020F0502020204030203" pitchFamily="34" charset="0"/>
              </a:rPr>
              <a:t> </a:t>
            </a:r>
          </a:p>
          <a:p>
            <a:pPr algn="l"/>
            <a:r>
              <a:rPr lang="en-GB" b="1" i="0" dirty="0">
                <a:solidFill>
                  <a:srgbClr val="434F57"/>
                </a:solidFill>
                <a:effectLst/>
                <a:latin typeface="Lato" panose="020F0502020204030203" pitchFamily="34" charset="0"/>
              </a:rPr>
              <a:t>Employee Engagement Strategy #2 – Promote Two-Way Communication</a:t>
            </a:r>
            <a:endParaRPr lang="en-GB" b="0" i="0" dirty="0">
              <a:solidFill>
                <a:srgbClr val="434F57"/>
              </a:solidFill>
              <a:effectLst/>
              <a:latin typeface="Lato" panose="020F0502020204030203" pitchFamily="34" charset="0"/>
            </a:endParaRPr>
          </a:p>
          <a:p>
            <a:pPr algn="l"/>
            <a:r>
              <a:rPr lang="en-GB" b="0" i="0" dirty="0">
                <a:solidFill>
                  <a:srgbClr val="434F57"/>
                </a:solidFill>
                <a:effectLst/>
                <a:latin typeface="Lato" panose="020F0502020204030203" pitchFamily="34" charset="0"/>
              </a:rPr>
              <a:t>To promote employee engagement, the first requirement is to keep the employees out of the dark. If organizations act secretive and only divulge information on a “need-to-know” basis, it will likely cause lower engagement rates among their employees. Transparency begets trust when employees get to understand how corporate decisions will affect the workplace or how they should deal with situations.</a:t>
            </a:r>
          </a:p>
          <a:p>
            <a:pPr algn="l"/>
            <a:r>
              <a:rPr lang="en-GB" b="0" i="0" dirty="0">
                <a:solidFill>
                  <a:srgbClr val="434F57"/>
                </a:solidFill>
                <a:effectLst/>
                <a:latin typeface="Lato" panose="020F0502020204030203" pitchFamily="34" charset="0"/>
              </a:rPr>
              <a:t>But is disseminating information enough? No, communication should go two ways—the employees should be encouraged to share their concerns so they don’t feel ignored or unvalued. Top business leaders generally believe in the open door policy and do not use “top-secret” information to their advantage.</a:t>
            </a:r>
          </a:p>
          <a:p>
            <a:pPr algn="l"/>
            <a:r>
              <a:rPr lang="en-GB" b="0" i="0" dirty="0">
                <a:solidFill>
                  <a:srgbClr val="434F57"/>
                </a:solidFill>
                <a:effectLst/>
                <a:latin typeface="Lato" panose="020F0502020204030203" pitchFamily="34" charset="0"/>
              </a:rPr>
              <a:t> </a:t>
            </a:r>
          </a:p>
          <a:p>
            <a:pPr algn="l"/>
            <a:r>
              <a:rPr lang="en-GB" b="1" i="0" dirty="0">
                <a:solidFill>
                  <a:srgbClr val="434F57"/>
                </a:solidFill>
                <a:effectLst/>
                <a:latin typeface="Lato" panose="020F0502020204030203" pitchFamily="34" charset="0"/>
              </a:rPr>
              <a:t>Employee Engagement Strategy #3 – Encourage Community Participation</a:t>
            </a:r>
            <a:endParaRPr lang="en-GB" b="0" i="0" dirty="0">
              <a:solidFill>
                <a:srgbClr val="434F57"/>
              </a:solidFill>
              <a:effectLst/>
              <a:latin typeface="Lato" panose="020F0502020204030203" pitchFamily="34" charset="0"/>
            </a:endParaRPr>
          </a:p>
          <a:p>
            <a:pPr algn="l"/>
            <a:r>
              <a:rPr lang="en-GB" b="0" i="0" dirty="0">
                <a:solidFill>
                  <a:srgbClr val="434F57"/>
                </a:solidFill>
                <a:effectLst/>
                <a:latin typeface="Lato" panose="020F0502020204030203" pitchFamily="34" charset="0"/>
              </a:rPr>
              <a:t>An organization is essentially a community; each member </a:t>
            </a:r>
            <a:r>
              <a:rPr lang="en-GB" b="0" i="0" dirty="0" err="1">
                <a:solidFill>
                  <a:srgbClr val="434F57"/>
                </a:solidFill>
                <a:effectLst/>
                <a:latin typeface="Lato" panose="020F0502020204030203" pitchFamily="34" charset="0"/>
              </a:rPr>
              <a:t>fulfills</a:t>
            </a:r>
            <a:r>
              <a:rPr lang="en-GB" b="0" i="0" dirty="0">
                <a:solidFill>
                  <a:srgbClr val="434F57"/>
                </a:solidFill>
                <a:effectLst/>
                <a:latin typeface="Lato" panose="020F0502020204030203" pitchFamily="34" charset="0"/>
              </a:rPr>
              <a:t> a </a:t>
            </a:r>
            <a:r>
              <a:rPr lang="en-GB" b="0" i="0" u="none" strike="noStrike" dirty="0">
                <a:solidFill>
                  <a:srgbClr val="41B3C2"/>
                </a:solidFill>
                <a:effectLst/>
                <a:latin typeface="Lato" panose="020F0502020204030203" pitchFamily="34" charset="0"/>
                <a:hlinkClick r:id="rId4"/>
              </a:rPr>
              <a:t>specific task</a:t>
            </a:r>
            <a:r>
              <a:rPr lang="en-GB" b="0" i="0" dirty="0">
                <a:solidFill>
                  <a:srgbClr val="434F57"/>
                </a:solidFill>
                <a:effectLst/>
                <a:latin typeface="Lato" panose="020F0502020204030203" pitchFamily="34" charset="0"/>
              </a:rPr>
              <a:t> and serves the community as a whole. To encourage this community spirit among your employees, any </a:t>
            </a:r>
            <a:r>
              <a:rPr lang="en-GB" b="0" i="0" u="none" strike="noStrike" dirty="0">
                <a:solidFill>
                  <a:srgbClr val="41B3C2"/>
                </a:solidFill>
                <a:effectLst/>
                <a:latin typeface="Lato" panose="020F0502020204030203" pitchFamily="34" charset="0"/>
                <a:hlinkClick r:id="rId5"/>
              </a:rPr>
              <a:t>engagement activity</a:t>
            </a:r>
            <a:r>
              <a:rPr lang="en-GB" b="0" i="0" dirty="0">
                <a:solidFill>
                  <a:srgbClr val="434F57"/>
                </a:solidFill>
                <a:effectLst/>
                <a:latin typeface="Lato" panose="020F0502020204030203" pitchFamily="34" charset="0"/>
              </a:rPr>
              <a:t> can help, from organizing a big annual event to simply taking a team out to lunch. </a:t>
            </a:r>
          </a:p>
          <a:p>
            <a:pPr algn="l"/>
            <a:r>
              <a:rPr lang="en-GB" b="0" i="0" dirty="0">
                <a:solidFill>
                  <a:srgbClr val="434F57"/>
                </a:solidFill>
                <a:effectLst/>
                <a:latin typeface="Lato" panose="020F0502020204030203" pitchFamily="34" charset="0"/>
              </a:rPr>
              <a:t>Not withstanding the hierarchy present in the organization, it is better to maintain a certain level of </a:t>
            </a:r>
            <a:r>
              <a:rPr lang="en-GB" b="0" i="0" u="none" strike="noStrike" dirty="0">
                <a:solidFill>
                  <a:srgbClr val="41B3C2"/>
                </a:solidFill>
                <a:effectLst/>
                <a:latin typeface="Lato" panose="020F0502020204030203" pitchFamily="34" charset="0"/>
                <a:hlinkClick r:id="rId6"/>
              </a:rPr>
              <a:t>equality and unbiasedness</a:t>
            </a:r>
            <a:r>
              <a:rPr lang="en-GB" b="0" i="0" dirty="0">
                <a:solidFill>
                  <a:srgbClr val="434F57"/>
                </a:solidFill>
                <a:effectLst/>
                <a:latin typeface="Lato" panose="020F0502020204030203" pitchFamily="34" charset="0"/>
              </a:rPr>
              <a:t> where everyone feels they are important to the community.</a:t>
            </a:r>
          </a:p>
          <a:p>
            <a:pPr algn="l"/>
            <a:r>
              <a:rPr lang="en-GB" b="0" i="0" dirty="0">
                <a:solidFill>
                  <a:srgbClr val="434F57"/>
                </a:solidFill>
                <a:effectLst/>
                <a:latin typeface="Lato" panose="020F0502020204030203" pitchFamily="34" charset="0"/>
              </a:rPr>
              <a:t>This philosophy is typical in the new-age technology startups where they adopt a more casual, no-walls organizational policy. Though sustaining this new business approach might be tricky, it can lead to highly engaged staff.</a:t>
            </a:r>
          </a:p>
          <a:p>
            <a:pPr algn="l"/>
            <a:r>
              <a:rPr lang="en-GB" b="0" i="0" dirty="0">
                <a:solidFill>
                  <a:srgbClr val="434F57"/>
                </a:solidFill>
                <a:effectLst/>
                <a:latin typeface="Lato" panose="020F0502020204030203" pitchFamily="34" charset="0"/>
              </a:rPr>
              <a:t> </a:t>
            </a:r>
          </a:p>
          <a:p>
            <a:pPr algn="l"/>
            <a:r>
              <a:rPr lang="en-GB" b="1" i="0" dirty="0">
                <a:solidFill>
                  <a:srgbClr val="434F57"/>
                </a:solidFill>
                <a:effectLst/>
                <a:latin typeface="Lato" panose="020F0502020204030203" pitchFamily="34" charset="0"/>
              </a:rPr>
              <a:t>Employee Engagement Strategy #4 – Recognize Good Work</a:t>
            </a:r>
            <a:endParaRPr lang="en-GB" b="0" i="0" dirty="0">
              <a:solidFill>
                <a:srgbClr val="434F57"/>
              </a:solidFill>
              <a:effectLst/>
              <a:latin typeface="Lato" panose="020F0502020204030203" pitchFamily="34" charset="0"/>
            </a:endParaRPr>
          </a:p>
          <a:p>
            <a:pPr algn="l"/>
            <a:r>
              <a:rPr lang="en-GB" b="0" i="0" u="none" strike="noStrike" dirty="0">
                <a:solidFill>
                  <a:srgbClr val="41B3C2"/>
                </a:solidFill>
                <a:effectLst/>
                <a:latin typeface="Lato" panose="020F0502020204030203" pitchFamily="34" charset="0"/>
                <a:hlinkClick r:id="rId7"/>
              </a:rPr>
              <a:t>Two out of three employees</a:t>
            </a:r>
            <a:r>
              <a:rPr lang="en-GB" b="0" i="0" dirty="0">
                <a:solidFill>
                  <a:srgbClr val="434F57"/>
                </a:solidFill>
                <a:effectLst/>
                <a:latin typeface="Lato" panose="020F0502020204030203" pitchFamily="34" charset="0"/>
              </a:rPr>
              <a:t> feel they do not get enough recognition for their work. As a result, most employees will not deliver their maximum potential and may engage in unwanted </a:t>
            </a:r>
            <a:r>
              <a:rPr lang="en-GB" b="0" i="0" dirty="0" err="1">
                <a:solidFill>
                  <a:srgbClr val="434F57"/>
                </a:solidFill>
                <a:effectLst/>
                <a:latin typeface="Lato" panose="020F0502020204030203" pitchFamily="34" charset="0"/>
              </a:rPr>
              <a:t>behavior</a:t>
            </a:r>
            <a:r>
              <a:rPr lang="en-GB" b="0" i="0" dirty="0">
                <a:solidFill>
                  <a:srgbClr val="434F57"/>
                </a:solidFill>
                <a:effectLst/>
                <a:latin typeface="Lato" panose="020F0502020204030203" pitchFamily="34" charset="0"/>
              </a:rPr>
              <a:t>. Also, highly-trained and qualified talent is always looking for better options out there.</a:t>
            </a:r>
          </a:p>
          <a:p>
            <a:pPr algn="l"/>
            <a:r>
              <a:rPr lang="en-GB" b="0" i="0" dirty="0">
                <a:solidFill>
                  <a:srgbClr val="434F57"/>
                </a:solidFill>
                <a:effectLst/>
                <a:latin typeface="Lato" panose="020F0502020204030203" pitchFamily="34" charset="0"/>
              </a:rPr>
              <a:t>For this reason, it is wise to create a recognition-rich environment where good work is rewarded with perks and incentives. At the very least, a few good words and a certificate of appreciation can go a long way in letting others feel valued for their work. </a:t>
            </a:r>
          </a:p>
          <a:p>
            <a:pPr algn="l"/>
            <a:r>
              <a:rPr lang="en-GB" b="0" i="0" dirty="0">
                <a:solidFill>
                  <a:srgbClr val="434F57"/>
                </a:solidFill>
                <a:effectLst/>
                <a:latin typeface="Lato" panose="020F0502020204030203" pitchFamily="34" charset="0"/>
              </a:rPr>
              <a:t>It’s worth noting here that every form of recognition should conform to the organization’s mission, goals, and philosophy. It is about steering the human capital in the right direction, after all.</a:t>
            </a:r>
          </a:p>
          <a:p>
            <a:pPr algn="l"/>
            <a:r>
              <a:rPr lang="en-GB" b="0" i="0" dirty="0">
                <a:solidFill>
                  <a:srgbClr val="434F57"/>
                </a:solidFill>
                <a:effectLst/>
                <a:latin typeface="Lato" panose="020F0502020204030203" pitchFamily="34" charset="0"/>
              </a:rPr>
              <a:t> </a:t>
            </a:r>
          </a:p>
          <a:p>
            <a:pPr algn="l"/>
            <a:r>
              <a:rPr lang="en-GB" b="1" i="0" dirty="0">
                <a:solidFill>
                  <a:srgbClr val="434F57"/>
                </a:solidFill>
                <a:effectLst/>
                <a:latin typeface="Lato" panose="020F0502020204030203" pitchFamily="34" charset="0"/>
              </a:rPr>
              <a:t>Employee Engagement Strategy #5 – Invest in Personal Growth</a:t>
            </a:r>
            <a:endParaRPr lang="en-GB" b="0" i="0" dirty="0">
              <a:solidFill>
                <a:srgbClr val="434F57"/>
              </a:solidFill>
              <a:effectLst/>
              <a:latin typeface="Lato" panose="020F0502020204030203" pitchFamily="34" charset="0"/>
            </a:endParaRPr>
          </a:p>
          <a:p>
            <a:pPr algn="l"/>
            <a:r>
              <a:rPr lang="en-GB" b="0" i="0" dirty="0">
                <a:solidFill>
                  <a:srgbClr val="434F57"/>
                </a:solidFill>
                <a:effectLst/>
                <a:latin typeface="Lato" panose="020F0502020204030203" pitchFamily="34" charset="0"/>
              </a:rPr>
              <a:t>This is part of the nurturing phase of human capital management. Every human asset that you acquire should be fostered and polished to assist in the long-term growth of the organization. Whether it is by running a proprietary training program or sponsoring higher education for your employees, you are not only investing in the future of your company but also creating a sense of loyalty among your employees.</a:t>
            </a:r>
          </a:p>
          <a:p>
            <a:pPr algn="l"/>
            <a:r>
              <a:rPr lang="en-GB" b="0" i="0" dirty="0">
                <a:solidFill>
                  <a:srgbClr val="434F57"/>
                </a:solidFill>
                <a:effectLst/>
                <a:latin typeface="Lato" panose="020F0502020204030203" pitchFamily="34" charset="0"/>
              </a:rPr>
              <a:t>Remember, every employee loves a company that supports them in their professional career and adds value to their personal lives. Want to retain top-notch talent in your organization? Do not act selfish or dismissive. Ensure their personal growth and you will reap the benefits.</a:t>
            </a:r>
          </a:p>
          <a:p>
            <a:pPr algn="l"/>
            <a:r>
              <a:rPr lang="en-GB" b="0" i="0" dirty="0">
                <a:solidFill>
                  <a:srgbClr val="434F57"/>
                </a:solidFill>
                <a:effectLst/>
                <a:latin typeface="Lato" panose="020F0502020204030203" pitchFamily="34" charset="0"/>
              </a:rPr>
              <a:t> </a:t>
            </a:r>
          </a:p>
          <a:p>
            <a:pPr algn="l"/>
            <a:r>
              <a:rPr lang="en-GB" b="1" i="0" dirty="0">
                <a:solidFill>
                  <a:srgbClr val="434F57"/>
                </a:solidFill>
                <a:effectLst/>
                <a:latin typeface="Lato" panose="020F0502020204030203" pitchFamily="34" charset="0"/>
              </a:rPr>
              <a:t>Employee Engagement Strategy #6 – Hire Competent Managers</a:t>
            </a:r>
            <a:endParaRPr lang="en-GB" b="0" i="0" dirty="0">
              <a:solidFill>
                <a:srgbClr val="434F57"/>
              </a:solidFill>
              <a:effectLst/>
              <a:latin typeface="Lato" panose="020F0502020204030203" pitchFamily="34" charset="0"/>
            </a:endParaRPr>
          </a:p>
          <a:p>
            <a:pPr algn="l"/>
            <a:r>
              <a:rPr lang="en-GB" b="0" i="0" dirty="0">
                <a:solidFill>
                  <a:srgbClr val="434F57"/>
                </a:solidFill>
                <a:effectLst/>
                <a:latin typeface="Lato" panose="020F0502020204030203" pitchFamily="34" charset="0"/>
              </a:rPr>
              <a:t>Your secret weapon to spur employee engagement is the managers—they are the middlemen between boardroom members and the employees. In most cases, the employees interact with the top-level executives rarely, if ever, but have daily interactions with their immediate bosses. Whether they are feeling secure, angry, or ignored depends on the tact of the respective manager. </a:t>
            </a:r>
          </a:p>
          <a:p>
            <a:pPr algn="l"/>
            <a:r>
              <a:rPr lang="en-GB" b="0" i="0" dirty="0">
                <a:solidFill>
                  <a:srgbClr val="434F57"/>
                </a:solidFill>
                <a:effectLst/>
                <a:latin typeface="Lato" panose="020F0502020204030203" pitchFamily="34" charset="0"/>
              </a:rPr>
              <a:t>Are they capable of handling the employees? If not, what can they do better? </a:t>
            </a:r>
          </a:p>
          <a:p>
            <a:pPr algn="l"/>
            <a:r>
              <a:rPr lang="en-GB" b="0" i="0" dirty="0">
                <a:solidFill>
                  <a:srgbClr val="434F57"/>
                </a:solidFill>
                <a:effectLst/>
                <a:latin typeface="Lato" panose="020F0502020204030203" pitchFamily="34" charset="0"/>
              </a:rPr>
              <a:t>Gallup’s chairman, </a:t>
            </a:r>
            <a:r>
              <a:rPr lang="en-GB" b="0" i="0" u="none" strike="noStrike" dirty="0">
                <a:solidFill>
                  <a:srgbClr val="41B3C2"/>
                </a:solidFill>
                <a:effectLst/>
                <a:latin typeface="Lato" panose="020F0502020204030203" pitchFamily="34" charset="0"/>
                <a:hlinkClick r:id="rId8"/>
              </a:rPr>
              <a:t>Jim Clifton</a:t>
            </a:r>
            <a:r>
              <a:rPr lang="en-GB" b="0" i="0" dirty="0">
                <a:solidFill>
                  <a:srgbClr val="434F57"/>
                </a:solidFill>
                <a:effectLst/>
                <a:latin typeface="Lato" panose="020F0502020204030203" pitchFamily="34" charset="0"/>
              </a:rPr>
              <a:t>, once said:</a:t>
            </a:r>
          </a:p>
          <a:p>
            <a:pPr algn="l"/>
            <a:r>
              <a:rPr lang="en-GB" b="0" i="0" dirty="0">
                <a:solidFill>
                  <a:srgbClr val="434F57"/>
                </a:solidFill>
                <a:effectLst/>
                <a:latin typeface="Lato" panose="020F0502020204030203" pitchFamily="34" charset="0"/>
              </a:rPr>
              <a:t>“</a:t>
            </a:r>
            <a:r>
              <a:rPr lang="en-GB" b="0" i="1" dirty="0">
                <a:solidFill>
                  <a:srgbClr val="434F57"/>
                </a:solidFill>
                <a:effectLst/>
                <a:latin typeface="Lato" panose="020F0502020204030203" pitchFamily="34" charset="0"/>
              </a:rPr>
              <a:t>Employees—especially the stars—join a company and then quit their manager. It may not be the manager's fault so much as these managers have not been prepared to coach the new workforce</a:t>
            </a:r>
            <a:r>
              <a:rPr lang="en-GB" b="0" i="0" dirty="0">
                <a:solidFill>
                  <a:srgbClr val="434F57"/>
                </a:solidFill>
                <a:effectLst/>
                <a:latin typeface="Lato" panose="020F0502020204030203" pitchFamily="34" charset="0"/>
              </a:rPr>
              <a:t>.”</a:t>
            </a:r>
          </a:p>
          <a:p>
            <a:pPr algn="l"/>
            <a:r>
              <a:rPr lang="en-GB" b="0" i="0" dirty="0">
                <a:solidFill>
                  <a:srgbClr val="434F57"/>
                </a:solidFill>
                <a:effectLst/>
                <a:latin typeface="Lato" panose="020F0502020204030203" pitchFamily="34" charset="0"/>
              </a:rPr>
              <a:t>While organizations can choose to educate their managers on how to better engage their employees, it is always better to hire a capable manager first. Check their professional background and try to see if they are suited for the tricky job waiting for them. </a:t>
            </a:r>
          </a:p>
          <a:p>
            <a:pPr algn="l"/>
            <a:r>
              <a:rPr lang="en-GB" b="1" i="0" dirty="0">
                <a:solidFill>
                  <a:srgbClr val="434F57"/>
                </a:solidFill>
                <a:effectLst/>
                <a:latin typeface="Lato" panose="020F0502020204030203" pitchFamily="34" charset="0"/>
              </a:rPr>
              <a:t>Employee Engagement Strategy #7 – Create a Sense of Purpose</a:t>
            </a:r>
            <a:endParaRPr lang="en-GB" b="0" i="0" dirty="0">
              <a:solidFill>
                <a:srgbClr val="434F57"/>
              </a:solidFill>
              <a:effectLst/>
              <a:latin typeface="Lato" panose="020F0502020204030203" pitchFamily="34" charset="0"/>
            </a:endParaRPr>
          </a:p>
          <a:p>
            <a:pPr algn="l"/>
            <a:r>
              <a:rPr lang="en-GB" b="0" i="0" dirty="0">
                <a:solidFill>
                  <a:srgbClr val="434F57"/>
                </a:solidFill>
                <a:effectLst/>
                <a:latin typeface="Lato" panose="020F0502020204030203" pitchFamily="34" charset="0"/>
              </a:rPr>
              <a:t>Employees are not robots; they are human. Organizations that tend to see employees as a commodity that can be bought at a certain price have not woken up to the true essence of human capital, unfortunately. Your employees are not another factor of production, but prospective champions of your organization’s values and principles.</a:t>
            </a:r>
          </a:p>
          <a:p>
            <a:pPr algn="l"/>
            <a:r>
              <a:rPr lang="en-GB" b="0" i="0" dirty="0">
                <a:solidFill>
                  <a:srgbClr val="434F57"/>
                </a:solidFill>
                <a:effectLst/>
                <a:latin typeface="Lato" panose="020F0502020204030203" pitchFamily="34" charset="0"/>
              </a:rPr>
              <a:t>Although a hefty </a:t>
            </a:r>
            <a:r>
              <a:rPr lang="en-GB" b="0" i="0" dirty="0" err="1">
                <a:solidFill>
                  <a:srgbClr val="434F57"/>
                </a:solidFill>
                <a:effectLst/>
                <a:latin typeface="Lato" panose="020F0502020204030203" pitchFamily="34" charset="0"/>
              </a:rPr>
              <a:t>paycheck</a:t>
            </a:r>
            <a:r>
              <a:rPr lang="en-GB" b="0" i="0" dirty="0">
                <a:solidFill>
                  <a:srgbClr val="434F57"/>
                </a:solidFill>
                <a:effectLst/>
                <a:latin typeface="Lato" panose="020F0502020204030203" pitchFamily="34" charset="0"/>
              </a:rPr>
              <a:t> definitely helps, when an employee feels an emotional connection to your brand they will be able to provide higher personal investment and contribute in far greater measure. </a:t>
            </a:r>
          </a:p>
          <a:p>
            <a:pPr algn="l"/>
            <a:r>
              <a:rPr lang="en-GB" b="0" i="0" dirty="0">
                <a:solidFill>
                  <a:srgbClr val="434F57"/>
                </a:solidFill>
                <a:effectLst/>
                <a:latin typeface="Lato" panose="020F0502020204030203" pitchFamily="34" charset="0"/>
              </a:rPr>
              <a:t>One of the ways to ensure this is to let your employees know how significant their contribution is. Tell them how it is helping in achieving the organization’s business objectives. Simply speaking, organizations need to start making their employees feel that they matter.</a:t>
            </a:r>
          </a:p>
          <a:p>
            <a:pPr algn="l"/>
            <a:r>
              <a:rPr lang="en-GB" b="0" i="0" dirty="0">
                <a:solidFill>
                  <a:srgbClr val="434F57"/>
                </a:solidFill>
                <a:effectLst/>
                <a:latin typeface="Lato" panose="020F0502020204030203" pitchFamily="34" charset="0"/>
              </a:rPr>
              <a:t> </a:t>
            </a:r>
          </a:p>
          <a:p>
            <a:pPr algn="l"/>
            <a:r>
              <a:rPr lang="en-GB" b="1" i="0" dirty="0">
                <a:solidFill>
                  <a:srgbClr val="434F57"/>
                </a:solidFill>
                <a:effectLst/>
                <a:latin typeface="Lato" panose="020F0502020204030203" pitchFamily="34" charset="0"/>
              </a:rPr>
              <a:t>Employee Engagement Strategy #8 – Sketch a Success Roadmap</a:t>
            </a:r>
            <a:endParaRPr lang="en-GB" b="0" i="0" dirty="0">
              <a:solidFill>
                <a:srgbClr val="434F57"/>
              </a:solidFill>
              <a:effectLst/>
              <a:latin typeface="Lato" panose="020F0502020204030203" pitchFamily="34" charset="0"/>
            </a:endParaRPr>
          </a:p>
          <a:p>
            <a:pPr algn="l"/>
            <a:r>
              <a:rPr lang="en-GB" b="0" i="0" dirty="0">
                <a:solidFill>
                  <a:srgbClr val="434F57"/>
                </a:solidFill>
                <a:effectLst/>
                <a:latin typeface="Lato" panose="020F0502020204030203" pitchFamily="34" charset="0"/>
              </a:rPr>
              <a:t>This applies most if you </a:t>
            </a:r>
            <a:r>
              <a:rPr lang="en-GB" b="0" i="0" u="none" strike="noStrike" dirty="0">
                <a:solidFill>
                  <a:srgbClr val="41B3C2"/>
                </a:solidFill>
                <a:effectLst/>
                <a:latin typeface="Lato" panose="020F0502020204030203" pitchFamily="34" charset="0"/>
                <a:hlinkClick r:id="rId9"/>
              </a:rPr>
              <a:t>hire millennials</a:t>
            </a:r>
            <a:r>
              <a:rPr lang="en-GB" b="0" i="0" dirty="0">
                <a:solidFill>
                  <a:srgbClr val="434F57"/>
                </a:solidFill>
                <a:effectLst/>
                <a:latin typeface="Lato" panose="020F0502020204030203" pitchFamily="34" charset="0"/>
              </a:rPr>
              <a:t> in your organization. For many millennials, just coming to the office, doing the work assigned, and taking the </a:t>
            </a:r>
            <a:r>
              <a:rPr lang="en-GB" b="0" i="0" dirty="0" err="1">
                <a:solidFill>
                  <a:srgbClr val="434F57"/>
                </a:solidFill>
                <a:effectLst/>
                <a:latin typeface="Lato" panose="020F0502020204030203" pitchFamily="34" charset="0"/>
              </a:rPr>
              <a:t>paycheck</a:t>
            </a:r>
            <a:r>
              <a:rPr lang="en-GB" b="0" i="0" dirty="0">
                <a:solidFill>
                  <a:srgbClr val="434F57"/>
                </a:solidFill>
                <a:effectLst/>
                <a:latin typeface="Lato" panose="020F0502020204030203" pitchFamily="34" charset="0"/>
              </a:rPr>
              <a:t> back home is not enough. They are more conscious about where they will stand in the next five or ten years. They need to know there are sufficient growth prospects for the role they are fulfilling.</a:t>
            </a:r>
          </a:p>
          <a:p>
            <a:pPr algn="l"/>
            <a:r>
              <a:rPr lang="en-GB" b="0" i="0" dirty="0">
                <a:solidFill>
                  <a:srgbClr val="434F57"/>
                </a:solidFill>
                <a:effectLst/>
                <a:latin typeface="Lato" panose="020F0502020204030203" pitchFamily="34" charset="0"/>
              </a:rPr>
              <a:t>Sketching a proper roadmap of success is yet another pillar to a successful employee engagement strategy. Holding regular career </a:t>
            </a:r>
            <a:r>
              <a:rPr lang="en-GB" b="0" i="0" dirty="0" err="1">
                <a:solidFill>
                  <a:srgbClr val="434F57"/>
                </a:solidFill>
                <a:effectLst/>
                <a:latin typeface="Lato" panose="020F0502020204030203" pitchFamily="34" charset="0"/>
              </a:rPr>
              <a:t>counseling</a:t>
            </a:r>
            <a:r>
              <a:rPr lang="en-GB" b="0" i="0" dirty="0">
                <a:solidFill>
                  <a:srgbClr val="434F57"/>
                </a:solidFill>
                <a:effectLst/>
                <a:latin typeface="Lato" panose="020F0502020204030203" pitchFamily="34" charset="0"/>
              </a:rPr>
              <a:t> sessions or chalking out a clear career advancement path might help a lot when it comes to </a:t>
            </a:r>
            <a:r>
              <a:rPr lang="en-GB" b="0" i="0" u="none" strike="noStrike" dirty="0">
                <a:solidFill>
                  <a:srgbClr val="41B3C2"/>
                </a:solidFill>
                <a:effectLst/>
                <a:latin typeface="Lato" panose="020F0502020204030203" pitchFamily="34" charset="0"/>
                <a:hlinkClick r:id="rId10"/>
              </a:rPr>
              <a:t>millennial employee engagement</a:t>
            </a:r>
            <a:r>
              <a:rPr lang="en-GB" b="0" i="0" dirty="0">
                <a:solidFill>
                  <a:srgbClr val="434F57"/>
                </a:solidFill>
                <a:effectLst/>
                <a:latin typeface="Lato" panose="020F0502020204030203" pitchFamily="34" charset="0"/>
              </a:rPr>
              <a:t>. </a:t>
            </a:r>
          </a:p>
          <a:p>
            <a:pPr algn="l"/>
            <a:r>
              <a:rPr lang="en-GB" b="0" i="0" dirty="0">
                <a:solidFill>
                  <a:srgbClr val="434F57"/>
                </a:solidFill>
                <a:effectLst/>
                <a:latin typeface="Lato" panose="020F0502020204030203" pitchFamily="34" charset="0"/>
              </a:rPr>
              <a:t> </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15</a:t>
            </a:fld>
            <a:endParaRPr lang="en-GB"/>
          </a:p>
        </p:txBody>
      </p:sp>
    </p:spTree>
    <p:extLst>
      <p:ext uri="{BB962C8B-B14F-4D97-AF65-F5344CB8AC3E}">
        <p14:creationId xmlns:p14="http://schemas.microsoft.com/office/powerpoint/2010/main" val="37259306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16</a:t>
            </a:fld>
            <a:endParaRPr lang="en-GB"/>
          </a:p>
        </p:txBody>
      </p:sp>
    </p:spTree>
    <p:extLst>
      <p:ext uri="{BB962C8B-B14F-4D97-AF65-F5344CB8AC3E}">
        <p14:creationId xmlns:p14="http://schemas.microsoft.com/office/powerpoint/2010/main" val="38215118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17</a:t>
            </a:fld>
            <a:endParaRPr lang="en-GB"/>
          </a:p>
        </p:txBody>
      </p:sp>
    </p:spTree>
    <p:extLst>
      <p:ext uri="{BB962C8B-B14F-4D97-AF65-F5344CB8AC3E}">
        <p14:creationId xmlns:p14="http://schemas.microsoft.com/office/powerpoint/2010/main" val="25213160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18</a:t>
            </a:fld>
            <a:endParaRPr lang="en-GB"/>
          </a:p>
        </p:txBody>
      </p:sp>
    </p:spTree>
    <p:extLst>
      <p:ext uri="{BB962C8B-B14F-4D97-AF65-F5344CB8AC3E}">
        <p14:creationId xmlns:p14="http://schemas.microsoft.com/office/powerpoint/2010/main" val="23925505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19</a:t>
            </a:fld>
            <a:endParaRPr lang="en-GB"/>
          </a:p>
        </p:txBody>
      </p:sp>
    </p:spTree>
    <p:extLst>
      <p:ext uri="{BB962C8B-B14F-4D97-AF65-F5344CB8AC3E}">
        <p14:creationId xmlns:p14="http://schemas.microsoft.com/office/powerpoint/2010/main" val="13900500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20</a:t>
            </a:fld>
            <a:endParaRPr lang="en-GB"/>
          </a:p>
        </p:txBody>
      </p:sp>
    </p:spTree>
    <p:extLst>
      <p:ext uri="{BB962C8B-B14F-4D97-AF65-F5344CB8AC3E}">
        <p14:creationId xmlns:p14="http://schemas.microsoft.com/office/powerpoint/2010/main" val="201638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21</a:t>
            </a:fld>
            <a:endParaRPr lang="en-GB"/>
          </a:p>
        </p:txBody>
      </p:sp>
    </p:spTree>
    <p:extLst>
      <p:ext uri="{BB962C8B-B14F-4D97-AF65-F5344CB8AC3E}">
        <p14:creationId xmlns:p14="http://schemas.microsoft.com/office/powerpoint/2010/main" val="37991399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23</a:t>
            </a:fld>
            <a:endParaRPr lang="en-GB"/>
          </a:p>
        </p:txBody>
      </p:sp>
    </p:spTree>
    <p:extLst>
      <p:ext uri="{BB962C8B-B14F-4D97-AF65-F5344CB8AC3E}">
        <p14:creationId xmlns:p14="http://schemas.microsoft.com/office/powerpoint/2010/main" val="42773389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18/01/2025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18/01/2025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18/01/2025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18/01/2025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18/01/2025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18/01/2025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18/01/2025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18/01/2025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18/01/2025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18/01/2025</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app=desktop&amp;v=U3yxXTeIYyA"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youtu.be/KZjKY9I6UYE"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120" y="1484784"/>
            <a:ext cx="9180512" cy="3846289"/>
          </a:xfrm>
        </p:spPr>
        <p:txBody>
          <a:bodyPr>
            <a:normAutofit/>
          </a:bodyPr>
          <a:lstStyle/>
          <a:p>
            <a:r>
              <a:rPr lang="en-GB" i="1" dirty="0">
                <a:solidFill>
                  <a:schemeClr val="bg1"/>
                </a:solidFill>
              </a:rPr>
              <a:t>Shaping Cultures</a:t>
            </a:r>
            <a:br>
              <a:rPr lang="en-GB" i="1" dirty="0">
                <a:solidFill>
                  <a:schemeClr val="bg1"/>
                </a:solidFill>
              </a:rPr>
            </a:br>
            <a:br>
              <a:rPr lang="en-GB" i="1" dirty="0">
                <a:solidFill>
                  <a:schemeClr val="bg1"/>
                </a:solidFill>
              </a:rPr>
            </a:br>
            <a:r>
              <a:rPr lang="en-GB" sz="3100" i="1" dirty="0">
                <a:solidFill>
                  <a:schemeClr val="bg1"/>
                </a:solidFill>
              </a:rPr>
              <a:t>Rhiannon Akers, January 2025</a:t>
            </a:r>
            <a:endParaRPr lang="en-GB" sz="3100" dirty="0">
              <a:solidFill>
                <a:schemeClr val="bg1"/>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BF22D0-6C73-3994-DD6D-D959C72AF905}"/>
              </a:ext>
            </a:extLst>
          </p:cNvPr>
          <p:cNvSpPr txBox="1"/>
          <p:nvPr/>
        </p:nvSpPr>
        <p:spPr>
          <a:xfrm>
            <a:off x="1754372" y="765544"/>
            <a:ext cx="546513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b="1" dirty="0"/>
              <a:t>Recap of last week</a:t>
            </a:r>
          </a:p>
        </p:txBody>
      </p:sp>
      <p:sp>
        <p:nvSpPr>
          <p:cNvPr id="3" name="TextBox 2">
            <a:extLst>
              <a:ext uri="{FF2B5EF4-FFF2-40B4-BE49-F238E27FC236}">
                <a16:creationId xmlns:a16="http://schemas.microsoft.com/office/drawing/2014/main" id="{A67C5A7E-BC0E-637B-DEC3-000153410974}"/>
              </a:ext>
            </a:extLst>
          </p:cNvPr>
          <p:cNvSpPr txBox="1"/>
          <p:nvPr/>
        </p:nvSpPr>
        <p:spPr>
          <a:xfrm>
            <a:off x="863364" y="1684297"/>
            <a:ext cx="7417272" cy="4031873"/>
          </a:xfrm>
          <a:prstGeom prst="rect">
            <a:avLst/>
          </a:prstGeom>
          <a:noFill/>
        </p:spPr>
        <p:txBody>
          <a:bodyPr wrap="square">
            <a:spAutoFit/>
          </a:bodyPr>
          <a:lstStyle/>
          <a:p>
            <a:r>
              <a:rPr lang="en-GB" sz="3200" dirty="0"/>
              <a:t>Theories about human behaviour:</a:t>
            </a:r>
          </a:p>
          <a:p>
            <a:pPr marL="457200" indent="-457200">
              <a:buFont typeface="Arial" panose="020B0604020202020204" pitchFamily="34" charset="0"/>
              <a:buChar char="•"/>
            </a:pPr>
            <a:r>
              <a:rPr lang="en-GB" sz="3200" dirty="0"/>
              <a:t>Commitment theory</a:t>
            </a:r>
          </a:p>
          <a:p>
            <a:pPr marL="457200" indent="-457200">
              <a:buFont typeface="Arial" panose="020B0604020202020204" pitchFamily="34" charset="0"/>
              <a:buChar char="•"/>
            </a:pPr>
            <a:r>
              <a:rPr lang="en-GB" sz="3200" dirty="0"/>
              <a:t>Perceptions of behaviour</a:t>
            </a:r>
          </a:p>
          <a:p>
            <a:pPr marL="457200" indent="-457200">
              <a:buFont typeface="Arial" panose="020B0604020202020204" pitchFamily="34" charset="0"/>
              <a:buChar char="•"/>
            </a:pPr>
            <a:r>
              <a:rPr lang="en-GB" sz="3200" dirty="0"/>
              <a:t>Discretionary behaviour</a:t>
            </a:r>
          </a:p>
          <a:p>
            <a:pPr marL="457200" indent="-457200">
              <a:buFont typeface="Arial" panose="020B0604020202020204" pitchFamily="34" charset="0"/>
              <a:buChar char="•"/>
            </a:pPr>
            <a:r>
              <a:rPr lang="en-GB" sz="3200" dirty="0"/>
              <a:t>Nudge theory - </a:t>
            </a:r>
            <a:r>
              <a:rPr lang="en-GB" sz="3200" dirty="0">
                <a:hlinkClick r:id="rId3"/>
              </a:rPr>
              <a:t>Nudge Theory Explained with Examples (youtube.com)</a:t>
            </a:r>
            <a:endParaRPr lang="en-GB" sz="3200" dirty="0"/>
          </a:p>
          <a:p>
            <a:pPr marL="457200" indent="-457200">
              <a:buFont typeface="Arial" panose="020B0604020202020204" pitchFamily="34" charset="0"/>
              <a:buChar char="•"/>
            </a:pPr>
            <a:endParaRPr lang="en-GB" sz="3200" dirty="0"/>
          </a:p>
        </p:txBody>
      </p:sp>
    </p:spTree>
    <p:extLst>
      <p:ext uri="{BB962C8B-B14F-4D97-AF65-F5344CB8AC3E}">
        <p14:creationId xmlns:p14="http://schemas.microsoft.com/office/powerpoint/2010/main" val="3557115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1360968" y="784682"/>
            <a:ext cx="642206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Today’s learning outcome</a:t>
            </a:r>
          </a:p>
        </p:txBody>
      </p:sp>
      <p:sp>
        <p:nvSpPr>
          <p:cNvPr id="5" name="TextBox 4">
            <a:extLst>
              <a:ext uri="{FF2B5EF4-FFF2-40B4-BE49-F238E27FC236}">
                <a16:creationId xmlns:a16="http://schemas.microsoft.com/office/drawing/2014/main" id="{1A9F6A5F-5165-B49E-1729-43B912B1E5B6}"/>
              </a:ext>
            </a:extLst>
          </p:cNvPr>
          <p:cNvSpPr txBox="1"/>
          <p:nvPr/>
        </p:nvSpPr>
        <p:spPr>
          <a:xfrm>
            <a:off x="863364" y="1684297"/>
            <a:ext cx="8280636" cy="5016758"/>
          </a:xfrm>
          <a:prstGeom prst="rect">
            <a:avLst/>
          </a:prstGeom>
          <a:noFill/>
        </p:spPr>
        <p:txBody>
          <a:bodyPr wrap="square">
            <a:spAutoFit/>
          </a:bodyPr>
          <a:lstStyle/>
          <a:p>
            <a:r>
              <a:rPr lang="en-GB" sz="3200" dirty="0"/>
              <a:t>How to motivate and engage employees:</a:t>
            </a:r>
          </a:p>
          <a:p>
            <a:endParaRPr lang="en-GB" sz="3200" dirty="0"/>
          </a:p>
          <a:p>
            <a:pPr marL="914400" lvl="1" indent="-457200">
              <a:buFont typeface="Arial" panose="020B0604020202020204" pitchFamily="34" charset="0"/>
              <a:buChar char="•"/>
            </a:pPr>
            <a:r>
              <a:rPr lang="en-GB" sz="3200" dirty="0"/>
              <a:t>What is employee engagement?</a:t>
            </a:r>
          </a:p>
          <a:p>
            <a:pPr marL="914400" lvl="1" indent="-457200">
              <a:buFont typeface="Arial" panose="020B0604020202020204" pitchFamily="34" charset="0"/>
              <a:buChar char="•"/>
            </a:pPr>
            <a:r>
              <a:rPr lang="en-GB" sz="3200" dirty="0"/>
              <a:t>What are the benefits?</a:t>
            </a:r>
          </a:p>
          <a:p>
            <a:pPr marL="914400" lvl="1" indent="-457200">
              <a:buFont typeface="Arial" panose="020B0604020202020204" pitchFamily="34" charset="0"/>
              <a:buChar char="•"/>
            </a:pPr>
            <a:r>
              <a:rPr lang="en-GB" sz="3200" dirty="0"/>
              <a:t>How to build an engaged and motivated workforce</a:t>
            </a:r>
          </a:p>
          <a:p>
            <a:pPr marL="914400" lvl="1" indent="-457200">
              <a:buFont typeface="Arial" panose="020B0604020202020204" pitchFamily="34" charset="0"/>
              <a:buChar char="•"/>
            </a:pPr>
            <a:r>
              <a:rPr lang="en-GB" sz="3200" dirty="0"/>
              <a:t>Work motivation theories</a:t>
            </a:r>
          </a:p>
          <a:p>
            <a:endParaRPr lang="en-GB" sz="3200" dirty="0"/>
          </a:p>
          <a:p>
            <a:endParaRPr lang="en-GB" sz="3200" dirty="0"/>
          </a:p>
          <a:p>
            <a:endParaRPr lang="en-GB" sz="3200" dirty="0"/>
          </a:p>
        </p:txBody>
      </p:sp>
    </p:spTree>
    <p:extLst>
      <p:ext uri="{BB962C8B-B14F-4D97-AF65-F5344CB8AC3E}">
        <p14:creationId xmlns:p14="http://schemas.microsoft.com/office/powerpoint/2010/main" val="2760077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1360968" y="784682"/>
            <a:ext cx="642206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Employee Engagement</a:t>
            </a:r>
          </a:p>
        </p:txBody>
      </p:sp>
      <p:sp>
        <p:nvSpPr>
          <p:cNvPr id="5" name="TextBox 4">
            <a:extLst>
              <a:ext uri="{FF2B5EF4-FFF2-40B4-BE49-F238E27FC236}">
                <a16:creationId xmlns:a16="http://schemas.microsoft.com/office/drawing/2014/main" id="{1A9F6A5F-5165-B49E-1729-43B912B1E5B6}"/>
              </a:ext>
            </a:extLst>
          </p:cNvPr>
          <p:cNvSpPr txBox="1"/>
          <p:nvPr/>
        </p:nvSpPr>
        <p:spPr>
          <a:xfrm>
            <a:off x="863364" y="1684297"/>
            <a:ext cx="7417272" cy="6001643"/>
          </a:xfrm>
          <a:prstGeom prst="rect">
            <a:avLst/>
          </a:prstGeom>
          <a:noFill/>
        </p:spPr>
        <p:txBody>
          <a:bodyPr wrap="square">
            <a:spAutoFit/>
          </a:bodyPr>
          <a:lstStyle/>
          <a:p>
            <a:pPr marL="457200" indent="-457200">
              <a:buFont typeface="Arial" panose="020B0604020202020204" pitchFamily="34" charset="0"/>
              <a:buChar char="•"/>
            </a:pPr>
            <a:r>
              <a:rPr lang="en-GB" sz="3200" dirty="0"/>
              <a:t>No common understanding</a:t>
            </a:r>
          </a:p>
          <a:p>
            <a:pPr marL="457200" indent="-457200">
              <a:buFont typeface="Arial" panose="020B0604020202020204" pitchFamily="34" charset="0"/>
              <a:buChar char="•"/>
            </a:pPr>
            <a:r>
              <a:rPr lang="en-GB" sz="3200" dirty="0"/>
              <a:t>MacLeod Review (2009) found over 50 definitions</a:t>
            </a:r>
          </a:p>
          <a:p>
            <a:pPr marL="457200" indent="-457200">
              <a:buFont typeface="Arial" panose="020B0604020202020204" pitchFamily="34" charset="0"/>
              <a:buChar char="•"/>
            </a:pPr>
            <a:r>
              <a:rPr lang="en-GB" sz="3200" dirty="0"/>
              <a:t>Gallup definition – the involvement and enthusiasm of employees in their work and workplace </a:t>
            </a:r>
          </a:p>
          <a:p>
            <a:pPr marL="457200" indent="-457200">
              <a:buFont typeface="Arial" panose="020B0604020202020204" pitchFamily="34" charset="0"/>
              <a:buChar char="•"/>
            </a:pPr>
            <a:r>
              <a:rPr lang="en-GB" sz="3200" dirty="0"/>
              <a:t>Kahn (1990) identified 3 dimensions – Physical, Cognitive, Emotional</a:t>
            </a:r>
          </a:p>
          <a:p>
            <a:endParaRPr lang="en-GB" sz="3200" dirty="0"/>
          </a:p>
          <a:p>
            <a:endParaRPr lang="en-GB" sz="3200" dirty="0"/>
          </a:p>
          <a:p>
            <a:endParaRPr lang="en-GB" sz="3200" dirty="0"/>
          </a:p>
          <a:p>
            <a:endParaRPr lang="en-GB" sz="3200" dirty="0"/>
          </a:p>
        </p:txBody>
      </p:sp>
    </p:spTree>
    <p:extLst>
      <p:ext uri="{BB962C8B-B14F-4D97-AF65-F5344CB8AC3E}">
        <p14:creationId xmlns:p14="http://schemas.microsoft.com/office/powerpoint/2010/main" val="34265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1360968" y="566968"/>
            <a:ext cx="642206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Kahn’s 3 dimensions of employee engagement</a:t>
            </a:r>
          </a:p>
        </p:txBody>
      </p:sp>
      <p:sp>
        <p:nvSpPr>
          <p:cNvPr id="5" name="TextBox 4">
            <a:extLst>
              <a:ext uri="{FF2B5EF4-FFF2-40B4-BE49-F238E27FC236}">
                <a16:creationId xmlns:a16="http://schemas.microsoft.com/office/drawing/2014/main" id="{1A9F6A5F-5165-B49E-1729-43B912B1E5B6}"/>
              </a:ext>
            </a:extLst>
          </p:cNvPr>
          <p:cNvSpPr txBox="1"/>
          <p:nvPr/>
        </p:nvSpPr>
        <p:spPr>
          <a:xfrm>
            <a:off x="592183" y="1323703"/>
            <a:ext cx="8177348" cy="400110"/>
          </a:xfrm>
          <a:prstGeom prst="rect">
            <a:avLst/>
          </a:prstGeom>
          <a:noFill/>
        </p:spPr>
        <p:txBody>
          <a:bodyPr wrap="square">
            <a:spAutoFit/>
          </a:bodyPr>
          <a:lstStyle/>
          <a:p>
            <a:r>
              <a:rPr lang="en-GB" sz="2000" dirty="0"/>
              <a:t>					</a:t>
            </a:r>
          </a:p>
        </p:txBody>
      </p:sp>
      <p:pic>
        <p:nvPicPr>
          <p:cNvPr id="4" name="Picture 3">
            <a:extLst>
              <a:ext uri="{FF2B5EF4-FFF2-40B4-BE49-F238E27FC236}">
                <a16:creationId xmlns:a16="http://schemas.microsoft.com/office/drawing/2014/main" id="{3E555D47-B5CF-F9A7-837A-CE00445B2EAF}"/>
              </a:ext>
            </a:extLst>
          </p:cNvPr>
          <p:cNvPicPr>
            <a:picLocks noChangeAspect="1"/>
          </p:cNvPicPr>
          <p:nvPr/>
        </p:nvPicPr>
        <p:blipFill>
          <a:blip r:embed="rId3"/>
          <a:stretch>
            <a:fillRect/>
          </a:stretch>
        </p:blipFill>
        <p:spPr>
          <a:xfrm>
            <a:off x="2251234" y="1910171"/>
            <a:ext cx="4641532" cy="3527269"/>
          </a:xfrm>
          <a:prstGeom prst="rect">
            <a:avLst/>
          </a:prstGeom>
        </p:spPr>
      </p:pic>
    </p:spTree>
    <p:extLst>
      <p:ext uri="{BB962C8B-B14F-4D97-AF65-F5344CB8AC3E}">
        <p14:creationId xmlns:p14="http://schemas.microsoft.com/office/powerpoint/2010/main" val="18185771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Employee Engagement: An evidence review (CIPD, 2021)</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997086"/>
            <a:ext cx="8612777" cy="3785652"/>
          </a:xfrm>
          <a:prstGeom prst="rect">
            <a:avLst/>
          </a:prstGeom>
          <a:noFill/>
        </p:spPr>
        <p:txBody>
          <a:bodyPr wrap="square">
            <a:spAutoFit/>
          </a:bodyPr>
          <a:lstStyle/>
          <a:p>
            <a:pPr algn="l"/>
            <a:r>
              <a:rPr lang="en-GB" sz="2400" b="0" i="0" dirty="0">
                <a:solidFill>
                  <a:srgbClr val="202020"/>
                </a:solidFill>
                <a:effectLst/>
                <a:latin typeface="Museo"/>
              </a:rPr>
              <a:t>4 key areas commonly associated:</a:t>
            </a:r>
          </a:p>
          <a:p>
            <a:pPr marL="342900" indent="-342900" algn="l">
              <a:buFont typeface="Arial" panose="020B0604020202020204" pitchFamily="34" charset="0"/>
              <a:buChar char="•"/>
            </a:pPr>
            <a:r>
              <a:rPr lang="en-GB" sz="2400" b="1" dirty="0">
                <a:solidFill>
                  <a:srgbClr val="202020"/>
                </a:solidFill>
                <a:latin typeface="Museo"/>
              </a:rPr>
              <a:t>W</a:t>
            </a:r>
            <a:r>
              <a:rPr lang="en-GB" sz="2400" b="1" i="0" dirty="0">
                <a:solidFill>
                  <a:srgbClr val="202020"/>
                </a:solidFill>
                <a:effectLst/>
                <a:latin typeface="Museo"/>
              </a:rPr>
              <a:t>ork engagement:</a:t>
            </a:r>
            <a:r>
              <a:rPr lang="en-GB" sz="2400" b="0" i="0" dirty="0">
                <a:solidFill>
                  <a:srgbClr val="202020"/>
                </a:solidFill>
                <a:effectLst/>
                <a:latin typeface="Museo"/>
              </a:rPr>
              <a:t> whether people feel vigorous, dedicated and absorbed in their work, and other measures carrying the label ‘engagement’  </a:t>
            </a:r>
          </a:p>
          <a:p>
            <a:pPr marL="342900" indent="-342900" algn="l">
              <a:buFont typeface="Arial" panose="020B0604020202020204" pitchFamily="34" charset="0"/>
              <a:buChar char="•"/>
            </a:pPr>
            <a:r>
              <a:rPr lang="en-GB" sz="2400" b="1" dirty="0">
                <a:solidFill>
                  <a:srgbClr val="202020"/>
                </a:solidFill>
                <a:latin typeface="Museo"/>
              </a:rPr>
              <a:t>O</a:t>
            </a:r>
            <a:r>
              <a:rPr lang="en-GB" sz="2400" b="1" i="0" dirty="0">
                <a:solidFill>
                  <a:srgbClr val="202020"/>
                </a:solidFill>
                <a:effectLst/>
                <a:latin typeface="Museo"/>
              </a:rPr>
              <a:t>rganisational commitment:</a:t>
            </a:r>
            <a:r>
              <a:rPr lang="en-GB" sz="2400" b="0" i="0" dirty="0">
                <a:solidFill>
                  <a:srgbClr val="202020"/>
                </a:solidFill>
                <a:effectLst/>
                <a:latin typeface="Museo"/>
              </a:rPr>
              <a:t> in particular looking at employees’ psychological feelings (‘affective’ commitment)</a:t>
            </a:r>
          </a:p>
          <a:p>
            <a:pPr marL="342900" indent="-342900" algn="l">
              <a:buFont typeface="Arial" panose="020B0604020202020204" pitchFamily="34" charset="0"/>
              <a:buChar char="•"/>
            </a:pPr>
            <a:r>
              <a:rPr lang="en-GB" sz="2400" b="1" dirty="0">
                <a:solidFill>
                  <a:srgbClr val="202020"/>
                </a:solidFill>
                <a:latin typeface="Museo"/>
              </a:rPr>
              <a:t>O</a:t>
            </a:r>
            <a:r>
              <a:rPr lang="en-GB" sz="2400" b="1" i="0" dirty="0">
                <a:solidFill>
                  <a:srgbClr val="202020"/>
                </a:solidFill>
                <a:effectLst/>
                <a:latin typeface="Museo"/>
              </a:rPr>
              <a:t>rganisational identification:</a:t>
            </a:r>
            <a:r>
              <a:rPr lang="en-GB" sz="2400" b="0" i="0" dirty="0">
                <a:solidFill>
                  <a:srgbClr val="202020"/>
                </a:solidFill>
                <a:effectLst/>
                <a:latin typeface="Museo"/>
              </a:rPr>
              <a:t> how employees psychologically associate with their organisations</a:t>
            </a:r>
          </a:p>
          <a:p>
            <a:pPr marL="342900" indent="-342900" algn="l">
              <a:buFont typeface="Arial" panose="020B0604020202020204" pitchFamily="34" charset="0"/>
              <a:buChar char="•"/>
            </a:pPr>
            <a:r>
              <a:rPr lang="en-GB" sz="2400" b="1" dirty="0">
                <a:solidFill>
                  <a:srgbClr val="202020"/>
                </a:solidFill>
                <a:latin typeface="Museo"/>
              </a:rPr>
              <a:t>W</a:t>
            </a:r>
            <a:r>
              <a:rPr lang="en-GB" sz="2400" b="1" i="0" dirty="0">
                <a:solidFill>
                  <a:srgbClr val="202020"/>
                </a:solidFill>
                <a:effectLst/>
                <a:latin typeface="Museo"/>
              </a:rPr>
              <a:t>ork motivation:</a:t>
            </a:r>
            <a:r>
              <a:rPr lang="en-GB" sz="2400" b="0" i="0" dirty="0">
                <a:solidFill>
                  <a:srgbClr val="202020"/>
                </a:solidFill>
                <a:effectLst/>
                <a:latin typeface="Museo"/>
              </a:rPr>
              <a:t> factors that lead people to be interested and committed to their job.</a:t>
            </a:r>
          </a:p>
        </p:txBody>
      </p:sp>
    </p:spTree>
    <p:extLst>
      <p:ext uri="{BB962C8B-B14F-4D97-AF65-F5344CB8AC3E}">
        <p14:creationId xmlns:p14="http://schemas.microsoft.com/office/powerpoint/2010/main" val="3253210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Why is Employee Engagement important?</a:t>
            </a:r>
          </a:p>
        </p:txBody>
      </p:sp>
      <p:sp>
        <p:nvSpPr>
          <p:cNvPr id="5" name="TextBox 4">
            <a:extLst>
              <a:ext uri="{FF2B5EF4-FFF2-40B4-BE49-F238E27FC236}">
                <a16:creationId xmlns:a16="http://schemas.microsoft.com/office/drawing/2014/main" id="{1A9F6A5F-5165-B49E-1729-43B912B1E5B6}"/>
              </a:ext>
            </a:extLst>
          </p:cNvPr>
          <p:cNvSpPr txBox="1"/>
          <p:nvPr/>
        </p:nvSpPr>
        <p:spPr>
          <a:xfrm>
            <a:off x="853440" y="1413063"/>
            <a:ext cx="8177348" cy="5078313"/>
          </a:xfrm>
          <a:prstGeom prst="rect">
            <a:avLst/>
          </a:prstGeom>
          <a:noFill/>
        </p:spPr>
        <p:txBody>
          <a:bodyPr wrap="square">
            <a:spAutoFit/>
          </a:bodyPr>
          <a:lstStyle/>
          <a:p>
            <a:pPr marL="457200" indent="-457200">
              <a:buFont typeface="Arial" panose="020B0604020202020204" pitchFamily="34" charset="0"/>
              <a:buChar char="•"/>
            </a:pPr>
            <a:endParaRPr lang="en-GB" sz="3200" b="0" i="0" u="none" strike="noStrike" dirty="0">
              <a:solidFill>
                <a:srgbClr val="FFFFFF"/>
              </a:solidFill>
              <a:effectLst/>
              <a:latin typeface="YouTube Noto"/>
              <a:hlinkClick r:id="rId3"/>
            </a:endParaRPr>
          </a:p>
          <a:p>
            <a:pPr marL="457200" indent="-457200">
              <a:buFont typeface="Arial" panose="020B0604020202020204" pitchFamily="34" charset="0"/>
              <a:buChar char="•"/>
            </a:pPr>
            <a:r>
              <a:rPr lang="en-GB" sz="3200" b="0" i="0" u="none" strike="noStrike" dirty="0">
                <a:solidFill>
                  <a:srgbClr val="FFFFFF"/>
                </a:solidFill>
                <a:effectLst/>
                <a:latin typeface="YouTube Noto"/>
                <a:hlinkClick r:id="rId3"/>
              </a:rPr>
              <a:t>https://youtu.be/KZjKY9I6UYE</a:t>
            </a:r>
            <a:endParaRPr lang="en-GB" sz="3200" b="0" i="0" u="none" strike="noStrike" dirty="0">
              <a:solidFill>
                <a:srgbClr val="FFFFFF"/>
              </a:solidFill>
              <a:effectLst/>
              <a:latin typeface="YouTube Noto"/>
            </a:endParaRPr>
          </a:p>
          <a:p>
            <a:pPr marL="457200" indent="-457200" algn="l">
              <a:buFont typeface="Arial" panose="020B0604020202020204" pitchFamily="34" charset="0"/>
              <a:buChar char="•"/>
            </a:pPr>
            <a:r>
              <a:rPr lang="en-GB" sz="2800" b="0" i="0" dirty="0">
                <a:solidFill>
                  <a:srgbClr val="000000"/>
                </a:solidFill>
                <a:effectLst/>
                <a:latin typeface="aktiv-grotesk"/>
              </a:rPr>
              <a:t>The way an organisation treats employees and how employees treat one another can positively affect their actions or can place your organisation at risk.</a:t>
            </a:r>
          </a:p>
          <a:p>
            <a:pPr marL="457200" indent="-457200" algn="l">
              <a:buFont typeface="Arial" panose="020B0604020202020204" pitchFamily="34" charset="0"/>
              <a:buChar char="•"/>
            </a:pPr>
            <a:r>
              <a:rPr lang="en-GB" sz="2800" dirty="0">
                <a:solidFill>
                  <a:srgbClr val="000000"/>
                </a:solidFill>
                <a:latin typeface="aktiv-grotesk"/>
              </a:rPr>
              <a:t>Gallup found that engaged employees produce better business outcomes.</a:t>
            </a:r>
          </a:p>
          <a:p>
            <a:pPr marL="457200" indent="-457200" algn="l">
              <a:buFont typeface="Arial" panose="020B0604020202020204" pitchFamily="34" charset="0"/>
              <a:buChar char="•"/>
            </a:pPr>
            <a:r>
              <a:rPr lang="en-GB" sz="2800" dirty="0">
                <a:solidFill>
                  <a:srgbClr val="000000"/>
                </a:solidFill>
                <a:latin typeface="aktiv-grotesk"/>
              </a:rPr>
              <a:t>23% of employees worldwide fall into the “engaged” category.</a:t>
            </a:r>
            <a:endParaRPr lang="en-GB" sz="2800" b="0" i="0" dirty="0">
              <a:solidFill>
                <a:srgbClr val="000000"/>
              </a:solidFill>
              <a:effectLst/>
              <a:latin typeface="aktiv-grotesk"/>
            </a:endParaRPr>
          </a:p>
          <a:p>
            <a:endParaRPr lang="en-GB" sz="3200" b="0" i="0" u="none" strike="noStrike" dirty="0">
              <a:solidFill>
                <a:srgbClr val="FFFFFF"/>
              </a:solidFill>
              <a:effectLst/>
              <a:latin typeface="YouTube Noto"/>
            </a:endParaRPr>
          </a:p>
          <a:p>
            <a:endParaRPr lang="en-GB" sz="3200" dirty="0"/>
          </a:p>
        </p:txBody>
      </p:sp>
    </p:spTree>
    <p:extLst>
      <p:ext uri="{BB962C8B-B14F-4D97-AF65-F5344CB8AC3E}">
        <p14:creationId xmlns:p14="http://schemas.microsoft.com/office/powerpoint/2010/main" val="34084661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FE4A5A-4C2F-65FC-75CA-DE3422022176}"/>
              </a:ext>
            </a:extLst>
          </p:cNvPr>
          <p:cNvPicPr>
            <a:picLocks noChangeAspect="1"/>
          </p:cNvPicPr>
          <p:nvPr/>
        </p:nvPicPr>
        <p:blipFill>
          <a:blip r:embed="rId3"/>
          <a:stretch>
            <a:fillRect/>
          </a:stretch>
        </p:blipFill>
        <p:spPr>
          <a:xfrm>
            <a:off x="0" y="68263"/>
            <a:ext cx="9144000" cy="6863760"/>
          </a:xfrm>
          <a:prstGeom prst="rect">
            <a:avLst/>
          </a:prstGeom>
          <a:noFill/>
        </p:spPr>
      </p:pic>
    </p:spTree>
    <p:extLst>
      <p:ext uri="{BB962C8B-B14F-4D97-AF65-F5344CB8AC3E}">
        <p14:creationId xmlns:p14="http://schemas.microsoft.com/office/powerpoint/2010/main" val="2807769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Management responsibility</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396194"/>
            <a:ext cx="8612777" cy="4278094"/>
          </a:xfrm>
          <a:prstGeom prst="rect">
            <a:avLst/>
          </a:prstGeom>
          <a:noFill/>
        </p:spPr>
        <p:txBody>
          <a:bodyPr wrap="square">
            <a:spAutoFit/>
          </a:bodyPr>
          <a:lstStyle/>
          <a:p>
            <a:pPr marL="342900" indent="-342900">
              <a:buFont typeface="Arial" panose="020B0604020202020204" pitchFamily="34" charset="0"/>
              <a:buChar char="•"/>
            </a:pPr>
            <a:r>
              <a:rPr lang="en-GB" sz="2400" b="0" i="0" dirty="0">
                <a:solidFill>
                  <a:srgbClr val="000000"/>
                </a:solidFill>
                <a:effectLst/>
                <a:latin typeface="aktiv-grotesk"/>
              </a:rPr>
              <a:t>Managers are in charge of ensuring that employees know what work needs to be done, supporting and advocating for them when necessary, and explaining how their work connects to organisational success.</a:t>
            </a:r>
          </a:p>
          <a:p>
            <a:pPr marL="342900" indent="-342900">
              <a:buFont typeface="Arial" panose="020B0604020202020204" pitchFamily="34" charset="0"/>
              <a:buChar char="•"/>
            </a:pPr>
            <a:r>
              <a:rPr lang="en-GB" sz="2400" dirty="0">
                <a:solidFill>
                  <a:srgbClr val="000000"/>
                </a:solidFill>
                <a:latin typeface="aktiv-grotesk"/>
              </a:rPr>
              <a:t>Managers need to be quipped to have ongoing coaching conversations with employees.</a:t>
            </a:r>
            <a:endParaRPr lang="en-GB" sz="2400" b="0" i="0" dirty="0">
              <a:solidFill>
                <a:srgbClr val="000000"/>
              </a:solidFill>
              <a:effectLst/>
              <a:latin typeface="aktiv-grotesk"/>
            </a:endParaRPr>
          </a:p>
          <a:p>
            <a:pPr marL="342900" indent="-342900" algn="l">
              <a:buFont typeface="Arial" panose="020B0604020202020204" pitchFamily="34" charset="0"/>
              <a:buChar char="•"/>
            </a:pPr>
            <a:r>
              <a:rPr lang="en-GB" sz="2400" b="0" i="0" dirty="0">
                <a:solidFill>
                  <a:srgbClr val="000000"/>
                </a:solidFill>
                <a:effectLst/>
                <a:latin typeface="aktiv-grotesk"/>
              </a:rPr>
              <a:t>Unfortunately, most managers don't know how to make frequent conversations meaningful, so their actions are more likely to be interpreted as micromanaging without providing the right tools and direction.</a:t>
            </a:r>
          </a:p>
          <a:p>
            <a:pPr marL="457200" indent="-457200">
              <a:buFont typeface="Arial" panose="020B0604020202020204" pitchFamily="34" charset="0"/>
              <a:buChar char="•"/>
            </a:pPr>
            <a:endParaRPr lang="en-GB" sz="3200" dirty="0"/>
          </a:p>
        </p:txBody>
      </p:sp>
    </p:spTree>
    <p:extLst>
      <p:ext uri="{BB962C8B-B14F-4D97-AF65-F5344CB8AC3E}">
        <p14:creationId xmlns:p14="http://schemas.microsoft.com/office/powerpoint/2010/main" val="15825944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Key benefits</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7" y="1282983"/>
            <a:ext cx="8203474" cy="4524315"/>
          </a:xfrm>
          <a:prstGeom prst="rect">
            <a:avLst/>
          </a:prstGeom>
          <a:noFill/>
        </p:spPr>
        <p:txBody>
          <a:bodyPr wrap="square">
            <a:spAutoFit/>
          </a:bodyPr>
          <a:lstStyle/>
          <a:p>
            <a:pPr marL="342900" indent="-342900">
              <a:buFont typeface="Arial" panose="020B0604020202020204" pitchFamily="34" charset="0"/>
              <a:buChar char="•"/>
            </a:pPr>
            <a:r>
              <a:rPr lang="en-GB" sz="2400" dirty="0">
                <a:solidFill>
                  <a:srgbClr val="202020"/>
                </a:solidFill>
                <a:latin typeface="Museo"/>
              </a:rPr>
              <a:t>M</a:t>
            </a:r>
            <a:r>
              <a:rPr lang="en-GB" sz="2400" b="0" i="0" dirty="0">
                <a:solidFill>
                  <a:srgbClr val="202020"/>
                </a:solidFill>
                <a:effectLst/>
                <a:latin typeface="Museo"/>
              </a:rPr>
              <a:t>ost definitions of engagement describe employees who are healthier, happier, more fulfilled or more motivated.</a:t>
            </a:r>
          </a:p>
          <a:p>
            <a:pPr marL="342900" indent="-342900">
              <a:buFont typeface="Arial" panose="020B0604020202020204" pitchFamily="34" charset="0"/>
              <a:buChar char="•"/>
            </a:pPr>
            <a:r>
              <a:rPr lang="en-GB" sz="2400" b="0" i="0" dirty="0">
                <a:solidFill>
                  <a:srgbClr val="202020"/>
                </a:solidFill>
                <a:effectLst/>
                <a:latin typeface="Museo"/>
              </a:rPr>
              <a:t>Some research does show a causal relationship, with work engagement predicting both task performance and contextual performance or contributing to the organisation beyond one’s core job.</a:t>
            </a:r>
          </a:p>
          <a:p>
            <a:pPr marL="342900" indent="-342900">
              <a:buFont typeface="Arial" panose="020B0604020202020204" pitchFamily="34" charset="0"/>
              <a:buChar char="•"/>
            </a:pPr>
            <a:r>
              <a:rPr lang="en-GB" sz="2400" b="0" i="0" dirty="0">
                <a:solidFill>
                  <a:srgbClr val="202020"/>
                </a:solidFill>
                <a:effectLst/>
                <a:latin typeface="Museo"/>
              </a:rPr>
              <a:t>To some extent there’s a two-way relationship, with work engagement and performance influencing each other. So more engaged workers will go on to perform better, but an improvement in performance will also lead to more engaged workers.</a:t>
            </a:r>
          </a:p>
          <a:p>
            <a:pPr lvl="8"/>
            <a:r>
              <a:rPr lang="en-GB" sz="2400" dirty="0">
                <a:solidFill>
                  <a:srgbClr val="202020"/>
                </a:solidFill>
                <a:latin typeface="Museo"/>
              </a:rPr>
              <a:t>		CIPD (2023)</a:t>
            </a:r>
            <a:endParaRPr lang="en-GB" sz="2400" dirty="0"/>
          </a:p>
        </p:txBody>
      </p:sp>
    </p:spTree>
    <p:extLst>
      <p:ext uri="{BB962C8B-B14F-4D97-AF65-F5344CB8AC3E}">
        <p14:creationId xmlns:p14="http://schemas.microsoft.com/office/powerpoint/2010/main" val="37531441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B462EE6-EF80-6E30-D7AA-4DA9F4C7E595}"/>
              </a:ext>
            </a:extLst>
          </p:cNvPr>
          <p:cNvSpPr txBox="1"/>
          <p:nvPr/>
        </p:nvSpPr>
        <p:spPr>
          <a:xfrm>
            <a:off x="2109268" y="2452879"/>
            <a:ext cx="4572000" cy="646331"/>
          </a:xfrm>
          <a:prstGeom prst="rect">
            <a:avLst/>
          </a:prstGeom>
          <a:noFill/>
        </p:spPr>
        <p:txBody>
          <a:bodyPr wrap="square">
            <a:spAutoFit/>
          </a:bodyPr>
          <a:lstStyle/>
          <a:p>
            <a:pPr algn="ctr"/>
            <a:r>
              <a:rPr lang="en-GB" sz="3600" b="1" dirty="0"/>
              <a:t>Group activity</a:t>
            </a:r>
          </a:p>
        </p:txBody>
      </p:sp>
    </p:spTree>
    <p:extLst>
      <p:ext uri="{BB962C8B-B14F-4D97-AF65-F5344CB8AC3E}">
        <p14:creationId xmlns:p14="http://schemas.microsoft.com/office/powerpoint/2010/main" val="20179260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How to build an engaged workforce</a:t>
            </a:r>
          </a:p>
        </p:txBody>
      </p:sp>
      <p:sp>
        <p:nvSpPr>
          <p:cNvPr id="5" name="TextBox 4">
            <a:extLst>
              <a:ext uri="{FF2B5EF4-FFF2-40B4-BE49-F238E27FC236}">
                <a16:creationId xmlns:a16="http://schemas.microsoft.com/office/drawing/2014/main" id="{1A9F6A5F-5165-B49E-1729-43B912B1E5B6}"/>
              </a:ext>
            </a:extLst>
          </p:cNvPr>
          <p:cNvSpPr txBox="1"/>
          <p:nvPr/>
        </p:nvSpPr>
        <p:spPr>
          <a:xfrm>
            <a:off x="470263" y="1979669"/>
            <a:ext cx="8203474" cy="4154984"/>
          </a:xfrm>
          <a:prstGeom prst="rect">
            <a:avLst/>
          </a:prstGeom>
          <a:noFill/>
        </p:spPr>
        <p:txBody>
          <a:bodyPr wrap="square">
            <a:spAutoFit/>
          </a:bodyPr>
          <a:lstStyle/>
          <a:p>
            <a:pPr algn="l"/>
            <a:r>
              <a:rPr lang="en-GB" sz="2400" b="0" i="0" dirty="0">
                <a:solidFill>
                  <a:srgbClr val="202020"/>
                </a:solidFill>
                <a:effectLst/>
                <a:latin typeface="Museo"/>
              </a:rPr>
              <a:t>The MacLeod Review (2009) summarised four key ‘enablers’ of employee engagement:</a:t>
            </a:r>
          </a:p>
          <a:p>
            <a:pPr algn="l">
              <a:buFont typeface="Arial" panose="020B0604020202020204" pitchFamily="34" charset="0"/>
              <a:buChar char="•"/>
            </a:pPr>
            <a:r>
              <a:rPr lang="en-GB" sz="2400" b="1" i="0" dirty="0">
                <a:solidFill>
                  <a:srgbClr val="202020"/>
                </a:solidFill>
                <a:effectLst/>
                <a:latin typeface="Museo"/>
              </a:rPr>
              <a:t> Leadership </a:t>
            </a:r>
            <a:r>
              <a:rPr lang="en-GB" sz="2400" b="0" i="0" dirty="0">
                <a:solidFill>
                  <a:srgbClr val="202020"/>
                </a:solidFill>
                <a:effectLst/>
                <a:latin typeface="Museo"/>
              </a:rPr>
              <a:t>that gives a ‘strong strategic narrative about the organisation’.</a:t>
            </a:r>
          </a:p>
          <a:p>
            <a:pPr algn="l">
              <a:buFont typeface="Arial" panose="020B0604020202020204" pitchFamily="34" charset="0"/>
              <a:buChar char="•"/>
            </a:pPr>
            <a:r>
              <a:rPr lang="en-GB" sz="2400" b="1" i="0" dirty="0">
                <a:solidFill>
                  <a:srgbClr val="202020"/>
                </a:solidFill>
                <a:effectLst/>
                <a:latin typeface="Museo"/>
              </a:rPr>
              <a:t> Line Managers </a:t>
            </a:r>
            <a:r>
              <a:rPr lang="en-GB" sz="2400" b="0" i="0" dirty="0">
                <a:solidFill>
                  <a:srgbClr val="202020"/>
                </a:solidFill>
                <a:effectLst/>
                <a:latin typeface="Museo"/>
              </a:rPr>
              <a:t>who motivate, empower and support their employees.</a:t>
            </a:r>
          </a:p>
          <a:p>
            <a:pPr algn="l">
              <a:buFont typeface="Arial" panose="020B0604020202020204" pitchFamily="34" charset="0"/>
              <a:buChar char="•"/>
            </a:pPr>
            <a:r>
              <a:rPr lang="en-GB" sz="2400" b="1" i="0" dirty="0">
                <a:solidFill>
                  <a:srgbClr val="202020"/>
                </a:solidFill>
                <a:effectLst/>
                <a:latin typeface="Museo"/>
              </a:rPr>
              <a:t> Employee voice </a:t>
            </a:r>
            <a:r>
              <a:rPr lang="en-GB" sz="2400" b="0" i="0" dirty="0">
                <a:solidFill>
                  <a:srgbClr val="202020"/>
                </a:solidFill>
                <a:effectLst/>
                <a:latin typeface="Museo"/>
              </a:rPr>
              <a:t>throughout the organisation, to involve employees in decision making.</a:t>
            </a:r>
          </a:p>
          <a:p>
            <a:pPr algn="l">
              <a:buFont typeface="Arial" panose="020B0604020202020204" pitchFamily="34" charset="0"/>
              <a:buChar char="•"/>
            </a:pPr>
            <a:r>
              <a:rPr lang="en-GB" sz="2400" b="1" i="0" dirty="0">
                <a:solidFill>
                  <a:srgbClr val="202020"/>
                </a:solidFill>
                <a:effectLst/>
                <a:latin typeface="Museo"/>
              </a:rPr>
              <a:t> Organisational integrity</a:t>
            </a:r>
            <a:r>
              <a:rPr lang="en-GB" sz="2400" b="0" i="0" dirty="0">
                <a:solidFill>
                  <a:srgbClr val="202020"/>
                </a:solidFill>
                <a:effectLst/>
                <a:latin typeface="Museo"/>
              </a:rPr>
              <a:t> that stated values are reflected in the actual organisational culture; what we say is what we do.</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040236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653143" y="619220"/>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Key drivers</a:t>
            </a:r>
          </a:p>
        </p:txBody>
      </p:sp>
      <p:sp>
        <p:nvSpPr>
          <p:cNvPr id="5" name="TextBox 4">
            <a:extLst>
              <a:ext uri="{FF2B5EF4-FFF2-40B4-BE49-F238E27FC236}">
                <a16:creationId xmlns:a16="http://schemas.microsoft.com/office/drawing/2014/main" id="{1A9F6A5F-5165-B49E-1729-43B912B1E5B6}"/>
              </a:ext>
            </a:extLst>
          </p:cNvPr>
          <p:cNvSpPr txBox="1"/>
          <p:nvPr/>
        </p:nvSpPr>
        <p:spPr>
          <a:xfrm>
            <a:off x="265611" y="1544240"/>
            <a:ext cx="8612777" cy="1077218"/>
          </a:xfrm>
          <a:prstGeom prst="rect">
            <a:avLst/>
          </a:prstGeom>
          <a:noFill/>
        </p:spPr>
        <p:txBody>
          <a:bodyPr wrap="square">
            <a:spAutoFit/>
          </a:bodyPr>
          <a:lstStyle/>
          <a:p>
            <a:pPr marL="457200" indent="-457200">
              <a:buFont typeface="Arial" panose="020B0604020202020204" pitchFamily="34" charset="0"/>
              <a:buChar char="•"/>
            </a:pPr>
            <a:endParaRPr lang="en-GB" sz="3200" dirty="0"/>
          </a:p>
          <a:p>
            <a:pPr marL="457200" indent="-457200">
              <a:buFont typeface="Arial" panose="020B0604020202020204" pitchFamily="34" charset="0"/>
              <a:buChar char="•"/>
            </a:pPr>
            <a:endParaRPr lang="en-GB" sz="3200" dirty="0"/>
          </a:p>
        </p:txBody>
      </p:sp>
      <p:pic>
        <p:nvPicPr>
          <p:cNvPr id="4" name="Picture 3">
            <a:extLst>
              <a:ext uri="{FF2B5EF4-FFF2-40B4-BE49-F238E27FC236}">
                <a16:creationId xmlns:a16="http://schemas.microsoft.com/office/drawing/2014/main" id="{57C657E4-1752-1D0F-4FD1-42178A28070D}"/>
              </a:ext>
            </a:extLst>
          </p:cNvPr>
          <p:cNvPicPr>
            <a:picLocks noChangeAspect="1"/>
          </p:cNvPicPr>
          <p:nvPr/>
        </p:nvPicPr>
        <p:blipFill>
          <a:blip r:embed="rId3"/>
          <a:stretch>
            <a:fillRect/>
          </a:stretch>
        </p:blipFill>
        <p:spPr>
          <a:xfrm>
            <a:off x="653143" y="1406290"/>
            <a:ext cx="7907383" cy="3724251"/>
          </a:xfrm>
          <a:prstGeom prst="rect">
            <a:avLst/>
          </a:prstGeom>
        </p:spPr>
      </p:pic>
    </p:spTree>
    <p:extLst>
      <p:ext uri="{BB962C8B-B14F-4D97-AF65-F5344CB8AC3E}">
        <p14:creationId xmlns:p14="http://schemas.microsoft.com/office/powerpoint/2010/main" val="312829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Common mistakes</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282983"/>
            <a:ext cx="8612777" cy="584775"/>
          </a:xfrm>
          <a:prstGeom prst="rect">
            <a:avLst/>
          </a:prstGeom>
          <a:noFill/>
        </p:spPr>
        <p:txBody>
          <a:bodyPr wrap="square">
            <a:spAutoFit/>
          </a:bodyPr>
          <a:lstStyle/>
          <a:p>
            <a:pPr lvl="8"/>
            <a:r>
              <a:rPr lang="en-GB" sz="3200" dirty="0"/>
              <a:t>		</a:t>
            </a:r>
            <a:endParaRPr lang="en-GB" sz="2800" dirty="0"/>
          </a:p>
        </p:txBody>
      </p:sp>
      <p:pic>
        <p:nvPicPr>
          <p:cNvPr id="4" name="Picture 3">
            <a:extLst>
              <a:ext uri="{FF2B5EF4-FFF2-40B4-BE49-F238E27FC236}">
                <a16:creationId xmlns:a16="http://schemas.microsoft.com/office/drawing/2014/main" id="{BA35F73F-1FB8-9103-86AA-CE859D6CEB2C}"/>
              </a:ext>
            </a:extLst>
          </p:cNvPr>
          <p:cNvPicPr>
            <a:picLocks noChangeAspect="1"/>
          </p:cNvPicPr>
          <p:nvPr/>
        </p:nvPicPr>
        <p:blipFill>
          <a:blip r:embed="rId3"/>
          <a:stretch>
            <a:fillRect/>
          </a:stretch>
        </p:blipFill>
        <p:spPr>
          <a:xfrm>
            <a:off x="385350" y="1629208"/>
            <a:ext cx="8538013" cy="3361035"/>
          </a:xfrm>
          <a:prstGeom prst="rect">
            <a:avLst/>
          </a:prstGeom>
        </p:spPr>
      </p:pic>
    </p:spTree>
    <p:extLst>
      <p:ext uri="{BB962C8B-B14F-4D97-AF65-F5344CB8AC3E}">
        <p14:creationId xmlns:p14="http://schemas.microsoft.com/office/powerpoint/2010/main" val="17524696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Employee Engagement strategies</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282983"/>
            <a:ext cx="8612777" cy="4462760"/>
          </a:xfrm>
          <a:prstGeom prst="rect">
            <a:avLst/>
          </a:prstGeom>
          <a:noFill/>
        </p:spPr>
        <p:txBody>
          <a:bodyPr wrap="square">
            <a:spAutoFit/>
          </a:bodyPr>
          <a:lstStyle/>
          <a:p>
            <a:pPr marL="457200" indent="-457200">
              <a:buFont typeface="Arial" panose="020B0604020202020204" pitchFamily="34" charset="0"/>
              <a:buChar char="•"/>
            </a:pPr>
            <a:r>
              <a:rPr lang="en-GB" sz="3200" dirty="0"/>
              <a:t>Adopt a bottom-up approach</a:t>
            </a:r>
          </a:p>
          <a:p>
            <a:pPr marL="457200" indent="-457200">
              <a:buFont typeface="Arial" panose="020B0604020202020204" pitchFamily="34" charset="0"/>
              <a:buChar char="•"/>
            </a:pPr>
            <a:r>
              <a:rPr lang="en-GB" sz="3200" dirty="0"/>
              <a:t>Promote two-way communication</a:t>
            </a:r>
          </a:p>
          <a:p>
            <a:pPr marL="457200" indent="-457200">
              <a:buFont typeface="Arial" panose="020B0604020202020204" pitchFamily="34" charset="0"/>
              <a:buChar char="•"/>
            </a:pPr>
            <a:r>
              <a:rPr lang="en-GB" sz="3200" dirty="0"/>
              <a:t>Encourage community participation</a:t>
            </a:r>
          </a:p>
          <a:p>
            <a:pPr marL="457200" indent="-457200">
              <a:buFont typeface="Arial" panose="020B0604020202020204" pitchFamily="34" charset="0"/>
              <a:buChar char="•"/>
            </a:pPr>
            <a:r>
              <a:rPr lang="en-GB" sz="3200" dirty="0"/>
              <a:t>Recognise good work</a:t>
            </a:r>
          </a:p>
          <a:p>
            <a:pPr marL="457200" indent="-457200">
              <a:buFont typeface="Arial" panose="020B0604020202020204" pitchFamily="34" charset="0"/>
              <a:buChar char="•"/>
            </a:pPr>
            <a:r>
              <a:rPr lang="en-GB" sz="3200" dirty="0"/>
              <a:t>Invest in personal growth</a:t>
            </a:r>
          </a:p>
          <a:p>
            <a:pPr marL="457200" indent="-457200">
              <a:buFont typeface="Arial" panose="020B0604020202020204" pitchFamily="34" charset="0"/>
              <a:buChar char="•"/>
            </a:pPr>
            <a:r>
              <a:rPr lang="en-GB" sz="3200" dirty="0"/>
              <a:t>Hire competent managers</a:t>
            </a:r>
          </a:p>
          <a:p>
            <a:pPr marL="457200" indent="-457200">
              <a:buFont typeface="Arial" panose="020B0604020202020204" pitchFamily="34" charset="0"/>
              <a:buChar char="•"/>
            </a:pPr>
            <a:r>
              <a:rPr lang="en-GB" sz="3200" dirty="0"/>
              <a:t>Create a sense of purpose</a:t>
            </a:r>
          </a:p>
          <a:p>
            <a:pPr marL="457200" indent="-457200">
              <a:buFont typeface="Arial" panose="020B0604020202020204" pitchFamily="34" charset="0"/>
              <a:buChar char="•"/>
            </a:pPr>
            <a:r>
              <a:rPr lang="en-GB" sz="3200" dirty="0"/>
              <a:t>Transparent succession planning</a:t>
            </a:r>
          </a:p>
          <a:p>
            <a:endParaRPr lang="en-GB" sz="2800" dirty="0"/>
          </a:p>
        </p:txBody>
      </p:sp>
    </p:spTree>
    <p:extLst>
      <p:ext uri="{BB962C8B-B14F-4D97-AF65-F5344CB8AC3E}">
        <p14:creationId xmlns:p14="http://schemas.microsoft.com/office/powerpoint/2010/main" val="4232416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The role of HR </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282983"/>
            <a:ext cx="8612777" cy="4585871"/>
          </a:xfrm>
          <a:prstGeom prst="rect">
            <a:avLst/>
          </a:prstGeom>
          <a:noFill/>
        </p:spPr>
        <p:txBody>
          <a:bodyPr wrap="square">
            <a:spAutoFit/>
          </a:bodyPr>
          <a:lstStyle/>
          <a:p>
            <a:pPr marL="457200" indent="-457200">
              <a:buFont typeface="Arial" panose="020B0604020202020204" pitchFamily="34" charset="0"/>
              <a:buChar char="•"/>
            </a:pPr>
            <a:r>
              <a:rPr lang="en-GB" sz="2400" dirty="0"/>
              <a:t>Develop holistic strategies focussing on employee motivation and wellbeing.</a:t>
            </a:r>
          </a:p>
          <a:p>
            <a:pPr marL="457200" indent="-457200">
              <a:buFont typeface="Arial" panose="020B0604020202020204" pitchFamily="34" charset="0"/>
              <a:buChar char="•"/>
            </a:pPr>
            <a:r>
              <a:rPr lang="en-GB" sz="2400" dirty="0"/>
              <a:t>Help employees understand their contribution to the purpose, objectives and culture of the organisation.</a:t>
            </a:r>
          </a:p>
          <a:p>
            <a:pPr marL="457200" indent="-457200">
              <a:buFont typeface="Arial" panose="020B0604020202020204" pitchFamily="34" charset="0"/>
              <a:buChar char="•"/>
            </a:pPr>
            <a:r>
              <a:rPr lang="en-GB" sz="2400" dirty="0"/>
              <a:t>Align communications, HR policies and systems, learning and development and cross-organisational events. </a:t>
            </a:r>
          </a:p>
          <a:p>
            <a:pPr marL="457200" indent="-457200">
              <a:buFont typeface="Arial" panose="020B0604020202020204" pitchFamily="34" charset="0"/>
              <a:buChar char="•"/>
            </a:pPr>
            <a:r>
              <a:rPr lang="en-GB" sz="2400" dirty="0"/>
              <a:t>Gain active buy in and support senior leaders and line managers. </a:t>
            </a:r>
          </a:p>
          <a:p>
            <a:pPr marL="457200" indent="-457200">
              <a:buFont typeface="Arial" panose="020B0604020202020204" pitchFamily="34" charset="0"/>
              <a:buChar char="•"/>
            </a:pPr>
            <a:r>
              <a:rPr lang="en-GB" sz="2400" dirty="0"/>
              <a:t>Recruitment practices and performance management also important to ensure person-job fit. </a:t>
            </a:r>
          </a:p>
          <a:p>
            <a:pPr marL="457200" indent="-457200">
              <a:buFont typeface="Arial" panose="020B0604020202020204" pitchFamily="34" charset="0"/>
              <a:buChar char="•"/>
            </a:pPr>
            <a:r>
              <a:rPr lang="en-GB" sz="2400" dirty="0"/>
              <a:t>Harrods case study.</a:t>
            </a:r>
          </a:p>
          <a:p>
            <a:endParaRPr lang="en-GB" sz="2800" dirty="0"/>
          </a:p>
        </p:txBody>
      </p:sp>
    </p:spTree>
    <p:extLst>
      <p:ext uri="{BB962C8B-B14F-4D97-AF65-F5344CB8AC3E}">
        <p14:creationId xmlns:p14="http://schemas.microsoft.com/office/powerpoint/2010/main" val="17053984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C17C6-6BE1-1F8C-CD2E-EDA288606A3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9638D85-C5E8-E9A4-5C0D-20BAFFA108FD}"/>
              </a:ext>
            </a:extLst>
          </p:cNvPr>
          <p:cNvSpPr txBox="1"/>
          <p:nvPr/>
        </p:nvSpPr>
        <p:spPr>
          <a:xfrm>
            <a:off x="2017060" y="2391407"/>
            <a:ext cx="4572000" cy="646331"/>
          </a:xfrm>
          <a:prstGeom prst="rect">
            <a:avLst/>
          </a:prstGeom>
          <a:noFill/>
        </p:spPr>
        <p:txBody>
          <a:bodyPr wrap="square">
            <a:spAutoFit/>
          </a:bodyPr>
          <a:lstStyle/>
          <a:p>
            <a:pPr algn="ctr"/>
            <a:r>
              <a:rPr lang="en-GB" sz="3600" b="1" dirty="0"/>
              <a:t>Case study</a:t>
            </a:r>
          </a:p>
        </p:txBody>
      </p:sp>
    </p:spTree>
    <p:extLst>
      <p:ext uri="{BB962C8B-B14F-4D97-AF65-F5344CB8AC3E}">
        <p14:creationId xmlns:p14="http://schemas.microsoft.com/office/powerpoint/2010/main" val="20471798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636652"/>
            <a:ext cx="783771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Work Motivation (CIPD report, 2021)</a:t>
            </a:r>
          </a:p>
        </p:txBody>
      </p:sp>
      <p:sp>
        <p:nvSpPr>
          <p:cNvPr id="5" name="TextBox 4">
            <a:extLst>
              <a:ext uri="{FF2B5EF4-FFF2-40B4-BE49-F238E27FC236}">
                <a16:creationId xmlns:a16="http://schemas.microsoft.com/office/drawing/2014/main" id="{1A9F6A5F-5165-B49E-1729-43B912B1E5B6}"/>
              </a:ext>
            </a:extLst>
          </p:cNvPr>
          <p:cNvSpPr txBox="1"/>
          <p:nvPr/>
        </p:nvSpPr>
        <p:spPr>
          <a:xfrm>
            <a:off x="879565" y="2307049"/>
            <a:ext cx="8612777" cy="2862322"/>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GB" sz="3600" dirty="0"/>
              <a:t>3 key theories of work motivation: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600" dirty="0"/>
              <a:t>Social exchange theory (</a:t>
            </a:r>
            <a:r>
              <a:rPr lang="en-GB" sz="3600" dirty="0" err="1"/>
              <a:t>Blau</a:t>
            </a:r>
            <a:r>
              <a:rPr lang="en-GB" sz="3600" dirty="0"/>
              <a:t>, 1964)</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600" dirty="0"/>
              <a:t>Social identity theory (</a:t>
            </a:r>
            <a:r>
              <a:rPr lang="en-GB" sz="3600" dirty="0" err="1"/>
              <a:t>Tafjel</a:t>
            </a:r>
            <a:r>
              <a:rPr lang="en-GB" sz="3600" dirty="0"/>
              <a:t>, 1978)</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600" dirty="0"/>
              <a:t>Self-determination theory (Deci and Ryan, 1985)</a:t>
            </a:r>
          </a:p>
        </p:txBody>
      </p:sp>
    </p:spTree>
    <p:extLst>
      <p:ext uri="{BB962C8B-B14F-4D97-AF65-F5344CB8AC3E}">
        <p14:creationId xmlns:p14="http://schemas.microsoft.com/office/powerpoint/2010/main" val="12605823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7200" y="274638"/>
            <a:ext cx="8229600" cy="114300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90000"/>
              </a:lnSpc>
              <a:spcBef>
                <a:spcPct val="0"/>
              </a:spcBef>
              <a:spcAft>
                <a:spcPts val="600"/>
              </a:spcAft>
            </a:pPr>
            <a:r>
              <a:rPr lang="en-US" sz="3700" b="1">
                <a:latin typeface="+mj-lt"/>
                <a:ea typeface="+mj-ea"/>
                <a:cs typeface="+mj-cs"/>
              </a:rPr>
              <a:t>Social exchange theory (Blau, 1964)</a:t>
            </a:r>
          </a:p>
        </p:txBody>
      </p:sp>
      <p:pic>
        <p:nvPicPr>
          <p:cNvPr id="3" name="Picture 2" descr="A diagram of a relationship&#10;&#10;Description automatically generated">
            <a:extLst>
              <a:ext uri="{FF2B5EF4-FFF2-40B4-BE49-F238E27FC236}">
                <a16:creationId xmlns:a16="http://schemas.microsoft.com/office/drawing/2014/main" id="{69E9DB6F-A44F-6195-61EE-2C86A2940BE1}"/>
              </a:ext>
            </a:extLst>
          </p:cNvPr>
          <p:cNvPicPr>
            <a:picLocks noChangeAspect="1"/>
          </p:cNvPicPr>
          <p:nvPr/>
        </p:nvPicPr>
        <p:blipFill>
          <a:blip r:embed="rId3"/>
          <a:stretch>
            <a:fillRect/>
          </a:stretch>
        </p:blipFill>
        <p:spPr>
          <a:xfrm>
            <a:off x="911223" y="1600201"/>
            <a:ext cx="7321553" cy="3917032"/>
          </a:xfrm>
          <a:prstGeom prst="rect">
            <a:avLst/>
          </a:prstGeom>
          <a:noFill/>
        </p:spPr>
      </p:pic>
    </p:spTree>
    <p:extLst>
      <p:ext uri="{BB962C8B-B14F-4D97-AF65-F5344CB8AC3E}">
        <p14:creationId xmlns:p14="http://schemas.microsoft.com/office/powerpoint/2010/main" val="3762597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7200" y="274638"/>
            <a:ext cx="8229600" cy="114300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90000"/>
              </a:lnSpc>
              <a:spcBef>
                <a:spcPct val="0"/>
              </a:spcBef>
              <a:spcAft>
                <a:spcPts val="600"/>
              </a:spcAft>
            </a:pPr>
            <a:r>
              <a:rPr lang="en-US" sz="3700" b="1">
                <a:latin typeface="+mj-lt"/>
                <a:ea typeface="+mj-ea"/>
                <a:cs typeface="+mj-cs"/>
              </a:rPr>
              <a:t>Social identity theory (Tafjel, 1978)</a:t>
            </a:r>
          </a:p>
        </p:txBody>
      </p:sp>
      <p:pic>
        <p:nvPicPr>
          <p:cNvPr id="3" name="Picture 2" descr="A diagram of a social identity theory&#10;&#10;Description automatically generated">
            <a:extLst>
              <a:ext uri="{FF2B5EF4-FFF2-40B4-BE49-F238E27FC236}">
                <a16:creationId xmlns:a16="http://schemas.microsoft.com/office/drawing/2014/main" id="{F08F780E-959D-89F2-6CD0-EE54D4FE5221}"/>
              </a:ext>
            </a:extLst>
          </p:cNvPr>
          <p:cNvPicPr>
            <a:picLocks noChangeAspect="1"/>
          </p:cNvPicPr>
          <p:nvPr/>
        </p:nvPicPr>
        <p:blipFill>
          <a:blip r:embed="rId3"/>
          <a:stretch>
            <a:fillRect/>
          </a:stretch>
        </p:blipFill>
        <p:spPr>
          <a:xfrm>
            <a:off x="1823206" y="1600201"/>
            <a:ext cx="5497588" cy="3917032"/>
          </a:xfrm>
          <a:prstGeom prst="rect">
            <a:avLst/>
          </a:prstGeom>
          <a:noFill/>
        </p:spPr>
      </p:pic>
    </p:spTree>
    <p:extLst>
      <p:ext uri="{BB962C8B-B14F-4D97-AF65-F5344CB8AC3E}">
        <p14:creationId xmlns:p14="http://schemas.microsoft.com/office/powerpoint/2010/main" val="35166087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636652"/>
            <a:ext cx="783771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Self-determination theory (Deci and Ryan, 1985)</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2069378"/>
            <a:ext cx="8612777" cy="3566489"/>
          </a:xfrm>
          <a:prstGeom prst="rect">
            <a:avLst/>
          </a:prstGeom>
          <a:noFill/>
        </p:spPr>
        <p:txBody>
          <a:bodyPr wrap="square">
            <a:spAutoFit/>
          </a:bodyPr>
          <a:lstStyle/>
          <a:p>
            <a:pPr marL="285750" indent="-285750">
              <a:lnSpc>
                <a:spcPct val="107000"/>
              </a:lnSpc>
              <a:spcAft>
                <a:spcPts val="800"/>
              </a:spcAft>
              <a:buFont typeface="Arial" panose="020B0604020202020204" pitchFamily="34" charset="0"/>
              <a:buChar char="•"/>
            </a:pPr>
            <a:r>
              <a:rPr lang="en-GB" sz="2000" b="1" kern="100" dirty="0">
                <a:solidFill>
                  <a:srgbClr val="000000"/>
                </a:solidFill>
                <a:effectLst/>
                <a:latin typeface="+mj-lt"/>
                <a:ea typeface="DengXian" panose="02010600030101010101" pitchFamily="2" charset="-122"/>
                <a:cs typeface="Arial" panose="020B0604020202020204" pitchFamily="34" charset="0"/>
              </a:rPr>
              <a:t>Autonomy: </a:t>
            </a:r>
            <a:r>
              <a:rPr lang="en-GB" sz="2000" kern="100" dirty="0">
                <a:solidFill>
                  <a:srgbClr val="000000"/>
                </a:solidFill>
                <a:effectLst/>
                <a:latin typeface="+mj-lt"/>
                <a:ea typeface="DengXian" panose="02010600030101010101" pitchFamily="2" charset="-122"/>
                <a:cs typeface="Arial" panose="020B0604020202020204" pitchFamily="34" charset="0"/>
              </a:rPr>
              <a:t>People need to be (or feel that they are) the master of their own destiny and have control over their own lives. In addition, people want to feel that they are in control of their own behaviour. Note that this does not mean that people have a need to be independent of others. </a:t>
            </a:r>
            <a:endParaRPr lang="en-GB" sz="2000" kern="100" dirty="0">
              <a:effectLst/>
              <a:latin typeface="+mj-lt"/>
              <a:ea typeface="DengXian" panose="02010600030101010101" pitchFamily="2" charset="-122"/>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GB" sz="2000" b="1" kern="100" dirty="0">
                <a:solidFill>
                  <a:srgbClr val="000000"/>
                </a:solidFill>
                <a:effectLst/>
                <a:latin typeface="+mj-lt"/>
                <a:ea typeface="DengXian" panose="02010600030101010101" pitchFamily="2" charset="-122"/>
                <a:cs typeface="Arial" panose="020B0604020202020204" pitchFamily="34" charset="0"/>
              </a:rPr>
              <a:t>Competence: </a:t>
            </a:r>
            <a:r>
              <a:rPr lang="en-GB" sz="2000" kern="100" dirty="0">
                <a:solidFill>
                  <a:srgbClr val="000000"/>
                </a:solidFill>
                <a:effectLst/>
                <a:latin typeface="+mj-lt"/>
                <a:ea typeface="DengXian" panose="02010600030101010101" pitchFamily="2" charset="-122"/>
                <a:cs typeface="Arial" panose="020B0604020202020204" pitchFamily="34" charset="0"/>
              </a:rPr>
              <a:t>People have a need to build their competence and develop mastery over tasks and activities important to them. </a:t>
            </a:r>
            <a:endParaRPr lang="en-GB" sz="2000" kern="100" dirty="0">
              <a:effectLst/>
              <a:latin typeface="+mj-lt"/>
              <a:ea typeface="DengXian" panose="02010600030101010101" pitchFamily="2" charset="-122"/>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GB" sz="2000" b="1" kern="100" dirty="0">
                <a:solidFill>
                  <a:srgbClr val="000000"/>
                </a:solidFill>
                <a:effectLst/>
                <a:latin typeface="+mj-lt"/>
                <a:ea typeface="DengXian" panose="02010600030101010101" pitchFamily="2" charset="-122"/>
                <a:cs typeface="Arial" panose="020B0604020202020204" pitchFamily="34" charset="0"/>
              </a:rPr>
              <a:t>Relatedness: </a:t>
            </a:r>
            <a:r>
              <a:rPr lang="en-GB" sz="2000" kern="100" dirty="0">
                <a:solidFill>
                  <a:srgbClr val="000000"/>
                </a:solidFill>
                <a:effectLst/>
                <a:latin typeface="+mj-lt"/>
                <a:ea typeface="DengXian" panose="02010600030101010101" pitchFamily="2" charset="-122"/>
                <a:cs typeface="Arial" panose="020B0604020202020204" pitchFamily="34" charset="0"/>
              </a:rPr>
              <a:t>People need to feel a sense of belonging and connectedness with others – they need to interact with, be connected to, and share meaningful experiences with others.</a:t>
            </a:r>
            <a:endParaRPr lang="en-GB" sz="2000" kern="100" dirty="0">
              <a:effectLst/>
              <a:latin typeface="+mj-lt"/>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39293968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C453E-F180-D3C4-D0B4-E6C8D744DDF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359A372-C5CD-BE5D-97F3-420FC9343AFD}"/>
              </a:ext>
            </a:extLst>
          </p:cNvPr>
          <p:cNvSpPr txBox="1"/>
          <p:nvPr/>
        </p:nvSpPr>
        <p:spPr>
          <a:xfrm>
            <a:off x="2109268" y="2452879"/>
            <a:ext cx="4572000" cy="646331"/>
          </a:xfrm>
          <a:prstGeom prst="rect">
            <a:avLst/>
          </a:prstGeom>
          <a:noFill/>
        </p:spPr>
        <p:txBody>
          <a:bodyPr wrap="square">
            <a:spAutoFit/>
          </a:bodyPr>
          <a:lstStyle/>
          <a:p>
            <a:pPr algn="ctr"/>
            <a:r>
              <a:rPr lang="en-GB" sz="3600" b="1" dirty="0"/>
              <a:t>Group activity</a:t>
            </a:r>
          </a:p>
        </p:txBody>
      </p:sp>
    </p:spTree>
    <p:extLst>
      <p:ext uri="{BB962C8B-B14F-4D97-AF65-F5344CB8AC3E}">
        <p14:creationId xmlns:p14="http://schemas.microsoft.com/office/powerpoint/2010/main" val="20284701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1360968" y="784682"/>
            <a:ext cx="642206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Today’s learning outcomes</a:t>
            </a:r>
          </a:p>
        </p:txBody>
      </p:sp>
      <p:sp>
        <p:nvSpPr>
          <p:cNvPr id="5" name="TextBox 4">
            <a:extLst>
              <a:ext uri="{FF2B5EF4-FFF2-40B4-BE49-F238E27FC236}">
                <a16:creationId xmlns:a16="http://schemas.microsoft.com/office/drawing/2014/main" id="{1A9F6A5F-5165-B49E-1729-43B912B1E5B6}"/>
              </a:ext>
            </a:extLst>
          </p:cNvPr>
          <p:cNvSpPr txBox="1"/>
          <p:nvPr/>
        </p:nvSpPr>
        <p:spPr>
          <a:xfrm>
            <a:off x="863364" y="1684297"/>
            <a:ext cx="7417272" cy="4031873"/>
          </a:xfrm>
          <a:prstGeom prst="rect">
            <a:avLst/>
          </a:prstGeom>
          <a:noFill/>
        </p:spPr>
        <p:txBody>
          <a:bodyPr wrap="square">
            <a:spAutoFit/>
          </a:bodyPr>
          <a:lstStyle/>
          <a:p>
            <a:r>
              <a:rPr lang="en-GB" sz="3200" dirty="0"/>
              <a:t>How to motivate and engage employees:</a:t>
            </a:r>
          </a:p>
          <a:p>
            <a:endParaRPr lang="en-GB" sz="3200" dirty="0"/>
          </a:p>
          <a:p>
            <a:pPr marL="914400" lvl="1" indent="-457200">
              <a:buFont typeface="Arial" panose="020B0604020202020204" pitchFamily="34" charset="0"/>
              <a:buChar char="•"/>
            </a:pPr>
            <a:r>
              <a:rPr lang="en-GB" sz="3200" dirty="0"/>
              <a:t>What is employee engagement?</a:t>
            </a:r>
          </a:p>
          <a:p>
            <a:pPr marL="914400" lvl="1" indent="-457200">
              <a:buFont typeface="Arial" panose="020B0604020202020204" pitchFamily="34" charset="0"/>
              <a:buChar char="•"/>
            </a:pPr>
            <a:r>
              <a:rPr lang="en-GB" sz="3200" dirty="0"/>
              <a:t>What are the benefits?</a:t>
            </a:r>
          </a:p>
          <a:p>
            <a:pPr marL="914400" lvl="1" indent="-457200">
              <a:buFont typeface="Arial" panose="020B0604020202020204" pitchFamily="34" charset="0"/>
              <a:buChar char="•"/>
            </a:pPr>
            <a:r>
              <a:rPr lang="en-GB" sz="3200" dirty="0"/>
              <a:t>How to build an engaged and motivated workforce</a:t>
            </a:r>
          </a:p>
          <a:p>
            <a:pPr marL="914400" lvl="1" indent="-457200">
              <a:buFont typeface="Arial" panose="020B0604020202020204" pitchFamily="34" charset="0"/>
              <a:buChar char="•"/>
            </a:pPr>
            <a:r>
              <a:rPr lang="en-GB" sz="3200" dirty="0"/>
              <a:t>Work motivation theories</a:t>
            </a:r>
          </a:p>
        </p:txBody>
      </p:sp>
    </p:spTree>
    <p:extLst>
      <p:ext uri="{BB962C8B-B14F-4D97-AF65-F5344CB8AC3E}">
        <p14:creationId xmlns:p14="http://schemas.microsoft.com/office/powerpoint/2010/main" val="259246493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18201FB3-9FE8-43FF-91C2-36F66CFA5A09}">
  <ds:schemaRefs>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0</TotalTime>
  <Words>2666</Words>
  <Application>Microsoft Office PowerPoint</Application>
  <PresentationFormat>On-screen Show (4:3)</PresentationFormat>
  <Paragraphs>182</Paragraphs>
  <Slides>23</Slides>
  <Notes>21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aktiv-grotesk</vt:lpstr>
      <vt:lpstr>Museo</vt:lpstr>
      <vt:lpstr>Myriad Pro</vt:lpstr>
      <vt:lpstr>YouTube Noto</vt:lpstr>
      <vt:lpstr>Arial</vt:lpstr>
      <vt:lpstr>Calibri</vt:lpstr>
      <vt:lpstr>Lato</vt:lpstr>
      <vt:lpstr>Open Sans</vt:lpstr>
      <vt:lpstr>20140311PresentationUWTSDTemplate</vt:lpstr>
      <vt:lpstr>Shaping Cultures  Rhiannon Akers, January 2025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Rhiannon Akers</cp:lastModifiedBy>
  <cp:revision>7</cp:revision>
  <cp:lastPrinted>2017-10-10T10:16:57Z</cp:lastPrinted>
  <dcterms:created xsi:type="dcterms:W3CDTF">2015-04-14T15:21:28Z</dcterms:created>
  <dcterms:modified xsi:type="dcterms:W3CDTF">2025-01-18T13:19:29Z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