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80" r:id="rId4"/>
    <p:sldId id="281" r:id="rId5"/>
    <p:sldId id="284" r:id="rId6"/>
    <p:sldId id="286" r:id="rId7"/>
    <p:sldId id="282" r:id="rId8"/>
    <p:sldId id="283" r:id="rId9"/>
    <p:sldId id="285" r:id="rId10"/>
  </p:sldIdLst>
  <p:sldSz cx="12192000" cy="6858000"/>
  <p:notesSz cx="6858000" cy="9144000"/>
  <p:defaultTextStyle>
    <a:defPPr>
      <a:defRPr lang="gu-I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2" d="100"/>
          <a:sy n="52" d="100"/>
        </p:scale>
        <p:origin x="1843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449AA-47E5-A086-7177-F41CA27FC2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FA5946-5882-491C-6121-B7CEE892C8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gu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01B3AB-11DA-FC53-D97F-2570300D0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29D547-59FA-7A80-2BCF-6EF116F4A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9565CC-E928-1F90-AADB-DC956A716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825805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37989-24A4-62C1-F979-8ACA4A278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59BB8-B50F-B733-CFB5-4D48678BE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93EBE-23F9-FDF6-F514-F9EFD6393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FF78FC-D13E-531D-4EBB-39B4AA76E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7247C-145E-0FB2-2477-BE9B56DA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180668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01DAB-81F5-4C2D-11EF-683368835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571DFA-B8F5-D595-2196-108F1C656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8B4C9-6ECE-2341-6080-01BE333B4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1BD37-B865-C5C4-DDCC-25E85A589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D4673-A9CE-C81D-1767-DB634A052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376056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55639-6360-6EBC-6E53-5829B89E8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5C459-70B4-282C-8F06-B248D73CEB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8E6C1-4717-36D5-7584-D2FE8EA3C5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6A64F9-9AE9-72BF-A9FA-753D308F8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136C8E-23D6-DA9D-F21F-4E4AE988F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3DB312-B02F-07F0-825D-41F688883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686775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083A7-D2F7-F04A-E2BC-414B9DE8A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F89944-5886-8FDA-73E4-DE2C747D11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C5A30B-23F9-0A84-76D2-6F31B6015E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D844E9-6F59-2969-7BFC-6A88A77C9F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64EB24-22EB-B953-211D-271B4A7D6C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0AD56C-0A63-62D4-FB13-39FD20C59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0A3063-B2D7-58DB-2BFF-C76F54AD9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983EA5-813E-D9CA-E7C1-CD403E65F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823383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C9B61-AC17-80D4-2E7A-D826CB41F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7A61F2-8EF0-18DB-BB59-E37541122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D16F5D-AAEF-5CB4-D592-08759107A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D34B78-F61A-FD37-B3E2-E2CA57641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384173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FA09AD-3D40-B4B7-E231-8E924DE22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CB6058-252B-EAB7-DA34-F730459F7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4766F4-575B-1CB7-807F-7DCED4958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4167726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4B399-FC79-E404-65C7-02689EC21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148F3-E4D2-FF07-7221-66FC677EA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8CDEB2-5749-71F4-4DFC-ECFC4BBE1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4BE700-7DAC-9183-A804-02D4BB42D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9824F3-14E3-DF15-AA0B-7954951B7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82C16D-B4E5-588A-AF62-ED551302A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73843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EA19A-F83A-6999-DC16-4D1E239B6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6F4C94-679D-5BBA-49C4-9829695259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gu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5F7DC1-CF7F-F3D1-EBC4-F7D841921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E13F3E-1F4E-FA5A-CC13-1C06F751C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933E08-8260-98CC-7A3C-B0B81CA90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B6BE9B-F37E-A35C-358E-F8AA3EE93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113569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5767B-080C-44AF-A7E9-D590A00BE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DE8CBD-B3D2-9050-3FCB-61E5672170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51D0D-8F93-19C7-8929-57C396DCC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84EC4-60D0-3F16-6121-CA559FBED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BC7DD-C8FF-2F3F-7368-BD186BDCE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1838034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88317D-16B6-19F0-23BE-16CA465B2B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33E7BE-FF69-C985-F9CC-3F8DBF3B5C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AEE0F-212B-0113-B105-698285410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161DB-9708-A999-6FDD-03C789414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gu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E0547-FF46-3D16-CB14-B97A156F6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3371635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EF72BF-407E-94D0-90E0-6964C718E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gu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750F9F-BB11-53AC-AA60-3FC209BE39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gu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A7AA6-EF5B-5267-F9F8-28F2852049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98D156-6A80-42E3-846E-0BA312F78E6C}" type="datetimeFigureOut">
              <a:rPr lang="gu-IN" smtClean="0"/>
              <a:t>30-07-26</a:t>
            </a:fld>
            <a:endParaRPr lang="gu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385371-7348-2AB7-20B4-5B182E8D23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gu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097CD-9435-DF0A-8B39-2FC1EAD4F7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F88FAE-DE02-4031-A9DC-C12461A235D9}" type="slidenum">
              <a:rPr lang="gu-IN" smtClean="0"/>
              <a:t>‹#›</a:t>
            </a:fld>
            <a:endParaRPr lang="gu-IN"/>
          </a:p>
        </p:txBody>
      </p:sp>
    </p:spTree>
    <p:extLst>
      <p:ext uri="{BB962C8B-B14F-4D97-AF65-F5344CB8AC3E}">
        <p14:creationId xmlns:p14="http://schemas.microsoft.com/office/powerpoint/2010/main" val="2884420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gu-I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0168822717313566" TargetMode="External"/><Relationship Id="rId3" Type="http://schemas.openxmlformats.org/officeDocument/2006/relationships/hyperlink" Target="https://journals.sagepub.com/doi/abs/10.1177/19322968251349851" TargetMode="External"/><Relationship Id="rId7" Type="http://schemas.openxmlformats.org/officeDocument/2006/relationships/hyperlink" Target="https://diabetes.jmir.org/2016/2/e5/" TargetMode="External"/><Relationship Id="rId2" Type="http://schemas.openxmlformats.org/officeDocument/2006/relationships/hyperlink" Target="https://mhealth.jmir.org/2018/6/e1011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abetes.jmir.org/2024/1/e63393" TargetMode="External"/><Relationship Id="rId11" Type="http://schemas.openxmlformats.org/officeDocument/2006/relationships/hyperlink" Target="https://diabetes.jmir.org/2024/1/e56917" TargetMode="External"/><Relationship Id="rId5" Type="http://schemas.openxmlformats.org/officeDocument/2006/relationships/hyperlink" Target="https://www.jmir.org/2019/10/E13263" TargetMode="External"/><Relationship Id="rId10" Type="http://schemas.openxmlformats.org/officeDocument/2006/relationships/hyperlink" Target="https://diabetes.jmir.org/2026/1/e75689" TargetMode="External"/><Relationship Id="rId4" Type="http://schemas.openxmlformats.org/officeDocument/2006/relationships/hyperlink" Target="https://www.mdpi.com/2673-4540/7/1/17" TargetMode="External"/><Relationship Id="rId9" Type="http://schemas.openxmlformats.org/officeDocument/2006/relationships/hyperlink" Target="https://www.cambridge.org/core/journals/journal-of-law-medicine-and-ethics/article/unregulated-health-research-using-mobile-devices-ethical-considerations-and-policy-recommendations/83E805BE0F53360347C37D8FA8ACD37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0DAFC7-A4D0-3A94-EDA3-2CDAD21DE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BARRIERS</a:t>
            </a:r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Barriers Stock Illustrations – 5,950 Barriers Stock Illustrations, Vectors  &amp; Clipart - Dreamstime">
            <a:extLst>
              <a:ext uri="{FF2B5EF4-FFF2-40B4-BE49-F238E27FC236}">
                <a16:creationId xmlns:a16="http://schemas.microsoft.com/office/drawing/2014/main" id="{0D347D20-83F6-9023-AEFA-67D06582E8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12" r="-2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7991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629EA-1029-5999-7E0A-6517EF024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6"/>
            <a:ext cx="5251316" cy="113921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gu-IN" sz="2800" dirty="0">
                <a:latin typeface="ADLaM Display" panose="02010000000000000000" pitchFamily="2" charset="0"/>
                <a:ea typeface="ADLaM Display" panose="02010000000000000000" pitchFamily="2" charset="0"/>
              </a:rPr>
              <a:t>Potential Stakeholders for Implementation and Delivery</a:t>
            </a:r>
            <a:endParaRPr lang="en-GB" sz="28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77FC-0B2C-9829-8107-4D35E8CDB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446" y="1869462"/>
            <a:ext cx="5962785" cy="4826306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gu-IN" sz="2000" b="1" dirty="0">
                <a:latin typeface="Arial" panose="020B0604020202020204" pitchFamily="34" charset="0"/>
              </a:rPr>
              <a:t>1. NHS and Primary Care Services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GP practices and primary care teams can identify eligible adults aged 25–65 years and refer them to the DiaBand UK programme. 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NHS services can monitor patient progress and integrate digital health data into routine diabetes care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Leersum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gu-IN" sz="2000" b="1" dirty="0">
                <a:latin typeface="Arial" panose="020B0604020202020204" pitchFamily="34" charset="0"/>
              </a:rPr>
              <a:t>2. Healthcare Professionals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Diabetes specialist nurses, dietitians, pharmacists, and physiotherapists can provide personalised education and ongoing clinical support. 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Healthcare professionals can use app-generated data to guide treatment decisions and encourage self-management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Gervilla-García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2026)</a:t>
            </a:r>
            <a:r>
              <a:rPr lang="gu-IN" sz="2000" dirty="0"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4" name="Picture 3" descr="What Are Project Stakeholders? What They Do &amp; Why They Matter">
            <a:extLst>
              <a:ext uri="{FF2B5EF4-FFF2-40B4-BE49-F238E27FC236}">
                <a16:creationId xmlns:a16="http://schemas.microsoft.com/office/drawing/2014/main" id="{1708B9CC-CEFF-B26C-8672-7C75DEC6AD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98" r="2096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7021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4A3BD-AFEF-4223-3B0A-08DFA3E85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944206" cy="5546047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gu-IN" sz="2000" b="1" dirty="0">
                <a:latin typeface="Arial" panose="020B0604020202020204" pitchFamily="34" charset="0"/>
              </a:rPr>
              <a:t>Community and Voluntary Organisations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Organisations such as Diabetes UK and local community groups can promote awareness and improve participation. 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Community programmes can support healthy lifestyle activities and increase engagement among diverse populations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Modave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2016)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gu-IN" sz="2000" b="1" dirty="0">
                <a:latin typeface="Arial" panose="020B0604020202020204" pitchFamily="34" charset="0"/>
              </a:rPr>
              <a:t>4. Technology Partners and Employers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Digital health developers and wearable technology providers can maintain the app, improve functionality, and ensure technical support. 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Employers can promote workplace wellbeing initiatives and encourage employees to participate in the intervention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Gervilla-García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2026)</a:t>
            </a:r>
            <a:r>
              <a:rPr lang="gu-IN" sz="2000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66695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EDF5C9-2FC9-31F9-EC5A-0170ADF1B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28713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gu-IN" sz="2800" dirty="0">
                <a:latin typeface="ADLaM Display" panose="02010000000000000000" pitchFamily="2" charset="0"/>
                <a:ea typeface="ADLaM Display" panose="02010000000000000000" pitchFamily="2" charset="0"/>
              </a:rPr>
              <a:t>Potential Barriers to Successful Implementation</a:t>
            </a:r>
          </a:p>
        </p:txBody>
      </p:sp>
      <p:pic>
        <p:nvPicPr>
          <p:cNvPr id="4" name="Picture 3" descr="DIGITAL LITERACY AND ITS IMPORTANCE">
            <a:extLst>
              <a:ext uri="{FF2B5EF4-FFF2-40B4-BE49-F238E27FC236}">
                <a16:creationId xmlns:a16="http://schemas.microsoft.com/office/drawing/2014/main" id="{B7984A8F-611A-2A5A-55D4-C8993BE7D6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71" r="1516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AB3FD-DF3E-94F9-3069-BFAB74126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7245" y="2066300"/>
            <a:ext cx="5973096" cy="437766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gu-IN" sz="2000" b="1" dirty="0">
                <a:latin typeface="Arial" panose="020B0604020202020204" pitchFamily="34" charset="0"/>
              </a:rPr>
              <a:t>Limited Digital Literacy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Some adults may have difficulty using the mobile app and wearable device due to limited digital skills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Kruse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gu-IN" sz="2000" b="1" dirty="0">
                <a:latin typeface="Arial" panose="020B0604020202020204" pitchFamily="34" charset="0"/>
              </a:rPr>
              <a:t>Cost of Wearable Devices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The purchase and maintenance costs of wearable technology may reduce accessibility for low-income populations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Chong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2025)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gu-IN" sz="2000" b="1" dirty="0">
                <a:latin typeface="Arial" panose="020B0604020202020204" pitchFamily="34" charset="0"/>
              </a:rPr>
              <a:t>Privacy and Security Concerns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Concerns about the collection, storage, and sharing of personal health data may discourage user participation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Thies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2017)</a:t>
            </a:r>
            <a:r>
              <a:rPr lang="gu-IN" sz="2000" dirty="0">
                <a:latin typeface="Arial" panose="020B0604020202020204" pitchFamily="34" charset="0"/>
              </a:rPr>
              <a:t>.</a:t>
            </a:r>
          </a:p>
          <a:p>
            <a:pPr algn="just"/>
            <a:endParaRPr lang="gu-IN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5558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0E5C3-B72E-19CB-508B-21C625B88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gu-IN" sz="2400" b="1">
                <a:latin typeface="Arial" panose="020B0604020202020204" pitchFamily="34" charset="0"/>
              </a:rPr>
              <a:t>Low User Engagement</a:t>
            </a:r>
          </a:p>
          <a:p>
            <a:pPr lvl="0" algn="just"/>
            <a:r>
              <a:rPr lang="gu-IN" sz="2400">
                <a:latin typeface="Arial" panose="020B0604020202020204" pitchFamily="34" charset="0"/>
              </a:rPr>
              <a:t>Maintaining long-term motivation and regular use of the app may be challenging for some individuals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400">
                <a:latin typeface="Arial" panose="020B0604020202020204" pitchFamily="34" charset="0"/>
              </a:rPr>
              <a:t>Thies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et al, 2017)</a:t>
            </a:r>
            <a:r>
              <a:rPr lang="gu-IN" sz="2400">
                <a:latin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gu-IN" sz="2400" b="1">
                <a:latin typeface="Arial" panose="020B0604020202020204" pitchFamily="34" charset="0"/>
              </a:rPr>
              <a:t>Technology and Internet Access</a:t>
            </a:r>
          </a:p>
          <a:p>
            <a:pPr lvl="0" algn="just"/>
            <a:r>
              <a:rPr lang="gu-IN" sz="2400">
                <a:latin typeface="Arial" panose="020B0604020202020204" pitchFamily="34" charset="0"/>
              </a:rPr>
              <a:t>Limited internet connectivity or incompatible smartphones may restrict access to the intervention in some communities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400">
                <a:latin typeface="Arial" panose="020B0604020202020204" pitchFamily="34" charset="0"/>
              </a:rPr>
              <a:t>Chong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et al, 2025)</a:t>
            </a:r>
            <a:r>
              <a:rPr lang="gu-IN" sz="2400">
                <a:latin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gu-IN" sz="2400" b="1">
                <a:latin typeface="Arial" panose="020B0604020202020204" pitchFamily="34" charset="0"/>
              </a:rPr>
              <a:t>Healthcare Workforce Capacity</a:t>
            </a:r>
          </a:p>
          <a:p>
            <a:pPr lvl="0" algn="just"/>
            <a:r>
              <a:rPr lang="gu-IN" sz="2400">
                <a:latin typeface="Arial" panose="020B0604020202020204" pitchFamily="34" charset="0"/>
              </a:rPr>
              <a:t>Healthcare professionals may require additional training, resources, and time to effectively support and monitor digital health interventions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400">
                <a:latin typeface="Arial" panose="020B0604020202020204" pitchFamily="34" charset="0"/>
              </a:rPr>
              <a:t>Kruse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sz="240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13337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rriers - Vrindawan University">
            <a:extLst>
              <a:ext uri="{FF2B5EF4-FFF2-40B4-BE49-F238E27FC236}">
                <a16:creationId xmlns:a16="http://schemas.microsoft.com/office/drawing/2014/main" id="{842BA091-963A-D480-ED00-B65885FEA8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54" r="19309" b="-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F3292-94BB-545E-D148-DCDFC629C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2529" y="353961"/>
            <a:ext cx="5456903" cy="6253317"/>
          </a:xfrm>
        </p:spPr>
        <p:txBody>
          <a:bodyPr>
            <a:normAutofit/>
          </a:bodyPr>
          <a:lstStyle/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Language and Cultural Barriers:</a:t>
            </a:r>
            <a:r>
              <a:rPr lang="gu-IN" sz="2000" dirty="0">
                <a:latin typeface="Arial" panose="020B0604020202020204" pitchFamily="34" charset="0"/>
              </a:rPr>
              <a:t> The app may not fully meet the needs of people with different languages, cultures, or health beliefs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States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Health Inequalities:</a:t>
            </a:r>
            <a:r>
              <a:rPr lang="gu-IN" sz="2000" dirty="0">
                <a:latin typeface="Arial" panose="020B0604020202020204" pitchFamily="34" charset="0"/>
              </a:rPr>
              <a:t> Individuals from deprived communities may have less access to smartphones, wearable devices, or digital health services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LeSeure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Accessibility Issues:</a:t>
            </a:r>
            <a:r>
              <a:rPr lang="gu-IN" sz="2000" dirty="0">
                <a:latin typeface="Arial" panose="020B0604020202020204" pitchFamily="34" charset="0"/>
              </a:rPr>
              <a:t> People with visual impairments, hearing impairments, or other disabilities may require accessible design features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States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User Trust in AI:</a:t>
            </a:r>
            <a:r>
              <a:rPr lang="gu-IN" sz="2000" dirty="0">
                <a:latin typeface="Arial" panose="020B0604020202020204" pitchFamily="34" charset="0"/>
              </a:rPr>
              <a:t> Some users may be hesitant to rely on AI-generated health advice without reassurance from healthcare professionals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LeSeure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Funding and Sustainability:</a:t>
            </a:r>
            <a:r>
              <a:rPr lang="gu-IN" sz="2000" dirty="0">
                <a:latin typeface="Arial" panose="020B0604020202020204" pitchFamily="34" charset="0"/>
              </a:rPr>
              <a:t> Long-term funding is needed to maintain the app, update software, and provide technical support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LeSeure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sz="2000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CBFA343-F0D0-9C04-5357-5393207C6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53" y="157305"/>
            <a:ext cx="4140014" cy="82919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gu-IN" sz="3600" dirty="0">
                <a:latin typeface="ADLaM Display" panose="02010000000000000000" pitchFamily="2" charset="0"/>
                <a:ea typeface="ADLaM Display" panose="02010000000000000000" pitchFamily="2" charset="0"/>
              </a:rPr>
              <a:t>Other barriers </a:t>
            </a:r>
          </a:p>
        </p:txBody>
      </p:sp>
    </p:spTree>
    <p:extLst>
      <p:ext uri="{BB962C8B-B14F-4D97-AF65-F5344CB8AC3E}">
        <p14:creationId xmlns:p14="http://schemas.microsoft.com/office/powerpoint/2010/main" val="1661754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9F280-56ED-B362-3CD3-2E14C7558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algn="ctr"/>
            <a:r>
              <a:rPr lang="gu-IN" sz="4000" dirty="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</a:rPr>
              <a:t>Legal and Ethical Issues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C93F5-0255-6A1B-D929-7F43F9BC6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Data Protection:</a:t>
            </a:r>
            <a:r>
              <a:rPr lang="gu-IN" sz="2000" dirty="0">
                <a:latin typeface="Arial" panose="020B0604020202020204" pitchFamily="34" charset="0"/>
              </a:rPr>
              <a:t> Personal health information must be collected, stored, and shared in accordance with the UK GDPR and the Data Protection Act 2018 to protect user privacy and confidentiality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Rose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Informed Consent:</a:t>
            </a:r>
            <a:r>
              <a:rPr lang="gu-IN" sz="2000" dirty="0">
                <a:latin typeface="Arial" panose="020B0604020202020204" pitchFamily="34" charset="0"/>
              </a:rPr>
              <a:t> Users should receive clear information about how their personal and health data will be used before voluntarily enrolling in the intervention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Rothstein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Confidentiality:</a:t>
            </a:r>
            <a:r>
              <a:rPr lang="gu-IN" sz="2000" dirty="0">
                <a:latin typeface="Arial" panose="020B0604020202020204" pitchFamily="34" charset="0"/>
              </a:rPr>
              <a:t> Access to patient information should be restricted to authorised healthcare professionals, with secure encryption used for all stored and transmitted data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2018)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Equity and Accessibility:</a:t>
            </a:r>
            <a:r>
              <a:rPr lang="gu-IN" sz="2000" dirty="0">
                <a:latin typeface="Arial" panose="020B0604020202020204" pitchFamily="34" charset="0"/>
              </a:rPr>
              <a:t> The intervention should be accessible to individuals with different levels of digital literacy, disabilities, language needs, and socioeconomic backgrounds to reduce health inequalities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Rothstein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6189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88A99A-57CB-9EB2-23F8-06766C6E6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Ethical Considerations in Providing Legal Advice to Nonprofits and their  Boards - Perlman &amp; Perlman">
            <a:extLst>
              <a:ext uri="{FF2B5EF4-FFF2-40B4-BE49-F238E27FC236}">
                <a16:creationId xmlns:a16="http://schemas.microsoft.com/office/drawing/2014/main" id="{4C271F69-4F25-5588-7923-B66B30FCE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0BAF1-3448-88BD-5916-1AD6706FB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955437"/>
            <a:ext cx="5458838" cy="5221526"/>
          </a:xfrm>
        </p:spPr>
        <p:txBody>
          <a:bodyPr>
            <a:normAutofit/>
          </a:bodyPr>
          <a:lstStyle/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Accuracy and Safety of AI:</a:t>
            </a:r>
            <a:r>
              <a:rPr lang="gu-IN" sz="2000" dirty="0">
                <a:latin typeface="Arial" panose="020B0604020202020204" pitchFamily="34" charset="0"/>
              </a:rPr>
              <a:t> AI-generated recommendations should be evidence-based, regularly reviewed, and designed to support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gu-IN" sz="2000" dirty="0">
                <a:latin typeface="Arial" panose="020B0604020202020204" pitchFamily="34" charset="0"/>
              </a:rPr>
              <a:t>not replace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gu-IN" sz="2000" dirty="0">
                <a:latin typeface="Arial" panose="020B0604020202020204" pitchFamily="34" charset="0"/>
              </a:rPr>
              <a:t>professional clinical judgement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2018)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Transparency and User Autonomy:</a:t>
            </a:r>
            <a:r>
              <a:rPr lang="gu-IN" sz="2000" dirty="0">
                <a:latin typeface="Arial" panose="020B0604020202020204" pitchFamily="34" charset="0"/>
              </a:rPr>
              <a:t> Users should be able to understand how personalised recommendations are generated and retain the freedom to make informed decisions about their healthcare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Rose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b="1" dirty="0">
                <a:latin typeface="Arial" panose="020B0604020202020204" pitchFamily="34" charset="0"/>
              </a:rPr>
              <a:t>Professional Accountability:</a:t>
            </a:r>
            <a:r>
              <a:rPr lang="gu-IN" sz="2000" dirty="0">
                <a:latin typeface="Arial" panose="020B0604020202020204" pitchFamily="34" charset="0"/>
              </a:rPr>
              <a:t> Healthcare professionals remain responsible for clinical decision-making and should review digital health information alongside routine patient assessments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Rothstein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67565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27E2D-5E87-6113-255E-63DDD537A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625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References</a:t>
            </a:r>
            <a:endParaRPr lang="gu-IN" sz="4000" dirty="0">
              <a:latin typeface="ADLaM Display" panose="02010000000000000000" pitchFamily="2" charset="0"/>
              <a:ea typeface="ADLaM Display" panose="020100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D5954-163C-4FA6-8807-A2B404984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1" y="1297858"/>
            <a:ext cx="11606981" cy="5353665"/>
          </a:xfrm>
        </p:spPr>
        <p:txBody>
          <a:bodyPr>
            <a:normAutofit/>
          </a:bodyPr>
          <a:lstStyle/>
          <a:p>
            <a:pPr algn="just"/>
            <a:r>
              <a:rPr lang="gu-IN" sz="1200" dirty="0">
                <a:latin typeface="Arial" panose="020B0604020202020204" pitchFamily="34" charset="0"/>
              </a:rPr>
              <a:t>Adu, M.D., Malabu, U.H., Callander, E.J., Malau-Aduli, A.E. and Malau-Aduli, B.S., 2018. Considerations for the development of mobile phone apps to support diabetes self-management: systematic review. </a:t>
            </a:r>
            <a:r>
              <a:rPr lang="gu-IN" sz="1200" i="1" dirty="0">
                <a:latin typeface="Arial" panose="020B0604020202020204" pitchFamily="34" charset="0"/>
              </a:rPr>
              <a:t>JMIR mHealth and uHealth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6</a:t>
            </a:r>
            <a:r>
              <a:rPr lang="gu-IN" sz="1200" dirty="0">
                <a:latin typeface="Arial" panose="020B0604020202020204" pitchFamily="34" charset="0"/>
              </a:rPr>
              <a:t>(6), p.e10115.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https://mhealth.jmir.org/2018/6/e10115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Chong, C.J., Makmor-Bakry, M., Hatah, E., Mohd Tahir, N.A., Mustafa, N., Capule, F.R. and Hermansyah, A., 2025. Enhancing Mobile App Adoption for Type 2 Diabetes Mellitus Medication Adherence and Self-Management: A Grounded Theory Study. </a:t>
            </a:r>
            <a:r>
              <a:rPr lang="gu-IN" sz="1200" i="1" dirty="0">
                <a:latin typeface="Arial" panose="020B0604020202020204" pitchFamily="34" charset="0"/>
              </a:rPr>
              <a:t>Journal of diabetes science and technology</a:t>
            </a:r>
            <a:r>
              <a:rPr lang="gu-IN" sz="1200" dirty="0">
                <a:latin typeface="Arial" panose="020B0604020202020204" pitchFamily="34" charset="0"/>
              </a:rPr>
              <a:t>, p.19322968251349851.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https://journals.sagepub.com/doi/abs/10.1177/19322968251349851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Gervilla-García, E., García-Pazo, P., Guillén-Solà, M., Leguizamo, F., Ricci-Cabello, I., Serrano-Ripoll, M.J., Bennasar-Veny, M., Fiol-deRoque, M.A., Angullo-Martínez, E. and Zamanillo-Campos, R., 2026. Stakeholder Perspectives on Implementing DiabeText: Exploring Barriers and Facilitators for a Personalized Diabetes Self-Management SMS Intervention in Spain. </a:t>
            </a:r>
            <a:r>
              <a:rPr lang="gu-IN" sz="1200" i="1" dirty="0">
                <a:latin typeface="Arial" panose="020B0604020202020204" pitchFamily="34" charset="0"/>
              </a:rPr>
              <a:t>Diabetology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7</a:t>
            </a:r>
            <a:r>
              <a:rPr lang="gu-IN" sz="1200" dirty="0">
                <a:latin typeface="Arial" panose="020B0604020202020204" pitchFamily="34" charset="0"/>
              </a:rPr>
              <a:t>(1), p.17.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https://www.mdpi.com/2673-4540/7/1/17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Kruse, C., Betancourt, J., Ortiz, S., Luna, S.M.V., Bamrah, I.K. and Segovia, N., 2019. Barriers to the use of mobile health in improving health outcomes in developing countries: systematic review. </a:t>
            </a:r>
            <a:r>
              <a:rPr lang="gu-IN" sz="1200" i="1" dirty="0">
                <a:latin typeface="Arial" panose="020B0604020202020204" pitchFamily="34" charset="0"/>
              </a:rPr>
              <a:t>Journal of medical Internet research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21</a:t>
            </a:r>
            <a:r>
              <a:rPr lang="gu-IN" sz="1200" dirty="0">
                <a:latin typeface="Arial" panose="020B0604020202020204" pitchFamily="34" charset="0"/>
              </a:rPr>
              <a:t>(10), p.e13263.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https://www.jmir.org/2019/10/E13263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LeSeure, P., Chin, E. and Zhang, S., 2024. A culturally sensitive mobile app (DiaFriend) to improve self-care in patients with type 2 diabetes: development study. </a:t>
            </a:r>
            <a:r>
              <a:rPr lang="gu-IN" sz="1200" i="1" dirty="0">
                <a:latin typeface="Arial" panose="020B0604020202020204" pitchFamily="34" charset="0"/>
              </a:rPr>
              <a:t>JMIR diabetes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9</a:t>
            </a:r>
            <a:r>
              <a:rPr lang="gu-IN" sz="1200" dirty="0">
                <a:latin typeface="Arial" panose="020B0604020202020204" pitchFamily="34" charset="0"/>
              </a:rPr>
              <a:t>, p.e63393.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https://diabetes.jmir.org/2024/1/e63393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Modave, F., Bian, J., Rosenberg, E., Mendoza, T., Liang, Z., Bhosale, R., Maeztu, C., Rodriguez, C. and Cardel, M.I., 2016. DiaFit: the development of a smart app for patients with type 2 diabetes and obesity. </a:t>
            </a:r>
            <a:r>
              <a:rPr lang="gu-IN" sz="1200" i="1" dirty="0">
                <a:latin typeface="Arial" panose="020B0604020202020204" pitchFamily="34" charset="0"/>
              </a:rPr>
              <a:t>JMIR diabetes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1</a:t>
            </a:r>
            <a:r>
              <a:rPr lang="gu-IN" sz="1200" dirty="0">
                <a:latin typeface="Arial" panose="020B0604020202020204" pitchFamily="34" charset="0"/>
              </a:rPr>
              <a:t>(2), p.e6662.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https://diabetes.jmir.org/2016/2/e5/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Rose, K.J., Petrut, C., L'Heveder, R. and de Sabata, S., 2019. IDF Europe’s position on mobile applications in diabetes. </a:t>
            </a:r>
            <a:r>
              <a:rPr lang="gu-IN" sz="1200" i="1" dirty="0">
                <a:latin typeface="Arial" panose="020B0604020202020204" pitchFamily="34" charset="0"/>
              </a:rPr>
              <a:t>Diabetes research and clinical practice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149</a:t>
            </a:r>
            <a:r>
              <a:rPr lang="gu-IN" sz="1200" dirty="0">
                <a:latin typeface="Arial" panose="020B0604020202020204" pitchFamily="34" charset="0"/>
              </a:rPr>
              <a:t>, pp.39-46.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https://www.sciencedirect.com/science/article/pii/S0168822717313566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Rothstein, M.A., Wilbanks, J.T., Beskow, L.M., Brelsford, K.M., Brothers, K.B., Doerr, M., Evans, B.J., Hammack-Aviran, C.M., McGowan, M.L. and Tovino, S.A., 2020. Unregulated health research using mobile devices: Ethical considerations and policy recommendations. </a:t>
            </a:r>
            <a:r>
              <a:rPr lang="gu-IN" sz="1200" i="1" dirty="0">
                <a:latin typeface="Arial" panose="020B0604020202020204" pitchFamily="34" charset="0"/>
              </a:rPr>
              <a:t>Journal of Law, Medicine &amp; Ethics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48</a:t>
            </a:r>
            <a:r>
              <a:rPr lang="gu-IN" sz="1200" dirty="0">
                <a:latin typeface="Arial" panose="020B0604020202020204" pitchFamily="34" charset="0"/>
              </a:rPr>
              <a:t>(S1), pp.196-226.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https://www.cambridge.org/core/journals/journal-of-law-medicine-and-ethics/article/unregulated-health-research-using-mobile-devices-ethical-considerations-and-policy-recommendations/83E805BE0F53360347C37D8FA8ACD37B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States, D.G., 2026. Cultural and Technological Barriers to Telehealth Adoption for Type 2 Diabetes Management Among Asian American Patients: Qualitative Case Study. </a:t>
            </a:r>
            <a:r>
              <a:rPr lang="gu-IN" sz="1200" i="1" dirty="0">
                <a:latin typeface="Arial" panose="020B0604020202020204" pitchFamily="34" charset="0"/>
              </a:rPr>
              <a:t>JMIR diabetes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11</a:t>
            </a:r>
            <a:r>
              <a:rPr lang="gu-IN" sz="1200" dirty="0">
                <a:latin typeface="Arial" panose="020B0604020202020204" pitchFamily="34" charset="0"/>
              </a:rPr>
              <a:t>, p.e75689.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https://diabetes.jmir.org/2026/1/e75689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gu-IN" sz="1200" dirty="0">
                <a:latin typeface="Arial" panose="020B0604020202020204" pitchFamily="34" charset="0"/>
              </a:rPr>
              <a:t>van Leersum, C.M., Bults, M., Siebrand, E., Olthuis, T.J.J., Bekhuis, R.E.M., Konijnendijk, A.A.J. and den Ouden, M.E.M., 2024. Exploring opportunities and challenges for the spread, scale-up, and sustainability of mHealth apps for self-management of patients with type 2 diabetes mellitus in the Netherlands: citizen science approach. </a:t>
            </a:r>
            <a:r>
              <a:rPr lang="gu-IN" sz="1200" i="1" dirty="0">
                <a:latin typeface="Arial" panose="020B0604020202020204" pitchFamily="34" charset="0"/>
              </a:rPr>
              <a:t>JMIR diabetes</a:t>
            </a:r>
            <a:r>
              <a:rPr lang="gu-IN" sz="1200" dirty="0">
                <a:latin typeface="Arial" panose="020B0604020202020204" pitchFamily="34" charset="0"/>
              </a:rPr>
              <a:t>, </a:t>
            </a:r>
            <a:r>
              <a:rPr lang="gu-IN" sz="1200" i="1" dirty="0">
                <a:latin typeface="Arial" panose="020B0604020202020204" pitchFamily="34" charset="0"/>
              </a:rPr>
              <a:t>9</a:t>
            </a:r>
            <a:r>
              <a:rPr lang="gu-IN" sz="1200" dirty="0">
                <a:latin typeface="Arial" panose="020B0604020202020204" pitchFamily="34" charset="0"/>
              </a:rPr>
              <a:t>, p.e56917.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https://diabetes.jmir.org/2024/1/e56917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gu-IN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9699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1516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ADLaM Display</vt:lpstr>
      <vt:lpstr>Aptos</vt:lpstr>
      <vt:lpstr>Aptos Display</vt:lpstr>
      <vt:lpstr>Arial</vt:lpstr>
      <vt:lpstr>Calibri</vt:lpstr>
      <vt:lpstr>Office Theme</vt:lpstr>
      <vt:lpstr>BARRIERS</vt:lpstr>
      <vt:lpstr>Potential Stakeholders for Implementation and Delivery</vt:lpstr>
      <vt:lpstr>PowerPoint Presentation</vt:lpstr>
      <vt:lpstr>Potential Barriers to Successful Implementation</vt:lpstr>
      <vt:lpstr>PowerPoint Presentation</vt:lpstr>
      <vt:lpstr>Other barriers </vt:lpstr>
      <vt:lpstr>Legal and Ethical Issues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GAZALA SHAHJADA</dc:creator>
  <cp:lastModifiedBy>GAZALA SHAHJADA</cp:lastModifiedBy>
  <cp:revision>30</cp:revision>
  <dcterms:created xsi:type="dcterms:W3CDTF">2026-07-30T13:23:45Z</dcterms:created>
  <dcterms:modified xsi:type="dcterms:W3CDTF">2026-07-30T14:36:18Z</dcterms:modified>
</cp:coreProperties>
</file>