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62" r:id="rId8"/>
    <p:sldId id="265" r:id="rId9"/>
    <p:sldId id="259" r:id="rId10"/>
    <p:sldId id="260" r:id="rId11"/>
    <p:sldId id="264" r:id="rId12"/>
    <p:sldId id="261"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827DBE-50B0-4B70-9FAA-63B72C12566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0EA9815-8921-4A89-8AC2-EF83AFEACBC8}">
      <dgm:prSet/>
      <dgm:spPr/>
      <dgm:t>
        <a:bodyPr/>
        <a:lstStyle/>
        <a:p>
          <a:r>
            <a:rPr lang="en-GB" dirty="0"/>
            <a:t>5-20cm sized Mycenaean figurines, usually standing around 10cm. (French, 1971) </a:t>
          </a:r>
          <a:endParaRPr lang="en-US" dirty="0"/>
        </a:p>
      </dgm:t>
    </dgm:pt>
    <dgm:pt modelId="{3778D5F2-0D18-4A4B-80DD-AD8A79AC0F2F}" type="parTrans" cxnId="{6787A963-341C-4304-AA5E-3CBBD7841E09}">
      <dgm:prSet/>
      <dgm:spPr/>
      <dgm:t>
        <a:bodyPr/>
        <a:lstStyle/>
        <a:p>
          <a:endParaRPr lang="en-US"/>
        </a:p>
      </dgm:t>
    </dgm:pt>
    <dgm:pt modelId="{7EAC3C14-2DA8-4404-B575-479E1EC2E97D}" type="sibTrans" cxnId="{6787A963-341C-4304-AA5E-3CBBD7841E09}">
      <dgm:prSet/>
      <dgm:spPr/>
      <dgm:t>
        <a:bodyPr/>
        <a:lstStyle/>
        <a:p>
          <a:endParaRPr lang="en-US"/>
        </a:p>
      </dgm:t>
    </dgm:pt>
    <dgm:pt modelId="{43F1CF7F-C7FC-42EA-A12A-2E94A741D114}">
      <dgm:prSet/>
      <dgm:spPr/>
      <dgm:t>
        <a:bodyPr/>
        <a:lstStyle/>
        <a:p>
          <a:r>
            <a:rPr lang="en-GB" dirty="0"/>
            <a:t>Pinched head, circular, female body, likely draped clothing, conical legs (Steele, 2020; French, 1971; Pasternak, 2007)</a:t>
          </a:r>
          <a:endParaRPr lang="en-US" dirty="0"/>
        </a:p>
      </dgm:t>
    </dgm:pt>
    <dgm:pt modelId="{F6D53667-405B-4AB6-A4C2-F21581B0B7B8}" type="parTrans" cxnId="{64307541-B1B0-4583-AC1E-034C94DF4652}">
      <dgm:prSet/>
      <dgm:spPr/>
      <dgm:t>
        <a:bodyPr/>
        <a:lstStyle/>
        <a:p>
          <a:endParaRPr lang="en-US"/>
        </a:p>
      </dgm:t>
    </dgm:pt>
    <dgm:pt modelId="{229D2C1A-E519-49CD-A765-F9865BB040B2}" type="sibTrans" cxnId="{64307541-B1B0-4583-AC1E-034C94DF4652}">
      <dgm:prSet/>
      <dgm:spPr/>
      <dgm:t>
        <a:bodyPr/>
        <a:lstStyle/>
        <a:p>
          <a:endParaRPr lang="en-US"/>
        </a:p>
      </dgm:t>
    </dgm:pt>
    <dgm:pt modelId="{E4033452-A60E-428A-9207-E8E69B6C47A3}">
      <dgm:prSet/>
      <dgm:spPr/>
      <dgm:t>
        <a:bodyPr/>
        <a:lstStyle/>
        <a:p>
          <a:r>
            <a:rPr lang="en-GB" dirty="0"/>
            <a:t>Named the ‘phi’ style figurine because of its similarity to the letter of the Greek alphabet ‘</a:t>
          </a:r>
          <a:r>
            <a:rPr lang="el-GR" dirty="0"/>
            <a:t>φ</a:t>
          </a:r>
          <a:r>
            <a:rPr lang="en-GB" dirty="0"/>
            <a:t>’ (French, 1971)</a:t>
          </a:r>
          <a:endParaRPr lang="en-US" dirty="0"/>
        </a:p>
      </dgm:t>
    </dgm:pt>
    <dgm:pt modelId="{2E2DAE62-19F5-4709-9A09-F089580BBB71}" type="parTrans" cxnId="{31B90C53-488E-48F9-974B-BFF0C037460D}">
      <dgm:prSet/>
      <dgm:spPr/>
      <dgm:t>
        <a:bodyPr/>
        <a:lstStyle/>
        <a:p>
          <a:endParaRPr lang="en-US"/>
        </a:p>
      </dgm:t>
    </dgm:pt>
    <dgm:pt modelId="{E5729FDB-4740-414B-93E6-A9CC0EE08BF6}" type="sibTrans" cxnId="{31B90C53-488E-48F9-974B-BFF0C037460D}">
      <dgm:prSet/>
      <dgm:spPr/>
      <dgm:t>
        <a:bodyPr/>
        <a:lstStyle/>
        <a:p>
          <a:endParaRPr lang="en-US"/>
        </a:p>
      </dgm:t>
    </dgm:pt>
    <dgm:pt modelId="{F1D61F47-FEBD-4EB9-BA81-8904F0ACC2FF}" type="pres">
      <dgm:prSet presAssocID="{C8827DBE-50B0-4B70-9FAA-63B72C12566C}" presName="vert0" presStyleCnt="0">
        <dgm:presLayoutVars>
          <dgm:dir/>
          <dgm:animOne val="branch"/>
          <dgm:animLvl val="lvl"/>
        </dgm:presLayoutVars>
      </dgm:prSet>
      <dgm:spPr/>
    </dgm:pt>
    <dgm:pt modelId="{D7A22D5A-08E9-445B-8B9D-91E843334C0D}" type="pres">
      <dgm:prSet presAssocID="{50EA9815-8921-4A89-8AC2-EF83AFEACBC8}" presName="thickLine" presStyleLbl="alignNode1" presStyleIdx="0" presStyleCnt="3"/>
      <dgm:spPr/>
    </dgm:pt>
    <dgm:pt modelId="{8F4C3A84-9FB1-41CF-8214-169D8637139C}" type="pres">
      <dgm:prSet presAssocID="{50EA9815-8921-4A89-8AC2-EF83AFEACBC8}" presName="horz1" presStyleCnt="0"/>
      <dgm:spPr/>
    </dgm:pt>
    <dgm:pt modelId="{5AC19804-81A3-42BF-8F20-D711BA7B19B1}" type="pres">
      <dgm:prSet presAssocID="{50EA9815-8921-4A89-8AC2-EF83AFEACBC8}" presName="tx1" presStyleLbl="revTx" presStyleIdx="0" presStyleCnt="3"/>
      <dgm:spPr/>
    </dgm:pt>
    <dgm:pt modelId="{BA5209BE-C06D-4B19-B064-9A21CF0738A7}" type="pres">
      <dgm:prSet presAssocID="{50EA9815-8921-4A89-8AC2-EF83AFEACBC8}" presName="vert1" presStyleCnt="0"/>
      <dgm:spPr/>
    </dgm:pt>
    <dgm:pt modelId="{138AA44A-7098-458B-A83F-3AC564336BAA}" type="pres">
      <dgm:prSet presAssocID="{43F1CF7F-C7FC-42EA-A12A-2E94A741D114}" presName="thickLine" presStyleLbl="alignNode1" presStyleIdx="1" presStyleCnt="3"/>
      <dgm:spPr/>
    </dgm:pt>
    <dgm:pt modelId="{886180DD-2C79-46FA-9F8C-111023FDC848}" type="pres">
      <dgm:prSet presAssocID="{43F1CF7F-C7FC-42EA-A12A-2E94A741D114}" presName="horz1" presStyleCnt="0"/>
      <dgm:spPr/>
    </dgm:pt>
    <dgm:pt modelId="{A9DED643-9182-4E86-8F44-19F58B4FA8F5}" type="pres">
      <dgm:prSet presAssocID="{43F1CF7F-C7FC-42EA-A12A-2E94A741D114}" presName="tx1" presStyleLbl="revTx" presStyleIdx="1" presStyleCnt="3"/>
      <dgm:spPr/>
    </dgm:pt>
    <dgm:pt modelId="{0CF44118-C38D-4E00-B5B2-922BF91F323E}" type="pres">
      <dgm:prSet presAssocID="{43F1CF7F-C7FC-42EA-A12A-2E94A741D114}" presName="vert1" presStyleCnt="0"/>
      <dgm:spPr/>
    </dgm:pt>
    <dgm:pt modelId="{1628BE4F-EB44-43FB-BC86-FF5EB6938668}" type="pres">
      <dgm:prSet presAssocID="{E4033452-A60E-428A-9207-E8E69B6C47A3}" presName="thickLine" presStyleLbl="alignNode1" presStyleIdx="2" presStyleCnt="3"/>
      <dgm:spPr/>
    </dgm:pt>
    <dgm:pt modelId="{E76F2CEA-BA50-458F-9316-51AEBC4F6F75}" type="pres">
      <dgm:prSet presAssocID="{E4033452-A60E-428A-9207-E8E69B6C47A3}" presName="horz1" presStyleCnt="0"/>
      <dgm:spPr/>
    </dgm:pt>
    <dgm:pt modelId="{C532F456-79FA-4E45-9EB7-288768D94EA4}" type="pres">
      <dgm:prSet presAssocID="{E4033452-A60E-428A-9207-E8E69B6C47A3}" presName="tx1" presStyleLbl="revTx" presStyleIdx="2" presStyleCnt="3"/>
      <dgm:spPr/>
    </dgm:pt>
    <dgm:pt modelId="{E2B11783-1A4D-45D3-93F4-08A934C72175}" type="pres">
      <dgm:prSet presAssocID="{E4033452-A60E-428A-9207-E8E69B6C47A3}" presName="vert1" presStyleCnt="0"/>
      <dgm:spPr/>
    </dgm:pt>
  </dgm:ptLst>
  <dgm:cxnLst>
    <dgm:cxn modelId="{64307541-B1B0-4583-AC1E-034C94DF4652}" srcId="{C8827DBE-50B0-4B70-9FAA-63B72C12566C}" destId="{43F1CF7F-C7FC-42EA-A12A-2E94A741D114}" srcOrd="1" destOrd="0" parTransId="{F6D53667-405B-4AB6-A4C2-F21581B0B7B8}" sibTransId="{229D2C1A-E519-49CD-A765-F9865BB040B2}"/>
    <dgm:cxn modelId="{6787A963-341C-4304-AA5E-3CBBD7841E09}" srcId="{C8827DBE-50B0-4B70-9FAA-63B72C12566C}" destId="{50EA9815-8921-4A89-8AC2-EF83AFEACBC8}" srcOrd="0" destOrd="0" parTransId="{3778D5F2-0D18-4A4B-80DD-AD8A79AC0F2F}" sibTransId="{7EAC3C14-2DA8-4404-B575-479E1EC2E97D}"/>
    <dgm:cxn modelId="{4C7A1F6A-1C61-4D17-AC42-A705634FE405}" type="presOf" srcId="{43F1CF7F-C7FC-42EA-A12A-2E94A741D114}" destId="{A9DED643-9182-4E86-8F44-19F58B4FA8F5}" srcOrd="0" destOrd="0" presId="urn:microsoft.com/office/officeart/2008/layout/LinedList"/>
    <dgm:cxn modelId="{31B90C53-488E-48F9-974B-BFF0C037460D}" srcId="{C8827DBE-50B0-4B70-9FAA-63B72C12566C}" destId="{E4033452-A60E-428A-9207-E8E69B6C47A3}" srcOrd="2" destOrd="0" parTransId="{2E2DAE62-19F5-4709-9A09-F089580BBB71}" sibTransId="{E5729FDB-4740-414B-93E6-A9CC0EE08BF6}"/>
    <dgm:cxn modelId="{AD5A7D53-55B2-4B60-8DDE-E1C1EAF8C786}" type="presOf" srcId="{C8827DBE-50B0-4B70-9FAA-63B72C12566C}" destId="{F1D61F47-FEBD-4EB9-BA81-8904F0ACC2FF}" srcOrd="0" destOrd="0" presId="urn:microsoft.com/office/officeart/2008/layout/LinedList"/>
    <dgm:cxn modelId="{2806F0B5-8052-476F-8645-86F475816019}" type="presOf" srcId="{50EA9815-8921-4A89-8AC2-EF83AFEACBC8}" destId="{5AC19804-81A3-42BF-8F20-D711BA7B19B1}" srcOrd="0" destOrd="0" presId="urn:microsoft.com/office/officeart/2008/layout/LinedList"/>
    <dgm:cxn modelId="{87A107D2-968C-4631-BAA2-DEE89B1A94DB}" type="presOf" srcId="{E4033452-A60E-428A-9207-E8E69B6C47A3}" destId="{C532F456-79FA-4E45-9EB7-288768D94EA4}" srcOrd="0" destOrd="0" presId="urn:microsoft.com/office/officeart/2008/layout/LinedList"/>
    <dgm:cxn modelId="{BEA73D6D-ACFB-4DF4-9B04-C16D0C98EC2B}" type="presParOf" srcId="{F1D61F47-FEBD-4EB9-BA81-8904F0ACC2FF}" destId="{D7A22D5A-08E9-445B-8B9D-91E843334C0D}" srcOrd="0" destOrd="0" presId="urn:microsoft.com/office/officeart/2008/layout/LinedList"/>
    <dgm:cxn modelId="{4B3F03B5-78A8-4E09-B4F8-CFDFF4975B06}" type="presParOf" srcId="{F1D61F47-FEBD-4EB9-BA81-8904F0ACC2FF}" destId="{8F4C3A84-9FB1-41CF-8214-169D8637139C}" srcOrd="1" destOrd="0" presId="urn:microsoft.com/office/officeart/2008/layout/LinedList"/>
    <dgm:cxn modelId="{3551BBE6-3E77-4EBA-993F-8B61E1F5E57B}" type="presParOf" srcId="{8F4C3A84-9FB1-41CF-8214-169D8637139C}" destId="{5AC19804-81A3-42BF-8F20-D711BA7B19B1}" srcOrd="0" destOrd="0" presId="urn:microsoft.com/office/officeart/2008/layout/LinedList"/>
    <dgm:cxn modelId="{5950DC18-EA62-405E-9FCA-5DF4E317E125}" type="presParOf" srcId="{8F4C3A84-9FB1-41CF-8214-169D8637139C}" destId="{BA5209BE-C06D-4B19-B064-9A21CF0738A7}" srcOrd="1" destOrd="0" presId="urn:microsoft.com/office/officeart/2008/layout/LinedList"/>
    <dgm:cxn modelId="{B8D866A0-1137-4399-BAB9-E71F85E275A5}" type="presParOf" srcId="{F1D61F47-FEBD-4EB9-BA81-8904F0ACC2FF}" destId="{138AA44A-7098-458B-A83F-3AC564336BAA}" srcOrd="2" destOrd="0" presId="urn:microsoft.com/office/officeart/2008/layout/LinedList"/>
    <dgm:cxn modelId="{8FBEC822-7B06-4E53-9A43-57A5D3869D9F}" type="presParOf" srcId="{F1D61F47-FEBD-4EB9-BA81-8904F0ACC2FF}" destId="{886180DD-2C79-46FA-9F8C-111023FDC848}" srcOrd="3" destOrd="0" presId="urn:microsoft.com/office/officeart/2008/layout/LinedList"/>
    <dgm:cxn modelId="{05A44B0E-2D8E-41A6-ABD4-1B9CDBAED290}" type="presParOf" srcId="{886180DD-2C79-46FA-9F8C-111023FDC848}" destId="{A9DED643-9182-4E86-8F44-19F58B4FA8F5}" srcOrd="0" destOrd="0" presId="urn:microsoft.com/office/officeart/2008/layout/LinedList"/>
    <dgm:cxn modelId="{4B68EC04-7515-4DB3-A848-EE6E71ACEA2D}" type="presParOf" srcId="{886180DD-2C79-46FA-9F8C-111023FDC848}" destId="{0CF44118-C38D-4E00-B5B2-922BF91F323E}" srcOrd="1" destOrd="0" presId="urn:microsoft.com/office/officeart/2008/layout/LinedList"/>
    <dgm:cxn modelId="{D60A5693-0930-4CBC-9A0B-401BB63F641E}" type="presParOf" srcId="{F1D61F47-FEBD-4EB9-BA81-8904F0ACC2FF}" destId="{1628BE4F-EB44-43FB-BC86-FF5EB6938668}" srcOrd="4" destOrd="0" presId="urn:microsoft.com/office/officeart/2008/layout/LinedList"/>
    <dgm:cxn modelId="{327F0482-40B4-4AB9-BC0C-03217FA1A882}" type="presParOf" srcId="{F1D61F47-FEBD-4EB9-BA81-8904F0ACC2FF}" destId="{E76F2CEA-BA50-458F-9316-51AEBC4F6F75}" srcOrd="5" destOrd="0" presId="urn:microsoft.com/office/officeart/2008/layout/LinedList"/>
    <dgm:cxn modelId="{92A21AB3-8A91-437A-9B42-87C55481F4BD}" type="presParOf" srcId="{E76F2CEA-BA50-458F-9316-51AEBC4F6F75}" destId="{C532F456-79FA-4E45-9EB7-288768D94EA4}" srcOrd="0" destOrd="0" presId="urn:microsoft.com/office/officeart/2008/layout/LinedList"/>
    <dgm:cxn modelId="{6C4B4225-EB01-43AB-8CC5-692130859035}" type="presParOf" srcId="{E76F2CEA-BA50-458F-9316-51AEBC4F6F75}" destId="{E2B11783-1A4D-45D3-93F4-08A934C7217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22D5A-08E9-445B-8B9D-91E843334C0D}">
      <dsp:nvSpPr>
        <dsp:cNvPr id="0" name=""/>
        <dsp:cNvSpPr/>
      </dsp:nvSpPr>
      <dsp:spPr>
        <a:xfrm>
          <a:off x="0" y="2181"/>
          <a:ext cx="6451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C19804-81A3-42BF-8F20-D711BA7B19B1}">
      <dsp:nvSpPr>
        <dsp:cNvPr id="0" name=""/>
        <dsp:cNvSpPr/>
      </dsp:nvSpPr>
      <dsp:spPr>
        <a:xfrm>
          <a:off x="0" y="2181"/>
          <a:ext cx="6451943" cy="148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5-20cm sized Mycenaean figurines, usually standing around 10cm. (French, 1971) </a:t>
          </a:r>
          <a:endParaRPr lang="en-US" sz="2800" kern="1200" dirty="0"/>
        </a:p>
      </dsp:txBody>
      <dsp:txXfrm>
        <a:off x="0" y="2181"/>
        <a:ext cx="6451943" cy="1487841"/>
      </dsp:txXfrm>
    </dsp:sp>
    <dsp:sp modelId="{138AA44A-7098-458B-A83F-3AC564336BAA}">
      <dsp:nvSpPr>
        <dsp:cNvPr id="0" name=""/>
        <dsp:cNvSpPr/>
      </dsp:nvSpPr>
      <dsp:spPr>
        <a:xfrm>
          <a:off x="0" y="1490022"/>
          <a:ext cx="6451943" cy="0"/>
        </a:xfrm>
        <a:prstGeom prst="line">
          <a:avLst/>
        </a:prstGeom>
        <a:solidFill>
          <a:schemeClr val="accent2">
            <a:hueOff val="689259"/>
            <a:satOff val="12903"/>
            <a:lumOff val="-784"/>
            <a:alphaOff val="0"/>
          </a:schemeClr>
        </a:solidFill>
        <a:ln w="19050" cap="flat" cmpd="sng" algn="ctr">
          <a:solidFill>
            <a:schemeClr val="accent2">
              <a:hueOff val="689259"/>
              <a:satOff val="1290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DED643-9182-4E86-8F44-19F58B4FA8F5}">
      <dsp:nvSpPr>
        <dsp:cNvPr id="0" name=""/>
        <dsp:cNvSpPr/>
      </dsp:nvSpPr>
      <dsp:spPr>
        <a:xfrm>
          <a:off x="0" y="1490022"/>
          <a:ext cx="6451943" cy="148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Pinched head, circular, female body, likely draped clothing, conical legs (Steele, 2020; French, 1971; Pasternak, 2007)</a:t>
          </a:r>
          <a:endParaRPr lang="en-US" sz="2800" kern="1200" dirty="0"/>
        </a:p>
      </dsp:txBody>
      <dsp:txXfrm>
        <a:off x="0" y="1490022"/>
        <a:ext cx="6451943" cy="1487841"/>
      </dsp:txXfrm>
    </dsp:sp>
    <dsp:sp modelId="{1628BE4F-EB44-43FB-BC86-FF5EB6938668}">
      <dsp:nvSpPr>
        <dsp:cNvPr id="0" name=""/>
        <dsp:cNvSpPr/>
      </dsp:nvSpPr>
      <dsp:spPr>
        <a:xfrm>
          <a:off x="0" y="2977864"/>
          <a:ext cx="6451943" cy="0"/>
        </a:xfrm>
        <a:prstGeom prst="line">
          <a:avLst/>
        </a:prstGeom>
        <a:solidFill>
          <a:schemeClr val="accent2">
            <a:hueOff val="1378517"/>
            <a:satOff val="25807"/>
            <a:lumOff val="-1569"/>
            <a:alphaOff val="0"/>
          </a:schemeClr>
        </a:solidFill>
        <a:ln w="19050" cap="flat" cmpd="sng" algn="ctr">
          <a:solidFill>
            <a:schemeClr val="accent2">
              <a:hueOff val="1378517"/>
              <a:satOff val="25807"/>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32F456-79FA-4E45-9EB7-288768D94EA4}">
      <dsp:nvSpPr>
        <dsp:cNvPr id="0" name=""/>
        <dsp:cNvSpPr/>
      </dsp:nvSpPr>
      <dsp:spPr>
        <a:xfrm>
          <a:off x="0" y="2977864"/>
          <a:ext cx="6451943" cy="148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Named the ‘phi’ style figurine because of its similarity to the letter of the Greek alphabet ‘</a:t>
          </a:r>
          <a:r>
            <a:rPr lang="el-GR" sz="2800" kern="1200" dirty="0"/>
            <a:t>φ</a:t>
          </a:r>
          <a:r>
            <a:rPr lang="en-GB" sz="2800" kern="1200" dirty="0"/>
            <a:t>’ (French, 1971)</a:t>
          </a:r>
          <a:endParaRPr lang="en-US" sz="2800" kern="1200" dirty="0"/>
        </a:p>
      </dsp:txBody>
      <dsp:txXfrm>
        <a:off x="0" y="2977864"/>
        <a:ext cx="6451943" cy="14878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62890C-6DDE-48A2-AC5A-B1433D69F538}" type="datetimeFigureOut">
              <a:rPr lang="en-GB" smtClean="0"/>
              <a:t>25/11/2025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15492C-8772-4958-9092-3117BEFE11DC}" type="slidenum">
              <a:rPr lang="en-GB" smtClean="0"/>
              <a:t>‹#›</a:t>
            </a:fld>
            <a:endParaRPr lang="en-GB" dirty="0"/>
          </a:p>
        </p:txBody>
      </p:sp>
    </p:spTree>
    <p:extLst>
      <p:ext uri="{BB962C8B-B14F-4D97-AF65-F5344CB8AC3E}">
        <p14:creationId xmlns:p14="http://schemas.microsoft.com/office/powerpoint/2010/main" val="1935770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15492C-8772-4958-9092-3117BEFE11DC}" type="slidenum">
              <a:rPr lang="en-GB" smtClean="0"/>
              <a:t>2</a:t>
            </a:fld>
            <a:endParaRPr lang="en-GB" dirty="0"/>
          </a:p>
        </p:txBody>
      </p:sp>
    </p:spTree>
    <p:extLst>
      <p:ext uri="{BB962C8B-B14F-4D97-AF65-F5344CB8AC3E}">
        <p14:creationId xmlns:p14="http://schemas.microsoft.com/office/powerpoint/2010/main" val="522983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30C96A5-3E17-4D54-8E85-10DB335565AE}" type="datetimeFigureOut">
              <a:rPr lang="en-GB" smtClean="0"/>
              <a:t>25/11/2025</a:t>
            </a:fld>
            <a:endParaRPr lang="en-GB"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1957550-83F0-4A01-AC9A-503C7FFF1289}" type="slidenum">
              <a:rPr lang="en-GB" smtClean="0"/>
              <a:t>‹#›</a:t>
            </a:fld>
            <a:endParaRPr lang="en-GB"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111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1710361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57550-83F0-4A01-AC9A-503C7FFF1289}" type="slidenum">
              <a:rPr lang="en-GB" smtClean="0"/>
              <a:t>‹#›</a:t>
            </a:fld>
            <a:endParaRPr lang="en-GB"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864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1155323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107413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2891615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1798469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347569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3453328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428196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C96A5-3E17-4D54-8E85-10DB335565AE}" type="datetimeFigureOut">
              <a:rPr lang="en-GB" smtClean="0"/>
              <a:t>25/11/2025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57550-83F0-4A01-AC9A-503C7FFF1289}" type="slidenum">
              <a:rPr lang="en-GB" smtClean="0"/>
              <a:t>‹#›</a:t>
            </a:fld>
            <a:endParaRPr lang="en-GB" dirty="0"/>
          </a:p>
        </p:txBody>
      </p:sp>
    </p:spTree>
    <p:extLst>
      <p:ext uri="{BB962C8B-B14F-4D97-AF65-F5344CB8AC3E}">
        <p14:creationId xmlns:p14="http://schemas.microsoft.com/office/powerpoint/2010/main" val="4178975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30C96A5-3E17-4D54-8E85-10DB335565AE}" type="datetimeFigureOut">
              <a:rPr lang="en-GB" smtClean="0"/>
              <a:t>25/11/2025</a:t>
            </a:fld>
            <a:endParaRPr lang="en-GB"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21957550-83F0-4A01-AC9A-503C7FFF1289}" type="slidenum">
              <a:rPr lang="en-GB" smtClean="0"/>
              <a:t>‹#›</a:t>
            </a:fld>
            <a:endParaRPr lang="en-GB" dirty="0"/>
          </a:p>
        </p:txBody>
      </p:sp>
    </p:spTree>
    <p:extLst>
      <p:ext uri="{BB962C8B-B14F-4D97-AF65-F5344CB8AC3E}">
        <p14:creationId xmlns:p14="http://schemas.microsoft.com/office/powerpoint/2010/main" val="15197192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16/j.jaa.2020.101161" TargetMode="External"/><Relationship Id="rId3" Type="http://schemas.openxmlformats.org/officeDocument/2006/relationships/hyperlink" Target="https://www.researchgate.net/publication/284831296_Investigating_quality_of_urban_life_Theory_methods_and_empirical_research" TargetMode="External"/><Relationship Id="rId7" Type="http://schemas.openxmlformats.org/officeDocument/2006/relationships/hyperlink" Target="https://archive.org/details/mycenaenarrative1880schl" TargetMode="External"/><Relationship Id="rId2" Type="http://schemas.openxmlformats.org/officeDocument/2006/relationships/hyperlink" Target="http://www.jstor.org/stable/30103231" TargetMode="External"/><Relationship Id="rId1" Type="http://schemas.openxmlformats.org/officeDocument/2006/relationships/slideLayout" Target="../slideLayouts/slideLayout2.xml"/><Relationship Id="rId6" Type="http://schemas.openxmlformats.org/officeDocument/2006/relationships/hyperlink" Target="http://www.jstor.org/stable/30073261" TargetMode="External"/><Relationship Id="rId5" Type="http://schemas.openxmlformats.org/officeDocument/2006/relationships/hyperlink" Target="https://www.proquest.com/dissertations-theses/mycenaean-terracotta-figures-figurines-beyond/docview/304803837/se-2?accountid=130472" TargetMode="External"/><Relationship Id="rId4" Type="http://schemas.openxmlformats.org/officeDocument/2006/relationships/hyperlink" Target="https://www.worldhistory.org/image/16038/mycenaean-female-figurine-of-phi--ty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A566188-DA61-435D-B7D6-F237748F1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59CDD208-D64E-4053-BB7E-A9CF89D1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134B1DC8-DA12-5DBB-18BF-AD854DC2A9C2}"/>
              </a:ext>
            </a:extLst>
          </p:cNvPr>
          <p:cNvSpPr>
            <a:spLocks noGrp="1"/>
          </p:cNvSpPr>
          <p:nvPr>
            <p:ph type="ctrTitle"/>
          </p:nvPr>
        </p:nvSpPr>
        <p:spPr>
          <a:xfrm>
            <a:off x="895467" y="863364"/>
            <a:ext cx="6657476" cy="5126124"/>
          </a:xfrm>
        </p:spPr>
        <p:txBody>
          <a:bodyPr anchor="ctr">
            <a:normAutofit/>
          </a:bodyPr>
          <a:lstStyle/>
          <a:p>
            <a:pPr algn="r"/>
            <a:r>
              <a:rPr lang="en-GB" sz="6600" dirty="0"/>
              <a:t>Mycenaean phi-type terracotta figurines</a:t>
            </a:r>
          </a:p>
        </p:txBody>
      </p:sp>
      <p:sp>
        <p:nvSpPr>
          <p:cNvPr id="3" name="Subtitle 2">
            <a:extLst>
              <a:ext uri="{FF2B5EF4-FFF2-40B4-BE49-F238E27FC236}">
                <a16:creationId xmlns:a16="http://schemas.microsoft.com/office/drawing/2014/main" id="{ACCCDB41-5D1E-EA6E-CD28-F729523EBFF0}"/>
              </a:ext>
            </a:extLst>
          </p:cNvPr>
          <p:cNvSpPr>
            <a:spLocks noGrp="1"/>
          </p:cNvSpPr>
          <p:nvPr>
            <p:ph type="subTitle" idx="1"/>
          </p:nvPr>
        </p:nvSpPr>
        <p:spPr>
          <a:xfrm>
            <a:off x="8352941" y="863364"/>
            <a:ext cx="3082986" cy="5120435"/>
          </a:xfrm>
        </p:spPr>
        <p:txBody>
          <a:bodyPr anchor="ctr">
            <a:normAutofit/>
          </a:bodyPr>
          <a:lstStyle/>
          <a:p>
            <a:pPr algn="l"/>
            <a:r>
              <a:rPr lang="en-GB" sz="2000" dirty="0">
                <a:solidFill>
                  <a:srgbClr val="000000"/>
                </a:solidFill>
              </a:rPr>
              <a:t>Kip Williams</a:t>
            </a:r>
          </a:p>
        </p:txBody>
      </p:sp>
      <p:cxnSp>
        <p:nvCxnSpPr>
          <p:cNvPr id="12" name="Straight Connector 11">
            <a:extLst>
              <a:ext uri="{FF2B5EF4-FFF2-40B4-BE49-F238E27FC236}">
                <a16:creationId xmlns:a16="http://schemas.microsoft.com/office/drawing/2014/main" id="{B93C2A17-5343-41E9-BE0B-BFA49AFA1E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961243" y="2054826"/>
            <a:ext cx="0" cy="2743200"/>
          </a:xfrm>
          <a:prstGeom prst="line">
            <a:avLst/>
          </a:prstGeom>
          <a:ln w="12700">
            <a:solidFill>
              <a:srgbClr val="0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2488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BD22-2C8F-8E4F-6713-09EF50F3D292}"/>
              </a:ext>
            </a:extLst>
          </p:cNvPr>
          <p:cNvSpPr>
            <a:spLocks noGrp="1"/>
          </p:cNvSpPr>
          <p:nvPr>
            <p:ph type="title"/>
          </p:nvPr>
        </p:nvSpPr>
        <p:spPr>
          <a:xfrm>
            <a:off x="653145" y="609600"/>
            <a:ext cx="3364378" cy="1300844"/>
          </a:xfrm>
        </p:spPr>
        <p:txBody>
          <a:bodyPr>
            <a:normAutofit/>
          </a:bodyPr>
          <a:lstStyle/>
          <a:p>
            <a:r>
              <a:rPr lang="en-GB" sz="4800" dirty="0"/>
              <a:t>What is it?</a:t>
            </a:r>
          </a:p>
        </p:txBody>
      </p:sp>
      <p:graphicFrame>
        <p:nvGraphicFramePr>
          <p:cNvPr id="5" name="Content Placeholder 2">
            <a:extLst>
              <a:ext uri="{FF2B5EF4-FFF2-40B4-BE49-F238E27FC236}">
                <a16:creationId xmlns:a16="http://schemas.microsoft.com/office/drawing/2014/main" id="{79D36338-1AF5-BB20-DAD2-4BE31664DF87}"/>
              </a:ext>
            </a:extLst>
          </p:cNvPr>
          <p:cNvGraphicFramePr>
            <a:graphicFrameLocks noGrp="1"/>
          </p:cNvGraphicFramePr>
          <p:nvPr>
            <p:ph idx="1"/>
            <p:extLst>
              <p:ext uri="{D42A27DB-BD31-4B8C-83A1-F6EECF244321}">
                <p14:modId xmlns:p14="http://schemas.microsoft.com/office/powerpoint/2010/main" val="4218409574"/>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vase on a white surface&#10;&#10;AI-generated content may be incorrect.">
            <a:extLst>
              <a:ext uri="{FF2B5EF4-FFF2-40B4-BE49-F238E27FC236}">
                <a16:creationId xmlns:a16="http://schemas.microsoft.com/office/drawing/2014/main" id="{4D5B125D-ACEB-CF17-BA22-A76D26EB449B}"/>
              </a:ext>
            </a:extLst>
          </p:cNvPr>
          <p:cNvPicPr>
            <a:picLocks noChangeAspect="1"/>
          </p:cNvPicPr>
          <p:nvPr/>
        </p:nvPicPr>
        <p:blipFill>
          <a:blip r:embed="rId8">
            <a:extLst>
              <a:ext uri="{28A0092B-C50C-407E-A947-70E740481C1C}">
                <a14:useLocalDpi xmlns:a14="http://schemas.microsoft.com/office/drawing/2010/main" val="0"/>
              </a:ext>
            </a:extLst>
          </a:blip>
          <a:srcRect l="23398" t="14646" r="19318" b="13700"/>
          <a:stretch>
            <a:fillRect/>
          </a:stretch>
        </p:blipFill>
        <p:spPr>
          <a:xfrm>
            <a:off x="653145" y="1483928"/>
            <a:ext cx="2683613" cy="4475714"/>
          </a:xfrm>
          <a:prstGeom prst="rect">
            <a:avLst/>
          </a:prstGeom>
        </p:spPr>
      </p:pic>
      <p:sp>
        <p:nvSpPr>
          <p:cNvPr id="6" name="TextBox 5">
            <a:extLst>
              <a:ext uri="{FF2B5EF4-FFF2-40B4-BE49-F238E27FC236}">
                <a16:creationId xmlns:a16="http://schemas.microsoft.com/office/drawing/2014/main" id="{2038E32E-7C2D-CDC0-1914-E6379C7011C4}"/>
              </a:ext>
            </a:extLst>
          </p:cNvPr>
          <p:cNvSpPr txBox="1"/>
          <p:nvPr/>
        </p:nvSpPr>
        <p:spPr>
          <a:xfrm>
            <a:off x="300219" y="5910640"/>
            <a:ext cx="4769087" cy="923330"/>
          </a:xfrm>
          <a:prstGeom prst="rect">
            <a:avLst/>
          </a:prstGeom>
          <a:noFill/>
        </p:spPr>
        <p:txBody>
          <a:bodyPr wrap="square" rtlCol="0">
            <a:spAutoFit/>
          </a:bodyPr>
          <a:lstStyle/>
          <a:p>
            <a:r>
              <a:rPr lang="en-GB" dirty="0"/>
              <a:t>Above: image of Mycenaean Phi figurine, Hellenistic museum, Melbourne, Victoria (Liana Miate, 2022)</a:t>
            </a:r>
          </a:p>
        </p:txBody>
      </p:sp>
    </p:spTree>
    <p:extLst>
      <p:ext uri="{BB962C8B-B14F-4D97-AF65-F5344CB8AC3E}">
        <p14:creationId xmlns:p14="http://schemas.microsoft.com/office/powerpoint/2010/main" val="2393134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AB161-6B32-1412-63BB-AAE3D8C01E74}"/>
              </a:ext>
            </a:extLst>
          </p:cNvPr>
          <p:cNvSpPr>
            <a:spLocks noGrp="1"/>
          </p:cNvSpPr>
          <p:nvPr>
            <p:ph type="title"/>
          </p:nvPr>
        </p:nvSpPr>
        <p:spPr/>
        <p:txBody>
          <a:bodyPr/>
          <a:lstStyle/>
          <a:p>
            <a:r>
              <a:rPr lang="en-GB" dirty="0"/>
              <a:t>Origins and development</a:t>
            </a:r>
          </a:p>
        </p:txBody>
      </p:sp>
      <p:sp>
        <p:nvSpPr>
          <p:cNvPr id="3" name="Content Placeholder 2">
            <a:extLst>
              <a:ext uri="{FF2B5EF4-FFF2-40B4-BE49-F238E27FC236}">
                <a16:creationId xmlns:a16="http://schemas.microsoft.com/office/drawing/2014/main" id="{FF27CAA5-9559-26DE-F7CA-9100DDF0958D}"/>
              </a:ext>
            </a:extLst>
          </p:cNvPr>
          <p:cNvSpPr>
            <a:spLocks noGrp="1"/>
          </p:cNvSpPr>
          <p:nvPr>
            <p:ph idx="1"/>
          </p:nvPr>
        </p:nvSpPr>
        <p:spPr/>
        <p:txBody>
          <a:bodyPr/>
          <a:lstStyle/>
          <a:p>
            <a:r>
              <a:rPr lang="en-GB" sz="2400" dirty="0"/>
              <a:t>Exact date of first production is unclear</a:t>
            </a:r>
          </a:p>
          <a:p>
            <a:r>
              <a:rPr lang="en-GB" sz="2400" dirty="0"/>
              <a:t>First of the terracotta figurines has been found at Pylos from LHIIA- first absolute date is 1430 bc. (French, 1971)</a:t>
            </a:r>
          </a:p>
          <a:p>
            <a:r>
              <a:rPr lang="en-GB" sz="2400" dirty="0"/>
              <a:t>The phi-type is one of the earlier versions of one of these terracotta figurines, dating around LHIIIA2, but before this was the proto-phi and naturalistic types. The production then continues into later dates until around the LHIIIB (Pasternak, 2007)</a:t>
            </a:r>
          </a:p>
          <a:p>
            <a:r>
              <a:rPr lang="en-GB" sz="2400" dirty="0"/>
              <a:t>Cretan and Cycladic influence in it’s creation, along with some Minoan styles. (French, 1971)</a:t>
            </a:r>
          </a:p>
          <a:p>
            <a:endParaRPr lang="en-GB" dirty="0"/>
          </a:p>
          <a:p>
            <a:endParaRPr lang="en-GB" dirty="0"/>
          </a:p>
        </p:txBody>
      </p:sp>
    </p:spTree>
    <p:extLst>
      <p:ext uri="{BB962C8B-B14F-4D97-AF65-F5344CB8AC3E}">
        <p14:creationId xmlns:p14="http://schemas.microsoft.com/office/powerpoint/2010/main" val="2537692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35F9-00D8-93C1-AC29-1FAE25AEC419}"/>
              </a:ext>
            </a:extLst>
          </p:cNvPr>
          <p:cNvSpPr>
            <a:spLocks noGrp="1"/>
          </p:cNvSpPr>
          <p:nvPr>
            <p:ph type="title"/>
          </p:nvPr>
        </p:nvSpPr>
        <p:spPr/>
        <p:txBody>
          <a:bodyPr/>
          <a:lstStyle/>
          <a:p>
            <a:r>
              <a:rPr lang="en-GB" dirty="0"/>
              <a:t>Where are they found?</a:t>
            </a:r>
          </a:p>
        </p:txBody>
      </p:sp>
      <p:sp>
        <p:nvSpPr>
          <p:cNvPr id="5" name="Content Placeholder 4">
            <a:extLst>
              <a:ext uri="{FF2B5EF4-FFF2-40B4-BE49-F238E27FC236}">
                <a16:creationId xmlns:a16="http://schemas.microsoft.com/office/drawing/2014/main" id="{58093FDE-0D41-BE2E-76DE-26FDE060DBFB}"/>
              </a:ext>
            </a:extLst>
          </p:cNvPr>
          <p:cNvSpPr>
            <a:spLocks noGrp="1"/>
          </p:cNvSpPr>
          <p:nvPr>
            <p:ph idx="1"/>
          </p:nvPr>
        </p:nvSpPr>
        <p:spPr>
          <a:xfrm>
            <a:off x="1143000" y="2057400"/>
            <a:ext cx="4824663" cy="4038600"/>
          </a:xfrm>
        </p:spPr>
        <p:txBody>
          <a:bodyPr>
            <a:normAutofit lnSpcReduction="10000"/>
          </a:bodyPr>
          <a:lstStyle/>
          <a:p>
            <a:pPr marL="342900" indent="-342900">
              <a:buFontTx/>
              <a:buChar char="-"/>
            </a:pPr>
            <a:r>
              <a:rPr lang="en-GB" sz="2400" dirty="0"/>
              <a:t>Mainland Greece: Athens, Delphi, Pylos and Brauron</a:t>
            </a:r>
          </a:p>
          <a:p>
            <a:pPr marL="342900" indent="-342900"/>
            <a:r>
              <a:rPr lang="en-GB" sz="2400" dirty="0"/>
              <a:t>The Cyclades: Phylakopi (Melos), Kea </a:t>
            </a:r>
          </a:p>
          <a:p>
            <a:pPr marL="342900" indent="-342900"/>
            <a:r>
              <a:rPr lang="en-GB" sz="2400" dirty="0"/>
              <a:t>Crete: Troy, Knossos</a:t>
            </a:r>
          </a:p>
          <a:p>
            <a:pPr marL="342900" indent="-342900"/>
            <a:r>
              <a:rPr lang="en-GB" sz="2400" dirty="0"/>
              <a:t>Rhodes</a:t>
            </a:r>
          </a:p>
          <a:p>
            <a:pPr marL="342900" indent="-342900">
              <a:buFont typeface="Arial" panose="020B0604020202020204" pitchFamily="34" charset="0"/>
              <a:buChar char="•"/>
            </a:pPr>
            <a:r>
              <a:rPr lang="en-GB" sz="2400" dirty="0"/>
              <a:t>Cyprus</a:t>
            </a:r>
          </a:p>
          <a:p>
            <a:pPr marL="342900" indent="-342900">
              <a:buFont typeface="Arial" panose="020B0604020202020204" pitchFamily="34" charset="0"/>
              <a:buChar char="•"/>
            </a:pPr>
            <a:r>
              <a:rPr lang="en-GB" sz="2400" dirty="0"/>
              <a:t>Anatolia: Miletus, Ugarit</a:t>
            </a:r>
          </a:p>
          <a:p>
            <a:pPr marL="342900" indent="-342900">
              <a:buFont typeface="Arial" panose="020B0604020202020204" pitchFamily="34" charset="0"/>
              <a:buChar char="•"/>
            </a:pPr>
            <a:r>
              <a:rPr lang="en-GB" sz="2400" dirty="0"/>
              <a:t>(French, 1971) ; Pasternak 2007)</a:t>
            </a:r>
            <a:endParaRPr lang="en-GB" dirty="0"/>
          </a:p>
          <a:p>
            <a:endParaRPr lang="en-GB" dirty="0"/>
          </a:p>
        </p:txBody>
      </p:sp>
      <p:sp>
        <p:nvSpPr>
          <p:cNvPr id="6" name="TextBox 5">
            <a:extLst>
              <a:ext uri="{FF2B5EF4-FFF2-40B4-BE49-F238E27FC236}">
                <a16:creationId xmlns:a16="http://schemas.microsoft.com/office/drawing/2014/main" id="{9A8633BA-EAE8-CC91-7555-03669C9680F5}"/>
              </a:ext>
            </a:extLst>
          </p:cNvPr>
          <p:cNvSpPr txBox="1"/>
          <p:nvPr/>
        </p:nvSpPr>
        <p:spPr>
          <a:xfrm>
            <a:off x="5967663" y="2181726"/>
            <a:ext cx="5727032" cy="646331"/>
          </a:xfrm>
          <a:prstGeom prst="rect">
            <a:avLst/>
          </a:prstGeom>
          <a:noFill/>
        </p:spPr>
        <p:txBody>
          <a:bodyPr wrap="square" rtlCol="0">
            <a:spAutoFit/>
          </a:bodyPr>
          <a:lstStyle/>
          <a:p>
            <a:r>
              <a:rPr lang="en-GB" dirty="0"/>
              <a:t>Below: A map showing the distribution of Mycenaean terracotta figurines.(Pasternak, 2007, fig.)</a:t>
            </a:r>
          </a:p>
        </p:txBody>
      </p:sp>
      <p:pic>
        <p:nvPicPr>
          <p:cNvPr id="10" name="Picture 9" descr="A map of the middle east&#10;&#10;AI-generated content may be incorrect.">
            <a:extLst>
              <a:ext uri="{FF2B5EF4-FFF2-40B4-BE49-F238E27FC236}">
                <a16:creationId xmlns:a16="http://schemas.microsoft.com/office/drawing/2014/main" id="{C45B2FFA-E24F-6E5C-930C-2E8F5DA110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67663" y="2927867"/>
            <a:ext cx="5225143" cy="3501610"/>
          </a:xfrm>
          <a:prstGeom prst="rect">
            <a:avLst/>
          </a:prstGeom>
        </p:spPr>
      </p:pic>
    </p:spTree>
    <p:extLst>
      <p:ext uri="{BB962C8B-B14F-4D97-AF65-F5344CB8AC3E}">
        <p14:creationId xmlns:p14="http://schemas.microsoft.com/office/powerpoint/2010/main" val="777766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0EDF-CD2C-CACB-A0BD-A9231108E761}"/>
              </a:ext>
            </a:extLst>
          </p:cNvPr>
          <p:cNvSpPr>
            <a:spLocks noGrp="1"/>
          </p:cNvSpPr>
          <p:nvPr>
            <p:ph type="title"/>
          </p:nvPr>
        </p:nvSpPr>
        <p:spPr/>
        <p:txBody>
          <a:bodyPr/>
          <a:lstStyle/>
          <a:p>
            <a:r>
              <a:rPr lang="en-GB" dirty="0"/>
              <a:t>Iconography and use</a:t>
            </a:r>
          </a:p>
        </p:txBody>
      </p:sp>
      <p:sp>
        <p:nvSpPr>
          <p:cNvPr id="3" name="Content Placeholder 2">
            <a:extLst>
              <a:ext uri="{FF2B5EF4-FFF2-40B4-BE49-F238E27FC236}">
                <a16:creationId xmlns:a16="http://schemas.microsoft.com/office/drawing/2014/main" id="{51ACCA54-6DFC-6491-163E-8B21ED40ACC0}"/>
              </a:ext>
            </a:extLst>
          </p:cNvPr>
          <p:cNvSpPr>
            <a:spLocks noGrp="1"/>
          </p:cNvSpPr>
          <p:nvPr>
            <p:ph idx="1"/>
          </p:nvPr>
        </p:nvSpPr>
        <p:spPr>
          <a:xfrm>
            <a:off x="320842" y="1648829"/>
            <a:ext cx="5386137" cy="4351338"/>
          </a:xfrm>
        </p:spPr>
        <p:txBody>
          <a:bodyPr>
            <a:normAutofit fontScale="92500" lnSpcReduction="10000"/>
          </a:bodyPr>
          <a:lstStyle/>
          <a:p>
            <a:r>
              <a:rPr lang="en-GB" dirty="0"/>
              <a:t>Bird looking faces- common in Cretan iconography.(Pisani, 2001)</a:t>
            </a:r>
          </a:p>
          <a:p>
            <a:r>
              <a:rPr lang="en-GB" dirty="0"/>
              <a:t>Because of the size and shape, they are very tactile, indicating a personal relationship between owner and object (Steele, 2020)</a:t>
            </a:r>
          </a:p>
          <a:p>
            <a:r>
              <a:rPr lang="en-GB" dirty="0"/>
              <a:t>Clothing: usually represented via the circular shape of the item and the wavy lines across the midriff, this is seen as a representation of Mycenaean drapery. (French. 1971)</a:t>
            </a:r>
          </a:p>
          <a:p>
            <a:r>
              <a:rPr lang="en-GB" dirty="0"/>
              <a:t>Jewellery: dotted or straight line across the neck, often to indicate a necklace (Steele, 2020)</a:t>
            </a:r>
          </a:p>
          <a:p>
            <a:r>
              <a:rPr lang="en-GB" dirty="0"/>
              <a:t>Hair: painted in a ponytail or plait fashion (French, 1971)</a:t>
            </a:r>
          </a:p>
        </p:txBody>
      </p:sp>
      <p:sp>
        <p:nvSpPr>
          <p:cNvPr id="4" name="TextBox 3">
            <a:extLst>
              <a:ext uri="{FF2B5EF4-FFF2-40B4-BE49-F238E27FC236}">
                <a16:creationId xmlns:a16="http://schemas.microsoft.com/office/drawing/2014/main" id="{47320570-2A76-7BB6-3F49-106F74EFC157}"/>
              </a:ext>
            </a:extLst>
          </p:cNvPr>
          <p:cNvSpPr txBox="1"/>
          <p:nvPr/>
        </p:nvSpPr>
        <p:spPr>
          <a:xfrm>
            <a:off x="5627571" y="1792851"/>
            <a:ext cx="5470357"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accent1"/>
                </a:solidFill>
              </a:rPr>
              <a:t>The use of these objects changes based on the place they are found</a:t>
            </a:r>
          </a:p>
          <a:p>
            <a:pPr marL="342900" indent="-342900">
              <a:buFont typeface="Arial" panose="020B0604020202020204" pitchFamily="34" charset="0"/>
              <a:buChar char="•"/>
            </a:pPr>
            <a:r>
              <a:rPr lang="en-GB" sz="2400" dirty="0">
                <a:solidFill>
                  <a:schemeClr val="accent1"/>
                </a:solidFill>
              </a:rPr>
              <a:t>Mycenae, mainly domestic, then funerary, then ritual</a:t>
            </a:r>
          </a:p>
          <a:p>
            <a:pPr marL="342900" indent="-342900">
              <a:buFont typeface="Arial" panose="020B0604020202020204" pitchFamily="34" charset="0"/>
              <a:buChar char="•"/>
            </a:pPr>
            <a:r>
              <a:rPr lang="en-GB" sz="2400" dirty="0">
                <a:solidFill>
                  <a:schemeClr val="accent1"/>
                </a:solidFill>
              </a:rPr>
              <a:t>Mainland Greece: found in ritual sites especially</a:t>
            </a:r>
          </a:p>
          <a:p>
            <a:pPr marL="342900" indent="-342900">
              <a:buFont typeface="Arial" panose="020B0604020202020204" pitchFamily="34" charset="0"/>
              <a:buChar char="•"/>
            </a:pPr>
            <a:r>
              <a:rPr lang="en-GB" sz="2400" dirty="0">
                <a:solidFill>
                  <a:schemeClr val="accent1"/>
                </a:solidFill>
              </a:rPr>
              <a:t>Rhodes: mainly funerary</a:t>
            </a:r>
          </a:p>
          <a:p>
            <a:pPr marL="342900" indent="-342900">
              <a:buFont typeface="Arial" panose="020B0604020202020204" pitchFamily="34" charset="0"/>
              <a:buChar char="•"/>
            </a:pPr>
            <a:r>
              <a:rPr lang="en-GB" sz="2400" dirty="0">
                <a:solidFill>
                  <a:schemeClr val="accent1"/>
                </a:solidFill>
              </a:rPr>
              <a:t>Melos: mainly ritual</a:t>
            </a:r>
          </a:p>
          <a:p>
            <a:pPr marL="342900" indent="-342900">
              <a:buFont typeface="Arial" panose="020B0604020202020204" pitchFamily="34" charset="0"/>
              <a:buChar char="•"/>
            </a:pPr>
            <a:r>
              <a:rPr lang="en-GB" sz="2400" dirty="0">
                <a:solidFill>
                  <a:schemeClr val="accent1"/>
                </a:solidFill>
              </a:rPr>
              <a:t>Cyclades, Cyprus, Crete: ,mainly domestic, barely any funerary (Pasternak.2007)</a:t>
            </a:r>
          </a:p>
        </p:txBody>
      </p:sp>
    </p:spTree>
    <p:extLst>
      <p:ext uri="{BB962C8B-B14F-4D97-AF65-F5344CB8AC3E}">
        <p14:creationId xmlns:p14="http://schemas.microsoft.com/office/powerpoint/2010/main" val="1783670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35710-2B40-5B51-4013-E09FAF5FBE94}"/>
              </a:ext>
            </a:extLst>
          </p:cNvPr>
          <p:cNvSpPr>
            <a:spLocks noGrp="1"/>
          </p:cNvSpPr>
          <p:nvPr>
            <p:ph type="title"/>
          </p:nvPr>
        </p:nvSpPr>
        <p:spPr/>
        <p:txBody>
          <a:bodyPr/>
          <a:lstStyle/>
          <a:p>
            <a:r>
              <a:rPr lang="en-GB" dirty="0"/>
              <a:t>Previous scholars</a:t>
            </a:r>
          </a:p>
        </p:txBody>
      </p:sp>
      <p:sp>
        <p:nvSpPr>
          <p:cNvPr id="3" name="Content Placeholder 2">
            <a:extLst>
              <a:ext uri="{FF2B5EF4-FFF2-40B4-BE49-F238E27FC236}">
                <a16:creationId xmlns:a16="http://schemas.microsoft.com/office/drawing/2014/main" id="{26FE4C6F-2F65-F14E-E3DB-03022DC0FCC8}"/>
              </a:ext>
            </a:extLst>
          </p:cNvPr>
          <p:cNvSpPr>
            <a:spLocks noGrp="1"/>
          </p:cNvSpPr>
          <p:nvPr>
            <p:ph idx="1"/>
          </p:nvPr>
        </p:nvSpPr>
        <p:spPr>
          <a:xfrm>
            <a:off x="838200" y="1825625"/>
            <a:ext cx="10776284" cy="4351338"/>
          </a:xfrm>
        </p:spPr>
        <p:txBody>
          <a:bodyPr>
            <a:normAutofit/>
          </a:bodyPr>
          <a:lstStyle/>
          <a:p>
            <a:r>
              <a:rPr lang="en-GB" sz="2400" dirty="0"/>
              <a:t>Schlieman in his initial excavations at Mycenae argues that these are figures of the deity Hera  (Schieman,1880), </a:t>
            </a:r>
          </a:p>
          <a:p>
            <a:r>
              <a:rPr lang="en-GB" sz="2400" dirty="0"/>
              <a:t>Blegen argues that these objects are not Presentations of deities but instead a representation of everyday worshippers with a special connection to children as either toys or representations of a nurturing figure in their life which is then presented in their funerary rites. (Pasternak, 2007)</a:t>
            </a:r>
          </a:p>
          <a:p>
            <a:r>
              <a:rPr lang="en-GB" sz="2400" dirty="0"/>
              <a:t>French believes that these objects are religious, but are more just totems or charms of Mycenaean religion, instead of having a specific ritual us, like in a funerary context or as a protective figure (French, 1971)</a:t>
            </a:r>
          </a:p>
          <a:p>
            <a:endParaRPr lang="en-GB" dirty="0"/>
          </a:p>
        </p:txBody>
      </p:sp>
    </p:spTree>
    <p:extLst>
      <p:ext uri="{BB962C8B-B14F-4D97-AF65-F5344CB8AC3E}">
        <p14:creationId xmlns:p14="http://schemas.microsoft.com/office/powerpoint/2010/main" val="2337686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34173-CDA5-13E0-62C4-D67F8D0EC72A}"/>
              </a:ext>
            </a:extLst>
          </p:cNvPr>
          <p:cNvSpPr>
            <a:spLocks noGrp="1"/>
          </p:cNvSpPr>
          <p:nvPr>
            <p:ph type="title"/>
          </p:nvPr>
        </p:nvSpPr>
        <p:spPr/>
        <p:txBody>
          <a:bodyPr/>
          <a:lstStyle/>
          <a:p>
            <a:r>
              <a:rPr lang="en-GB" dirty="0"/>
              <a:t>Theoretical framework: Cultural hybridity</a:t>
            </a:r>
          </a:p>
        </p:txBody>
      </p:sp>
      <p:sp>
        <p:nvSpPr>
          <p:cNvPr id="4" name="TextBox 3">
            <a:extLst>
              <a:ext uri="{FF2B5EF4-FFF2-40B4-BE49-F238E27FC236}">
                <a16:creationId xmlns:a16="http://schemas.microsoft.com/office/drawing/2014/main" id="{5D92ADAD-8446-0C1E-7C45-F3F96BCD642E}"/>
              </a:ext>
            </a:extLst>
          </p:cNvPr>
          <p:cNvSpPr txBox="1"/>
          <p:nvPr/>
        </p:nvSpPr>
        <p:spPr>
          <a:xfrm>
            <a:off x="481263" y="1604211"/>
            <a:ext cx="10824411" cy="4832092"/>
          </a:xfrm>
          <a:prstGeom prst="rect">
            <a:avLst/>
          </a:prstGeom>
          <a:noFill/>
        </p:spPr>
        <p:txBody>
          <a:bodyPr wrap="square" rtlCol="0">
            <a:spAutoFit/>
          </a:bodyPr>
          <a:lstStyle/>
          <a:p>
            <a:pPr marL="285750" indent="-285750">
              <a:buFont typeface="Arial" panose="020B0604020202020204" pitchFamily="34" charset="0"/>
              <a:buChar char="•"/>
            </a:pPr>
            <a:r>
              <a:rPr lang="en-GB" sz="2200" dirty="0">
                <a:solidFill>
                  <a:schemeClr val="accent1"/>
                </a:solidFill>
              </a:rPr>
              <a:t>Glocalization (Marans, 2011)</a:t>
            </a:r>
          </a:p>
          <a:p>
            <a:pPr marL="285750" indent="-285750">
              <a:buFont typeface="Arial" panose="020B0604020202020204" pitchFamily="34" charset="0"/>
              <a:buChar char="•"/>
            </a:pPr>
            <a:r>
              <a:rPr lang="en-GB" sz="2200" dirty="0">
                <a:solidFill>
                  <a:schemeClr val="accent1"/>
                </a:solidFill>
              </a:rPr>
              <a:t>The concept of  transforming external influences and ideas to combine with the indigenous culture and ideals.</a:t>
            </a:r>
          </a:p>
          <a:p>
            <a:pPr marL="285750" indent="-285750">
              <a:buFont typeface="Arial" panose="020B0604020202020204" pitchFamily="34" charset="0"/>
              <a:buChar char="•"/>
            </a:pPr>
            <a:r>
              <a:rPr lang="en-GB" sz="2200" dirty="0">
                <a:solidFill>
                  <a:schemeClr val="accent1"/>
                </a:solidFill>
              </a:rPr>
              <a:t>This theory fits the figurines the most due to their changing status and use across the different places they are found. There can be minimal debate that in Mycenae there was a different use for these objects than in spaces such as Miletus or Crete. The change in art styles which does exist the further out you go also shows an adoption of external influences into a local practise this shows that the use of this objects or the perception of this object must change wherever it is found. It is likely that despite the fact that these objects or grave goods in their original status they are not grave goods the further out you go and they are no longer representations of things like deities or even just Mycenaean individuals and instead represent a space or a place many of these individuals will have never gone to so are in these objects are in fact exotic, but also or just trinkets or good luck charms instead.</a:t>
            </a:r>
          </a:p>
        </p:txBody>
      </p:sp>
    </p:spTree>
    <p:extLst>
      <p:ext uri="{BB962C8B-B14F-4D97-AF65-F5344CB8AC3E}">
        <p14:creationId xmlns:p14="http://schemas.microsoft.com/office/powerpoint/2010/main" val="3821825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0A1E9-18CC-D932-739A-E9A44F65B0AE}"/>
              </a:ext>
            </a:extLst>
          </p:cNvPr>
          <p:cNvSpPr>
            <a:spLocks noGrp="1"/>
          </p:cNvSpPr>
          <p:nvPr>
            <p:ph type="title"/>
          </p:nvPr>
        </p:nvSpPr>
        <p:spPr/>
        <p:txBody>
          <a:bodyPr/>
          <a:lstStyle/>
          <a:p>
            <a:r>
              <a:rPr lang="en-GB" dirty="0"/>
              <a:t>Commodity or gift?</a:t>
            </a:r>
          </a:p>
        </p:txBody>
      </p:sp>
      <p:sp>
        <p:nvSpPr>
          <p:cNvPr id="3" name="Content Placeholder 2">
            <a:extLst>
              <a:ext uri="{FF2B5EF4-FFF2-40B4-BE49-F238E27FC236}">
                <a16:creationId xmlns:a16="http://schemas.microsoft.com/office/drawing/2014/main" id="{1D150948-EA26-F179-4E2A-F1BD071B818E}"/>
              </a:ext>
            </a:extLst>
          </p:cNvPr>
          <p:cNvSpPr>
            <a:spLocks noGrp="1"/>
          </p:cNvSpPr>
          <p:nvPr>
            <p:ph idx="1"/>
          </p:nvPr>
        </p:nvSpPr>
        <p:spPr/>
        <p:txBody>
          <a:bodyPr/>
          <a:lstStyle/>
          <a:p>
            <a:r>
              <a:rPr lang="en-GB" dirty="0"/>
              <a:t>There is no real doubt about whether this item was a gift or a commodity: there is no practical use for these, so they have to have sentimental value, and therefore be some kind of gift. This theory doesn’t particularly include recreation, though, which there is Sufficient evidence off for this peace. Especially in western Anatolia where the main examples of this type of figurine are found at the Potters quarter, showing that these are the where they're making them and they're not being imported so this isn't a gift or a commodity, this is a domestic item which has culturally been imported, but has been assimilated into a culture or lifestyle (Pasternak, 2007) .</a:t>
            </a:r>
          </a:p>
        </p:txBody>
      </p:sp>
    </p:spTree>
    <p:extLst>
      <p:ext uri="{BB962C8B-B14F-4D97-AF65-F5344CB8AC3E}">
        <p14:creationId xmlns:p14="http://schemas.microsoft.com/office/powerpoint/2010/main" val="172902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9DFB0-8673-4269-7FE6-C98A0277096D}"/>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6E804DB0-5269-8E1D-61F2-CB517C12ADE5}"/>
              </a:ext>
            </a:extLst>
          </p:cNvPr>
          <p:cNvSpPr>
            <a:spLocks noGrp="1"/>
          </p:cNvSpPr>
          <p:nvPr>
            <p:ph idx="1"/>
          </p:nvPr>
        </p:nvSpPr>
        <p:spPr/>
        <p:txBody>
          <a:bodyPr/>
          <a:lstStyle/>
          <a:p>
            <a:pPr marL="45720" indent="0">
              <a:buNone/>
            </a:pPr>
            <a:r>
              <a:rPr lang="en-GB" dirty="0"/>
              <a:t>The exact purpose and use of these figurines may never be truly understood but what can be understood is that it differed most likely differed quite intensely between the spaces where they are found. In all of the ways in which there are shared ideas and customs being represented in these objects there are also cultural Social and economic differences which are just as prevalent. that is all likelihood that in the Mycenaean tombs Schliemann (1880) is correct and these are representations of the deity hara, but this likelihood slowly becomes less realistic the further out you go when looking at this type of figurine. the concept that one of these ideas is wrong is not accurate it is more likely a combination off incredibly different concepts using the same object to express themselves. This is backed up by scholars such as Renfrew (1985). </a:t>
            </a:r>
          </a:p>
        </p:txBody>
      </p:sp>
    </p:spTree>
    <p:extLst>
      <p:ext uri="{BB962C8B-B14F-4D97-AF65-F5344CB8AC3E}">
        <p14:creationId xmlns:p14="http://schemas.microsoft.com/office/powerpoint/2010/main" val="1567154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045A-D301-4E09-05EE-55E6FB7AD75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F570C81-BC9A-31CE-A5AA-86BBA1CD5693}"/>
              </a:ext>
            </a:extLst>
          </p:cNvPr>
          <p:cNvSpPr>
            <a:spLocks noGrp="1"/>
          </p:cNvSpPr>
          <p:nvPr>
            <p:ph idx="1"/>
          </p:nvPr>
        </p:nvSpPr>
        <p:spPr>
          <a:xfrm>
            <a:off x="1495926" y="2286000"/>
            <a:ext cx="9872871" cy="4038600"/>
          </a:xfrm>
        </p:spPr>
        <p:txBody>
          <a:bodyPr>
            <a:normAutofit fontScale="62500" lnSpcReduction="20000"/>
          </a:bodyPr>
          <a:lstStyle/>
          <a:p>
            <a:r>
              <a:rPr lang="en-GB" i="1" dirty="0"/>
              <a:t>French, E. (1971) 'The Development of Mycenaean Terracotta Figurines.,' The Annual of the British School at Athens, 66, pp. 101–87. </a:t>
            </a:r>
            <a:r>
              <a:rPr lang="en-GB" i="1" dirty="0">
                <a:hlinkClick r:id="rId2"/>
              </a:rPr>
              <a:t>http://www.jstor.org/stable/30103231</a:t>
            </a:r>
            <a:r>
              <a:rPr lang="en-GB" i="1" dirty="0"/>
              <a:t>.</a:t>
            </a:r>
          </a:p>
          <a:p>
            <a:r>
              <a:rPr lang="en-GB" i="1" dirty="0"/>
              <a:t> Marans, R. and Stimson, R.J. (2011) 'Investigating quality of urban life: Theory, methods, and empirical research,' ResearchGate [Preprint]. </a:t>
            </a:r>
            <a:r>
              <a:rPr lang="en-GB" i="1" dirty="0">
                <a:hlinkClick r:id="rId3"/>
              </a:rPr>
              <a:t>https://www.researchgate.net/publication/284831296_Investigating_quality_of_urban_life_Theory_methods_and_empirical_research</a:t>
            </a:r>
            <a:r>
              <a:rPr lang="en-GB" i="1" dirty="0"/>
              <a:t>.</a:t>
            </a:r>
          </a:p>
          <a:p>
            <a:r>
              <a:rPr lang="en-GB" i="1" dirty="0"/>
              <a:t>Miate, L. (2025) Mycenaean female figurine of Phi Φ type. </a:t>
            </a:r>
            <a:r>
              <a:rPr lang="en-GB" i="1" dirty="0">
                <a:hlinkClick r:id="rId4"/>
              </a:rPr>
              <a:t>https://www.worldhistory.org/image/16038/mycenaean-female-figurine-of-phi--type/</a:t>
            </a:r>
            <a:r>
              <a:rPr lang="en-GB" i="1" dirty="0"/>
              <a:t>.</a:t>
            </a:r>
          </a:p>
          <a:p>
            <a:r>
              <a:rPr lang="en-GB" i="1" dirty="0"/>
              <a:t>Pasternak, K. M (2007) Mycenaean Terracotta Figures and Figurines Beyond the Mainland: An index of ‘Mycenaeanization.’ MA thesis. Tufts University. </a:t>
            </a:r>
            <a:r>
              <a:rPr lang="en-GB" i="1" dirty="0">
                <a:hlinkClick r:id="rId5"/>
              </a:rPr>
              <a:t>https://www.proquest.com/dissertations-theses/mycenaean-terracotta-figures-figurines-beyond/docview/304803837/se-2?accountid=130472</a:t>
            </a:r>
            <a:r>
              <a:rPr lang="en-GB" i="1" dirty="0"/>
              <a:t>.</a:t>
            </a:r>
          </a:p>
          <a:p>
            <a:r>
              <a:rPr lang="en-GB" i="1" dirty="0"/>
              <a:t> Pisani, M. (2006) 'The Collection of Terracotta Figurines in the British School at Athens.,' The Annual of the British School at Athens, 101, pp. 269–368. </a:t>
            </a:r>
            <a:r>
              <a:rPr lang="en-GB" i="1" dirty="0">
                <a:hlinkClick r:id="rId6"/>
              </a:rPr>
              <a:t>http://www.jstor.org/stable/30073261</a:t>
            </a:r>
            <a:r>
              <a:rPr lang="en-GB" i="1" dirty="0"/>
              <a:t>.</a:t>
            </a:r>
          </a:p>
          <a:p>
            <a:r>
              <a:rPr lang="en-GB" i="1" dirty="0"/>
              <a:t> Renfrew, C., Mountjoy, P.A. and Macfarlane, C. (1985) The Archaeology of cult: The Sanctuary at Phylakopi. </a:t>
            </a:r>
          </a:p>
          <a:p>
            <a:r>
              <a:rPr lang="en-GB" i="1" dirty="0"/>
              <a:t>Schliemann, H. and Gladstone, W.E. (1880) Mycenae : A narrative of researches and discoveries at Mycenae and Tiryns, Internet Archive. </a:t>
            </a:r>
            <a:r>
              <a:rPr lang="en-GB" i="1" dirty="0">
                <a:hlinkClick r:id="rId7"/>
              </a:rPr>
              <a:t>https://archive.org/details/mycenaenarrative1880schl</a:t>
            </a:r>
            <a:r>
              <a:rPr lang="en-GB" i="1" dirty="0"/>
              <a:t>.</a:t>
            </a:r>
          </a:p>
          <a:p>
            <a:r>
              <a:rPr lang="en-GB" i="1" dirty="0"/>
              <a:t> Steel, L. (2020) '“Little women”: Gender, performance, and gesture in Mycenaean female figurines,' Journal of Anthropological Archaeology, 58, p. 101161. </a:t>
            </a:r>
            <a:r>
              <a:rPr lang="en-GB" i="1" dirty="0">
                <a:hlinkClick r:id="rId8"/>
              </a:rPr>
              <a:t>https://doi.org/10.1016/j.jaa.2020.101161</a:t>
            </a:r>
            <a:r>
              <a:rPr lang="en-GB" i="1" dirty="0"/>
              <a:t>.</a:t>
            </a:r>
          </a:p>
        </p:txBody>
      </p:sp>
    </p:spTree>
    <p:extLst>
      <p:ext uri="{BB962C8B-B14F-4D97-AF65-F5344CB8AC3E}">
        <p14:creationId xmlns:p14="http://schemas.microsoft.com/office/powerpoint/2010/main" val="3983837757"/>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ef78973b4459316a3c894210796d97c4">
  <xsd:schema xmlns:xsd="http://www.w3.org/2001/XMLSchema" xmlns:xs="http://www.w3.org/2001/XMLSchema" xmlns:p="http://schemas.microsoft.com/office/2006/metadata/properties" xmlns:ns3="0085e1a2-9cbf-4b92-866b-21f3c89040b6" targetNamespace="http://schemas.microsoft.com/office/2006/metadata/properties" ma:root="true" ma:fieldsID="8a2a92cf77f2302d347db1f0e6bfabba"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85E1429B-3A48-47E2-9AB8-10C0A58547EE}">
  <ds:schemaRefs>
    <ds:schemaRef ds:uri="http://schemas.microsoft.com/sharepoint/v3/contenttype/forms"/>
  </ds:schemaRefs>
</ds:datastoreItem>
</file>

<file path=customXml/itemProps2.xml><?xml version="1.0" encoding="utf-8"?>
<ds:datastoreItem xmlns:ds="http://schemas.openxmlformats.org/officeDocument/2006/customXml" ds:itemID="{71B19208-79B4-4165-A864-43E75CE1F3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A25F8C-DA3F-4BFF-A536-8D2352A1B7C7}">
  <ds:schemaRefs>
    <ds:schemaRef ds:uri="http://schemas.microsoft.com/office/infopath/2007/PartnerControls"/>
    <ds:schemaRef ds:uri="0085e1a2-9cbf-4b92-866b-21f3c89040b6"/>
    <ds:schemaRef ds:uri="http://schemas.openxmlformats.org/package/2006/metadata/core-properties"/>
    <ds:schemaRef ds:uri="http://schemas.microsoft.com/office/2006/documentManagement/types"/>
    <ds:schemaRef ds:uri="http://purl.org/dc/dcmitype/"/>
    <ds:schemaRef ds:uri="http://purl.org/dc/elements/1.1/"/>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TM03457444[[fn=Basis]]</Template>
  <TotalTime>3074</TotalTime>
  <Words>1377</Words>
  <Application>Microsoft Office PowerPoint</Application>
  <PresentationFormat>Widescreen</PresentationFormat>
  <Paragraphs>55</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Corbel</vt:lpstr>
      <vt:lpstr>Basis</vt:lpstr>
      <vt:lpstr>Mycenaean phi-type terracotta figurines</vt:lpstr>
      <vt:lpstr>What is it?</vt:lpstr>
      <vt:lpstr>Origins and development</vt:lpstr>
      <vt:lpstr>Where are they found?</vt:lpstr>
      <vt:lpstr>Iconography and use</vt:lpstr>
      <vt:lpstr>Previous scholars</vt:lpstr>
      <vt:lpstr>Theoretical framework: Cultural hybridity</vt:lpstr>
      <vt:lpstr>Commodity or gift?</vt:lpstr>
      <vt:lpstr>conclusions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Kip Williams (2400515)</dc:creator>
  <cp:lastModifiedBy>Kip Williams (2400515)</cp:lastModifiedBy>
  <cp:revision>3</cp:revision>
  <dcterms:created xsi:type="dcterms:W3CDTF">2025-11-23T12:31:10Z</dcterms:created>
  <dcterms:modified xsi:type="dcterms:W3CDTF">2025-11-25T16:11:44Z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