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8" r:id="rId1"/>
  </p:sldMasterIdLst>
  <p:notesMasterIdLst>
    <p:notesMasterId r:id="rId17"/>
  </p:notesMasterIdLst>
  <p:handoutMasterIdLst>
    <p:handoutMasterId r:id="rId18"/>
  </p:handoutMasterIdLst>
  <p:sldIdLst>
    <p:sldId id="323" r:id="rId2"/>
    <p:sldId id="329" r:id="rId3"/>
    <p:sldId id="324" r:id="rId4"/>
    <p:sldId id="331" r:id="rId5"/>
    <p:sldId id="330" r:id="rId6"/>
    <p:sldId id="332" r:id="rId7"/>
    <p:sldId id="322" r:id="rId8"/>
    <p:sldId id="339" r:id="rId9"/>
    <p:sldId id="333" r:id="rId10"/>
    <p:sldId id="335" r:id="rId11"/>
    <p:sldId id="334" r:id="rId12"/>
    <p:sldId id="336" r:id="rId13"/>
    <p:sldId id="326" r:id="rId14"/>
    <p:sldId id="337" r:id="rId15"/>
    <p:sldId id="321" r:id="rId1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45" autoAdjust="0"/>
    <p:restoredTop sz="73016"/>
  </p:normalViewPr>
  <p:slideViewPr>
    <p:cSldViewPr snapToGrid="0">
      <p:cViewPr>
        <p:scale>
          <a:sx n="50" d="100"/>
          <a:sy n="50" d="100"/>
        </p:scale>
        <p:origin x="248" y="5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25" Type="http://schemas.microsoft.com/office/2015/10/relationships/revisionInfo" Target="revisionInfo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handoutMaster" Target="handoutMasters/handout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24/10/2018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nrich.maths.org/" TargetMode="External"/><Relationship Id="rId4" Type="http://schemas.openxmlformats.org/officeDocument/2006/relationships/hyperlink" Target="NULL" TargetMode="External"/><Relationship Id="rId5" Type="http://schemas.openxmlformats.org/officeDocument/2006/relationships/hyperlink" Target="http://www.iseemaths.com/" TargetMode="External"/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91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8704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867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  <a:p>
            <a:r>
              <a:rPr lang="en-US" altLang="x-none">
                <a:ea typeface="ＭＳ Ｐゴシック" charset="-128"/>
              </a:rPr>
              <a:t>Welsh Government (2014) Teacher Support Materials: What is Numerical Reasoning</a:t>
            </a:r>
          </a:p>
          <a:p>
            <a:r>
              <a:rPr lang="en-US" altLang="x-none">
                <a:ea typeface="ＭＳ Ｐゴシック" charset="-128"/>
              </a:rPr>
              <a:t>http://learning.gov.wales/docs/learningwales/publications/140228-what-is-numerical-reasoning-en.pdf</a:t>
            </a:r>
          </a:p>
          <a:p>
            <a:endParaRPr lang="en-US" altLang="x-none">
              <a:ea typeface="ＭＳ Ｐゴシック" charset="-128"/>
            </a:endParaRPr>
          </a:p>
          <a:p>
            <a:r>
              <a:rPr lang="en-US" altLang="x-none">
                <a:ea typeface="ＭＳ Ｐゴシック" charset="-128"/>
              </a:rPr>
              <a:t>Deunyddiau cymorth i athrawon: Beth yw rhesymu rhifiadol?</a:t>
            </a:r>
          </a:p>
          <a:p>
            <a:r>
              <a:rPr lang="en-US" altLang="x-none">
                <a:ea typeface="ＭＳ Ｐゴシック" charset="-128"/>
              </a:rPr>
              <a:t>http://learning.gov.wales/docs/learningwales/publications/140228-what-is-numerical-reasoning-cy.pdf</a:t>
            </a:r>
          </a:p>
          <a:p>
            <a:endParaRPr lang="en-US" altLang="en-US">
              <a:ea typeface="ＭＳ Ｐゴシック" charset="-128"/>
            </a:endParaRPr>
          </a:p>
          <a:p>
            <a:endParaRPr lang="en-US" altLang="x-none">
              <a:ea typeface="ＭＳ Ｐゴシック" charset="-128"/>
            </a:endParaRPr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55C6860B-CEE6-D54F-8CC6-16F4F476D98E}" type="slidenum">
              <a:rPr lang="en-US" altLang="x-none">
                <a:latin typeface="Calibri" charset="0"/>
              </a:rPr>
              <a:pPr/>
              <a:t>5</a:t>
            </a:fld>
            <a:endParaRPr lang="en-US" altLang="x-none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5710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2BEBB-DF35-4C57-87BB-EECE16A27B62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46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O fewn tasg gyfoethog, y</a:t>
            </a:r>
            <a:r>
              <a:rPr lang="cy-GB" sz="1200" b="1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 dysgwr </a:t>
            </a: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(ac nid yr athro) sy'n gorfod dod i ddeall sefyllfa.</a:t>
            </a:r>
            <a:endParaRPr lang="cy-GB" sz="800" dirty="0" smtClean="0">
              <a:solidFill>
                <a:srgbClr val="7030A0"/>
              </a:solidFill>
              <a:latin typeface="Helvetica" pitchFamily="34" charset="0"/>
              <a:sym typeface="Helvetica" pitchFamily="34" charset="0"/>
            </a:endParaRPr>
          </a:p>
          <a:p>
            <a:pPr defTabSz="457200" fontAlgn="base">
              <a:spcBef>
                <a:spcPct val="0"/>
              </a:spcBef>
              <a:spcAft>
                <a:spcPct val="0"/>
              </a:spcAft>
            </a:pP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 </a:t>
            </a:r>
          </a:p>
          <a:p>
            <a:pPr defTabSz="45720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sz="1200" dirty="0" smtClean="0">
                <a:solidFill>
                  <a:srgbClr val="7030A0"/>
                </a:solidFill>
                <a:latin typeface="Helvetica" pitchFamily="34" charset="0"/>
                <a:sym typeface="Helvetica" pitchFamily="34" charset="0"/>
              </a:rPr>
              <a:t>Mae gweithgareddau fel hyn yn ffordd o gefnogi diwylliant o ‘wneud synnwyr’ yn yr ystafell ddosbarth.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 smtClean="0">
              <a:solidFill>
                <a:srgbClr val="9900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gyfoethog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rhifedd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‘go </a:t>
            </a:r>
            <a:r>
              <a:rPr lang="en-GB" sz="1200" dirty="0" err="1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sz="1200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027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NRich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tasks 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https://nrich.maths.org/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Challenge tasks (on Moodle </a:t>
            </a:r>
            <a:r>
              <a:rPr lang="mr-IN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PowerPoints WM and EM)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related book is here: 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 invalidUrl="https://www.egfl.org.uk/sites/default/files/maths puzzles all.pdf"/>
              </a:rPr>
              <a:t>https://www.egfl.org.uk/sites/default/files/maths%20puzzles%20all.pdf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ATM ‘Pick and mix’ mathematical challenges / CAA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 Reasoning in the classroom http://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learning.gov.wales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/resources/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learningpacks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/reasoning-in-the-classroom/?skip=1&amp;lang=cy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‘Gareth Metcalfe’ tasks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http://www.iseemaths.com/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559107-142D-40A6-8D3B-1D4E8A2CA43E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272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503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921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2285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135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15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33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913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8468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79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25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0072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776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425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112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hyperlink" Target="https://moodle.uwtsd.ac.uk/pluginfile.php/63312/mod_folder/content/0/MathematicsNumberPlans.pdf?forcedownload=1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nrich.maths.org/" TargetMode="External"/><Relationship Id="rId3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learningpacks/reasoning-in-the-classroom/?skip=1&amp;lang=cy" TargetMode="External"/><Relationship Id="rId4" Type="http://schemas.openxmlformats.org/officeDocument/2006/relationships/hyperlink" Target="http://learning.gov.wales/resources/browse-all/nlnf/framework?lang=cy" TargetMode="External"/><Relationship Id="rId5" Type="http://schemas.openxmlformats.org/officeDocument/2006/relationships/hyperlink" Target="http://www.iseemaths.com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nrich.maths.org.uk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36513" y="332657"/>
            <a:ext cx="86677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500" dirty="0" smtClean="0">
                <a:solidFill>
                  <a:schemeClr val="bg1"/>
                </a:solidFill>
              </a:rPr>
              <a:t>BA2 </a:t>
            </a:r>
            <a:r>
              <a:rPr lang="en-US" sz="4500" dirty="0">
                <a:solidFill>
                  <a:schemeClr val="bg1"/>
                </a:solidFill>
              </a:rPr>
              <a:t>2018-19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  <a:p>
            <a:pPr algn="ctr"/>
            <a:r>
              <a:rPr lang="en-US" sz="4500" dirty="0" smtClean="0">
                <a:solidFill>
                  <a:schemeClr val="bg1"/>
                </a:solidFill>
              </a:rPr>
              <a:t>ECAD5004/C</a:t>
            </a:r>
            <a:endParaRPr lang="en-US" sz="45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03512" y="4365105"/>
            <a:ext cx="880225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400" dirty="0" err="1">
                <a:solidFill>
                  <a:schemeClr val="bg1"/>
                </a:solidFill>
              </a:rPr>
              <a:t>Datblygu</a:t>
            </a:r>
            <a:r>
              <a:rPr lang="en-US" sz="3400" dirty="0">
                <a:solidFill>
                  <a:schemeClr val="bg1"/>
                </a:solidFill>
              </a:rPr>
              <a:t> </a:t>
            </a:r>
            <a:r>
              <a:rPr lang="en-US" sz="3400" dirty="0" err="1" smtClean="0">
                <a:solidFill>
                  <a:schemeClr val="bg1"/>
                </a:solidFill>
              </a:rPr>
              <a:t>Ymresymu</a:t>
            </a:r>
            <a:r>
              <a:rPr lang="en-US" sz="3400" dirty="0" smtClean="0">
                <a:solidFill>
                  <a:schemeClr val="bg1"/>
                </a:solidFill>
              </a:rPr>
              <a:t> </a:t>
            </a:r>
            <a:r>
              <a:rPr lang="en-US" sz="3400" dirty="0" err="1" smtClean="0">
                <a:solidFill>
                  <a:schemeClr val="bg1"/>
                </a:solidFill>
              </a:rPr>
              <a:t>Rhifyddol</a:t>
            </a:r>
            <a:endParaRPr lang="en-US" sz="3400" dirty="0">
              <a:solidFill>
                <a:schemeClr val="bg1"/>
              </a:solidFill>
            </a:endParaRPr>
          </a:p>
          <a:p>
            <a:pPr algn="ctr"/>
            <a:r>
              <a:rPr lang="en-US" sz="3400" i="1" dirty="0">
                <a:solidFill>
                  <a:schemeClr val="bg1"/>
                </a:solidFill>
              </a:rPr>
              <a:t>Developing </a:t>
            </a:r>
            <a:r>
              <a:rPr lang="en-US" sz="3400" i="1" dirty="0" smtClean="0">
                <a:solidFill>
                  <a:schemeClr val="bg1"/>
                </a:solidFill>
              </a:rPr>
              <a:t>Numerical Reasoning</a:t>
            </a:r>
            <a:endParaRPr lang="en-US" sz="3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98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991545" y="171449"/>
            <a:ext cx="8785225" cy="1143000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600" kern="1200" spc="-100">
                <a:solidFill>
                  <a:schemeClr val="tx2"/>
                </a:solidFill>
                <a:latin typeface="+mj-lt"/>
                <a:ea typeface="ＭＳ Ｐゴシック" charset="0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  <a:ea typeface="ＭＳ Ｐゴシック" charset="0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600">
                <a:solidFill>
                  <a:schemeClr val="tx2"/>
                </a:solidFill>
                <a:latin typeface="Cambria" pitchFamily="18" charset="0"/>
              </a:defRPr>
            </a:lvl9pPr>
          </a:lstStyle>
          <a:p>
            <a:pPr>
              <a:defRPr/>
            </a:pP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mr-IN" dirty="0"/>
              <a:t>–</a:t>
            </a:r>
            <a:r>
              <a:rPr lang="en-GB" dirty="0"/>
              <a:t> Directed Task</a:t>
            </a:r>
          </a:p>
        </p:txBody>
      </p:sp>
      <p:sp>
        <p:nvSpPr>
          <p:cNvPr id="37890" name="Content Placeholder 4"/>
          <p:cNvSpPr txBox="1">
            <a:spLocks/>
          </p:cNvSpPr>
          <p:nvPr/>
        </p:nvSpPr>
        <p:spPr bwMode="auto">
          <a:xfrm>
            <a:off x="6126163" y="1260475"/>
            <a:ext cx="4362450" cy="425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>
              <a:spcAft>
                <a:spcPts val="1200"/>
              </a:spcAft>
              <a:buClrTx/>
            </a:pPr>
            <a:r>
              <a:rPr lang="en-US" altLang="x-none" sz="2400" dirty="0"/>
              <a:t>Choose a Mathematics Number Plan from the </a:t>
            </a:r>
            <a:r>
              <a:rPr lang="en-US" altLang="x-none" sz="2400" dirty="0">
                <a:hlinkClick r:id="rId2"/>
              </a:rPr>
              <a:t>Moodle</a:t>
            </a:r>
            <a:r>
              <a:rPr lang="en-US" altLang="x-none" sz="2400" dirty="0"/>
              <a:t> document (linked)</a:t>
            </a:r>
          </a:p>
          <a:p>
            <a:pPr>
              <a:spcAft>
                <a:spcPts val="1200"/>
              </a:spcAft>
              <a:buClrTx/>
            </a:pPr>
            <a:r>
              <a:rPr lang="en-US" altLang="x-none" sz="2400" dirty="0"/>
              <a:t>Identify the strategies used to support a range of learners within the lesson</a:t>
            </a:r>
          </a:p>
          <a:p>
            <a:pPr>
              <a:spcAft>
                <a:spcPts val="1200"/>
              </a:spcAft>
              <a:buClrTx/>
            </a:pPr>
            <a:r>
              <a:rPr lang="en-US" altLang="x-none" sz="2400" dirty="0"/>
              <a:t>You have two weeks to complete this task                   (by 25-10-2018)</a:t>
            </a:r>
          </a:p>
        </p:txBody>
      </p:sp>
      <p:sp>
        <p:nvSpPr>
          <p:cNvPr id="7" name="Content Placeholder 8"/>
          <p:cNvSpPr txBox="1">
            <a:spLocks/>
          </p:cNvSpPr>
          <p:nvPr/>
        </p:nvSpPr>
        <p:spPr>
          <a:xfrm>
            <a:off x="1779588" y="1333500"/>
            <a:ext cx="4318000" cy="411003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2400" dirty="0" err="1"/>
              <a:t>Dewisiwch</a:t>
            </a:r>
            <a:r>
              <a:rPr lang="en-US" sz="2400" dirty="0"/>
              <a:t> un </a:t>
            </a:r>
            <a:r>
              <a:rPr lang="en-US" sz="2400" dirty="0" err="1"/>
              <a:t>cynllun</a:t>
            </a:r>
            <a:r>
              <a:rPr lang="en-US" sz="2400" dirty="0"/>
              <a:t> </a:t>
            </a:r>
            <a:r>
              <a:rPr lang="en-US" sz="2400" dirty="0" err="1"/>
              <a:t>gwers</a:t>
            </a:r>
            <a:r>
              <a:rPr lang="en-US" sz="2400" dirty="0"/>
              <a:t> (</a:t>
            </a:r>
            <a:r>
              <a:rPr lang="en-US" sz="2400" dirty="0" err="1"/>
              <a:t>cyfrwng</a:t>
            </a:r>
            <a:r>
              <a:rPr lang="en-US" sz="2400" dirty="0"/>
              <a:t> </a:t>
            </a:r>
            <a:r>
              <a:rPr lang="en-US" sz="2400" dirty="0" err="1"/>
              <a:t>Saesneg</a:t>
            </a:r>
            <a:r>
              <a:rPr lang="en-US" sz="2400" dirty="0"/>
              <a:t>)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ffeil</a:t>
            </a:r>
            <a:r>
              <a:rPr lang="en-US" sz="2400" dirty="0"/>
              <a:t> Mathematics Number Plans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>
                <a:hlinkClick r:id="rId2"/>
              </a:rPr>
              <a:t>Moodle</a:t>
            </a:r>
            <a:r>
              <a:rPr lang="en-US" sz="2400" dirty="0"/>
              <a:t> (</a:t>
            </a:r>
            <a:r>
              <a:rPr lang="en-US" sz="2400" dirty="0" err="1"/>
              <a:t>gweler</a:t>
            </a:r>
            <a:r>
              <a:rPr lang="en-US" sz="2400" dirty="0"/>
              <a:t> </a:t>
            </a:r>
            <a:r>
              <a:rPr lang="en-US" sz="2400" dirty="0" err="1"/>
              <a:t>linc</a:t>
            </a:r>
            <a:r>
              <a:rPr lang="en-US" sz="2400" dirty="0"/>
              <a:t>)</a:t>
            </a:r>
          </a:p>
          <a:p>
            <a:pPr>
              <a:defRPr/>
            </a:pPr>
            <a:r>
              <a:rPr lang="en-US" sz="2400" dirty="0" err="1"/>
              <a:t>Ewch</a:t>
            </a:r>
            <a:r>
              <a:rPr lang="en-US" sz="2400" dirty="0"/>
              <a:t> </a:t>
            </a:r>
            <a:r>
              <a:rPr lang="en-US" sz="2400" dirty="0" err="1"/>
              <a:t>ati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adnabod</a:t>
            </a:r>
            <a:r>
              <a:rPr lang="en-US" sz="2400" dirty="0"/>
              <a:t> y </a:t>
            </a:r>
            <a:r>
              <a:rPr lang="en-US" sz="2400" dirty="0" err="1"/>
              <a:t>strategaethau</a:t>
            </a:r>
            <a:r>
              <a:rPr lang="en-US" sz="2400" dirty="0"/>
              <a:t> </a:t>
            </a:r>
            <a:r>
              <a:rPr lang="en-US" sz="2400" dirty="0" err="1"/>
              <a:t>sydd</a:t>
            </a:r>
            <a:r>
              <a:rPr lang="en-US" sz="2400" dirty="0"/>
              <a:t> </a:t>
            </a:r>
            <a:r>
              <a:rPr lang="en-US" sz="2400" dirty="0" err="1"/>
              <a:t>yno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gefnogi</a:t>
            </a:r>
            <a:r>
              <a:rPr lang="en-US" sz="2400" dirty="0"/>
              <a:t> </a:t>
            </a:r>
            <a:r>
              <a:rPr lang="en-US" sz="2400" dirty="0" err="1"/>
              <a:t>ystod</a:t>
            </a:r>
            <a:r>
              <a:rPr lang="en-US" sz="2400" dirty="0"/>
              <a:t> o </a:t>
            </a:r>
            <a:r>
              <a:rPr lang="en-US" sz="2400" dirty="0" err="1"/>
              <a:t>ddysgwyr</a:t>
            </a:r>
            <a:r>
              <a:rPr lang="en-US" sz="2400" dirty="0"/>
              <a:t> o </a:t>
            </a:r>
            <a:r>
              <a:rPr lang="en-US" sz="2400" dirty="0" err="1"/>
              <a:t>fewn</a:t>
            </a:r>
            <a:r>
              <a:rPr lang="en-US" sz="2400" dirty="0"/>
              <a:t> y </a:t>
            </a:r>
            <a:r>
              <a:rPr lang="en-US" sz="2400" dirty="0" err="1"/>
              <a:t>wers</a:t>
            </a:r>
            <a:endParaRPr lang="en-US" sz="2400" dirty="0"/>
          </a:p>
          <a:p>
            <a:pPr>
              <a:defRPr/>
            </a:pPr>
            <a:r>
              <a:rPr lang="en-US" sz="2400" dirty="0"/>
              <a:t>Mae </a:t>
            </a:r>
            <a:r>
              <a:rPr lang="en-US" sz="2400" dirty="0" err="1"/>
              <a:t>gennych</a:t>
            </a:r>
            <a:r>
              <a:rPr lang="en-US" sz="2400" dirty="0"/>
              <a:t> </a:t>
            </a:r>
            <a:r>
              <a:rPr lang="en-US" sz="2400" dirty="0" err="1"/>
              <a:t>bythefnos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gwblhau’r</a:t>
            </a:r>
            <a:r>
              <a:rPr lang="en-US" sz="2400" dirty="0"/>
              <a:t> </a:t>
            </a:r>
            <a:r>
              <a:rPr lang="en-US" sz="2400" dirty="0" err="1"/>
              <a:t>dasg</a:t>
            </a:r>
            <a:r>
              <a:rPr lang="en-US" sz="2400" dirty="0"/>
              <a:t> hon (</a:t>
            </a:r>
            <a:r>
              <a:rPr lang="en-US" sz="2400" dirty="0" err="1"/>
              <a:t>erbyn</a:t>
            </a:r>
            <a:r>
              <a:rPr lang="en-US" sz="2400" dirty="0"/>
              <a:t>  25-10-2018</a:t>
            </a:r>
          </a:p>
        </p:txBody>
      </p:sp>
    </p:spTree>
    <p:extLst>
      <p:ext uri="{BB962C8B-B14F-4D97-AF65-F5344CB8AC3E}">
        <p14:creationId xmlns:p14="http://schemas.microsoft.com/office/powerpoint/2010/main" val="14307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736600" y="390333"/>
            <a:ext cx="10820400" cy="85725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6000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60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6000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6000" dirty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en-GB" sz="16000" dirty="0" smtClean="0">
                <a:solidFill>
                  <a:schemeClr val="accent1">
                    <a:lumMod val="75000"/>
                  </a:schemeClr>
                </a:solidFill>
              </a:rPr>
              <a:t>- </a:t>
            </a:r>
            <a:r>
              <a:rPr lang="en-GB" sz="16000" i="1" dirty="0" smtClean="0">
                <a:solidFill>
                  <a:schemeClr val="accent1">
                    <a:lumMod val="75000"/>
                  </a:schemeClr>
                </a:solidFill>
              </a:rPr>
              <a:t>Session </a:t>
            </a:r>
            <a:r>
              <a:rPr lang="en-GB" sz="16000" i="1" dirty="0">
                <a:solidFill>
                  <a:schemeClr val="accent1">
                    <a:lumMod val="75000"/>
                  </a:schemeClr>
                </a:solidFill>
              </a:rPr>
              <a:t>Objectives</a:t>
            </a:r>
          </a:p>
          <a:p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343651" y="1403777"/>
            <a:ext cx="5416549" cy="3083303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en-US" dirty="0">
                <a:ea typeface="ＭＳ Ｐゴシック" panose="020B0600070205080204" pitchFamily="34" charset="-128"/>
              </a:rPr>
              <a:t>Questioning techniques </a:t>
            </a:r>
            <a:r>
              <a:rPr lang="mr-IN" altLang="en-US" dirty="0">
                <a:ea typeface="ＭＳ Ｐゴシック" panose="020B0600070205080204" pitchFamily="34" charset="-128"/>
              </a:rPr>
              <a:t>–</a:t>
            </a:r>
            <a:r>
              <a:rPr lang="en-US" altLang="en-US" dirty="0">
                <a:ea typeface="ＭＳ Ｐゴシック" panose="020B0600070205080204" pitchFamily="34" charset="-128"/>
              </a:rPr>
              <a:t> how to encourage reasoning</a:t>
            </a:r>
          </a:p>
          <a:p>
            <a:pPr>
              <a:spcAft>
                <a:spcPts val="1200"/>
              </a:spcAft>
            </a:pPr>
            <a:r>
              <a:rPr lang="en-US" altLang="en-US" dirty="0">
                <a:ea typeface="ＭＳ Ｐゴシック" panose="020B0600070205080204" pitchFamily="34" charset="-128"/>
              </a:rPr>
              <a:t>Consider how reasoning can be used to develop mathematical 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understanding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558800" y="1406160"/>
            <a:ext cx="5784851" cy="45431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 dirty="0" err="1">
                <a:ea typeface="ＭＳ Ｐゴシック" charset="-128"/>
              </a:rPr>
              <a:t>Technegau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cwestiynu</a:t>
            </a:r>
            <a:r>
              <a:rPr lang="en-US" altLang="x-none" dirty="0">
                <a:ea typeface="ＭＳ Ｐゴシック" charset="-128"/>
              </a:rPr>
              <a:t> – </a:t>
            </a:r>
            <a:r>
              <a:rPr lang="en-US" altLang="x-none" dirty="0" err="1">
                <a:ea typeface="ＭＳ Ｐゴシック" charset="-128"/>
              </a:rPr>
              <a:t>sut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annog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ymresymu</a:t>
            </a:r>
            <a:endParaRPr lang="en-US" altLang="x-none" dirty="0">
              <a:ea typeface="ＭＳ Ｐゴシック" charset="-128"/>
            </a:endParaRPr>
          </a:p>
          <a:p>
            <a:pPr>
              <a:spcAft>
                <a:spcPts val="1200"/>
              </a:spcAft>
            </a:pPr>
            <a:r>
              <a:rPr lang="en-US" altLang="x-none" dirty="0" err="1">
                <a:ea typeface="ＭＳ Ｐゴシック" charset="-128"/>
              </a:rPr>
              <a:t>Ystyried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sut</a:t>
            </a:r>
            <a:r>
              <a:rPr lang="en-US" altLang="x-none" dirty="0">
                <a:ea typeface="ＭＳ Ｐゴシック" charset="-128"/>
              </a:rPr>
              <a:t> y </a:t>
            </a:r>
            <a:r>
              <a:rPr lang="en-US" altLang="x-none" dirty="0" err="1">
                <a:ea typeface="ＭＳ Ｐゴシック" charset="-128"/>
              </a:rPr>
              <a:t>gellir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defnyddio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ymresymu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ddatblygu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dealltwriaeth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fathemategol</a:t>
            </a:r>
            <a:r>
              <a:rPr lang="en-US" altLang="x-none" dirty="0">
                <a:ea typeface="ＭＳ Ｐゴシック" charset="-12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211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2639291" y="3583137"/>
            <a:ext cx="6920345" cy="292157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E580BF02-7A63-4385-A1C0-024BB2F3CE55}"/>
              </a:ext>
            </a:extLst>
          </p:cNvPr>
          <p:cNvSpPr/>
          <p:nvPr/>
        </p:nvSpPr>
        <p:spPr>
          <a:xfrm>
            <a:off x="348098" y="672275"/>
            <a:ext cx="517294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err="1" smtClean="0"/>
              <a:t>Lluoswch</a:t>
            </a:r>
            <a:r>
              <a:rPr lang="en-GB" sz="4000" dirty="0" smtClean="0"/>
              <a:t> </a:t>
            </a:r>
            <a:r>
              <a:rPr lang="en-GB" sz="4000" dirty="0"/>
              <a:t>345 </a:t>
            </a:r>
            <a:r>
              <a:rPr lang="en-GB" sz="4000" dirty="0" err="1" smtClean="0"/>
              <a:t>gyda</a:t>
            </a:r>
            <a:r>
              <a:rPr lang="en-GB" sz="4000" dirty="0" smtClean="0"/>
              <a:t> </a:t>
            </a:r>
            <a:r>
              <a:rPr lang="en-GB" sz="4000" dirty="0"/>
              <a:t>27</a:t>
            </a:r>
          </a:p>
          <a:p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/>
          </a:p>
        </p:txBody>
      </p:sp>
      <p:sp>
        <p:nvSpPr>
          <p:cNvPr id="3" name="Rectangle 2">
            <a:extLst>
              <a:ext uri="{FF2B5EF4-FFF2-40B4-BE49-F238E27FC236}">
                <a16:creationId xmlns="" xmlns:a16="http://schemas.microsoft.com/office/drawing/2014/main" id="{E580BF02-7A63-4385-A1C0-024BB2F3CE55}"/>
              </a:ext>
            </a:extLst>
          </p:cNvPr>
          <p:cNvSpPr/>
          <p:nvPr/>
        </p:nvSpPr>
        <p:spPr>
          <a:xfrm>
            <a:off x="3086965" y="4074427"/>
            <a:ext cx="602499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err="1" smtClean="0"/>
              <a:t>Ystyriwch</a:t>
            </a:r>
            <a:r>
              <a:rPr lang="en-GB" sz="4000" dirty="0" smtClean="0"/>
              <a:t> y </a:t>
            </a:r>
            <a:r>
              <a:rPr lang="en-GB" sz="4000" dirty="0" err="1" smtClean="0"/>
              <a:t>ddau</a:t>
            </a:r>
            <a:r>
              <a:rPr lang="en-GB" sz="4000" dirty="0" smtClean="0"/>
              <a:t> </a:t>
            </a:r>
            <a:r>
              <a:rPr lang="en-GB" sz="4000" dirty="0" err="1" smtClean="0"/>
              <a:t>gwestiwn</a:t>
            </a:r>
            <a:r>
              <a:rPr lang="en-GB" sz="4000" dirty="0" smtClean="0"/>
              <a:t>.</a:t>
            </a:r>
          </a:p>
          <a:p>
            <a:r>
              <a:rPr lang="en-GB" sz="4000" dirty="0" smtClean="0"/>
              <a:t>Beth </a:t>
            </a:r>
            <a:r>
              <a:rPr lang="en-GB" sz="4000" dirty="0" err="1" smtClean="0"/>
              <a:t>sydd</a:t>
            </a:r>
            <a:r>
              <a:rPr lang="en-GB" sz="4000" dirty="0" smtClean="0"/>
              <a:t> </a:t>
            </a:r>
            <a:r>
              <a:rPr lang="en-GB" sz="4000" dirty="0" err="1" smtClean="0"/>
              <a:t>yr</a:t>
            </a:r>
            <a:r>
              <a:rPr lang="en-GB" sz="4000" dirty="0" smtClean="0"/>
              <a:t> un </a:t>
            </a:r>
            <a:r>
              <a:rPr lang="en-GB" sz="4000" dirty="0" err="1" smtClean="0"/>
              <a:t>peth</a:t>
            </a:r>
            <a:r>
              <a:rPr lang="en-GB" sz="4000" dirty="0" smtClean="0"/>
              <a:t>?</a:t>
            </a:r>
          </a:p>
          <a:p>
            <a:r>
              <a:rPr lang="en-GB" sz="4000" dirty="0" smtClean="0"/>
              <a:t>Beth </a:t>
            </a:r>
            <a:r>
              <a:rPr lang="en-GB" sz="4000" dirty="0" err="1" smtClean="0"/>
              <a:t>sy’n</a:t>
            </a:r>
            <a:r>
              <a:rPr lang="en-GB" sz="4000" dirty="0" smtClean="0"/>
              <a:t> </a:t>
            </a:r>
            <a:r>
              <a:rPr lang="en-GB" sz="4000" dirty="0" err="1" smtClean="0"/>
              <a:t>wahanol</a:t>
            </a:r>
            <a:r>
              <a:rPr lang="en-GB" sz="4000" dirty="0" smtClean="0"/>
              <a:t>? </a:t>
            </a:r>
            <a:endParaRPr lang="en-GB" sz="4000" dirty="0"/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E580BF02-7A63-4385-A1C0-024BB2F3CE55}"/>
              </a:ext>
            </a:extLst>
          </p:cNvPr>
          <p:cNvSpPr/>
          <p:nvPr/>
        </p:nvSpPr>
        <p:spPr>
          <a:xfrm>
            <a:off x="5521039" y="658683"/>
            <a:ext cx="624147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dirty="0" err="1" smtClean="0"/>
              <a:t>Os</a:t>
            </a:r>
            <a:r>
              <a:rPr lang="en-GB" sz="4000" dirty="0" smtClean="0"/>
              <a:t> </a:t>
            </a:r>
            <a:r>
              <a:rPr lang="en-GB" sz="4000" dirty="0" err="1" smtClean="0"/>
              <a:t>ydych</a:t>
            </a:r>
            <a:r>
              <a:rPr lang="en-GB" sz="4000" dirty="0" smtClean="0"/>
              <a:t>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gwybod</a:t>
            </a:r>
            <a:r>
              <a:rPr lang="en-GB" sz="4000" dirty="0" smtClean="0"/>
              <a:t> bod 345 </a:t>
            </a:r>
            <a:r>
              <a:rPr lang="en-GB" sz="4000" dirty="0"/>
              <a:t>× 27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hafal</a:t>
            </a:r>
            <a:r>
              <a:rPr lang="en-GB" sz="4000" dirty="0" smtClean="0"/>
              <a:t> </a:t>
            </a:r>
            <a:r>
              <a:rPr lang="en-GB" sz="4000" dirty="0" err="1" smtClean="0"/>
              <a:t>i</a:t>
            </a:r>
            <a:r>
              <a:rPr lang="en-GB" sz="4000" dirty="0" smtClean="0"/>
              <a:t> </a:t>
            </a:r>
            <a:r>
              <a:rPr lang="en-GB" sz="4000" dirty="0"/>
              <a:t>9315, </a:t>
            </a:r>
            <a:r>
              <a:rPr lang="en-GB" sz="4000" dirty="0" err="1" smtClean="0"/>
              <a:t>sut</a:t>
            </a:r>
            <a:r>
              <a:rPr lang="en-GB" sz="4000" dirty="0" smtClean="0"/>
              <a:t> </a:t>
            </a:r>
            <a:r>
              <a:rPr lang="en-GB" sz="4000" dirty="0" err="1" smtClean="0"/>
              <a:t>allech</a:t>
            </a:r>
            <a:r>
              <a:rPr lang="en-GB" sz="4000" dirty="0" smtClean="0"/>
              <a:t> </a:t>
            </a:r>
            <a:r>
              <a:rPr lang="en-GB" sz="4000" dirty="0" err="1" smtClean="0"/>
              <a:t>ateb</a:t>
            </a:r>
            <a:r>
              <a:rPr lang="en-GB" sz="4000" dirty="0" smtClean="0"/>
              <a:t> 345 </a:t>
            </a:r>
            <a:r>
              <a:rPr lang="en-GB" sz="4000" dirty="0"/>
              <a:t>× </a:t>
            </a:r>
            <a:r>
              <a:rPr lang="en-GB" sz="4000" dirty="0" smtClean="0"/>
              <a:t>54 </a:t>
            </a:r>
            <a:r>
              <a:rPr lang="en-GB" sz="4000" dirty="0" err="1" smtClean="0"/>
              <a:t>yn</a:t>
            </a:r>
            <a:r>
              <a:rPr lang="en-GB" sz="4000" dirty="0" smtClean="0"/>
              <a:t> </a:t>
            </a:r>
            <a:r>
              <a:rPr lang="en-GB" sz="4000" dirty="0" err="1" smtClean="0"/>
              <a:t>gyflym</a:t>
            </a:r>
            <a:r>
              <a:rPr lang="en-GB" sz="4000" dirty="0" smtClean="0"/>
              <a:t>? </a:t>
            </a:r>
            <a:endParaRPr lang="en-GB" sz="4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4832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524000" y="163513"/>
            <a:ext cx="9145588" cy="6731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Gwybodaeth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Weithdrefnol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v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Ymresymu</a:t>
            </a:r>
            <a:r>
              <a:rPr lang="en-GB" sz="1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3200" dirty="0" err="1">
                <a:solidFill>
                  <a:schemeClr val="accent1">
                    <a:lumMod val="75000"/>
                  </a:schemeClr>
                </a:solidFill>
              </a:rPr>
              <a:t>Rhifyddol</a:t>
            </a:r>
            <a:endParaRPr lang="en-GB" sz="132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3975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3975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3975" dirty="0"/>
          </a:p>
        </p:txBody>
      </p:sp>
      <p:sp>
        <p:nvSpPr>
          <p:cNvPr id="27650" name="Content Placeholder 4"/>
          <p:cNvSpPr txBox="1">
            <a:spLocks/>
          </p:cNvSpPr>
          <p:nvPr/>
        </p:nvSpPr>
        <p:spPr bwMode="auto">
          <a:xfrm>
            <a:off x="4943476" y="692151"/>
            <a:ext cx="5457825" cy="308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buClrTx/>
            </a:pPr>
            <a:r>
              <a:rPr lang="en-US" altLang="x-none" sz="2400"/>
              <a:t>Mae rhesymu rhifiadol yn canolbwyntio ar y gallu i gymhwyso’r ffeithiau a’r gweithdrefnau hynny mewn ystod eang o gyd-destunau. Mae a wnelo â ‘gwneud synnwyr’. Mae’n gofyn i’r dysgwr ymgysylltu’n weithredol er mwyn meddwl yn fathemategol a dewis beth i’w wneud a sut i’w wneud. </a:t>
            </a:r>
          </a:p>
        </p:txBody>
      </p:sp>
      <p:sp>
        <p:nvSpPr>
          <p:cNvPr id="27651" name="Content Placeholder 8"/>
          <p:cNvSpPr txBox="1">
            <a:spLocks/>
          </p:cNvSpPr>
          <p:nvPr/>
        </p:nvSpPr>
        <p:spPr bwMode="auto">
          <a:xfrm>
            <a:off x="1685925" y="836614"/>
            <a:ext cx="342265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>
              <a:spcAft>
                <a:spcPts val="1200"/>
              </a:spcAft>
              <a:buClrTx/>
            </a:pPr>
            <a:r>
              <a:rPr lang="en-US" altLang="x-none" sz="2400"/>
              <a:t>Mae gwybodaeth weithdrefnol yn canolbwyntio ar y gallu i gofio ffeithiau a gweithdrefnau rhifadol.</a:t>
            </a:r>
          </a:p>
          <a:p>
            <a:pPr eaLnBrk="1" hangingPunct="1">
              <a:buClrTx/>
            </a:pPr>
            <a:endParaRPr lang="en-US" altLang="x-none" sz="2400"/>
          </a:p>
        </p:txBody>
      </p:sp>
      <p:pic>
        <p:nvPicPr>
          <p:cNvPr id="27652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4963" y="3641725"/>
            <a:ext cx="8983662" cy="161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3" name="Rectangle 6"/>
          <p:cNvSpPr>
            <a:spLocks noChangeArrowheads="1"/>
          </p:cNvSpPr>
          <p:nvPr/>
        </p:nvSpPr>
        <p:spPr bwMode="auto">
          <a:xfrm>
            <a:off x="2287588" y="5249863"/>
            <a:ext cx="29019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Aft>
                <a:spcPts val="1200"/>
              </a:spcAft>
            </a:pPr>
            <a:r>
              <a:rPr lang="en-US" altLang="x-none"/>
              <a:t>Llywodraeth Cymru (2014)</a:t>
            </a:r>
          </a:p>
        </p:txBody>
      </p:sp>
    </p:spTree>
    <p:extLst>
      <p:ext uri="{BB962C8B-B14F-4D97-AF65-F5344CB8AC3E}">
        <p14:creationId xmlns:p14="http://schemas.microsoft.com/office/powerpoint/2010/main" val="1890294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35072" y="2338963"/>
            <a:ext cx="3822192" cy="639762"/>
          </a:xfrm>
        </p:spPr>
        <p:txBody>
          <a:bodyPr/>
          <a:lstStyle/>
          <a:p>
            <a:r>
              <a:rPr lang="en-GB" dirty="0" err="1" smtClean="0"/>
              <a:t>Gweithdrefnol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1318257" y="2978725"/>
            <a:ext cx="4550672" cy="3304117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Defnyddio</a:t>
            </a:r>
            <a:r>
              <a:rPr lang="en-GB" sz="2400" dirty="0" smtClean="0"/>
              <a:t> proses (</a:t>
            </a:r>
            <a:r>
              <a:rPr lang="en-GB" sz="2400" dirty="0" err="1" smtClean="0"/>
              <a:t>gwybod</a:t>
            </a:r>
            <a:r>
              <a:rPr lang="en-GB" sz="2400" dirty="0" smtClean="0"/>
              <a:t> </a:t>
            </a:r>
            <a:r>
              <a:rPr lang="en-GB" sz="2400" dirty="0" err="1" smtClean="0"/>
              <a:t>sut</a:t>
            </a:r>
            <a:r>
              <a:rPr lang="en-GB" sz="2400" dirty="0" smtClean="0"/>
              <a:t>)</a:t>
            </a:r>
          </a:p>
          <a:p>
            <a:r>
              <a:rPr lang="en-GB" sz="2400" dirty="0" err="1" smtClean="0"/>
              <a:t>Medru</a:t>
            </a:r>
            <a:r>
              <a:rPr lang="en-GB" sz="2400" dirty="0" smtClean="0"/>
              <a:t> </a:t>
            </a:r>
            <a:r>
              <a:rPr lang="en-GB" sz="2400" dirty="0" err="1" smtClean="0"/>
              <a:t>defnyddio’r</a:t>
            </a:r>
            <a:r>
              <a:rPr lang="en-GB" sz="2400" dirty="0" smtClean="0"/>
              <a:t> </a:t>
            </a:r>
            <a:r>
              <a:rPr lang="en-GB" sz="2400" dirty="0" err="1" smtClean="0"/>
              <a:t>cof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hytrach</a:t>
            </a:r>
            <a:r>
              <a:rPr lang="en-GB" sz="2400" dirty="0" smtClean="0"/>
              <a:t> </a:t>
            </a:r>
            <a:r>
              <a:rPr lang="en-GB" sz="2400" dirty="0" err="1" smtClean="0"/>
              <a:t>na</a:t>
            </a:r>
            <a:r>
              <a:rPr lang="en-GB" sz="2400" dirty="0" smtClean="0"/>
              <a:t> </a:t>
            </a:r>
            <a:r>
              <a:rPr lang="en-GB" sz="2400" dirty="0" err="1" smtClean="0"/>
              <a:t>dealltwriaeth</a:t>
            </a:r>
            <a:endParaRPr lang="en-GB" sz="2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2338963"/>
            <a:ext cx="2782447" cy="639762"/>
          </a:xfrm>
        </p:spPr>
        <p:txBody>
          <a:bodyPr/>
          <a:lstStyle/>
          <a:p>
            <a:r>
              <a:rPr lang="en-GB" dirty="0" err="1" smtClean="0"/>
              <a:t>Rhesymu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978725"/>
            <a:ext cx="5669280" cy="3304117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i’r</a:t>
            </a:r>
            <a:r>
              <a:rPr lang="en-GB" sz="2400" dirty="0" smtClean="0"/>
              <a:t> </a:t>
            </a:r>
            <a:r>
              <a:rPr lang="en-GB" sz="2400" dirty="0" err="1" smtClean="0"/>
              <a:t>dysgwyr</a:t>
            </a:r>
            <a:r>
              <a:rPr lang="en-GB" sz="2400" dirty="0" smtClean="0"/>
              <a:t> </a:t>
            </a:r>
            <a:r>
              <a:rPr lang="en-GB" sz="2400" dirty="0" err="1" smtClean="0"/>
              <a:t>aros</a:t>
            </a:r>
            <a:r>
              <a:rPr lang="en-GB" sz="2400" dirty="0" smtClean="0"/>
              <a:t> a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</a:t>
            </a:r>
          </a:p>
          <a:p>
            <a:r>
              <a:rPr lang="en-GB" sz="2400" dirty="0" err="1" smtClean="0"/>
              <a:t>Rhaid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dealltwriaeth</a:t>
            </a:r>
            <a:r>
              <a:rPr lang="en-GB" sz="2400" dirty="0" smtClean="0"/>
              <a:t> </a:t>
            </a:r>
            <a:r>
              <a:rPr lang="en-GB" sz="2400" dirty="0" err="1" smtClean="0"/>
              <a:t>ddyfnach</a:t>
            </a:r>
            <a:r>
              <a:rPr lang="en-GB" sz="2400" dirty="0" smtClean="0"/>
              <a:t> </a:t>
            </a:r>
            <a:r>
              <a:rPr lang="en-GB" sz="2400" dirty="0" err="1" smtClean="0"/>
              <a:t>na</a:t>
            </a:r>
            <a:r>
              <a:rPr lang="en-GB" sz="2400" dirty="0" smtClean="0"/>
              <a:t> dim </a:t>
            </a:r>
            <a:r>
              <a:rPr lang="en-GB" sz="2400" dirty="0" err="1" smtClean="0"/>
              <a:t>ond</a:t>
            </a:r>
            <a:r>
              <a:rPr lang="en-GB" sz="2400" dirty="0" smtClean="0"/>
              <a:t> ‘</a:t>
            </a:r>
            <a:r>
              <a:rPr lang="en-GB" sz="2400" dirty="0" err="1" smtClean="0"/>
              <a:t>gallu</a:t>
            </a:r>
            <a:r>
              <a:rPr lang="en-GB" sz="2400" dirty="0" smtClean="0"/>
              <a:t> </a:t>
            </a:r>
            <a:r>
              <a:rPr lang="en-GB" sz="2400" dirty="0" err="1" smtClean="0"/>
              <a:t>gwneud</a:t>
            </a:r>
            <a:r>
              <a:rPr lang="en-GB" sz="2400" dirty="0" smtClean="0"/>
              <a:t> </a:t>
            </a:r>
            <a:r>
              <a:rPr lang="en-GB" sz="2400" dirty="0" err="1" smtClean="0"/>
              <a:t>rhywbeth</a:t>
            </a:r>
            <a:r>
              <a:rPr lang="en-GB" sz="2400" dirty="0" smtClean="0"/>
              <a:t>’ </a:t>
            </a:r>
          </a:p>
          <a:p>
            <a:r>
              <a:rPr lang="en-GB" sz="2400" dirty="0" smtClean="0"/>
              <a:t>Gall </a:t>
            </a:r>
            <a:r>
              <a:rPr lang="en-GB" sz="2400" dirty="0" err="1" smtClean="0"/>
              <a:t>fod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sbardun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ddatblygiadau</a:t>
            </a:r>
            <a:r>
              <a:rPr lang="en-GB" sz="2400" dirty="0" smtClean="0"/>
              <a:t> a </a:t>
            </a:r>
            <a:r>
              <a:rPr lang="en-GB" sz="2400" dirty="0" err="1" smtClean="0"/>
              <a:t>syniadau</a:t>
            </a:r>
            <a:r>
              <a:rPr lang="en-GB" sz="2400" dirty="0" smtClean="0"/>
              <a:t> </a:t>
            </a:r>
            <a:r>
              <a:rPr lang="en-GB" sz="2400" dirty="0" err="1" smtClean="0"/>
              <a:t>pellach</a:t>
            </a:r>
            <a:endParaRPr lang="en-GB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678" y="0"/>
            <a:ext cx="1944216" cy="2060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632" y="19423"/>
            <a:ext cx="1944216" cy="2060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853" y="5304945"/>
            <a:ext cx="2081414" cy="1553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604" y="4630783"/>
            <a:ext cx="2448272" cy="1833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28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680200" y="954043"/>
            <a:ext cx="4826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Sort the cards on your table into two piles: procedural and reasoning.</a:t>
            </a:r>
          </a:p>
        </p:txBody>
      </p:sp>
      <p:sp>
        <p:nvSpPr>
          <p:cNvPr id="3" name="Rectangle 2"/>
          <p:cNvSpPr/>
          <p:nvPr/>
        </p:nvSpPr>
        <p:spPr>
          <a:xfrm>
            <a:off x="584200" y="954043"/>
            <a:ext cx="53848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dirty="0" err="1"/>
              <a:t>Trefnwch</a:t>
            </a:r>
            <a:r>
              <a:rPr lang="en-GB" sz="4800" dirty="0"/>
              <a:t> y </a:t>
            </a:r>
            <a:r>
              <a:rPr lang="en-GB" sz="4800" dirty="0" err="1"/>
              <a:t>cardiau</a:t>
            </a:r>
            <a:r>
              <a:rPr lang="en-GB" sz="4800" dirty="0"/>
              <a:t> </a:t>
            </a:r>
            <a:r>
              <a:rPr lang="en-GB" sz="4800" dirty="0" err="1"/>
              <a:t>ar</a:t>
            </a:r>
            <a:r>
              <a:rPr lang="en-GB" sz="4800" dirty="0"/>
              <a:t> </a:t>
            </a:r>
            <a:r>
              <a:rPr lang="en-GB" sz="4800" dirty="0" err="1"/>
              <a:t>eich</a:t>
            </a:r>
            <a:r>
              <a:rPr lang="en-GB" sz="4800" dirty="0"/>
              <a:t> </a:t>
            </a:r>
            <a:r>
              <a:rPr lang="en-GB" sz="4800" dirty="0" err="1"/>
              <a:t>bwrdd</a:t>
            </a:r>
            <a:r>
              <a:rPr lang="en-GB" sz="4800" dirty="0"/>
              <a:t>:</a:t>
            </a:r>
          </a:p>
          <a:p>
            <a:r>
              <a:rPr lang="en-GB" sz="4800" dirty="0" err="1"/>
              <a:t>caeëdig</a:t>
            </a:r>
            <a:r>
              <a:rPr lang="en-GB" sz="4800" dirty="0"/>
              <a:t> / </a:t>
            </a:r>
            <a:r>
              <a:rPr lang="en-GB" sz="4800" dirty="0" err="1"/>
              <a:t>gweithdrefnol</a:t>
            </a:r>
            <a:r>
              <a:rPr lang="en-GB" sz="4800" dirty="0"/>
              <a:t> </a:t>
            </a:r>
            <a:r>
              <a:rPr lang="en-GB" sz="4800" dirty="0" err="1"/>
              <a:t>agored</a:t>
            </a:r>
            <a:r>
              <a:rPr lang="en-GB" sz="4800" dirty="0"/>
              <a:t>/ </a:t>
            </a:r>
            <a:r>
              <a:rPr lang="en-GB" sz="4800" dirty="0" err="1"/>
              <a:t>ymresymu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53081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3459" y="228600"/>
            <a:ext cx="11688271" cy="15240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 dirty="0" err="1" smtClean="0"/>
              <a:t>Sut</a:t>
            </a:r>
            <a:r>
              <a:rPr lang="en-GB" sz="4200" dirty="0" smtClean="0"/>
              <a:t> </a:t>
            </a:r>
            <a:r>
              <a:rPr lang="en-GB" sz="4200" dirty="0" err="1" smtClean="0"/>
              <a:t>mae</a:t>
            </a:r>
            <a:r>
              <a:rPr lang="en-GB" sz="4200" dirty="0" smtClean="0"/>
              <a:t> ‘</a:t>
            </a:r>
            <a:r>
              <a:rPr lang="en-GB" sz="4200" dirty="0" err="1" smtClean="0"/>
              <a:t>Agor</a:t>
            </a:r>
            <a:r>
              <a:rPr lang="en-GB" sz="4200" dirty="0" smtClean="0"/>
              <a:t>’ </a:t>
            </a:r>
            <a:r>
              <a:rPr lang="en-GB" sz="4200" dirty="0" err="1" smtClean="0"/>
              <a:t>cwestiynau</a:t>
            </a:r>
            <a:r>
              <a:rPr lang="en-GB" sz="4200" dirty="0" smtClean="0"/>
              <a:t> a </a:t>
            </a:r>
            <a:r>
              <a:rPr lang="en-GB" sz="4200" dirty="0" err="1" smtClean="0"/>
              <a:t>thasgau</a:t>
            </a:r>
            <a:r>
              <a:rPr lang="en-GB" sz="4200" dirty="0" smtClean="0"/>
              <a:t> </a:t>
            </a:r>
            <a:r>
              <a:rPr lang="en-GB" sz="4200" dirty="0" err="1" smtClean="0"/>
              <a:t>mathemategol</a:t>
            </a:r>
            <a:r>
              <a:rPr lang="mr-IN" sz="4200" dirty="0" smtClean="0"/>
              <a:t>…</a:t>
            </a:r>
            <a:endParaRPr lang="en-GB" sz="4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63459" y="1307480"/>
            <a:ext cx="9923540" cy="376767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Troi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gwestiwn</a:t>
            </a:r>
            <a:r>
              <a:rPr lang="en-GB" dirty="0" smtClean="0"/>
              <a:t>: ‘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mai</a:t>
            </a:r>
            <a:r>
              <a:rPr lang="en-GB" dirty="0" smtClean="0"/>
              <a:t> ___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ateb</a:t>
            </a:r>
            <a:r>
              <a:rPr lang="en-GB" dirty="0" smtClean="0"/>
              <a:t>, bath </a:t>
            </a:r>
            <a:r>
              <a:rPr lang="en-GB" dirty="0" err="1" smtClean="0"/>
              <a:t>allai’r</a:t>
            </a:r>
            <a:r>
              <a:rPr lang="en-GB" dirty="0" smtClean="0"/>
              <a:t> </a:t>
            </a:r>
            <a:r>
              <a:rPr lang="en-GB" dirty="0" err="1" smtClean="0"/>
              <a:t>cwestwin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? </a:t>
            </a:r>
          </a:p>
          <a:p>
            <a:r>
              <a:rPr lang="en-GB" dirty="0" err="1" smtClean="0"/>
              <a:t>Dod</a:t>
            </a:r>
            <a:r>
              <a:rPr lang="en-GB" dirty="0" smtClean="0"/>
              <a:t> o </a:t>
            </a:r>
            <a:r>
              <a:rPr lang="en-GB" dirty="0" err="1" smtClean="0"/>
              <a:t>hyd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holl</a:t>
            </a:r>
            <a:r>
              <a:rPr lang="en-GB" dirty="0" smtClean="0"/>
              <a:t> </a:t>
            </a:r>
            <a:r>
              <a:rPr lang="en-GB" dirty="0" err="1" smtClean="0"/>
              <a:t>ffyrdd</a:t>
            </a:r>
            <a:r>
              <a:rPr lang="en-GB" dirty="0" smtClean="0"/>
              <a:t> o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: </a:t>
            </a:r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 err="1" smtClean="0"/>
              <a:t>petryal</a:t>
            </a:r>
            <a:r>
              <a:rPr lang="en-GB" dirty="0" smtClean="0"/>
              <a:t> </a:t>
            </a:r>
            <a:r>
              <a:rPr lang="en-GB" dirty="0" err="1" smtClean="0"/>
              <a:t>allwch</a:t>
            </a:r>
            <a:r>
              <a:rPr lang="en-GB" dirty="0" smtClean="0"/>
              <a:t> chi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ag </a:t>
            </a:r>
            <a:r>
              <a:rPr lang="en-GB" dirty="0" err="1" smtClean="0"/>
              <a:t>arwynebedd</a:t>
            </a:r>
            <a:r>
              <a:rPr lang="en-GB" dirty="0" smtClean="0"/>
              <a:t> o 12cm </a:t>
            </a:r>
            <a:r>
              <a:rPr lang="en-GB" dirty="0" err="1" smtClean="0"/>
              <a:t>sgwâr</a:t>
            </a:r>
            <a:r>
              <a:rPr lang="en-GB" dirty="0" smtClean="0"/>
              <a:t>? </a:t>
            </a:r>
          </a:p>
          <a:p>
            <a:r>
              <a:rPr lang="en-GB" dirty="0" smtClean="0"/>
              <a:t>Ail-</a:t>
            </a:r>
            <a:r>
              <a:rPr lang="en-GB" dirty="0" err="1" smtClean="0"/>
              <a:t>ddiffinio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: </a:t>
            </a:r>
            <a:r>
              <a:rPr lang="en-GB" dirty="0" err="1" smtClean="0"/>
              <a:t>Rhowch</a:t>
            </a:r>
            <a:r>
              <a:rPr lang="en-GB" dirty="0" smtClean="0"/>
              <a:t> 5 </a:t>
            </a:r>
            <a:r>
              <a:rPr lang="en-GB" dirty="0" err="1" smtClean="0"/>
              <a:t>ffaith</a:t>
            </a:r>
            <a:r>
              <a:rPr lang="en-GB" dirty="0" smtClean="0"/>
              <a:t> </a:t>
            </a:r>
            <a:r>
              <a:rPr lang="en-GB" dirty="0" err="1" smtClean="0"/>
              <a:t>fathemategol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mi am y </a:t>
            </a:r>
            <a:r>
              <a:rPr lang="en-GB" dirty="0" err="1" smtClean="0"/>
              <a:t>rhif</a:t>
            </a:r>
            <a:r>
              <a:rPr lang="en-GB" dirty="0" smtClean="0"/>
              <a:t> 5. </a:t>
            </a:r>
          </a:p>
          <a:p>
            <a:r>
              <a:rPr lang="en-GB" dirty="0" err="1" smtClean="0"/>
              <a:t>Cymharu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: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 10 a 15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debyg</a:t>
            </a:r>
            <a:r>
              <a:rPr lang="en-GB" dirty="0" smtClean="0"/>
              <a:t>?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debyg</a:t>
            </a:r>
            <a:r>
              <a:rPr lang="en-GB" dirty="0" smtClean="0"/>
              <a:t> / </a:t>
            </a:r>
            <a:r>
              <a:rPr lang="en-GB" dirty="0" err="1" smtClean="0"/>
              <a:t>wahanol</a:t>
            </a:r>
            <a:r>
              <a:rPr lang="en-GB" dirty="0" smtClean="0"/>
              <a:t>? </a:t>
            </a:r>
            <a:r>
              <a:rPr lang="en-GB" dirty="0" err="1" smtClean="0"/>
              <a:t>Neu</a:t>
            </a:r>
            <a:r>
              <a:rPr lang="mr-IN" dirty="0" smtClean="0"/>
              <a:t>…</a:t>
            </a:r>
            <a:r>
              <a:rPr lang="cy-GB" dirty="0" smtClean="0"/>
              <a:t> Pa un sy’n wahanol?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7887269" y="4560676"/>
            <a:ext cx="3529462" cy="1028947"/>
            <a:chOff x="4572000" y="5301208"/>
            <a:chExt cx="1994670" cy="576064"/>
          </a:xfrm>
          <a:solidFill>
            <a:srgbClr val="FFFF00"/>
          </a:solidFill>
        </p:grpSpPr>
        <p:sp>
          <p:nvSpPr>
            <p:cNvPr id="5" name="Right Triangle 4"/>
            <p:cNvSpPr/>
            <p:nvPr/>
          </p:nvSpPr>
          <p:spPr>
            <a:xfrm>
              <a:off x="4572000" y="5301208"/>
              <a:ext cx="504056" cy="576064"/>
            </a:xfrm>
            <a:prstGeom prst="rt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5209295" y="5301208"/>
              <a:ext cx="576064" cy="576064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Isosceles Triangle 5"/>
            <p:cNvSpPr/>
            <p:nvPr/>
          </p:nvSpPr>
          <p:spPr>
            <a:xfrm>
              <a:off x="5918598" y="5301208"/>
              <a:ext cx="648072" cy="576064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1470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0" y="609600"/>
            <a:ext cx="6347714" cy="1320800"/>
          </a:xfrm>
        </p:spPr>
        <p:txBody>
          <a:bodyPr>
            <a:normAutofit/>
          </a:bodyPr>
          <a:lstStyle/>
          <a:p>
            <a:r>
              <a:rPr lang="en-GB" dirty="0" err="1" smtClean="0"/>
              <a:t>Dechreuadau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 </a:t>
            </a:r>
            <a:r>
              <a:rPr lang="en-GB" dirty="0" err="1" smtClean="0"/>
              <a:t>da</a:t>
            </a:r>
            <a:r>
              <a:rPr lang="en-GB" dirty="0" smtClean="0"/>
              <a:t> 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057400" y="2667001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Os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mai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….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yw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yr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ateb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yna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beth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yw’r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2">
                    <a:lumMod val="75000"/>
                  </a:schemeClr>
                </a:solidFill>
              </a:rPr>
              <a:t>cwestiwn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57400" y="1676401"/>
            <a:ext cx="6705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Os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wyt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ti’n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gwybod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…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beth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arall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wyt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ti’n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wybod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/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beth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arall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allu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di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ddarganfod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7400" y="3352801"/>
            <a:ext cx="64087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yr un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peth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a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beth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50000"/>
                  </a:schemeClr>
                </a:solidFill>
              </a:rPr>
              <a:t>wahanol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…?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57400" y="3962401"/>
            <a:ext cx="59436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Sawl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ffordd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wahanol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allu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di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ei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ddarganfod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54376" y="4565673"/>
            <a:ext cx="685081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2">
                    <a:lumMod val="25000"/>
                  </a:schemeClr>
                </a:solidFill>
              </a:rPr>
              <a:t>Rho </a:t>
            </a:r>
            <a:r>
              <a:rPr lang="en-GB" sz="2200" dirty="0" err="1">
                <a:solidFill>
                  <a:schemeClr val="bg2">
                    <a:lumMod val="25000"/>
                  </a:schemeClr>
                </a:solidFill>
              </a:rPr>
              <a:t>esiampl</a:t>
            </a:r>
            <a:r>
              <a:rPr lang="en-GB" sz="22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en-GB" sz="2200" dirty="0">
                <a:solidFill>
                  <a:schemeClr val="bg2">
                    <a:lumMod val="25000"/>
                  </a:schemeClr>
                </a:solidFill>
              </a:rPr>
              <a:t>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89628" y="5162711"/>
            <a:ext cx="64742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Newidia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un </a:t>
            </a:r>
            <a:r>
              <a:rPr lang="en-GB" sz="22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peth</a:t>
            </a:r>
            <a:r>
              <a:rPr lang="en-GB" sz="2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…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481" y="4372165"/>
            <a:ext cx="1871663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089628" y="5733257"/>
            <a:ext cx="522238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Pa un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sydd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yn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2200" dirty="0" err="1">
                <a:solidFill>
                  <a:schemeClr val="tx2">
                    <a:lumMod val="75000"/>
                  </a:schemeClr>
                </a:solidFill>
              </a:rPr>
              <a:t>wahanol</a:t>
            </a:r>
            <a:r>
              <a:rPr lang="en-GB" sz="2200" dirty="0">
                <a:solidFill>
                  <a:schemeClr val="tx2">
                    <a:lumMod val="75000"/>
                  </a:schemeClr>
                </a:solidFill>
              </a:rPr>
              <a:t>? Pam?</a:t>
            </a:r>
          </a:p>
        </p:txBody>
      </p:sp>
    </p:spTree>
    <p:extLst>
      <p:ext uri="{BB962C8B-B14F-4D97-AF65-F5344CB8AC3E}">
        <p14:creationId xmlns:p14="http://schemas.microsoft.com/office/powerpoint/2010/main" val="133576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146304" y="0"/>
          <a:ext cx="12045696" cy="6986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0825"/>
                <a:gridCol w="8274871"/>
              </a:tblGrid>
              <a:tr h="388395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Gwraidd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Esiampl</a:t>
                      </a:r>
                      <a:endParaRPr lang="en-GB" dirty="0"/>
                    </a:p>
                  </a:txBody>
                  <a:tcPr/>
                </a:tc>
              </a:tr>
              <a:tr h="1262284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Os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gwybod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arall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wyt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ti’n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wybod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arall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?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aseline="0" dirty="0" smtClean="0"/>
                        <a:t>Os </a:t>
                      </a:r>
                      <a:r>
                        <a:rPr lang="en-GB" sz="2400" baseline="0" dirty="0" err="1" smtClean="0"/>
                        <a:t>wyt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yn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gwybod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ateb</a:t>
                      </a:r>
                      <a:r>
                        <a:rPr lang="en-GB" sz="2400" baseline="0" dirty="0" smtClean="0"/>
                        <a:t> 8+11 , </a:t>
                      </a:r>
                      <a:r>
                        <a:rPr lang="en-GB" sz="2400" baseline="0" dirty="0" err="1" smtClean="0"/>
                        <a:t>sut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allet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gyfrif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ateb</a:t>
                      </a:r>
                      <a:r>
                        <a:rPr lang="en-GB" sz="2400" baseline="0" dirty="0" smtClean="0"/>
                        <a:t> 8+41?</a:t>
                      </a:r>
                    </a:p>
                    <a:p>
                      <a:r>
                        <a:rPr lang="en-GB" sz="2400" baseline="0" dirty="0" smtClean="0"/>
                        <a:t>Os </a:t>
                      </a:r>
                      <a:r>
                        <a:rPr lang="en-GB" sz="2400" baseline="0" dirty="0" err="1" smtClean="0"/>
                        <a:t>wyt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ti’n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gwybod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ateb</a:t>
                      </a:r>
                      <a:r>
                        <a:rPr lang="en-GB" sz="2400" baseline="0" dirty="0" smtClean="0"/>
                        <a:t> 3 + 7 = 10, </a:t>
                      </a:r>
                      <a:r>
                        <a:rPr lang="en-GB" sz="2400" baseline="0" dirty="0" err="1" smtClean="0"/>
                        <a:t>beth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arall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wyt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ti’n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ei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wybod</a:t>
                      </a:r>
                      <a:r>
                        <a:rPr lang="en-GB" sz="2400" baseline="0" dirty="0" smtClean="0"/>
                        <a:t>?</a:t>
                      </a:r>
                      <a:endParaRPr lang="en-GB" sz="2400" dirty="0"/>
                    </a:p>
                  </a:txBody>
                  <a:tcPr/>
                </a:tc>
              </a:tr>
              <a:tr h="679692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Os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mai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yw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yr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ateb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yna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yw’r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54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yr </a:t>
                      </a:r>
                      <a:r>
                        <a:rPr lang="en-GB" sz="2400" dirty="0" err="1" smtClean="0"/>
                        <a:t>ateb</a:t>
                      </a:r>
                      <a:r>
                        <a:rPr lang="en-GB" sz="2400" dirty="0" smtClean="0"/>
                        <a:t> felly </a:t>
                      </a:r>
                      <a:r>
                        <a:rPr lang="en-GB" sz="2400" dirty="0" err="1" smtClean="0"/>
                        <a:t>beth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cwestiwn</a:t>
                      </a:r>
                      <a:r>
                        <a:rPr lang="en-GB" sz="2400" dirty="0" smtClean="0"/>
                        <a:t>? </a:t>
                      </a:r>
                    </a:p>
                    <a:p>
                      <a:r>
                        <a:rPr lang="en-GB" sz="2400" dirty="0" smtClean="0"/>
                        <a:t>Os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mai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dirty="0" smtClean="0"/>
                        <a:t>£1.50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yr </a:t>
                      </a:r>
                      <a:r>
                        <a:rPr lang="en-GB" sz="2400" dirty="0" err="1" smtClean="0"/>
                        <a:t>ateb</a:t>
                      </a:r>
                      <a:r>
                        <a:rPr lang="en-GB" sz="2400" dirty="0" smtClean="0"/>
                        <a:t> felly </a:t>
                      </a:r>
                      <a:r>
                        <a:rPr lang="en-GB" sz="2400" dirty="0" err="1" smtClean="0"/>
                        <a:t>beth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yw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y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 smtClean="0"/>
                        <a:t>cwestiwn</a:t>
                      </a:r>
                      <a:r>
                        <a:rPr lang="en-GB" sz="2400" dirty="0" smtClean="0"/>
                        <a:t>? </a:t>
                      </a:r>
                      <a:endParaRPr lang="en-GB" sz="2400" dirty="0"/>
                    </a:p>
                  </a:txBody>
                  <a:tcPr/>
                </a:tc>
              </a:tr>
              <a:tr h="970988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Beth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yr un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peth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…?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                       </a:t>
                      </a:r>
                    </a:p>
                    <a:p>
                      <a:r>
                        <a:rPr lang="en-GB" sz="2400" dirty="0" smtClean="0"/>
                        <a:t>Beth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sydd</a:t>
                      </a:r>
                      <a:r>
                        <a:rPr lang="en-GB" sz="2400" baseline="0" dirty="0" smtClean="0"/>
                        <a:t> yr un </a:t>
                      </a:r>
                      <a:r>
                        <a:rPr lang="en-GB" sz="2400" baseline="0" dirty="0" err="1" smtClean="0"/>
                        <a:t>peth</a:t>
                      </a:r>
                      <a:r>
                        <a:rPr lang="en-GB" sz="2400" baseline="0" dirty="0" smtClean="0"/>
                        <a:t> a </a:t>
                      </a:r>
                      <a:r>
                        <a:rPr lang="en-GB" sz="2400" baseline="0" dirty="0" err="1" smtClean="0"/>
                        <a:t>beth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sydd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yn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wahanol</a:t>
                      </a:r>
                      <a:r>
                        <a:rPr lang="en-GB" sz="2400" baseline="0" dirty="0" smtClean="0"/>
                        <a:t> am </a:t>
                      </a:r>
                      <a:r>
                        <a:rPr lang="en-GB" sz="2400" baseline="0" dirty="0" err="1" smtClean="0"/>
                        <a:t>y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siapiau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hyn</a:t>
                      </a:r>
                      <a:r>
                        <a:rPr lang="en-GB" sz="2400" dirty="0" smtClean="0"/>
                        <a:t>?</a:t>
                      </a:r>
                      <a:endParaRPr lang="en-GB" sz="2400" dirty="0"/>
                    </a:p>
                  </a:txBody>
                  <a:tcPr/>
                </a:tc>
              </a:tr>
              <a:tr h="1029604">
                <a:tc>
                  <a:txBody>
                    <a:bodyPr/>
                    <a:lstStyle/>
                    <a:p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Sawl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Sawl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ffordd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i</a:t>
                      </a:r>
                      <a:r>
                        <a:rPr lang="en-GB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gyfrif</a:t>
                      </a:r>
                      <a:r>
                        <a:rPr lang="en-GB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smtClean="0"/>
                        <a:t>24+49?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Sawl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ffordd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wahanol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allu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ei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ddarganfod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greu</a:t>
                      </a:r>
                      <a:r>
                        <a:rPr lang="en-GB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smtClean="0"/>
                        <a:t>10c </a:t>
                      </a:r>
                      <a:r>
                        <a:rPr lang="en-GB" sz="2400" baseline="0" dirty="0" err="1" smtClean="0"/>
                        <a:t>o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ddarnau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arian</a:t>
                      </a:r>
                      <a:r>
                        <a:rPr lang="en-GB" sz="2400" baseline="0" dirty="0" smtClean="0"/>
                        <a:t>?</a:t>
                      </a:r>
                      <a:endParaRPr lang="en-GB" sz="2400" dirty="0"/>
                    </a:p>
                  </a:txBody>
                  <a:tcPr/>
                </a:tc>
              </a:tr>
              <a:tr h="970988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Rho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esiampl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 …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Rho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esiampl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set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rifau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sydd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a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chymedr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5</a:t>
                      </a:r>
                      <a:endParaRPr lang="en-GB" sz="2400" dirty="0" smtClean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Rho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esiampl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siâp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sydd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â</a:t>
                      </a:r>
                      <a:r>
                        <a:rPr lang="en-GB" sz="24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pherimedr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24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2400" baseline="0" dirty="0" smtClean="0"/>
                        <a:t>16cm</a:t>
                      </a:r>
                    </a:p>
                  </a:txBody>
                  <a:tcPr/>
                </a:tc>
              </a:tr>
              <a:tr h="559699">
                <a:tc>
                  <a:txBody>
                    <a:bodyPr/>
                    <a:lstStyle/>
                    <a:p>
                      <a:r>
                        <a:rPr lang="en-GB" sz="2400" dirty="0" err="1" smtClean="0">
                          <a:solidFill>
                            <a:schemeClr val="tx1"/>
                          </a:solidFill>
                        </a:rPr>
                        <a:t>Newidia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GB" sz="2400" baseline="0" dirty="0" err="1" smtClean="0">
                          <a:solidFill>
                            <a:schemeClr val="tx1"/>
                          </a:solidFill>
                        </a:rPr>
                        <a:t>peth</a:t>
                      </a:r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…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 smtClean="0"/>
                        <a:t>Newidia</a:t>
                      </a:r>
                      <a:r>
                        <a:rPr lang="en-GB" sz="2400" baseline="0" dirty="0" smtClean="0"/>
                        <a:t> un </a:t>
                      </a:r>
                      <a:r>
                        <a:rPr lang="en-GB" sz="2400" baseline="0" dirty="0" err="1" smtClean="0"/>
                        <a:t>peth</a:t>
                      </a:r>
                      <a:r>
                        <a:rPr lang="en-GB" sz="2400" baseline="0" dirty="0" smtClean="0"/>
                        <a:t> am </a:t>
                      </a:r>
                      <a:r>
                        <a:rPr lang="en-GB" sz="2400" baseline="0" dirty="0" err="1" smtClean="0"/>
                        <a:t>y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frawddeg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rif</a:t>
                      </a:r>
                      <a:r>
                        <a:rPr lang="en-GB" sz="2400" baseline="0" dirty="0" smtClean="0"/>
                        <a:t> 12 ÷ 3 </a:t>
                      </a:r>
                      <a:r>
                        <a:rPr lang="en-GB" sz="2400" baseline="0" dirty="0" err="1" smtClean="0"/>
                        <a:t>fel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bod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yna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weddill</a:t>
                      </a:r>
                      <a:endParaRPr lang="en-GB" sz="2400" baseline="0" dirty="0" smtClean="0"/>
                    </a:p>
                  </a:txBody>
                  <a:tcPr/>
                </a:tc>
              </a:tr>
              <a:tr h="679692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Pa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GB" sz="2400" baseline="0" dirty="0" err="1" smtClean="0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aseline="0" dirty="0" err="1" smtClean="0">
                          <a:solidFill>
                            <a:schemeClr val="tx1"/>
                          </a:solidFill>
                        </a:rPr>
                        <a:t>wahanol</a:t>
                      </a:r>
                      <a:r>
                        <a:rPr lang="en-GB" sz="2400" baseline="0" dirty="0" smtClean="0">
                          <a:solidFill>
                            <a:schemeClr val="tx1"/>
                          </a:solidFill>
                        </a:rPr>
                        <a:t>…?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smtClean="0"/>
                        <a:t>7, 11, 14   pa</a:t>
                      </a:r>
                      <a:r>
                        <a:rPr lang="en-GB" sz="2400" baseline="0" dirty="0" smtClean="0"/>
                        <a:t> un </a:t>
                      </a:r>
                      <a:r>
                        <a:rPr lang="en-GB" sz="2400" baseline="0" dirty="0" err="1" smtClean="0"/>
                        <a:t>sy’n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baseline="0" dirty="0" err="1" smtClean="0"/>
                        <a:t>wahanol</a:t>
                      </a:r>
                      <a:r>
                        <a:rPr lang="en-GB" sz="2400" baseline="0" dirty="0" smtClean="0"/>
                        <a:t>? Pam?</a:t>
                      </a:r>
                      <a:endParaRPr lang="en-GB" sz="2400" dirty="0" smtClean="0"/>
                    </a:p>
                    <a:p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 rot="21138600">
            <a:off x="5712117" y="2611483"/>
            <a:ext cx="43974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 rot="20965027">
            <a:off x="6712459" y="2588425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rapezoid 5"/>
          <p:cNvSpPr/>
          <p:nvPr/>
        </p:nvSpPr>
        <p:spPr>
          <a:xfrm rot="21316445">
            <a:off x="7553942" y="2601872"/>
            <a:ext cx="360040" cy="261137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66258" y="1"/>
            <a:ext cx="10018713" cy="1481328"/>
          </a:xfrm>
        </p:spPr>
        <p:txBody>
          <a:bodyPr>
            <a:normAutofit/>
          </a:bodyPr>
          <a:lstStyle/>
          <a:p>
            <a:r>
              <a:rPr lang="en-GB" dirty="0" err="1"/>
              <a:t>Ymresymu</a:t>
            </a:r>
            <a:r>
              <a:rPr lang="en-GB" dirty="0"/>
              <a:t> </a:t>
            </a:r>
            <a:r>
              <a:rPr lang="en-GB" dirty="0" err="1"/>
              <a:t>Rhifyddol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br>
              <a:rPr lang="en-GB" dirty="0"/>
            </a:b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98448" y="1481329"/>
            <a:ext cx="9886523" cy="3902961"/>
          </a:xfrm>
        </p:spPr>
        <p:txBody>
          <a:bodyPr>
            <a:normAutofit/>
          </a:bodyPr>
          <a:lstStyle/>
          <a:p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y </a:t>
            </a:r>
            <a:r>
              <a:rPr lang="en-GB" sz="2800" dirty="0" err="1" smtClean="0"/>
              <a:t>dylid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datblygu</a:t>
            </a:r>
            <a:r>
              <a:rPr lang="en-GB" sz="2800" dirty="0" smtClean="0"/>
              <a:t> </a:t>
            </a:r>
            <a:r>
              <a:rPr lang="en-GB" sz="2800" dirty="0" err="1" smtClean="0"/>
              <a:t>dros</a:t>
            </a:r>
            <a:r>
              <a:rPr lang="en-GB" sz="2800" dirty="0" smtClean="0"/>
              <a:t> </a:t>
            </a:r>
            <a:r>
              <a:rPr lang="en-GB" sz="2800" dirty="0" err="1" smtClean="0"/>
              <a:t>gyfnod</a:t>
            </a:r>
            <a:r>
              <a:rPr lang="en-GB" sz="2800" dirty="0" smtClean="0"/>
              <a:t> o </a:t>
            </a:r>
            <a:r>
              <a:rPr lang="en-GB" sz="2800" dirty="0" err="1" smtClean="0"/>
              <a:t>amser</a:t>
            </a:r>
            <a:r>
              <a:rPr lang="en-GB" sz="2800" dirty="0" smtClean="0"/>
              <a:t> </a:t>
            </a:r>
            <a:r>
              <a:rPr lang="en-GB" sz="2800" dirty="0" err="1" smtClean="0"/>
              <a:t>wrth</a:t>
            </a:r>
            <a:r>
              <a:rPr lang="en-GB" sz="2800" dirty="0" smtClean="0"/>
              <a:t> </a:t>
            </a:r>
            <a:r>
              <a:rPr lang="en-GB" sz="2800" dirty="0" err="1" smtClean="0"/>
              <a:t>ddewis</a:t>
            </a:r>
            <a:r>
              <a:rPr lang="en-GB" sz="2800" dirty="0" smtClean="0"/>
              <a:t> </a:t>
            </a:r>
            <a:r>
              <a:rPr lang="en-GB" sz="2800" dirty="0" err="1" smtClean="0"/>
              <a:t>cwestiynau</a:t>
            </a:r>
            <a:r>
              <a:rPr lang="en-GB" sz="2800" dirty="0" smtClean="0"/>
              <a:t> a </a:t>
            </a:r>
            <a:r>
              <a:rPr lang="en-GB" sz="2800" dirty="0" err="1" smtClean="0"/>
              <a:t>thasgau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rhoi</a:t>
            </a:r>
            <a:r>
              <a:rPr lang="en-GB" sz="2800" dirty="0" smtClean="0"/>
              <a:t> </a:t>
            </a:r>
            <a:r>
              <a:rPr lang="en-GB" sz="2800" dirty="0" err="1" smtClean="0"/>
              <a:t>cyfle</a:t>
            </a:r>
            <a:r>
              <a:rPr lang="en-GB" sz="2800" dirty="0" smtClean="0"/>
              <a:t> </a:t>
            </a:r>
            <a:r>
              <a:rPr lang="en-GB" sz="2800" dirty="0" err="1" smtClean="0"/>
              <a:t>i’r</a:t>
            </a:r>
            <a:r>
              <a:rPr lang="en-GB" sz="2800" dirty="0" smtClean="0"/>
              <a:t> </a:t>
            </a:r>
            <a:r>
              <a:rPr lang="en-GB" sz="2800" dirty="0" err="1" smtClean="0"/>
              <a:t>disgyblion</a:t>
            </a:r>
            <a:r>
              <a:rPr lang="en-GB" sz="2800" dirty="0" smtClean="0"/>
              <a:t> </a:t>
            </a:r>
            <a:r>
              <a:rPr lang="en-GB" sz="2800" dirty="0" err="1" smtClean="0"/>
              <a:t>fedru</a:t>
            </a:r>
            <a:r>
              <a:rPr lang="en-GB" sz="2800" dirty="0" smtClean="0"/>
              <a:t> </a:t>
            </a:r>
            <a:r>
              <a:rPr lang="en-GB" sz="2800" dirty="0" err="1" smtClean="0"/>
              <a:t>rhesymu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Gall </a:t>
            </a:r>
            <a:r>
              <a:rPr lang="en-GB" sz="2800" dirty="0" err="1" smtClean="0"/>
              <a:t>unrhyw</a:t>
            </a:r>
            <a:r>
              <a:rPr lang="en-GB" sz="2800" dirty="0" smtClean="0"/>
              <a:t> </a:t>
            </a:r>
            <a:r>
              <a:rPr lang="en-GB" sz="2800" dirty="0" err="1" smtClean="0"/>
              <a:t>addysgu</a:t>
            </a:r>
            <a:r>
              <a:rPr lang="en-GB" sz="2800" dirty="0" smtClean="0"/>
              <a:t> </a:t>
            </a:r>
            <a:r>
              <a:rPr lang="en-GB" sz="2800" dirty="0" err="1" smtClean="0"/>
              <a:t>mathemateg</a:t>
            </a:r>
            <a:r>
              <a:rPr lang="en-GB" sz="2800" dirty="0" smtClean="0"/>
              <a:t> </a:t>
            </a:r>
            <a:r>
              <a:rPr lang="en-GB" sz="2800" dirty="0" err="1" smtClean="0"/>
              <a:t>fod</a:t>
            </a:r>
            <a:r>
              <a:rPr lang="en-GB" sz="2800" dirty="0" smtClean="0"/>
              <a:t> ag </a:t>
            </a:r>
            <a:r>
              <a:rPr lang="en-GB" sz="2800" smtClean="0"/>
              <a:t>elfen </a:t>
            </a:r>
            <a:r>
              <a:rPr lang="en-GB" sz="2800" dirty="0" smtClean="0"/>
              <a:t>o </a:t>
            </a:r>
            <a:r>
              <a:rPr lang="en-GB" sz="2800" dirty="0" err="1" smtClean="0"/>
              <a:t>resymu</a:t>
            </a:r>
            <a:r>
              <a:rPr lang="en-GB" sz="2800" dirty="0" smtClean="0"/>
              <a:t> </a:t>
            </a:r>
            <a:r>
              <a:rPr lang="en-GB" sz="2800" dirty="0" err="1" smtClean="0"/>
              <a:t>ynddo</a:t>
            </a:r>
            <a:r>
              <a:rPr lang="en-GB" sz="2800" dirty="0" smtClean="0"/>
              <a:t>,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enwedig</a:t>
            </a:r>
            <a:r>
              <a:rPr lang="en-GB" sz="2800" dirty="0" smtClean="0"/>
              <a:t> </a:t>
            </a:r>
            <a:r>
              <a:rPr lang="en-GB" sz="2800" dirty="0" err="1" smtClean="0"/>
              <a:t>os</a:t>
            </a:r>
            <a:r>
              <a:rPr lang="en-GB" sz="2800" dirty="0" smtClean="0"/>
              <a:t> y </a:t>
            </a:r>
            <a:r>
              <a:rPr lang="en-GB" sz="2800" dirty="0" err="1" smtClean="0"/>
              <a:t>defnyddir</a:t>
            </a:r>
            <a:r>
              <a:rPr lang="en-GB" sz="2800" dirty="0" smtClean="0"/>
              <a:t> </a:t>
            </a:r>
            <a:r>
              <a:rPr lang="en-GB" sz="2800" dirty="0" err="1" smtClean="0"/>
              <a:t>cwestiynau</a:t>
            </a:r>
            <a:r>
              <a:rPr lang="en-GB" sz="2800" dirty="0" smtClean="0"/>
              <a:t> </a:t>
            </a:r>
            <a:r>
              <a:rPr lang="en-GB" sz="2800" dirty="0" err="1" smtClean="0"/>
              <a:t>rhesymu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Mae ‘</a:t>
            </a:r>
            <a:r>
              <a:rPr lang="en-GB" sz="2800" dirty="0" err="1" smtClean="0"/>
              <a:t>tasg</a:t>
            </a:r>
            <a:r>
              <a:rPr lang="en-GB" sz="2800" dirty="0" smtClean="0"/>
              <a:t> </a:t>
            </a:r>
            <a:r>
              <a:rPr lang="en-GB" sz="2800" dirty="0" err="1" smtClean="0"/>
              <a:t>gyfoethog</a:t>
            </a:r>
            <a:r>
              <a:rPr lang="en-GB" sz="2800" dirty="0" smtClean="0"/>
              <a:t>’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gofyn</a:t>
            </a:r>
            <a:r>
              <a:rPr lang="en-GB" sz="2800" dirty="0" smtClean="0"/>
              <a:t> </a:t>
            </a:r>
            <a:r>
              <a:rPr lang="en-GB" sz="2800" dirty="0" err="1" smtClean="0"/>
              <a:t>i’r</a:t>
            </a:r>
            <a:r>
              <a:rPr lang="en-GB" sz="2800" dirty="0" smtClean="0"/>
              <a:t> </a:t>
            </a:r>
            <a:r>
              <a:rPr lang="en-GB" sz="2800" dirty="0" err="1" smtClean="0"/>
              <a:t>dysgwyr</a:t>
            </a:r>
            <a:r>
              <a:rPr lang="en-GB" sz="2800" dirty="0" smtClean="0"/>
              <a:t> </a:t>
            </a:r>
            <a:r>
              <a:rPr lang="en-GB" sz="2800" dirty="0" err="1" smtClean="0"/>
              <a:t>ddefnyddio</a:t>
            </a:r>
            <a:r>
              <a:rPr lang="en-GB" sz="2800" dirty="0" smtClean="0"/>
              <a:t> </a:t>
            </a:r>
            <a:r>
              <a:rPr lang="en-GB" sz="2800" dirty="0" err="1" smtClean="0"/>
              <a:t>ystod</a:t>
            </a:r>
            <a:r>
              <a:rPr lang="en-GB" sz="2800" dirty="0" smtClean="0"/>
              <a:t> o </a:t>
            </a:r>
            <a:r>
              <a:rPr lang="en-GB" sz="2800" dirty="0" err="1" smtClean="0"/>
              <a:t>sgiliau</a:t>
            </a:r>
            <a:r>
              <a:rPr lang="en-GB" sz="2800" dirty="0" smtClean="0"/>
              <a:t> </a:t>
            </a:r>
            <a:r>
              <a:rPr lang="en-GB" sz="2800" dirty="0" err="1" smtClean="0"/>
              <a:t>ymresymu</a:t>
            </a:r>
            <a:r>
              <a:rPr lang="en-GB" sz="2800" dirty="0" smtClean="0"/>
              <a:t> </a:t>
            </a:r>
            <a:r>
              <a:rPr lang="en-GB" sz="2800" dirty="0" err="1" smtClean="0"/>
              <a:t>rhifyddol</a:t>
            </a:r>
            <a:r>
              <a:rPr lang="en-GB" sz="2800" dirty="0" smtClean="0"/>
              <a:t>     </a:t>
            </a:r>
            <a:endParaRPr lang="en-GB" sz="2800" dirty="0"/>
          </a:p>
          <a:p>
            <a:pPr marL="0" indent="0">
              <a:buNone/>
            </a:pPr>
            <a:r>
              <a:rPr lang="en-GB" sz="2800" dirty="0" err="1" smtClean="0"/>
              <a:t>Gweler</a:t>
            </a:r>
            <a:r>
              <a:rPr lang="en-GB" sz="2800" dirty="0" smtClean="0"/>
              <a:t> </a:t>
            </a:r>
            <a:r>
              <a:rPr lang="en-GB" sz="2800" dirty="0" err="1" smtClean="0"/>
              <a:t>gwefan</a:t>
            </a:r>
            <a:r>
              <a:rPr lang="en-GB" sz="2800" dirty="0" smtClean="0"/>
              <a:t> (</a:t>
            </a:r>
            <a:r>
              <a:rPr lang="en-GB" sz="2800" dirty="0" err="1" smtClean="0"/>
              <a:t>Saesneg</a:t>
            </a:r>
            <a:r>
              <a:rPr lang="en-GB" sz="2800" dirty="0" smtClean="0"/>
              <a:t>) </a:t>
            </a:r>
            <a:r>
              <a:rPr lang="en-GB" sz="2800" dirty="0" smtClean="0">
                <a:hlinkClick r:id="rId2"/>
              </a:rPr>
              <a:t>www.nrich.maths.org</a:t>
            </a:r>
            <a:r>
              <a:rPr lang="en-GB" sz="2800" dirty="0" smtClean="0"/>
              <a:t> am rai </a:t>
            </a:r>
            <a:r>
              <a:rPr lang="en-GB" sz="2800" dirty="0" err="1" smtClean="0"/>
              <a:t>syniadau</a:t>
            </a:r>
            <a:endParaRPr lang="en-GB" sz="2800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063" y="5065776"/>
            <a:ext cx="2925239" cy="1792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694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958" y="2846260"/>
            <a:ext cx="4108450" cy="232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447562"/>
            <a:ext cx="10667999" cy="8951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gyfoethog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342686"/>
            <a:ext cx="9357360" cy="4820369"/>
          </a:xfrm>
        </p:spPr>
        <p:txBody>
          <a:bodyPr>
            <a:normAutofit lnSpcReduction="10000"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Yn gyraeddadwy i ystod eang o ddysgwyr / galluoedd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Cynnig gwahanol lefelau o her (trothwy isel - nenfwd uchel)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Ysgogi’r dysgwr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Annog creadigrwydd </a:t>
            </a:r>
            <a:endParaRPr lang="cy-GB" dirty="0" smtClean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Annog cydweithio a </a:t>
            </a:r>
            <a:r>
              <a:rPr lang="cy-GB" dirty="0" smtClean="0">
                <a:latin typeface="Helvetica" pitchFamily="34" charset="0"/>
                <a:sym typeface="Helvetica" pitchFamily="34" charset="0"/>
              </a:rPr>
              <a:t>thrafodaeth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y-GB" sz="1050" dirty="0">
              <a:latin typeface="Helvetica" pitchFamily="34" charset="0"/>
              <a:sym typeface="Helvetica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y-GB" dirty="0">
                <a:latin typeface="Helvetica" pitchFamily="34" charset="0"/>
                <a:sym typeface="Helvetica" pitchFamily="34" charset="0"/>
              </a:rPr>
              <a:t> Cynnig cyfleoedd i’r dysgwyr i ofyn cwestiynau, cyfiawnhau penderfyniadau, gwerthuso canlyniadau  </a:t>
            </a:r>
          </a:p>
        </p:txBody>
      </p:sp>
    </p:spTree>
    <p:extLst>
      <p:ext uri="{BB962C8B-B14F-4D97-AF65-F5344CB8AC3E}">
        <p14:creationId xmlns:p14="http://schemas.microsoft.com/office/powerpoint/2010/main" val="126994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2340" y="184871"/>
            <a:ext cx="3362919" cy="1524000"/>
          </a:xfrm>
        </p:spPr>
        <p:txBody>
          <a:bodyPr/>
          <a:lstStyle/>
          <a:p>
            <a:r>
              <a:rPr lang="en-GB" smtClean="0"/>
              <a:t>TASG -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0" y="2057400"/>
            <a:ext cx="6172200" cy="4463912"/>
          </a:xfrm>
        </p:spPr>
        <p:txBody>
          <a:bodyPr>
            <a:noAutofit/>
          </a:bodyPr>
          <a:lstStyle/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Look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at the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teaching resource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you have been allocated</a:t>
            </a:r>
          </a:p>
          <a:p>
            <a:r>
              <a:rPr lang="en-GB" dirty="0"/>
              <a:t>In </a:t>
            </a:r>
            <a:r>
              <a:rPr lang="en-GB" dirty="0" smtClean="0"/>
              <a:t>your group </a:t>
            </a:r>
            <a:r>
              <a:rPr lang="en-GB" dirty="0"/>
              <a:t>discuss </a:t>
            </a:r>
            <a:r>
              <a:rPr lang="en-GB" dirty="0" smtClean="0"/>
              <a:t>the resource critically. Think about advantages and disadvantages.</a:t>
            </a:r>
            <a:endParaRPr lang="en-GB" dirty="0"/>
          </a:p>
          <a:p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Make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sure everybody in the group is able to confidently give an overview of the task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to others and be able to highlight the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reasoning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links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77800" y="2057400"/>
            <a:ext cx="5842000" cy="48957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Edrychwch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adnodd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addysgu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wedi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ei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rhoi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chi</a:t>
            </a:r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adnodd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feirniadol</a:t>
            </a:r>
            <a:r>
              <a:rPr lang="en-GB" dirty="0" smtClean="0"/>
              <a:t>. </a:t>
            </a:r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anfanteision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anfanteision</a:t>
            </a:r>
            <a:r>
              <a:rPr lang="en-GB" dirty="0" smtClean="0"/>
              <a:t>. </a:t>
            </a:r>
          </a:p>
          <a:p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Gwnewch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siwr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fod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pob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aelod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o’r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grwp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hyderus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ac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mynd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fedru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rhoi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trosolwg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o’r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dasg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eraill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ogystal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ag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amlygu’r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cysylltiadau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bg2">
                    <a:lumMod val="50000"/>
                  </a:schemeClr>
                </a:solidFill>
              </a:rPr>
              <a:t>ymresymu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8616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41AAE68-D108-4EF2-87B4-F6AD4FDD2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-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C5C85B5-0183-4A40-9E79-2B6D71BC7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6769"/>
            <a:ext cx="10515600" cy="4770194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hlinkClick r:id="rId2"/>
              </a:rPr>
              <a:t>www.nrich.maths.org.uk</a:t>
            </a:r>
            <a:r>
              <a:rPr lang="en-GB" dirty="0" smtClean="0"/>
              <a:t> </a:t>
            </a:r>
            <a:r>
              <a:rPr lang="en-GB" dirty="0"/>
              <a:t>– </a:t>
            </a:r>
            <a:r>
              <a:rPr lang="en-GB" dirty="0" err="1" smtClean="0"/>
              <a:t>gwefan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o </a:t>
            </a:r>
            <a:r>
              <a:rPr lang="en-GB" dirty="0" err="1" smtClean="0"/>
              <a:t>dasgau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/>
              <a:t> </a:t>
            </a:r>
            <a:r>
              <a:rPr lang="en-GB" dirty="0" smtClean="0"/>
              <a:t>bob </a:t>
            </a:r>
            <a:r>
              <a:rPr lang="en-GB" dirty="0" err="1" smtClean="0"/>
              <a:t>oed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ogystal</a:t>
            </a:r>
            <a:r>
              <a:rPr lang="en-GB" dirty="0" smtClean="0"/>
              <a:t> ag </a:t>
            </a:r>
            <a:r>
              <a:rPr lang="en-GB" dirty="0" err="1" smtClean="0"/>
              <a:t>erthyglau</a:t>
            </a:r>
            <a:r>
              <a:rPr lang="en-GB" dirty="0" smtClean="0"/>
              <a:t> ac </a:t>
            </a:r>
            <a:r>
              <a:rPr lang="en-GB" dirty="0" err="1" smtClean="0"/>
              <a:t>adnoddau</a:t>
            </a:r>
            <a:endParaRPr lang="en-GB" smtClean="0"/>
          </a:p>
          <a:p>
            <a:r>
              <a:rPr lang="en-GB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ymresymu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wefan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(</a:t>
            </a:r>
            <a:r>
              <a:rPr lang="en-GB" dirty="0" err="1" smtClean="0"/>
              <a:t>Llyowdraeth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): </a:t>
            </a:r>
            <a:r>
              <a:rPr lang="en-GB" dirty="0" smtClean="0">
                <a:hlinkClick r:id="rId3"/>
              </a:rPr>
              <a:t>http</a:t>
            </a:r>
            <a:r>
              <a:rPr lang="en-GB" dirty="0">
                <a:hlinkClick r:id="rId3"/>
              </a:rPr>
              <a:t>://learning.gov.wales/resources/learningpacks/reasoning-in-the-classroom/?</a:t>
            </a:r>
            <a:r>
              <a:rPr lang="en-GB" dirty="0" smtClean="0">
                <a:hlinkClick r:id="rId3"/>
              </a:rPr>
              <a:t>skip=1&amp;lang=cy</a:t>
            </a:r>
            <a:r>
              <a:rPr lang="en-GB" dirty="0" smtClean="0"/>
              <a:t>  </a:t>
            </a:r>
            <a:endParaRPr lang="en-GB" dirty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ryngweithiol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tasgau</a:t>
            </a:r>
            <a:r>
              <a:rPr lang="en-GB" dirty="0" smtClean="0"/>
              <a:t> </a:t>
            </a:r>
            <a:r>
              <a:rPr lang="en-GB" dirty="0" err="1" smtClean="0"/>
              <a:t>cyfoethog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rhifedd</a:t>
            </a:r>
            <a:r>
              <a:rPr lang="en-GB" dirty="0"/>
              <a:t>.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learning.gov.wales/resources/browse-all/nlnf/framework?lang=cy</a:t>
            </a:r>
            <a:endParaRPr lang="en-GB" dirty="0" smtClean="0"/>
          </a:p>
          <a:p>
            <a:r>
              <a:rPr lang="en-GB" dirty="0" smtClean="0"/>
              <a:t>ATM </a:t>
            </a:r>
            <a:r>
              <a:rPr lang="en-GB" dirty="0"/>
              <a:t>‘Pick and mix’ mathematical challenges </a:t>
            </a:r>
            <a:r>
              <a:rPr lang="en-GB" dirty="0" smtClean="0"/>
              <a:t>(Moodle)</a:t>
            </a:r>
          </a:p>
          <a:p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 </a:t>
            </a:r>
            <a:r>
              <a:rPr lang="en-GB" dirty="0" err="1" smtClean="0"/>
              <a:t>ar</a:t>
            </a:r>
            <a:r>
              <a:rPr lang="en-GB" dirty="0" smtClean="0"/>
              <a:t> Moodle</a:t>
            </a:r>
            <a:endParaRPr lang="en-GB" dirty="0"/>
          </a:p>
          <a:p>
            <a:r>
              <a:rPr lang="en-GB" dirty="0" err="1" smtClean="0"/>
              <a:t>Gwefan</a:t>
            </a:r>
            <a:r>
              <a:rPr lang="en-GB" dirty="0" smtClean="0"/>
              <a:t> Gareth Metcalfe </a:t>
            </a:r>
            <a:r>
              <a:rPr lang="en-US" dirty="0">
                <a:hlinkClick r:id="rId5"/>
              </a:rPr>
              <a:t>http://www.iseemaths.com/</a:t>
            </a:r>
            <a:r>
              <a:rPr lang="en-US" dirty="0"/>
              <a:t> 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418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34606" y="854854"/>
            <a:ext cx="10018713" cy="17525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 smtClean="0"/>
              <a:t>Darllen</a:t>
            </a:r>
            <a:r>
              <a:rPr lang="en-GB" b="1" dirty="0" smtClean="0"/>
              <a:t> </a:t>
            </a:r>
            <a:r>
              <a:rPr lang="en-GB" b="1" dirty="0" err="1" smtClean="0"/>
              <a:t>Pellach</a:t>
            </a:r>
            <a:endParaRPr lang="en-GB" b="1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1034606" y="2160430"/>
            <a:ext cx="8134794" cy="363077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200" dirty="0" smtClean="0"/>
              <a:t>Haylock, D. and Cockburn, A. (2017) </a:t>
            </a:r>
            <a:r>
              <a:rPr lang="en-GB" altLang="en-US" sz="3200" i="1" dirty="0" smtClean="0"/>
              <a:t>Understanding Mathematics for Young Children</a:t>
            </a:r>
            <a:r>
              <a:rPr lang="en-GB" altLang="en-US" sz="3200" dirty="0" smtClean="0"/>
              <a:t>. 5</a:t>
            </a:r>
            <a:r>
              <a:rPr lang="en-GB" altLang="en-US" sz="3200" baseline="30000" dirty="0" smtClean="0"/>
              <a:t>ed</a:t>
            </a:r>
            <a:r>
              <a:rPr lang="en-GB" altLang="en-US" sz="3200" dirty="0" smtClean="0"/>
              <a:t> arg. </a:t>
            </a:r>
            <a:r>
              <a:rPr lang="en-GB" altLang="en-US" sz="3200" dirty="0" err="1" smtClean="0"/>
              <a:t>Llundain</a:t>
            </a:r>
            <a:r>
              <a:rPr lang="en-GB" altLang="en-US" sz="3200" dirty="0" smtClean="0"/>
              <a:t>: SAGE.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3200" b="1" dirty="0" err="1" smtClean="0"/>
              <a:t>Pennod</a:t>
            </a:r>
            <a:r>
              <a:rPr lang="en-GB" sz="3200" b="1" dirty="0" smtClean="0"/>
              <a:t> 11 </a:t>
            </a:r>
            <a:r>
              <a:rPr lang="en-GB" sz="3200" dirty="0" smtClean="0"/>
              <a:t>(</a:t>
            </a:r>
            <a:r>
              <a:rPr lang="en-GB" sz="3200" dirty="0" err="1" smtClean="0"/>
              <a:t>Ymresymu</a:t>
            </a:r>
            <a:r>
              <a:rPr lang="en-GB" sz="3200" dirty="0" smtClean="0"/>
              <a:t>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/>
          </a:p>
        </p:txBody>
      </p:sp>
      <p:pic>
        <p:nvPicPr>
          <p:cNvPr id="4" name="Picture 3" descr="mage result for Haylock and cockburn 5th ed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5184" y="1731154"/>
            <a:ext cx="2322576" cy="31242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7006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1127</TotalTime>
  <Words>1119</Words>
  <Application>Microsoft Macintosh PowerPoint</Application>
  <PresentationFormat>Widescreen</PresentationFormat>
  <Paragraphs>136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Calibri Light</vt:lpstr>
      <vt:lpstr>Helvetica</vt:lpstr>
      <vt:lpstr>Mangal</vt:lpstr>
      <vt:lpstr>ＭＳ Ｐゴシック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Dechreuadau cwestiwn da …</vt:lpstr>
      <vt:lpstr>PowerPoint Presentation</vt:lpstr>
      <vt:lpstr>Ymresymu Rhifyddol yn y  Cwricwlwm Cenedlaethol</vt:lpstr>
      <vt:lpstr>Beth sy’n gwneud tasg yn ‘gyfoethog’?</vt:lpstr>
      <vt:lpstr>TASG - TASK</vt:lpstr>
      <vt:lpstr>Adnoddau - Resources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Nerys Defis</cp:lastModifiedBy>
  <cp:revision>82</cp:revision>
  <dcterms:created xsi:type="dcterms:W3CDTF">2013-10-13T11:17:52Z</dcterms:created>
  <dcterms:modified xsi:type="dcterms:W3CDTF">2018-10-24T12:07:45Z</dcterms:modified>
</cp:coreProperties>
</file>