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6" r:id="rId9"/>
    <p:sldId id="263" r:id="rId10"/>
    <p:sldId id="265" r:id="rId11"/>
    <p:sldId id="264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1F9C3DD-DEAE-2295-D147-FFA2368DB771}" v="190" dt="2026-03-21T21:07:42.13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gislation.gov.uk/ukpga/2014/23/contents" TargetMode="External"/><Relationship Id="rId2" Type="http://schemas.openxmlformats.org/officeDocument/2006/relationships/hyperlink" Target="https://www.ageuk.org.uk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legislation.gov.uk/ukpga/2010/15/contents" TargetMode="External"/><Relationship Id="rId4" Type="http://schemas.openxmlformats.org/officeDocument/2006/relationships/hyperlink" Target="https://www.gov.uk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who.int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ongtermplan.nhs.uk" TargetMode="External"/><Relationship Id="rId2" Type="http://schemas.openxmlformats.org/officeDocument/2006/relationships/hyperlink" Target="https://www.nice.org.uk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ons.gov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629139"/>
          </a:xfrm>
        </p:spPr>
        <p:txBody>
          <a:bodyPr>
            <a:normAutofit/>
          </a:bodyPr>
          <a:lstStyle/>
          <a:p>
            <a:r>
              <a:rPr lang="en-GB" sz="2400" b="1"/>
              <a:t>Empowering the older person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2195269"/>
            <a:ext cx="9144000" cy="3062531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 sz="1600">
                <a:highlight>
                  <a:srgbClr val="FFFFFF"/>
                </a:highlight>
                <a:latin typeface="Arial"/>
                <a:cs typeface="Arial"/>
              </a:rPr>
              <a:t>Remona Cogan</a:t>
            </a:r>
            <a:endParaRPr lang="en-GB" sz="1600" dirty="0">
              <a:highlight>
                <a:srgbClr val="FFFFFF"/>
              </a:highlight>
              <a:latin typeface="Arial"/>
              <a:cs typeface="Arial"/>
            </a:endParaRPr>
          </a:p>
          <a:p>
            <a:pPr algn="l"/>
            <a:r>
              <a:rPr lang="en-GB" sz="1600">
                <a:highlight>
                  <a:srgbClr val="FFFFFF"/>
                </a:highlight>
                <a:latin typeface="Arial"/>
                <a:cs typeface="Arial"/>
              </a:rPr>
              <a:t>2245882</a:t>
            </a:r>
            <a:endParaRPr lang="en-GB" sz="1600" dirty="0">
              <a:highlight>
                <a:srgbClr val="FFFFFF"/>
              </a:highlight>
              <a:latin typeface="Arial"/>
              <a:cs typeface="Arial"/>
            </a:endParaRPr>
          </a:p>
          <a:p>
            <a:pPr algn="l"/>
            <a:r>
              <a:rPr lang="en-GB" sz="1600">
                <a:highlight>
                  <a:srgbClr val="FFFFFF"/>
                </a:highlight>
                <a:latin typeface="Arial"/>
                <a:cs typeface="Arial"/>
              </a:rPr>
              <a:t>BMHP6027</a:t>
            </a:r>
            <a:endParaRPr lang="en-GB" sz="1600" dirty="0">
              <a:highlight>
                <a:srgbClr val="FFFFFF"/>
              </a:highlight>
              <a:latin typeface="Arial"/>
              <a:cs typeface="Arial"/>
            </a:endParaRPr>
          </a:p>
          <a:p>
            <a:pPr algn="l"/>
            <a: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  <a:t>Component 2</a:t>
            </a:r>
          </a:p>
          <a:p>
            <a:pPr algn="l"/>
            <a:r>
              <a:rPr lang="en-GB" sz="1600">
                <a:highlight>
                  <a:srgbClr val="FFFFFF"/>
                </a:highlight>
                <a:latin typeface="Arial"/>
                <a:cs typeface="Arial"/>
              </a:rPr>
              <a:t>Empowering the older person </a:t>
            </a:r>
            <a:endParaRPr lang="en-GB" sz="1600" dirty="0">
              <a:highlight>
                <a:srgbClr val="FFFFFF"/>
              </a:highlight>
              <a:latin typeface="Arial"/>
              <a:cs typeface="Arial"/>
            </a:endParaRPr>
          </a:p>
          <a:p>
            <a:pPr algn="l"/>
            <a:r>
              <a:rPr lang="en-GB" sz="1600">
                <a:highlight>
                  <a:srgbClr val="FFFFFF"/>
                </a:highlight>
                <a:latin typeface="Arial"/>
                <a:cs typeface="Arial"/>
              </a:rPr>
              <a:t>Donna Morgan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15D477-E52F-2322-A258-96C2550C4E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+mj-lt"/>
                <a:cs typeface="+mj-lt"/>
              </a:rPr>
              <a:t>Introduction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83353F-01AA-209C-FA8D-4C994D4AF0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Older adults have growing and complex care needs</a:t>
            </a:r>
            <a:endParaRPr lang="en-GB"/>
          </a:p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Importance of legislation, care provisions, and technology</a:t>
            </a:r>
            <a:endParaRPr lang="en-GB"/>
          </a:p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Aim: explore theory, current provisions, and technology use</a:t>
            </a:r>
            <a:endParaRPr lang="en-GB"/>
          </a:p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(Care Act 2014; Equality Act 2010; NHS England, 2019)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37076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87CD1-20A0-250C-E174-F92A57D593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+mj-lt"/>
                <a:cs typeface="+mj-lt"/>
              </a:rPr>
              <a:t>Legislation Supporting Older Adults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1E14FF-B972-9E27-389E-D20506639C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 Biopsychosocial Model (Engel, 1977)</a:t>
            </a:r>
            <a:endParaRPr lang="en-GB"/>
          </a:p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 Biological: health conditions</a:t>
            </a:r>
            <a:endParaRPr lang="en-GB"/>
          </a:p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 Psychological: mental health</a:t>
            </a:r>
            <a:endParaRPr lang="en-GB"/>
          </a:p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 Social: family and community</a:t>
            </a:r>
            <a:endParaRPr lang="en-GB"/>
          </a:p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(Engel, 1977)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5670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1D2D44-F7DB-0F37-D755-82E34E132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+mj-lt"/>
                <a:cs typeface="+mj-lt"/>
              </a:rPr>
              <a:t>Current Care Provisions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9BFFAF-1966-57DB-0943-DFD36727F3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Home care and social support</a:t>
            </a:r>
            <a:endParaRPr lang="en-GB"/>
          </a:p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Residential and nursing care</a:t>
            </a:r>
          </a:p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Integrated health and social services</a:t>
            </a:r>
            <a:endParaRPr lang="en-GB"/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 Person-centred care (</a:t>
            </a:r>
            <a:r>
              <a:rPr lang="en-GB" dirty="0" err="1">
                <a:ea typeface="+mn-lt"/>
                <a:cs typeface="+mn-lt"/>
              </a:rPr>
              <a:t>Kitwood</a:t>
            </a:r>
            <a:r>
              <a:rPr lang="en-GB" dirty="0">
                <a:ea typeface="+mn-lt"/>
                <a:cs typeface="+mn-lt"/>
              </a:rPr>
              <a:t>, 1997)</a:t>
            </a:r>
            <a:endParaRPr lang="en-GB" dirty="0"/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(</a:t>
            </a:r>
            <a:r>
              <a:rPr lang="en-GB" dirty="0" err="1">
                <a:ea typeface="+mn-lt"/>
                <a:cs typeface="+mn-lt"/>
              </a:rPr>
              <a:t>Kitwood</a:t>
            </a:r>
            <a:r>
              <a:rPr lang="en-GB" dirty="0">
                <a:ea typeface="+mn-lt"/>
                <a:cs typeface="+mn-lt"/>
              </a:rPr>
              <a:t>, 1997)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52757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297651-0E2A-5C4C-4285-F63DF2CB21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+mj-lt"/>
                <a:cs typeface="+mj-lt"/>
              </a:rPr>
              <a:t>Use of Technology in Older Adults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52350E-E37B-3353-BC94-571C0FD2D0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Telehealth and remote monitoring</a:t>
            </a:r>
            <a:endParaRPr lang="en-GB"/>
          </a:p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 Digital inclusion programs</a:t>
            </a:r>
            <a:endParaRPr lang="en-GB"/>
          </a:p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 Assistive technology (mobility aids, smart devices)</a:t>
            </a:r>
            <a:endParaRPr lang="en-GB"/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 Barriers: digital skills and </a:t>
            </a:r>
            <a:r>
              <a:rPr lang="en-GB">
                <a:ea typeface="+mn-lt"/>
                <a:cs typeface="+mn-lt"/>
              </a:rPr>
              <a:t>access</a:t>
            </a:r>
            <a:endParaRPr lang="en-GB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(Age UK, 2025; </a:t>
            </a:r>
            <a:r>
              <a:rPr lang="en-GB" dirty="0" err="1">
                <a:ea typeface="+mn-lt"/>
                <a:cs typeface="+mn-lt"/>
              </a:rPr>
              <a:t>Emmesjö</a:t>
            </a:r>
            <a:r>
              <a:rPr lang="en-GB" dirty="0">
                <a:ea typeface="+mn-lt"/>
                <a:cs typeface="+mn-lt"/>
              </a:rPr>
              <a:t>, Hallgren and </a:t>
            </a:r>
            <a:r>
              <a:rPr lang="en-GB" dirty="0" err="1">
                <a:ea typeface="+mn-lt"/>
                <a:cs typeface="+mn-lt"/>
              </a:rPr>
              <a:t>Gillsjö</a:t>
            </a:r>
            <a:r>
              <a:rPr lang="en-GB" dirty="0">
                <a:ea typeface="+mn-lt"/>
                <a:cs typeface="+mn-lt"/>
              </a:rPr>
              <a:t>, 2025)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18285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5BCEC4-EF5E-B3ED-3D22-0A62AFBE19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+mj-lt"/>
                <a:cs typeface="+mj-lt"/>
              </a:rPr>
              <a:t>Benefits and Challenges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B5E3DC-77EB-CBC2-DDC4-63A7B9E10D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Benefits: independence, wellbeing, less isolation</a:t>
            </a:r>
            <a:endParaRPr lang="en-GB"/>
          </a:p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Challenges: cost, accessibility, digital skills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69314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727BA2-F977-A5E5-8DFC-97FE4DA5D6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+mj-lt"/>
                <a:cs typeface="+mj-lt"/>
              </a:rPr>
              <a:t>Summary and Key Findings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4F3EEC-BB7B-8A1C-42BE-0EB2930A96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Legislation and policy protect rights and wellbeing</a:t>
            </a:r>
            <a:endParaRPr lang="en-GB"/>
          </a:p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Theoretical frameworks guide holistic care</a:t>
            </a:r>
            <a:endParaRPr lang="en-GB"/>
          </a:p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Technology supports independence if barriers are addressed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19858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04EBC1-5557-FD11-EBB8-74F894FC22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516773-DACE-20C6-50DA-5CCE4E6EB9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Legislation protects the rights and wellbeing of older adults </a:t>
            </a:r>
            <a:endParaRPr lang="en-GB"/>
          </a:p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The biopsychosocial model supports holistic care </a:t>
            </a:r>
            <a:endParaRPr lang="en-GB"/>
          </a:p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Current care provisions promote independence and support needs </a:t>
            </a:r>
            <a:endParaRPr lang="en-GB"/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Technology can improve quality of life but barriers still exist </a:t>
            </a:r>
            <a:endParaRPr lang="en-GB" dirty="0"/>
          </a:p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Ongoing support is needed to ensure inclusive and effective care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9501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A9F504-7C7F-E6D3-6061-92AE77C0EC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047" y="365125"/>
            <a:ext cx="11101753" cy="504948"/>
          </a:xfrm>
        </p:spPr>
        <p:txBody>
          <a:bodyPr>
            <a:normAutofit fontScale="90000"/>
          </a:bodyPr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F0FC6-3803-B50D-EE69-8AC70FADE1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894" y="1386010"/>
            <a:ext cx="11306906" cy="4878876"/>
          </a:xfrm>
        </p:spPr>
        <p:txBody>
          <a:bodyPr vert="horz" lIns="91440" tIns="45720" rIns="91440" bIns="45720" rtlCol="0" anchor="t">
            <a:normAutofit fontScale="47500" lnSpcReduction="20000"/>
          </a:bodyPr>
          <a:lstStyle/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 Age UK (2025) *Age UK warns 2.4 million digitally excluded older people are at risk of being left behind in an increasingly digital world*. Available at: </a:t>
            </a:r>
            <a:r>
              <a:rPr lang="en-GB" dirty="0">
                <a:ea typeface="+mn-lt"/>
                <a:cs typeface="+mn-lt"/>
                <a:hlinkClick r:id="rId2"/>
              </a:rPr>
              <a:t>https://www.ageuk.org.uk</a:t>
            </a:r>
            <a:r>
              <a:rPr lang="en-GB">
                <a:ea typeface="+mn-lt"/>
                <a:cs typeface="+mn-lt"/>
              </a:rPr>
              <a:t> (Accessed: 21 March 2026).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 Bond, J., Peace, S., Dittmann-Kohli, F. and Westerhof, G. (2007) *Ageing in society*. 3rd </a:t>
            </a:r>
            <a:r>
              <a:rPr lang="en-GB" dirty="0">
                <a:ea typeface="+mn-lt"/>
                <a:cs typeface="+mn-lt"/>
              </a:rPr>
              <a:t>edn. London: Sage.</a:t>
            </a:r>
            <a:endParaRPr lang="en-GB" dirty="0"/>
          </a:p>
          <a:p>
            <a:endParaRPr lang="en-GB"/>
          </a:p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 Care Act 2014. *c.23*. Available at: </a:t>
            </a:r>
            <a:r>
              <a:rPr lang="en-GB" dirty="0">
                <a:ea typeface="+mn-lt"/>
                <a:cs typeface="+mn-lt"/>
                <a:hlinkClick r:id="rId3"/>
              </a:rPr>
              <a:t>https://www.legislation.gov.uk/ukpga/2014/23/contents</a:t>
            </a:r>
            <a:r>
              <a:rPr lang="en-GB">
                <a:ea typeface="+mn-lt"/>
                <a:cs typeface="+mn-lt"/>
              </a:rPr>
              <a:t> (Accessed: 21 March 2026).</a:t>
            </a:r>
            <a:endParaRPr lang="en-GB"/>
          </a:p>
          <a:p>
            <a:endParaRPr lang="en-GB"/>
          </a:p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 Clegg, A., Young, J., Iliffe, S., Rikkert, M.O. and Rockwood, K. (2013) ‘Frailty in elderly people’, *The Lancet*, 381(9868), pp. 752–762.</a:t>
            </a:r>
            <a:endParaRPr lang="en-GB"/>
          </a:p>
          <a:p>
            <a:endParaRPr lang="en-GB"/>
          </a:p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 Department of Health and Social Care (2018) *Ageing society grand challenge*. Available at: </a:t>
            </a:r>
            <a:r>
              <a:rPr lang="en-GB" dirty="0">
                <a:ea typeface="+mn-lt"/>
                <a:cs typeface="+mn-lt"/>
                <a:hlinkClick r:id="rId4"/>
              </a:rPr>
              <a:t>https://www.gov.uk</a:t>
            </a:r>
            <a:r>
              <a:rPr lang="en-GB">
                <a:ea typeface="+mn-lt"/>
                <a:cs typeface="+mn-lt"/>
              </a:rPr>
              <a:t> (Accessed: 21 March 2026).</a:t>
            </a:r>
            <a:endParaRPr lang="en-GB"/>
          </a:p>
          <a:p>
            <a:endParaRPr lang="en-GB"/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Emmesjö</a:t>
            </a:r>
            <a:r>
              <a:rPr lang="en-GB" dirty="0">
                <a:ea typeface="+mn-lt"/>
                <a:cs typeface="+mn-lt"/>
              </a:rPr>
              <a:t>, L., Hallgren, J. and </a:t>
            </a:r>
            <a:r>
              <a:rPr lang="en-GB" dirty="0" err="1">
                <a:ea typeface="+mn-lt"/>
                <a:cs typeface="+mn-lt"/>
              </a:rPr>
              <a:t>Gillsjö</a:t>
            </a:r>
            <a:r>
              <a:rPr lang="en-GB" dirty="0">
                <a:ea typeface="+mn-lt"/>
                <a:cs typeface="+mn-lt"/>
              </a:rPr>
              <a:t>, C. (2025) ‘Older adults’ digital technology experiences: a qualitative study’, *BMC Digital Health*, 3, p. 24.</a:t>
            </a:r>
            <a:endParaRPr lang="en-GB" dirty="0"/>
          </a:p>
          <a:p>
            <a:endParaRPr lang="en-GB"/>
          </a:p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 Engel, G.L. (1977) ‘The need for a new medical model: a challenge for biomedicine’, *Science*, 196(4286), pp. 129–136.</a:t>
            </a:r>
            <a:endParaRPr lang="en-GB"/>
          </a:p>
          <a:p>
            <a:endParaRPr lang="en-GB"/>
          </a:p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 Equality Act 2010. *c.15*. Available at: </a:t>
            </a:r>
            <a:r>
              <a:rPr lang="en-GB" dirty="0">
                <a:ea typeface="+mn-lt"/>
                <a:cs typeface="+mn-lt"/>
                <a:hlinkClick r:id="rId5"/>
              </a:rPr>
              <a:t>https://www.legislation.gov.uk/ukpga/2010/15/contents</a:t>
            </a:r>
            <a:r>
              <a:rPr lang="en-GB">
                <a:ea typeface="+mn-lt"/>
                <a:cs typeface="+mn-lt"/>
              </a:rPr>
              <a:t> (Accessed: 21 March 2026).</a:t>
            </a:r>
            <a:endParaRPr lang="en-GB"/>
          </a:p>
          <a:p>
            <a:endParaRPr lang="en-GB"/>
          </a:p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 Gale, C.R., Westbury, </a:t>
            </a:r>
            <a:r>
              <a:rPr lang="en-GB" dirty="0">
                <a:ea typeface="+mn-lt"/>
                <a:cs typeface="+mn-lt"/>
              </a:rPr>
              <a:t>L. and Cooper, C. (2018) ‘Social isolation and loneliness as risk factors’, *BMJ*, 363, k4904.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17499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23600C-765E-3BAA-C3DF-57E2DEE6EF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9970" y="365125"/>
            <a:ext cx="11013830" cy="778487"/>
          </a:xfrm>
        </p:spPr>
        <p:txBody>
          <a:bodyPr/>
          <a:lstStyle/>
          <a:p>
            <a:r>
              <a:rPr lang="en-GB" dirty="0"/>
              <a:t>Referen</a:t>
            </a:r>
            <a:r>
              <a:rPr lang="en-GB">
                <a:solidFill>
                  <a:srgbClr val="000000"/>
                </a:solidFill>
                <a:latin typeface="Aptos Display"/>
              </a:rPr>
              <a:t>ces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FE9FA8-29DF-8DC2-12CB-5D82ACE004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9970" y="1571625"/>
            <a:ext cx="11013830" cy="4605338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 Wiles, J.L., </a:t>
            </a:r>
            <a:r>
              <a:rPr lang="en-GB" dirty="0" err="1">
                <a:ea typeface="+mn-lt"/>
                <a:cs typeface="+mn-lt"/>
              </a:rPr>
              <a:t>Leibing</a:t>
            </a:r>
            <a:r>
              <a:rPr lang="en-GB" dirty="0">
                <a:ea typeface="+mn-lt"/>
                <a:cs typeface="+mn-lt"/>
              </a:rPr>
              <a:t>, A., Guberman, N., Reeve, J. and Allen, R.E.S. (2012) ‘The meaning of ageing in place’, *The Gerontologist*, 52(3), pp. 357–366.</a:t>
            </a:r>
            <a:endParaRPr lang="en-GB" dirty="0"/>
          </a:p>
          <a:p>
            <a:endParaRPr lang="en-GB"/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 Wilson, C.B., Davies, S. and Nolan, M. (2009) ‘Developing personal relationships in care homes’, *Journal of Advanced Nursing*, 65(12), pp. 2639–2648.</a:t>
            </a:r>
            <a:endParaRPr lang="en-GB" dirty="0"/>
          </a:p>
          <a:p>
            <a:endParaRPr lang="en-GB"/>
          </a:p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 World Health Organization (2022) *Ageing and health*. Available at: </a:t>
            </a:r>
            <a:r>
              <a:rPr lang="en-GB" dirty="0">
                <a:ea typeface="+mn-lt"/>
                <a:cs typeface="+mn-lt"/>
                <a:hlinkClick r:id="rId2"/>
              </a:rPr>
              <a:t>https://www.who.int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>
                <a:ea typeface="+mn-lt"/>
                <a:cs typeface="+mn-lt"/>
              </a:rPr>
              <a:t>(Accessed: 21 March 2026).</a:t>
            </a:r>
            <a:endParaRPr lang="en-GB"/>
          </a:p>
          <a:p>
            <a:endParaRPr lang="en-GB"/>
          </a:p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 World Health Organization (2015) *World report on ageing and health*. Available at: </a:t>
            </a:r>
            <a:r>
              <a:rPr lang="en-GB" dirty="0">
                <a:ea typeface="+mn-lt"/>
                <a:cs typeface="+mn-lt"/>
                <a:hlinkClick r:id="rId2"/>
              </a:rPr>
              <a:t>https://www.who.int</a:t>
            </a:r>
            <a:r>
              <a:rPr lang="en-GB">
                <a:ea typeface="+mn-lt"/>
                <a:cs typeface="+mn-lt"/>
              </a:rPr>
              <a:t> (Accessed: 21 March 2026).</a:t>
            </a:r>
            <a:endParaRPr lang="en-GB"/>
          </a:p>
          <a:p>
            <a:endParaRPr lang="en-GB"/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 Yadav, L. and Chaudhury, H. (2021) ‘Technology use and older adults’, *Journal of </a:t>
            </a:r>
            <a:r>
              <a:rPr lang="en-GB" dirty="0" err="1">
                <a:ea typeface="+mn-lt"/>
                <a:cs typeface="+mn-lt"/>
              </a:rPr>
              <a:t>Gerontechnology</a:t>
            </a:r>
            <a:r>
              <a:rPr lang="en-GB" dirty="0">
                <a:ea typeface="+mn-lt"/>
                <a:cs typeface="+mn-lt"/>
              </a:rPr>
              <a:t>*, 20(1), pp. 45–56.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35865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7326F6-CB30-FF23-EAA2-72D568D8F0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0200" y="365125"/>
            <a:ext cx="11023600" cy="612410"/>
          </a:xfrm>
        </p:spPr>
        <p:txBody>
          <a:bodyPr>
            <a:normAutofit fontScale="90000"/>
          </a:bodyPr>
          <a:lstStyle/>
          <a:p>
            <a:r>
              <a:rPr lang="en-GB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8A6A84-79C9-753A-C02C-3716EF49D8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431" y="1317625"/>
            <a:ext cx="11033369" cy="4859338"/>
          </a:xfrm>
        </p:spPr>
        <p:txBody>
          <a:bodyPr vert="horz" lIns="91440" tIns="45720" rIns="91440" bIns="45720" rtlCol="0" anchor="t">
            <a:normAutofit fontScale="62500" lnSpcReduction="20000"/>
          </a:bodyPr>
          <a:lstStyle/>
          <a:p>
            <a:r>
              <a:rPr lang="en-GB" dirty="0">
                <a:ea typeface="+mn-lt"/>
                <a:cs typeface="+mn-lt"/>
              </a:rPr>
              <a:t>Holt-</a:t>
            </a:r>
            <a:r>
              <a:rPr lang="en-GB" dirty="0" err="1">
                <a:ea typeface="+mn-lt"/>
                <a:cs typeface="+mn-lt"/>
              </a:rPr>
              <a:t>Lunstad</a:t>
            </a:r>
            <a:r>
              <a:rPr lang="en-GB" dirty="0">
                <a:ea typeface="+mn-lt"/>
                <a:cs typeface="+mn-lt"/>
              </a:rPr>
              <a:t>, J., Smith, T.B., Baker, M., Harris, T. and Stephenson, D. (2015) ‘Loneliness and social isolation as risk factors for mortality’, *Perspectives on Psychological Science*, 10(2), pp. 227–237.</a:t>
            </a:r>
            <a:endParaRPr lang="en-GB" dirty="0"/>
          </a:p>
          <a:p>
            <a:endParaRPr lang="en-GB"/>
          </a:p>
          <a:p>
            <a:r>
              <a:rPr lang="en-GB" dirty="0" err="1">
                <a:ea typeface="+mn-lt"/>
                <a:cs typeface="+mn-lt"/>
              </a:rPr>
              <a:t>Kitwood</a:t>
            </a:r>
            <a:r>
              <a:rPr lang="en-GB" dirty="0">
                <a:ea typeface="+mn-lt"/>
                <a:cs typeface="+mn-lt"/>
              </a:rPr>
              <a:t>, T. (1997) *Dementia reconsidered: the person comes first*. Buckingham: Open University Press.</a:t>
            </a:r>
            <a:endParaRPr lang="en-GB" dirty="0"/>
          </a:p>
          <a:p>
            <a:endParaRPr lang="en-GB"/>
          </a:p>
          <a:p>
            <a:r>
              <a:rPr lang="en-GB">
                <a:ea typeface="+mn-lt"/>
                <a:cs typeface="+mn-lt"/>
              </a:rPr>
              <a:t>National Institute for Health and Care Excellence (2015) *Older people: independence and mental wellbeing*. Available at: </a:t>
            </a:r>
            <a:r>
              <a:rPr lang="en-GB" dirty="0">
                <a:ea typeface="+mn-lt"/>
                <a:cs typeface="+mn-lt"/>
                <a:hlinkClick r:id="rId2"/>
              </a:rPr>
              <a:t>https://www.nice.org.uk</a:t>
            </a:r>
            <a:r>
              <a:rPr lang="en-GB">
                <a:ea typeface="+mn-lt"/>
                <a:cs typeface="+mn-lt"/>
              </a:rPr>
              <a:t> (Accessed: 21 March 2026).</a:t>
            </a:r>
            <a:endParaRPr lang="en-GB"/>
          </a:p>
          <a:p>
            <a:endParaRPr lang="en-GB"/>
          </a:p>
          <a:p>
            <a:r>
              <a:rPr lang="en-GB">
                <a:ea typeface="+mn-lt"/>
                <a:cs typeface="+mn-lt"/>
              </a:rPr>
              <a:t>NHS England (2019) *The NHS Long Term Plan*. Available at: </a:t>
            </a:r>
            <a:r>
              <a:rPr lang="en-GB" dirty="0">
                <a:ea typeface="+mn-lt"/>
                <a:cs typeface="+mn-lt"/>
                <a:hlinkClick r:id="rId3"/>
              </a:rPr>
              <a:t>https://www.longtermplan.nhs.uk</a:t>
            </a:r>
            <a:r>
              <a:rPr lang="en-GB">
                <a:ea typeface="+mn-lt"/>
                <a:cs typeface="+mn-lt"/>
              </a:rPr>
              <a:t> (Accessed: 21 March 2026).</a:t>
            </a:r>
            <a:endParaRPr lang="en-GB"/>
          </a:p>
          <a:p>
            <a:endParaRPr lang="en-GB"/>
          </a:p>
          <a:p>
            <a:r>
              <a:rPr lang="en-GB">
                <a:ea typeface="+mn-lt"/>
                <a:cs typeface="+mn-lt"/>
              </a:rPr>
              <a:t>Office for National Statistics (2023) *Living longer: implications of ageing population*. Available at: </a:t>
            </a:r>
            <a:r>
              <a:rPr lang="en-GB" dirty="0">
                <a:ea typeface="+mn-lt"/>
                <a:cs typeface="+mn-lt"/>
                <a:hlinkClick r:id="rId4"/>
              </a:rPr>
              <a:t>https://www.ons.gov.uk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>
                <a:ea typeface="+mn-lt"/>
                <a:cs typeface="+mn-lt"/>
              </a:rPr>
              <a:t>(Accessed: 21 March 2026).</a:t>
            </a:r>
            <a:endParaRPr lang="en-GB"/>
          </a:p>
          <a:p>
            <a:endParaRPr lang="en-GB"/>
          </a:p>
          <a:p>
            <a:r>
              <a:rPr lang="en-GB" dirty="0">
                <a:ea typeface="+mn-lt"/>
                <a:cs typeface="+mn-lt"/>
              </a:rPr>
              <a:t>Prince, M.J., Wu, F., Guo, Y., Robledo, L.M.G., O’Donnell, M., Sullivan, R. and Yusuf, S. (2015) ‘The burden of disease in older people’, *The Lancet*, 385(9967), pp. 549–562.</a:t>
            </a:r>
            <a:endParaRPr lang="en-GB" dirty="0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92455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Empowering the older person</vt:lpstr>
      <vt:lpstr>Introduction</vt:lpstr>
      <vt:lpstr>Legislation Supporting Older Adults</vt:lpstr>
      <vt:lpstr>Current Care Provisions</vt:lpstr>
      <vt:lpstr>Use of Technology in Older Adults</vt:lpstr>
      <vt:lpstr>Benefits and Challenges</vt:lpstr>
      <vt:lpstr>Summary and Key Findings</vt:lpstr>
      <vt:lpstr>Conclusion</vt:lpstr>
      <vt:lpstr>References</vt:lpstr>
      <vt:lpstr>References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103</cp:revision>
  <dcterms:created xsi:type="dcterms:W3CDTF">2026-03-21T20:36:47Z</dcterms:created>
  <dcterms:modified xsi:type="dcterms:W3CDTF">2026-03-21T21:08:09Z</dcterms:modified>
</cp:coreProperties>
</file>