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61" r:id="rId3"/>
    <p:sldId id="262" r:id="rId4"/>
    <p:sldId id="266" r:id="rId5"/>
    <p:sldId id="264" r:id="rId6"/>
    <p:sldId id="263"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FEF4"/>
    <a:srgbClr val="FADE0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434" autoAdjust="0"/>
  </p:normalViewPr>
  <p:slideViewPr>
    <p:cSldViewPr snapToGrid="0">
      <p:cViewPr>
        <p:scale>
          <a:sx n="80" d="100"/>
          <a:sy n="80" d="100"/>
        </p:scale>
        <p:origin x="168"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8BF45F5-6F32-4FD2-9751-58C617D6F7C8}" type="datetimeFigureOut">
              <a:rPr lang="en-GB" smtClean="0"/>
              <a:t>30/10/2019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1228353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8BF45F5-6F32-4FD2-9751-58C617D6F7C8}"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1638067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8BF45F5-6F32-4FD2-9751-58C617D6F7C8}" type="datetimeFigureOut">
              <a:rPr lang="en-GB" smtClean="0"/>
              <a:t>30/10/2019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2695009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8BF45F5-6F32-4FD2-9751-58C617D6F7C8}"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179157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8BF45F5-6F32-4FD2-9751-58C617D6F7C8}" type="datetimeFigureOut">
              <a:rPr lang="en-GB" smtClean="0"/>
              <a:t>30/10/2019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54460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8BF45F5-6F32-4FD2-9751-58C617D6F7C8}" type="datetimeFigureOut">
              <a:rPr lang="en-GB" smtClean="0"/>
              <a:t>30/10/2019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2409814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BF45F5-6F32-4FD2-9751-58C617D6F7C8}" type="datetimeFigureOut">
              <a:rPr lang="en-GB" smtClean="0"/>
              <a:t>30/10/2019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3435740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BF45F5-6F32-4FD2-9751-58C617D6F7C8}"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660352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BF45F5-6F32-4FD2-9751-58C617D6F7C8}"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1934468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BF45F5-6F32-4FD2-9751-58C617D6F7C8}" type="datetimeFigureOut">
              <a:rPr lang="en-GB" smtClean="0"/>
              <a:t>30/10/2019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395337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8BF45F5-6F32-4FD2-9751-58C617D6F7C8}" type="datetimeFigureOut">
              <a:rPr lang="en-GB" smtClean="0"/>
              <a:t>30/10/2019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1261472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8BF45F5-6F32-4FD2-9751-58C617D6F7C8}" type="datetimeFigureOut">
              <a:rPr lang="en-GB" smtClean="0"/>
              <a:t>30/10/2019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E1A7EFE-423F-44BF-A72C-62740EC8AFF3}"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261563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8BF45F5-6F32-4FD2-9751-58C617D6F7C8}" type="datetimeFigureOut">
              <a:rPr lang="en-GB" smtClean="0"/>
              <a:t>30/10/2019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2518396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8BF45F5-6F32-4FD2-9751-58C617D6F7C8}" type="datetimeFigureOut">
              <a:rPr lang="en-GB" smtClean="0"/>
              <a:t>30/10/2019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12836546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8BF45F5-6F32-4FD2-9751-58C617D6F7C8}" type="datetimeFigureOut">
              <a:rPr lang="en-GB" smtClean="0"/>
              <a:t>30/10/2019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5312241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8BF45F5-6F32-4FD2-9751-58C617D6F7C8}" type="datetimeFigureOut">
              <a:rPr lang="en-GB" smtClean="0"/>
              <a:t>30/10/2019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20831472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8BF45F5-6F32-4FD2-9751-58C617D6F7C8}" type="datetimeFigureOut">
              <a:rPr lang="en-GB" smtClean="0"/>
              <a:t>30/10/2019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E1A7EFE-423F-44BF-A72C-62740EC8AFF3}" type="slidenum">
              <a:rPr lang="en-GB" smtClean="0"/>
              <a:t>‹#›</a:t>
            </a:fld>
            <a:endParaRPr lang="en-GB"/>
          </a:p>
        </p:txBody>
      </p:sp>
    </p:spTree>
    <p:extLst>
      <p:ext uri="{BB962C8B-B14F-4D97-AF65-F5344CB8AC3E}">
        <p14:creationId xmlns:p14="http://schemas.microsoft.com/office/powerpoint/2010/main" val="2758011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8BF45F5-6F32-4FD2-9751-58C617D6F7C8}" type="datetimeFigureOut">
              <a:rPr lang="en-GB" smtClean="0"/>
              <a:t>30/10/2019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E1A7EFE-423F-44BF-A72C-62740EC8AFF3}" type="slidenum">
              <a:rPr lang="en-GB" smtClean="0"/>
              <a:t>‹#›</a:t>
            </a:fld>
            <a:endParaRPr lang="en-GB"/>
          </a:p>
        </p:txBody>
      </p:sp>
    </p:spTree>
    <p:extLst>
      <p:ext uri="{BB962C8B-B14F-4D97-AF65-F5344CB8AC3E}">
        <p14:creationId xmlns:p14="http://schemas.microsoft.com/office/powerpoint/2010/main" val="2851239467"/>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jpeg"/><Relationship Id="rId10" Type="http://schemas.openxmlformats.org/officeDocument/2006/relationships/image" Target="../media/image15.jpeg"/><Relationship Id="rId4" Type="http://schemas.openxmlformats.org/officeDocument/2006/relationships/image" Target="../media/image9.jpeg"/><Relationship Id="rId9" Type="http://schemas.openxmlformats.org/officeDocument/2006/relationships/image" Target="../media/image14.jpeg"/></Relationships>
</file>

<file path=ppt/slides/_rels/slide4.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6.jpeg"/><Relationship Id="rId1" Type="http://schemas.openxmlformats.org/officeDocument/2006/relationships/slideLayout" Target="../slideLayouts/slideLayout1.xml"/><Relationship Id="rId6" Type="http://schemas.openxmlformats.org/officeDocument/2006/relationships/image" Target="../media/image20.jpeg"/><Relationship Id="rId5" Type="http://schemas.openxmlformats.org/officeDocument/2006/relationships/image" Target="../media/image19.png"/><Relationship Id="rId4" Type="http://schemas.openxmlformats.org/officeDocument/2006/relationships/image" Target="../media/image18.jpeg"/></Relationships>
</file>

<file path=ppt/slides/_rels/slide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1.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6.xml.rels><?xml version="1.0" encoding="UTF-8" standalone="yes"?>
<Relationships xmlns="http://schemas.openxmlformats.org/package/2006/relationships"><Relationship Id="rId8" Type="http://schemas.openxmlformats.org/officeDocument/2006/relationships/hyperlink" Target="https://www.bbc.co.uk/news/uk-wales-38855531" TargetMode="External"/><Relationship Id="rId3" Type="http://schemas.openxmlformats.org/officeDocument/2006/relationships/hyperlink" Target="https://gov.wales/sites/default/files/publications/2018-03/succesful-futures-a-summary-of-professor-graham-donaldsons-report.pdf" TargetMode="External"/><Relationship Id="rId7" Type="http://schemas.openxmlformats.org/officeDocument/2006/relationships/hyperlink" Target="https://www.walesonline.co.uk/news/education/graham-donaldson-interview-wales-curriculum-13812153" TargetMode="External"/><Relationship Id="rId2" Type="http://schemas.openxmlformats.org/officeDocument/2006/relationships/hyperlink" Target="https://www.biography.com/scientist/jean-piaget" TargetMode="External"/><Relationship Id="rId1" Type="http://schemas.openxmlformats.org/officeDocument/2006/relationships/slideLayout" Target="../slideLayouts/slideLayout1.xml"/><Relationship Id="rId6" Type="http://schemas.openxmlformats.org/officeDocument/2006/relationships/hyperlink" Target="https://twitter.com/uwtsd/status/1088404808694931456" TargetMode="External"/><Relationship Id="rId5" Type="http://schemas.openxmlformats.org/officeDocument/2006/relationships/hyperlink" Target="https://sk.sagepub.com/books/supporting-every-child-second-edition/i427.xml" TargetMode="External"/><Relationship Id="rId4" Type="http://schemas.openxmlformats.org/officeDocument/2006/relationships/hyperlink" Target="https://www.thersa.org/fellowship/fellowship-news/fellowship-news/rsa-wales-cymru-creative-collaborations-in-education-event-followu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Rectangle 2"/>
          <p:cNvSpPr/>
          <p:nvPr/>
        </p:nvSpPr>
        <p:spPr>
          <a:xfrm>
            <a:off x="1016576" y="1512376"/>
            <a:ext cx="10257936" cy="2585323"/>
          </a:xfrm>
          <a:prstGeom prst="rect">
            <a:avLst/>
          </a:prstGeom>
          <a:gradFill>
            <a:gsLst>
              <a:gs pos="0">
                <a:schemeClr val="accent3">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44450">
            <a:solidFill>
              <a:schemeClr val="tx1"/>
            </a:solidFill>
          </a:ln>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solidFill>
                <a:effectLst/>
              </a:rPr>
              <a:t>SJIE4006 Principles of Learning</a:t>
            </a:r>
          </a:p>
          <a:p>
            <a:pPr algn="ctr"/>
            <a:r>
              <a:rPr lang="en-US" sz="5400" b="1" cap="none" spc="0" dirty="0" smtClean="0">
                <a:ln w="22225">
                  <a:solidFill>
                    <a:schemeClr val="accent2"/>
                  </a:solidFill>
                  <a:prstDash val="solid"/>
                </a:ln>
                <a:solidFill>
                  <a:schemeClr val="accent2"/>
                </a:solidFill>
                <a:effectLst/>
              </a:rPr>
              <a:t> &amp; Teaching</a:t>
            </a:r>
          </a:p>
          <a:p>
            <a:pPr algn="ctr"/>
            <a:r>
              <a:rPr lang="en-US" sz="5400" b="1" dirty="0" smtClean="0">
                <a:ln w="22225">
                  <a:solidFill>
                    <a:schemeClr val="accent2"/>
                  </a:solidFill>
                  <a:prstDash val="solid"/>
                </a:ln>
                <a:solidFill>
                  <a:schemeClr val="accent2"/>
                </a:solidFill>
              </a:rPr>
              <a:t>Scrapbook</a:t>
            </a:r>
            <a:endParaRPr lang="en-US" sz="5400" b="1" cap="none" spc="0" dirty="0">
              <a:ln w="22225">
                <a:solidFill>
                  <a:schemeClr val="accent2"/>
                </a:solidFill>
                <a:prstDash val="solid"/>
              </a:ln>
              <a:solidFill>
                <a:schemeClr val="accent2"/>
              </a:solidFill>
              <a:effectLst/>
            </a:endParaRPr>
          </a:p>
        </p:txBody>
      </p:sp>
    </p:spTree>
    <p:extLst>
      <p:ext uri="{BB962C8B-B14F-4D97-AF65-F5344CB8AC3E}">
        <p14:creationId xmlns:p14="http://schemas.microsoft.com/office/powerpoint/2010/main" val="5553391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Wave 3"/>
          <p:cNvSpPr/>
          <p:nvPr/>
        </p:nvSpPr>
        <p:spPr>
          <a:xfrm rot="9422159">
            <a:off x="50878" y="627364"/>
            <a:ext cx="4023758" cy="1139483"/>
          </a:xfrm>
          <a:prstGeom prst="wave">
            <a:avLst/>
          </a:prstGeom>
          <a:solidFill>
            <a:srgbClr val="FADE0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rot="20373507">
            <a:off x="56653" y="763924"/>
            <a:ext cx="4185262" cy="830997"/>
          </a:xfrm>
          <a:prstGeom prst="rect">
            <a:avLst/>
          </a:prstGeom>
          <a:noFill/>
        </p:spPr>
        <p:txBody>
          <a:bodyPr wrap="square" lIns="91440" tIns="45720" rIns="91440" bIns="45720">
            <a:spAutoFit/>
          </a:bodyPr>
          <a:lstStyle/>
          <a:p>
            <a:pPr algn="ctr"/>
            <a:r>
              <a:rPr lang="en-US" sz="4800" dirty="0">
                <a:ln w="0"/>
                <a:effectLst>
                  <a:outerShdw blurRad="38100" dist="19050" dir="2700000" algn="tl" rotWithShape="0">
                    <a:schemeClr val="dk1">
                      <a:alpha val="40000"/>
                    </a:schemeClr>
                  </a:outerShdw>
                </a:effectLst>
              </a:rPr>
              <a:t>I</a:t>
            </a:r>
            <a:r>
              <a:rPr lang="en-US" sz="4800" b="0" cap="none" spc="0" dirty="0" smtClean="0">
                <a:ln w="0"/>
                <a:solidFill>
                  <a:schemeClr val="tx1"/>
                </a:solidFill>
                <a:effectLst>
                  <a:outerShdw blurRad="38100" dist="19050" dir="2700000" algn="tl" rotWithShape="0">
                    <a:schemeClr val="dk1">
                      <a:alpha val="40000"/>
                    </a:schemeClr>
                  </a:outerShdw>
                </a:effectLst>
              </a:rPr>
              <a:t>ntroduction</a:t>
            </a:r>
            <a:endParaRPr lang="en-US" sz="4800" b="0" cap="none" spc="0" dirty="0">
              <a:ln w="0"/>
              <a:solidFill>
                <a:schemeClr val="tx1"/>
              </a:solidFill>
              <a:effectLst>
                <a:outerShdw blurRad="38100" dist="19050" dir="2700000" algn="tl" rotWithShape="0">
                  <a:schemeClr val="dk1">
                    <a:alpha val="40000"/>
                  </a:schemeClr>
                </a:outerShdw>
              </a:effectLst>
            </a:endParaRPr>
          </a:p>
        </p:txBody>
      </p:sp>
      <p:pic>
        <p:nvPicPr>
          <p:cNvPr id="1034" name="Picture 10" descr="Image result for donaldson curriculum wal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0383314">
            <a:off x="8551650" y="3753437"/>
            <a:ext cx="3255725" cy="2441794"/>
          </a:xfrm>
          <a:prstGeom prst="rect">
            <a:avLst/>
          </a:prstGeom>
          <a:solidFill>
            <a:schemeClr val="accent4"/>
          </a:solidFill>
          <a:extLst/>
        </p:spPr>
      </p:pic>
      <p:sp>
        <p:nvSpPr>
          <p:cNvPr id="11" name="TextBox 10"/>
          <p:cNvSpPr txBox="1"/>
          <p:nvPr/>
        </p:nvSpPr>
        <p:spPr>
          <a:xfrm rot="20286879">
            <a:off x="8958394" y="5967631"/>
            <a:ext cx="2309312"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(Gov.wales,2015</a:t>
            </a:r>
            <a:r>
              <a:rPr lang="en-GB" sz="1200" dirty="0" smtClean="0"/>
              <a:t>)</a:t>
            </a:r>
            <a:endParaRPr lang="en-GB" sz="1200" dirty="0"/>
          </a:p>
        </p:txBody>
      </p:sp>
      <p:sp>
        <p:nvSpPr>
          <p:cNvPr id="12" name="TextBox 11"/>
          <p:cNvSpPr txBox="1"/>
          <p:nvPr/>
        </p:nvSpPr>
        <p:spPr>
          <a:xfrm>
            <a:off x="5538567" y="341769"/>
            <a:ext cx="6484627" cy="2893100"/>
          </a:xfrm>
          <a:prstGeom prst="rect">
            <a:avLst/>
          </a:prstGeom>
          <a:solidFill>
            <a:schemeClr val="bg2"/>
          </a:solidFill>
        </p:spPr>
        <p:txBody>
          <a:bodyPr wrap="square" rtlCol="0">
            <a:spAutoFit/>
          </a:bodyPr>
          <a:lstStyle/>
          <a:p>
            <a:pPr algn="ctr"/>
            <a:r>
              <a:rPr lang="en-GB" sz="1400" b="1" u="sng" dirty="0" smtClean="0">
                <a:latin typeface="Arial" panose="020B0604020202020204" pitchFamily="34" charset="0"/>
                <a:cs typeface="Arial" panose="020B0604020202020204" pitchFamily="34" charset="0"/>
              </a:rPr>
              <a:t>Professor Graham Donaldson’s Successful Futures </a:t>
            </a:r>
          </a:p>
          <a:p>
            <a:pPr algn="ctr"/>
            <a:r>
              <a:rPr lang="en-GB" sz="1400" dirty="0" smtClean="0">
                <a:latin typeface="Arial" panose="020B0604020202020204" pitchFamily="34" charset="0"/>
                <a:cs typeface="Arial" panose="020B0604020202020204" pitchFamily="34" charset="0"/>
              </a:rPr>
              <a:t>Professor Graham Donaldson has spent over 40 years in education, working in schools, universities and local and central governments. He was asked to review the curriculum and the way schools asses learning in Wales. </a:t>
            </a:r>
          </a:p>
          <a:p>
            <a:pPr algn="ctr"/>
            <a:r>
              <a:rPr lang="en-GB" sz="1400" dirty="0" smtClean="0">
                <a:latin typeface="Arial" panose="020B0604020202020204" pitchFamily="34" charset="0"/>
                <a:cs typeface="Arial" panose="020B0604020202020204" pitchFamily="34" charset="0"/>
              </a:rPr>
              <a:t>He researched the current curriculum while taking into account the thoughts and ideas of teachers, head teachers, children and parents as well as visiting schools of all age ranges. The conclusion of his findings was that there needed to be a greater focus on life skills, basic skills, personal confidence, work skills, career advice and health &amp; well being. His research showed that of the current curriculum being outdated and that lessons needed to have more hands on learning approaches and be more child centred offering children and young people a wider range of skills necessary for modern day life and work.    (Gov.Wales,p3,2015)</a:t>
            </a:r>
          </a:p>
        </p:txBody>
      </p:sp>
      <p:pic>
        <p:nvPicPr>
          <p:cNvPr id="1038" name="Picture 14" descr="Image result for news article   professor graham donalds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52492" y="1185626"/>
            <a:ext cx="1779532" cy="1333926"/>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mage result for news article   professor graham donalds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0445728">
            <a:off x="366735" y="2362245"/>
            <a:ext cx="3514761" cy="2485056"/>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3752492" y="2519552"/>
            <a:ext cx="1937982"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(Walesonline,2017)</a:t>
            </a:r>
            <a:endParaRPr lang="en-GB" sz="1200" dirty="0">
              <a:latin typeface="Arial" panose="020B0604020202020204" pitchFamily="34" charset="0"/>
              <a:cs typeface="Arial" panose="020B0604020202020204" pitchFamily="34" charset="0"/>
            </a:endParaRPr>
          </a:p>
        </p:txBody>
      </p:sp>
      <p:sp>
        <p:nvSpPr>
          <p:cNvPr id="15" name="TextBox 14"/>
          <p:cNvSpPr txBox="1"/>
          <p:nvPr/>
        </p:nvSpPr>
        <p:spPr>
          <a:xfrm rot="20561033">
            <a:off x="2563277" y="4366453"/>
            <a:ext cx="2265529"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(RSA.org,2016)</a:t>
            </a:r>
            <a:endParaRPr lang="en-GB" sz="1200" dirty="0">
              <a:latin typeface="Arial" panose="020B0604020202020204" pitchFamily="34" charset="0"/>
              <a:cs typeface="Arial" panose="020B0604020202020204" pitchFamily="34" charset="0"/>
            </a:endParaRPr>
          </a:p>
        </p:txBody>
      </p:sp>
      <p:pic>
        <p:nvPicPr>
          <p:cNvPr id="1026" name="Picture 2" descr="Image result for donaldson new curriculum newspape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98475" y="3454809"/>
            <a:ext cx="2251147" cy="286162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5722026" y="6290261"/>
            <a:ext cx="1978368" cy="276999"/>
          </a:xfrm>
          <a:prstGeom prst="rect">
            <a:avLst/>
          </a:prstGeom>
          <a:noFill/>
        </p:spPr>
        <p:txBody>
          <a:bodyPr wrap="square" rtlCol="0">
            <a:spAutoFit/>
          </a:bodyPr>
          <a:lstStyle/>
          <a:p>
            <a:r>
              <a:rPr lang="en-GB" sz="1200" dirty="0" smtClean="0"/>
              <a:t>(UWTSD twitter,2019)</a:t>
            </a:r>
            <a:endParaRPr lang="en-GB" sz="1200" dirty="0"/>
          </a:p>
        </p:txBody>
      </p:sp>
      <p:sp>
        <p:nvSpPr>
          <p:cNvPr id="2" name="TextBox 1"/>
          <p:cNvSpPr txBox="1"/>
          <p:nvPr/>
        </p:nvSpPr>
        <p:spPr>
          <a:xfrm rot="20547739">
            <a:off x="127374" y="5286978"/>
            <a:ext cx="5105461" cy="523220"/>
          </a:xfrm>
          <a:prstGeom prst="rect">
            <a:avLst/>
          </a:prstGeom>
          <a:solidFill>
            <a:schemeClr val="accent4"/>
          </a:solidFill>
        </p:spPr>
        <p:txBody>
          <a:bodyPr wrap="square" rtlCol="0">
            <a:spAutoFit/>
          </a:bodyPr>
          <a:lstStyle/>
          <a:p>
            <a:r>
              <a:rPr lang="en-GB" sz="1400" dirty="0" smtClean="0">
                <a:latin typeface="Arial" panose="020B0604020202020204" pitchFamily="34" charset="0"/>
                <a:cs typeface="Arial" panose="020B0604020202020204" pitchFamily="34" charset="0"/>
              </a:rPr>
              <a:t>As stated in (</a:t>
            </a:r>
            <a:r>
              <a:rPr lang="en-GB" sz="1400" dirty="0" err="1" smtClean="0">
                <a:latin typeface="Arial" panose="020B0604020202020204" pitchFamily="34" charset="0"/>
                <a:cs typeface="Arial" panose="020B0604020202020204" pitchFamily="34" charset="0"/>
              </a:rPr>
              <a:t>Gov.wales</a:t>
            </a:r>
            <a:r>
              <a:rPr lang="en-GB" sz="1400" dirty="0" smtClean="0">
                <a:latin typeface="Arial" panose="020B0604020202020204" pitchFamily="34" charset="0"/>
                <a:cs typeface="Arial" panose="020B0604020202020204" pitchFamily="34" charset="0"/>
              </a:rPr>
              <a:t>, p2,2015)‘</a:t>
            </a:r>
            <a:r>
              <a:rPr lang="en-GB" sz="1400" i="1" dirty="0" smtClean="0">
                <a:latin typeface="Arial" panose="020B0604020202020204" pitchFamily="34" charset="0"/>
                <a:cs typeface="Arial" panose="020B0604020202020204" pitchFamily="34" charset="0"/>
              </a:rPr>
              <a:t>Curriculum should mean all the learning experiences and assessments that schools plan’. </a:t>
            </a:r>
            <a:endParaRPr lang="en-GB" sz="1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36663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18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050" name="Picture 2" descr="Image result for donaldson curriculum wa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726375">
            <a:off x="501226" y="1538753"/>
            <a:ext cx="3783015" cy="21279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rot="20598062">
            <a:off x="1542826" y="3371095"/>
            <a:ext cx="2142698"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(BBC,2017)</a:t>
            </a:r>
            <a:endParaRPr lang="en-GB" sz="1200" dirty="0">
              <a:latin typeface="Arial" panose="020B0604020202020204" pitchFamily="34" charset="0"/>
              <a:cs typeface="Arial" panose="020B0604020202020204" pitchFamily="34" charset="0"/>
            </a:endParaRPr>
          </a:p>
        </p:txBody>
      </p:sp>
      <p:sp>
        <p:nvSpPr>
          <p:cNvPr id="4" name="TextBox 3"/>
          <p:cNvSpPr txBox="1"/>
          <p:nvPr/>
        </p:nvSpPr>
        <p:spPr>
          <a:xfrm rot="20753724">
            <a:off x="-2" y="635605"/>
            <a:ext cx="5580361" cy="738664"/>
          </a:xfrm>
          <a:prstGeom prst="rect">
            <a:avLst/>
          </a:prstGeom>
          <a:solidFill>
            <a:srgbClr val="FFC000"/>
          </a:solidFill>
        </p:spPr>
        <p:txBody>
          <a:bodyPr wrap="square" rtlCol="0">
            <a:spAutoFit/>
          </a:bodyPr>
          <a:lstStyle/>
          <a:p>
            <a:pPr algn="ctr"/>
            <a:r>
              <a:rPr lang="en-GB" sz="1400" dirty="0" smtClean="0">
                <a:latin typeface="Arial" panose="020B0604020202020204" pitchFamily="34" charset="0"/>
                <a:cs typeface="Arial" panose="020B0604020202020204" pitchFamily="34" charset="0"/>
              </a:rPr>
              <a:t>Donaldson's Report suggested that, 'There</a:t>
            </a:r>
            <a:r>
              <a:rPr lang="en-GB" sz="1400" i="1" dirty="0" smtClean="0">
                <a:latin typeface="Arial" panose="020B0604020202020204" pitchFamily="34" charset="0"/>
                <a:cs typeface="Arial" panose="020B0604020202020204" pitchFamily="34" charset="0"/>
              </a:rPr>
              <a:t> should be six areas of learning and experience and that all these six are important and will contribute differently to the four purposes’.    </a:t>
            </a:r>
            <a:r>
              <a:rPr lang="en-GB" sz="1200" i="1" dirty="0" smtClean="0">
                <a:latin typeface="Arial" panose="020B0604020202020204" pitchFamily="34" charset="0"/>
                <a:cs typeface="Arial" panose="020B0604020202020204" pitchFamily="34" charset="0"/>
              </a:rPr>
              <a:t>(Gov.wales.p5,2015)</a:t>
            </a:r>
            <a:endParaRPr lang="en-GB" sz="1200" i="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025487">
            <a:off x="4328230" y="1416574"/>
            <a:ext cx="1954861" cy="1466146"/>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4274412" flipV="1">
            <a:off x="5761429" y="914729"/>
            <a:ext cx="1985749" cy="1489312"/>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4571330" flipV="1">
            <a:off x="7271759" y="402764"/>
            <a:ext cx="2013166" cy="1509875"/>
          </a:xfrm>
          <a:prstGeom prst="rect">
            <a:avLst/>
          </a:prstGeom>
        </p:spPr>
      </p:pic>
      <p:sp>
        <p:nvSpPr>
          <p:cNvPr id="9" name="TextBox 8"/>
          <p:cNvSpPr txBox="1"/>
          <p:nvPr/>
        </p:nvSpPr>
        <p:spPr>
          <a:xfrm rot="21155174">
            <a:off x="9345851" y="114406"/>
            <a:ext cx="2542718" cy="2893100"/>
          </a:xfrm>
          <a:prstGeom prst="rect">
            <a:avLst/>
          </a:prstGeom>
          <a:solidFill>
            <a:srgbClr val="00B0F0"/>
          </a:solidFill>
        </p:spPr>
        <p:txBody>
          <a:bodyPr wrap="square" rtlCol="0">
            <a:spAutoFit/>
          </a:bodyPr>
          <a:lstStyle/>
          <a:p>
            <a:pPr algn="ctr"/>
            <a:r>
              <a:rPr lang="en-GB" sz="1400" dirty="0" smtClean="0">
                <a:latin typeface="Arial" panose="020B0604020202020204" pitchFamily="34" charset="0"/>
                <a:cs typeface="Arial" panose="020B0604020202020204" pitchFamily="34" charset="0"/>
              </a:rPr>
              <a:t>In my setting we are already implementing and using Donaldson’s new curriculum and adapting the six areas of learning to our teaching, allowing the children to freely explore creatively and independently. Here we can see an example of the creative area where children are encouraged to take responsibility for their own learning.  </a:t>
            </a:r>
            <a:endParaRPr lang="en-GB" sz="1400" dirty="0">
              <a:latin typeface="Arial" panose="020B0604020202020204" pitchFamily="34" charset="0"/>
              <a:cs typeface="Arial" panose="020B0604020202020204" pitchFamily="34" charset="0"/>
            </a:endParaRPr>
          </a:p>
        </p:txBody>
      </p:sp>
      <p:sp>
        <p:nvSpPr>
          <p:cNvPr id="10" name="TextBox 9"/>
          <p:cNvSpPr txBox="1"/>
          <p:nvPr/>
        </p:nvSpPr>
        <p:spPr>
          <a:xfrm rot="20402524">
            <a:off x="6808266" y="2361313"/>
            <a:ext cx="1910687" cy="261610"/>
          </a:xfrm>
          <a:prstGeom prst="rect">
            <a:avLst/>
          </a:prstGeom>
          <a:noFill/>
        </p:spPr>
        <p:txBody>
          <a:bodyPr wrap="square" rtlCol="0">
            <a:spAutoFit/>
          </a:bodyPr>
          <a:lstStyle/>
          <a:p>
            <a:r>
              <a:rPr lang="en-GB" sz="1100" dirty="0" smtClean="0">
                <a:latin typeface="Arial" panose="020B0604020202020204" pitchFamily="34" charset="0"/>
                <a:cs typeface="Arial" panose="020B0604020202020204" pitchFamily="34" charset="0"/>
              </a:rPr>
              <a:t>(Spencer,2019)</a:t>
            </a:r>
            <a:endParaRPr lang="en-GB" sz="1100" dirty="0">
              <a:latin typeface="Arial" panose="020B0604020202020204" pitchFamily="34" charset="0"/>
              <a:cs typeface="Arial" panose="020B0604020202020204" pitchFamily="34" charset="0"/>
            </a:endParaRPr>
          </a:p>
        </p:txBody>
      </p:sp>
      <p:pic>
        <p:nvPicPr>
          <p:cNvPr id="12" name="Picture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4918347">
            <a:off x="347989" y="4485226"/>
            <a:ext cx="1663856" cy="1247892"/>
          </a:xfrm>
          <a:prstGeom prst="rect">
            <a:avLst/>
          </a:prstGeom>
        </p:spPr>
      </p:pic>
      <p:pic>
        <p:nvPicPr>
          <p:cNvPr id="13" name="Picture 1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4134501">
            <a:off x="1747957" y="4059603"/>
            <a:ext cx="1859895" cy="1394922"/>
          </a:xfrm>
          <a:prstGeom prst="rect">
            <a:avLst/>
          </a:prstGeom>
        </p:spPr>
      </p:pic>
      <p:sp>
        <p:nvSpPr>
          <p:cNvPr id="14" name="TextBox 13"/>
          <p:cNvSpPr txBox="1"/>
          <p:nvPr/>
        </p:nvSpPr>
        <p:spPr>
          <a:xfrm rot="20320538">
            <a:off x="3612572" y="3543248"/>
            <a:ext cx="2797791" cy="2677656"/>
          </a:xfrm>
          <a:prstGeom prst="rect">
            <a:avLst/>
          </a:prstGeom>
          <a:solidFill>
            <a:srgbClr val="92D050"/>
          </a:solidFill>
        </p:spPr>
        <p:txBody>
          <a:bodyPr wrap="square" rtlCol="0">
            <a:spAutoFit/>
          </a:bodyPr>
          <a:lstStyle/>
          <a:p>
            <a:pPr algn="ctr"/>
            <a:r>
              <a:rPr lang="en-GB" sz="1400" dirty="0" smtClean="0">
                <a:latin typeface="Arial" panose="020B0604020202020204" pitchFamily="34" charset="0"/>
                <a:cs typeface="Arial" panose="020B0604020202020204" pitchFamily="34" charset="0"/>
              </a:rPr>
              <a:t>We encourage and participate at every opportunity to allow the children to take part in outdoor learning, these children are covering the area of learning of maths and numeracy while outside of the classroom environment. This teaching and learning style is using Donaldson’s approach of child-centred learning and inclusive practice.  </a:t>
            </a:r>
            <a:endParaRPr lang="en-GB" sz="1400" dirty="0">
              <a:latin typeface="Arial" panose="020B0604020202020204" pitchFamily="34" charset="0"/>
              <a:cs typeface="Arial" panose="020B0604020202020204" pitchFamily="34" charset="0"/>
            </a:endParaRPr>
          </a:p>
        </p:txBody>
      </p:sp>
      <p:pic>
        <p:nvPicPr>
          <p:cNvPr id="15" name="Picture 1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4475030">
            <a:off x="1610380" y="5559333"/>
            <a:ext cx="1357450" cy="1018088"/>
          </a:xfrm>
          <a:prstGeom prst="rect">
            <a:avLst/>
          </a:prstGeom>
        </p:spPr>
      </p:pic>
      <p:sp>
        <p:nvSpPr>
          <p:cNvPr id="16" name="Oval 15"/>
          <p:cNvSpPr/>
          <p:nvPr/>
        </p:nvSpPr>
        <p:spPr>
          <a:xfrm>
            <a:off x="2343150" y="5527714"/>
            <a:ext cx="268045" cy="2801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480904" y="5979485"/>
            <a:ext cx="1398026" cy="261610"/>
          </a:xfrm>
          <a:prstGeom prst="rect">
            <a:avLst/>
          </a:prstGeom>
          <a:noFill/>
        </p:spPr>
        <p:txBody>
          <a:bodyPr wrap="square" rtlCol="0">
            <a:spAutoFit/>
          </a:bodyPr>
          <a:lstStyle/>
          <a:p>
            <a:r>
              <a:rPr lang="en-GB" sz="1100" dirty="0" smtClean="0">
                <a:latin typeface="Arial" panose="020B0604020202020204" pitchFamily="34" charset="0"/>
                <a:cs typeface="Arial" panose="020B0604020202020204" pitchFamily="34" charset="0"/>
              </a:rPr>
              <a:t>(Spencer,2019)</a:t>
            </a:r>
            <a:endParaRPr lang="en-GB" sz="1100" dirty="0">
              <a:latin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rot="6426819">
            <a:off x="7310816" y="3475472"/>
            <a:ext cx="2062518" cy="1546888"/>
          </a:xfrm>
          <a:prstGeom prst="rect">
            <a:avLst/>
          </a:prstGeom>
        </p:spPr>
      </p:pic>
      <p:sp>
        <p:nvSpPr>
          <p:cNvPr id="11" name="Oval 10"/>
          <p:cNvSpPr/>
          <p:nvPr/>
        </p:nvSpPr>
        <p:spPr>
          <a:xfrm rot="2315261">
            <a:off x="7822631" y="3433259"/>
            <a:ext cx="298806" cy="4755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6338668" flipV="1">
            <a:off x="8887394" y="3865842"/>
            <a:ext cx="2025975" cy="1519481"/>
          </a:xfrm>
          <a:prstGeom prst="rect">
            <a:avLst/>
          </a:prstGeom>
        </p:spPr>
      </p:pic>
      <p:sp>
        <p:nvSpPr>
          <p:cNvPr id="19" name="TextBox 18"/>
          <p:cNvSpPr txBox="1"/>
          <p:nvPr/>
        </p:nvSpPr>
        <p:spPr>
          <a:xfrm rot="972327">
            <a:off x="7774944" y="5331309"/>
            <a:ext cx="1188048" cy="261610"/>
          </a:xfrm>
          <a:prstGeom prst="rect">
            <a:avLst/>
          </a:prstGeom>
          <a:noFill/>
        </p:spPr>
        <p:txBody>
          <a:bodyPr wrap="square" rtlCol="0">
            <a:spAutoFit/>
          </a:bodyPr>
          <a:lstStyle/>
          <a:p>
            <a:r>
              <a:rPr lang="en-GB" sz="1100" dirty="0" smtClean="0">
                <a:latin typeface="Arial" panose="020B0604020202020204" pitchFamily="34" charset="0"/>
                <a:cs typeface="Arial" panose="020B0604020202020204" pitchFamily="34" charset="0"/>
              </a:rPr>
              <a:t>(Spencer,2019)</a:t>
            </a:r>
            <a:endParaRPr lang="en-GB" sz="1100" dirty="0">
              <a:latin typeface="Arial" panose="020B0604020202020204" pitchFamily="34" charset="0"/>
              <a:cs typeface="Arial" panose="020B0604020202020204" pitchFamily="34" charset="0"/>
            </a:endParaRPr>
          </a:p>
        </p:txBody>
      </p:sp>
      <p:sp>
        <p:nvSpPr>
          <p:cNvPr id="21" name="TextBox 20"/>
          <p:cNvSpPr txBox="1"/>
          <p:nvPr/>
        </p:nvSpPr>
        <p:spPr>
          <a:xfrm>
            <a:off x="6597775" y="5882306"/>
            <a:ext cx="5466820" cy="800219"/>
          </a:xfrm>
          <a:prstGeom prst="rect">
            <a:avLst/>
          </a:prstGeom>
          <a:solidFill>
            <a:srgbClr val="FFFF00">
              <a:alpha val="59000"/>
            </a:srgbClr>
          </a:solidFill>
        </p:spPr>
        <p:txBody>
          <a:bodyPr wrap="square" rtlCol="0">
            <a:spAutoFit/>
          </a:bodyPr>
          <a:lstStyle/>
          <a:p>
            <a:pPr algn="ctr"/>
            <a:r>
              <a:rPr lang="en-GB" dirty="0" smtClean="0"/>
              <a:t> </a:t>
            </a:r>
            <a:r>
              <a:rPr lang="en-GB" sz="1400" dirty="0" smtClean="0">
                <a:latin typeface="Arial" panose="020B0604020202020204" pitchFamily="34" charset="0"/>
                <a:cs typeface="Arial" panose="020B0604020202020204" pitchFamily="34" charset="0"/>
              </a:rPr>
              <a:t>With children using Donaldson approach of digital skills/digital competence in the different areas of learning, children are able to build up their digital knowledge for life long learning.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74912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BFEF4"/>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Rectangle 2"/>
          <p:cNvSpPr/>
          <p:nvPr/>
        </p:nvSpPr>
        <p:spPr>
          <a:xfrm rot="20662632">
            <a:off x="19189" y="537286"/>
            <a:ext cx="4218036" cy="923330"/>
          </a:xfrm>
          <a:prstGeom prst="rect">
            <a:avLst/>
          </a:prstGeom>
          <a:solidFill>
            <a:srgbClr val="92D050">
              <a:alpha val="77000"/>
            </a:srgbClr>
          </a:solidFill>
        </p:spPr>
        <p:txBody>
          <a:bodyPr wrap="square" lIns="91440" tIns="45720" rIns="91440" bIns="45720">
            <a:spAutoFit/>
          </a:bodyPr>
          <a:lstStyle/>
          <a:p>
            <a:pPr algn="ctr"/>
            <a:r>
              <a:rPr lang="en-US" sz="5400" b="1" dirty="0" smtClean="0">
                <a:ln w="22225">
                  <a:solidFill>
                    <a:schemeClr val="accent2"/>
                  </a:solidFill>
                  <a:prstDash val="solid"/>
                </a:ln>
                <a:solidFill>
                  <a:schemeClr val="accent2">
                    <a:lumMod val="40000"/>
                    <a:lumOff val="60000"/>
                  </a:schemeClr>
                </a:solidFill>
              </a:rPr>
              <a:t>Behaviorism</a:t>
            </a:r>
            <a:endPar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5" name="TextBox 4"/>
          <p:cNvSpPr txBox="1"/>
          <p:nvPr/>
        </p:nvSpPr>
        <p:spPr>
          <a:xfrm rot="20673038">
            <a:off x="1556405" y="938295"/>
            <a:ext cx="5212686" cy="1384995"/>
          </a:xfrm>
          <a:prstGeom prst="rect">
            <a:avLst/>
          </a:prstGeom>
          <a:solidFill>
            <a:schemeClr val="accent3">
              <a:lumMod val="40000"/>
              <a:lumOff val="60000"/>
            </a:schemeClr>
          </a:solidFill>
        </p:spPr>
        <p:txBody>
          <a:bodyPr wrap="square" rtlCol="0">
            <a:spAutoFit/>
          </a:bodyPr>
          <a:lstStyle/>
          <a:p>
            <a:r>
              <a:rPr lang="en-GB" sz="1400" dirty="0" smtClean="0">
                <a:latin typeface="Arial" panose="020B0604020202020204" pitchFamily="34" charset="0"/>
                <a:cs typeface="Arial" panose="020B0604020202020204" pitchFamily="34" charset="0"/>
              </a:rPr>
              <a:t>Behaviourist approaches to learning suggests that learning is influenced by rewards. Burrhus Frederick Skinner (1904-1990) theory recognises the importance of rewarding or using positive reinforcements when the desired behaviour occurs, in order to increase the chances of it being repeated, (Macleod-</a:t>
            </a:r>
            <a:r>
              <a:rPr lang="en-GB" sz="1400" dirty="0" err="1" smtClean="0">
                <a:latin typeface="Arial" panose="020B0604020202020204" pitchFamily="34" charset="0"/>
                <a:cs typeface="Arial" panose="020B0604020202020204" pitchFamily="34" charset="0"/>
              </a:rPr>
              <a:t>Brudenell</a:t>
            </a:r>
            <a:r>
              <a:rPr lang="en-GB" sz="1400" dirty="0" smtClean="0">
                <a:latin typeface="Arial" panose="020B0604020202020204" pitchFamily="34" charset="0"/>
                <a:cs typeface="Arial" panose="020B0604020202020204" pitchFamily="34" charset="0"/>
              </a:rPr>
              <a:t>, p118,2008)</a:t>
            </a:r>
            <a:endParaRPr lang="en-GB" sz="1400" dirty="0">
              <a:latin typeface="Arial" panose="020B0604020202020204" pitchFamily="34" charset="0"/>
              <a:cs typeface="Arial" panose="020B0604020202020204" pitchFamily="34" charset="0"/>
            </a:endParaRPr>
          </a:p>
        </p:txBody>
      </p:sp>
      <p:sp>
        <p:nvSpPr>
          <p:cNvPr id="6" name="TextBox 5"/>
          <p:cNvSpPr txBox="1"/>
          <p:nvPr/>
        </p:nvSpPr>
        <p:spPr>
          <a:xfrm rot="1095936">
            <a:off x="7757248" y="561139"/>
            <a:ext cx="3776711" cy="4185761"/>
          </a:xfrm>
          <a:prstGeom prst="rect">
            <a:avLst/>
          </a:prstGeom>
          <a:solidFill>
            <a:schemeClr val="accent1"/>
          </a:solidFill>
        </p:spPr>
        <p:txBody>
          <a:bodyPr wrap="square" rtlCol="0">
            <a:spAutoFit/>
          </a:bodyPr>
          <a:lstStyle/>
          <a:p>
            <a:r>
              <a:rPr lang="en-GB" sz="1400" dirty="0" smtClean="0">
                <a:latin typeface="Arial" panose="020B0604020202020204" pitchFamily="34" charset="0"/>
                <a:cs typeface="Arial" panose="020B0604020202020204" pitchFamily="34" charset="0"/>
              </a:rPr>
              <a:t>Children need frequent positive reinforcement as this helps them to learn appropriate behaviour. Giving children praise or stickers unexpectedly will help them carry on showing this appropriate behaviour until such a time that is becomes learned and in some ways automatic behaviour, ( </a:t>
            </a:r>
            <a:r>
              <a:rPr lang="en-GB" sz="1400" dirty="0" err="1" smtClean="0">
                <a:latin typeface="Arial" panose="020B0604020202020204" pitchFamily="34" charset="0"/>
                <a:cs typeface="Arial" panose="020B0604020202020204" pitchFamily="34" charset="0"/>
              </a:rPr>
              <a:t>Tassoni</a:t>
            </a:r>
            <a:r>
              <a:rPr lang="en-GB" sz="1400" dirty="0" smtClean="0">
                <a:latin typeface="Arial" panose="020B0604020202020204" pitchFamily="34" charset="0"/>
                <a:cs typeface="Arial" panose="020B0604020202020204" pitchFamily="34" charset="0"/>
              </a:rPr>
              <a:t>, p132, 2008). In ones setting we use the following reward charts where we link it to our current topic of work to make it relevant to the child. Also a reward system is put in place where if the child achieves the amount of stars required they get the agreed desired outcome at the end which would have been discussed between teacher and child so the understanding of what is expected is clear. There is mutual understanding for everyone working together for the same positive outcome. </a:t>
            </a:r>
            <a:endParaRPr lang="en-GB" sz="1400" dirty="0">
              <a:latin typeface="Arial" panose="020B0604020202020204" pitchFamily="34" charset="0"/>
              <a:cs typeface="Arial" panose="020B0604020202020204" pitchFamily="34" charset="0"/>
            </a:endParaRPr>
          </a:p>
        </p:txBody>
      </p:sp>
      <p:pic>
        <p:nvPicPr>
          <p:cNvPr id="1026" name="Picture 2" descr="Image result for influence of relationship on behaviou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0378847">
            <a:off x="219812" y="3190452"/>
            <a:ext cx="1823294" cy="138970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rot="20289909">
            <a:off x="427819" y="4555673"/>
            <a:ext cx="1435395" cy="253916"/>
          </a:xfrm>
          <a:prstGeom prst="rect">
            <a:avLst/>
          </a:prstGeom>
          <a:noFill/>
        </p:spPr>
        <p:txBody>
          <a:bodyPr wrap="square" rtlCol="0">
            <a:spAutoFit/>
          </a:bodyPr>
          <a:lstStyle/>
          <a:p>
            <a:r>
              <a:rPr lang="en-GB" sz="1050" dirty="0" smtClean="0">
                <a:latin typeface="Arial" panose="020B0604020202020204" pitchFamily="34" charset="0"/>
                <a:cs typeface="Arial" panose="020B0604020202020204" pitchFamily="34" charset="0"/>
              </a:rPr>
              <a:t>(Walton,2012).</a:t>
            </a:r>
            <a:endParaRPr lang="en-GB" sz="1050" dirty="0">
              <a:latin typeface="Arial" panose="020B0604020202020204" pitchFamily="34" charset="0"/>
              <a:cs typeface="Arial" panose="020B0604020202020204" pitchFamily="34" charset="0"/>
            </a:endParaRPr>
          </a:p>
        </p:txBody>
      </p:sp>
      <p:sp>
        <p:nvSpPr>
          <p:cNvPr id="11" name="TextBox 10"/>
          <p:cNvSpPr txBox="1"/>
          <p:nvPr/>
        </p:nvSpPr>
        <p:spPr>
          <a:xfrm rot="20737291">
            <a:off x="2823616" y="2521821"/>
            <a:ext cx="3327991" cy="2246769"/>
          </a:xfrm>
          <a:prstGeom prst="rect">
            <a:avLst/>
          </a:prstGeom>
          <a:solidFill>
            <a:srgbClr val="FFC000">
              <a:alpha val="64000"/>
            </a:srgbClr>
          </a:solidFill>
        </p:spPr>
        <p:txBody>
          <a:bodyPr wrap="square" rtlCol="0">
            <a:spAutoFit/>
          </a:bodyPr>
          <a:lstStyle/>
          <a:p>
            <a:r>
              <a:rPr lang="en-GB" sz="1400" dirty="0" smtClean="0">
                <a:latin typeface="Arial" panose="020B0604020202020204" pitchFamily="34" charset="0"/>
                <a:cs typeface="Arial" panose="020B0604020202020204" pitchFamily="34" charset="0"/>
              </a:rPr>
              <a:t>While for the majority of children the factors as shown in the diagram means that children develop good behaviours for learning, there are undoubtedly groups of vulnerable children for </a:t>
            </a:r>
            <a:r>
              <a:rPr lang="en-GB" sz="1400" dirty="0">
                <a:latin typeface="Arial" panose="020B0604020202020204" pitchFamily="34" charset="0"/>
                <a:cs typeface="Arial" panose="020B0604020202020204" pitchFamily="34" charset="0"/>
              </a:rPr>
              <a:t>w</a:t>
            </a:r>
            <a:r>
              <a:rPr lang="en-GB" sz="1400" dirty="0" smtClean="0">
                <a:latin typeface="Arial" panose="020B0604020202020204" pitchFamily="34" charset="0"/>
                <a:cs typeface="Arial" panose="020B0604020202020204" pitchFamily="34" charset="0"/>
              </a:rPr>
              <a:t>hom the balance changes. While working with these children our role is to be aware of any external influences affecting a child's ‘learning behaviour’ (Walton,2012).</a:t>
            </a:r>
            <a:endParaRPr lang="en-GB" sz="1400" dirty="0">
              <a:latin typeface="Arial" panose="020B0604020202020204" pitchFamily="34" charset="0"/>
              <a:cs typeface="Arial" panose="020B0604020202020204" pitchFamily="34" charset="0"/>
            </a:endParaRPr>
          </a:p>
        </p:txBody>
      </p:sp>
      <p:pic>
        <p:nvPicPr>
          <p:cNvPr id="1028" name="Picture 4" descr="Related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113926">
            <a:off x="10895102" y="3822444"/>
            <a:ext cx="1019385" cy="131945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star chart for kid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928653">
            <a:off x="7835365" y="4461301"/>
            <a:ext cx="1670606" cy="78509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children getting sticker rewards in school"/>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1153284">
            <a:off x="10125557" y="6072"/>
            <a:ext cx="837651" cy="75224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rot="11671961" flipV="1">
            <a:off x="10654107" y="946076"/>
            <a:ext cx="2605074" cy="215444"/>
          </a:xfrm>
          <a:prstGeom prst="rect">
            <a:avLst/>
          </a:prstGeom>
          <a:noFill/>
        </p:spPr>
        <p:txBody>
          <a:bodyPr wrap="square" rtlCol="0">
            <a:spAutoFit/>
          </a:bodyPr>
          <a:lstStyle/>
          <a:p>
            <a:r>
              <a:rPr lang="en-GB" sz="800" dirty="0" smtClean="0"/>
              <a:t>(brainwaves.net,2019)</a:t>
            </a:r>
            <a:endParaRPr lang="en-GB" sz="800" dirty="0"/>
          </a:p>
        </p:txBody>
      </p:sp>
      <p:pic>
        <p:nvPicPr>
          <p:cNvPr id="1034" name="Picture 10" descr="Related image"/>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3956" y="5332701"/>
            <a:ext cx="1047532" cy="1394053"/>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1131459" y="5269844"/>
            <a:ext cx="10983279" cy="1600438"/>
          </a:xfrm>
          <a:prstGeom prst="rect">
            <a:avLst/>
          </a:prstGeom>
          <a:solidFill>
            <a:srgbClr val="92D050"/>
          </a:solidFill>
        </p:spPr>
        <p:txBody>
          <a:bodyPr wrap="square" rtlCol="0">
            <a:spAutoFit/>
          </a:bodyPr>
          <a:lstStyle/>
          <a:p>
            <a:r>
              <a:rPr lang="en-GB" sz="1400" dirty="0" smtClean="0">
                <a:latin typeface="Arial" panose="020B0604020202020204" pitchFamily="34" charset="0"/>
                <a:cs typeface="Arial" panose="020B0604020202020204" pitchFamily="34" charset="0"/>
              </a:rPr>
              <a:t>When working in my early years setting we use Skinners behaviour approach and put it into practice by adults modelling the behaviour that is expected and using peer examples, while encouraging the use of fair play, turn taking and emphasise on rewarding the good models of behaviour. The rewards offered for the good behaviour are consistent and in line with school policy involving other adults in school and parents when necessary. A ‘brag bracelet’ has been used with effectiveness in our setting where a bracelet is issued to the child and staff and parents are able to see this praise, and ask the child what her or she has done well today. This has proven to work effectively as the children enjoying retelling others about the rewards they have received and what they have done well especially wearing it home to show their parents.  </a:t>
            </a:r>
            <a:endParaRPr lang="en-GB" sz="1400" dirty="0">
              <a:latin typeface="Arial" panose="020B0604020202020204" pitchFamily="34" charset="0"/>
              <a:cs typeface="Arial" panose="020B0604020202020204" pitchFamily="34" charset="0"/>
            </a:endParaRPr>
          </a:p>
        </p:txBody>
      </p:sp>
      <p:cxnSp>
        <p:nvCxnSpPr>
          <p:cNvPr id="16" name="Straight Arrow Connector 15"/>
          <p:cNvCxnSpPr/>
          <p:nvPr/>
        </p:nvCxnSpPr>
        <p:spPr>
          <a:xfrm flipH="1" flipV="1">
            <a:off x="2054752" y="3846177"/>
            <a:ext cx="771140" cy="1421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9174658" y="5046304"/>
            <a:ext cx="1369724" cy="230832"/>
          </a:xfrm>
          <a:prstGeom prst="rect">
            <a:avLst/>
          </a:prstGeom>
          <a:noFill/>
        </p:spPr>
        <p:txBody>
          <a:bodyPr wrap="square" rtlCol="0">
            <a:spAutoFit/>
          </a:bodyPr>
          <a:lstStyle/>
          <a:p>
            <a:r>
              <a:rPr lang="en-GB" sz="900" dirty="0" smtClean="0"/>
              <a:t>(Twinkl.com,2019)</a:t>
            </a:r>
            <a:endParaRPr lang="en-GB" sz="900" dirty="0"/>
          </a:p>
        </p:txBody>
      </p:sp>
    </p:spTree>
    <p:extLst>
      <p:ext uri="{BB962C8B-B14F-4D97-AF65-F5344CB8AC3E}">
        <p14:creationId xmlns:p14="http://schemas.microsoft.com/office/powerpoint/2010/main" val="770100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rot="20444035">
            <a:off x="50298" y="831205"/>
            <a:ext cx="5062604" cy="923330"/>
          </a:xfrm>
          <a:prstGeom prst="rect">
            <a:avLst/>
          </a:prstGeom>
          <a:blipFill>
            <a:blip r:embed="rId2"/>
            <a:tile tx="0" ty="0" sx="100000" sy="100000" flip="none" algn="tl"/>
          </a:blipFill>
        </p:spPr>
        <p:txBody>
          <a:bodyPr wrap="none" lIns="91440" tIns="45720" rIns="91440" bIns="45720">
            <a:spAutoFit/>
          </a:bodyPr>
          <a:lstStyle/>
          <a:p>
            <a:pPr algn="ctr"/>
            <a:r>
              <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rPr>
              <a:t>Constructivism</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3" name="TextBox 2"/>
          <p:cNvSpPr txBox="1"/>
          <p:nvPr/>
        </p:nvSpPr>
        <p:spPr>
          <a:xfrm rot="20357076">
            <a:off x="123951" y="1655077"/>
            <a:ext cx="6557977" cy="2031325"/>
          </a:xfrm>
          <a:prstGeom prst="rect">
            <a:avLst/>
          </a:prstGeom>
          <a:solidFill>
            <a:srgbClr val="FF0000"/>
          </a:solidFill>
        </p:spPr>
        <p:txBody>
          <a:bodyPr wrap="square" rtlCol="0">
            <a:spAutoFit/>
          </a:bodyPr>
          <a:lstStyle/>
          <a:p>
            <a:r>
              <a:rPr lang="en-GB" sz="1400" dirty="0" smtClean="0">
                <a:latin typeface="Arial" panose="020B0604020202020204" pitchFamily="34" charset="0"/>
                <a:cs typeface="Arial" panose="020B0604020202020204" pitchFamily="34" charset="0"/>
              </a:rPr>
              <a:t>Constructivism is based on the fact that by observing and reflecting on new experiences, we can construct our own knowledge and understanding of the world. Jean Piaget (1896-1980) was a  cognitive theorist who was very influential in the development of children. His theory is based on the fact that children build up their own structures within the brain through their personal responses to a variety of physical experiences within their environment. As stated in (Walton, p81,2012)’</a:t>
            </a:r>
            <a:r>
              <a:rPr lang="en-GB" sz="1400" i="1" dirty="0" smtClean="0">
                <a:latin typeface="Arial" panose="020B0604020202020204" pitchFamily="34" charset="0"/>
                <a:cs typeface="Arial" panose="020B0604020202020204" pitchFamily="34" charset="0"/>
              </a:rPr>
              <a:t>Constructivism  would abolish a standardised curriculum in favour of a personalised one involving hands on problem solving and open ended questioning at all stages of development’. </a:t>
            </a:r>
            <a:endParaRPr lang="en-GB" sz="1400" dirty="0">
              <a:latin typeface="Arial" panose="020B0604020202020204" pitchFamily="34" charset="0"/>
              <a:cs typeface="Arial" panose="020B0604020202020204" pitchFamily="34" charset="0"/>
            </a:endParaRPr>
          </a:p>
        </p:txBody>
      </p:sp>
      <p:sp>
        <p:nvSpPr>
          <p:cNvPr id="4" name="TextBox 3"/>
          <p:cNvSpPr txBox="1"/>
          <p:nvPr/>
        </p:nvSpPr>
        <p:spPr>
          <a:xfrm rot="1031311">
            <a:off x="7457106" y="524471"/>
            <a:ext cx="4099417" cy="4616648"/>
          </a:xfrm>
          <a:prstGeom prst="rect">
            <a:avLst/>
          </a:prstGeom>
          <a:solidFill>
            <a:srgbClr val="92D050"/>
          </a:solidFill>
        </p:spPr>
        <p:txBody>
          <a:bodyPr wrap="square" rtlCol="0">
            <a:spAutoFit/>
          </a:bodyPr>
          <a:lstStyle/>
          <a:p>
            <a:r>
              <a:rPr lang="en-GB" sz="1400" dirty="0" smtClean="0">
                <a:latin typeface="Arial" panose="020B0604020202020204" pitchFamily="34" charset="0"/>
                <a:cs typeface="Arial" panose="020B0604020202020204" pitchFamily="34" charset="0"/>
              </a:rPr>
              <a:t>For effective learning , it is essential that learners take an active role in their learning. In the early years setting that I work in we use a lot of the constructivism theory that Piaget documented. The lessons we plan largely involve problem solving and give the children the opportunity to investigate, research and discover information in their own way. As you can see there is evidence of this in our knowledge and understanding area. The children were giving the opportunity to explore and learn about hedgehogs. This was done in a role play way where children were free to explore the habitat of hedgehogs and learn information about them through play and hands on experiences. Thus giving the children control of their own learning. Applying Piagets ideas to our early years learning environment is providing stimulation for the children to explore things for themselves and they can actively construct their own knowledge through these experiences given to them (Macleod- Brudenell,2008). </a:t>
            </a:r>
            <a:endParaRPr lang="en-GB" sz="14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212207">
            <a:off x="3591607" y="4664183"/>
            <a:ext cx="2305936" cy="172945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4147851">
            <a:off x="5606811" y="4627670"/>
            <a:ext cx="2009531" cy="1507148"/>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758946">
            <a:off x="7666509" y="5027443"/>
            <a:ext cx="2214987" cy="1448913"/>
          </a:xfrm>
          <a:prstGeom prst="rect">
            <a:avLst/>
          </a:prstGeom>
        </p:spPr>
      </p:pic>
      <p:sp>
        <p:nvSpPr>
          <p:cNvPr id="9" name="TextBox 8"/>
          <p:cNvSpPr txBox="1"/>
          <p:nvPr/>
        </p:nvSpPr>
        <p:spPr>
          <a:xfrm rot="638189">
            <a:off x="7541683" y="6421655"/>
            <a:ext cx="1672390" cy="230832"/>
          </a:xfrm>
          <a:prstGeom prst="rect">
            <a:avLst/>
          </a:prstGeom>
          <a:noFill/>
        </p:spPr>
        <p:txBody>
          <a:bodyPr wrap="square" rtlCol="0">
            <a:spAutoFit/>
          </a:bodyPr>
          <a:lstStyle/>
          <a:p>
            <a:pPr algn="ctr"/>
            <a:r>
              <a:rPr lang="en-GB" sz="900" dirty="0" smtClean="0">
                <a:latin typeface="Arial" panose="020B0604020202020204" pitchFamily="34" charset="0"/>
                <a:cs typeface="Arial" panose="020B0604020202020204" pitchFamily="34" charset="0"/>
              </a:rPr>
              <a:t>(Spencer,2019).</a:t>
            </a:r>
            <a:endParaRPr lang="en-GB" sz="900" dirty="0">
              <a:latin typeface="Arial" panose="020B0604020202020204" pitchFamily="34" charset="0"/>
              <a:cs typeface="Arial" panose="020B0604020202020204" pitchFamily="34" charset="0"/>
            </a:endParaRPr>
          </a:p>
        </p:txBody>
      </p:sp>
      <p:sp>
        <p:nvSpPr>
          <p:cNvPr id="10" name="TextBox 9"/>
          <p:cNvSpPr txBox="1"/>
          <p:nvPr/>
        </p:nvSpPr>
        <p:spPr>
          <a:xfrm rot="638189">
            <a:off x="4872458" y="6292083"/>
            <a:ext cx="1672390" cy="230832"/>
          </a:xfrm>
          <a:prstGeom prst="rect">
            <a:avLst/>
          </a:prstGeom>
          <a:noFill/>
        </p:spPr>
        <p:txBody>
          <a:bodyPr wrap="square" rtlCol="0">
            <a:spAutoFit/>
          </a:bodyPr>
          <a:lstStyle/>
          <a:p>
            <a:pPr algn="ctr"/>
            <a:r>
              <a:rPr lang="en-GB" sz="900" dirty="0" smtClean="0">
                <a:latin typeface="Arial" panose="020B0604020202020204" pitchFamily="34" charset="0"/>
                <a:cs typeface="Arial" panose="020B0604020202020204" pitchFamily="34" charset="0"/>
              </a:rPr>
              <a:t>(Spencer,2019).</a:t>
            </a:r>
            <a:endParaRPr lang="en-GB" sz="900" dirty="0">
              <a:latin typeface="Arial" panose="020B0604020202020204" pitchFamily="34" charset="0"/>
              <a:cs typeface="Arial" panose="020B0604020202020204" pitchFamily="34" charset="0"/>
            </a:endParaRPr>
          </a:p>
        </p:txBody>
      </p:sp>
      <p:pic>
        <p:nvPicPr>
          <p:cNvPr id="2052" name="Picture 4" descr="Image result for piaget"/>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455391" y="118001"/>
            <a:ext cx="1365435" cy="1269042"/>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6455391" y="1322505"/>
            <a:ext cx="1487130" cy="230832"/>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(Biography.com, 2014).</a:t>
            </a:r>
            <a:endParaRPr lang="en-GB" sz="900" dirty="0">
              <a:latin typeface="Arial" panose="020B0604020202020204" pitchFamily="34" charset="0"/>
              <a:cs typeface="Arial" panose="020B0604020202020204" pitchFamily="34" charset="0"/>
            </a:endParaRPr>
          </a:p>
        </p:txBody>
      </p:sp>
      <p:sp>
        <p:nvSpPr>
          <p:cNvPr id="13" name="TextBox 12"/>
          <p:cNvSpPr txBox="1"/>
          <p:nvPr/>
        </p:nvSpPr>
        <p:spPr>
          <a:xfrm rot="20226647">
            <a:off x="-34392" y="3934560"/>
            <a:ext cx="7445994" cy="954107"/>
          </a:xfrm>
          <a:prstGeom prst="rect">
            <a:avLst/>
          </a:prstGeom>
          <a:solidFill>
            <a:srgbClr val="FFC000"/>
          </a:solidFill>
        </p:spPr>
        <p:txBody>
          <a:bodyPr wrap="square" rtlCol="0">
            <a:spAutoFit/>
          </a:bodyPr>
          <a:lstStyle/>
          <a:p>
            <a:pPr algn="ctr"/>
            <a:r>
              <a:rPr lang="en-GB" sz="1400" i="1" dirty="0">
                <a:latin typeface="Arial" panose="020B0604020202020204" pitchFamily="34" charset="0"/>
                <a:cs typeface="Arial" panose="020B0604020202020204" pitchFamily="34" charset="0"/>
              </a:rPr>
              <a:t>“Children should be able to do their own experimenting and their own research. Teachers, of course, can guide them by providing appropriate materials, but the essential thing is that in order for a child to understand something, he must construct it himself, he must re-invent </a:t>
            </a:r>
            <a:r>
              <a:rPr lang="en-GB" sz="1400" i="1" dirty="0" smtClean="0">
                <a:latin typeface="Arial" panose="020B0604020202020204" pitchFamily="34" charset="0"/>
                <a:cs typeface="Arial" panose="020B0604020202020204" pitchFamily="34" charset="0"/>
              </a:rPr>
              <a:t>it’. </a:t>
            </a:r>
            <a:r>
              <a:rPr lang="en-GB" sz="1400" dirty="0" smtClean="0">
                <a:latin typeface="Arial" panose="020B0604020202020204" pitchFamily="34" charset="0"/>
                <a:cs typeface="Arial" panose="020B0604020202020204" pitchFamily="34" charset="0"/>
              </a:rPr>
              <a:t>(Piers,1972)</a:t>
            </a:r>
            <a:endParaRPr lang="en-GB" sz="1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53918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1" y="-72769"/>
            <a:ext cx="12823065" cy="3221395"/>
          </a:xfrm>
          <a:prstGeom prst="rect">
            <a:avLst/>
          </a:prstGeom>
        </p:spPr>
        <p:txBody>
          <a:bodyPr wrap="square">
            <a:spAutoFit/>
          </a:bodyPr>
          <a:lstStyle/>
          <a:p>
            <a:pPr algn="just">
              <a:lnSpc>
                <a:spcPct val="150000"/>
              </a:lnSpc>
              <a:spcAft>
                <a:spcPts val="800"/>
              </a:spcAft>
            </a:pPr>
            <a:endParaRPr lang="en-GB" sz="1400" b="1" u="sng"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1400" b="1" u="sng"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900" dirty="0" smtClean="0">
                <a:latin typeface="Arial" panose="020B0604020202020204" pitchFamily="34" charset="0"/>
                <a:ea typeface="Calibri" panose="020F0502020204030204" pitchFamily="34" charset="0"/>
                <a:cs typeface="Arial" panose="020B0604020202020204" pitchFamily="34" charset="0"/>
              </a:rPr>
              <a:t>Allen</a:t>
            </a:r>
            <a:r>
              <a:rPr lang="en-GB" sz="900" dirty="0">
                <a:latin typeface="Arial" panose="020B0604020202020204" pitchFamily="34" charset="0"/>
                <a:ea typeface="Calibri" panose="020F0502020204030204" pitchFamily="34" charset="0"/>
                <a:cs typeface="Arial" panose="020B0604020202020204" pitchFamily="34" charset="0"/>
              </a:rPr>
              <a:t>, S, Gordon, P, (2011), </a:t>
            </a:r>
            <a:r>
              <a:rPr lang="en-GB" sz="900" i="1" dirty="0">
                <a:latin typeface="Arial" panose="020B0604020202020204" pitchFamily="34" charset="0"/>
                <a:ea typeface="Calibri" panose="020F0502020204030204" pitchFamily="34" charset="0"/>
                <a:cs typeface="Arial" panose="020B0604020202020204" pitchFamily="34" charset="0"/>
              </a:rPr>
              <a:t>How Children Learn 4 Thinking on Special Educational Needs and Inclusion. </a:t>
            </a:r>
            <a:r>
              <a:rPr lang="en-GB" sz="900" dirty="0">
                <a:latin typeface="Arial" panose="020B0604020202020204" pitchFamily="34" charset="0"/>
                <a:ea typeface="Calibri" panose="020F0502020204030204" pitchFamily="34" charset="0"/>
                <a:cs typeface="Arial" panose="020B0604020202020204" pitchFamily="34" charset="0"/>
              </a:rPr>
              <a:t>1</a:t>
            </a:r>
            <a:r>
              <a:rPr lang="en-GB" sz="900" baseline="30000" dirty="0">
                <a:latin typeface="Arial" panose="020B0604020202020204" pitchFamily="34" charset="0"/>
                <a:ea typeface="Calibri" panose="020F0502020204030204" pitchFamily="34" charset="0"/>
                <a:cs typeface="Arial" panose="020B0604020202020204" pitchFamily="34" charset="0"/>
              </a:rPr>
              <a:t>st</a:t>
            </a:r>
            <a:r>
              <a:rPr lang="en-GB" sz="900" dirty="0">
                <a:latin typeface="Arial" panose="020B0604020202020204" pitchFamily="34" charset="0"/>
                <a:ea typeface="Calibri" panose="020F0502020204030204" pitchFamily="34" charset="0"/>
                <a:cs typeface="Arial" panose="020B0604020202020204" pitchFamily="34" charset="0"/>
              </a:rPr>
              <a:t> Ed, Practical Pre-School books. </a:t>
            </a:r>
          </a:p>
          <a:p>
            <a:pPr algn="just">
              <a:lnSpc>
                <a:spcPct val="150000"/>
              </a:lnSpc>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Bates, B, (2016), </a:t>
            </a:r>
            <a:r>
              <a:rPr lang="en-GB" sz="900" i="1" dirty="0">
                <a:latin typeface="Arial" panose="020B0604020202020204" pitchFamily="34" charset="0"/>
                <a:ea typeface="Calibri" panose="020F0502020204030204" pitchFamily="34" charset="0"/>
                <a:cs typeface="Arial" panose="020B0604020202020204" pitchFamily="34" charset="0"/>
              </a:rPr>
              <a:t>Learning theories Simplified and how to apply them in teaching.</a:t>
            </a:r>
            <a:r>
              <a:rPr lang="en-GB" sz="900" dirty="0">
                <a:latin typeface="Arial" panose="020B0604020202020204" pitchFamily="34" charset="0"/>
                <a:ea typeface="Calibri" panose="020F0502020204030204" pitchFamily="34" charset="0"/>
                <a:cs typeface="Arial" panose="020B0604020202020204" pitchFamily="34" charset="0"/>
              </a:rPr>
              <a:t> 1</a:t>
            </a:r>
            <a:r>
              <a:rPr lang="en-GB" sz="900" baseline="30000" dirty="0">
                <a:latin typeface="Arial" panose="020B0604020202020204" pitchFamily="34" charset="0"/>
                <a:ea typeface="Calibri" panose="020F0502020204030204" pitchFamily="34" charset="0"/>
                <a:cs typeface="Arial" panose="020B0604020202020204" pitchFamily="34" charset="0"/>
              </a:rPr>
              <a:t>st</a:t>
            </a:r>
            <a:r>
              <a:rPr lang="en-GB" sz="900" dirty="0">
                <a:latin typeface="Arial" panose="020B0604020202020204" pitchFamily="34" charset="0"/>
                <a:ea typeface="Calibri" panose="020F0502020204030204" pitchFamily="34" charset="0"/>
                <a:cs typeface="Arial" panose="020B0604020202020204" pitchFamily="34" charset="0"/>
              </a:rPr>
              <a:t> Ed, London: SAGE publications Ltd</a:t>
            </a:r>
            <a:r>
              <a:rPr lang="en-GB" sz="900" dirty="0" smtClean="0">
                <a:latin typeface="Arial" panose="020B0604020202020204" pitchFamily="34" charset="0"/>
                <a:ea typeface="Calibri" panose="020F0502020204030204" pitchFamily="34" charset="0"/>
                <a:cs typeface="Arial" panose="020B0604020202020204" pitchFamily="34" charset="0"/>
              </a:rPr>
              <a:t>.</a:t>
            </a:r>
          </a:p>
          <a:p>
            <a:pPr algn="just">
              <a:lnSpc>
                <a:spcPct val="150000"/>
              </a:lnSpc>
              <a:spcAft>
                <a:spcPts val="800"/>
              </a:spcAft>
            </a:pPr>
            <a:r>
              <a:rPr lang="en-GB" sz="900" dirty="0" smtClean="0">
                <a:latin typeface="Arial" panose="020B0604020202020204" pitchFamily="34" charset="0"/>
                <a:ea typeface="Calibri" panose="020F0502020204030204" pitchFamily="34" charset="0"/>
                <a:cs typeface="Arial" panose="020B0604020202020204" pitchFamily="34" charset="0"/>
              </a:rPr>
              <a:t>BBC News, (2017) Available </a:t>
            </a:r>
            <a:r>
              <a:rPr lang="en-GB" sz="900" dirty="0" smtClean="0">
                <a:latin typeface="Arial" panose="020B0604020202020204" pitchFamily="34" charset="0"/>
                <a:ea typeface="Calibri" panose="020F0502020204030204" pitchFamily="34" charset="0"/>
                <a:cs typeface="Arial" panose="020B0604020202020204" pitchFamily="34" charset="0"/>
              </a:rPr>
              <a:t>at:</a:t>
            </a:r>
            <a:endParaRPr lang="en-GB" sz="9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900" dirty="0" smtClean="0">
                <a:latin typeface="Arial" panose="020B0604020202020204" pitchFamily="34" charset="0"/>
                <a:ea typeface="Calibri" panose="020F0502020204030204" pitchFamily="34" charset="0"/>
                <a:cs typeface="Arial" panose="020B0604020202020204" pitchFamily="34" charset="0"/>
              </a:rPr>
              <a:t>Biography.com, (2014), </a:t>
            </a:r>
            <a:r>
              <a:rPr lang="en-GB" sz="900" i="1" dirty="0" smtClean="0">
                <a:latin typeface="Arial" panose="020B0604020202020204" pitchFamily="34" charset="0"/>
                <a:ea typeface="Calibri" panose="020F0502020204030204" pitchFamily="34" charset="0"/>
                <a:cs typeface="Arial" panose="020B0604020202020204" pitchFamily="34" charset="0"/>
              </a:rPr>
              <a:t>Jean Piaget Biography,</a:t>
            </a:r>
            <a:r>
              <a:rPr lang="en-GB" sz="900" dirty="0" smtClean="0">
                <a:latin typeface="Arial" panose="020B0604020202020204" pitchFamily="34" charset="0"/>
                <a:ea typeface="Calibri" panose="020F0502020204030204" pitchFamily="34" charset="0"/>
                <a:cs typeface="Arial" panose="020B0604020202020204" pitchFamily="34" charset="0"/>
              </a:rPr>
              <a:t> Available at</a:t>
            </a:r>
            <a:r>
              <a:rPr lang="en-GB" sz="900" dirty="0">
                <a:latin typeface="Arial" panose="020B0604020202020204" pitchFamily="34" charset="0"/>
                <a:ea typeface="Calibri" panose="020F0502020204030204" pitchFamily="34" charset="0"/>
                <a:cs typeface="Arial" panose="020B0604020202020204" pitchFamily="34" charset="0"/>
              </a:rPr>
              <a:t>: </a:t>
            </a:r>
            <a:r>
              <a:rPr lang="en-GB" sz="900" dirty="0">
                <a:latin typeface="Arial" panose="020B0604020202020204" pitchFamily="34" charset="0"/>
                <a:ea typeface="Calibri" panose="020F0502020204030204" pitchFamily="34" charset="0"/>
                <a:cs typeface="Arial" panose="020B0604020202020204" pitchFamily="34" charset="0"/>
                <a:hlinkClick r:id="rId2"/>
              </a:rPr>
              <a:t>https://</a:t>
            </a:r>
            <a:r>
              <a:rPr lang="en-GB" sz="900" dirty="0" smtClean="0">
                <a:latin typeface="Arial" panose="020B0604020202020204" pitchFamily="34" charset="0"/>
                <a:ea typeface="Calibri" panose="020F0502020204030204" pitchFamily="34" charset="0"/>
                <a:cs typeface="Arial" panose="020B0604020202020204" pitchFamily="34" charset="0"/>
                <a:hlinkClick r:id="rId2"/>
              </a:rPr>
              <a:t>www.biography.com/scientist/jean-piaget</a:t>
            </a:r>
            <a:r>
              <a:rPr lang="en-GB" sz="900" dirty="0" smtClean="0">
                <a:latin typeface="Arial" panose="020B0604020202020204" pitchFamily="34" charset="0"/>
                <a:ea typeface="Calibri" panose="020F0502020204030204" pitchFamily="34" charset="0"/>
                <a:cs typeface="Arial" panose="020B0604020202020204" pitchFamily="34" charset="0"/>
              </a:rPr>
              <a:t>  Accessed on: (30/10/2019).</a:t>
            </a:r>
            <a:endParaRPr lang="en-GB" sz="9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900" dirty="0" smtClean="0">
                <a:latin typeface="Arial" panose="020B0604020202020204" pitchFamily="34" charset="0"/>
                <a:ea typeface="Calibri" panose="020F0502020204030204" pitchFamily="34" charset="0"/>
                <a:cs typeface="Arial" panose="020B0604020202020204" pitchFamily="34" charset="0"/>
              </a:rPr>
              <a:t>Bulman</a:t>
            </a:r>
            <a:r>
              <a:rPr lang="en-GB" sz="900" dirty="0">
                <a:latin typeface="Arial" panose="020B0604020202020204" pitchFamily="34" charset="0"/>
                <a:ea typeface="Calibri" panose="020F0502020204030204" pitchFamily="34" charset="0"/>
                <a:cs typeface="Arial" panose="020B0604020202020204" pitchFamily="34" charset="0"/>
              </a:rPr>
              <a:t>, K, K, </a:t>
            </a:r>
            <a:r>
              <a:rPr lang="en-GB" sz="900" dirty="0" err="1">
                <a:latin typeface="Arial" panose="020B0604020202020204" pitchFamily="34" charset="0"/>
                <a:ea typeface="Calibri" panose="020F0502020204030204" pitchFamily="34" charset="0"/>
                <a:cs typeface="Arial" panose="020B0604020202020204" pitchFamily="34" charset="0"/>
              </a:rPr>
              <a:t>Beith</a:t>
            </a:r>
            <a:r>
              <a:rPr lang="en-GB" sz="900" dirty="0">
                <a:latin typeface="Arial" panose="020B0604020202020204" pitchFamily="34" charset="0"/>
                <a:ea typeface="Calibri" panose="020F0502020204030204" pitchFamily="34" charset="0"/>
                <a:cs typeface="Arial" panose="020B0604020202020204" pitchFamily="34" charset="0"/>
              </a:rPr>
              <a:t>, (2005), </a:t>
            </a:r>
            <a:r>
              <a:rPr lang="en-GB" sz="900" i="1" dirty="0">
                <a:latin typeface="Arial" panose="020B0604020202020204" pitchFamily="34" charset="0"/>
                <a:ea typeface="Calibri" panose="020F0502020204030204" pitchFamily="34" charset="0"/>
                <a:cs typeface="Arial" panose="020B0604020202020204" pitchFamily="34" charset="0"/>
              </a:rPr>
              <a:t>Children’s Care, Learning &amp; Development, </a:t>
            </a:r>
            <a:r>
              <a:rPr lang="en-GB" sz="900" dirty="0">
                <a:latin typeface="Arial" panose="020B0604020202020204" pitchFamily="34" charset="0"/>
                <a:ea typeface="Calibri" panose="020F0502020204030204" pitchFamily="34" charset="0"/>
                <a:cs typeface="Arial" panose="020B0604020202020204" pitchFamily="34" charset="0"/>
              </a:rPr>
              <a:t>1</a:t>
            </a:r>
            <a:r>
              <a:rPr lang="en-GB" sz="900" baseline="30000" dirty="0">
                <a:latin typeface="Arial" panose="020B0604020202020204" pitchFamily="34" charset="0"/>
                <a:ea typeface="Calibri" panose="020F0502020204030204" pitchFamily="34" charset="0"/>
                <a:cs typeface="Arial" panose="020B0604020202020204" pitchFamily="34" charset="0"/>
              </a:rPr>
              <a:t>st</a:t>
            </a:r>
            <a:r>
              <a:rPr lang="en-GB" sz="900" dirty="0">
                <a:latin typeface="Arial" panose="020B0604020202020204" pitchFamily="34" charset="0"/>
                <a:ea typeface="Calibri" panose="020F0502020204030204" pitchFamily="34" charset="0"/>
                <a:cs typeface="Arial" panose="020B0604020202020204" pitchFamily="34" charset="0"/>
              </a:rPr>
              <a:t> ed. Oxford: Heinemann Educational publishers</a:t>
            </a:r>
            <a:r>
              <a:rPr lang="en-GB" sz="900" dirty="0" smtClean="0">
                <a:latin typeface="Arial" panose="020B0604020202020204" pitchFamily="34" charset="0"/>
                <a:ea typeface="Calibri" panose="020F0502020204030204" pitchFamily="34" charset="0"/>
                <a:cs typeface="Arial" panose="020B0604020202020204" pitchFamily="34" charset="0"/>
              </a:rPr>
              <a:t>.</a:t>
            </a:r>
          </a:p>
          <a:p>
            <a:pPr algn="just">
              <a:lnSpc>
                <a:spcPct val="150000"/>
              </a:lnSpc>
              <a:spcAft>
                <a:spcPts val="800"/>
              </a:spcAft>
            </a:pPr>
            <a:r>
              <a:rPr lang="en-GB" sz="900" dirty="0" smtClean="0">
                <a:latin typeface="Arial" panose="020B0604020202020204" pitchFamily="34" charset="0"/>
                <a:ea typeface="Calibri" panose="020F0502020204030204" pitchFamily="34" charset="0"/>
                <a:cs typeface="Arial" panose="020B0604020202020204" pitchFamily="34" charset="0"/>
              </a:rPr>
              <a:t>Donaldson, G, (2015), </a:t>
            </a:r>
            <a:r>
              <a:rPr lang="en-GB" sz="900" i="1" dirty="0" smtClean="0">
                <a:latin typeface="Arial" panose="020B0604020202020204" pitchFamily="34" charset="0"/>
                <a:ea typeface="Calibri" panose="020F0502020204030204" pitchFamily="34" charset="0"/>
                <a:cs typeface="Arial" panose="020B0604020202020204" pitchFamily="34" charset="0"/>
              </a:rPr>
              <a:t>Successful Futures Looking at the Curriculum Assessment Arrangements in Wales, Available at :</a:t>
            </a:r>
            <a:r>
              <a:rPr lang="en-GB" sz="900" dirty="0">
                <a:latin typeface="Arial" panose="020B0604020202020204" pitchFamily="34" charset="0"/>
                <a:cs typeface="Arial" panose="020B0604020202020204" pitchFamily="34" charset="0"/>
                <a:hlinkClick r:id="rId3"/>
              </a:rPr>
              <a:t>https://</a:t>
            </a:r>
            <a:r>
              <a:rPr lang="en-GB" sz="900" dirty="0" err="1" smtClean="0">
                <a:latin typeface="Arial" panose="020B0604020202020204" pitchFamily="34" charset="0"/>
                <a:cs typeface="Arial" panose="020B0604020202020204" pitchFamily="34" charset="0"/>
                <a:hlinkClick r:id="rId3"/>
              </a:rPr>
              <a:t>gov.wales</a:t>
            </a:r>
            <a:r>
              <a:rPr lang="en-GB" sz="900" dirty="0" smtClean="0">
                <a:latin typeface="Arial" panose="020B0604020202020204" pitchFamily="34" charset="0"/>
                <a:cs typeface="Arial" panose="020B0604020202020204" pitchFamily="34" charset="0"/>
                <a:hlinkClick r:id="rId3"/>
              </a:rPr>
              <a:t>/sites/default/files/publications/2018-03/succesful-futures-a-summary-of-professor-graham-donaldsons-report.pdf</a:t>
            </a:r>
            <a:r>
              <a:rPr lang="en-GB" sz="900" dirty="0" smtClean="0">
                <a:latin typeface="Arial" panose="020B0604020202020204" pitchFamily="34" charset="0"/>
                <a:cs typeface="Arial" panose="020B0604020202020204" pitchFamily="34" charset="0"/>
              </a:rPr>
              <a:t>   Accessed on: (27/10/2019). </a:t>
            </a:r>
            <a:r>
              <a:rPr lang="en-GB" sz="900" i="1" dirty="0" smtClean="0">
                <a:latin typeface="Arial" panose="020B0604020202020204" pitchFamily="34" charset="0"/>
                <a:ea typeface="Calibri" panose="020F0502020204030204" pitchFamily="34" charset="0"/>
                <a:cs typeface="Arial" panose="020B0604020202020204" pitchFamily="34" charset="0"/>
              </a:rPr>
              <a:t> </a:t>
            </a:r>
            <a:endParaRPr lang="en-GB" sz="9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900" dirty="0" err="1">
                <a:latin typeface="Arial" panose="020B0604020202020204" pitchFamily="34" charset="0"/>
                <a:ea typeface="Calibri" panose="020F0502020204030204" pitchFamily="34" charset="0"/>
                <a:cs typeface="Arial" panose="020B0604020202020204" pitchFamily="34" charset="0"/>
              </a:rPr>
              <a:t>Downes</a:t>
            </a:r>
            <a:r>
              <a:rPr lang="en-GB" sz="900" dirty="0">
                <a:latin typeface="Arial" panose="020B0604020202020204" pitchFamily="34" charset="0"/>
                <a:ea typeface="Calibri" panose="020F0502020204030204" pitchFamily="34" charset="0"/>
                <a:cs typeface="Arial" panose="020B0604020202020204" pitchFamily="34" charset="0"/>
              </a:rPr>
              <a:t>, E. and Evans, A. (2018). </a:t>
            </a:r>
            <a:r>
              <a:rPr lang="en-GB" sz="900" i="1" dirty="0">
                <a:latin typeface="Arial" panose="020B0604020202020204" pitchFamily="34" charset="0"/>
                <a:ea typeface="Calibri" panose="020F0502020204030204" pitchFamily="34" charset="0"/>
                <a:cs typeface="Arial" panose="020B0604020202020204" pitchFamily="34" charset="0"/>
              </a:rPr>
              <a:t>Referencing handbook, Harvard</a:t>
            </a:r>
            <a:r>
              <a:rPr lang="en-GB" sz="900" dirty="0">
                <a:latin typeface="Arial" panose="020B0604020202020204" pitchFamily="34" charset="0"/>
                <a:ea typeface="Calibri" panose="020F0502020204030204" pitchFamily="34" charset="0"/>
                <a:cs typeface="Arial" panose="020B0604020202020204" pitchFamily="34" charset="0"/>
              </a:rPr>
              <a:t>. 1st ed. Cardiff: UWTSD.</a:t>
            </a:r>
            <a:endParaRPr lang="en-GB" sz="9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0" y="3148626"/>
            <a:ext cx="12078269" cy="4788490"/>
          </a:xfrm>
          <a:prstGeom prst="rect">
            <a:avLst/>
          </a:prstGeom>
        </p:spPr>
        <p:txBody>
          <a:bodyPr wrap="square">
            <a:spAutoFit/>
          </a:bodyPr>
          <a:lstStyle/>
          <a:p>
            <a:pPr algn="just">
              <a:lnSpc>
                <a:spcPct val="150000"/>
              </a:lnSpc>
              <a:spcAft>
                <a:spcPts val="800"/>
              </a:spcAft>
            </a:pP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Knowles, G, (2011). </a:t>
            </a:r>
            <a:r>
              <a:rPr lang="en-GB" sz="900" i="1" dirty="0">
                <a:solidFill>
                  <a:srgbClr val="000000"/>
                </a:solidFill>
                <a:latin typeface="Arial" panose="020B0604020202020204" pitchFamily="34" charset="0"/>
                <a:ea typeface="Calibri" panose="020F0502020204030204" pitchFamily="34" charset="0"/>
                <a:cs typeface="Arial" panose="020B0604020202020204" pitchFamily="34" charset="0"/>
              </a:rPr>
              <a:t>Supporting Inclusive Practice, </a:t>
            </a: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2</a:t>
            </a:r>
            <a:r>
              <a:rPr lang="en-GB" sz="900" baseline="30000" dirty="0">
                <a:solidFill>
                  <a:srgbClr val="000000"/>
                </a:solidFill>
                <a:latin typeface="Arial" panose="020B0604020202020204" pitchFamily="34" charset="0"/>
                <a:ea typeface="Calibri" panose="020F0502020204030204" pitchFamily="34" charset="0"/>
                <a:cs typeface="Arial" panose="020B0604020202020204" pitchFamily="34" charset="0"/>
              </a:rPr>
              <a:t>nd</a:t>
            </a: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 ed. Oxon, Routledge.</a:t>
            </a:r>
            <a:endParaRPr lang="en-GB" sz="9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Macleod – </a:t>
            </a:r>
            <a:r>
              <a:rPr lang="en-GB" sz="900" dirty="0" err="1">
                <a:solidFill>
                  <a:srgbClr val="000000"/>
                </a:solidFill>
                <a:latin typeface="Arial" panose="020B0604020202020204" pitchFamily="34" charset="0"/>
                <a:ea typeface="Calibri" panose="020F0502020204030204" pitchFamily="34" charset="0"/>
                <a:cs typeface="Arial" panose="020B0604020202020204" pitchFamily="34" charset="0"/>
              </a:rPr>
              <a:t>Brudenell</a:t>
            </a: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 I, Kay, J, (2008), </a:t>
            </a:r>
            <a:r>
              <a:rPr lang="en-GB" sz="900" i="1" dirty="0">
                <a:solidFill>
                  <a:srgbClr val="000000"/>
                </a:solidFill>
                <a:latin typeface="Arial" panose="020B0604020202020204" pitchFamily="34" charset="0"/>
                <a:ea typeface="Calibri" panose="020F0502020204030204" pitchFamily="34" charset="0"/>
                <a:cs typeface="Arial" panose="020B0604020202020204" pitchFamily="34" charset="0"/>
              </a:rPr>
              <a:t>Advanced Early Years for Foundation Degrees, Levels 4/5,</a:t>
            </a: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 2</a:t>
            </a:r>
            <a:r>
              <a:rPr lang="en-GB" sz="900" baseline="30000" dirty="0">
                <a:solidFill>
                  <a:srgbClr val="000000"/>
                </a:solidFill>
                <a:latin typeface="Arial" panose="020B0604020202020204" pitchFamily="34" charset="0"/>
                <a:ea typeface="Calibri" panose="020F0502020204030204" pitchFamily="34" charset="0"/>
                <a:cs typeface="Arial" panose="020B0604020202020204" pitchFamily="34" charset="0"/>
              </a:rPr>
              <a:t>nd</a:t>
            </a: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 ed. Essex, Pearson Education Limited.</a:t>
            </a:r>
            <a:endParaRPr lang="en-GB" sz="9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900" dirty="0" err="1" smtClean="0">
                <a:solidFill>
                  <a:srgbClr val="000000"/>
                </a:solidFill>
                <a:latin typeface="Arial" panose="020B0604020202020204" pitchFamily="34" charset="0"/>
                <a:ea typeface="Calibri" panose="020F0502020204030204" pitchFamily="34" charset="0"/>
                <a:cs typeface="Arial" panose="020B0604020202020204" pitchFamily="34" charset="0"/>
              </a:rPr>
              <a:t>Palaiologou</a:t>
            </a: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 I, (2013), </a:t>
            </a:r>
            <a:r>
              <a:rPr lang="en-GB" sz="900" i="1" dirty="0">
                <a:solidFill>
                  <a:srgbClr val="000000"/>
                </a:solidFill>
                <a:latin typeface="Arial" panose="020B0604020202020204" pitchFamily="34" charset="0"/>
                <a:ea typeface="Calibri" panose="020F0502020204030204" pitchFamily="34" charset="0"/>
                <a:cs typeface="Arial" panose="020B0604020202020204" pitchFamily="34" charset="0"/>
              </a:rPr>
              <a:t>The Early Years Foundation Stage Theory and Practice,</a:t>
            </a: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 2</a:t>
            </a:r>
            <a:r>
              <a:rPr lang="en-GB" sz="900" baseline="30000" dirty="0">
                <a:solidFill>
                  <a:srgbClr val="000000"/>
                </a:solidFill>
                <a:latin typeface="Arial" panose="020B0604020202020204" pitchFamily="34" charset="0"/>
                <a:ea typeface="Calibri" panose="020F0502020204030204" pitchFamily="34" charset="0"/>
                <a:cs typeface="Arial" panose="020B0604020202020204" pitchFamily="34" charset="0"/>
              </a:rPr>
              <a:t>nd</a:t>
            </a: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 Ed, London, SAGE publications Ltd</a:t>
            </a:r>
            <a:r>
              <a:rPr lang="en-GB" sz="900" dirty="0" smtClean="0">
                <a:solidFill>
                  <a:srgbClr val="000000"/>
                </a:solidFill>
                <a:latin typeface="Arial" panose="020B0604020202020204" pitchFamily="34" charset="0"/>
                <a:ea typeface="Calibri" panose="020F0502020204030204" pitchFamily="34" charset="0"/>
                <a:cs typeface="Arial" panose="020B0604020202020204" pitchFamily="34" charset="0"/>
              </a:rPr>
              <a:t>.</a:t>
            </a:r>
          </a:p>
          <a:p>
            <a:pPr algn="just">
              <a:lnSpc>
                <a:spcPct val="150000"/>
              </a:lnSpc>
              <a:spcAft>
                <a:spcPts val="800"/>
              </a:spcAft>
            </a:pPr>
            <a:r>
              <a:rPr lang="en-GB" sz="900" dirty="0" smtClean="0">
                <a:solidFill>
                  <a:srgbClr val="000000"/>
                </a:solidFill>
                <a:latin typeface="Arial" panose="020B0604020202020204" pitchFamily="34" charset="0"/>
                <a:ea typeface="Calibri" panose="020F0502020204030204" pitchFamily="34" charset="0"/>
                <a:cs typeface="Arial" panose="020B0604020202020204" pitchFamily="34" charset="0"/>
              </a:rPr>
              <a:t>Piers, M, (1972), </a:t>
            </a:r>
            <a:r>
              <a:rPr lang="en-GB" sz="900" i="1" dirty="0" smtClean="0">
                <a:solidFill>
                  <a:srgbClr val="000000"/>
                </a:solidFill>
                <a:latin typeface="Arial" panose="020B0604020202020204" pitchFamily="34" charset="0"/>
                <a:ea typeface="Calibri" panose="020F0502020204030204" pitchFamily="34" charset="0"/>
                <a:cs typeface="Arial" panose="020B0604020202020204" pitchFamily="34" charset="0"/>
              </a:rPr>
              <a:t>Play and Development : A Symposium,</a:t>
            </a: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1</a:t>
            </a:r>
            <a:r>
              <a:rPr lang="en-GB" sz="900" dirty="0" smtClean="0">
                <a:solidFill>
                  <a:srgbClr val="000000"/>
                </a:solidFill>
                <a:latin typeface="Arial" panose="020B0604020202020204" pitchFamily="34" charset="0"/>
                <a:ea typeface="Calibri" panose="020F0502020204030204" pitchFamily="34" charset="0"/>
                <a:cs typeface="Arial" panose="020B0604020202020204" pitchFamily="34" charset="0"/>
              </a:rPr>
              <a:t>st ed. W.W. Norton &amp; Company.  </a:t>
            </a:r>
            <a:endParaRPr lang="en-GB" sz="9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900" dirty="0" smtClean="0">
                <a:solidFill>
                  <a:srgbClr val="000000"/>
                </a:solidFill>
                <a:latin typeface="Arial" panose="020B0604020202020204" pitchFamily="34" charset="0"/>
                <a:ea typeface="Calibri" panose="020F0502020204030204" pitchFamily="34" charset="0"/>
                <a:cs typeface="Arial" panose="020B0604020202020204" pitchFamily="34" charset="0"/>
              </a:rPr>
              <a:t>Pound</a:t>
            </a: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 L, (2005), </a:t>
            </a:r>
            <a:r>
              <a:rPr lang="en-GB" sz="900" i="1" dirty="0">
                <a:solidFill>
                  <a:srgbClr val="000000"/>
                </a:solidFill>
                <a:latin typeface="Arial" panose="020B0604020202020204" pitchFamily="34" charset="0"/>
                <a:ea typeface="Calibri" panose="020F0502020204030204" pitchFamily="34" charset="0"/>
                <a:cs typeface="Arial" panose="020B0604020202020204" pitchFamily="34" charset="0"/>
              </a:rPr>
              <a:t>How Children Learn, </a:t>
            </a:r>
            <a:r>
              <a:rPr lang="en-GB" sz="900" dirty="0" err="1">
                <a:solidFill>
                  <a:srgbClr val="000000"/>
                </a:solidFill>
                <a:latin typeface="Arial" panose="020B0604020202020204" pitchFamily="34" charset="0"/>
                <a:ea typeface="Calibri" panose="020F0502020204030204" pitchFamily="34" charset="0"/>
                <a:cs typeface="Arial" panose="020B0604020202020204" pitchFamily="34" charset="0"/>
              </a:rPr>
              <a:t>Lemington</a:t>
            </a:r>
            <a:r>
              <a:rPr lang="en-GB" sz="900" dirty="0">
                <a:solidFill>
                  <a:srgbClr val="000000"/>
                </a:solidFill>
                <a:latin typeface="Arial" panose="020B0604020202020204" pitchFamily="34" charset="0"/>
                <a:ea typeface="Calibri" panose="020F0502020204030204" pitchFamily="34" charset="0"/>
                <a:cs typeface="Arial" panose="020B0604020202020204" pitchFamily="34" charset="0"/>
              </a:rPr>
              <a:t> Spa, Step Forward Publishing</a:t>
            </a:r>
            <a:r>
              <a:rPr lang="en-GB" sz="900" dirty="0" smtClean="0">
                <a:solidFill>
                  <a:srgbClr val="000000"/>
                </a:solidFill>
                <a:latin typeface="Arial" panose="020B0604020202020204" pitchFamily="34" charset="0"/>
                <a:ea typeface="Calibri" panose="020F0502020204030204" pitchFamily="34" charset="0"/>
                <a:cs typeface="Arial" panose="020B0604020202020204" pitchFamily="34" charset="0"/>
              </a:rPr>
              <a:t>.</a:t>
            </a:r>
            <a:r>
              <a:rPr lang="en-GB" sz="900" dirty="0">
                <a:latin typeface="Arial" panose="020B0604020202020204" pitchFamily="34" charset="0"/>
                <a:cs typeface="Arial" panose="020B0604020202020204" pitchFamily="34" charset="0"/>
              </a:rPr>
              <a:t> </a:t>
            </a:r>
            <a:endParaRPr lang="en-GB" sz="900" dirty="0" smtClean="0">
              <a:latin typeface="Arial" panose="020B0604020202020204" pitchFamily="34" charset="0"/>
              <a:cs typeface="Arial" panose="020B0604020202020204" pitchFamily="34" charset="0"/>
            </a:endParaRPr>
          </a:p>
          <a:p>
            <a:pPr algn="just">
              <a:lnSpc>
                <a:spcPct val="150000"/>
              </a:lnSpc>
              <a:spcAft>
                <a:spcPts val="800"/>
              </a:spcAft>
            </a:pPr>
            <a:r>
              <a:rPr lang="en-GB" sz="900" dirty="0" smtClean="0">
                <a:latin typeface="Arial" panose="020B0604020202020204" pitchFamily="34" charset="0"/>
                <a:cs typeface="Arial" panose="020B0604020202020204" pitchFamily="34" charset="0"/>
              </a:rPr>
              <a:t>Seddon, K (2016), </a:t>
            </a:r>
            <a:r>
              <a:rPr lang="en-GB" sz="900" i="1" dirty="0" smtClean="0">
                <a:latin typeface="Arial" panose="020B0604020202020204" pitchFamily="34" charset="0"/>
                <a:cs typeface="Arial" panose="020B0604020202020204" pitchFamily="34" charset="0"/>
              </a:rPr>
              <a:t>RSA Wales/</a:t>
            </a:r>
            <a:r>
              <a:rPr lang="en-GB" sz="900" i="1" dirty="0" err="1" smtClean="0">
                <a:latin typeface="Arial" panose="020B0604020202020204" pitchFamily="34" charset="0"/>
                <a:cs typeface="Arial" panose="020B0604020202020204" pitchFamily="34" charset="0"/>
              </a:rPr>
              <a:t>Cymru</a:t>
            </a:r>
            <a:r>
              <a:rPr lang="en-GB" sz="900" i="1" dirty="0" smtClean="0">
                <a:latin typeface="Arial" panose="020B0604020202020204" pitchFamily="34" charset="0"/>
                <a:cs typeface="Arial" panose="020B0604020202020204" pitchFamily="34" charset="0"/>
              </a:rPr>
              <a:t> Creative </a:t>
            </a:r>
            <a:r>
              <a:rPr lang="en-GB" sz="900" i="1" dirty="0" err="1" smtClean="0">
                <a:latin typeface="Arial" panose="020B0604020202020204" pitchFamily="34" charset="0"/>
                <a:cs typeface="Arial" panose="020B0604020202020204" pitchFamily="34" charset="0"/>
              </a:rPr>
              <a:t>Collabarations</a:t>
            </a:r>
            <a:r>
              <a:rPr lang="en-GB" sz="900" i="1" dirty="0" smtClean="0">
                <a:latin typeface="Arial" panose="020B0604020202020204" pitchFamily="34" charset="0"/>
                <a:cs typeface="Arial" panose="020B0604020202020204" pitchFamily="34" charset="0"/>
              </a:rPr>
              <a:t> In </a:t>
            </a:r>
            <a:r>
              <a:rPr lang="en-GB" sz="900" i="1" dirty="0" err="1" smtClean="0">
                <a:latin typeface="Arial" panose="020B0604020202020204" pitchFamily="34" charset="0"/>
                <a:cs typeface="Arial" panose="020B0604020202020204" pitchFamily="34" charset="0"/>
              </a:rPr>
              <a:t>Eduacation</a:t>
            </a:r>
            <a:r>
              <a:rPr lang="en-GB" sz="900" i="1" dirty="0" smtClean="0">
                <a:latin typeface="Arial" panose="020B0604020202020204" pitchFamily="34" charset="0"/>
                <a:cs typeface="Arial" panose="020B0604020202020204" pitchFamily="34" charset="0"/>
              </a:rPr>
              <a:t>, </a:t>
            </a:r>
            <a:r>
              <a:rPr lang="en-GB" sz="900" dirty="0" smtClean="0">
                <a:latin typeface="Arial" panose="020B0604020202020204" pitchFamily="34" charset="0"/>
                <a:cs typeface="Arial" panose="020B0604020202020204" pitchFamily="34" charset="0"/>
              </a:rPr>
              <a:t>Available at: </a:t>
            </a:r>
            <a:r>
              <a:rPr lang="en-GB" sz="900" dirty="0">
                <a:latin typeface="Arial" panose="020B0604020202020204" pitchFamily="34" charset="0"/>
                <a:cs typeface="Arial" panose="020B0604020202020204" pitchFamily="34" charset="0"/>
                <a:hlinkClick r:id="rId4"/>
              </a:rPr>
              <a:t>https://</a:t>
            </a:r>
            <a:r>
              <a:rPr lang="en-GB" sz="900" dirty="0" smtClean="0">
                <a:latin typeface="Arial" panose="020B0604020202020204" pitchFamily="34" charset="0"/>
                <a:cs typeface="Arial" panose="020B0604020202020204" pitchFamily="34" charset="0"/>
                <a:hlinkClick r:id="rId4"/>
              </a:rPr>
              <a:t>www.thersa.org/fellowship/fellowship-news/fellowship-news/rsa-wales-cymru-creative-collaborations-in-education-event-followup</a:t>
            </a:r>
            <a:r>
              <a:rPr lang="en-GB" sz="900" dirty="0" smtClean="0">
                <a:latin typeface="Arial" panose="020B0604020202020204" pitchFamily="34" charset="0"/>
                <a:cs typeface="Arial" panose="020B0604020202020204" pitchFamily="34" charset="0"/>
              </a:rPr>
              <a:t> Accessed on: (25/10/2019</a:t>
            </a:r>
            <a:r>
              <a:rPr lang="en-GB" sz="900" dirty="0" smtClean="0">
                <a:latin typeface="Arial" panose="020B0604020202020204" pitchFamily="34" charset="0"/>
                <a:cs typeface="Arial" panose="020B0604020202020204" pitchFamily="34" charset="0"/>
              </a:rPr>
              <a:t>).</a:t>
            </a:r>
          </a:p>
          <a:p>
            <a:pPr algn="just">
              <a:lnSpc>
                <a:spcPct val="150000"/>
              </a:lnSpc>
              <a:spcAft>
                <a:spcPts val="800"/>
              </a:spcAft>
            </a:pPr>
            <a:r>
              <a:rPr lang="en-GB" sz="900" dirty="0" smtClean="0">
                <a:latin typeface="Arial" panose="020B0604020202020204" pitchFamily="34" charset="0"/>
                <a:cs typeface="Arial" panose="020B0604020202020204" pitchFamily="34" charset="0"/>
              </a:rPr>
              <a:t>Spencer, N, (2019), Author own photos. </a:t>
            </a:r>
            <a:endParaRPr lang="en-GB" sz="900" dirty="0">
              <a:latin typeface="Arial" panose="020B0604020202020204" pitchFamily="34" charset="0"/>
              <a:cs typeface="Arial" panose="020B0604020202020204" pitchFamily="34" charset="0"/>
            </a:endParaRPr>
          </a:p>
          <a:p>
            <a:pPr algn="just">
              <a:lnSpc>
                <a:spcPct val="150000"/>
              </a:lnSpc>
              <a:spcAft>
                <a:spcPts val="800"/>
              </a:spcAft>
            </a:pPr>
            <a:r>
              <a:rPr lang="en-GB" sz="900" dirty="0" err="1" smtClean="0">
                <a:latin typeface="Arial" panose="020B0604020202020204" pitchFamily="34" charset="0"/>
                <a:cs typeface="Arial" panose="020B0604020202020204" pitchFamily="34" charset="0"/>
              </a:rPr>
              <a:t>Tassoni</a:t>
            </a:r>
            <a:r>
              <a:rPr lang="en-GB" sz="900" dirty="0">
                <a:latin typeface="Arial" panose="020B0604020202020204" pitchFamily="34" charset="0"/>
                <a:cs typeface="Arial" panose="020B0604020202020204" pitchFamily="34" charset="0"/>
              </a:rPr>
              <a:t>, P, (2002), </a:t>
            </a:r>
            <a:r>
              <a:rPr lang="en-GB" sz="900" i="1" dirty="0">
                <a:latin typeface="Arial" panose="020B0604020202020204" pitchFamily="34" charset="0"/>
                <a:cs typeface="Arial" panose="020B0604020202020204" pitchFamily="34" charset="0"/>
              </a:rPr>
              <a:t>Child Care and Education, </a:t>
            </a:r>
            <a:r>
              <a:rPr lang="en-GB" sz="900" dirty="0">
                <a:latin typeface="Arial" panose="020B0604020202020204" pitchFamily="34" charset="0"/>
                <a:cs typeface="Arial" panose="020B0604020202020204" pitchFamily="34" charset="0"/>
              </a:rPr>
              <a:t>3</a:t>
            </a:r>
            <a:r>
              <a:rPr lang="en-GB" sz="900" baseline="30000" dirty="0">
                <a:latin typeface="Arial" panose="020B0604020202020204" pitchFamily="34" charset="0"/>
                <a:cs typeface="Arial" panose="020B0604020202020204" pitchFamily="34" charset="0"/>
              </a:rPr>
              <a:t>rd</a:t>
            </a:r>
            <a:r>
              <a:rPr lang="en-GB" sz="900" dirty="0">
                <a:latin typeface="Arial" panose="020B0604020202020204" pitchFamily="34" charset="0"/>
                <a:cs typeface="Arial" panose="020B0604020202020204" pitchFamily="34" charset="0"/>
              </a:rPr>
              <a:t> Ed, Oxford, Heinemann Educational Publishers</a:t>
            </a:r>
            <a:r>
              <a:rPr lang="en-GB" sz="900" dirty="0" smtClean="0">
                <a:latin typeface="Arial" panose="020B0604020202020204" pitchFamily="34" charset="0"/>
                <a:cs typeface="Arial" panose="020B0604020202020204" pitchFamily="34" charset="0"/>
              </a:rPr>
              <a:t>.</a:t>
            </a:r>
            <a:endParaRPr lang="en-GB" sz="900" dirty="0">
              <a:latin typeface="Arial" panose="020B0604020202020204" pitchFamily="34" charset="0"/>
              <a:cs typeface="Arial" panose="020B0604020202020204" pitchFamily="34" charset="0"/>
            </a:endParaRPr>
          </a:p>
          <a:p>
            <a:pPr algn="just"/>
            <a:r>
              <a:rPr lang="en-GB" sz="900" dirty="0" smtClean="0">
                <a:latin typeface="Arial" panose="020B0604020202020204" pitchFamily="34" charset="0"/>
                <a:cs typeface="Arial" panose="020B0604020202020204" pitchFamily="34" charset="0"/>
              </a:rPr>
              <a:t>Walton</a:t>
            </a:r>
            <a:r>
              <a:rPr lang="en-GB" sz="900" dirty="0">
                <a:latin typeface="Arial" panose="020B0604020202020204" pitchFamily="34" charset="0"/>
                <a:cs typeface="Arial" panose="020B0604020202020204" pitchFamily="34" charset="0"/>
              </a:rPr>
              <a:t>, A and Goddard, G. (2012) </a:t>
            </a:r>
            <a:r>
              <a:rPr lang="en-GB" sz="900" i="1" dirty="0">
                <a:latin typeface="Arial" panose="020B0604020202020204" pitchFamily="34" charset="0"/>
                <a:cs typeface="Arial" panose="020B0604020202020204" pitchFamily="34" charset="0"/>
              </a:rPr>
              <a:t>Supporting Every Child,</a:t>
            </a:r>
            <a:r>
              <a:rPr lang="en-GB" sz="900" dirty="0">
                <a:latin typeface="Arial" panose="020B0604020202020204" pitchFamily="34" charset="0"/>
                <a:cs typeface="Arial" panose="020B0604020202020204" pitchFamily="34" charset="0"/>
              </a:rPr>
              <a:t> 2</a:t>
            </a:r>
            <a:r>
              <a:rPr lang="en-GB" sz="900" baseline="30000" dirty="0">
                <a:latin typeface="Arial" panose="020B0604020202020204" pitchFamily="34" charset="0"/>
                <a:cs typeface="Arial" panose="020B0604020202020204" pitchFamily="34" charset="0"/>
              </a:rPr>
              <a:t>nd</a:t>
            </a:r>
            <a:r>
              <a:rPr lang="en-GB" sz="900" dirty="0">
                <a:latin typeface="Arial" panose="020B0604020202020204" pitchFamily="34" charset="0"/>
                <a:cs typeface="Arial" panose="020B0604020202020204" pitchFamily="34" charset="0"/>
              </a:rPr>
              <a:t> Ed, London: SAGE Publications</a:t>
            </a:r>
            <a:r>
              <a:rPr lang="en-GB" sz="900" dirty="0" smtClean="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5"/>
              </a:rPr>
              <a:t>https://</a:t>
            </a:r>
            <a:r>
              <a:rPr lang="en-GB" sz="900" dirty="0" smtClean="0">
                <a:latin typeface="Arial" panose="020B0604020202020204" pitchFamily="34" charset="0"/>
                <a:cs typeface="Arial" panose="020B0604020202020204" pitchFamily="34" charset="0"/>
                <a:hlinkClick r:id="rId5"/>
              </a:rPr>
              <a:t>sk.sagepub.com/books/supporting-every-child-second-edition/i427.xml</a:t>
            </a:r>
            <a:r>
              <a:rPr lang="en-GB" sz="900" dirty="0" smtClean="0">
                <a:latin typeface="Arial" panose="020B0604020202020204" pitchFamily="34" charset="0"/>
                <a:cs typeface="Arial" panose="020B0604020202020204" pitchFamily="34" charset="0"/>
              </a:rPr>
              <a:t> Accessed on: (30/10/2019)</a:t>
            </a:r>
          </a:p>
          <a:p>
            <a:pPr algn="just"/>
            <a:endParaRPr lang="en-GB" sz="900" dirty="0" smtClean="0">
              <a:latin typeface="Arial" panose="020B0604020202020204" pitchFamily="34" charset="0"/>
              <a:cs typeface="Arial" panose="020B0604020202020204" pitchFamily="34" charset="0"/>
            </a:endParaRPr>
          </a:p>
          <a:p>
            <a:pPr algn="just"/>
            <a:r>
              <a:rPr lang="en-GB" sz="900" dirty="0" err="1" smtClean="0">
                <a:latin typeface="Arial" panose="020B0604020202020204" pitchFamily="34" charset="0"/>
                <a:cs typeface="Arial" panose="020B0604020202020204" pitchFamily="34" charset="0"/>
              </a:rPr>
              <a:t>Wightwick</a:t>
            </a:r>
            <a:r>
              <a:rPr lang="en-GB" sz="900" dirty="0" smtClean="0">
                <a:latin typeface="Arial" panose="020B0604020202020204" pitchFamily="34" charset="0"/>
                <a:cs typeface="Arial" panose="020B0604020202020204" pitchFamily="34" charset="0"/>
              </a:rPr>
              <a:t>, A, (2019), </a:t>
            </a:r>
            <a:r>
              <a:rPr lang="en-GB" sz="900" i="1" dirty="0" smtClean="0">
                <a:latin typeface="Arial" panose="020B0604020202020204" pitchFamily="34" charset="0"/>
                <a:cs typeface="Arial" panose="020B0604020202020204" pitchFamily="34" charset="0"/>
              </a:rPr>
              <a:t>Education Wales/Western Mail. </a:t>
            </a:r>
            <a:r>
              <a:rPr lang="en-GB" sz="900" dirty="0" smtClean="0">
                <a:latin typeface="Arial" panose="020B0604020202020204" pitchFamily="34" charset="0"/>
                <a:cs typeface="Arial" panose="020B0604020202020204" pitchFamily="34" charset="0"/>
              </a:rPr>
              <a:t>Available at: </a:t>
            </a:r>
            <a:r>
              <a:rPr lang="en-GB" sz="900" dirty="0">
                <a:latin typeface="Arial" panose="020B0604020202020204" pitchFamily="34" charset="0"/>
                <a:cs typeface="Arial" panose="020B0604020202020204" pitchFamily="34" charset="0"/>
                <a:hlinkClick r:id="rId6"/>
              </a:rPr>
              <a:t>https://</a:t>
            </a:r>
            <a:r>
              <a:rPr lang="en-GB" sz="900" dirty="0" smtClean="0">
                <a:latin typeface="Arial" panose="020B0604020202020204" pitchFamily="34" charset="0"/>
                <a:cs typeface="Arial" panose="020B0604020202020204" pitchFamily="34" charset="0"/>
                <a:hlinkClick r:id="rId6"/>
              </a:rPr>
              <a:t>twitter.com/uwtsd/status/1088404808694931456</a:t>
            </a:r>
            <a:r>
              <a:rPr lang="en-GB" sz="900" dirty="0" smtClean="0">
                <a:latin typeface="Arial" panose="020B0604020202020204" pitchFamily="34" charset="0"/>
                <a:cs typeface="Arial" panose="020B0604020202020204" pitchFamily="34" charset="0"/>
              </a:rPr>
              <a:t> Accessed on: (29/10/2019)</a:t>
            </a:r>
          </a:p>
          <a:p>
            <a:pPr algn="just"/>
            <a:endParaRPr lang="en-GB" sz="900" dirty="0" smtClean="0">
              <a:latin typeface="Arial" panose="020B0604020202020204" pitchFamily="34" charset="0"/>
              <a:cs typeface="Arial" panose="020B0604020202020204" pitchFamily="34" charset="0"/>
            </a:endParaRPr>
          </a:p>
          <a:p>
            <a:pPr algn="just"/>
            <a:r>
              <a:rPr lang="en-GB" sz="900" dirty="0" err="1" smtClean="0">
                <a:latin typeface="Arial" panose="020B0604020202020204" pitchFamily="34" charset="0"/>
                <a:cs typeface="Arial" panose="020B0604020202020204" pitchFamily="34" charset="0"/>
              </a:rPr>
              <a:t>Wightwick</a:t>
            </a:r>
            <a:r>
              <a:rPr lang="en-GB" sz="900" dirty="0" smtClean="0">
                <a:latin typeface="Arial" panose="020B0604020202020204" pitchFamily="34" charset="0"/>
                <a:cs typeface="Arial" panose="020B0604020202020204" pitchFamily="34" charset="0"/>
              </a:rPr>
              <a:t>, A, (2017), </a:t>
            </a:r>
            <a:r>
              <a:rPr lang="en-GB" sz="900" i="1" dirty="0" smtClean="0">
                <a:latin typeface="Arial" panose="020B0604020202020204" pitchFamily="34" charset="0"/>
                <a:cs typeface="Arial" panose="020B0604020202020204" pitchFamily="34" charset="0"/>
              </a:rPr>
              <a:t>Wales online,  </a:t>
            </a:r>
            <a:r>
              <a:rPr lang="en-GB" sz="900" i="1" dirty="0">
                <a:latin typeface="Arial" panose="020B0604020202020204" pitchFamily="34" charset="0"/>
                <a:cs typeface="Arial" panose="020B0604020202020204" pitchFamily="34" charset="0"/>
              </a:rPr>
              <a:t>Available at</a:t>
            </a:r>
            <a:r>
              <a:rPr lang="en-GB" sz="900" i="1" dirty="0" smtClean="0">
                <a:latin typeface="Arial" panose="020B0604020202020204" pitchFamily="34" charset="0"/>
                <a:cs typeface="Arial" panose="020B0604020202020204" pitchFamily="34" charset="0"/>
              </a:rPr>
              <a:t>: </a:t>
            </a:r>
            <a:r>
              <a:rPr lang="en-GB" sz="900" i="1" dirty="0" smtClean="0">
                <a:latin typeface="Arial" panose="020B0604020202020204" pitchFamily="34" charset="0"/>
                <a:cs typeface="Arial" panose="020B0604020202020204" pitchFamily="34" charset="0"/>
                <a:hlinkClick r:id="rId7"/>
              </a:rPr>
              <a:t>https</a:t>
            </a:r>
            <a:r>
              <a:rPr lang="en-GB" sz="900" i="1" dirty="0">
                <a:latin typeface="Arial" panose="020B0604020202020204" pitchFamily="34" charset="0"/>
                <a:cs typeface="Arial" panose="020B0604020202020204" pitchFamily="34" charset="0"/>
                <a:hlinkClick r:id="rId7"/>
              </a:rPr>
              <a:t>://</a:t>
            </a:r>
            <a:r>
              <a:rPr lang="en-GB" sz="900" i="1" dirty="0" smtClean="0">
                <a:latin typeface="Arial" panose="020B0604020202020204" pitchFamily="34" charset="0"/>
                <a:cs typeface="Arial" panose="020B0604020202020204" pitchFamily="34" charset="0"/>
                <a:hlinkClick r:id="rId7"/>
              </a:rPr>
              <a:t>www.walesonline.co.uk/news/education/graham-donaldson-interview-wales-curriculum-13812153</a:t>
            </a:r>
            <a:r>
              <a:rPr lang="en-GB" sz="900" i="1" dirty="0" smtClean="0">
                <a:latin typeface="Arial" panose="020B0604020202020204" pitchFamily="34" charset="0"/>
                <a:cs typeface="Arial" panose="020B0604020202020204" pitchFamily="34" charset="0"/>
              </a:rPr>
              <a:t> Accessed on : (29/10/2019).</a:t>
            </a:r>
            <a:endParaRPr lang="en-GB" sz="900" dirty="0" smtClean="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a:p>
            <a:pPr algn="just"/>
            <a:r>
              <a:rPr lang="en-GB" sz="900" dirty="0">
                <a:latin typeface="Arial" panose="020B0604020202020204" pitchFamily="34" charset="0"/>
                <a:cs typeface="Arial" panose="020B0604020202020204" pitchFamily="34" charset="0"/>
              </a:rPr>
              <a:t>Wilson, A, (2005) </a:t>
            </a:r>
            <a:r>
              <a:rPr lang="en-GB" sz="900" i="1" dirty="0">
                <a:latin typeface="Arial" panose="020B0604020202020204" pitchFamily="34" charset="0"/>
                <a:cs typeface="Arial" panose="020B0604020202020204" pitchFamily="34" charset="0"/>
              </a:rPr>
              <a:t>Creativity in primary education. </a:t>
            </a:r>
            <a:r>
              <a:rPr lang="en-GB" sz="900" dirty="0">
                <a:latin typeface="Arial" panose="020B0604020202020204" pitchFamily="34" charset="0"/>
                <a:cs typeface="Arial" panose="020B0604020202020204" pitchFamily="34" charset="0"/>
              </a:rPr>
              <a:t>Exeter: Learning Matters. </a:t>
            </a:r>
            <a:endParaRPr lang="en-GB" sz="900" dirty="0" smtClean="0">
              <a:latin typeface="Arial" panose="020B0604020202020204" pitchFamily="34" charset="0"/>
              <a:cs typeface="Arial" panose="020B0604020202020204" pitchFamily="34" charset="0"/>
            </a:endParaRPr>
          </a:p>
          <a:p>
            <a:pPr algn="just">
              <a:lnSpc>
                <a:spcPct val="150000"/>
              </a:lnSpc>
              <a:spcAft>
                <a:spcPts val="800"/>
              </a:spcAft>
            </a:pPr>
            <a:endPar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1200" dirty="0" smtClean="0">
              <a:solidFill>
                <a:srgbClr val="000000"/>
              </a:solidFill>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Rectangle 4"/>
          <p:cNvSpPr/>
          <p:nvPr/>
        </p:nvSpPr>
        <p:spPr>
          <a:xfrm>
            <a:off x="-1" y="126922"/>
            <a:ext cx="3039414" cy="523220"/>
          </a:xfrm>
          <a:prstGeom prst="rect">
            <a:avLst/>
          </a:prstGeom>
          <a:noFill/>
        </p:spPr>
        <p:txBody>
          <a:bodyPr wrap="square" lIns="91440" tIns="45720" rIns="91440" bIns="45720">
            <a:spAutoFit/>
          </a:bodyPr>
          <a:lstStyle/>
          <a:p>
            <a:r>
              <a:rPr lang="en-US" sz="2800" b="1" dirty="0" smtClean="0">
                <a:ln w="0"/>
                <a:effectLst>
                  <a:outerShdw blurRad="38100" dist="19050" dir="2700000" algn="tl" rotWithShape="0">
                    <a:schemeClr val="dk1">
                      <a:alpha val="40000"/>
                    </a:schemeClr>
                  </a:outerShdw>
                </a:effectLst>
              </a:rPr>
              <a:t>Reference list:</a:t>
            </a:r>
            <a:endParaRPr lang="en-US" sz="2800" b="1" dirty="0">
              <a:ln w="0"/>
              <a:effectLst>
                <a:outerShdw blurRad="38100" dist="19050" dir="2700000" algn="tl" rotWithShape="0">
                  <a:schemeClr val="dk1">
                    <a:alpha val="40000"/>
                  </a:schemeClr>
                </a:outerShdw>
              </a:effectLst>
            </a:endParaRPr>
          </a:p>
        </p:txBody>
      </p:sp>
      <p:sp>
        <p:nvSpPr>
          <p:cNvPr id="8" name="Rectangle 7"/>
          <p:cNvSpPr/>
          <p:nvPr/>
        </p:nvSpPr>
        <p:spPr>
          <a:xfrm>
            <a:off x="1658261" y="1433103"/>
            <a:ext cx="3144056" cy="230832"/>
          </a:xfrm>
          <a:prstGeom prst="rect">
            <a:avLst/>
          </a:prstGeom>
        </p:spPr>
        <p:txBody>
          <a:bodyPr wrap="square">
            <a:spAutoFit/>
          </a:bodyPr>
          <a:lstStyle/>
          <a:p>
            <a:r>
              <a:rPr lang="en-GB" sz="900" dirty="0">
                <a:latin typeface="Arial" panose="020B0604020202020204" pitchFamily="34" charset="0"/>
                <a:cs typeface="Arial" panose="020B0604020202020204" pitchFamily="34" charset="0"/>
                <a:hlinkClick r:id="rId8"/>
              </a:rPr>
              <a:t>https://www.bbc.co.uk/news/uk-wales-38855531</a:t>
            </a:r>
            <a:endParaRPr lang="en-GB" sz="900" dirty="0">
              <a:latin typeface="Arial" panose="020B0604020202020204" pitchFamily="34" charset="0"/>
              <a:cs typeface="Arial" panose="020B0604020202020204" pitchFamily="34" charset="0"/>
            </a:endParaRPr>
          </a:p>
        </p:txBody>
      </p:sp>
      <p:sp>
        <p:nvSpPr>
          <p:cNvPr id="9" name="TextBox 8"/>
          <p:cNvSpPr txBox="1"/>
          <p:nvPr/>
        </p:nvSpPr>
        <p:spPr>
          <a:xfrm>
            <a:off x="4187741" y="1433103"/>
            <a:ext cx="2272838" cy="230832"/>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Accessed on: (28/10/2019).</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1758944"/>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Vapor Trail</Template>
  <TotalTime>596</TotalTime>
  <Words>1582</Words>
  <Application>Microsoft Office PowerPoint</Application>
  <PresentationFormat>Widescreen</PresentationFormat>
  <Paragraphs>63</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Century Gothic</vt:lpstr>
      <vt:lpstr>Vapor Trail</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Manorbier</dc:creator>
  <cp:lastModifiedBy>Manorbier</cp:lastModifiedBy>
  <cp:revision>80</cp:revision>
  <dcterms:created xsi:type="dcterms:W3CDTF">2019-10-24T11:51:03Z</dcterms:created>
  <dcterms:modified xsi:type="dcterms:W3CDTF">2019-10-30T20:55:48Z</dcterms:modified>
</cp:coreProperties>
</file>